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7" r:id="rId9"/>
    <p:sldId id="278" r:id="rId10"/>
    <p:sldId id="268" r:id="rId11"/>
    <p:sldId id="275" r:id="rId12"/>
    <p:sldId id="277" r:id="rId13"/>
    <p:sldId id="270" r:id="rId14"/>
    <p:sldId id="271" r:id="rId15"/>
    <p:sldId id="272" r:id="rId16"/>
    <p:sldId id="273" r:id="rId17"/>
    <p:sldId id="274" r:id="rId18"/>
    <p:sldId id="269" r:id="rId19"/>
    <p:sldId id="389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Freestyle Script" panose="030804020302050B0404" pitchFamily="66" charset="0"/>
      <p:regular r:id="rId30"/>
    </p:embeddedFont>
    <p:embeddedFont>
      <p:font typeface="Jumble" panose="020B0604020202020204" charset="0"/>
      <p:regular r:id="rId31"/>
    </p:embeddedFont>
    <p:embeddedFont>
      <p:font typeface="Modern Love" panose="04090805081005020601" pitchFamily="82" charset="0"/>
      <p:regular r:id="rId32"/>
    </p:embeddedFont>
    <p:embeddedFont>
      <p:font typeface="Segoe Print" panose="02000600000000000000" pitchFamily="2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fi1r7y1W35XRDTtd0o5bPipUl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23732F-2262-4C91-BF23-26ADF49BE9A0}" v="53" dt="2023-07-01T11:58:00.337"/>
  </p1510:revLst>
</p1510:revInfo>
</file>

<file path=ppt/tableStyles.xml><?xml version="1.0" encoding="utf-8"?>
<a:tblStyleLst xmlns:a="http://schemas.openxmlformats.org/drawingml/2006/main" def="{C8BE4A65-5329-4A2E-9166-37BA19AE99E0}">
  <a:tblStyle styleId="{C8BE4A65-5329-4A2E-9166-37BA19AE99E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452" autoAdjust="0"/>
  </p:normalViewPr>
  <p:slideViewPr>
    <p:cSldViewPr snapToGrid="0">
      <p:cViewPr varScale="1">
        <p:scale>
          <a:sx n="71" d="100"/>
          <a:sy n="71" d="100"/>
        </p:scale>
        <p:origin x="6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customschemas.google.com/relationships/presentationmetadata" Target="meta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Vázquez-Valero" userId="3a0e46d7-2099-40af-a155-aa45b68bfff3" providerId="ADAL" clId="{AD23732F-2262-4C91-BF23-26ADF49BE9A0}"/>
    <pc:docChg chg="delSld modSld sldOrd">
      <pc:chgData name="Paula Vázquez-Valero" userId="3a0e46d7-2099-40af-a155-aa45b68bfff3" providerId="ADAL" clId="{AD23732F-2262-4C91-BF23-26ADF49BE9A0}" dt="2023-07-01T11:58:00.337" v="407"/>
      <pc:docMkLst>
        <pc:docMk/>
      </pc:docMkLst>
      <pc:sldChg chg="addSp delSp modSp mod modAnim">
        <pc:chgData name="Paula Vázquez-Valero" userId="3a0e46d7-2099-40af-a155-aa45b68bfff3" providerId="ADAL" clId="{AD23732F-2262-4C91-BF23-26ADF49BE9A0}" dt="2023-06-09T17:26:28.178" v="400" actId="1076"/>
        <pc:sldMkLst>
          <pc:docMk/>
          <pc:sldMk cId="0" sldId="257"/>
        </pc:sldMkLst>
        <pc:spChg chg="add mod">
          <ac:chgData name="Paula Vázquez-Valero" userId="3a0e46d7-2099-40af-a155-aa45b68bfff3" providerId="ADAL" clId="{AD23732F-2262-4C91-BF23-26ADF49BE9A0}" dt="2023-06-09T17:26:25.837" v="399" actId="403"/>
          <ac:spMkLst>
            <pc:docMk/>
            <pc:sldMk cId="0" sldId="257"/>
            <ac:spMk id="3" creationId="{97E80440-1AC0-7F8E-2F2E-259FB2EAC32B}"/>
          </ac:spMkLst>
        </pc:spChg>
        <pc:spChg chg="add del mod">
          <ac:chgData name="Paula Vázquez-Valero" userId="3a0e46d7-2099-40af-a155-aa45b68bfff3" providerId="ADAL" clId="{AD23732F-2262-4C91-BF23-26ADF49BE9A0}" dt="2023-06-09T17:20:37.987" v="363"/>
          <ac:spMkLst>
            <pc:docMk/>
            <pc:sldMk cId="0" sldId="257"/>
            <ac:spMk id="4" creationId="{04E3A538-E59A-8B91-2D82-4140EA124B79}"/>
          </ac:spMkLst>
        </pc:spChg>
        <pc:spChg chg="add mod">
          <ac:chgData name="Paula Vázquez-Valero" userId="3a0e46d7-2099-40af-a155-aa45b68bfff3" providerId="ADAL" clId="{AD23732F-2262-4C91-BF23-26ADF49BE9A0}" dt="2023-06-09T17:25:44.045" v="397" actId="1037"/>
          <ac:spMkLst>
            <pc:docMk/>
            <pc:sldMk cId="0" sldId="257"/>
            <ac:spMk id="6" creationId="{7E35147E-F271-6407-D5E4-35D8A021D762}"/>
          </ac:spMkLst>
        </pc:spChg>
        <pc:picChg chg="add mod">
          <ac:chgData name="Paula Vázquez-Valero" userId="3a0e46d7-2099-40af-a155-aa45b68bfff3" providerId="ADAL" clId="{AD23732F-2262-4C91-BF23-26ADF49BE9A0}" dt="2023-06-09T17:26:28.178" v="400" actId="1076"/>
          <ac:picMkLst>
            <pc:docMk/>
            <pc:sldMk cId="0" sldId="257"/>
            <ac:picMk id="2" creationId="{978BCA6B-E1A0-1A91-FFCC-748A87BD0F8C}"/>
          </ac:picMkLst>
        </pc:picChg>
        <pc:picChg chg="add mod">
          <ac:chgData name="Paula Vázquez-Valero" userId="3a0e46d7-2099-40af-a155-aa45b68bfff3" providerId="ADAL" clId="{AD23732F-2262-4C91-BF23-26ADF49BE9A0}" dt="2023-06-09T17:21:47.779" v="370" actId="14100"/>
          <ac:picMkLst>
            <pc:docMk/>
            <pc:sldMk cId="0" sldId="257"/>
            <ac:picMk id="5" creationId="{87D0F9CA-173C-29D4-555B-B0A3A123A1D5}"/>
          </ac:picMkLst>
        </pc:picChg>
        <pc:picChg chg="add del mod">
          <ac:chgData name="Paula Vázquez-Valero" userId="3a0e46d7-2099-40af-a155-aa45b68bfff3" providerId="ADAL" clId="{AD23732F-2262-4C91-BF23-26ADF49BE9A0}" dt="2023-06-09T17:21:53.712" v="373" actId="478"/>
          <ac:picMkLst>
            <pc:docMk/>
            <pc:sldMk cId="0" sldId="257"/>
            <ac:picMk id="1026" creationId="{EA4834BD-CF50-CCC7-CF50-DCC1C71A49EC}"/>
          </ac:picMkLst>
        </pc:picChg>
      </pc:sldChg>
      <pc:sldChg chg="modNotes">
        <pc:chgData name="Paula Vázquez-Valero" userId="3a0e46d7-2099-40af-a155-aa45b68bfff3" providerId="ADAL" clId="{AD23732F-2262-4C91-BF23-26ADF49BE9A0}" dt="2023-07-01T11:58:00.337" v="407"/>
        <pc:sldMkLst>
          <pc:docMk/>
          <pc:sldMk cId="0" sldId="258"/>
        </pc:sldMkLst>
      </pc:sldChg>
      <pc:sldChg chg="modNotes">
        <pc:chgData name="Paula Vázquez-Valero" userId="3a0e46d7-2099-40af-a155-aa45b68bfff3" providerId="ADAL" clId="{AD23732F-2262-4C91-BF23-26ADF49BE9A0}" dt="2023-07-01T11:58:00.337" v="407"/>
        <pc:sldMkLst>
          <pc:docMk/>
          <pc:sldMk cId="0" sldId="259"/>
        </pc:sldMkLst>
      </pc:sldChg>
      <pc:sldChg chg="modNotes">
        <pc:chgData name="Paula Vázquez-Valero" userId="3a0e46d7-2099-40af-a155-aa45b68bfff3" providerId="ADAL" clId="{AD23732F-2262-4C91-BF23-26ADF49BE9A0}" dt="2023-07-01T11:58:00.337" v="407"/>
        <pc:sldMkLst>
          <pc:docMk/>
          <pc:sldMk cId="0" sldId="260"/>
        </pc:sldMkLst>
      </pc:sldChg>
      <pc:sldChg chg="modSp mod">
        <pc:chgData name="Paula Vázquez-Valero" userId="3a0e46d7-2099-40af-a155-aa45b68bfff3" providerId="ADAL" clId="{AD23732F-2262-4C91-BF23-26ADF49BE9A0}" dt="2023-06-09T17:26:12.990" v="398" actId="207"/>
        <pc:sldMkLst>
          <pc:docMk/>
          <pc:sldMk cId="0" sldId="263"/>
        </pc:sldMkLst>
        <pc:spChg chg="mod">
          <ac:chgData name="Paula Vázquez-Valero" userId="3a0e46d7-2099-40af-a155-aa45b68bfff3" providerId="ADAL" clId="{AD23732F-2262-4C91-BF23-26ADF49BE9A0}" dt="2023-06-09T17:26:12.990" v="398" actId="207"/>
          <ac:spMkLst>
            <pc:docMk/>
            <pc:sldMk cId="0" sldId="263"/>
            <ac:spMk id="168" creationId="{00000000-0000-0000-0000-000000000000}"/>
          </ac:spMkLst>
        </pc:spChg>
      </pc:sldChg>
      <pc:sldChg chg="addSp modSp">
        <pc:chgData name="Paula Vázquez-Valero" userId="3a0e46d7-2099-40af-a155-aa45b68bfff3" providerId="ADAL" clId="{AD23732F-2262-4C91-BF23-26ADF49BE9A0}" dt="2023-06-09T19:43:14.687" v="405"/>
        <pc:sldMkLst>
          <pc:docMk/>
          <pc:sldMk cId="0" sldId="264"/>
        </pc:sldMkLst>
        <pc:spChg chg="add mod">
          <ac:chgData name="Paula Vázquez-Valero" userId="3a0e46d7-2099-40af-a155-aa45b68bfff3" providerId="ADAL" clId="{AD23732F-2262-4C91-BF23-26ADF49BE9A0}" dt="2023-06-09T19:43:14.687" v="405"/>
          <ac:spMkLst>
            <pc:docMk/>
            <pc:sldMk cId="0" sldId="264"/>
            <ac:spMk id="2" creationId="{2CB3DEC3-B35C-6298-5E46-9EEE38DE7260}"/>
          </ac:spMkLst>
        </pc:spChg>
        <pc:picChg chg="mod">
          <ac:chgData name="Paula Vázquez-Valero" userId="3a0e46d7-2099-40af-a155-aa45b68bfff3" providerId="ADAL" clId="{AD23732F-2262-4C91-BF23-26ADF49BE9A0}" dt="2023-06-09T17:10:35.882" v="3"/>
          <ac:picMkLst>
            <pc:docMk/>
            <pc:sldMk cId="0" sldId="264"/>
            <ac:picMk id="205" creationId="{00000000-0000-0000-0000-000000000000}"/>
          </ac:picMkLst>
        </pc:picChg>
      </pc:sldChg>
      <pc:sldChg chg="ord">
        <pc:chgData name="Paula Vázquez-Valero" userId="3a0e46d7-2099-40af-a155-aa45b68bfff3" providerId="ADAL" clId="{AD23732F-2262-4C91-BF23-26ADF49BE9A0}" dt="2023-06-09T17:11:41.689" v="5"/>
        <pc:sldMkLst>
          <pc:docMk/>
          <pc:sldMk cId="0" sldId="265"/>
        </pc:sldMkLst>
      </pc:sldChg>
      <pc:sldChg chg="modNotesTx">
        <pc:chgData name="Paula Vázquez-Valero" userId="3a0e46d7-2099-40af-a155-aa45b68bfff3" providerId="ADAL" clId="{AD23732F-2262-4C91-BF23-26ADF49BE9A0}" dt="2023-06-09T17:12:24.361" v="11" actId="20577"/>
        <pc:sldMkLst>
          <pc:docMk/>
          <pc:sldMk cId="0" sldId="268"/>
        </pc:sldMkLst>
      </pc:sldChg>
      <pc:sldChg chg="modNotesTx">
        <pc:chgData name="Paula Vázquez-Valero" userId="3a0e46d7-2099-40af-a155-aa45b68bfff3" providerId="ADAL" clId="{AD23732F-2262-4C91-BF23-26ADF49BE9A0}" dt="2023-06-09T17:35:59.138" v="404" actId="20577"/>
        <pc:sldMkLst>
          <pc:docMk/>
          <pc:sldMk cId="0" sldId="269"/>
        </pc:sldMkLst>
      </pc:sldChg>
      <pc:sldChg chg="ord">
        <pc:chgData name="Paula Vázquez-Valero" userId="3a0e46d7-2099-40af-a155-aa45b68bfff3" providerId="ADAL" clId="{AD23732F-2262-4C91-BF23-26ADF49BE9A0}" dt="2023-06-09T17:09:34.703" v="1"/>
        <pc:sldMkLst>
          <pc:docMk/>
          <pc:sldMk cId="0" sldId="275"/>
        </pc:sldMkLst>
      </pc:sldChg>
      <pc:sldChg chg="del">
        <pc:chgData name="Paula Vázquez-Valero" userId="3a0e46d7-2099-40af-a155-aa45b68bfff3" providerId="ADAL" clId="{AD23732F-2262-4C91-BF23-26ADF49BE9A0}" dt="2023-07-01T11:57:56.078" v="406" actId="47"/>
        <pc:sldMkLst>
          <pc:docMk/>
          <pc:sldMk cId="1963230736" sldId="280"/>
        </pc:sldMkLst>
      </pc:sldChg>
      <pc:sldMasterChg chg="delSldLayout">
        <pc:chgData name="Paula Vázquez-Valero" userId="3a0e46d7-2099-40af-a155-aa45b68bfff3" providerId="ADAL" clId="{AD23732F-2262-4C91-BF23-26ADF49BE9A0}" dt="2023-07-01T11:57:56.078" v="406" actId="47"/>
        <pc:sldMasterMkLst>
          <pc:docMk/>
          <pc:sldMasterMk cId="0" sldId="2147483648"/>
        </pc:sldMasterMkLst>
        <pc:sldLayoutChg chg="del">
          <pc:chgData name="Paula Vázquez-Valero" userId="3a0e46d7-2099-40af-a155-aa45b68bfff3" providerId="ADAL" clId="{AD23732F-2262-4C91-BF23-26ADF49BE9A0}" dt="2023-07-01T11:57:56.078" v="406" actId="47"/>
          <pc:sldLayoutMkLst>
            <pc:docMk/>
            <pc:sldMasterMk cId="0" sldId="2147483648"/>
            <pc:sldLayoutMk cId="3891809189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/>
              <a:t>Artwork by Steve Clarke. Pronoun pictures from NCELP (www.ncelp.org). All additional pictures selected from </a:t>
            </a:r>
            <a:r>
              <a:rPr lang="en-GB" dirty="0" err="1"/>
              <a:t>Pixabay</a:t>
            </a:r>
            <a:r>
              <a:rPr lang="en-GB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Frequency of new vocabulary and phonics: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Phonics: 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[a] [o] source: 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casa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[106] 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[64]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Vocabulary: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[21]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[21]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[21]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[1114]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[&gt;5000]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[130]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[197] 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[1245] </a:t>
            </a:r>
            <a:endParaRPr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be - I am, s/he is (</a:t>
            </a:r>
            <a:r>
              <a:rPr lang="en-GB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r>
              <a:rPr lang="en-GB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150" b="1" dirty="0">
              <a:solidFill>
                <a:srgbClr val="002060"/>
              </a:solidFill>
              <a:latin typeface="Century Gothic"/>
              <a:ea typeface="Arial"/>
              <a:cs typeface="Arial"/>
              <a:sym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100" b="0" dirty="0"/>
              <a:t>Note that this first lesson of the year teaches language that can be continuously recycled as lesson routine every lesson in Y3/4.</a:t>
            </a:r>
            <a:br>
              <a:rPr lang="en-GB" sz="1100" b="0" dirty="0"/>
            </a:br>
            <a:r>
              <a:rPr lang="en-GB" sz="1100" b="0" dirty="0"/>
              <a:t>The idea would be that the class teacher (whether or not s/he teaches the class Spanish) can re-use the language as part of the daily routine with the class.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5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100" dirty="0"/>
              <a:t>The frequency rankings for words that occur in this PowerPoint which have been</a:t>
            </a:r>
            <a:r>
              <a:rPr lang="en-GB" sz="1100" i="1" dirty="0"/>
              <a:t> previously</a:t>
            </a:r>
            <a:r>
              <a:rPr lang="en-GB" sz="11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/>
              <a:t>For any </a:t>
            </a:r>
            <a:r>
              <a:rPr lang="en-GB" i="1" dirty="0"/>
              <a:t>other </a:t>
            </a:r>
            <a:r>
              <a:rPr lang="en-GB" dirty="0"/>
              <a:t>words that occur incidentally in this PowerPoint, frequency rankings will be provided in the notes field wherever possible.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dirty="0"/>
              <a:t>Source: Davies, M. &amp; Davies, K. (2018)</a:t>
            </a:r>
            <a:r>
              <a:rPr lang="en-GB" i="1" dirty="0"/>
              <a:t>. A frequency dictionary of Spanish: Core vocabulary for learners </a:t>
            </a:r>
            <a:r>
              <a:rPr lang="en-GB" dirty="0"/>
              <a:t>(2nd ed.). Routledge: London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Aim: </a:t>
            </a:r>
            <a:r>
              <a:rPr lang="en-GB" b="0" dirty="0"/>
              <a:t>to practise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context; to provide additional practice of the verb forms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and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(procedure stage 4).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Procedure: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1. Go through the meaning of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[&gt;5000]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[1114]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[130]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[197] again.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2. Tell them that they will hear the sentences </a:t>
            </a:r>
            <a:r>
              <a:rPr lang="en-GB" b="0" u="sng" dirty="0"/>
              <a:t>one more time</a:t>
            </a:r>
            <a:endParaRPr b="0" u="sng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3. Ask pupils to write the words they can hear. (Note: some learners will benefit from being able to circle the words on the sheet).</a:t>
            </a:r>
            <a:br>
              <a:rPr lang="en-GB" b="0" dirty="0"/>
            </a:br>
            <a:r>
              <a:rPr lang="en-GB" b="0" dirty="0"/>
              <a:t>4. Elicit the English meanings from pupils in whole class feedback, paying attention to whether the verb is I am or s/he is.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Script: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Coral? 		¡Hola! 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Lara?		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ausente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Lorna?		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presente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Tamara?		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Carlos?		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allí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Paloma?		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Gaspar?		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allí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2" name="Google Shape;28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3 minutes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Aim: </a:t>
            </a:r>
            <a:r>
              <a:rPr lang="en-GB" b="0" dirty="0"/>
              <a:t>to practise using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when answering the register.</a:t>
            </a:r>
            <a:endParaRPr sz="1200" b="0" i="0" u="none" strike="noStrik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/>
              <a:t>Tell pupils they have 1 minute to practise in pairs (using “</a:t>
            </a:r>
            <a:r>
              <a:rPr lang="en-GB" b="0" dirty="0" err="1"/>
              <a:t>estoy</a:t>
            </a:r>
            <a:r>
              <a:rPr lang="en-GB" b="0" dirty="0"/>
              <a:t>” + “</a:t>
            </a:r>
            <a:r>
              <a:rPr lang="en-GB" b="0" dirty="0" err="1"/>
              <a:t>está</a:t>
            </a:r>
            <a:r>
              <a:rPr lang="en-GB" b="0" dirty="0"/>
              <a:t>” to answer the register &amp; tell who is / isn’t in class).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99" name="Google Shape;399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Note: </a:t>
            </a:r>
            <a:r>
              <a:rPr lang="en-GB" dirty="0"/>
              <a:t>if you have additional lesson time beyond 30 minutes, there are three further practice activities to use.</a:t>
            </a:r>
            <a:endParaRPr dirty="0"/>
          </a:p>
        </p:txBody>
      </p:sp>
      <p:sp>
        <p:nvSpPr>
          <p:cNvPr id="435" name="Google Shape;43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8" name="Google Shape;31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 (for 5 slides)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oral production of the new language, connecting form and meaning, using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Procedure: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1. Read the English sentence and direct pupils to use the frame to translate the sentence. </a:t>
            </a:r>
            <a:endParaRPr sz="1200" b="0" i="0" u="none" strike="noStrik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2. Break down the translation into individual words – hello is “Hola” but I’m – is it “</a:t>
            </a:r>
            <a:r>
              <a:rPr lang="en-GB" b="0" dirty="0" err="1"/>
              <a:t>estoy</a:t>
            </a:r>
            <a:r>
              <a:rPr lang="en-GB" b="0" dirty="0"/>
              <a:t>” or “</a:t>
            </a:r>
            <a:r>
              <a:rPr lang="en-GB" b="0" dirty="0" err="1"/>
              <a:t>está</a:t>
            </a:r>
            <a:r>
              <a:rPr lang="en-GB" b="0" dirty="0"/>
              <a:t>”. Do the same with “here”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4. Tell them we’re going to go through a couple of similar examples and that they need to say the sentence out loud before the time is up.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5. Draw their attention to the help provided at the bottom should they need it. 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N.B </a:t>
            </a:r>
            <a:r>
              <a:rPr lang="en-GB" b="0" dirty="0"/>
              <a:t>This activity works very well as a pair work activity. Allocate 10-15 seconds for pupils to say the sentence out loud in their pairs a couple of times, then ask for volunteers. 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9" name="Google Shape;31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" name="Google Shape;335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0" name="Google Shape;35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1" name="Google Shape;351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7" name="Google Shape;36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2" name="Google Shape;38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3" name="Google Shape;38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consolidate pupils’ ability to understand the meanings of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1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1200" b="1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allí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in writing.</a:t>
            </a:r>
            <a:b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Procedure: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1. Read 1 (I’m here) and ask pupils to whom this statement refers.</a:t>
            </a:r>
            <a:endParaRPr sz="1200" b="0" i="0" u="none" strike="noStrik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2. Read the example and elicit translation in English. Coral – </a:t>
            </a:r>
            <a:r>
              <a:rPr lang="en-GB" b="0" dirty="0" err="1"/>
              <a:t>Está</a:t>
            </a:r>
            <a:r>
              <a:rPr lang="en-GB" b="0" dirty="0"/>
              <a:t> </a:t>
            </a:r>
            <a:r>
              <a:rPr lang="en-GB" b="0" dirty="0" err="1"/>
              <a:t>ausente</a:t>
            </a:r>
            <a:r>
              <a:rPr lang="en-GB" b="0" dirty="0"/>
              <a:t>. Does that translate as “I’m present”?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3. Repeat process with 2 &amp; 3 to guide pupils to work out that Lorna is the answer for 1) I’m present.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N.B </a:t>
            </a:r>
            <a:r>
              <a:rPr lang="en-GB" b="0" dirty="0"/>
              <a:t>Depending on the class you can do this as a whole class activity, in pairs or individually. 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8" name="Google Shape;29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 minute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SSC </a:t>
            </a:r>
            <a:r>
              <a:rPr lang="en-GB" b="1" dirty="0"/>
              <a:t>[a] + [o]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and elicit the pronunciation of the </a:t>
            </a:r>
            <a:r>
              <a:rPr lang="en-GB" b="1" dirty="0"/>
              <a:t>individual SSC [a] </a:t>
            </a:r>
            <a:r>
              <a:rPr lang="en-GB" dirty="0"/>
              <a:t>and then the </a:t>
            </a:r>
            <a:r>
              <a:rPr lang="en-GB" b="1" dirty="0"/>
              <a:t>source</a:t>
            </a:r>
            <a:r>
              <a:rPr lang="en-GB" dirty="0"/>
              <a:t> word ‘</a:t>
            </a:r>
            <a:r>
              <a:rPr lang="en-GB" b="1" dirty="0"/>
              <a:t>casa</a:t>
            </a:r>
            <a:r>
              <a:rPr lang="en-GB" dirty="0"/>
              <a:t>’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on the picture and get pupils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 minute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SSC </a:t>
            </a:r>
            <a:r>
              <a:rPr lang="en-GB" b="1" dirty="0"/>
              <a:t>[a] + [o]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and elicit the pronunciation of the </a:t>
            </a:r>
            <a:r>
              <a:rPr lang="en-GB" b="1" dirty="0"/>
              <a:t>individual SSC [a] </a:t>
            </a:r>
            <a:r>
              <a:rPr lang="en-GB" dirty="0"/>
              <a:t>and then the </a:t>
            </a:r>
            <a:r>
              <a:rPr lang="en-GB" b="1" dirty="0"/>
              <a:t>source</a:t>
            </a:r>
            <a:r>
              <a:rPr lang="en-GB" dirty="0"/>
              <a:t> word ‘</a:t>
            </a:r>
            <a:r>
              <a:rPr lang="en-GB" b="1" dirty="0"/>
              <a:t>dos’</a:t>
            </a:r>
            <a:r>
              <a:rPr lang="en-GB" dirty="0"/>
              <a:t>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on the picture and get pupils to repeat (with gesture, if using).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dirty="0"/>
            </a:br>
            <a:endParaRPr dirty="0"/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 minute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SSC </a:t>
            </a:r>
            <a:r>
              <a:rPr lang="en-GB" b="1" dirty="0"/>
              <a:t>[a] [o]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Practise pronunciation of the </a:t>
            </a:r>
            <a:r>
              <a:rPr lang="en-GB" b="0" dirty="0"/>
              <a:t>individual SSC </a:t>
            </a:r>
            <a:r>
              <a:rPr lang="en-GB" b="1" dirty="0"/>
              <a:t>[a] [o] </a:t>
            </a:r>
            <a:r>
              <a:rPr lang="en-GB" b="0" dirty="0"/>
              <a:t>– elicit the source  word again </a:t>
            </a:r>
            <a:r>
              <a:rPr lang="en-GB" dirty="0"/>
              <a:t>‘</a:t>
            </a:r>
            <a:r>
              <a:rPr lang="en-GB" b="1" dirty="0"/>
              <a:t>casa</a:t>
            </a:r>
            <a:r>
              <a:rPr lang="en-GB" dirty="0"/>
              <a:t>’ &amp; ‘</a:t>
            </a:r>
            <a:r>
              <a:rPr lang="en-GB" b="1" dirty="0"/>
              <a:t>dos</a:t>
            </a:r>
            <a:r>
              <a:rPr lang="en-GB" dirty="0"/>
              <a:t>’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Check  understanding – casa? – house; dos? Two.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Additional practice:</a:t>
            </a:r>
            <a:r>
              <a:rPr lang="en-GB" dirty="0"/>
              <a:t> give pupils 30 seconds to practise in pairs – one uses the gesture, the other says the correct source word (casa / dos) OR one says the key individual SSC </a:t>
            </a:r>
            <a:r>
              <a:rPr lang="en-GB" b="1" dirty="0"/>
              <a:t>[a] [o] </a:t>
            </a:r>
            <a:r>
              <a:rPr lang="en-GB" dirty="0"/>
              <a:t>and the other pupils says the source word.</a:t>
            </a:r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 minute</a:t>
            </a:r>
            <a:br>
              <a:rPr lang="en-GB" b="1" dirty="0"/>
            </a:b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two new vocabulary items for this lesson.</a:t>
            </a:r>
            <a:br>
              <a:rPr lang="en-GB" b="1" dirty="0"/>
            </a:b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teacher calling the first pupil. Teacher says: “Hola, Ana.”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Ana’s answer: “</a:t>
            </a:r>
            <a:r>
              <a:rPr lang="en-GB" dirty="0" err="1"/>
              <a:t>presente</a:t>
            </a:r>
            <a:r>
              <a:rPr lang="en-GB" dirty="0"/>
              <a:t>.” Ensure meaning is clear and practise pronunciation.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teacher’s next call. “Hola, Paco”.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Ana’s answer: “</a:t>
            </a:r>
            <a:r>
              <a:rPr lang="en-GB" dirty="0" err="1"/>
              <a:t>ausente</a:t>
            </a:r>
            <a:r>
              <a:rPr lang="en-GB" dirty="0"/>
              <a:t>”. Ensure meaning is clear and practise pronunciation.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Transcript:</a:t>
            </a:r>
            <a:br>
              <a:rPr lang="en-GB" b="1" dirty="0"/>
            </a:br>
            <a:r>
              <a:rPr lang="en-GB" b="0" dirty="0"/>
              <a:t>Hola, Ana</a:t>
            </a:r>
            <a:br>
              <a:rPr lang="en-GB" b="0" dirty="0"/>
            </a:br>
            <a:r>
              <a:rPr lang="en-GB" b="0" dirty="0" err="1"/>
              <a:t>Presente</a:t>
            </a:r>
            <a:br>
              <a:rPr lang="en-GB" b="0" dirty="0"/>
            </a:br>
            <a:r>
              <a:rPr lang="en-GB" b="0" dirty="0"/>
              <a:t>Hola, Paco</a:t>
            </a:r>
            <a:br>
              <a:rPr lang="en-GB" b="0" dirty="0"/>
            </a:br>
            <a:r>
              <a:rPr lang="en-GB" b="0" dirty="0" err="1"/>
              <a:t>Ausente</a:t>
            </a:r>
            <a:endParaRPr b="0" dirty="0"/>
          </a:p>
        </p:txBody>
      </p:sp>
      <p:sp>
        <p:nvSpPr>
          <p:cNvPr id="150" name="Google Shape;15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grammar explanation on “</a:t>
            </a:r>
            <a:r>
              <a:rPr lang="en-GB" dirty="0" err="1"/>
              <a:t>estar</a:t>
            </a:r>
            <a:r>
              <a:rPr lang="en-GB" dirty="0"/>
              <a:t>”, “</a:t>
            </a:r>
            <a:r>
              <a:rPr lang="en-GB" dirty="0" err="1"/>
              <a:t>estoy</a:t>
            </a:r>
            <a:r>
              <a:rPr lang="en-GB" dirty="0"/>
              <a:t>” &amp; “</a:t>
            </a:r>
            <a:r>
              <a:rPr lang="en-GB" dirty="0" err="1"/>
              <a:t>está</a:t>
            </a:r>
            <a:r>
              <a:rPr lang="en-GB" dirty="0"/>
              <a:t>”. Make sure pupils are clear about the s/he/I pictures as these will come up in consecutive lessons.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 for the Spanish examples provided. Draw their attention to “</a:t>
            </a:r>
            <a:r>
              <a:rPr lang="en-GB" dirty="0" err="1"/>
              <a:t>presente</a:t>
            </a:r>
            <a:r>
              <a:rPr lang="en-GB" dirty="0"/>
              <a:t>” as a cognate. </a:t>
            </a:r>
            <a:endParaRPr dirty="0"/>
          </a:p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br>
              <a:rPr lang="en-GB" b="1" dirty="0"/>
            </a:b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written comprehension of the vocabulary ‘</a:t>
            </a:r>
            <a:r>
              <a:rPr lang="en-GB" b="0" dirty="0" err="1"/>
              <a:t>presente</a:t>
            </a:r>
            <a:r>
              <a:rPr lang="en-GB" b="0" dirty="0"/>
              <a:t>’ and ‘</a:t>
            </a:r>
            <a:r>
              <a:rPr lang="en-GB" b="0" dirty="0" err="1"/>
              <a:t>ausente</a:t>
            </a:r>
            <a:r>
              <a:rPr lang="en-GB" b="0" dirty="0"/>
              <a:t>’ in sentence context.</a:t>
            </a:r>
            <a:br>
              <a:rPr lang="en-GB" b="0" dirty="0"/>
            </a:br>
            <a:r>
              <a:rPr lang="en-GB" b="0" dirty="0"/>
              <a:t>Note: this activity does not practise the grammar as the 3</a:t>
            </a:r>
            <a:r>
              <a:rPr lang="en-GB" b="0" baseline="30000" dirty="0"/>
              <a:t>rd</a:t>
            </a:r>
            <a:r>
              <a:rPr lang="en-GB" b="0" dirty="0"/>
              <a:t> person ‘</a:t>
            </a:r>
            <a:r>
              <a:rPr lang="en-GB" b="0" dirty="0" err="1"/>
              <a:t>está</a:t>
            </a:r>
            <a:r>
              <a:rPr lang="en-GB" b="0" dirty="0"/>
              <a:t>’ is used throughout. Irregular verb forms (such as </a:t>
            </a:r>
            <a:r>
              <a:rPr lang="en-GB" b="1" dirty="0" err="1"/>
              <a:t>estoy</a:t>
            </a:r>
            <a:r>
              <a:rPr lang="en-GB" b="0" dirty="0"/>
              <a:t>) are learnt as individual vocabulary items, and the intention is not to focus on a pattern of verb endings in this lesson, but rather to teach and learn two highly frequent verb forms.  The next activity focuses on differentiating </a:t>
            </a:r>
            <a:r>
              <a:rPr lang="en-GB" b="1" dirty="0" err="1"/>
              <a:t>estoy</a:t>
            </a:r>
            <a:r>
              <a:rPr lang="en-GB" b="0" dirty="0"/>
              <a:t> and</a:t>
            </a:r>
            <a:r>
              <a:rPr lang="en-GB" b="1" dirty="0"/>
              <a:t> </a:t>
            </a:r>
            <a:r>
              <a:rPr lang="en-GB" b="1" dirty="0" err="1"/>
              <a:t>está</a:t>
            </a:r>
            <a:r>
              <a:rPr lang="en-GB" b="0" dirty="0"/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Go through the list of names “en clase” &amp; “en casa”</a:t>
            </a:r>
            <a:endParaRPr sz="1200" b="0" i="0" u="none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Make sure pupils understand “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&amp;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 as well as “clase” &amp; “casa” and the meaning of “en”.</a:t>
            </a: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Century Gothic"/>
              <a:buAutoNum type="arabicPeriod"/>
            </a:pP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 the example (E) with them – read the whole sentence “Lucía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OR </a:t>
            </a:r>
            <a:r>
              <a:rPr lang="en-GB" sz="1200" b="0" i="0" u="none" strike="noStrik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r>
              <a:rPr lang="en-GB" sz="1200" b="0" i="0" u="none" strike="noStrik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8" name="Google Shape;18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1-2 minutes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two new vocabulary items for this lesson.</a:t>
            </a:r>
            <a:br>
              <a:rPr lang="en-GB" b="1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teacher calling the first pupil. Teacher says: “Santi...”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Santi’s answer: “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r>
              <a:rPr lang="en-GB" dirty="0"/>
              <a:t>.” The English meaning appears, too. Ensure meaning is clear and practise pronunciation.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teacher’s next call. “Hola, Sara”.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Santi’s answer: “Sara 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allí</a:t>
            </a:r>
            <a:r>
              <a:rPr lang="en-GB" dirty="0"/>
              <a:t>.” The English meaning appears, too. Ensure meaning is clear and practise pronunciation.</a:t>
            </a:r>
            <a:br>
              <a:rPr lang="en-GB" dirty="0"/>
            </a:b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Transcript:</a:t>
            </a:r>
            <a:br>
              <a:rPr lang="en-GB" b="0" dirty="0"/>
            </a:br>
            <a:r>
              <a:rPr lang="es-ES_tradn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Santi…</a:t>
            </a:r>
            <a:br>
              <a:rPr lang="es-ES_tradn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es-ES_tradn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Estoy aquí.</a:t>
            </a:r>
            <a:br>
              <a:rPr lang="es-ES_tradn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es-ES_tradn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Hola, Sara.</a:t>
            </a:r>
            <a:br>
              <a:rPr lang="es-ES_tradn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</a:br>
            <a:r>
              <a:rPr lang="es-ES_tradnl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Sara está allí.</a:t>
            </a:r>
            <a:endParaRPr b="0" dirty="0"/>
          </a:p>
        </p:txBody>
      </p:sp>
      <p:sp>
        <p:nvSpPr>
          <p:cNvPr id="265" name="Google Shape;26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aural comprehension of the verbs ‘</a:t>
            </a:r>
            <a:r>
              <a:rPr lang="en-GB" b="0" dirty="0" err="1"/>
              <a:t>estoy</a:t>
            </a:r>
            <a:r>
              <a:rPr lang="en-GB" b="0" dirty="0"/>
              <a:t>’ and ‘</a:t>
            </a:r>
            <a:r>
              <a:rPr lang="en-GB" b="0" dirty="0" err="1"/>
              <a:t>está</a:t>
            </a:r>
            <a:r>
              <a:rPr lang="en-GB" b="0" dirty="0"/>
              <a:t>’. To then practise recall of the two verb meanings in written comprehension.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Procedure: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1. Ask pupils to write 1-6 in their books, with two headings ‘I’ and ‘S/he’ to the side.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2. Tell them that they will hear sentences using the verbs ‘</a:t>
            </a:r>
            <a:r>
              <a:rPr lang="en-GB" b="0" dirty="0" err="1"/>
              <a:t>estoy</a:t>
            </a:r>
            <a:r>
              <a:rPr lang="en-GB" b="0" dirty="0"/>
              <a:t>’ (I am) and ‘</a:t>
            </a:r>
            <a:r>
              <a:rPr lang="en-GB" b="0" dirty="0" err="1"/>
              <a:t>está</a:t>
            </a:r>
            <a:r>
              <a:rPr lang="en-GB" b="0" dirty="0"/>
              <a:t>’ (she or he is).</a:t>
            </a: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3. The first time they listen, they should decide I or s/he and tick the right column.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0" dirty="0"/>
              <a:t>4. The second time they listen, they should write the verb they hear to practise connecting the sound and written form of the verbs.</a:t>
            </a:r>
            <a:br>
              <a:rPr lang="en-GB" b="0" dirty="0"/>
            </a:br>
            <a:r>
              <a:rPr lang="en-GB" b="0" dirty="0"/>
              <a:t>5. Click to bring up the answers and elicit the English meanings of ‘</a:t>
            </a:r>
            <a:r>
              <a:rPr lang="en-GB" b="0" dirty="0" err="1"/>
              <a:t>estoy</a:t>
            </a:r>
            <a:r>
              <a:rPr lang="en-GB" b="0" dirty="0"/>
              <a:t>’ and ‘</a:t>
            </a:r>
            <a:r>
              <a:rPr lang="en-GB" b="0" dirty="0" err="1"/>
              <a:t>está</a:t>
            </a:r>
            <a:r>
              <a:rPr lang="en-GB" b="0" dirty="0"/>
              <a:t>’ each time.</a:t>
            </a: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NB.</a:t>
            </a:r>
            <a:r>
              <a:rPr lang="en-GB" b="0" dirty="0"/>
              <a:t> Next task check their understanding of the vocabulary items introduced (aquí, </a:t>
            </a:r>
            <a:r>
              <a:rPr lang="en-GB" b="0" dirty="0" err="1"/>
              <a:t>allí</a:t>
            </a:r>
            <a:r>
              <a:rPr lang="en-GB" b="0" dirty="0"/>
              <a:t>, presente and </a:t>
            </a:r>
            <a:r>
              <a:rPr lang="en-GB" b="0" dirty="0" err="1"/>
              <a:t>ausente</a:t>
            </a:r>
            <a:r>
              <a:rPr lang="en-GB" b="0" dirty="0"/>
              <a:t>). Teachers can move to the next task before the speaking or elicit the adverb/adjective mentioned while doing this task.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b="1" dirty="0"/>
              <a:t>Transcript: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Coral? 		¡Hola! 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Lara?		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ausente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Lorna?		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presente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Tamara?		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Carlos?		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allí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Paloma?		</a:t>
            </a:r>
            <a:r>
              <a:rPr lang="en-GB" dirty="0" err="1"/>
              <a:t>Estoy</a:t>
            </a:r>
            <a:r>
              <a:rPr lang="en-GB" dirty="0"/>
              <a:t> </a:t>
            </a:r>
            <a:r>
              <a:rPr lang="en-GB" dirty="0" err="1"/>
              <a:t>aquí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dirty="0"/>
              <a:t>Gaspar?		</a:t>
            </a:r>
            <a:r>
              <a:rPr lang="en-GB" dirty="0" err="1"/>
              <a:t>Está</a:t>
            </a:r>
            <a:r>
              <a:rPr lang="en-GB" dirty="0"/>
              <a:t> </a:t>
            </a:r>
            <a:r>
              <a:rPr lang="en-GB" dirty="0" err="1"/>
              <a:t>allí</a:t>
            </a:r>
            <a:endParaRPr dirty="0"/>
          </a:p>
        </p:txBody>
      </p:sp>
      <p:sp>
        <p:nvSpPr>
          <p:cNvPr id="217" name="Google Shape;21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287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0537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13" Type="http://schemas.microsoft.com/office/2007/relationships/hdphoto" Target="../media/hdphoto2.wdp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audio" Target="../media/audio8.wav"/><Relationship Id="rId11" Type="http://schemas.openxmlformats.org/officeDocument/2006/relationships/image" Target="../media/image17.svg"/><Relationship Id="rId5" Type="http://schemas.openxmlformats.org/officeDocument/2006/relationships/audio" Target="../media/audio7.wav"/><Relationship Id="rId10" Type="http://schemas.openxmlformats.org/officeDocument/2006/relationships/image" Target="../media/image16.png"/><Relationship Id="rId4" Type="http://schemas.openxmlformats.org/officeDocument/2006/relationships/audio" Target="../media/audio6.wav"/><Relationship Id="rId9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3.wav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4.wav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audio" Target="../media/audio6.wav"/><Relationship Id="rId12" Type="http://schemas.openxmlformats.org/officeDocument/2006/relationships/audio" Target="../media/audio11.wav"/><Relationship Id="rId2" Type="http://schemas.openxmlformats.org/officeDocument/2006/relationships/notesSlide" Target="../notesSlides/notesSlide9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10.xml"/><Relationship Id="rId6" Type="http://schemas.openxmlformats.org/officeDocument/2006/relationships/audio" Target="../media/audio5.wav"/><Relationship Id="rId11" Type="http://schemas.openxmlformats.org/officeDocument/2006/relationships/audio" Target="../media/audio10.wav"/><Relationship Id="rId5" Type="http://schemas.openxmlformats.org/officeDocument/2006/relationships/image" Target="../media/image20.png"/><Relationship Id="rId15" Type="http://schemas.openxmlformats.org/officeDocument/2006/relationships/image" Target="../media/image21.png"/><Relationship Id="rId10" Type="http://schemas.openxmlformats.org/officeDocument/2006/relationships/audio" Target="../media/audio9.wav"/><Relationship Id="rId4" Type="http://schemas.openxmlformats.org/officeDocument/2006/relationships/image" Target="../media/image19.png"/><Relationship Id="rId9" Type="http://schemas.openxmlformats.org/officeDocument/2006/relationships/audio" Target="../media/audio8.wav"/><Relationship Id="rId1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sz="1400" b="0" i="0" u="none" strike="noStrike" cap="none" dirty="0">
              <a:solidFill>
                <a:srgbClr val="000000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4247588"/>
            <a:ext cx="45720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Estar: estoy + está for location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SSC [a] [o] </a:t>
            </a:r>
            <a:endParaRPr sz="2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56445" y="171394"/>
            <a:ext cx="41148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entury Gothic"/>
              <a:buNone/>
            </a:pPr>
            <a:r>
              <a:rPr lang="en-GB" sz="36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94;p9" descr="List, Icon, Symbol, Paper, Sign, Flat">
            <a:extLst>
              <a:ext uri="{FF2B5EF4-FFF2-40B4-BE49-F238E27FC236}">
                <a16:creationId xmlns:a16="http://schemas.microsoft.com/office/drawing/2014/main" id="{9770B6F2-AA5F-F9ED-CE94-6E9A7D0DA87B}"/>
              </a:ext>
            </a:extLst>
          </p:cNvPr>
          <p:cNvPicPr preferRelativeResize="0"/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1765" l="10000" r="90294">
                        <a14:foregroundMark x1="46176" y1="43235" x2="46176" y2="43235"/>
                        <a14:foregroundMark x1="46176" y1="43235" x2="45000" y2="39706"/>
                        <a14:foregroundMark x1="66176" y1="32647" x2="22647" y2="60588"/>
                        <a14:foregroundMark x1="22647" y1="60588" x2="57941" y2="89118"/>
                        <a14:foregroundMark x1="75588" y1="75000" x2="32059" y2="37353"/>
                        <a14:foregroundMark x1="32059" y1="37353" x2="62647" y2="40882"/>
                        <a14:foregroundMark x1="62647" y1="40882" x2="49706" y2="29118"/>
                        <a14:foregroundMark x1="52941" y1="55294" x2="52941" y2="55294"/>
                        <a14:foregroundMark x1="48235" y1="61176" x2="34412" y2="59118"/>
                        <a14:foregroundMark x1="54412" y1="74118" x2="35294" y2="74706"/>
                        <a14:foregroundMark x1="40588" y1="62353" x2="30000" y2="60000"/>
                        <a14:foregroundMark x1="43529" y1="64118" x2="64118" y2="67941"/>
                        <a14:foregroundMark x1="10294" y1="60000" x2="10294" y2="40000"/>
                        <a14:foregroundMark x1="54839" y1="91549" x2="40307" y2="90973"/>
                        <a14:foregroundMark x1="49118" y1="61176" x2="62059" y2="71176"/>
                        <a14:foregroundMark x1="53824" y1="47941" x2="53824" y2="47941"/>
                        <a14:foregroundMark x1="55882" y1="49706" x2="55000" y2="52059"/>
                        <a14:foregroundMark x1="55000" y1="52059" x2="55000" y2="52059"/>
                        <a14:foregroundMark x1="59412" y1="51471" x2="59412" y2="51471"/>
                        <a14:foregroundMark x1="64706" y1="43529" x2="63529" y2="38529"/>
                        <a14:foregroundMark x1="90294" y1="40294" x2="89706" y2="63529"/>
                        <a14:foregroundMark x1="62941" y1="10000" x2="38529" y2="10294"/>
                        <a14:foregroundMark x1="62059" y1="31765" x2="35588" y2="30882"/>
                        <a14:foregroundMark x1="33824" y1="30294" x2="63529" y2="32941"/>
                        <a14:foregroundMark x1="63824" y1="30882" x2="30588" y2="30588"/>
                        <a14:foregroundMark x1="30588" y1="30588" x2="31765" y2="55882"/>
                        <a14:foregroundMark x1="56471" y1="35294" x2="60882" y2="62059"/>
                        <a14:foregroundMark x1="66471" y1="32647" x2="65588" y2="68235"/>
                        <a14:foregroundMark x1="65588" y1="71765" x2="32941" y2="71471"/>
                        <a14:foregroundMark x1="39706" y1="51176" x2="57353" y2="62647"/>
                        <a14:foregroundMark x1="29412" y1="55588" x2="28529" y2="31765"/>
                        <a14:backgroundMark x1="32353" y1="90588" x2="32353" y2="90588"/>
                        <a14:backgroundMark x1="33235" y1="90000" x2="38824" y2="92647"/>
                        <a14:backgroundMark x1="30294" y1="91471" x2="30882" y2="90882"/>
                        <a14:backgroundMark x1="59412" y1="93235" x2="56176" y2="93529"/>
                        <a14:backgroundMark x1="32353" y1="89706" x2="34706" y2="95000"/>
                        <a14:backgroundMark x1="57647" y1="92647" x2="63824" y2="91176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083862" y="2022791"/>
            <a:ext cx="1146004" cy="12003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2D1BF0-6800-D062-3B77-C268662E77DE}"/>
              </a:ext>
            </a:extLst>
          </p:cNvPr>
          <p:cNvSpPr txBox="1"/>
          <p:nvPr/>
        </p:nvSpPr>
        <p:spPr>
          <a:xfrm>
            <a:off x="154019" y="2010247"/>
            <a:ext cx="3050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ln w="2857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B9E5EE"/>
                </a:soli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Jumble" panose="02000503000000020004" pitchFamily="2" charset="0"/>
              </a:rPr>
              <a:t>Answering the register</a:t>
            </a:r>
          </a:p>
        </p:txBody>
      </p:sp>
      <p:pic>
        <p:nvPicPr>
          <p:cNvPr id="4" name="Google Shape;195;p9" descr="Classroom, Blackboard, Class, Learning, Education">
            <a:extLst>
              <a:ext uri="{FF2B5EF4-FFF2-40B4-BE49-F238E27FC236}">
                <a16:creationId xmlns:a16="http://schemas.microsoft.com/office/drawing/2014/main" id="{0D426D78-5C47-377F-93C7-434BB0B8F2A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03144" y="4529685"/>
            <a:ext cx="2601420" cy="20235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533144-7796-ECBC-5F0F-A13EBA68985D}"/>
              </a:ext>
            </a:extLst>
          </p:cNvPr>
          <p:cNvSpPr txBox="1"/>
          <p:nvPr/>
        </p:nvSpPr>
        <p:spPr>
          <a:xfrm>
            <a:off x="10199767" y="4651027"/>
            <a:ext cx="1083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Freestyle Script" panose="030804020302050B0404" pitchFamily="66" charset="0"/>
              </a:rPr>
              <a:t>español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AE8C35-85D5-4BC1-88FA-DFF3C79DDB1F}"/>
              </a:ext>
            </a:extLst>
          </p:cNvPr>
          <p:cNvSpPr txBox="1"/>
          <p:nvPr/>
        </p:nvSpPr>
        <p:spPr>
          <a:xfrm>
            <a:off x="8906933" y="6485468"/>
            <a:ext cx="33189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2F5664B-3281-2793-557C-A8C610F6E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6771" y="497328"/>
            <a:ext cx="1346844" cy="263982"/>
          </a:xfrm>
        </p:spPr>
        <p:txBody>
          <a:bodyPr>
            <a:no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escuchar</a:t>
            </a:r>
          </a:p>
        </p:txBody>
      </p:sp>
      <p:graphicFrame>
        <p:nvGraphicFramePr>
          <p:cNvPr id="284" name="Google Shape;284;p12"/>
          <p:cNvGraphicFramePr/>
          <p:nvPr/>
        </p:nvGraphicFramePr>
        <p:xfrm>
          <a:off x="844480" y="1652432"/>
          <a:ext cx="9954875" cy="450625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75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2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5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4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9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09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Coral?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Lara?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Lorna?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Tamara?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Carlos?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Paloma?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Gaspar?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85" name="Google Shape;285;p12"/>
          <p:cNvSpPr/>
          <p:nvPr/>
        </p:nvSpPr>
        <p:spPr>
          <a:xfrm>
            <a:off x="8260700" y="2459287"/>
            <a:ext cx="1279210" cy="481181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6817779" y="3002510"/>
            <a:ext cx="1442921" cy="504082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12"/>
          <p:cNvSpPr/>
          <p:nvPr/>
        </p:nvSpPr>
        <p:spPr>
          <a:xfrm>
            <a:off x="5090661" y="3506592"/>
            <a:ext cx="1727118" cy="52938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2"/>
          <p:cNvSpPr/>
          <p:nvPr/>
        </p:nvSpPr>
        <p:spPr>
          <a:xfrm>
            <a:off x="8270110" y="4043534"/>
            <a:ext cx="1269800" cy="470736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2"/>
          <p:cNvSpPr/>
          <p:nvPr/>
        </p:nvSpPr>
        <p:spPr>
          <a:xfrm>
            <a:off x="9564243" y="4587723"/>
            <a:ext cx="1212575" cy="49588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2"/>
          <p:cNvSpPr/>
          <p:nvPr/>
        </p:nvSpPr>
        <p:spPr>
          <a:xfrm>
            <a:off x="8294017" y="5128140"/>
            <a:ext cx="1245893" cy="49588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2"/>
          <p:cNvSpPr/>
          <p:nvPr/>
        </p:nvSpPr>
        <p:spPr>
          <a:xfrm>
            <a:off x="9564243" y="5654052"/>
            <a:ext cx="1212575" cy="49588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2"/>
          <p:cNvSpPr txBox="1"/>
          <p:nvPr/>
        </p:nvSpPr>
        <p:spPr>
          <a:xfrm>
            <a:off x="182163" y="536241"/>
            <a:ext cx="836984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b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extra information do they give?</a:t>
            </a:r>
            <a:endParaRPr sz="28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Action Button: Blank 12">
            <a:hlinkClick r:id="" action="ppaction://noaction" highlightClick="1">
              <a:snd r:embed="rId3" name="t1w1s9to11_Ejcoral_estoyaquí.wav"/>
            </a:hlinkClick>
            <a:extLst>
              <a:ext uri="{FF2B5EF4-FFF2-40B4-BE49-F238E27FC236}">
                <a16:creationId xmlns:a16="http://schemas.microsoft.com/office/drawing/2014/main" id="{7937FB51-7451-47B3-B1E1-B6E18185745E}"/>
              </a:ext>
            </a:extLst>
          </p:cNvPr>
          <p:cNvSpPr/>
          <p:nvPr/>
        </p:nvSpPr>
        <p:spPr>
          <a:xfrm>
            <a:off x="995243" y="2515728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4" name="Action Button: Blank 13">
            <a:hlinkClick r:id="" action="ppaction://noaction" highlightClick="1">
              <a:snd r:embed="rId4" name="t1w1s9to11_1Lara.wav"/>
            </a:hlinkClick>
            <a:extLst>
              <a:ext uri="{FF2B5EF4-FFF2-40B4-BE49-F238E27FC236}">
                <a16:creationId xmlns:a16="http://schemas.microsoft.com/office/drawing/2014/main" id="{11AD4E4D-3CC8-4989-8395-2E51ECE14563}"/>
              </a:ext>
            </a:extLst>
          </p:cNvPr>
          <p:cNvSpPr/>
          <p:nvPr/>
        </p:nvSpPr>
        <p:spPr>
          <a:xfrm>
            <a:off x="995243" y="3054295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5" name="Action Button: Blank 14">
            <a:hlinkClick r:id="" action="ppaction://noaction" highlightClick="1">
              <a:snd r:embed="rId5" name="t1w1s9to11_2Lorna.wav"/>
            </a:hlinkClick>
            <a:extLst>
              <a:ext uri="{FF2B5EF4-FFF2-40B4-BE49-F238E27FC236}">
                <a16:creationId xmlns:a16="http://schemas.microsoft.com/office/drawing/2014/main" id="{DC75DE38-D297-4A13-829D-020C84816825}"/>
              </a:ext>
            </a:extLst>
          </p:cNvPr>
          <p:cNvSpPr/>
          <p:nvPr/>
        </p:nvSpPr>
        <p:spPr>
          <a:xfrm>
            <a:off x="995243" y="3569570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6" name="Action Button: Blank 15">
            <a:hlinkClick r:id="" action="ppaction://noaction" highlightClick="1">
              <a:snd r:embed="rId6" name="t1w1s9to11_3tamara.wav"/>
            </a:hlinkClick>
            <a:extLst>
              <a:ext uri="{FF2B5EF4-FFF2-40B4-BE49-F238E27FC236}">
                <a16:creationId xmlns:a16="http://schemas.microsoft.com/office/drawing/2014/main" id="{40A0ABD3-919D-4D01-8026-F52D49C41520}"/>
              </a:ext>
            </a:extLst>
          </p:cNvPr>
          <p:cNvSpPr/>
          <p:nvPr/>
        </p:nvSpPr>
        <p:spPr>
          <a:xfrm>
            <a:off x="999544" y="4123611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7" name="Action Button: Blank 16">
            <a:hlinkClick r:id="" action="ppaction://noaction" highlightClick="1">
              <a:snd r:embed="rId7" name="t1w1s9to11_4carlos_Estaalli.wav"/>
            </a:hlinkClick>
            <a:extLst>
              <a:ext uri="{FF2B5EF4-FFF2-40B4-BE49-F238E27FC236}">
                <a16:creationId xmlns:a16="http://schemas.microsoft.com/office/drawing/2014/main" id="{0BE61F30-6359-4A30-BA12-ED0FD54F1EB3}"/>
              </a:ext>
            </a:extLst>
          </p:cNvPr>
          <p:cNvSpPr/>
          <p:nvPr/>
        </p:nvSpPr>
        <p:spPr>
          <a:xfrm>
            <a:off x="999544" y="4662178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18" name="Action Button: Blank 17">
            <a:hlinkClick r:id="" action="ppaction://noaction" highlightClick="1">
              <a:snd r:embed="rId8" name="t1w1s9to11_5Paloma.wav"/>
            </a:hlinkClick>
            <a:extLst>
              <a:ext uri="{FF2B5EF4-FFF2-40B4-BE49-F238E27FC236}">
                <a16:creationId xmlns:a16="http://schemas.microsoft.com/office/drawing/2014/main" id="{160BBF3A-D1AA-4F6B-87B3-31D975CD8C67}"/>
              </a:ext>
            </a:extLst>
          </p:cNvPr>
          <p:cNvSpPr/>
          <p:nvPr/>
        </p:nvSpPr>
        <p:spPr>
          <a:xfrm>
            <a:off x="999544" y="5177453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19" name="Action Button: Blank 18">
            <a:hlinkClick r:id="" action="ppaction://noaction" highlightClick="1">
              <a:snd r:embed="rId9" name="t1w1s9to11_6gaspar.wav"/>
            </a:hlinkClick>
            <a:extLst>
              <a:ext uri="{FF2B5EF4-FFF2-40B4-BE49-F238E27FC236}">
                <a16:creationId xmlns:a16="http://schemas.microsoft.com/office/drawing/2014/main" id="{1AD72B4B-41A6-4679-B7F2-18332F239F26}"/>
              </a:ext>
            </a:extLst>
          </p:cNvPr>
          <p:cNvSpPr/>
          <p:nvPr/>
        </p:nvSpPr>
        <p:spPr>
          <a:xfrm>
            <a:off x="995243" y="5692728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6</a:t>
            </a:r>
          </a:p>
        </p:txBody>
      </p:sp>
      <p:pic>
        <p:nvPicPr>
          <p:cNvPr id="2" name="Graphic 1" descr="Teacher">
            <a:extLst>
              <a:ext uri="{FF2B5EF4-FFF2-40B4-BE49-F238E27FC236}">
                <a16:creationId xmlns:a16="http://schemas.microsoft.com/office/drawing/2014/main" id="{A269C1E6-578C-224D-7590-688816E3CE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857" y="61236"/>
            <a:ext cx="914400" cy="9144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A85B5E3-7D4B-C567-4C8B-842CB1B34F7D}"/>
              </a:ext>
            </a:extLst>
          </p:cNvPr>
          <p:cNvSpPr/>
          <p:nvPr/>
        </p:nvSpPr>
        <p:spPr>
          <a:xfrm>
            <a:off x="1046625" y="144380"/>
            <a:ext cx="1885707" cy="616929"/>
          </a:xfrm>
          <a:prstGeom prst="wedgeRoundRectCallout">
            <a:avLst>
              <a:gd name="adj1" fmla="val -57451"/>
              <a:gd name="adj2" fmla="val 8111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2060"/>
              </a:buClr>
              <a:buSzPts val="2400"/>
            </a:pPr>
            <a:r>
              <a:rPr lang="en-GB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Escucha.</a:t>
            </a:r>
          </a:p>
        </p:txBody>
      </p:sp>
      <p:sp>
        <p:nvSpPr>
          <p:cNvPr id="4" name="Google Shape;222;p10">
            <a:extLst>
              <a:ext uri="{FF2B5EF4-FFF2-40B4-BE49-F238E27FC236}">
                <a16:creationId xmlns:a16="http://schemas.microsoft.com/office/drawing/2014/main" id="{4299ABD0-1014-EC72-55E8-978541A3DD73}"/>
              </a:ext>
            </a:extLst>
          </p:cNvPr>
          <p:cNvSpPr txBox="1"/>
          <p:nvPr/>
        </p:nvSpPr>
        <p:spPr>
          <a:xfrm>
            <a:off x="10775093" y="882076"/>
            <a:ext cx="1346844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B9FBF4-00A2-D18C-B8DE-C584B953A8DC}"/>
              </a:ext>
            </a:extLst>
          </p:cNvPr>
          <p:cNvGrpSpPr/>
          <p:nvPr/>
        </p:nvGrpSpPr>
        <p:grpSpPr>
          <a:xfrm>
            <a:off x="11127507" y="135923"/>
            <a:ext cx="691095" cy="701024"/>
            <a:chOff x="11059045" y="145038"/>
            <a:chExt cx="945328" cy="980949"/>
          </a:xfrm>
          <a:solidFill>
            <a:srgbClr val="B9E5EE"/>
          </a:solidFill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3240CFD-B03B-04B7-49DC-DC38D6191A9B}"/>
                </a:ext>
              </a:extLst>
            </p:cNvPr>
            <p:cNvSpPr/>
            <p:nvPr/>
          </p:nvSpPr>
          <p:spPr>
            <a:xfrm>
              <a:off x="11059045" y="145038"/>
              <a:ext cx="945328" cy="980949"/>
            </a:xfrm>
            <a:prstGeom prst="ellipse">
              <a:avLst/>
            </a:prstGeom>
            <a:grpFill/>
            <a:ln w="28575">
              <a:solidFill>
                <a:srgbClr val="4152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7" name="Picture 6" descr="Free speaker sound loud vector">
              <a:extLst>
                <a:ext uri="{FF2B5EF4-FFF2-40B4-BE49-F238E27FC236}">
                  <a16:creationId xmlns:a16="http://schemas.microsoft.com/office/drawing/2014/main" id="{09B0376C-BE3B-435B-4F14-3CCC4FE12F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9029" y="333684"/>
              <a:ext cx="681089" cy="583345"/>
            </a:xfrm>
            <a:prstGeom prst="rect">
              <a:avLst/>
            </a:prstGeom>
            <a:grp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30">
            <a:extLst>
              <a:ext uri="{FF2B5EF4-FFF2-40B4-BE49-F238E27FC236}">
                <a16:creationId xmlns:a16="http://schemas.microsoft.com/office/drawing/2014/main" id="{2165E405-6FB0-2F3F-12B9-209E3785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3724" y="1301643"/>
            <a:ext cx="673041" cy="76552"/>
          </a:xfrm>
        </p:spPr>
        <p:txBody>
          <a:bodyPr>
            <a:noAutofit/>
          </a:bodyPr>
          <a:lstStyle/>
          <a:p>
            <a:r>
              <a:rPr lang="en-GB" sz="500" dirty="0">
                <a:solidFill>
                  <a:schemeClr val="bg1"/>
                </a:solidFill>
              </a:rPr>
              <a:t>hablar</a:t>
            </a:r>
          </a:p>
        </p:txBody>
      </p:sp>
      <p:sp>
        <p:nvSpPr>
          <p:cNvPr id="402" name="Google Shape;402;p19"/>
          <p:cNvSpPr txBox="1"/>
          <p:nvPr/>
        </p:nvSpPr>
        <p:spPr>
          <a:xfrm>
            <a:off x="140063" y="1348247"/>
            <a:ext cx="79015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lang="en-GB" sz="36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Who’s in class?</a:t>
            </a:r>
            <a:endParaRPr sz="3600" b="0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Century Gothic"/>
              <a:buNone/>
            </a:pPr>
            <a:r>
              <a:rPr lang="en-GB" sz="36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a classmate who is in the class.</a:t>
            </a:r>
            <a:endParaRPr sz="3600" b="0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403" name="Google Shape;403;p19"/>
          <p:cNvGraphicFramePr/>
          <p:nvPr/>
        </p:nvGraphicFramePr>
        <p:xfrm>
          <a:off x="629490" y="2941967"/>
          <a:ext cx="5147855" cy="231652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34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¡Hola!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r>
                        <a:rPr lang="en-GB" sz="32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r>
                        <a:rPr lang="en-GB" sz="32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endParaRPr sz="32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lang="en-GB" sz="32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r>
                        <a:rPr lang="en-GB" sz="32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Google Shape;387;p19">
            <a:extLst>
              <a:ext uri="{FF2B5EF4-FFF2-40B4-BE49-F238E27FC236}">
                <a16:creationId xmlns:a16="http://schemas.microsoft.com/office/drawing/2014/main" id="{B2B89C7A-C73B-4DFF-A980-CC04BD37C020}"/>
              </a:ext>
            </a:extLst>
          </p:cNvPr>
          <p:cNvSpPr/>
          <p:nvPr/>
        </p:nvSpPr>
        <p:spPr>
          <a:xfrm>
            <a:off x="11130428" y="2179984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388;p19">
            <a:extLst>
              <a:ext uri="{FF2B5EF4-FFF2-40B4-BE49-F238E27FC236}">
                <a16:creationId xmlns:a16="http://schemas.microsoft.com/office/drawing/2014/main" id="{E6329832-4E1C-4D7F-B46F-CD7006E3514E}"/>
              </a:ext>
            </a:extLst>
          </p:cNvPr>
          <p:cNvSpPr/>
          <p:nvPr/>
        </p:nvSpPr>
        <p:spPr>
          <a:xfrm>
            <a:off x="11128061" y="2179982"/>
            <a:ext cx="503528" cy="4156259"/>
          </a:xfrm>
          <a:prstGeom prst="rect">
            <a:avLst/>
          </a:prstGeom>
          <a:solidFill>
            <a:srgbClr val="85CFE1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7" name="Google Shape;389;p19">
            <a:extLst>
              <a:ext uri="{FF2B5EF4-FFF2-40B4-BE49-F238E27FC236}">
                <a16:creationId xmlns:a16="http://schemas.microsoft.com/office/drawing/2014/main" id="{4BF5B98F-725C-4EA8-BE85-25A9685C207A}"/>
              </a:ext>
            </a:extLst>
          </p:cNvPr>
          <p:cNvCxnSpPr/>
          <p:nvPr/>
        </p:nvCxnSpPr>
        <p:spPr>
          <a:xfrm>
            <a:off x="11813800" y="2168556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390;p19">
            <a:extLst>
              <a:ext uri="{FF2B5EF4-FFF2-40B4-BE49-F238E27FC236}">
                <a16:creationId xmlns:a16="http://schemas.microsoft.com/office/drawing/2014/main" id="{2645A257-0FA7-42B2-BB5C-53822197AAEE}"/>
              </a:ext>
            </a:extLst>
          </p:cNvPr>
          <p:cNvCxnSpPr/>
          <p:nvPr/>
        </p:nvCxnSpPr>
        <p:spPr>
          <a:xfrm>
            <a:off x="11791191" y="2168555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391;p19">
            <a:extLst>
              <a:ext uri="{FF2B5EF4-FFF2-40B4-BE49-F238E27FC236}">
                <a16:creationId xmlns:a16="http://schemas.microsoft.com/office/drawing/2014/main" id="{5B0DD3A3-9F91-430F-8D0A-B36A5C20E7C8}"/>
              </a:ext>
            </a:extLst>
          </p:cNvPr>
          <p:cNvCxnSpPr/>
          <p:nvPr/>
        </p:nvCxnSpPr>
        <p:spPr>
          <a:xfrm>
            <a:off x="11813801" y="6324814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393;p19">
            <a:extLst>
              <a:ext uri="{FF2B5EF4-FFF2-40B4-BE49-F238E27FC236}">
                <a16:creationId xmlns:a16="http://schemas.microsoft.com/office/drawing/2014/main" id="{4730A20E-4501-4B64-8EF0-43104F88F443}"/>
              </a:ext>
            </a:extLst>
          </p:cNvPr>
          <p:cNvSpPr txBox="1"/>
          <p:nvPr/>
        </p:nvSpPr>
        <p:spPr>
          <a:xfrm>
            <a:off x="10987478" y="1794499"/>
            <a:ext cx="116605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</a:t>
            </a:r>
            <a:r>
              <a:rPr lang="en-GB" sz="1800" b="1" i="0" u="none" strike="noStrike" cap="none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minuto</a:t>
            </a:r>
            <a:endParaRPr dirty="0"/>
          </a:p>
        </p:txBody>
      </p:sp>
      <p:sp>
        <p:nvSpPr>
          <p:cNvPr id="21" name="Google Shape;394;p19">
            <a:extLst>
              <a:ext uri="{FF2B5EF4-FFF2-40B4-BE49-F238E27FC236}">
                <a16:creationId xmlns:a16="http://schemas.microsoft.com/office/drawing/2014/main" id="{3F1B8A95-989A-4851-9847-2277A86FDCFB}"/>
              </a:ext>
            </a:extLst>
          </p:cNvPr>
          <p:cNvSpPr txBox="1"/>
          <p:nvPr/>
        </p:nvSpPr>
        <p:spPr>
          <a:xfrm>
            <a:off x="11896765" y="5918545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dirty="0"/>
          </a:p>
        </p:txBody>
      </p:sp>
      <p:sp>
        <p:nvSpPr>
          <p:cNvPr id="22" name="Google Shape;395;p19">
            <a:extLst>
              <a:ext uri="{FF2B5EF4-FFF2-40B4-BE49-F238E27FC236}">
                <a16:creationId xmlns:a16="http://schemas.microsoft.com/office/drawing/2014/main" id="{F2CF040D-515A-4C29-9762-E300C981A546}"/>
              </a:ext>
            </a:extLst>
          </p:cNvPr>
          <p:cNvSpPr/>
          <p:nvPr/>
        </p:nvSpPr>
        <p:spPr>
          <a:xfrm>
            <a:off x="10987478" y="6410094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</a:pPr>
            <a:r>
              <a:rPr lang="en-GB" sz="1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INICIO</a:t>
            </a:r>
            <a:endParaRPr dirty="0"/>
          </a:p>
        </p:txBody>
      </p:sp>
      <p:pic>
        <p:nvPicPr>
          <p:cNvPr id="2" name="Graphic 1" descr="Teacher">
            <a:extLst>
              <a:ext uri="{FF2B5EF4-FFF2-40B4-BE49-F238E27FC236}">
                <a16:creationId xmlns:a16="http://schemas.microsoft.com/office/drawing/2014/main" id="{696B8B60-89AE-8067-57AC-C3D3F5725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857" y="61236"/>
            <a:ext cx="914400" cy="914400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8A922EA3-47E3-009D-6619-89534C460906}"/>
              </a:ext>
            </a:extLst>
          </p:cNvPr>
          <p:cNvSpPr/>
          <p:nvPr/>
        </p:nvSpPr>
        <p:spPr>
          <a:xfrm>
            <a:off x="1071340" y="144380"/>
            <a:ext cx="1523580" cy="616929"/>
          </a:xfrm>
          <a:prstGeom prst="wedgeRoundRectCallout">
            <a:avLst>
              <a:gd name="adj1" fmla="val -65561"/>
              <a:gd name="adj2" fmla="val 8111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2060"/>
              </a:buClr>
              <a:buSzPts val="2400"/>
            </a:pPr>
            <a:r>
              <a:rPr lang="en-GB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Habla.</a:t>
            </a:r>
          </a:p>
        </p:txBody>
      </p:sp>
      <p:sp>
        <p:nvSpPr>
          <p:cNvPr id="26" name="Google Shape;325;p14">
            <a:extLst>
              <a:ext uri="{FF2B5EF4-FFF2-40B4-BE49-F238E27FC236}">
                <a16:creationId xmlns:a16="http://schemas.microsoft.com/office/drawing/2014/main" id="{3B901BAE-0020-F953-EDE4-00BF6294BDB6}"/>
              </a:ext>
            </a:extLst>
          </p:cNvPr>
          <p:cNvSpPr txBox="1"/>
          <p:nvPr/>
        </p:nvSpPr>
        <p:spPr>
          <a:xfrm>
            <a:off x="11032900" y="1147550"/>
            <a:ext cx="994183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8F86CB1-6117-D1E3-54F0-31EA89CDCA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48391" y="131226"/>
            <a:ext cx="945328" cy="100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9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7" dur="59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8" name="Google Shape;43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21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sz="1400" b="0" i="0" u="none" strike="noStrike" cap="none" dirty="0">
              <a:solidFill>
                <a:srgbClr val="000000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440" name="Google Shape;440;p21"/>
          <p:cNvSpPr txBox="1"/>
          <p:nvPr/>
        </p:nvSpPr>
        <p:spPr>
          <a:xfrm rot="-1320232">
            <a:off x="154531" y="2767300"/>
            <a:ext cx="4114830" cy="1323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Arial"/>
              <a:buNone/>
            </a:pPr>
            <a:r>
              <a:rPr lang="en-GB" sz="8000" b="1" i="0" u="none" strike="noStrike" cap="none" dirty="0">
                <a:solidFill>
                  <a:srgbClr val="FFFFFF"/>
                </a:solidFill>
                <a:latin typeface="Segoe Print" panose="02000600000000000000" pitchFamily="2" charset="0"/>
                <a:ea typeface="Quattrocento Sans"/>
                <a:cs typeface="Quattrocento Sans"/>
                <a:sym typeface="Quattrocento Sans"/>
              </a:rPr>
              <a:t>¡</a:t>
            </a:r>
            <a:r>
              <a:rPr lang="en-GB" sz="8000" b="1" i="0" u="none" strike="noStrike" cap="none" dirty="0" err="1">
                <a:solidFill>
                  <a:srgbClr val="FFFFFF"/>
                </a:solidFill>
                <a:latin typeface="Segoe Print" panose="02000600000000000000" pitchFamily="2" charset="0"/>
                <a:ea typeface="Quattrocento Sans"/>
                <a:cs typeface="Quattrocento Sans"/>
                <a:sym typeface="Quattrocento Sans"/>
              </a:rPr>
              <a:t>adiós</a:t>
            </a:r>
            <a:r>
              <a:rPr lang="en-GB" sz="8000" b="1" i="0" u="none" strike="noStrike" cap="none" dirty="0">
                <a:solidFill>
                  <a:srgbClr val="FFFFFF"/>
                </a:solidFill>
                <a:latin typeface="Segoe Print" panose="02000600000000000000" pitchFamily="2" charset="0"/>
                <a:ea typeface="Quattrocento Sans"/>
                <a:cs typeface="Quattrocento Sans"/>
                <a:sym typeface="Quattrocento Sans"/>
              </a:rPr>
              <a:t>!</a:t>
            </a:r>
            <a:endParaRPr sz="1400" b="0" i="0" u="none" strike="noStrike" cap="none" dirty="0">
              <a:solidFill>
                <a:srgbClr val="000000"/>
              </a:solidFill>
              <a:latin typeface="Segoe Print" panose="02000600000000000000" pitchFamily="2" charset="0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4"/>
          <p:cNvSpPr txBox="1"/>
          <p:nvPr/>
        </p:nvSpPr>
        <p:spPr>
          <a:xfrm>
            <a:off x="1542328" y="425580"/>
            <a:ext cx="443897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lang="en-GB" sz="4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Hello! I’m here.</a:t>
            </a:r>
            <a:endParaRPr sz="4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2" name="Google Shape;322;p14"/>
          <p:cNvSpPr txBox="1"/>
          <p:nvPr/>
        </p:nvSpPr>
        <p:spPr>
          <a:xfrm>
            <a:off x="1340069" y="4302802"/>
            <a:ext cx="7101567" cy="830997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¡H_ _ _!   E_ t_ _    _q_í</a:t>
            </a:r>
            <a:endParaRPr sz="4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3" name="Google Shape;323;p14"/>
          <p:cNvSpPr txBox="1"/>
          <p:nvPr/>
        </p:nvSpPr>
        <p:spPr>
          <a:xfrm>
            <a:off x="1340069" y="4302802"/>
            <a:ext cx="7101567" cy="830997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¡Hola! Estoy aquí.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4"/>
          <p:cNvSpPr txBox="1"/>
          <p:nvPr/>
        </p:nvSpPr>
        <p:spPr>
          <a:xfrm>
            <a:off x="9402603" y="3300306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3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27" name="Google Shape;327;p14"/>
          <p:cNvSpPr txBox="1"/>
          <p:nvPr/>
        </p:nvSpPr>
        <p:spPr>
          <a:xfrm>
            <a:off x="9402603" y="4395756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2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28" name="Google Shape;328;p14"/>
          <p:cNvSpPr txBox="1"/>
          <p:nvPr/>
        </p:nvSpPr>
        <p:spPr>
          <a:xfrm>
            <a:off x="9402603" y="559584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1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29" name="Google Shape;329;p14"/>
          <p:cNvSpPr txBox="1"/>
          <p:nvPr/>
        </p:nvSpPr>
        <p:spPr>
          <a:xfrm>
            <a:off x="9402603" y="1191522"/>
            <a:ext cx="7200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5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30" name="Google Shape;330;p14"/>
          <p:cNvSpPr txBox="1"/>
          <p:nvPr/>
        </p:nvSpPr>
        <p:spPr>
          <a:xfrm>
            <a:off x="9314403" y="2204856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4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graphicFrame>
        <p:nvGraphicFramePr>
          <p:cNvPr id="331" name="Google Shape;331;p14"/>
          <p:cNvGraphicFramePr/>
          <p:nvPr/>
        </p:nvGraphicFramePr>
        <p:xfrm>
          <a:off x="1542328" y="1299389"/>
          <a:ext cx="5388525" cy="267161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3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¡Hola!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Google Shape;325;p14">
            <a:extLst>
              <a:ext uri="{FF2B5EF4-FFF2-40B4-BE49-F238E27FC236}">
                <a16:creationId xmlns:a16="http://schemas.microsoft.com/office/drawing/2014/main" id="{5A6B6956-8BF3-2FFD-DF61-2E7BFA74EE57}"/>
              </a:ext>
            </a:extLst>
          </p:cNvPr>
          <p:cNvSpPr txBox="1"/>
          <p:nvPr/>
        </p:nvSpPr>
        <p:spPr>
          <a:xfrm>
            <a:off x="11032900" y="1147550"/>
            <a:ext cx="994183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3B0F7E-0AD8-FCF4-DFB6-63FFB7511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391" y="131226"/>
            <a:ext cx="945328" cy="100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5"/>
          <p:cNvSpPr txBox="1"/>
          <p:nvPr/>
        </p:nvSpPr>
        <p:spPr>
          <a:xfrm>
            <a:off x="9402603" y="324225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3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40" name="Google Shape;340;p15"/>
          <p:cNvSpPr txBox="1"/>
          <p:nvPr/>
        </p:nvSpPr>
        <p:spPr>
          <a:xfrm>
            <a:off x="9402603" y="43377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2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41" name="Google Shape;341;p15"/>
          <p:cNvSpPr txBox="1"/>
          <p:nvPr/>
        </p:nvSpPr>
        <p:spPr>
          <a:xfrm>
            <a:off x="9402603" y="5537784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1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42" name="Google Shape;342;p15"/>
          <p:cNvSpPr txBox="1"/>
          <p:nvPr/>
        </p:nvSpPr>
        <p:spPr>
          <a:xfrm>
            <a:off x="9402603" y="1133466"/>
            <a:ext cx="7200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5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43" name="Google Shape;343;p15"/>
          <p:cNvSpPr txBox="1"/>
          <p:nvPr/>
        </p:nvSpPr>
        <p:spPr>
          <a:xfrm>
            <a:off x="9314403" y="21468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4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graphicFrame>
        <p:nvGraphicFramePr>
          <p:cNvPr id="344" name="Google Shape;344;p15"/>
          <p:cNvGraphicFramePr/>
          <p:nvPr/>
        </p:nvGraphicFramePr>
        <p:xfrm>
          <a:off x="1542328" y="1299389"/>
          <a:ext cx="5388525" cy="267161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3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¡Hola!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45" name="Google Shape;345;p15"/>
          <p:cNvSpPr txBox="1"/>
          <p:nvPr/>
        </p:nvSpPr>
        <p:spPr>
          <a:xfrm>
            <a:off x="1500244" y="532560"/>
            <a:ext cx="4827327" cy="704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lang="en-GB" sz="4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Hello! She’s here.</a:t>
            </a:r>
            <a:endParaRPr sz="4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6" name="Google Shape;346;p15"/>
          <p:cNvSpPr txBox="1"/>
          <p:nvPr/>
        </p:nvSpPr>
        <p:spPr>
          <a:xfrm>
            <a:off x="1500244" y="4623131"/>
            <a:ext cx="6845516" cy="830997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¡H_ _ _!   E_ t _    a _ _í</a:t>
            </a:r>
            <a:endParaRPr sz="4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7" name="Google Shape;347;p15"/>
          <p:cNvSpPr txBox="1"/>
          <p:nvPr/>
        </p:nvSpPr>
        <p:spPr>
          <a:xfrm>
            <a:off x="1500244" y="4630477"/>
            <a:ext cx="6845516" cy="827424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¡Hola! Está aquí.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25;p14">
            <a:extLst>
              <a:ext uri="{FF2B5EF4-FFF2-40B4-BE49-F238E27FC236}">
                <a16:creationId xmlns:a16="http://schemas.microsoft.com/office/drawing/2014/main" id="{AF9D3941-CBFC-6B2B-8878-1581E7C6258D}"/>
              </a:ext>
            </a:extLst>
          </p:cNvPr>
          <p:cNvSpPr txBox="1"/>
          <p:nvPr/>
        </p:nvSpPr>
        <p:spPr>
          <a:xfrm>
            <a:off x="11032900" y="1147550"/>
            <a:ext cx="994183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62E6A-138B-97CD-BB52-B990A7339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391" y="131226"/>
            <a:ext cx="945328" cy="100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6"/>
          <p:cNvSpPr txBox="1"/>
          <p:nvPr/>
        </p:nvSpPr>
        <p:spPr>
          <a:xfrm>
            <a:off x="9402603" y="324225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3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56" name="Google Shape;356;p16"/>
          <p:cNvSpPr txBox="1"/>
          <p:nvPr/>
        </p:nvSpPr>
        <p:spPr>
          <a:xfrm>
            <a:off x="9402603" y="43377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2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57" name="Google Shape;357;p16"/>
          <p:cNvSpPr txBox="1"/>
          <p:nvPr/>
        </p:nvSpPr>
        <p:spPr>
          <a:xfrm>
            <a:off x="9402603" y="5537784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1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58" name="Google Shape;358;p16"/>
          <p:cNvSpPr txBox="1"/>
          <p:nvPr/>
        </p:nvSpPr>
        <p:spPr>
          <a:xfrm>
            <a:off x="9402603" y="1133466"/>
            <a:ext cx="7200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5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59" name="Google Shape;359;p16"/>
          <p:cNvSpPr txBox="1"/>
          <p:nvPr/>
        </p:nvSpPr>
        <p:spPr>
          <a:xfrm>
            <a:off x="9314403" y="21468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4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graphicFrame>
        <p:nvGraphicFramePr>
          <p:cNvPr id="360" name="Google Shape;360;p16"/>
          <p:cNvGraphicFramePr/>
          <p:nvPr/>
        </p:nvGraphicFramePr>
        <p:xfrm>
          <a:off x="1542328" y="1299389"/>
          <a:ext cx="5388525" cy="267161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3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¡Hola!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61" name="Google Shape;361;p16"/>
          <p:cNvSpPr txBox="1"/>
          <p:nvPr/>
        </p:nvSpPr>
        <p:spPr>
          <a:xfrm>
            <a:off x="1365405" y="568222"/>
            <a:ext cx="5427705" cy="70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lang="en-GB" sz="4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Hello! She’s absent.</a:t>
            </a:r>
            <a:endParaRPr sz="4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2" name="Google Shape;362;p16"/>
          <p:cNvSpPr txBox="1"/>
          <p:nvPr/>
        </p:nvSpPr>
        <p:spPr>
          <a:xfrm>
            <a:off x="1585650" y="4297486"/>
            <a:ext cx="7713077" cy="830997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¡H_ _ _!   E_ t _    a _ s_ _ t_</a:t>
            </a:r>
            <a:endParaRPr sz="4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3" name="Google Shape;363;p16"/>
          <p:cNvSpPr txBox="1"/>
          <p:nvPr/>
        </p:nvSpPr>
        <p:spPr>
          <a:xfrm>
            <a:off x="1542328" y="4297487"/>
            <a:ext cx="7756400" cy="827425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¡Hola! Está ausente.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25;p14">
            <a:extLst>
              <a:ext uri="{FF2B5EF4-FFF2-40B4-BE49-F238E27FC236}">
                <a16:creationId xmlns:a16="http://schemas.microsoft.com/office/drawing/2014/main" id="{1023B7DE-4F01-E744-06AB-8062EE657F75}"/>
              </a:ext>
            </a:extLst>
          </p:cNvPr>
          <p:cNvSpPr txBox="1"/>
          <p:nvPr/>
        </p:nvSpPr>
        <p:spPr>
          <a:xfrm>
            <a:off x="11032900" y="1147550"/>
            <a:ext cx="994183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1CCE10-D8E0-A232-9FB2-36AD069E7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391" y="131226"/>
            <a:ext cx="945328" cy="100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7"/>
          <p:cNvSpPr txBox="1"/>
          <p:nvPr/>
        </p:nvSpPr>
        <p:spPr>
          <a:xfrm>
            <a:off x="9402603" y="324225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3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72" name="Google Shape;372;p17"/>
          <p:cNvSpPr txBox="1"/>
          <p:nvPr/>
        </p:nvSpPr>
        <p:spPr>
          <a:xfrm>
            <a:off x="9402603" y="43377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2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73" name="Google Shape;373;p17"/>
          <p:cNvSpPr txBox="1"/>
          <p:nvPr/>
        </p:nvSpPr>
        <p:spPr>
          <a:xfrm>
            <a:off x="9402603" y="5537784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1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74" name="Google Shape;374;p17"/>
          <p:cNvSpPr txBox="1"/>
          <p:nvPr/>
        </p:nvSpPr>
        <p:spPr>
          <a:xfrm>
            <a:off x="9402603" y="1133466"/>
            <a:ext cx="7200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5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75" name="Google Shape;375;p17"/>
          <p:cNvSpPr txBox="1"/>
          <p:nvPr/>
        </p:nvSpPr>
        <p:spPr>
          <a:xfrm>
            <a:off x="9314403" y="21468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4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graphicFrame>
        <p:nvGraphicFramePr>
          <p:cNvPr id="376" name="Google Shape;376;p17"/>
          <p:cNvGraphicFramePr/>
          <p:nvPr/>
        </p:nvGraphicFramePr>
        <p:xfrm>
          <a:off x="1542328" y="1299389"/>
          <a:ext cx="5388525" cy="267161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3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¡Hola!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7" name="Google Shape;377;p17"/>
          <p:cNvSpPr txBox="1"/>
          <p:nvPr/>
        </p:nvSpPr>
        <p:spPr>
          <a:xfrm>
            <a:off x="1418818" y="568222"/>
            <a:ext cx="5512067" cy="70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lang="en-GB" sz="4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Hello! I’m present.</a:t>
            </a:r>
            <a:endParaRPr sz="4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8" name="Google Shape;378;p17"/>
          <p:cNvSpPr txBox="1"/>
          <p:nvPr/>
        </p:nvSpPr>
        <p:spPr>
          <a:xfrm>
            <a:off x="760163" y="4197074"/>
            <a:ext cx="8425114" cy="830997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¡H_ _ _!   E_ t _ y    pr _ s_ _ t_</a:t>
            </a:r>
            <a:endParaRPr sz="4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9" name="Google Shape;379;p17"/>
          <p:cNvSpPr txBox="1"/>
          <p:nvPr/>
        </p:nvSpPr>
        <p:spPr>
          <a:xfrm>
            <a:off x="760163" y="4197074"/>
            <a:ext cx="8472436" cy="830997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¡Hola! Estoy presente.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25;p14">
            <a:extLst>
              <a:ext uri="{FF2B5EF4-FFF2-40B4-BE49-F238E27FC236}">
                <a16:creationId xmlns:a16="http://schemas.microsoft.com/office/drawing/2014/main" id="{261898F7-13C2-247A-A187-4387EADC31EA}"/>
              </a:ext>
            </a:extLst>
          </p:cNvPr>
          <p:cNvSpPr txBox="1"/>
          <p:nvPr/>
        </p:nvSpPr>
        <p:spPr>
          <a:xfrm>
            <a:off x="11032900" y="1147550"/>
            <a:ext cx="994183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50C8B1-8384-BC25-9AED-76044E574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391" y="131226"/>
            <a:ext cx="945328" cy="100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8"/>
          <p:cNvSpPr txBox="1"/>
          <p:nvPr/>
        </p:nvSpPr>
        <p:spPr>
          <a:xfrm>
            <a:off x="9402603" y="324225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3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88" name="Google Shape;388;p18"/>
          <p:cNvSpPr txBox="1"/>
          <p:nvPr/>
        </p:nvSpPr>
        <p:spPr>
          <a:xfrm>
            <a:off x="9402603" y="43377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2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89" name="Google Shape;389;p18"/>
          <p:cNvSpPr txBox="1"/>
          <p:nvPr/>
        </p:nvSpPr>
        <p:spPr>
          <a:xfrm>
            <a:off x="9402603" y="5537784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1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90" name="Google Shape;390;p18"/>
          <p:cNvSpPr txBox="1"/>
          <p:nvPr/>
        </p:nvSpPr>
        <p:spPr>
          <a:xfrm>
            <a:off x="9402603" y="1133466"/>
            <a:ext cx="7200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5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sp>
        <p:nvSpPr>
          <p:cNvPr id="391" name="Google Shape;391;p18"/>
          <p:cNvSpPr txBox="1"/>
          <p:nvPr/>
        </p:nvSpPr>
        <p:spPr>
          <a:xfrm>
            <a:off x="9314403" y="2146800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3C78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rgbClr val="F03C78"/>
                </a:solidFill>
                <a:latin typeface="Modern Love" panose="04090805081005020601" pitchFamily="82" charset="0"/>
                <a:sym typeface="Arial"/>
              </a:rPr>
              <a:t>4</a:t>
            </a:r>
            <a:endParaRPr sz="6000" b="1" i="0" u="none" strike="noStrike" cap="none">
              <a:solidFill>
                <a:srgbClr val="F03C78"/>
              </a:solidFill>
              <a:latin typeface="Modern Love" panose="04090805081005020601" pitchFamily="82" charset="0"/>
              <a:sym typeface="Arial"/>
            </a:endParaRPr>
          </a:p>
        </p:txBody>
      </p:sp>
      <p:graphicFrame>
        <p:nvGraphicFramePr>
          <p:cNvPr id="392" name="Google Shape;392;p18"/>
          <p:cNvGraphicFramePr/>
          <p:nvPr/>
        </p:nvGraphicFramePr>
        <p:xfrm>
          <a:off x="1542328" y="1299389"/>
          <a:ext cx="5388525" cy="267161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36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7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¡Hola!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allí.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3" name="Google Shape;393;p18"/>
          <p:cNvSpPr txBox="1"/>
          <p:nvPr/>
        </p:nvSpPr>
        <p:spPr>
          <a:xfrm>
            <a:off x="1462454" y="627156"/>
            <a:ext cx="457048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Century Gothic"/>
              <a:buNone/>
            </a:pPr>
            <a:r>
              <a:rPr lang="en-GB" sz="40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Hello! She’s there.</a:t>
            </a:r>
            <a:endParaRPr sz="40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4" name="Google Shape;394;p18"/>
          <p:cNvSpPr txBox="1"/>
          <p:nvPr/>
        </p:nvSpPr>
        <p:spPr>
          <a:xfrm>
            <a:off x="1582084" y="4337701"/>
            <a:ext cx="7078073" cy="830997"/>
          </a:xfrm>
          <a:prstGeom prst="rect">
            <a:avLst/>
          </a:prstGeom>
          <a:noFill/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¡H_ _ _!   E_ t _    a_ _ í.</a:t>
            </a:r>
            <a:endParaRPr sz="4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5" name="Google Shape;395;p18"/>
          <p:cNvSpPr txBox="1"/>
          <p:nvPr/>
        </p:nvSpPr>
        <p:spPr>
          <a:xfrm>
            <a:off x="1542328" y="4337700"/>
            <a:ext cx="7117829" cy="830997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Century Gothic"/>
              <a:buNone/>
            </a:pPr>
            <a:r>
              <a:rPr lang="en-GB" sz="4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¡Hola! Está allí.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25;p14">
            <a:extLst>
              <a:ext uri="{FF2B5EF4-FFF2-40B4-BE49-F238E27FC236}">
                <a16:creationId xmlns:a16="http://schemas.microsoft.com/office/drawing/2014/main" id="{D42DB826-E088-13AB-373C-978D00F31731}"/>
              </a:ext>
            </a:extLst>
          </p:cNvPr>
          <p:cNvSpPr txBox="1"/>
          <p:nvPr/>
        </p:nvSpPr>
        <p:spPr>
          <a:xfrm>
            <a:off x="11032900" y="1147550"/>
            <a:ext cx="994183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D2D82E-AFFB-4D88-4B79-81CE210BA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8391" y="131226"/>
            <a:ext cx="945328" cy="1000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6B158F-B0F9-FB83-71A9-88146CD92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014" y="505666"/>
            <a:ext cx="1351454" cy="324338"/>
          </a:xfrm>
        </p:spPr>
        <p:txBody>
          <a:bodyPr>
            <a:no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leer</a:t>
            </a:r>
          </a:p>
        </p:txBody>
      </p:sp>
      <p:sp>
        <p:nvSpPr>
          <p:cNvPr id="302" name="Google Shape;302;p13"/>
          <p:cNvSpPr txBox="1"/>
          <p:nvPr/>
        </p:nvSpPr>
        <p:spPr>
          <a:xfrm>
            <a:off x="235812" y="577742"/>
            <a:ext cx="868359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4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Which pupils does each English statement refer to?</a:t>
            </a:r>
            <a:endParaRPr sz="24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3" name="Google Shape;303;p13"/>
          <p:cNvSpPr txBox="1"/>
          <p:nvPr/>
        </p:nvSpPr>
        <p:spPr>
          <a:xfrm>
            <a:off x="62322" y="5811278"/>
            <a:ext cx="3353803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I’m here.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/ he is there.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04" name="Google Shape;304;p13"/>
          <p:cNvGraphicFramePr/>
          <p:nvPr/>
        </p:nvGraphicFramePr>
        <p:xfrm>
          <a:off x="415672" y="1131790"/>
          <a:ext cx="9052591" cy="4467155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461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5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953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28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Coral?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lang="en-GB" sz="2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28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Lara?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28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Lorna?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28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Tamara?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8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28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Carlos?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28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Paloma?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Estoy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aquí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16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b="1" u="none" strike="noStrike" cap="none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28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Gaspar?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Está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 </a:t>
                      </a:r>
                      <a:r>
                        <a:rPr lang="en-GB" sz="240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allí</a:t>
                      </a: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u="none" strike="noStrike" cap="none" dirty="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5" name="Google Shape;305;p13"/>
          <p:cNvSpPr txBox="1"/>
          <p:nvPr/>
        </p:nvSpPr>
        <p:spPr>
          <a:xfrm>
            <a:off x="6368974" y="5852922"/>
            <a:ext cx="364234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/ he is here.</a:t>
            </a:r>
            <a:endParaRPr sz="2800" b="0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She / he is absent.</a:t>
            </a:r>
            <a:endParaRPr sz="2800" b="0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13"/>
          <p:cNvSpPr txBox="1"/>
          <p:nvPr/>
        </p:nvSpPr>
        <p:spPr>
          <a:xfrm>
            <a:off x="1958369" y="5767559"/>
            <a:ext cx="12779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Lorna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13"/>
          <p:cNvSpPr txBox="1"/>
          <p:nvPr/>
        </p:nvSpPr>
        <p:spPr>
          <a:xfrm>
            <a:off x="3318487" y="6222255"/>
            <a:ext cx="14494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Carlos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8" name="Google Shape;308;p13"/>
          <p:cNvSpPr txBox="1"/>
          <p:nvPr/>
        </p:nvSpPr>
        <p:spPr>
          <a:xfrm>
            <a:off x="4687994" y="6222254"/>
            <a:ext cx="16546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Gaspar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9" name="Google Shape;309;p13"/>
          <p:cNvSpPr txBox="1"/>
          <p:nvPr/>
        </p:nvSpPr>
        <p:spPr>
          <a:xfrm>
            <a:off x="3203262" y="5767559"/>
            <a:ext cx="170271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Paloma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0" name="Google Shape;310;p13"/>
          <p:cNvSpPr txBox="1"/>
          <p:nvPr/>
        </p:nvSpPr>
        <p:spPr>
          <a:xfrm>
            <a:off x="10516099" y="5745200"/>
            <a:ext cx="168828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Tamara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13"/>
          <p:cNvSpPr txBox="1"/>
          <p:nvPr/>
        </p:nvSpPr>
        <p:spPr>
          <a:xfrm>
            <a:off x="9973045" y="6222254"/>
            <a:ext cx="126829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Coral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2" name="Google Shape;312;p13"/>
          <p:cNvSpPr txBox="1"/>
          <p:nvPr/>
        </p:nvSpPr>
        <p:spPr>
          <a:xfrm>
            <a:off x="9468264" y="5767559"/>
            <a:ext cx="103906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Lara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3" name="Google Shape;313;p13"/>
          <p:cNvSpPr txBox="1"/>
          <p:nvPr/>
        </p:nvSpPr>
        <p:spPr>
          <a:xfrm>
            <a:off x="207509" y="54522"/>
            <a:ext cx="976553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7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lunch, </a:t>
            </a:r>
            <a:r>
              <a:rPr lang="en-GB" sz="27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-GB" sz="27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27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eñor</a:t>
            </a:r>
            <a:r>
              <a:rPr lang="en-GB" sz="27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Lorca takes the register again.</a:t>
            </a:r>
            <a:endParaRPr sz="2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1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00197" y="92308"/>
            <a:ext cx="928299" cy="102544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06;p9">
            <a:extLst>
              <a:ext uri="{FF2B5EF4-FFF2-40B4-BE49-F238E27FC236}">
                <a16:creationId xmlns:a16="http://schemas.microsoft.com/office/drawing/2014/main" id="{F05EC223-2AAD-EA2E-1C56-9A0056B148A6}"/>
              </a:ext>
            </a:extLst>
          </p:cNvPr>
          <p:cNvSpPr txBox="1"/>
          <p:nvPr/>
        </p:nvSpPr>
        <p:spPr>
          <a:xfrm>
            <a:off x="11206637" y="1155958"/>
            <a:ext cx="726227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9BEB0-2A27-26E6-C195-3313635E0A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240" y="139474"/>
            <a:ext cx="945328" cy="98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46255" y="240202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[a]</a:t>
            </a:r>
            <a:endParaRPr sz="1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9" name="Google Shape;109;p3"/>
          <p:cNvPicPr preferRelativeResize="0"/>
          <p:nvPr/>
        </p:nvPicPr>
        <p:blipFill rotWithShape="1">
          <a:blip r:embed="rId5">
            <a:alphaModFix/>
          </a:blip>
          <a:srcRect t="6995" r="482" b="12550"/>
          <a:stretch/>
        </p:blipFill>
        <p:spPr>
          <a:xfrm>
            <a:off x="4283923" y="2429640"/>
            <a:ext cx="2763053" cy="325713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0" name="Google Shape;110;p3"/>
          <p:cNvSpPr txBox="1"/>
          <p:nvPr/>
        </p:nvSpPr>
        <p:spPr>
          <a:xfrm>
            <a:off x="3637747" y="757703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GB" sz="11500" b="1" i="0" u="none" strike="noStrike" cap="none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115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11500" b="1" i="0" u="none" strike="noStrike" cap="none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115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Google Shape;324;p14" descr="Speech Icon, Voice, Talking, Audio, Speech">
            <a:extLst>
              <a:ext uri="{FF2B5EF4-FFF2-40B4-BE49-F238E27FC236}">
                <a16:creationId xmlns:a16="http://schemas.microsoft.com/office/drawing/2014/main" id="{9B91380B-BA43-72E0-9E64-53DE013B734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1632" y="145100"/>
            <a:ext cx="945328" cy="98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241B34E-8208-616A-52FA-F1F56C936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8742" y="438172"/>
            <a:ext cx="5417457" cy="400110"/>
          </a:xfrm>
        </p:spPr>
        <p:txBody>
          <a:bodyPr>
            <a:normAutofit/>
          </a:bodyPr>
          <a:lstStyle/>
          <a:p>
            <a:r>
              <a:rPr lang="en-GB" sz="1600" dirty="0" err="1">
                <a:solidFill>
                  <a:schemeClr val="bg1"/>
                </a:solidFill>
              </a:rPr>
              <a:t>pronunciar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8" name="Google Shape;133;p5">
            <a:extLst>
              <a:ext uri="{FF2B5EF4-FFF2-40B4-BE49-F238E27FC236}">
                <a16:creationId xmlns:a16="http://schemas.microsoft.com/office/drawing/2014/main" id="{6B21116E-7C44-E4AB-E6F6-4DB3473DE88E}"/>
              </a:ext>
            </a:extLst>
          </p:cNvPr>
          <p:cNvSpPr txBox="1"/>
          <p:nvPr/>
        </p:nvSpPr>
        <p:spPr>
          <a:xfrm>
            <a:off x="9566648" y="438172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1w1s2to5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1w1s2to5_ca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1w1s2to5_ca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2128" y="2432552"/>
            <a:ext cx="3071005" cy="291948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9" name="Google Shape;119;p4"/>
          <p:cNvSpPr txBox="1"/>
          <p:nvPr/>
        </p:nvSpPr>
        <p:spPr>
          <a:xfrm>
            <a:off x="126565" y="213183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[o]</a:t>
            </a:r>
            <a:endParaRPr sz="1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4380585" y="601267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-GB" sz="11500" b="1" i="0" u="none" strike="noStrike" cap="none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115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11500" b="1" i="0" u="none" strike="noStrike" cap="none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Google Shape;324;p14" descr="Speech Icon, Voice, Talking, Audio, Speech">
            <a:extLst>
              <a:ext uri="{FF2B5EF4-FFF2-40B4-BE49-F238E27FC236}">
                <a16:creationId xmlns:a16="http://schemas.microsoft.com/office/drawing/2014/main" id="{1877C321-23CC-96AE-105C-4CFD153F537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81632" y="145100"/>
            <a:ext cx="945328" cy="98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33;p5">
            <a:extLst>
              <a:ext uri="{FF2B5EF4-FFF2-40B4-BE49-F238E27FC236}">
                <a16:creationId xmlns:a16="http://schemas.microsoft.com/office/drawing/2014/main" id="{5C8AFCF6-E070-977B-1AA4-17657DD169EA}"/>
              </a:ext>
            </a:extLst>
          </p:cNvPr>
          <p:cNvSpPr txBox="1"/>
          <p:nvPr/>
        </p:nvSpPr>
        <p:spPr>
          <a:xfrm>
            <a:off x="9566648" y="438172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1w1s2to5_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1w1s2to5_d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1w1s2to5_d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80324A-3F17-BDC1-C2EB-8A0BF32F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005" y="438172"/>
            <a:ext cx="6774823" cy="400110"/>
          </a:xfrm>
        </p:spPr>
        <p:txBody>
          <a:bodyPr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16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1844161" y="911663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[o]</a:t>
            </a:r>
            <a:endParaRPr sz="1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4578977" y="911663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lang="en-GB" sz="11500" b="1" i="0" u="none" strike="noStrike" cap="none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115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sz="115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1844161" y="3429000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[a]</a:t>
            </a:r>
            <a:endParaRPr sz="1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 txBox="1"/>
          <p:nvPr/>
        </p:nvSpPr>
        <p:spPr>
          <a:xfrm>
            <a:off x="4578977" y="3429000"/>
            <a:ext cx="457200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115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lang="en-GB" sz="11500" b="1" i="0" u="none" strike="noStrike" cap="none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11500" b="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11500" b="1" i="0" u="none" strike="noStrike" cap="none" dirty="0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sz="115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/>
          <p:nvPr/>
        </p:nvSpPr>
        <p:spPr>
          <a:xfrm>
            <a:off x="9566648" y="438172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Google Shape;324;p14" descr="Speech Icon, Voice, Talking, Audio, Speech">
            <a:extLst>
              <a:ext uri="{FF2B5EF4-FFF2-40B4-BE49-F238E27FC236}">
                <a16:creationId xmlns:a16="http://schemas.microsoft.com/office/drawing/2014/main" id="{87AE1B79-0511-5E4B-E1BC-45E673DDA54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1081632" y="145100"/>
            <a:ext cx="945328" cy="98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43;p6">
            <a:extLst>
              <a:ext uri="{FF2B5EF4-FFF2-40B4-BE49-F238E27FC236}">
                <a16:creationId xmlns:a16="http://schemas.microsoft.com/office/drawing/2014/main" id="{4A8F84BE-C485-20E5-61F5-342522AA726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88954" y="1131355"/>
            <a:ext cx="1544012" cy="140831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Google Shape;144;p6">
            <a:extLst>
              <a:ext uri="{FF2B5EF4-FFF2-40B4-BE49-F238E27FC236}">
                <a16:creationId xmlns:a16="http://schemas.microsoft.com/office/drawing/2014/main" id="{9CD2CB9A-1ADC-4D8B-0AE9-FF786A2205D4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6995" r="482" b="12550"/>
          <a:stretch/>
        </p:blipFill>
        <p:spPr>
          <a:xfrm>
            <a:off x="8728922" y="3538845"/>
            <a:ext cx="1544012" cy="164235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1w1s2to5_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1w1s2to5_d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1w1s2to5_d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1w1s2to5_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1w1s2to5_ca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1w1s2to5_cas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5688" y="2863852"/>
            <a:ext cx="3170312" cy="318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7"/>
          <p:cNvSpPr txBox="1"/>
          <p:nvPr/>
        </p:nvSpPr>
        <p:spPr>
          <a:xfrm>
            <a:off x="3239256" y="5321241"/>
            <a:ext cx="24860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n-GB" sz="3600" b="1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1849723" y="2216259"/>
            <a:ext cx="2891857" cy="823643"/>
          </a:xfrm>
          <a:prstGeom prst="wedgeRoundRectCallout">
            <a:avLst>
              <a:gd name="adj1" fmla="val 27937"/>
              <a:gd name="adj2" fmla="val 107660"/>
              <a:gd name="adj3" fmla="val 16667"/>
            </a:avLst>
          </a:prstGeom>
          <a:solidFill>
            <a:srgbClr val="92D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presente</a:t>
            </a:r>
            <a:endParaRPr sz="4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5008795" y="1716412"/>
            <a:ext cx="2891857" cy="823643"/>
          </a:xfrm>
          <a:prstGeom prst="wedgeRoundRectCallout">
            <a:avLst>
              <a:gd name="adj1" fmla="val -48165"/>
              <a:gd name="adj2" fmla="val 141530"/>
              <a:gd name="adj3" fmla="val 16667"/>
            </a:avLst>
          </a:prstGeom>
          <a:solidFill>
            <a:srgbClr val="1F3864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endParaRPr sz="4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6" name="Google Shape;15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0186" y="2863852"/>
            <a:ext cx="3170312" cy="318944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/>
          <p:nvPr/>
        </p:nvSpPr>
        <p:spPr>
          <a:xfrm>
            <a:off x="7122330" y="5321240"/>
            <a:ext cx="24860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n-GB" sz="3600" b="1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Paco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6731432" y="2817357"/>
            <a:ext cx="3363131" cy="23716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320495"/>
            <a:ext cx="1479707" cy="1479707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/>
          <p:nvPr/>
        </p:nvSpPr>
        <p:spPr>
          <a:xfrm>
            <a:off x="3156423" y="320495"/>
            <a:ext cx="3170313" cy="661945"/>
          </a:xfrm>
          <a:prstGeom prst="wedgeRoundRectCallout">
            <a:avLst>
              <a:gd name="adj1" fmla="val -59956"/>
              <a:gd name="adj2" fmla="val 34275"/>
              <a:gd name="adj3" fmla="val 16667"/>
            </a:avLst>
          </a:prstGeom>
          <a:solidFill>
            <a:srgbClr val="00B0F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Ana.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3156421" y="320495"/>
            <a:ext cx="3466521" cy="661945"/>
          </a:xfrm>
          <a:prstGeom prst="wedgeRoundRectCallout">
            <a:avLst>
              <a:gd name="adj1" fmla="val -59956"/>
              <a:gd name="adj2" fmla="val 34275"/>
              <a:gd name="adj3" fmla="val 16667"/>
            </a:avLst>
          </a:prstGeom>
          <a:solidFill>
            <a:srgbClr val="00B0F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Hola, Paco.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2" name="Google Shape;162;p7"/>
          <p:cNvCxnSpPr/>
          <p:nvPr/>
        </p:nvCxnSpPr>
        <p:spPr>
          <a:xfrm>
            <a:off x="6622942" y="2817357"/>
            <a:ext cx="1462910" cy="1500590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C02F8-EACC-585C-70B7-28EDFDF77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6058" y="746073"/>
            <a:ext cx="9829800" cy="268318"/>
          </a:xfrm>
        </p:spPr>
        <p:txBody>
          <a:bodyPr>
            <a:normAutofit fontScale="90000"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estar</a:t>
            </a:r>
          </a:p>
        </p:txBody>
      </p:sp>
      <p:sp>
        <p:nvSpPr>
          <p:cNvPr id="168" name="Google Shape;168;p8"/>
          <p:cNvSpPr txBox="1"/>
          <p:nvPr/>
        </p:nvSpPr>
        <p:spPr>
          <a:xfrm>
            <a:off x="338875" y="-138590"/>
            <a:ext cx="4061178" cy="1419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8625" b="1" i="0" u="none" strike="noStrike" cap="non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endParaRPr sz="8625" b="1" i="0" u="none" strike="noStrike" cap="none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282562" y="1091896"/>
            <a:ext cx="5474835" cy="5232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2800" b="0" i="0" u="none" strike="noStrike" cap="none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[to be | being] (with location)</a:t>
            </a:r>
            <a:endParaRPr sz="2800" b="0" i="0" u="none" strike="noStrike" cap="none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8" descr="Jigsaw, Puzzle, Piece, Game, Concept, S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16739" y="148406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8"/>
          <p:cNvSpPr txBox="1"/>
          <p:nvPr/>
        </p:nvSpPr>
        <p:spPr>
          <a:xfrm>
            <a:off x="363956" y="1844004"/>
            <a:ext cx="114640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Spanish the verb </a:t>
            </a: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means ‘</a:t>
            </a:r>
            <a:r>
              <a:rPr lang="en-GB" sz="2800" b="1" i="1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be’ 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when describing </a:t>
            </a:r>
            <a:r>
              <a:rPr lang="en-GB" sz="28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location</a:t>
            </a:r>
            <a:r>
              <a:rPr lang="en-GB" sz="28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"/>
          <p:cNvSpPr txBox="1"/>
          <p:nvPr/>
        </p:nvSpPr>
        <p:spPr>
          <a:xfrm>
            <a:off x="1900751" y="3426505"/>
            <a:ext cx="1665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8"/>
          <p:cNvSpPr txBox="1"/>
          <p:nvPr/>
        </p:nvSpPr>
        <p:spPr>
          <a:xfrm>
            <a:off x="3043193" y="3429188"/>
            <a:ext cx="1665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8"/>
          <p:cNvSpPr txBox="1"/>
          <p:nvPr/>
        </p:nvSpPr>
        <p:spPr>
          <a:xfrm>
            <a:off x="5757397" y="3315896"/>
            <a:ext cx="16655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8"/>
          <p:cNvSpPr txBox="1"/>
          <p:nvPr/>
        </p:nvSpPr>
        <p:spPr>
          <a:xfrm>
            <a:off x="6966541" y="3330996"/>
            <a:ext cx="359696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 / he / she is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8"/>
          <p:cNvSpPr txBox="1"/>
          <p:nvPr/>
        </p:nvSpPr>
        <p:spPr>
          <a:xfrm>
            <a:off x="2404206" y="5077836"/>
            <a:ext cx="36917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2800" b="0" i="0" u="none" strike="noStrike" cap="none" dirty="0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presente.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8"/>
          <p:cNvSpPr txBox="1"/>
          <p:nvPr/>
        </p:nvSpPr>
        <p:spPr>
          <a:xfrm>
            <a:off x="6008018" y="5108379"/>
            <a:ext cx="36917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Century Gothic"/>
              <a:buNone/>
            </a:pPr>
            <a:r>
              <a:rPr lang="en-GB" sz="2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 present.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2404206" y="5742399"/>
            <a:ext cx="369179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2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presente.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6008019" y="5702367"/>
            <a:ext cx="443430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800"/>
              <a:buFont typeface="Century Gothic"/>
              <a:buNone/>
            </a:pPr>
            <a:r>
              <a:rPr lang="en-GB" sz="2800" b="0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/he / it is present.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8" descr="C:\Users\wdj\Google Drive\Primary\Y5 SoW\From Tracy\Pronouns\i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38275" y="2953871"/>
            <a:ext cx="523556" cy="1224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8" descr="C:\Users\wdj\Google Drive\Primary\Y5 SoW\From Tracy\Pronouns\h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33858" y="3808970"/>
            <a:ext cx="1100842" cy="814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 descr="C:\Users\wdj\Google Drive\Primary\Y5 SoW\From Tracy\Pronouns\sh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430155" y="3782401"/>
            <a:ext cx="1080836" cy="824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95053" y="4898397"/>
            <a:ext cx="634523" cy="671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75736" y="5637407"/>
            <a:ext cx="634523" cy="67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52D4F15-15E4-7949-2FB2-28930C282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013" y="482667"/>
            <a:ext cx="9295595" cy="294562"/>
          </a:xfrm>
        </p:spPr>
        <p:txBody>
          <a:bodyPr>
            <a:no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leer</a:t>
            </a:r>
          </a:p>
        </p:txBody>
      </p:sp>
      <p:sp>
        <p:nvSpPr>
          <p:cNvPr id="190" name="Google Shape;190;p9"/>
          <p:cNvSpPr txBox="1"/>
          <p:nvPr/>
        </p:nvSpPr>
        <p:spPr>
          <a:xfrm>
            <a:off x="483831" y="2400828"/>
            <a:ext cx="146386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</a:t>
            </a:r>
            <a:r>
              <a:rPr lang="en-GB" sz="24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endParaRPr sz="24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9"/>
          <p:cNvSpPr txBox="1"/>
          <p:nvPr/>
        </p:nvSpPr>
        <p:spPr>
          <a:xfrm>
            <a:off x="2058205" y="2400827"/>
            <a:ext cx="139653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entury Gothic"/>
              <a:buNone/>
            </a:pPr>
            <a:r>
              <a:rPr lang="en-GB" sz="2400" b="0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</a:t>
            </a:r>
            <a:r>
              <a:rPr lang="en-GB" sz="24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casa</a:t>
            </a:r>
            <a:endParaRPr sz="24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92" name="Google Shape;192;p9"/>
          <p:cNvGraphicFramePr/>
          <p:nvPr/>
        </p:nvGraphicFramePr>
        <p:xfrm>
          <a:off x="589480" y="3082276"/>
          <a:ext cx="1218225" cy="198125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218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Lucía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Ana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Pablo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Carlota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Carlos</a:t>
                      </a: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93" name="Google Shape;193;p9"/>
          <p:cNvPicPr preferRelativeResize="0"/>
          <p:nvPr/>
        </p:nvPicPr>
        <p:blipFill rotWithShape="1">
          <a:blip r:embed="rId3">
            <a:alphaModFix/>
          </a:blip>
          <a:srcRect t="6995" r="482" b="12550"/>
          <a:stretch/>
        </p:blipFill>
        <p:spPr>
          <a:xfrm>
            <a:off x="2112920" y="4396940"/>
            <a:ext cx="1218225" cy="120922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4" name="Google Shape;194;p9" descr="List, Icon, Symbol, Paper, Sign, Fla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209" y="1396128"/>
            <a:ext cx="1143185" cy="1143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 descr="Classroom, Blackboard, Class, Learning, Educatio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7533" y="5283309"/>
            <a:ext cx="1783780" cy="150741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6" name="Google Shape;196;p9"/>
          <p:cNvGraphicFramePr/>
          <p:nvPr/>
        </p:nvGraphicFramePr>
        <p:xfrm>
          <a:off x="2091804" y="3082276"/>
          <a:ext cx="1220150" cy="118875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22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Olga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Manolo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GB" sz="20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Paco</a:t>
                      </a: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15735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97" name="Google Shape;197;p9"/>
          <p:cNvGraphicFramePr/>
          <p:nvPr/>
        </p:nvGraphicFramePr>
        <p:xfrm>
          <a:off x="4223820" y="2252074"/>
          <a:ext cx="5760175" cy="405840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514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4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</a:t>
                      </a: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Lucía está</a:t>
                      </a:r>
                      <a:endParaRPr sz="2400" b="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Ana está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Manolo está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Carlos está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r>
                        <a:rPr lang="en-GB" sz="2400" b="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b="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Paco está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Pablo está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6</a:t>
                      </a: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Olga está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7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FF0066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7</a:t>
                      </a:r>
                      <a:endParaRPr sz="24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Carlota está</a:t>
                      </a:r>
                      <a:endParaRPr sz="2400" b="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ausente</a:t>
                      </a:r>
                      <a:r>
                        <a:rPr lang="en-GB" sz="2400" b="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.</a:t>
                      </a:r>
                      <a:endParaRPr sz="2400" b="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presente.</a:t>
                      </a:r>
                      <a:endParaRPr sz="2400" b="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98" name="Google Shape;198;p9"/>
          <p:cNvSpPr txBox="1"/>
          <p:nvPr/>
        </p:nvSpPr>
        <p:spPr>
          <a:xfrm>
            <a:off x="101167" y="101209"/>
            <a:ext cx="812690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-GB" sz="28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</a:t>
            </a: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Lorca has taken the register.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9"/>
          <p:cNvSpPr txBox="1"/>
          <p:nvPr/>
        </p:nvSpPr>
        <p:spPr>
          <a:xfrm>
            <a:off x="4103052" y="1781661"/>
            <a:ext cx="459448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Century Gothic"/>
              <a:buNone/>
            </a:pPr>
            <a:r>
              <a:rPr lang="en-GB" sz="24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Complete the sentences.  </a:t>
            </a:r>
            <a:endParaRPr sz="24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9"/>
          <p:cNvSpPr/>
          <p:nvPr/>
        </p:nvSpPr>
        <p:spPr>
          <a:xfrm>
            <a:off x="8357323" y="2274069"/>
            <a:ext cx="1621149" cy="46166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9"/>
          <p:cNvSpPr txBox="1"/>
          <p:nvPr/>
        </p:nvSpPr>
        <p:spPr>
          <a:xfrm>
            <a:off x="1797420" y="1766622"/>
            <a:ext cx="15231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Century Gothic"/>
              <a:buNone/>
            </a:pPr>
            <a:r>
              <a:rPr lang="en-GB" sz="3200" b="1" i="0" u="none" strike="noStrike" cap="none">
                <a:solidFill>
                  <a:srgbClr val="92D05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lista</a:t>
            </a:r>
            <a:endParaRPr sz="3200" b="1" i="0" u="none" strike="noStrike" cap="none">
              <a:solidFill>
                <a:srgbClr val="92D05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8354950" y="2735733"/>
            <a:ext cx="1623522" cy="48770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6848742" y="3281905"/>
            <a:ext cx="1494016" cy="46166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11173790" y="1147947"/>
            <a:ext cx="726227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8325059" y="3744690"/>
            <a:ext cx="1623522" cy="48770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6831043" y="4264998"/>
            <a:ext cx="1494016" cy="46166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8354950" y="4777919"/>
            <a:ext cx="1623522" cy="48770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9"/>
          <p:cNvSpPr/>
          <p:nvPr/>
        </p:nvSpPr>
        <p:spPr>
          <a:xfrm>
            <a:off x="8354950" y="5788775"/>
            <a:ext cx="1623522" cy="487707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9"/>
          <p:cNvSpPr/>
          <p:nvPr/>
        </p:nvSpPr>
        <p:spPr>
          <a:xfrm>
            <a:off x="6831043" y="5302726"/>
            <a:ext cx="1494016" cy="46166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9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48828" y="887633"/>
            <a:ext cx="1297416" cy="13066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5E1262-9C68-4FF3-8500-00097CA53A34}"/>
              </a:ext>
            </a:extLst>
          </p:cNvPr>
          <p:cNvSpPr txBox="1"/>
          <p:nvPr/>
        </p:nvSpPr>
        <p:spPr>
          <a:xfrm>
            <a:off x="10536010" y="6246274"/>
            <a:ext cx="1723138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señor</a:t>
            </a:r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0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= Sir</a:t>
            </a:r>
            <a:endParaRPr lang="en-GB" sz="2000" dirty="0">
              <a:solidFill>
                <a:srgbClr val="00206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9F228B-071B-9272-3BF1-C26FFD4BD47D}"/>
              </a:ext>
            </a:extLst>
          </p:cNvPr>
          <p:cNvSpPr txBox="1"/>
          <p:nvPr/>
        </p:nvSpPr>
        <p:spPr>
          <a:xfrm>
            <a:off x="614194" y="5288275"/>
            <a:ext cx="10839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>
                    <a:lumMod val="95000"/>
                  </a:schemeClr>
                </a:solidFill>
                <a:latin typeface="Freestyle Script" panose="030804020302050B0404" pitchFamily="66" charset="0"/>
              </a:rPr>
              <a:t>español</a:t>
            </a:r>
          </a:p>
        </p:txBody>
      </p:sp>
      <p:pic>
        <p:nvPicPr>
          <p:cNvPr id="4" name="Graphic 3" descr="Teacher">
            <a:extLst>
              <a:ext uri="{FF2B5EF4-FFF2-40B4-BE49-F238E27FC236}">
                <a16:creationId xmlns:a16="http://schemas.microsoft.com/office/drawing/2014/main" id="{19A54A3F-51F9-8111-ACCE-7B8930E3FE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572" y="560176"/>
            <a:ext cx="914400" cy="9144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ED0590C-0FAD-A7BB-A693-D57A9D66219E}"/>
              </a:ext>
            </a:extLst>
          </p:cNvPr>
          <p:cNvSpPr/>
          <p:nvPr/>
        </p:nvSpPr>
        <p:spPr>
          <a:xfrm>
            <a:off x="1145196" y="643320"/>
            <a:ext cx="4939831" cy="616929"/>
          </a:xfrm>
          <a:prstGeom prst="wedgeRoundRectCallout">
            <a:avLst>
              <a:gd name="adj1" fmla="val -57451"/>
              <a:gd name="adj2" fmla="val 8111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2060"/>
              </a:buClr>
              <a:buSzPts val="2400"/>
            </a:pPr>
            <a:r>
              <a:rPr lang="en-GB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¿Está presente o </a:t>
            </a:r>
            <a:r>
              <a:rPr lang="en-GB" sz="2800" b="1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ausente</a:t>
            </a:r>
            <a:r>
              <a:rPr lang="en-GB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6FE441-ED82-771C-BDE5-D5898E5C173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64240" y="139474"/>
            <a:ext cx="945328" cy="98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5688" y="2863852"/>
            <a:ext cx="3170312" cy="318944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/>
          <p:nvPr/>
        </p:nvSpPr>
        <p:spPr>
          <a:xfrm>
            <a:off x="3239256" y="5321241"/>
            <a:ext cx="24860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n-GB" sz="3600" b="1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Santi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11"/>
          <p:cNvSpPr/>
          <p:nvPr/>
        </p:nvSpPr>
        <p:spPr>
          <a:xfrm>
            <a:off x="2095132" y="2605358"/>
            <a:ext cx="1797546" cy="823643"/>
          </a:xfrm>
          <a:prstGeom prst="wedgeRoundRectCallout">
            <a:avLst>
              <a:gd name="adj1" fmla="val 42594"/>
              <a:gd name="adj2" fmla="val 113305"/>
              <a:gd name="adj3" fmla="val 16667"/>
            </a:avLst>
          </a:prstGeom>
          <a:solidFill>
            <a:srgbClr val="92D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aquí</a:t>
            </a:r>
            <a:endParaRPr sz="4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4741579" y="1948523"/>
            <a:ext cx="1539897" cy="823643"/>
          </a:xfrm>
          <a:prstGeom prst="wedgeRoundRectCallout">
            <a:avLst>
              <a:gd name="adj1" fmla="val -48165"/>
              <a:gd name="adj2" fmla="val 141530"/>
              <a:gd name="adj3" fmla="val 16667"/>
            </a:avLst>
          </a:prstGeom>
          <a:solidFill>
            <a:srgbClr val="1F3864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all</a:t>
            </a:r>
            <a:r>
              <a:rPr lang="en-GB" sz="44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í</a:t>
            </a:r>
            <a:endParaRPr sz="44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1" name="Google Shape;27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6603" y="310672"/>
            <a:ext cx="1963757" cy="197561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11"/>
          <p:cNvSpPr txBox="1"/>
          <p:nvPr/>
        </p:nvSpPr>
        <p:spPr>
          <a:xfrm>
            <a:off x="8594578" y="1716412"/>
            <a:ext cx="15398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3600"/>
              <a:buFont typeface="Century Gothic"/>
              <a:buNone/>
            </a:pPr>
            <a:r>
              <a:rPr lang="en-GB" sz="3600" b="1" i="0" u="none" strike="noStrike" cap="none">
                <a:solidFill>
                  <a:srgbClr val="1F3864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1" y="320495"/>
            <a:ext cx="1479707" cy="1479707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1"/>
          <p:cNvSpPr/>
          <p:nvPr/>
        </p:nvSpPr>
        <p:spPr>
          <a:xfrm>
            <a:off x="3156423" y="320495"/>
            <a:ext cx="3170313" cy="661945"/>
          </a:xfrm>
          <a:prstGeom prst="wedgeRoundRectCallout">
            <a:avLst>
              <a:gd name="adj1" fmla="val -59956"/>
              <a:gd name="adj2" fmla="val 34275"/>
              <a:gd name="adj3" fmla="val 16667"/>
            </a:avLst>
          </a:prstGeom>
          <a:solidFill>
            <a:srgbClr val="00B0F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Santi…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11"/>
          <p:cNvSpPr/>
          <p:nvPr/>
        </p:nvSpPr>
        <p:spPr>
          <a:xfrm>
            <a:off x="3156422" y="320495"/>
            <a:ext cx="3170312" cy="661945"/>
          </a:xfrm>
          <a:prstGeom prst="wedgeRoundRectCallout">
            <a:avLst>
              <a:gd name="adj1" fmla="val -59956"/>
              <a:gd name="adj2" fmla="val 34275"/>
              <a:gd name="adj3" fmla="val 16667"/>
            </a:avLst>
          </a:prstGeom>
          <a:solidFill>
            <a:srgbClr val="00B0F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entury Gothic"/>
              <a:buNone/>
            </a:pPr>
            <a:r>
              <a:rPr lang="en-GB" sz="44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Sara...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6" name="Google Shape;276;p11"/>
          <p:cNvCxnSpPr/>
          <p:nvPr/>
        </p:nvCxnSpPr>
        <p:spPr>
          <a:xfrm rot="10800000" flipH="1">
            <a:off x="5493972" y="1457243"/>
            <a:ext cx="3252238" cy="3259946"/>
          </a:xfrm>
          <a:prstGeom prst="straightConnector1">
            <a:avLst/>
          </a:prstGeom>
          <a:noFill/>
          <a:ln w="762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77" name="Google Shape;277;p11"/>
          <p:cNvSpPr txBox="1"/>
          <p:nvPr/>
        </p:nvSpPr>
        <p:spPr>
          <a:xfrm>
            <a:off x="2385099" y="2088440"/>
            <a:ext cx="1350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[here]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11"/>
          <p:cNvSpPr txBox="1"/>
          <p:nvPr/>
        </p:nvSpPr>
        <p:spPr>
          <a:xfrm>
            <a:off x="4818643" y="1423104"/>
            <a:ext cx="13506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[there]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7BD366C3-E833-EE6A-09AB-6411BF0AD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7080" y="568608"/>
            <a:ext cx="9887857" cy="192701"/>
          </a:xfrm>
        </p:spPr>
        <p:txBody>
          <a:bodyPr>
            <a:normAutofit fontScale="90000"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escuchar</a:t>
            </a:r>
          </a:p>
        </p:txBody>
      </p:sp>
      <p:graphicFrame>
        <p:nvGraphicFramePr>
          <p:cNvPr id="23" name="Google Shape;258;p34">
            <a:extLst>
              <a:ext uri="{FF2B5EF4-FFF2-40B4-BE49-F238E27FC236}">
                <a16:creationId xmlns:a16="http://schemas.microsoft.com/office/drawing/2014/main" id="{503B337E-A44C-4FE3-89D3-E79EE6BBC02E}"/>
              </a:ext>
            </a:extLst>
          </p:cNvPr>
          <p:cNvGraphicFramePr/>
          <p:nvPr/>
        </p:nvGraphicFramePr>
        <p:xfrm>
          <a:off x="2494614" y="2251454"/>
          <a:ext cx="3694350" cy="4519495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818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9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The pupil</a:t>
                      </a:r>
                      <a:b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</a:br>
                      <a:r>
                        <a:rPr lang="en-GB" sz="2400" b="1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(I)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Someone else (s/he)</a:t>
                      </a:r>
                      <a:endParaRPr sz="2400" b="1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19" name="Google Shape;219;p10"/>
          <p:cNvGraphicFramePr/>
          <p:nvPr/>
        </p:nvGraphicFramePr>
        <p:xfrm>
          <a:off x="104159" y="2251454"/>
          <a:ext cx="2209150" cy="4506250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69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3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97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2400" b="1" u="none" strike="noStrike" cap="none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Coral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Lara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Lorna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Tamara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Carlos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Paloma</a:t>
                      </a:r>
                      <a:endParaRPr sz="24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b="1" u="none" strike="noStrike" cap="none" dirty="0">
                        <a:solidFill>
                          <a:srgbClr val="FF0066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u="none" strike="noStrike" cap="none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Gaspar</a:t>
                      </a:r>
                      <a:endParaRPr sz="24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0" name="Google Shape;220;p10"/>
          <p:cNvSpPr txBox="1"/>
          <p:nvPr/>
        </p:nvSpPr>
        <p:spPr>
          <a:xfrm>
            <a:off x="291097" y="786825"/>
            <a:ext cx="935532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-GB" sz="28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r>
              <a:rPr lang="en-GB" sz="28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eñora</a:t>
            </a: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Mora is taking the register now.</a:t>
            </a:r>
            <a:endParaRPr sz="28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23" name="Google Shape;223;p10"/>
          <p:cNvGraphicFramePr/>
          <p:nvPr/>
        </p:nvGraphicFramePr>
        <p:xfrm>
          <a:off x="6352037" y="2267268"/>
          <a:ext cx="1184375" cy="4506325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18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verbo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24" name="Google Shape;224;p10"/>
          <p:cNvSpPr txBox="1"/>
          <p:nvPr/>
        </p:nvSpPr>
        <p:spPr>
          <a:xfrm>
            <a:off x="9039772" y="2245661"/>
            <a:ext cx="3043399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4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Now write down the verb (‘</a:t>
            </a:r>
            <a:r>
              <a:rPr lang="en-GB" sz="240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r>
              <a:rPr lang="en-GB" sz="24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OR ‘</a:t>
            </a:r>
            <a:r>
              <a:rPr lang="en-GB" sz="240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24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’)</a:t>
            </a:r>
            <a:endParaRPr sz="240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6408657" y="3044335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8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6402028" y="3614181"/>
            <a:ext cx="9172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8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10"/>
          <p:cNvSpPr txBox="1"/>
          <p:nvPr/>
        </p:nvSpPr>
        <p:spPr>
          <a:xfrm>
            <a:off x="6415282" y="4104513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8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10"/>
          <p:cNvSpPr txBox="1"/>
          <p:nvPr/>
        </p:nvSpPr>
        <p:spPr>
          <a:xfrm>
            <a:off x="6423756" y="4668468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6420519" y="5166404"/>
            <a:ext cx="9172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10"/>
          <p:cNvSpPr txBox="1"/>
          <p:nvPr/>
        </p:nvSpPr>
        <p:spPr>
          <a:xfrm>
            <a:off x="6421905" y="5672919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estoy</a:t>
            </a:r>
            <a:endParaRPr sz="2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6449594" y="6223216"/>
            <a:ext cx="91723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b="1" i="0" u="none" strike="noStrike" cap="none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endParaRPr sz="2800" b="1" i="0" u="none" strike="noStrike" cap="none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2" name="Google Shape;23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37049" y="144380"/>
            <a:ext cx="1479707" cy="1479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43;p34" descr="Ok, Check, Todo, Agenda, Icon, Symbol, Tick, To Do, Gui">
            <a:extLst>
              <a:ext uri="{FF2B5EF4-FFF2-40B4-BE49-F238E27FC236}">
                <a16:creationId xmlns:a16="http://schemas.microsoft.com/office/drawing/2014/main" id="{7763673A-BD1F-4F9F-92BF-4BB1E89A13E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0684" y="3055937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44;p34" descr="Ok, Check, Todo, Agenda, Icon, Symbol, Tick, To Do, Gui">
            <a:extLst>
              <a:ext uri="{FF2B5EF4-FFF2-40B4-BE49-F238E27FC236}">
                <a16:creationId xmlns:a16="http://schemas.microsoft.com/office/drawing/2014/main" id="{A16236A8-0FA5-4F3C-B1C5-A7993C87F13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5470" y="3576697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245;p34" descr="Ok, Check, Todo, Agenda, Icon, Symbol, Tick, To Do, Gui">
            <a:extLst>
              <a:ext uri="{FF2B5EF4-FFF2-40B4-BE49-F238E27FC236}">
                <a16:creationId xmlns:a16="http://schemas.microsoft.com/office/drawing/2014/main" id="{4D012AC1-A226-4E75-BB82-C240C34ADF5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30684" y="4117335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246;p34" descr="Ok, Check, Todo, Agenda, Icon, Symbol, Tick, To Do, Gui">
            <a:extLst>
              <a:ext uri="{FF2B5EF4-FFF2-40B4-BE49-F238E27FC236}">
                <a16:creationId xmlns:a16="http://schemas.microsoft.com/office/drawing/2014/main" id="{F1509AFA-0861-4BF0-83A2-AD05062BA34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8611" y="4687724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47;p34" descr="Ok, Check, Todo, Agenda, Icon, Symbol, Tick, To Do, Gui">
            <a:extLst>
              <a:ext uri="{FF2B5EF4-FFF2-40B4-BE49-F238E27FC236}">
                <a16:creationId xmlns:a16="http://schemas.microsoft.com/office/drawing/2014/main" id="{80873CFB-9435-4FFE-B04B-DEF16A72307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65470" y="5208593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48;p34" descr="Ok, Check, Todo, Agenda, Icon, Symbol, Tick, To Do, Gui">
            <a:extLst>
              <a:ext uri="{FF2B5EF4-FFF2-40B4-BE49-F238E27FC236}">
                <a16:creationId xmlns:a16="http://schemas.microsoft.com/office/drawing/2014/main" id="{C4576CB9-9137-48E6-9929-BF6B2FB951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8611" y="5722714"/>
            <a:ext cx="540638" cy="54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49;p34" descr="Ok, Check, Todo, Agenda, Icon, Symbol, Tick, To Do, Gui">
            <a:extLst>
              <a:ext uri="{FF2B5EF4-FFF2-40B4-BE49-F238E27FC236}">
                <a16:creationId xmlns:a16="http://schemas.microsoft.com/office/drawing/2014/main" id="{6026220D-4638-428B-B6EC-64D831145C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01655" y="6217064"/>
            <a:ext cx="540638" cy="54063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0;p34">
            <a:extLst>
              <a:ext uri="{FF2B5EF4-FFF2-40B4-BE49-F238E27FC236}">
                <a16:creationId xmlns:a16="http://schemas.microsoft.com/office/drawing/2014/main" id="{C495A80E-8082-44F9-B408-BDC20355E2D8}"/>
              </a:ext>
            </a:extLst>
          </p:cNvPr>
          <p:cNvSpPr txBox="1"/>
          <p:nvPr/>
        </p:nvSpPr>
        <p:spPr>
          <a:xfrm>
            <a:off x="2550061" y="1733626"/>
            <a:ext cx="203132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Marca		</a:t>
            </a:r>
            <a:endParaRPr sz="28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241;p34" descr="Ok, Check, Todo, Agenda, Icon, Symbol, Tick, To Do, Gui">
            <a:extLst>
              <a:ext uri="{FF2B5EF4-FFF2-40B4-BE49-F238E27FC236}">
                <a16:creationId xmlns:a16="http://schemas.microsoft.com/office/drawing/2014/main" id="{CE7A7317-7F75-4250-98E0-9F52ACD497D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1983" y="1719117"/>
            <a:ext cx="540638" cy="54063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57;p34">
            <a:extLst>
              <a:ext uri="{FF2B5EF4-FFF2-40B4-BE49-F238E27FC236}">
                <a16:creationId xmlns:a16="http://schemas.microsoft.com/office/drawing/2014/main" id="{A19BD929-BDE3-4C11-AA94-5952E952C429}"/>
              </a:ext>
            </a:extLst>
          </p:cNvPr>
          <p:cNvSpPr txBox="1"/>
          <p:nvPr/>
        </p:nvSpPr>
        <p:spPr>
          <a:xfrm>
            <a:off x="89857" y="779034"/>
            <a:ext cx="910375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Who answers with ‘</a:t>
            </a:r>
            <a:r>
              <a:rPr lang="en-GB" sz="28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about themselves?</a:t>
            </a:r>
            <a:endParaRPr sz="28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57;p34">
            <a:extLst>
              <a:ext uri="{FF2B5EF4-FFF2-40B4-BE49-F238E27FC236}">
                <a16:creationId xmlns:a16="http://schemas.microsoft.com/office/drawing/2014/main" id="{BAA4103B-CD6E-4D9C-9CEC-F4E732BF5B5F}"/>
              </a:ext>
            </a:extLst>
          </p:cNvPr>
          <p:cNvSpPr txBox="1"/>
          <p:nvPr/>
        </p:nvSpPr>
        <p:spPr>
          <a:xfrm>
            <a:off x="104159" y="1188648"/>
            <a:ext cx="9103751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27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Who answers with ‘</a:t>
            </a:r>
            <a:r>
              <a:rPr lang="en-GB" sz="27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s/he is</a:t>
            </a:r>
            <a:r>
              <a:rPr lang="en-GB" sz="27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’ about someone else?</a:t>
            </a:r>
            <a:endParaRPr sz="27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8" name="Google Shape;223;p10">
            <a:extLst>
              <a:ext uri="{FF2B5EF4-FFF2-40B4-BE49-F238E27FC236}">
                <a16:creationId xmlns:a16="http://schemas.microsoft.com/office/drawing/2014/main" id="{8412C23E-E005-4E7F-8534-FD49552A2827}"/>
              </a:ext>
            </a:extLst>
          </p:cNvPr>
          <p:cNvGraphicFramePr/>
          <p:nvPr/>
        </p:nvGraphicFramePr>
        <p:xfrm>
          <a:off x="7748013" y="2267268"/>
          <a:ext cx="1184375" cy="4506325"/>
        </p:xfrm>
        <a:graphic>
          <a:graphicData uri="http://schemas.openxmlformats.org/drawingml/2006/table">
            <a:tbl>
              <a:tblPr firstRow="1" bandRow="1">
                <a:noFill/>
                <a:tableStyleId>{C8BE4A65-5329-4A2E-9166-37BA19AE99E0}</a:tableStyleId>
              </a:tblPr>
              <a:tblGrid>
                <a:gridCol w="118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00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GB" sz="2400" b="1" u="none" strike="noStrike" cap="none" dirty="0" err="1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inglés</a:t>
                      </a:r>
                      <a:endParaRPr sz="2400" b="1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AB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endParaRPr sz="2000" u="none" strike="noStrike" cap="none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>
                    <a:lnL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2B4B4A7-81E5-48C6-85E2-63BBCAE9FE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575" y="2348047"/>
            <a:ext cx="314345" cy="186642"/>
          </a:xfrm>
          <a:prstGeom prst="rect">
            <a:avLst/>
          </a:prstGeom>
        </p:spPr>
      </p:pic>
      <p:sp>
        <p:nvSpPr>
          <p:cNvPr id="31" name="Google Shape;225;p10">
            <a:extLst>
              <a:ext uri="{FF2B5EF4-FFF2-40B4-BE49-F238E27FC236}">
                <a16:creationId xmlns:a16="http://schemas.microsoft.com/office/drawing/2014/main" id="{98E85B52-A5D5-470D-A850-D4A526CAD3B2}"/>
              </a:ext>
            </a:extLst>
          </p:cNvPr>
          <p:cNvSpPr txBox="1"/>
          <p:nvPr/>
        </p:nvSpPr>
        <p:spPr>
          <a:xfrm>
            <a:off x="7787940" y="3033507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endParaRPr sz="28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225;p10">
            <a:extLst>
              <a:ext uri="{FF2B5EF4-FFF2-40B4-BE49-F238E27FC236}">
                <a16:creationId xmlns:a16="http://schemas.microsoft.com/office/drawing/2014/main" id="{87892493-51E5-465B-8DE2-2CFBE850B327}"/>
              </a:ext>
            </a:extLst>
          </p:cNvPr>
          <p:cNvSpPr txBox="1"/>
          <p:nvPr/>
        </p:nvSpPr>
        <p:spPr>
          <a:xfrm>
            <a:off x="7748013" y="3614181"/>
            <a:ext cx="116491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6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s/he is</a:t>
            </a:r>
            <a:endParaRPr sz="26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225;p10">
            <a:extLst>
              <a:ext uri="{FF2B5EF4-FFF2-40B4-BE49-F238E27FC236}">
                <a16:creationId xmlns:a16="http://schemas.microsoft.com/office/drawing/2014/main" id="{1CA32A37-10A7-455D-B3B5-270709E571BB}"/>
              </a:ext>
            </a:extLst>
          </p:cNvPr>
          <p:cNvSpPr txBox="1"/>
          <p:nvPr/>
        </p:nvSpPr>
        <p:spPr>
          <a:xfrm>
            <a:off x="7771665" y="4133312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endParaRPr sz="28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225;p10">
            <a:extLst>
              <a:ext uri="{FF2B5EF4-FFF2-40B4-BE49-F238E27FC236}">
                <a16:creationId xmlns:a16="http://schemas.microsoft.com/office/drawing/2014/main" id="{7055257F-957F-40BA-A6DE-3AA7395FB985}"/>
              </a:ext>
            </a:extLst>
          </p:cNvPr>
          <p:cNvSpPr txBox="1"/>
          <p:nvPr/>
        </p:nvSpPr>
        <p:spPr>
          <a:xfrm>
            <a:off x="7781393" y="4644503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endParaRPr sz="28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225;p10">
            <a:extLst>
              <a:ext uri="{FF2B5EF4-FFF2-40B4-BE49-F238E27FC236}">
                <a16:creationId xmlns:a16="http://schemas.microsoft.com/office/drawing/2014/main" id="{A8FF28FF-8B58-4D20-824F-8ABBB47FD300}"/>
              </a:ext>
            </a:extLst>
          </p:cNvPr>
          <p:cNvSpPr txBox="1"/>
          <p:nvPr/>
        </p:nvSpPr>
        <p:spPr>
          <a:xfrm>
            <a:off x="7800954" y="5206388"/>
            <a:ext cx="116491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6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s/he is</a:t>
            </a:r>
            <a:endParaRPr sz="26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225;p10">
            <a:extLst>
              <a:ext uri="{FF2B5EF4-FFF2-40B4-BE49-F238E27FC236}">
                <a16:creationId xmlns:a16="http://schemas.microsoft.com/office/drawing/2014/main" id="{77E8DBF1-6AA8-406A-8DF6-921A69DE7B2D}"/>
              </a:ext>
            </a:extLst>
          </p:cNvPr>
          <p:cNvSpPr txBox="1"/>
          <p:nvPr/>
        </p:nvSpPr>
        <p:spPr>
          <a:xfrm>
            <a:off x="7759289" y="5711896"/>
            <a:ext cx="111761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8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am</a:t>
            </a:r>
            <a:endParaRPr sz="28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225;p10">
            <a:extLst>
              <a:ext uri="{FF2B5EF4-FFF2-40B4-BE49-F238E27FC236}">
                <a16:creationId xmlns:a16="http://schemas.microsoft.com/office/drawing/2014/main" id="{E77DC472-F709-4238-86B7-C522D54E7994}"/>
              </a:ext>
            </a:extLst>
          </p:cNvPr>
          <p:cNvSpPr txBox="1"/>
          <p:nvPr/>
        </p:nvSpPr>
        <p:spPr>
          <a:xfrm>
            <a:off x="7771665" y="6249646"/>
            <a:ext cx="1164918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Century Gothic"/>
              <a:buNone/>
            </a:pPr>
            <a:r>
              <a:rPr lang="en-GB" sz="26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s/he is</a:t>
            </a:r>
            <a:endParaRPr sz="2600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" name="Action Button: Blank 3">
            <a:hlinkClick r:id="" action="ppaction://noaction" highlightClick="1">
              <a:snd r:embed="rId6" name="t1w1s9to11_Ejcoral_estoyaquí.wav"/>
            </a:hlinkClick>
            <a:extLst>
              <a:ext uri="{FF2B5EF4-FFF2-40B4-BE49-F238E27FC236}">
                <a16:creationId xmlns:a16="http://schemas.microsoft.com/office/drawing/2014/main" id="{C95CEBAC-3CDD-47DF-8173-AE3B06B4E198}"/>
              </a:ext>
            </a:extLst>
          </p:cNvPr>
          <p:cNvSpPr/>
          <p:nvPr/>
        </p:nvSpPr>
        <p:spPr>
          <a:xfrm>
            <a:off x="220432" y="3122999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39" name="Action Button: Blank 38">
            <a:hlinkClick r:id="" action="ppaction://noaction" highlightClick="1">
              <a:snd r:embed="rId7" name="t1w1s9to11_1Lara.wav"/>
            </a:hlinkClick>
            <a:extLst>
              <a:ext uri="{FF2B5EF4-FFF2-40B4-BE49-F238E27FC236}">
                <a16:creationId xmlns:a16="http://schemas.microsoft.com/office/drawing/2014/main" id="{F3A72131-6F77-4029-89A1-423A9A512B13}"/>
              </a:ext>
            </a:extLst>
          </p:cNvPr>
          <p:cNvSpPr/>
          <p:nvPr/>
        </p:nvSpPr>
        <p:spPr>
          <a:xfrm>
            <a:off x="220432" y="3661566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0" name="Action Button: Blank 39">
            <a:hlinkClick r:id="" action="ppaction://noaction" highlightClick="1">
              <a:snd r:embed="rId8" name="t1w1s9to11_2Lorna.wav"/>
            </a:hlinkClick>
            <a:extLst>
              <a:ext uri="{FF2B5EF4-FFF2-40B4-BE49-F238E27FC236}">
                <a16:creationId xmlns:a16="http://schemas.microsoft.com/office/drawing/2014/main" id="{E789472A-40DF-4447-ADCB-FBB5C3FE3ADA}"/>
              </a:ext>
            </a:extLst>
          </p:cNvPr>
          <p:cNvSpPr/>
          <p:nvPr/>
        </p:nvSpPr>
        <p:spPr>
          <a:xfrm>
            <a:off x="220432" y="4176841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41" name="Action Button: Blank 40">
            <a:hlinkClick r:id="" action="ppaction://noaction" highlightClick="1">
              <a:snd r:embed="rId9" name="t1w1s9to11_3tamara.wav"/>
            </a:hlinkClick>
            <a:extLst>
              <a:ext uri="{FF2B5EF4-FFF2-40B4-BE49-F238E27FC236}">
                <a16:creationId xmlns:a16="http://schemas.microsoft.com/office/drawing/2014/main" id="{DAD466CB-22AA-46E9-9AF7-6E53E41BECF6}"/>
              </a:ext>
            </a:extLst>
          </p:cNvPr>
          <p:cNvSpPr/>
          <p:nvPr/>
        </p:nvSpPr>
        <p:spPr>
          <a:xfrm>
            <a:off x="220432" y="4715307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42" name="Action Button: Blank 41">
            <a:hlinkClick r:id="" action="ppaction://noaction" highlightClick="1">
              <a:snd r:embed="rId10" name="t1w1s9to11_4carlos_Estaalli.wav"/>
            </a:hlinkClick>
            <a:extLst>
              <a:ext uri="{FF2B5EF4-FFF2-40B4-BE49-F238E27FC236}">
                <a16:creationId xmlns:a16="http://schemas.microsoft.com/office/drawing/2014/main" id="{76BD58E9-7A0D-424A-A165-CE6269201F7F}"/>
              </a:ext>
            </a:extLst>
          </p:cNvPr>
          <p:cNvSpPr/>
          <p:nvPr/>
        </p:nvSpPr>
        <p:spPr>
          <a:xfrm>
            <a:off x="220432" y="5220523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43" name="Action Button: Blank 42">
            <a:hlinkClick r:id="" action="ppaction://noaction" highlightClick="1">
              <a:snd r:embed="rId11" name="t1w1s9to11_5Paloma.wav"/>
            </a:hlinkClick>
            <a:extLst>
              <a:ext uri="{FF2B5EF4-FFF2-40B4-BE49-F238E27FC236}">
                <a16:creationId xmlns:a16="http://schemas.microsoft.com/office/drawing/2014/main" id="{67BFF40E-487A-4F45-B45B-EEBC4598E103}"/>
              </a:ext>
            </a:extLst>
          </p:cNvPr>
          <p:cNvSpPr/>
          <p:nvPr/>
        </p:nvSpPr>
        <p:spPr>
          <a:xfrm>
            <a:off x="224733" y="5784724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5</a:t>
            </a:r>
          </a:p>
        </p:txBody>
      </p:sp>
      <p:sp>
        <p:nvSpPr>
          <p:cNvPr id="44" name="Action Button: Blank 43">
            <a:hlinkClick r:id="" action="ppaction://noaction" highlightClick="1">
              <a:snd r:embed="rId12" name="t1w1s9to11_6gaspar.wav"/>
            </a:hlinkClick>
            <a:extLst>
              <a:ext uri="{FF2B5EF4-FFF2-40B4-BE49-F238E27FC236}">
                <a16:creationId xmlns:a16="http://schemas.microsoft.com/office/drawing/2014/main" id="{768BD5F8-F779-4BA8-AC6A-25C5353A5257}"/>
              </a:ext>
            </a:extLst>
          </p:cNvPr>
          <p:cNvSpPr/>
          <p:nvPr/>
        </p:nvSpPr>
        <p:spPr>
          <a:xfrm>
            <a:off x="220432" y="6299999"/>
            <a:ext cx="465513" cy="397632"/>
          </a:xfrm>
          <a:prstGeom prst="actionButtonBlank">
            <a:avLst/>
          </a:prstGeom>
          <a:solidFill>
            <a:schemeClr val="bg1"/>
          </a:solidFill>
          <a:ln>
            <a:solidFill>
              <a:srgbClr val="5AABB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6</a:t>
            </a:r>
          </a:p>
        </p:txBody>
      </p:sp>
      <p:pic>
        <p:nvPicPr>
          <p:cNvPr id="2" name="Graphic 1" descr="Teacher">
            <a:extLst>
              <a:ext uri="{FF2B5EF4-FFF2-40B4-BE49-F238E27FC236}">
                <a16:creationId xmlns:a16="http://schemas.microsoft.com/office/drawing/2014/main" id="{9064EB4A-36CF-D02C-5F6D-7578F0CA94B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857" y="61236"/>
            <a:ext cx="914400" cy="9144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0E80AB16-7883-6A22-D8DB-CB728B073812}"/>
              </a:ext>
            </a:extLst>
          </p:cNvPr>
          <p:cNvSpPr/>
          <p:nvPr/>
        </p:nvSpPr>
        <p:spPr>
          <a:xfrm>
            <a:off x="1046625" y="144380"/>
            <a:ext cx="1885707" cy="616929"/>
          </a:xfrm>
          <a:prstGeom prst="wedgeRoundRectCallout">
            <a:avLst>
              <a:gd name="adj1" fmla="val -57451"/>
              <a:gd name="adj2" fmla="val 8111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Clr>
                <a:srgbClr val="002060"/>
              </a:buClr>
              <a:buSzPts val="2400"/>
            </a:pPr>
            <a:r>
              <a:rPr lang="en-GB" sz="28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Escucha.</a:t>
            </a:r>
          </a:p>
        </p:txBody>
      </p:sp>
      <p:sp>
        <p:nvSpPr>
          <p:cNvPr id="6" name="Google Shape;222;p10">
            <a:extLst>
              <a:ext uri="{FF2B5EF4-FFF2-40B4-BE49-F238E27FC236}">
                <a16:creationId xmlns:a16="http://schemas.microsoft.com/office/drawing/2014/main" id="{D233AFD0-8018-845B-2517-72162FBC4F26}"/>
              </a:ext>
            </a:extLst>
          </p:cNvPr>
          <p:cNvSpPr txBox="1"/>
          <p:nvPr/>
        </p:nvSpPr>
        <p:spPr>
          <a:xfrm>
            <a:off x="10775093" y="882076"/>
            <a:ext cx="1346844" cy="400110"/>
          </a:xfrm>
          <a:prstGeom prst="rect">
            <a:avLst/>
          </a:prstGeom>
          <a:solidFill>
            <a:srgbClr val="B9E5EE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sz="20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0A02C2-31C6-797D-E4D1-2A0929A6F684}"/>
              </a:ext>
            </a:extLst>
          </p:cNvPr>
          <p:cNvGrpSpPr/>
          <p:nvPr/>
        </p:nvGrpSpPr>
        <p:grpSpPr>
          <a:xfrm>
            <a:off x="11127507" y="135923"/>
            <a:ext cx="691095" cy="701024"/>
            <a:chOff x="11059045" y="145038"/>
            <a:chExt cx="945328" cy="980949"/>
          </a:xfrm>
          <a:solidFill>
            <a:srgbClr val="B9E5EE"/>
          </a:solidFill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2DAF72E-F597-05C5-F6CD-C4E7C100615D}"/>
                </a:ext>
              </a:extLst>
            </p:cNvPr>
            <p:cNvSpPr/>
            <p:nvPr/>
          </p:nvSpPr>
          <p:spPr>
            <a:xfrm>
              <a:off x="11059045" y="145038"/>
              <a:ext cx="945328" cy="980949"/>
            </a:xfrm>
            <a:prstGeom prst="ellipse">
              <a:avLst/>
            </a:prstGeom>
            <a:grpFill/>
            <a:ln w="28575">
              <a:solidFill>
                <a:srgbClr val="415269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 w="12700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9" name="Picture 8" descr="Free speaker sound loud vector">
              <a:extLst>
                <a:ext uri="{FF2B5EF4-FFF2-40B4-BE49-F238E27FC236}">
                  <a16:creationId xmlns:a16="http://schemas.microsoft.com/office/drawing/2014/main" id="{2F447DA6-FFC6-E9B4-6523-6AC4E8937C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rightnessContrast bright="-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9029" y="333684"/>
              <a:ext cx="681089" cy="583345"/>
            </a:xfrm>
            <a:prstGeom prst="rect">
              <a:avLst/>
            </a:prstGeom>
            <a:grp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/>
      <p:bldP spid="224" grpId="0"/>
      <p:bldP spid="225" grpId="0"/>
      <p:bldP spid="226" grpId="0"/>
      <p:bldP spid="227" grpId="0"/>
      <p:bldP spid="228" grpId="0"/>
      <p:bldP spid="229" grpId="0"/>
      <p:bldP spid="230" grpId="0"/>
      <p:bldP spid="231" grpId="0"/>
      <p:bldP spid="24" grpId="0"/>
      <p:bldP spid="26" grpId="0"/>
      <p:bldP spid="27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2546</Words>
  <Application>Microsoft Office PowerPoint</Application>
  <PresentationFormat>Widescreen</PresentationFormat>
  <Paragraphs>474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Century Gothic</vt:lpstr>
      <vt:lpstr>Segoe Print</vt:lpstr>
      <vt:lpstr>Modern Love</vt:lpstr>
      <vt:lpstr>Calibri</vt:lpstr>
      <vt:lpstr>Arial</vt:lpstr>
      <vt:lpstr>Freestyle Script</vt:lpstr>
      <vt:lpstr>Jumble</vt:lpstr>
      <vt:lpstr>Office Theme</vt:lpstr>
      <vt:lpstr>PowerPoint Presentation</vt:lpstr>
      <vt:lpstr>pronunciar</vt:lpstr>
      <vt:lpstr>PowerPoint Presentation</vt:lpstr>
      <vt:lpstr>pronunciar</vt:lpstr>
      <vt:lpstr>PowerPoint Presentation</vt:lpstr>
      <vt:lpstr>estar</vt:lpstr>
      <vt:lpstr>leer</vt:lpstr>
      <vt:lpstr>PowerPoint Presentation</vt:lpstr>
      <vt:lpstr>escuchar</vt:lpstr>
      <vt:lpstr>escuchar</vt:lpstr>
      <vt:lpstr>hablar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leer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Vazquez-Valero</dc:creator>
  <cp:lastModifiedBy>Rachel Hawkes</cp:lastModifiedBy>
  <cp:revision>38</cp:revision>
  <dcterms:created xsi:type="dcterms:W3CDTF">2021-02-10T11:12:47Z</dcterms:created>
  <dcterms:modified xsi:type="dcterms:W3CDTF">2023-09-07T03:53:39Z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0x01010004BE072A515FCA42B1D2FCACB76C3CDA</vt:lpwstr>
  </property>
</Properties>
</file>