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78" r:id="rId10"/>
    <p:sldId id="268" r:id="rId11"/>
    <p:sldId id="275" r:id="rId12"/>
    <p:sldId id="277" r:id="rId13"/>
    <p:sldId id="270" r:id="rId14"/>
    <p:sldId id="271" r:id="rId15"/>
    <p:sldId id="272" r:id="rId16"/>
    <p:sldId id="273" r:id="rId17"/>
    <p:sldId id="274" r:id="rId18"/>
    <p:sldId id="276" r:id="rId19"/>
    <p:sldId id="269" r:id="rId20"/>
    <p:sldId id="3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Freestyle Script" panose="030804020302050B0404" pitchFamily="66" charset="0"/>
      <p:regular r:id="rId31"/>
    </p:embeddedFont>
    <p:embeddedFont>
      <p:font typeface="Jumble" panose="020B0604020202020204" charset="0"/>
      <p:regular r:id="rId32"/>
    </p:embeddedFont>
    <p:embeddedFont>
      <p:font typeface="Modern Love" panose="04090805081005020601" pitchFamily="82" charset="0"/>
      <p:regular r:id="rId33"/>
    </p:embeddedFont>
    <p:embeddedFont>
      <p:font typeface="Segoe Print" panose="02000600000000000000" pitchFamily="2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fi1r7y1W35XRDTtd0o5bPipU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5EE"/>
    <a:srgbClr val="96E2D9"/>
    <a:srgbClr val="415269"/>
    <a:srgbClr val="68D5C8"/>
    <a:srgbClr val="5AABBF"/>
    <a:srgbClr val="FFD54F"/>
    <a:srgbClr val="FACA00"/>
    <a:srgbClr val="FFFFFF"/>
    <a:srgbClr val="FF9BDE"/>
    <a:srgbClr val="85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D7404-7E2E-4930-9CF9-9BDB03BB378F}" v="3" dt="2023-07-01T11:57:43.317"/>
  </p1510:revLst>
</p1510:revInfo>
</file>

<file path=ppt/tableStyles.xml><?xml version="1.0" encoding="utf-8"?>
<a:tblStyleLst xmlns:a="http://schemas.openxmlformats.org/drawingml/2006/main" def="{C8BE4A65-5329-4A2E-9166-37BA19AE99E0}">
  <a:tblStyle styleId="{C8BE4A65-5329-4A2E-9166-37BA19AE99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79" autoAdjust="0"/>
    <p:restoredTop sz="56401" autoAdjust="0"/>
  </p:normalViewPr>
  <p:slideViewPr>
    <p:cSldViewPr snapToGrid="0">
      <p:cViewPr varScale="1">
        <p:scale>
          <a:sx n="60" d="100"/>
          <a:sy n="60" d="100"/>
        </p:scale>
        <p:origin x="5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979D7404-7E2E-4930-9CF9-9BDB03BB378F}"/>
    <pc:docChg chg="undo custSel addSld delSld modSld sldOrd">
      <pc:chgData name="Paula Vázquez-Valero" userId="3a0e46d7-2099-40af-a155-aa45b68bfff3" providerId="ADAL" clId="{979D7404-7E2E-4930-9CF9-9BDB03BB378F}" dt="2023-07-01T11:57:43.317" v="67"/>
      <pc:docMkLst>
        <pc:docMk/>
      </pc:docMkLst>
      <pc:sldChg chg="addSp delSp modSp mod modAnim">
        <pc:chgData name="Paula Vázquez-Valero" userId="3a0e46d7-2099-40af-a155-aa45b68bfff3" providerId="ADAL" clId="{979D7404-7E2E-4930-9CF9-9BDB03BB378F}" dt="2023-06-09T17:41:44.668" v="13" actId="21"/>
        <pc:sldMkLst>
          <pc:docMk/>
          <pc:sldMk cId="0" sldId="257"/>
        </pc:sldMkLst>
        <pc:spChg chg="add mod">
          <ac:chgData name="Paula Vázquez-Valero" userId="3a0e46d7-2099-40af-a155-aa45b68bfff3" providerId="ADAL" clId="{979D7404-7E2E-4930-9CF9-9BDB03BB378F}" dt="2023-06-09T17:35:39.443" v="0"/>
          <ac:spMkLst>
            <pc:docMk/>
            <pc:sldMk cId="0" sldId="257"/>
            <ac:spMk id="3" creationId="{B02D1BF0-6800-D062-3B77-C268662E77DE}"/>
          </ac:spMkLst>
        </pc:spChg>
        <pc:spChg chg="add mod">
          <ac:chgData name="Paula Vázquez-Valero" userId="3a0e46d7-2099-40af-a155-aa45b68bfff3" providerId="ADAL" clId="{979D7404-7E2E-4930-9CF9-9BDB03BB378F}" dt="2023-06-09T17:35:39.443" v="0"/>
          <ac:spMkLst>
            <pc:docMk/>
            <pc:sldMk cId="0" sldId="257"/>
            <ac:spMk id="5" creationId="{B9533144-7796-ECBC-5F0F-A13EBA68985D}"/>
          </ac:spMkLst>
        </pc:spChg>
        <pc:picChg chg="add mod">
          <ac:chgData name="Paula Vázquez-Valero" userId="3a0e46d7-2099-40af-a155-aa45b68bfff3" providerId="ADAL" clId="{979D7404-7E2E-4930-9CF9-9BDB03BB378F}" dt="2023-06-09T17:35:39.443" v="0"/>
          <ac:picMkLst>
            <pc:docMk/>
            <pc:sldMk cId="0" sldId="257"/>
            <ac:picMk id="2" creationId="{9770B6F2-AA5F-F9ED-CE94-6E9A7D0DA87B}"/>
          </ac:picMkLst>
        </pc:picChg>
        <pc:picChg chg="add mod">
          <ac:chgData name="Paula Vázquez-Valero" userId="3a0e46d7-2099-40af-a155-aa45b68bfff3" providerId="ADAL" clId="{979D7404-7E2E-4930-9CF9-9BDB03BB378F}" dt="2023-06-09T17:35:39.443" v="0"/>
          <ac:picMkLst>
            <pc:docMk/>
            <pc:sldMk cId="0" sldId="257"/>
            <ac:picMk id="4" creationId="{0D426D78-5C47-377F-93C7-434BB0B8F2A1}"/>
          </ac:picMkLst>
        </pc:picChg>
        <pc:picChg chg="add del mod">
          <ac:chgData name="Paula Vázquez-Valero" userId="3a0e46d7-2099-40af-a155-aa45b68bfff3" providerId="ADAL" clId="{979D7404-7E2E-4930-9CF9-9BDB03BB378F}" dt="2023-06-09T17:41:44.668" v="13" actId="21"/>
          <ac:picMkLst>
            <pc:docMk/>
            <pc:sldMk cId="0" sldId="257"/>
            <ac:picMk id="6" creationId="{29699ECE-9EC1-F78F-AD99-C04C1D5F24ED}"/>
          </ac:picMkLst>
        </pc:picChg>
      </pc:sldChg>
      <pc:sldChg chg="modNotesTx">
        <pc:chgData name="Paula Vázquez-Valero" userId="3a0e46d7-2099-40af-a155-aa45b68bfff3" providerId="ADAL" clId="{979D7404-7E2E-4930-9CF9-9BDB03BB378F}" dt="2023-07-01T11:57:42.050" v="66" actId="313"/>
        <pc:sldMkLst>
          <pc:docMk/>
          <pc:sldMk cId="0" sldId="258"/>
        </pc:sldMkLst>
      </pc:sldChg>
      <pc:sldChg chg="modNotes">
        <pc:chgData name="Paula Vázquez-Valero" userId="3a0e46d7-2099-40af-a155-aa45b68bfff3" providerId="ADAL" clId="{979D7404-7E2E-4930-9CF9-9BDB03BB378F}" dt="2023-07-01T11:57:43.317" v="67"/>
        <pc:sldMkLst>
          <pc:docMk/>
          <pc:sldMk cId="0" sldId="259"/>
        </pc:sldMkLst>
      </pc:sldChg>
      <pc:sldChg chg="modNotes">
        <pc:chgData name="Paula Vázquez-Valero" userId="3a0e46d7-2099-40af-a155-aa45b68bfff3" providerId="ADAL" clId="{979D7404-7E2E-4930-9CF9-9BDB03BB378F}" dt="2023-07-01T11:57:43.317" v="67"/>
        <pc:sldMkLst>
          <pc:docMk/>
          <pc:sldMk cId="0" sldId="260"/>
        </pc:sldMkLst>
      </pc:sldChg>
      <pc:sldChg chg="addSp modSp mod">
        <pc:chgData name="Paula Vázquez-Valero" userId="3a0e46d7-2099-40af-a155-aa45b68bfff3" providerId="ADAL" clId="{979D7404-7E2E-4930-9CF9-9BDB03BB378F}" dt="2023-06-09T19:43:03.428" v="60" actId="14100"/>
        <pc:sldMkLst>
          <pc:docMk/>
          <pc:sldMk cId="0" sldId="264"/>
        </pc:sldMkLst>
        <pc:spChg chg="add mod">
          <ac:chgData name="Paula Vázquez-Valero" userId="3a0e46d7-2099-40af-a155-aa45b68bfff3" providerId="ADAL" clId="{979D7404-7E2E-4930-9CF9-9BDB03BB378F}" dt="2023-06-09T19:43:03.428" v="60" actId="14100"/>
          <ac:spMkLst>
            <pc:docMk/>
            <pc:sldMk cId="0" sldId="264"/>
            <ac:spMk id="3" creationId="{AC5E1262-9C68-4FF3-8500-00097CA53A34}"/>
          </ac:spMkLst>
        </pc:spChg>
      </pc:sldChg>
      <pc:sldChg chg="modSp mod">
        <pc:chgData name="Paula Vázquez-Valero" userId="3a0e46d7-2099-40af-a155-aa45b68bfff3" providerId="ADAL" clId="{979D7404-7E2E-4930-9CF9-9BDB03BB378F}" dt="2023-06-09T17:41:57.814" v="15" actId="1076"/>
        <pc:sldMkLst>
          <pc:docMk/>
          <pc:sldMk cId="0" sldId="267"/>
        </pc:sldMkLst>
        <pc:picChg chg="mod">
          <ac:chgData name="Paula Vázquez-Valero" userId="3a0e46d7-2099-40af-a155-aa45b68bfff3" providerId="ADAL" clId="{979D7404-7E2E-4930-9CF9-9BDB03BB378F}" dt="2023-06-09T17:41:57.814" v="15" actId="1076"/>
          <ac:picMkLst>
            <pc:docMk/>
            <pc:sldMk cId="0" sldId="267"/>
            <ac:picMk id="271" creationId="{00000000-0000-0000-0000-000000000000}"/>
          </ac:picMkLst>
        </pc:picChg>
      </pc:sldChg>
      <pc:sldChg chg="modNotesTx">
        <pc:chgData name="Paula Vázquez-Valero" userId="3a0e46d7-2099-40af-a155-aa45b68bfff3" providerId="ADAL" clId="{979D7404-7E2E-4930-9CF9-9BDB03BB378F}" dt="2023-06-09T17:36:11.564" v="3" actId="20577"/>
        <pc:sldMkLst>
          <pc:docMk/>
          <pc:sldMk cId="0" sldId="269"/>
        </pc:sldMkLst>
      </pc:sldChg>
      <pc:sldChg chg="ord">
        <pc:chgData name="Paula Vázquez-Valero" userId="3a0e46d7-2099-40af-a155-aa45b68bfff3" providerId="ADAL" clId="{979D7404-7E2E-4930-9CF9-9BDB03BB378F}" dt="2023-06-09T17:36:21.801" v="5"/>
        <pc:sldMkLst>
          <pc:docMk/>
          <pc:sldMk cId="0" sldId="275"/>
        </pc:sldMkLst>
      </pc:sldChg>
      <pc:sldChg chg="add del ord">
        <pc:chgData name="Paula Vázquez-Valero" userId="3a0e46d7-2099-40af-a155-aa45b68bfff3" providerId="ADAL" clId="{979D7404-7E2E-4930-9CF9-9BDB03BB378F}" dt="2023-07-01T11:57:37.176" v="65" actId="47"/>
        <pc:sldMkLst>
          <pc:docMk/>
          <pc:sldMk cId="1963230736" sldId="280"/>
        </pc:sldMkLst>
      </pc:sldChg>
      <pc:sldMasterChg chg="addSldLayout delSldLayout">
        <pc:chgData name="Paula Vázquez-Valero" userId="3a0e46d7-2099-40af-a155-aa45b68bfff3" providerId="ADAL" clId="{979D7404-7E2E-4930-9CF9-9BDB03BB378F}" dt="2023-07-01T11:57:37.176" v="65" actId="47"/>
        <pc:sldMasterMkLst>
          <pc:docMk/>
          <pc:sldMasterMk cId="0" sldId="2147483648"/>
        </pc:sldMasterMkLst>
        <pc:sldLayoutChg chg="add del">
          <pc:chgData name="Paula Vázquez-Valero" userId="3a0e46d7-2099-40af-a155-aa45b68bfff3" providerId="ADAL" clId="{979D7404-7E2E-4930-9CF9-9BDB03BB378F}" dt="2023-07-01T11:57:37.176" v="65" actId="47"/>
          <pc:sldLayoutMkLst>
            <pc:docMk/>
            <pc:sldMasterMk cId="0" sldId="2147483648"/>
            <pc:sldLayoutMk cId="318521916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 [o] source: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[106]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[64]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Vocabulary: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[&gt;5000]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[1245] </a:t>
            </a:r>
            <a:endParaRPr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- I am, s/he is (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150" b="1" dirty="0">
              <a:solidFill>
                <a:srgbClr val="002060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/>
              <a:t>Note that this first lesson of the year teaches language that can be continuously recycled as lesson routine every lesson in Y3/4.</a:t>
            </a:r>
            <a:br>
              <a:rPr lang="en-GB" sz="1100" b="0" dirty="0"/>
            </a:br>
            <a:r>
              <a:rPr lang="en-GB" sz="1100" b="0" dirty="0"/>
              <a:t>The idea would be that the class teacher (whether or not s/he teaches the class Spanish) can re-use the language as part of the daily routine with the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5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Source: Davies, M. &amp; Davies, K. (2018)</a:t>
            </a:r>
            <a:r>
              <a:rPr lang="en-GB" i="1" dirty="0"/>
              <a:t>. A frequency dictionary of Spanish: Core vocabulary for learners </a:t>
            </a:r>
            <a:r>
              <a:rPr lang="en-GB" dirty="0"/>
              <a:t>(2nd ed.). Routledge: London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context; to provide additional practice of the verb forms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(procedure stage 4).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Go through the meaning of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[&gt;5000]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again.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the sentences </a:t>
            </a:r>
            <a:r>
              <a:rPr lang="en-GB" b="0" u="sng" dirty="0"/>
              <a:t>one more time</a:t>
            </a:r>
            <a:endParaRPr b="0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Ask pupils to write the words they can hear. (Note: some learners will benefit from being able to circle the words on the sheet).</a:t>
            </a:r>
            <a:br>
              <a:rPr lang="en-GB" b="0" dirty="0"/>
            </a:br>
            <a:r>
              <a:rPr lang="en-GB" b="0" dirty="0"/>
              <a:t>4. Elicit the English meanings from pupils in whole class feedback, paying attention to whether the verb is I am or s/he is.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answering the register.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Tell pupils they have 1 minute to practise in pairs (using “</a:t>
            </a:r>
            <a:r>
              <a:rPr lang="en-GB" b="0" dirty="0" err="1"/>
              <a:t>estoy</a:t>
            </a:r>
            <a:r>
              <a:rPr lang="en-GB" b="0" dirty="0"/>
              <a:t>” + “</a:t>
            </a:r>
            <a:r>
              <a:rPr lang="en-GB" b="0" dirty="0" err="1"/>
              <a:t>está</a:t>
            </a:r>
            <a:r>
              <a:rPr lang="en-GB" b="0" dirty="0"/>
              <a:t>” to answer the register &amp; tell who is / isn’t in class).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9" name="Google Shape;39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Note: </a:t>
            </a:r>
            <a:r>
              <a:rPr lang="en-GB" dirty="0"/>
              <a:t>if you have additional lesson time beyond 30 minutes, there are three further practice activities to use.</a:t>
            </a:r>
            <a:endParaRPr dirty="0"/>
          </a:p>
        </p:txBody>
      </p:sp>
      <p:sp>
        <p:nvSpPr>
          <p:cNvPr id="435" name="Google Shape;43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(for 5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oral production of the new language, connecting form and meaning,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the English sentence and direct pupils to use the frame to translate the sentence. 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Break down the translation into individual words – hello is “Hola” but I’m – is it “</a:t>
            </a:r>
            <a:r>
              <a:rPr lang="en-GB" b="0" dirty="0" err="1"/>
              <a:t>estoy</a:t>
            </a:r>
            <a:r>
              <a:rPr lang="en-GB" b="0" dirty="0"/>
              <a:t>” or “</a:t>
            </a:r>
            <a:r>
              <a:rPr lang="en-GB" b="0" dirty="0" err="1"/>
              <a:t>está</a:t>
            </a:r>
            <a:r>
              <a:rPr lang="en-GB" b="0" dirty="0"/>
              <a:t>”. Do the same with “here”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Tell them we’re going to go through a couple of similar examples and that they need to say the sentence out loud before the time is up.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5. Draw their attention to the help provided at the bottom should they need it.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This activity works very well as a pair work activity. Allocate 10-15 seconds for pupils to say the sentence out loud in their pairs a couple of times, then ask for volunteers.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9" name="Google Shape;3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answering the register.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Tell pupils they have 1 minute to practise in pairs (using “</a:t>
            </a:r>
            <a:r>
              <a:rPr lang="en-GB" b="0" dirty="0" err="1"/>
              <a:t>estoy</a:t>
            </a:r>
            <a:r>
              <a:rPr lang="en-GB" b="0" dirty="0"/>
              <a:t>” + “</a:t>
            </a:r>
            <a:r>
              <a:rPr lang="en-GB" b="0" dirty="0" err="1"/>
              <a:t>está</a:t>
            </a:r>
            <a:r>
              <a:rPr lang="en-GB" b="0" dirty="0"/>
              <a:t>” to answer the register &amp; tell who is / isn’t in class).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7" name="Google Shape;41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consolidate pupils’ ability to understand the meanings of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writing.</a:t>
            </a:r>
            <a:b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1 (I’m here) and ask pupils to whom this statement refers.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Read the example and elicit translation in English. Coral – </a:t>
            </a: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ausente</a:t>
            </a:r>
            <a:r>
              <a:rPr lang="en-GB" b="0" dirty="0"/>
              <a:t>. Does that translate as “I’m present”?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Repeat process with 2 &amp; 3 to guide pupils to work out that Lorna is the answer for 1) I’m present.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Depending on the class you can do this as a whole class activity, in pairs or individually.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casa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dos’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pupils to repeat (with gesture, if using).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Practise pronunciation of the </a:t>
            </a:r>
            <a:r>
              <a:rPr lang="en-GB" b="0" dirty="0"/>
              <a:t>individual SSC </a:t>
            </a:r>
            <a:r>
              <a:rPr lang="en-GB" b="1" dirty="0"/>
              <a:t>[a] [o] </a:t>
            </a:r>
            <a:r>
              <a:rPr lang="en-GB" b="0" dirty="0"/>
              <a:t>– elicit the source  word again </a:t>
            </a:r>
            <a:r>
              <a:rPr lang="en-GB" dirty="0"/>
              <a:t>‘</a:t>
            </a:r>
            <a:r>
              <a:rPr lang="en-GB" b="1" dirty="0"/>
              <a:t>casa</a:t>
            </a:r>
            <a:r>
              <a:rPr lang="en-GB" dirty="0"/>
              <a:t>’ &amp; ‘</a:t>
            </a:r>
            <a:r>
              <a:rPr lang="en-GB" b="1" dirty="0"/>
              <a:t>dos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Check  understanding – casa? – house; dos? Two.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Additional practice:</a:t>
            </a:r>
            <a:r>
              <a:rPr lang="en-GB" dirty="0"/>
              <a:t> give pupils 30 seconds to practise in pairs – one uses the gesture, the other says the correct source word (casa / dos) OR one says the key individual SSC </a:t>
            </a:r>
            <a:r>
              <a:rPr lang="en-GB" b="1" dirty="0"/>
              <a:t>[a] [o] </a:t>
            </a:r>
            <a:r>
              <a:rPr lang="en-GB" dirty="0"/>
              <a:t>and the other pupils says the source word.</a:t>
            </a: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“Hola, Ana.”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presente</a:t>
            </a:r>
            <a:r>
              <a:rPr lang="en-GB" dirty="0"/>
              <a:t>.” Ensure meaning is clear and practise pronunciation.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Paco”.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ausente</a:t>
            </a:r>
            <a:r>
              <a:rPr lang="en-GB" dirty="0"/>
              <a:t>”. Ensure meaning is clear and practise pronunciation.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Hola, Ana</a:t>
            </a:r>
            <a:br>
              <a:rPr lang="en-GB" b="0" dirty="0"/>
            </a:br>
            <a:r>
              <a:rPr lang="en-GB" b="0" dirty="0" err="1"/>
              <a:t>Presente</a:t>
            </a:r>
            <a:br>
              <a:rPr lang="en-GB" b="0" dirty="0"/>
            </a:br>
            <a:r>
              <a:rPr lang="en-GB" b="0" dirty="0"/>
              <a:t>Hola, Paco</a:t>
            </a:r>
            <a:br>
              <a:rPr lang="en-GB" b="0" dirty="0"/>
            </a:br>
            <a:r>
              <a:rPr lang="en-GB" b="0" dirty="0" err="1"/>
              <a:t>Ausente</a:t>
            </a:r>
            <a:endParaRPr b="0"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“</a:t>
            </a:r>
            <a:r>
              <a:rPr lang="en-GB" dirty="0" err="1"/>
              <a:t>estar</a:t>
            </a:r>
            <a:r>
              <a:rPr lang="en-GB" dirty="0"/>
              <a:t>”, “</a:t>
            </a:r>
            <a:r>
              <a:rPr lang="en-GB" dirty="0" err="1"/>
              <a:t>estoy</a:t>
            </a:r>
            <a:r>
              <a:rPr lang="en-GB" dirty="0"/>
              <a:t>” &amp; “</a:t>
            </a:r>
            <a:r>
              <a:rPr lang="en-GB" dirty="0" err="1"/>
              <a:t>está</a:t>
            </a:r>
            <a:r>
              <a:rPr lang="en-GB" dirty="0"/>
              <a:t>”. Make sure pupils are clear about the s/he/I pictures as these will come up in consecutive lessons.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Draw their attention to “</a:t>
            </a:r>
            <a:r>
              <a:rPr lang="en-GB" dirty="0" err="1"/>
              <a:t>presente</a:t>
            </a:r>
            <a:r>
              <a:rPr lang="en-GB" dirty="0"/>
              <a:t>” as a cognate. 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of the vocabulary ‘</a:t>
            </a:r>
            <a:r>
              <a:rPr lang="en-GB" b="0" dirty="0" err="1"/>
              <a:t>presente</a:t>
            </a:r>
            <a:r>
              <a:rPr lang="en-GB" b="0" dirty="0"/>
              <a:t>’ and ‘</a:t>
            </a:r>
            <a:r>
              <a:rPr lang="en-GB" b="0" dirty="0" err="1"/>
              <a:t>ausente</a:t>
            </a:r>
            <a:r>
              <a:rPr lang="en-GB" b="0" dirty="0"/>
              <a:t>’ in sentence context.</a:t>
            </a:r>
            <a:br>
              <a:rPr lang="en-GB" b="0" dirty="0"/>
            </a:br>
            <a:r>
              <a:rPr lang="en-GB" b="0" dirty="0"/>
              <a:t>Note: this activity does not practise the grammar as the 3</a:t>
            </a:r>
            <a:r>
              <a:rPr lang="en-GB" b="0" baseline="30000" dirty="0"/>
              <a:t>rd</a:t>
            </a:r>
            <a:r>
              <a:rPr lang="en-GB" b="0" dirty="0"/>
              <a:t> person ‘</a:t>
            </a:r>
            <a:r>
              <a:rPr lang="en-GB" b="0" dirty="0" err="1"/>
              <a:t>está</a:t>
            </a:r>
            <a:r>
              <a:rPr lang="en-GB" b="0" dirty="0"/>
              <a:t>’ is used throughout. Irregular verb forms (such as </a:t>
            </a:r>
            <a:r>
              <a:rPr lang="en-GB" b="1" dirty="0" err="1"/>
              <a:t>estoy</a:t>
            </a:r>
            <a:r>
              <a:rPr lang="en-GB" b="0" dirty="0"/>
              <a:t>) are learnt as individual vocabulary items, and the intention is not to focus on a pattern of verb endings in this lesson, but rather to teach and learn two highly frequent verb forms.  The next activity focuses on differentiating </a:t>
            </a:r>
            <a:r>
              <a:rPr lang="en-GB" b="1" dirty="0" err="1"/>
              <a:t>estoy</a:t>
            </a:r>
            <a:r>
              <a:rPr lang="en-GB" b="0" dirty="0"/>
              <a:t> and</a:t>
            </a:r>
            <a:r>
              <a:rPr lang="en-GB" b="1" dirty="0"/>
              <a:t> </a:t>
            </a:r>
            <a:r>
              <a:rPr lang="en-GB" b="1" dirty="0" err="1"/>
              <a:t>está</a:t>
            </a:r>
            <a:r>
              <a:rPr lang="en-GB" b="0" dirty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Go through the list of names “en clase” &amp; “en casa”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pupils understand “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&amp;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as well as “clase” &amp; “casa” and the meaning of “en”.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 example (E) with them – read the whole sentence “Lucía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1-2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“Santi...”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.” The English meaning appears, too. Ensure meaning is clear and practise pronunciation.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Sara”.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“Sara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.” The English meaning appears, too. Ensure meaning is clear and practise pronunciation.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b="0" dirty="0"/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Santi…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Estoy aquí.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Hola, Sara.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Sara está allí.</a:t>
            </a:r>
            <a:endParaRPr b="0" dirty="0"/>
          </a:p>
        </p:txBody>
      </p:sp>
      <p:sp>
        <p:nvSpPr>
          <p:cNvPr id="265" name="Google Shape;2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’. To then practise recall of the two verb meanings in written comprehension.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Ask pupils to write 1-6 in their books, with two headings ‘I’ and ‘S/he’ to the side.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sentences using the verbs ‘</a:t>
            </a:r>
            <a:r>
              <a:rPr lang="en-GB" b="0" dirty="0" err="1"/>
              <a:t>estoy</a:t>
            </a:r>
            <a:r>
              <a:rPr lang="en-GB" b="0" dirty="0"/>
              <a:t>’ (I am) and ‘</a:t>
            </a:r>
            <a:r>
              <a:rPr lang="en-GB" b="0" dirty="0" err="1"/>
              <a:t>está</a:t>
            </a:r>
            <a:r>
              <a:rPr lang="en-GB" b="0" dirty="0"/>
              <a:t>’ (she or he is).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The first time they listen, they should decide I or s/he and tick the right column.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The second time they listen, they should write the verb they hear to practise connecting the sound and written form of the verbs.</a:t>
            </a:r>
            <a:br>
              <a:rPr lang="en-GB" b="0" dirty="0"/>
            </a:br>
            <a:r>
              <a:rPr lang="en-GB" b="0" dirty="0"/>
              <a:t>5. Click to bring up the answers and elicit the English meanings of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 each time.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NB.</a:t>
            </a:r>
            <a:r>
              <a:rPr lang="en-GB" b="0" dirty="0"/>
              <a:t> Next task check their understanding of the vocabulary items introduced (aquí, </a:t>
            </a:r>
            <a:r>
              <a:rPr lang="en-GB" b="0" dirty="0" err="1"/>
              <a:t>allí</a:t>
            </a:r>
            <a:r>
              <a:rPr lang="en-GB" b="0" dirty="0"/>
              <a:t>, presente and </a:t>
            </a:r>
            <a:r>
              <a:rPr lang="en-GB" b="0" dirty="0" err="1"/>
              <a:t>ausente</a:t>
            </a:r>
            <a:r>
              <a:rPr lang="en-GB" b="0" dirty="0"/>
              <a:t>). Teachers can move to the next task before the speaking or elicit the adverb/adjective mentioned while doing this task.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Transcript: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4.wav"/><Relationship Id="rId11" Type="http://schemas.openxmlformats.org/officeDocument/2006/relationships/image" Target="../media/image17.sv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2" Type="http://schemas.openxmlformats.org/officeDocument/2006/relationships/notesSlide" Target="../notesSlides/notesSlide9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image" Target="../media/image20.png"/><Relationship Id="rId15" Type="http://schemas.openxmlformats.org/officeDocument/2006/relationships/image" Target="../media/image21.png"/><Relationship Id="rId10" Type="http://schemas.openxmlformats.org/officeDocument/2006/relationships/audio" Target="../media/audio5.wav"/><Relationship Id="rId4" Type="http://schemas.openxmlformats.org/officeDocument/2006/relationships/image" Target="../media/image19.png"/><Relationship Id="rId9" Type="http://schemas.openxmlformats.org/officeDocument/2006/relationships/audio" Target="../media/audio4.wav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sz="1400" b="0" i="0" u="none" strike="noStrike" cap="none" dirty="0">
              <a:solidFill>
                <a:srgbClr val="000000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4247588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Estar: estoy + está for location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[a] [o] 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6445" y="171394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94;p9" descr="List, Icon, Symbol, Paper, Sign, Flat">
            <a:extLst>
              <a:ext uri="{FF2B5EF4-FFF2-40B4-BE49-F238E27FC236}">
                <a16:creationId xmlns:a16="http://schemas.microsoft.com/office/drawing/2014/main" id="{9770B6F2-AA5F-F9ED-CE94-6E9A7D0DA87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765" l="10000" r="90294">
                        <a14:foregroundMark x1="46176" y1="43235" x2="46176" y2="43235"/>
                        <a14:foregroundMark x1="46176" y1="43235" x2="45000" y2="39706"/>
                        <a14:foregroundMark x1="66176" y1="32647" x2="22647" y2="60588"/>
                        <a14:foregroundMark x1="22647" y1="60588" x2="57941" y2="89118"/>
                        <a14:foregroundMark x1="75588" y1="75000" x2="32059" y2="37353"/>
                        <a14:foregroundMark x1="32059" y1="37353" x2="62647" y2="40882"/>
                        <a14:foregroundMark x1="62647" y1="40882" x2="49706" y2="29118"/>
                        <a14:foregroundMark x1="52941" y1="55294" x2="52941" y2="55294"/>
                        <a14:foregroundMark x1="48235" y1="61176" x2="34412" y2="59118"/>
                        <a14:foregroundMark x1="54412" y1="74118" x2="35294" y2="74706"/>
                        <a14:foregroundMark x1="40588" y1="62353" x2="30000" y2="60000"/>
                        <a14:foregroundMark x1="43529" y1="64118" x2="64118" y2="67941"/>
                        <a14:foregroundMark x1="10294" y1="60000" x2="10294" y2="40000"/>
                        <a14:foregroundMark x1="54839" y1="91549" x2="40307" y2="90973"/>
                        <a14:foregroundMark x1="49118" y1="61176" x2="62059" y2="71176"/>
                        <a14:foregroundMark x1="53824" y1="47941" x2="53824" y2="47941"/>
                        <a14:foregroundMark x1="55882" y1="49706" x2="55000" y2="52059"/>
                        <a14:foregroundMark x1="55000" y1="52059" x2="55000" y2="52059"/>
                        <a14:foregroundMark x1="59412" y1="51471" x2="59412" y2="51471"/>
                        <a14:foregroundMark x1="64706" y1="43529" x2="63529" y2="38529"/>
                        <a14:foregroundMark x1="90294" y1="40294" x2="89706" y2="63529"/>
                        <a14:foregroundMark x1="62941" y1="10000" x2="38529" y2="10294"/>
                        <a14:foregroundMark x1="62059" y1="31765" x2="35588" y2="30882"/>
                        <a14:foregroundMark x1="33824" y1="30294" x2="63529" y2="32941"/>
                        <a14:foregroundMark x1="63824" y1="30882" x2="30588" y2="30588"/>
                        <a14:foregroundMark x1="30588" y1="30588" x2="31765" y2="55882"/>
                        <a14:foregroundMark x1="56471" y1="35294" x2="60882" y2="62059"/>
                        <a14:foregroundMark x1="66471" y1="32647" x2="65588" y2="68235"/>
                        <a14:foregroundMark x1="65588" y1="71765" x2="32941" y2="71471"/>
                        <a14:foregroundMark x1="39706" y1="51176" x2="57353" y2="62647"/>
                        <a14:foregroundMark x1="29412" y1="55588" x2="28529" y2="31765"/>
                        <a14:backgroundMark x1="32353" y1="90588" x2="32353" y2="90588"/>
                        <a14:backgroundMark x1="33235" y1="90000" x2="38824" y2="92647"/>
                        <a14:backgroundMark x1="30294" y1="91471" x2="30882" y2="90882"/>
                        <a14:backgroundMark x1="59412" y1="93235" x2="56176" y2="93529"/>
                        <a14:backgroundMark x1="32353" y1="89706" x2="34706" y2="95000"/>
                        <a14:backgroundMark x1="57647" y1="92647" x2="63824" y2="9117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83862" y="2022791"/>
            <a:ext cx="1146004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D1BF0-6800-D062-3B77-C268662E77DE}"/>
              </a:ext>
            </a:extLst>
          </p:cNvPr>
          <p:cNvSpPr txBox="1"/>
          <p:nvPr/>
        </p:nvSpPr>
        <p:spPr>
          <a:xfrm>
            <a:off x="154019" y="2010247"/>
            <a:ext cx="305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B9E5E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Jumble" panose="02000503000000020004" pitchFamily="2" charset="0"/>
              </a:rPr>
              <a:t>Answering the register</a:t>
            </a:r>
          </a:p>
        </p:txBody>
      </p:sp>
      <p:pic>
        <p:nvPicPr>
          <p:cNvPr id="4" name="Google Shape;195;p9" descr="Classroom, Blackboard, Class, Learning, Education">
            <a:extLst>
              <a:ext uri="{FF2B5EF4-FFF2-40B4-BE49-F238E27FC236}">
                <a16:creationId xmlns:a16="http://schemas.microsoft.com/office/drawing/2014/main" id="{0D426D78-5C47-377F-93C7-434BB0B8F2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95351" y="4529685"/>
            <a:ext cx="2601420" cy="20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33144-7796-ECBC-5F0F-A13EBA68985D}"/>
              </a:ext>
            </a:extLst>
          </p:cNvPr>
          <p:cNvSpPr txBox="1"/>
          <p:nvPr/>
        </p:nvSpPr>
        <p:spPr>
          <a:xfrm>
            <a:off x="10191974" y="4651027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A58AE-A4F9-4EF9-8D15-828EBEAA0CFE}"/>
              </a:ext>
            </a:extLst>
          </p:cNvPr>
          <p:cNvSpPr txBox="1"/>
          <p:nvPr/>
        </p:nvSpPr>
        <p:spPr>
          <a:xfrm>
            <a:off x="8906933" y="6485468"/>
            <a:ext cx="331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F5664B-3281-2793-557C-A8C610F6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771" y="497328"/>
            <a:ext cx="1346844" cy="263982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escuchar</a:t>
            </a:r>
          </a:p>
        </p:txBody>
      </p:sp>
      <p:graphicFrame>
        <p:nvGraphicFramePr>
          <p:cNvPr id="284" name="Google Shape;284;p12"/>
          <p:cNvGraphicFramePr/>
          <p:nvPr>
            <p:extLst>
              <p:ext uri="{D42A27DB-BD31-4B8C-83A1-F6EECF244321}">
                <p14:modId xmlns:p14="http://schemas.microsoft.com/office/powerpoint/2010/main" val="1930505634"/>
              </p:ext>
            </p:extLst>
          </p:nvPr>
        </p:nvGraphicFramePr>
        <p:xfrm>
          <a:off x="844480" y="1652432"/>
          <a:ext cx="9954875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7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5" name="Google Shape;285;p12"/>
          <p:cNvSpPr/>
          <p:nvPr/>
        </p:nvSpPr>
        <p:spPr>
          <a:xfrm>
            <a:off x="8260700" y="2459287"/>
            <a:ext cx="1279210" cy="48118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6817779" y="3002510"/>
            <a:ext cx="1442921" cy="5040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5090661" y="3506592"/>
            <a:ext cx="1727118" cy="5293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8270110" y="4043534"/>
            <a:ext cx="1269800" cy="47073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9564243" y="4587723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8294017" y="5128140"/>
            <a:ext cx="1245893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9564243" y="5654052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182163" y="536241"/>
            <a:ext cx="83698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b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extra information do they give?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Action Button: Blank 12">
            <a:hlinkClick r:id="" action="ppaction://noaction" highlightClick="1">
              <a:snd r:embed="rId3" name="t1w1s9to11_Ejcoral_estoyaquí.wav"/>
            </a:hlinkClick>
            <a:extLst>
              <a:ext uri="{FF2B5EF4-FFF2-40B4-BE49-F238E27FC236}">
                <a16:creationId xmlns:a16="http://schemas.microsoft.com/office/drawing/2014/main" id="{7937FB51-7451-47B3-B1E1-B6E18185745E}"/>
              </a:ext>
            </a:extLst>
          </p:cNvPr>
          <p:cNvSpPr/>
          <p:nvPr/>
        </p:nvSpPr>
        <p:spPr>
          <a:xfrm>
            <a:off x="995243" y="251572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4" name="Action Button: Blank 13">
            <a:hlinkClick r:id="" action="ppaction://noaction" highlightClick="1">
              <a:snd r:embed="rId4" name="t1w1s9to11_1Lara.wav"/>
            </a:hlinkClick>
            <a:extLst>
              <a:ext uri="{FF2B5EF4-FFF2-40B4-BE49-F238E27FC236}">
                <a16:creationId xmlns:a16="http://schemas.microsoft.com/office/drawing/2014/main" id="{11AD4E4D-3CC8-4989-8395-2E51ECE14563}"/>
              </a:ext>
            </a:extLst>
          </p:cNvPr>
          <p:cNvSpPr/>
          <p:nvPr/>
        </p:nvSpPr>
        <p:spPr>
          <a:xfrm>
            <a:off x="995243" y="3054295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Action Button: Blank 14">
            <a:hlinkClick r:id="" action="ppaction://noaction" highlightClick="1">
              <a:snd r:embed="rId5" name="t1w1s9to11_2Lorna.wav"/>
            </a:hlinkClick>
            <a:extLst>
              <a:ext uri="{FF2B5EF4-FFF2-40B4-BE49-F238E27FC236}">
                <a16:creationId xmlns:a16="http://schemas.microsoft.com/office/drawing/2014/main" id="{DC75DE38-D297-4A13-829D-020C84816825}"/>
              </a:ext>
            </a:extLst>
          </p:cNvPr>
          <p:cNvSpPr/>
          <p:nvPr/>
        </p:nvSpPr>
        <p:spPr>
          <a:xfrm>
            <a:off x="995243" y="3569570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Action Button: Blank 15">
            <a:hlinkClick r:id="" action="ppaction://noaction" highlightClick="1">
              <a:snd r:embed="rId6" name="t1w1s9to11_3tamara.wav"/>
            </a:hlinkClick>
            <a:extLst>
              <a:ext uri="{FF2B5EF4-FFF2-40B4-BE49-F238E27FC236}">
                <a16:creationId xmlns:a16="http://schemas.microsoft.com/office/drawing/2014/main" id="{40A0ABD3-919D-4D01-8026-F52D49C41520}"/>
              </a:ext>
            </a:extLst>
          </p:cNvPr>
          <p:cNvSpPr/>
          <p:nvPr/>
        </p:nvSpPr>
        <p:spPr>
          <a:xfrm>
            <a:off x="999544" y="4123611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Action Button: Blank 16">
            <a:hlinkClick r:id="" action="ppaction://noaction" highlightClick="1">
              <a:snd r:embed="rId7" name="t1w1s9to11_4carlos_Estaalli.wav"/>
            </a:hlinkClick>
            <a:extLst>
              <a:ext uri="{FF2B5EF4-FFF2-40B4-BE49-F238E27FC236}">
                <a16:creationId xmlns:a16="http://schemas.microsoft.com/office/drawing/2014/main" id="{0BE61F30-6359-4A30-BA12-ED0FD54F1EB3}"/>
              </a:ext>
            </a:extLst>
          </p:cNvPr>
          <p:cNvSpPr/>
          <p:nvPr/>
        </p:nvSpPr>
        <p:spPr>
          <a:xfrm>
            <a:off x="999544" y="466217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Action Button: Blank 17">
            <a:hlinkClick r:id="" action="ppaction://noaction" highlightClick="1">
              <a:snd r:embed="rId8" name="t1w1s9to11_5Paloma.wav"/>
            </a:hlinkClick>
            <a:extLst>
              <a:ext uri="{FF2B5EF4-FFF2-40B4-BE49-F238E27FC236}">
                <a16:creationId xmlns:a16="http://schemas.microsoft.com/office/drawing/2014/main" id="{160BBF3A-D1AA-4F6B-87B3-31D975CD8C67}"/>
              </a:ext>
            </a:extLst>
          </p:cNvPr>
          <p:cNvSpPr/>
          <p:nvPr/>
        </p:nvSpPr>
        <p:spPr>
          <a:xfrm>
            <a:off x="999544" y="517745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Action Button: Blank 18">
            <a:hlinkClick r:id="" action="ppaction://noaction" highlightClick="1">
              <a:snd r:embed="rId9" name="t1w1s9to11_6gaspar.wav"/>
            </a:hlinkClick>
            <a:extLst>
              <a:ext uri="{FF2B5EF4-FFF2-40B4-BE49-F238E27FC236}">
                <a16:creationId xmlns:a16="http://schemas.microsoft.com/office/drawing/2014/main" id="{1AD72B4B-41A6-4679-B7F2-18332F239F26}"/>
              </a:ext>
            </a:extLst>
          </p:cNvPr>
          <p:cNvSpPr/>
          <p:nvPr/>
        </p:nvSpPr>
        <p:spPr>
          <a:xfrm>
            <a:off x="995243" y="569272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A269C1E6-578C-224D-7590-688816E3C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A85B5E3-7D4B-C567-4C8B-842CB1B34F7D}"/>
              </a:ext>
            </a:extLst>
          </p:cNvPr>
          <p:cNvSpPr/>
          <p:nvPr/>
        </p:nvSpPr>
        <p:spPr>
          <a:xfrm>
            <a:off x="1046625" y="144380"/>
            <a:ext cx="1885707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Escucha.</a:t>
            </a:r>
          </a:p>
        </p:txBody>
      </p:sp>
      <p:sp>
        <p:nvSpPr>
          <p:cNvPr id="4" name="Google Shape;222;p10">
            <a:extLst>
              <a:ext uri="{FF2B5EF4-FFF2-40B4-BE49-F238E27FC236}">
                <a16:creationId xmlns:a16="http://schemas.microsoft.com/office/drawing/2014/main" id="{4299ABD0-1014-EC72-55E8-978541A3DD73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B9FBF4-00A2-D18C-B8DE-C584B953A8DC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240CFD-B03B-04B7-49DC-DC38D6191A9B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6" descr="Free speaker sound loud vector">
              <a:extLst>
                <a:ext uri="{FF2B5EF4-FFF2-40B4-BE49-F238E27FC236}">
                  <a16:creationId xmlns:a16="http://schemas.microsoft.com/office/drawing/2014/main" id="{09B0376C-BE3B-435B-4F14-3CCC4FE12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2165E405-6FB0-2F3F-12B9-209E3785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724" y="1301643"/>
            <a:ext cx="673041" cy="76552"/>
          </a:xfrm>
        </p:spPr>
        <p:txBody>
          <a:bodyPr>
            <a:noAutofit/>
          </a:bodyPr>
          <a:lstStyle/>
          <a:p>
            <a:r>
              <a:rPr lang="en-GB" sz="500" dirty="0">
                <a:solidFill>
                  <a:schemeClr val="bg1"/>
                </a:solidFill>
              </a:rPr>
              <a:t>hablar</a:t>
            </a:r>
          </a:p>
        </p:txBody>
      </p:sp>
      <p:sp>
        <p:nvSpPr>
          <p:cNvPr id="402" name="Google Shape;402;p19"/>
          <p:cNvSpPr txBox="1"/>
          <p:nvPr/>
        </p:nvSpPr>
        <p:spPr>
          <a:xfrm>
            <a:off x="140063" y="1348247"/>
            <a:ext cx="790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in class?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3" name="Google Shape;403;p19"/>
          <p:cNvGraphicFramePr/>
          <p:nvPr>
            <p:extLst>
              <p:ext uri="{D42A27DB-BD31-4B8C-83A1-F6EECF244321}">
                <p14:modId xmlns:p14="http://schemas.microsoft.com/office/powerpoint/2010/main" val="1689763366"/>
              </p:ext>
            </p:extLst>
          </p:nvPr>
        </p:nvGraphicFramePr>
        <p:xfrm>
          <a:off x="629490" y="2941967"/>
          <a:ext cx="5147855" cy="231652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4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Google Shape;387;p19">
            <a:extLst>
              <a:ext uri="{FF2B5EF4-FFF2-40B4-BE49-F238E27FC236}">
                <a16:creationId xmlns:a16="http://schemas.microsoft.com/office/drawing/2014/main" id="{B2B89C7A-C73B-4DFF-A980-CC04BD37C020}"/>
              </a:ext>
            </a:extLst>
          </p:cNvPr>
          <p:cNvSpPr/>
          <p:nvPr/>
        </p:nvSpPr>
        <p:spPr>
          <a:xfrm>
            <a:off x="11130428" y="21799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88;p19">
            <a:extLst>
              <a:ext uri="{FF2B5EF4-FFF2-40B4-BE49-F238E27FC236}">
                <a16:creationId xmlns:a16="http://schemas.microsoft.com/office/drawing/2014/main" id="{E6329832-4E1C-4D7F-B46F-CD7006E3514E}"/>
              </a:ext>
            </a:extLst>
          </p:cNvPr>
          <p:cNvSpPr/>
          <p:nvPr/>
        </p:nvSpPr>
        <p:spPr>
          <a:xfrm>
            <a:off x="11128061" y="21799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" name="Google Shape;389;p19">
            <a:extLst>
              <a:ext uri="{FF2B5EF4-FFF2-40B4-BE49-F238E27FC236}">
                <a16:creationId xmlns:a16="http://schemas.microsoft.com/office/drawing/2014/main" id="{4BF5B98F-725C-4EA8-BE85-25A9685C207A}"/>
              </a:ext>
            </a:extLst>
          </p:cNvPr>
          <p:cNvCxnSpPr/>
          <p:nvPr/>
        </p:nvCxnSpPr>
        <p:spPr>
          <a:xfrm>
            <a:off x="11813800" y="21685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390;p19">
            <a:extLst>
              <a:ext uri="{FF2B5EF4-FFF2-40B4-BE49-F238E27FC236}">
                <a16:creationId xmlns:a16="http://schemas.microsoft.com/office/drawing/2014/main" id="{2645A257-0FA7-42B2-BB5C-53822197AAEE}"/>
              </a:ext>
            </a:extLst>
          </p:cNvPr>
          <p:cNvCxnSpPr/>
          <p:nvPr/>
        </p:nvCxnSpPr>
        <p:spPr>
          <a:xfrm>
            <a:off x="11791191" y="21685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91;p19">
            <a:extLst>
              <a:ext uri="{FF2B5EF4-FFF2-40B4-BE49-F238E27FC236}">
                <a16:creationId xmlns:a16="http://schemas.microsoft.com/office/drawing/2014/main" id="{5B0DD3A3-9F91-430F-8D0A-B36A5C20E7C8}"/>
              </a:ext>
            </a:extLst>
          </p:cNvPr>
          <p:cNvCxnSpPr/>
          <p:nvPr/>
        </p:nvCxnSpPr>
        <p:spPr>
          <a:xfrm>
            <a:off x="11813801" y="63248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393;p19">
            <a:extLst>
              <a:ext uri="{FF2B5EF4-FFF2-40B4-BE49-F238E27FC236}">
                <a16:creationId xmlns:a16="http://schemas.microsoft.com/office/drawing/2014/main" id="{4730A20E-4501-4B64-8EF0-43104F88F443}"/>
              </a:ext>
            </a:extLst>
          </p:cNvPr>
          <p:cNvSpPr txBox="1"/>
          <p:nvPr/>
        </p:nvSpPr>
        <p:spPr>
          <a:xfrm>
            <a:off x="10987478" y="1794499"/>
            <a:ext cx="11660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8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</a:t>
            </a:r>
            <a:endParaRPr dirty="0"/>
          </a:p>
        </p:txBody>
      </p:sp>
      <p:sp>
        <p:nvSpPr>
          <p:cNvPr id="21" name="Google Shape;394;p19">
            <a:extLst>
              <a:ext uri="{FF2B5EF4-FFF2-40B4-BE49-F238E27FC236}">
                <a16:creationId xmlns:a16="http://schemas.microsoft.com/office/drawing/2014/main" id="{3F1B8A95-989A-4851-9847-2277A86FDCFB}"/>
              </a:ext>
            </a:extLst>
          </p:cNvPr>
          <p:cNvSpPr txBox="1"/>
          <p:nvPr/>
        </p:nvSpPr>
        <p:spPr>
          <a:xfrm>
            <a:off x="11896765" y="59185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22" name="Google Shape;395;p19">
            <a:extLst>
              <a:ext uri="{FF2B5EF4-FFF2-40B4-BE49-F238E27FC236}">
                <a16:creationId xmlns:a16="http://schemas.microsoft.com/office/drawing/2014/main" id="{F2CF040D-515A-4C29-9762-E300C981A546}"/>
              </a:ext>
            </a:extLst>
          </p:cNvPr>
          <p:cNvSpPr/>
          <p:nvPr/>
        </p:nvSpPr>
        <p:spPr>
          <a:xfrm>
            <a:off x="10987478" y="641009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696B8B60-89AE-8067-57AC-C3D3F5725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A922EA3-47E3-009D-6619-89534C460906}"/>
              </a:ext>
            </a:extLst>
          </p:cNvPr>
          <p:cNvSpPr/>
          <p:nvPr/>
        </p:nvSpPr>
        <p:spPr>
          <a:xfrm>
            <a:off x="1071340" y="144380"/>
            <a:ext cx="1523580" cy="616929"/>
          </a:xfrm>
          <a:prstGeom prst="wedgeRoundRectCallout">
            <a:avLst>
              <a:gd name="adj1" fmla="val -6556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Habla.</a:t>
            </a:r>
          </a:p>
        </p:txBody>
      </p:sp>
      <p:sp>
        <p:nvSpPr>
          <p:cNvPr id="26" name="Google Shape;325;p14">
            <a:extLst>
              <a:ext uri="{FF2B5EF4-FFF2-40B4-BE49-F238E27FC236}">
                <a16:creationId xmlns:a16="http://schemas.microsoft.com/office/drawing/2014/main" id="{3B901BAE-0020-F953-EDE4-00BF6294BDB6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F86CB1-6117-D1E3-54F0-31EA89CDC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sz="1400" b="0" i="0" u="none" strike="noStrike" cap="none" dirty="0">
              <a:solidFill>
                <a:srgbClr val="000000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 rot="-1320232">
            <a:off x="154531" y="2767300"/>
            <a:ext cx="4114830" cy="132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80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¡</a:t>
            </a:r>
            <a:r>
              <a:rPr lang="en-GB" sz="8000" b="1" i="0" u="none" strike="noStrike" cap="none" dirty="0" err="1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adiós</a:t>
            </a:r>
            <a:r>
              <a:rPr lang="en-GB" sz="80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Segoe Print" panose="02000600000000000000" pitchFamily="2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/>
        </p:nvSpPr>
        <p:spPr>
          <a:xfrm>
            <a:off x="1542328" y="425580"/>
            <a:ext cx="4438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t_ _    _q_í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9402603" y="33003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9402603" y="43957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9402603" y="559584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402603" y="1191522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9314403" y="22048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31" name="Google Shape;331;p14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25;p14">
            <a:extLst>
              <a:ext uri="{FF2B5EF4-FFF2-40B4-BE49-F238E27FC236}">
                <a16:creationId xmlns:a16="http://schemas.microsoft.com/office/drawing/2014/main" id="{5A6B6956-8BF3-2FFD-DF61-2E7BFA74EE57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B0F7E-0AD8-FCF4-DFB6-63FFB751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44" name="Google Shape;344;p15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p15"/>
          <p:cNvSpPr txBox="1"/>
          <p:nvPr/>
        </p:nvSpPr>
        <p:spPr>
          <a:xfrm>
            <a:off x="1500244" y="532560"/>
            <a:ext cx="4827327" cy="70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1500244" y="4623131"/>
            <a:ext cx="6845516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1500244" y="4630477"/>
            <a:ext cx="6845516" cy="827424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AF9D3941-CBFC-6B2B-8878-1581E7C6258D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62E6A-138B-97CD-BB52-B990A7339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6" name="Google Shape;356;p16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60" name="Google Shape;360;p16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1" name="Google Shape;361;p16"/>
          <p:cNvSpPr txBox="1"/>
          <p:nvPr/>
        </p:nvSpPr>
        <p:spPr>
          <a:xfrm>
            <a:off x="1365405" y="568222"/>
            <a:ext cx="5427705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absent.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1585650" y="4297486"/>
            <a:ext cx="771307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6"/>
          <p:cNvSpPr txBox="1"/>
          <p:nvPr/>
        </p:nvSpPr>
        <p:spPr>
          <a:xfrm>
            <a:off x="1542328" y="4297487"/>
            <a:ext cx="7756400" cy="8274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ausente.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1023B7DE-4F01-E744-06AB-8062EE657F75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CCE10-D8E0-A232-9FB2-36AD069E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76" name="Google Shape;376;p17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p17"/>
          <p:cNvSpPr txBox="1"/>
          <p:nvPr/>
        </p:nvSpPr>
        <p:spPr>
          <a:xfrm>
            <a:off x="1418818" y="568222"/>
            <a:ext cx="5512067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present.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760163" y="4197074"/>
            <a:ext cx="8425114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y    pr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760163" y="4197074"/>
            <a:ext cx="8472436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261898F7-13C2-247A-A187-4387EADC31EA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0C8B1-8384-BC25-9AED-76044E57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8" name="Google Shape;388;p18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92" name="Google Shape;392;p18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3" name="Google Shape;393;p18"/>
          <p:cNvSpPr txBox="1"/>
          <p:nvPr/>
        </p:nvSpPr>
        <p:spPr>
          <a:xfrm>
            <a:off x="1462454" y="627156"/>
            <a:ext cx="45704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there.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1582084" y="4337701"/>
            <a:ext cx="7078073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a_ _ í.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1542328" y="4337700"/>
            <a:ext cx="7117829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allí.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D42DB826-E088-13AB-373C-978D00F31731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2D82E-AFFB-4D88-4B79-81CE210B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/>
          <p:nvPr/>
        </p:nvSpPr>
        <p:spPr>
          <a:xfrm>
            <a:off x="155828" y="1407687"/>
            <a:ext cx="790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in class?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21" name="Google Shape;421;p20"/>
          <p:cNvGraphicFramePr/>
          <p:nvPr>
            <p:extLst>
              <p:ext uri="{D42A27DB-BD31-4B8C-83A1-F6EECF244321}">
                <p14:modId xmlns:p14="http://schemas.microsoft.com/office/powerpoint/2010/main" val="4093662949"/>
              </p:ext>
            </p:extLst>
          </p:nvPr>
        </p:nvGraphicFramePr>
        <p:xfrm>
          <a:off x="756745" y="3401875"/>
          <a:ext cx="6968350" cy="231652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71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Hello!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</a:t>
                      </a:r>
                      <a:r>
                        <a:rPr lang="en-GB" sz="3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 / she </a:t>
                      </a:r>
                      <a:r>
                        <a:rPr lang="en-GB" sz="32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absent.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here.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7DF3A56F-C0B2-4B0A-20FD-BF20B948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2869EF2-DE59-2FBE-F2BB-EF1536F7FC33}"/>
              </a:ext>
            </a:extLst>
          </p:cNvPr>
          <p:cNvSpPr/>
          <p:nvPr/>
        </p:nvSpPr>
        <p:spPr>
          <a:xfrm>
            <a:off x="1071340" y="144380"/>
            <a:ext cx="1523580" cy="616929"/>
          </a:xfrm>
          <a:prstGeom prst="wedgeRoundRectCallout">
            <a:avLst>
              <a:gd name="adj1" fmla="val -6556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Habla.</a:t>
            </a:r>
          </a:p>
        </p:txBody>
      </p:sp>
      <p:sp>
        <p:nvSpPr>
          <p:cNvPr id="4" name="Google Shape;387;p19">
            <a:extLst>
              <a:ext uri="{FF2B5EF4-FFF2-40B4-BE49-F238E27FC236}">
                <a16:creationId xmlns:a16="http://schemas.microsoft.com/office/drawing/2014/main" id="{D37A6E27-9DAE-E5BF-DB3D-B5CCF895FCC3}"/>
              </a:ext>
            </a:extLst>
          </p:cNvPr>
          <p:cNvSpPr/>
          <p:nvPr/>
        </p:nvSpPr>
        <p:spPr>
          <a:xfrm>
            <a:off x="11130428" y="21799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388;p19">
            <a:extLst>
              <a:ext uri="{FF2B5EF4-FFF2-40B4-BE49-F238E27FC236}">
                <a16:creationId xmlns:a16="http://schemas.microsoft.com/office/drawing/2014/main" id="{20655304-9469-DB3A-17E4-CE52566D7856}"/>
              </a:ext>
            </a:extLst>
          </p:cNvPr>
          <p:cNvSpPr/>
          <p:nvPr/>
        </p:nvSpPr>
        <p:spPr>
          <a:xfrm>
            <a:off x="11128061" y="21799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" name="Google Shape;389;p19">
            <a:extLst>
              <a:ext uri="{FF2B5EF4-FFF2-40B4-BE49-F238E27FC236}">
                <a16:creationId xmlns:a16="http://schemas.microsoft.com/office/drawing/2014/main" id="{918C5BA5-53EB-CE90-134F-8B4C5BF281F1}"/>
              </a:ext>
            </a:extLst>
          </p:cNvPr>
          <p:cNvCxnSpPr/>
          <p:nvPr/>
        </p:nvCxnSpPr>
        <p:spPr>
          <a:xfrm>
            <a:off x="11813800" y="21685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390;p19">
            <a:extLst>
              <a:ext uri="{FF2B5EF4-FFF2-40B4-BE49-F238E27FC236}">
                <a16:creationId xmlns:a16="http://schemas.microsoft.com/office/drawing/2014/main" id="{A4D3C96D-76CF-27E5-E123-99A2E87A8E2F}"/>
              </a:ext>
            </a:extLst>
          </p:cNvPr>
          <p:cNvCxnSpPr/>
          <p:nvPr/>
        </p:nvCxnSpPr>
        <p:spPr>
          <a:xfrm>
            <a:off x="11791191" y="21685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391;p19">
            <a:extLst>
              <a:ext uri="{FF2B5EF4-FFF2-40B4-BE49-F238E27FC236}">
                <a16:creationId xmlns:a16="http://schemas.microsoft.com/office/drawing/2014/main" id="{6135239F-EC91-2F23-7AD8-7A40FB76ED59}"/>
              </a:ext>
            </a:extLst>
          </p:cNvPr>
          <p:cNvCxnSpPr/>
          <p:nvPr/>
        </p:nvCxnSpPr>
        <p:spPr>
          <a:xfrm>
            <a:off x="11813801" y="63248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393;p19">
            <a:extLst>
              <a:ext uri="{FF2B5EF4-FFF2-40B4-BE49-F238E27FC236}">
                <a16:creationId xmlns:a16="http://schemas.microsoft.com/office/drawing/2014/main" id="{B6057D3C-C339-746F-9143-9023124A7763}"/>
              </a:ext>
            </a:extLst>
          </p:cNvPr>
          <p:cNvSpPr txBox="1"/>
          <p:nvPr/>
        </p:nvSpPr>
        <p:spPr>
          <a:xfrm>
            <a:off x="10987478" y="1794499"/>
            <a:ext cx="11660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8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</a:t>
            </a:r>
            <a:endParaRPr dirty="0"/>
          </a:p>
        </p:txBody>
      </p:sp>
      <p:sp>
        <p:nvSpPr>
          <p:cNvPr id="10" name="Google Shape;395;p19">
            <a:extLst>
              <a:ext uri="{FF2B5EF4-FFF2-40B4-BE49-F238E27FC236}">
                <a16:creationId xmlns:a16="http://schemas.microsoft.com/office/drawing/2014/main" id="{68E80FF9-6A02-EBD1-A076-675B88BA1ED3}"/>
              </a:ext>
            </a:extLst>
          </p:cNvPr>
          <p:cNvSpPr/>
          <p:nvPr/>
        </p:nvSpPr>
        <p:spPr>
          <a:xfrm>
            <a:off x="10987478" y="641009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11" name="Google Shape;325;p14">
            <a:extLst>
              <a:ext uri="{FF2B5EF4-FFF2-40B4-BE49-F238E27FC236}">
                <a16:creationId xmlns:a16="http://schemas.microsoft.com/office/drawing/2014/main" id="{3CDB2CEE-C3D9-EF18-CCBB-4FF7BB49095F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371542-84FA-8E3A-8A94-F3DB9CB23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6B158F-B0F9-FB83-71A9-88146CD9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014" y="505666"/>
            <a:ext cx="1351454" cy="324338"/>
          </a:xfrm>
        </p:spPr>
        <p:txBody>
          <a:bodyPr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leer</a:t>
            </a:r>
          </a:p>
        </p:txBody>
      </p:sp>
      <p:sp>
        <p:nvSpPr>
          <p:cNvPr id="302" name="Google Shape;302;p13"/>
          <p:cNvSpPr txBox="1"/>
          <p:nvPr/>
        </p:nvSpPr>
        <p:spPr>
          <a:xfrm>
            <a:off x="235812" y="577742"/>
            <a:ext cx="86835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pupils does each English statement refer to?</a:t>
            </a:r>
            <a:endParaRPr sz="24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62322" y="5811278"/>
            <a:ext cx="33538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I’m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there.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4" name="Google Shape;304;p13"/>
          <p:cNvGraphicFramePr/>
          <p:nvPr>
            <p:extLst>
              <p:ext uri="{D42A27DB-BD31-4B8C-83A1-F6EECF244321}">
                <p14:modId xmlns:p14="http://schemas.microsoft.com/office/powerpoint/2010/main" val="4186472136"/>
              </p:ext>
            </p:extLst>
          </p:nvPr>
        </p:nvGraphicFramePr>
        <p:xfrm>
          <a:off x="415672" y="1131790"/>
          <a:ext cx="9052591" cy="446715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46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GB"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5" name="Google Shape;305;p13"/>
          <p:cNvSpPr txBox="1"/>
          <p:nvPr/>
        </p:nvSpPr>
        <p:spPr>
          <a:xfrm>
            <a:off x="6368974" y="5852922"/>
            <a:ext cx="36423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here.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absent.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958369" y="5767559"/>
            <a:ext cx="1277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Lorna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318487" y="6222255"/>
            <a:ext cx="1449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687994" y="6222254"/>
            <a:ext cx="16546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Gaspar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3203262" y="5767559"/>
            <a:ext cx="1702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Paloma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0516099" y="5745200"/>
            <a:ext cx="1688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9973045" y="6222254"/>
            <a:ext cx="12682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Coral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9468264" y="5767559"/>
            <a:ext cx="10390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207509" y="54522"/>
            <a:ext cx="97655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lunch, </a:t>
            </a:r>
            <a:r>
              <a:rPr lang="en-GB" sz="27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7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7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eñor</a:t>
            </a: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takes the register again.</a:t>
            </a: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0197" y="92308"/>
            <a:ext cx="928299" cy="10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6;p9">
            <a:extLst>
              <a:ext uri="{FF2B5EF4-FFF2-40B4-BE49-F238E27FC236}">
                <a16:creationId xmlns:a16="http://schemas.microsoft.com/office/drawing/2014/main" id="{F05EC223-2AAD-EA2E-1C56-9A0056B148A6}"/>
              </a:ext>
            </a:extLst>
          </p:cNvPr>
          <p:cNvSpPr txBox="1"/>
          <p:nvPr/>
        </p:nvSpPr>
        <p:spPr>
          <a:xfrm>
            <a:off x="11206637" y="1155958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9BEB0-2A27-26E6-C195-3313635E0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139474"/>
            <a:ext cx="945328" cy="98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t="6995" r="482" b="12550"/>
          <a:stretch/>
        </p:blipFill>
        <p:spPr>
          <a:xfrm>
            <a:off x="4283923" y="2429640"/>
            <a:ext cx="2763053" cy="3257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3"/>
          <p:cNvSpPr txBox="1"/>
          <p:nvPr/>
        </p:nvSpPr>
        <p:spPr>
          <a:xfrm>
            <a:off x="3637747" y="75770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324;p14" descr="Speech Icon, Voice, Talking, Audio, Speech">
            <a:extLst>
              <a:ext uri="{FF2B5EF4-FFF2-40B4-BE49-F238E27FC236}">
                <a16:creationId xmlns:a16="http://schemas.microsoft.com/office/drawing/2014/main" id="{9B91380B-BA43-72E0-9E64-53DE013B73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241B34E-8208-616A-52FA-F1F56C93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742" y="438172"/>
            <a:ext cx="5417457" cy="400110"/>
          </a:xfrm>
        </p:spPr>
        <p:txBody>
          <a:bodyPr>
            <a:norm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pronunciar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Google Shape;133;p5">
            <a:extLst>
              <a:ext uri="{FF2B5EF4-FFF2-40B4-BE49-F238E27FC236}">
                <a16:creationId xmlns:a16="http://schemas.microsoft.com/office/drawing/2014/main" id="{6B21116E-7C44-E4AB-E6F6-4DB3473DE88E}"/>
              </a:ext>
            </a:extLst>
          </p:cNvPr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128" y="2432552"/>
            <a:ext cx="3071005" cy="2919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9" name="Google Shape;119;p4"/>
          <p:cNvSpPr txBox="1"/>
          <p:nvPr/>
        </p:nvSpPr>
        <p:spPr>
          <a:xfrm>
            <a:off x="126565" y="21318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0585" y="601267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24;p14" descr="Speech Icon, Voice, Talking, Audio, Speech">
            <a:extLst>
              <a:ext uri="{FF2B5EF4-FFF2-40B4-BE49-F238E27FC236}">
                <a16:creationId xmlns:a16="http://schemas.microsoft.com/office/drawing/2014/main" id="{1877C321-23CC-96AE-105C-4CFD153F53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3;p5">
            <a:extLst>
              <a:ext uri="{FF2B5EF4-FFF2-40B4-BE49-F238E27FC236}">
                <a16:creationId xmlns:a16="http://schemas.microsoft.com/office/drawing/2014/main" id="{5C8AFCF6-E070-977B-1AA4-17657DD169EA}"/>
              </a:ext>
            </a:extLst>
          </p:cNvPr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0324A-3F17-BDC1-C2EB-8A0BF32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005" y="438172"/>
            <a:ext cx="6774823" cy="400110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16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844161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578977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844161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578977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Google Shape;324;p14" descr="Speech Icon, Voice, Talking, Audio, Speech">
            <a:extLst>
              <a:ext uri="{FF2B5EF4-FFF2-40B4-BE49-F238E27FC236}">
                <a16:creationId xmlns:a16="http://schemas.microsoft.com/office/drawing/2014/main" id="{87AE1B79-0511-5E4B-E1BC-45E673DDA54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3;p6">
            <a:extLst>
              <a:ext uri="{FF2B5EF4-FFF2-40B4-BE49-F238E27FC236}">
                <a16:creationId xmlns:a16="http://schemas.microsoft.com/office/drawing/2014/main" id="{4A8F84BE-C485-20E5-61F5-342522AA72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8954" y="1131355"/>
            <a:ext cx="1544012" cy="14083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oogle Shape;144;p6">
            <a:extLst>
              <a:ext uri="{FF2B5EF4-FFF2-40B4-BE49-F238E27FC236}">
                <a16:creationId xmlns:a16="http://schemas.microsoft.com/office/drawing/2014/main" id="{9CD2CB9A-1ADC-4D8B-0AE9-FF786A2205D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6995" r="482" b="12550"/>
          <a:stretch/>
        </p:blipFill>
        <p:spPr>
          <a:xfrm>
            <a:off x="8728922" y="3538845"/>
            <a:ext cx="1544012" cy="16423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1849723" y="2216259"/>
            <a:ext cx="2891857" cy="823643"/>
          </a:xfrm>
          <a:prstGeom prst="wedgeRoundRectCallout">
            <a:avLst>
              <a:gd name="adj1" fmla="val 27937"/>
              <a:gd name="adj2" fmla="val 107660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5008795" y="1716412"/>
            <a:ext cx="289185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86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7122330" y="5321240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731432" y="2817357"/>
            <a:ext cx="3363131" cy="2371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Ana.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156421" y="320495"/>
            <a:ext cx="3466521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Paco.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7"/>
          <p:cNvCxnSpPr/>
          <p:nvPr/>
        </p:nvCxnSpPr>
        <p:spPr>
          <a:xfrm>
            <a:off x="6622942" y="2817357"/>
            <a:ext cx="1462910" cy="150059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02F8-EACC-585C-70B7-28EDFDF7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058" y="746073"/>
            <a:ext cx="9829800" cy="268318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estar</a:t>
            </a:r>
          </a:p>
        </p:txBody>
      </p:sp>
      <p:sp>
        <p:nvSpPr>
          <p:cNvPr id="168" name="Google Shape;168;p8"/>
          <p:cNvSpPr txBox="1"/>
          <p:nvPr/>
        </p:nvSpPr>
        <p:spPr>
          <a:xfrm>
            <a:off x="338875" y="-138590"/>
            <a:ext cx="4061178" cy="14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8625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8625" b="1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82562" y="1091896"/>
            <a:ext cx="547483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 (with location)</a:t>
            </a:r>
            <a:endParaRPr sz="2800" b="0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39" y="148406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363956" y="1844004"/>
            <a:ext cx="1146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8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900751" y="3426505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3043193" y="3429188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5757397" y="3315896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6966541" y="3330996"/>
            <a:ext cx="3596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2404206" y="5077836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8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6008018" y="510837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present.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404206" y="574239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008019" y="5702367"/>
            <a:ext cx="44343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/he / it is present.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8" descr="C:\Users\wdj\Google Drive\Primary\Y5 SoW\From Tracy\Pronouns\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8275" y="2953871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C:\Users\wdj\Google Drive\Primary\Y5 SoW\From Tracy\Pronouns\h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3858" y="3808970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C:\Users\wdj\Google Drive\Primary\Y5 SoW\From Tracy\Pronouns\sh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0155" y="3782401"/>
            <a:ext cx="1080836" cy="82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5053" y="4898397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5736" y="5637407"/>
            <a:ext cx="634523" cy="6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52D4F15-15E4-7949-2FB2-28930C28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013" y="482667"/>
            <a:ext cx="9295595" cy="294562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leer</a:t>
            </a:r>
          </a:p>
        </p:txBody>
      </p:sp>
      <p:sp>
        <p:nvSpPr>
          <p:cNvPr id="190" name="Google Shape;190;p9"/>
          <p:cNvSpPr txBox="1"/>
          <p:nvPr/>
        </p:nvSpPr>
        <p:spPr>
          <a:xfrm>
            <a:off x="483831" y="2400828"/>
            <a:ext cx="14638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058205" y="2400827"/>
            <a:ext cx="13965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2" name="Google Shape;192;p9"/>
          <p:cNvGraphicFramePr/>
          <p:nvPr>
            <p:extLst>
              <p:ext uri="{D42A27DB-BD31-4B8C-83A1-F6EECF244321}">
                <p14:modId xmlns:p14="http://schemas.microsoft.com/office/powerpoint/2010/main" val="1265530337"/>
              </p:ext>
            </p:extLst>
          </p:nvPr>
        </p:nvGraphicFramePr>
        <p:xfrm>
          <a:off x="589480" y="3082276"/>
          <a:ext cx="1218225" cy="1981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t="6995" r="482" b="12550"/>
          <a:stretch/>
        </p:blipFill>
        <p:spPr>
          <a:xfrm>
            <a:off x="2112920" y="4396940"/>
            <a:ext cx="1218225" cy="12092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9" descr="List, Icon, Symbol, Paper, Sign, Fl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09" y="1396128"/>
            <a:ext cx="1143185" cy="114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 descr="Classroom, Blackboard, Class, Learning,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533" y="5283309"/>
            <a:ext cx="1783780" cy="1507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9"/>
          <p:cNvGraphicFramePr/>
          <p:nvPr>
            <p:extLst>
              <p:ext uri="{D42A27DB-BD31-4B8C-83A1-F6EECF244321}">
                <p14:modId xmlns:p14="http://schemas.microsoft.com/office/powerpoint/2010/main" val="3871303599"/>
              </p:ext>
            </p:extLst>
          </p:nvPr>
        </p:nvGraphicFramePr>
        <p:xfrm>
          <a:off x="2091804" y="3082276"/>
          <a:ext cx="1220150" cy="11887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7" name="Google Shape;197;p9"/>
          <p:cNvGraphicFramePr/>
          <p:nvPr>
            <p:extLst>
              <p:ext uri="{D42A27DB-BD31-4B8C-83A1-F6EECF244321}">
                <p14:modId xmlns:p14="http://schemas.microsoft.com/office/powerpoint/2010/main" val="4280334232"/>
              </p:ext>
            </p:extLst>
          </p:nvPr>
        </p:nvGraphicFramePr>
        <p:xfrm>
          <a:off x="4223820" y="2252074"/>
          <a:ext cx="5760175" cy="405840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5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 está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 está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8" name="Google Shape;198;p9"/>
          <p:cNvSpPr txBox="1"/>
          <p:nvPr/>
        </p:nvSpPr>
        <p:spPr>
          <a:xfrm>
            <a:off x="101167" y="101209"/>
            <a:ext cx="81269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has taken the register.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103052" y="1781661"/>
            <a:ext cx="4594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sentences.  </a:t>
            </a: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8357323" y="2274069"/>
            <a:ext cx="1621149" cy="46166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1797420" y="1766622"/>
            <a:ext cx="15231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lista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8354950" y="2735733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848742" y="3281905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173790" y="1147947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8325059" y="3744690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831043" y="4264998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8354950" y="4777919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8354950" y="5788775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831043" y="5302726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8828" y="887633"/>
            <a:ext cx="1297416" cy="1306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5E1262-9C68-4FF3-8500-00097CA53A34}"/>
              </a:ext>
            </a:extLst>
          </p:cNvPr>
          <p:cNvSpPr txBox="1"/>
          <p:nvPr/>
        </p:nvSpPr>
        <p:spPr>
          <a:xfrm>
            <a:off x="10536010" y="6246274"/>
            <a:ext cx="172313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Sir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F228B-071B-9272-3BF1-C26FFD4BD47D}"/>
              </a:ext>
            </a:extLst>
          </p:cNvPr>
          <p:cNvSpPr txBox="1"/>
          <p:nvPr/>
        </p:nvSpPr>
        <p:spPr>
          <a:xfrm>
            <a:off x="614194" y="5288275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19A54A3F-51F9-8111-ACCE-7B8930E3F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2" y="560176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D0590C-0FAD-A7BB-A693-D57A9D66219E}"/>
              </a:ext>
            </a:extLst>
          </p:cNvPr>
          <p:cNvSpPr/>
          <p:nvPr/>
        </p:nvSpPr>
        <p:spPr>
          <a:xfrm>
            <a:off x="1145196" y="643320"/>
            <a:ext cx="4939831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¿Está presente o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FE441-ED82-771C-BDE5-D5898E5C1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4240" y="139474"/>
            <a:ext cx="945328" cy="98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2095132" y="2605358"/>
            <a:ext cx="1797546" cy="823643"/>
          </a:xfrm>
          <a:prstGeom prst="wedgeRoundRectCallout">
            <a:avLst>
              <a:gd name="adj1" fmla="val 42594"/>
              <a:gd name="adj2" fmla="val 113305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4741579" y="1948523"/>
            <a:ext cx="153989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n-GB" sz="4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603" y="310672"/>
            <a:ext cx="1963757" cy="197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/>
        </p:nvSpPr>
        <p:spPr>
          <a:xfrm>
            <a:off x="8594578" y="1716412"/>
            <a:ext cx="1539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3156422" y="320495"/>
            <a:ext cx="3170312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1"/>
          <p:cNvCxnSpPr/>
          <p:nvPr/>
        </p:nvCxnSpPr>
        <p:spPr>
          <a:xfrm rot="10800000" flipH="1">
            <a:off x="5493972" y="1457243"/>
            <a:ext cx="3252238" cy="3259946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11"/>
          <p:cNvSpPr txBox="1"/>
          <p:nvPr/>
        </p:nvSpPr>
        <p:spPr>
          <a:xfrm>
            <a:off x="2385099" y="2088440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4818643" y="1423104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BD366C3-E833-EE6A-09AB-6411BF0A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080" y="568608"/>
            <a:ext cx="9887857" cy="192701"/>
          </a:xfrm>
        </p:spPr>
        <p:txBody>
          <a:bodyPr>
            <a:normAutofit fontScale="90000"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escuchar</a:t>
            </a:r>
          </a:p>
        </p:txBody>
      </p:sp>
      <p:graphicFrame>
        <p:nvGraphicFramePr>
          <p:cNvPr id="23" name="Google Shape;258;p34">
            <a:extLst>
              <a:ext uri="{FF2B5EF4-FFF2-40B4-BE49-F238E27FC236}">
                <a16:creationId xmlns:a16="http://schemas.microsoft.com/office/drawing/2014/main" id="{503B337E-A44C-4FE3-89D3-E79EE6BBC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234548"/>
              </p:ext>
            </p:extLst>
          </p:nvPr>
        </p:nvGraphicFramePr>
        <p:xfrm>
          <a:off x="2494614" y="2251454"/>
          <a:ext cx="3694350" cy="451949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8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pupil</a:t>
                      </a:r>
                      <a:b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Someone else (s/he)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9" name="Google Shape;219;p10"/>
          <p:cNvGraphicFramePr/>
          <p:nvPr>
            <p:extLst>
              <p:ext uri="{D42A27DB-BD31-4B8C-83A1-F6EECF244321}">
                <p14:modId xmlns:p14="http://schemas.microsoft.com/office/powerpoint/2010/main" val="587355179"/>
              </p:ext>
            </p:extLst>
          </p:nvPr>
        </p:nvGraphicFramePr>
        <p:xfrm>
          <a:off x="104159" y="2251454"/>
          <a:ext cx="2209150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6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" name="Google Shape;220;p10"/>
          <p:cNvSpPr txBox="1"/>
          <p:nvPr/>
        </p:nvSpPr>
        <p:spPr>
          <a:xfrm>
            <a:off x="291097" y="786825"/>
            <a:ext cx="93553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eñora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Mora is taking the register now.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3" name="Google Shape;223;p10"/>
          <p:cNvGraphicFramePr/>
          <p:nvPr>
            <p:extLst>
              <p:ext uri="{D42A27DB-BD31-4B8C-83A1-F6EECF244321}">
                <p14:modId xmlns:p14="http://schemas.microsoft.com/office/powerpoint/2010/main" val="2622513634"/>
              </p:ext>
            </p:extLst>
          </p:nvPr>
        </p:nvGraphicFramePr>
        <p:xfrm>
          <a:off x="6352037" y="2267268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4" name="Google Shape;224;p10"/>
          <p:cNvSpPr txBox="1"/>
          <p:nvPr/>
        </p:nvSpPr>
        <p:spPr>
          <a:xfrm>
            <a:off x="9039772" y="2245661"/>
            <a:ext cx="30433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write down the verb (‘</a:t>
            </a: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’)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6408657" y="3044335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6402028" y="3614181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6415282" y="4104513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6423756" y="4668468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6420519" y="5166404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421905" y="5672919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449594" y="6223216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049" y="144380"/>
            <a:ext cx="1479707" cy="14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3;p34" descr="Ok, Check, Todo, Agenda, Icon, Symbol, Tick, To Do, Gui">
            <a:extLst>
              <a:ext uri="{FF2B5EF4-FFF2-40B4-BE49-F238E27FC236}">
                <a16:creationId xmlns:a16="http://schemas.microsoft.com/office/drawing/2014/main" id="{7763673A-BD1F-4F9F-92BF-4BB1E89A13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684" y="3055937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4;p34" descr="Ok, Check, Todo, Agenda, Icon, Symbol, Tick, To Do, Gui">
            <a:extLst>
              <a:ext uri="{FF2B5EF4-FFF2-40B4-BE49-F238E27FC236}">
                <a16:creationId xmlns:a16="http://schemas.microsoft.com/office/drawing/2014/main" id="{A16236A8-0FA5-4F3C-B1C5-A7993C87F1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470" y="3576697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5;p34" descr="Ok, Check, Todo, Agenda, Icon, Symbol, Tick, To Do, Gui">
            <a:extLst>
              <a:ext uri="{FF2B5EF4-FFF2-40B4-BE49-F238E27FC236}">
                <a16:creationId xmlns:a16="http://schemas.microsoft.com/office/drawing/2014/main" id="{4D012AC1-A226-4E75-BB82-C240C34ADF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684" y="4117335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46;p34" descr="Ok, Check, Todo, Agenda, Icon, Symbol, Tick, To Do, Gui">
            <a:extLst>
              <a:ext uri="{FF2B5EF4-FFF2-40B4-BE49-F238E27FC236}">
                <a16:creationId xmlns:a16="http://schemas.microsoft.com/office/drawing/2014/main" id="{F1509AFA-0861-4BF0-83A2-AD05062BA3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611" y="4687724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7;p34" descr="Ok, Check, Todo, Agenda, Icon, Symbol, Tick, To Do, Gui">
            <a:extLst>
              <a:ext uri="{FF2B5EF4-FFF2-40B4-BE49-F238E27FC236}">
                <a16:creationId xmlns:a16="http://schemas.microsoft.com/office/drawing/2014/main" id="{80873CFB-9435-4FFE-B04B-DEF16A7230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470" y="5208593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8;p34" descr="Ok, Check, Todo, Agenda, Icon, Symbol, Tick, To Do, Gui">
            <a:extLst>
              <a:ext uri="{FF2B5EF4-FFF2-40B4-BE49-F238E27FC236}">
                <a16:creationId xmlns:a16="http://schemas.microsoft.com/office/drawing/2014/main" id="{C4576CB9-9137-48E6-9929-BF6B2FB95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611" y="5722714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9;p34" descr="Ok, Check, Todo, Agenda, Icon, Symbol, Tick, To Do, Gui">
            <a:extLst>
              <a:ext uri="{FF2B5EF4-FFF2-40B4-BE49-F238E27FC236}">
                <a16:creationId xmlns:a16="http://schemas.microsoft.com/office/drawing/2014/main" id="{6026220D-4638-428B-B6EC-64D831145C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1655" y="6217064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34">
            <a:extLst>
              <a:ext uri="{FF2B5EF4-FFF2-40B4-BE49-F238E27FC236}">
                <a16:creationId xmlns:a16="http://schemas.microsoft.com/office/drawing/2014/main" id="{C495A80E-8082-44F9-B408-BDC20355E2D8}"/>
              </a:ext>
            </a:extLst>
          </p:cNvPr>
          <p:cNvSpPr txBox="1"/>
          <p:nvPr/>
        </p:nvSpPr>
        <p:spPr>
          <a:xfrm>
            <a:off x="2550061" y="1733626"/>
            <a:ext cx="2031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		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41;p34" descr="Ok, Check, Todo, Agenda, Icon, Symbol, Tick, To Do, Gui">
            <a:extLst>
              <a:ext uri="{FF2B5EF4-FFF2-40B4-BE49-F238E27FC236}">
                <a16:creationId xmlns:a16="http://schemas.microsoft.com/office/drawing/2014/main" id="{CE7A7317-7F75-4250-98E0-9F52ACD497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1983" y="1719117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7;p34">
            <a:extLst>
              <a:ext uri="{FF2B5EF4-FFF2-40B4-BE49-F238E27FC236}">
                <a16:creationId xmlns:a16="http://schemas.microsoft.com/office/drawing/2014/main" id="{A19BD929-BDE3-4C11-AA94-5952E952C429}"/>
              </a:ext>
            </a:extLst>
          </p:cNvPr>
          <p:cNvSpPr txBox="1"/>
          <p:nvPr/>
        </p:nvSpPr>
        <p:spPr>
          <a:xfrm>
            <a:off x="89857" y="779034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about themselves?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57;p34">
            <a:extLst>
              <a:ext uri="{FF2B5EF4-FFF2-40B4-BE49-F238E27FC236}">
                <a16:creationId xmlns:a16="http://schemas.microsoft.com/office/drawing/2014/main" id="{BAA4103B-CD6E-4D9C-9CEC-F4E732BF5B5F}"/>
              </a:ext>
            </a:extLst>
          </p:cNvPr>
          <p:cNvSpPr txBox="1"/>
          <p:nvPr/>
        </p:nvSpPr>
        <p:spPr>
          <a:xfrm>
            <a:off x="104159" y="1188648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7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r>
              <a:rPr lang="en-GB" sz="27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about someone else?</a:t>
            </a:r>
            <a:endParaRPr sz="27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" name="Google Shape;223;p10">
            <a:extLst>
              <a:ext uri="{FF2B5EF4-FFF2-40B4-BE49-F238E27FC236}">
                <a16:creationId xmlns:a16="http://schemas.microsoft.com/office/drawing/2014/main" id="{8412C23E-E005-4E7F-8534-FD49552A2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221048"/>
              </p:ext>
            </p:extLst>
          </p:nvPr>
        </p:nvGraphicFramePr>
        <p:xfrm>
          <a:off x="7748013" y="2267268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4B4A7-81E5-48C6-85E2-63BBCAE9F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575" y="2348047"/>
            <a:ext cx="314345" cy="186642"/>
          </a:xfrm>
          <a:prstGeom prst="rect">
            <a:avLst/>
          </a:prstGeom>
        </p:spPr>
      </p:pic>
      <p:sp>
        <p:nvSpPr>
          <p:cNvPr id="31" name="Google Shape;225;p10">
            <a:extLst>
              <a:ext uri="{FF2B5EF4-FFF2-40B4-BE49-F238E27FC236}">
                <a16:creationId xmlns:a16="http://schemas.microsoft.com/office/drawing/2014/main" id="{98E85B52-A5D5-470D-A850-D4A526CAD3B2}"/>
              </a:ext>
            </a:extLst>
          </p:cNvPr>
          <p:cNvSpPr txBox="1"/>
          <p:nvPr/>
        </p:nvSpPr>
        <p:spPr>
          <a:xfrm>
            <a:off x="7787940" y="3033507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25;p10">
            <a:extLst>
              <a:ext uri="{FF2B5EF4-FFF2-40B4-BE49-F238E27FC236}">
                <a16:creationId xmlns:a16="http://schemas.microsoft.com/office/drawing/2014/main" id="{87892493-51E5-465B-8DE2-2CFBE850B327}"/>
              </a:ext>
            </a:extLst>
          </p:cNvPr>
          <p:cNvSpPr txBox="1"/>
          <p:nvPr/>
        </p:nvSpPr>
        <p:spPr>
          <a:xfrm>
            <a:off x="7748013" y="3614181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225;p10">
            <a:extLst>
              <a:ext uri="{FF2B5EF4-FFF2-40B4-BE49-F238E27FC236}">
                <a16:creationId xmlns:a16="http://schemas.microsoft.com/office/drawing/2014/main" id="{1CA32A37-10A7-455D-B3B5-270709E571BB}"/>
              </a:ext>
            </a:extLst>
          </p:cNvPr>
          <p:cNvSpPr txBox="1"/>
          <p:nvPr/>
        </p:nvSpPr>
        <p:spPr>
          <a:xfrm>
            <a:off x="7771665" y="4133312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25;p10">
            <a:extLst>
              <a:ext uri="{FF2B5EF4-FFF2-40B4-BE49-F238E27FC236}">
                <a16:creationId xmlns:a16="http://schemas.microsoft.com/office/drawing/2014/main" id="{7055257F-957F-40BA-A6DE-3AA7395FB985}"/>
              </a:ext>
            </a:extLst>
          </p:cNvPr>
          <p:cNvSpPr txBox="1"/>
          <p:nvPr/>
        </p:nvSpPr>
        <p:spPr>
          <a:xfrm>
            <a:off x="7781393" y="4644503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225;p10">
            <a:extLst>
              <a:ext uri="{FF2B5EF4-FFF2-40B4-BE49-F238E27FC236}">
                <a16:creationId xmlns:a16="http://schemas.microsoft.com/office/drawing/2014/main" id="{A8FF28FF-8B58-4D20-824F-8ABBB47FD300}"/>
              </a:ext>
            </a:extLst>
          </p:cNvPr>
          <p:cNvSpPr txBox="1"/>
          <p:nvPr/>
        </p:nvSpPr>
        <p:spPr>
          <a:xfrm>
            <a:off x="7800954" y="5206388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225;p10">
            <a:extLst>
              <a:ext uri="{FF2B5EF4-FFF2-40B4-BE49-F238E27FC236}">
                <a16:creationId xmlns:a16="http://schemas.microsoft.com/office/drawing/2014/main" id="{77E8DBF1-6AA8-406A-8DF6-921A69DE7B2D}"/>
              </a:ext>
            </a:extLst>
          </p:cNvPr>
          <p:cNvSpPr txBox="1"/>
          <p:nvPr/>
        </p:nvSpPr>
        <p:spPr>
          <a:xfrm>
            <a:off x="7759289" y="5711896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225;p10">
            <a:extLst>
              <a:ext uri="{FF2B5EF4-FFF2-40B4-BE49-F238E27FC236}">
                <a16:creationId xmlns:a16="http://schemas.microsoft.com/office/drawing/2014/main" id="{E77DC472-F709-4238-86B7-C522D54E7994}"/>
              </a:ext>
            </a:extLst>
          </p:cNvPr>
          <p:cNvSpPr txBox="1"/>
          <p:nvPr/>
        </p:nvSpPr>
        <p:spPr>
          <a:xfrm>
            <a:off x="7771665" y="6249646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Action Button: Blank 3">
            <a:hlinkClick r:id="" action="ppaction://noaction" highlightClick="1">
              <a:snd r:embed="rId6" name="t1w1s9to11_Ejcoral_estoyaquí.wav"/>
            </a:hlinkClick>
            <a:extLst>
              <a:ext uri="{FF2B5EF4-FFF2-40B4-BE49-F238E27FC236}">
                <a16:creationId xmlns:a16="http://schemas.microsoft.com/office/drawing/2014/main" id="{C95CEBAC-3CDD-47DF-8173-AE3B06B4E198}"/>
              </a:ext>
            </a:extLst>
          </p:cNvPr>
          <p:cNvSpPr/>
          <p:nvPr/>
        </p:nvSpPr>
        <p:spPr>
          <a:xfrm>
            <a:off x="220432" y="3122999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9" name="Action Button: Blank 38">
            <a:hlinkClick r:id="" action="ppaction://noaction" highlightClick="1">
              <a:snd r:embed="rId7" name="t1w1s9to11_1Lara.wav"/>
            </a:hlinkClick>
            <a:extLst>
              <a:ext uri="{FF2B5EF4-FFF2-40B4-BE49-F238E27FC236}">
                <a16:creationId xmlns:a16="http://schemas.microsoft.com/office/drawing/2014/main" id="{F3A72131-6F77-4029-89A1-423A9A512B13}"/>
              </a:ext>
            </a:extLst>
          </p:cNvPr>
          <p:cNvSpPr/>
          <p:nvPr/>
        </p:nvSpPr>
        <p:spPr>
          <a:xfrm>
            <a:off x="220432" y="3661566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Action Button: Blank 39">
            <a:hlinkClick r:id="" action="ppaction://noaction" highlightClick="1">
              <a:snd r:embed="rId8" name="t1w1s9to11_2Lorna.wav"/>
            </a:hlinkClick>
            <a:extLst>
              <a:ext uri="{FF2B5EF4-FFF2-40B4-BE49-F238E27FC236}">
                <a16:creationId xmlns:a16="http://schemas.microsoft.com/office/drawing/2014/main" id="{E789472A-40DF-4447-ADCB-FBB5C3FE3ADA}"/>
              </a:ext>
            </a:extLst>
          </p:cNvPr>
          <p:cNvSpPr/>
          <p:nvPr/>
        </p:nvSpPr>
        <p:spPr>
          <a:xfrm>
            <a:off x="220432" y="4176841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Action Button: Blank 40">
            <a:hlinkClick r:id="" action="ppaction://noaction" highlightClick="1">
              <a:snd r:embed="rId9" name="t1w1s9to11_3tamara.wav"/>
            </a:hlinkClick>
            <a:extLst>
              <a:ext uri="{FF2B5EF4-FFF2-40B4-BE49-F238E27FC236}">
                <a16:creationId xmlns:a16="http://schemas.microsoft.com/office/drawing/2014/main" id="{DAD466CB-22AA-46E9-9AF7-6E53E41BECF6}"/>
              </a:ext>
            </a:extLst>
          </p:cNvPr>
          <p:cNvSpPr/>
          <p:nvPr/>
        </p:nvSpPr>
        <p:spPr>
          <a:xfrm>
            <a:off x="220432" y="4715307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Action Button: Blank 41">
            <a:hlinkClick r:id="" action="ppaction://noaction" highlightClick="1">
              <a:snd r:embed="rId10" name="t1w1s9to11_4carlos_Estaalli.wav"/>
            </a:hlinkClick>
            <a:extLst>
              <a:ext uri="{FF2B5EF4-FFF2-40B4-BE49-F238E27FC236}">
                <a16:creationId xmlns:a16="http://schemas.microsoft.com/office/drawing/2014/main" id="{76BD58E9-7A0D-424A-A165-CE6269201F7F}"/>
              </a:ext>
            </a:extLst>
          </p:cNvPr>
          <p:cNvSpPr/>
          <p:nvPr/>
        </p:nvSpPr>
        <p:spPr>
          <a:xfrm>
            <a:off x="220432" y="522052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3" name="Action Button: Blank 42">
            <a:hlinkClick r:id="" action="ppaction://noaction" highlightClick="1">
              <a:snd r:embed="rId11" name="t1w1s9to11_5Paloma.wav"/>
            </a:hlinkClick>
            <a:extLst>
              <a:ext uri="{FF2B5EF4-FFF2-40B4-BE49-F238E27FC236}">
                <a16:creationId xmlns:a16="http://schemas.microsoft.com/office/drawing/2014/main" id="{67BFF40E-487A-4F45-B45B-EEBC4598E103}"/>
              </a:ext>
            </a:extLst>
          </p:cNvPr>
          <p:cNvSpPr/>
          <p:nvPr/>
        </p:nvSpPr>
        <p:spPr>
          <a:xfrm>
            <a:off x="224733" y="5784724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Action Button: Blank 43">
            <a:hlinkClick r:id="" action="ppaction://noaction" highlightClick="1">
              <a:snd r:embed="rId12" name="t1w1s9to11_6gaspar.wav"/>
            </a:hlinkClick>
            <a:extLst>
              <a:ext uri="{FF2B5EF4-FFF2-40B4-BE49-F238E27FC236}">
                <a16:creationId xmlns:a16="http://schemas.microsoft.com/office/drawing/2014/main" id="{768BD5F8-F779-4BA8-AC6A-25C5353A5257}"/>
              </a:ext>
            </a:extLst>
          </p:cNvPr>
          <p:cNvSpPr/>
          <p:nvPr/>
        </p:nvSpPr>
        <p:spPr>
          <a:xfrm>
            <a:off x="220432" y="6299999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9064EB4A-36CF-D02C-5F6D-7578F0CA94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80AB16-7883-6A22-D8DB-CB728B073812}"/>
              </a:ext>
            </a:extLst>
          </p:cNvPr>
          <p:cNvSpPr/>
          <p:nvPr/>
        </p:nvSpPr>
        <p:spPr>
          <a:xfrm>
            <a:off x="1046625" y="144380"/>
            <a:ext cx="1885707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Escucha.</a:t>
            </a:r>
          </a:p>
        </p:txBody>
      </p:sp>
      <p:sp>
        <p:nvSpPr>
          <p:cNvPr id="6" name="Google Shape;222;p10">
            <a:extLst>
              <a:ext uri="{FF2B5EF4-FFF2-40B4-BE49-F238E27FC236}">
                <a16:creationId xmlns:a16="http://schemas.microsoft.com/office/drawing/2014/main" id="{D233AFD0-8018-845B-2517-72162FBC4F26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A02C2-31C6-797D-E4D1-2A0929A6F684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DAF72E-F597-05C5-F6CD-C4E7C100615D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 descr="Free speaker sound loud vector">
              <a:extLst>
                <a:ext uri="{FF2B5EF4-FFF2-40B4-BE49-F238E27FC236}">
                  <a16:creationId xmlns:a16="http://schemas.microsoft.com/office/drawing/2014/main" id="{2F447DA6-FFC6-E9B4-6523-6AC4E8937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4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2642</Words>
  <Application>Microsoft Office PowerPoint</Application>
  <PresentationFormat>Widescreen</PresentationFormat>
  <Paragraphs>495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Century Gothic</vt:lpstr>
      <vt:lpstr>Segoe Print</vt:lpstr>
      <vt:lpstr>Modern Love</vt:lpstr>
      <vt:lpstr>Calibri</vt:lpstr>
      <vt:lpstr>Arial</vt:lpstr>
      <vt:lpstr>Freestyle Script</vt:lpstr>
      <vt:lpstr>Jumble</vt:lpstr>
      <vt:lpstr>Office Theme</vt:lpstr>
      <vt:lpstr>PowerPoint Presentation</vt:lpstr>
      <vt:lpstr>pronunciar</vt:lpstr>
      <vt:lpstr>PowerPoint Presentation</vt:lpstr>
      <vt:lpstr>pronunciar</vt:lpstr>
      <vt:lpstr>PowerPoint Presentation</vt:lpstr>
      <vt:lpstr>estar</vt:lpstr>
      <vt:lpstr>leer</vt:lpstr>
      <vt:lpstr>PowerPoint Presentation</vt:lpstr>
      <vt:lpstr>escuchar</vt:lpstr>
      <vt:lpstr>escuchar</vt:lpstr>
      <vt:lpstr>hablar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22</cp:revision>
  <dcterms:created xsi:type="dcterms:W3CDTF">2021-02-10T11:12:47Z</dcterms:created>
  <dcterms:modified xsi:type="dcterms:W3CDTF">2023-09-07T03:54:39Z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