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49" r:id="rId3"/>
    <p:sldId id="391" r:id="rId4"/>
    <p:sldId id="554" r:id="rId5"/>
    <p:sldId id="556" r:id="rId6"/>
    <p:sldId id="557" r:id="rId7"/>
    <p:sldId id="559" r:id="rId8"/>
    <p:sldId id="327" r:id="rId9"/>
    <p:sldId id="558" r:id="rId10"/>
    <p:sldId id="561" r:id="rId11"/>
    <p:sldId id="562" r:id="rId12"/>
    <p:sldId id="563" r:id="rId13"/>
    <p:sldId id="564" r:id="rId14"/>
    <p:sldId id="566" r:id="rId15"/>
    <p:sldId id="578" r:id="rId16"/>
    <p:sldId id="389" r:id="rId17"/>
    <p:sldId id="567" r:id="rId18"/>
    <p:sldId id="568" r:id="rId19"/>
    <p:sldId id="569" r:id="rId20"/>
    <p:sldId id="570" r:id="rId21"/>
    <p:sldId id="571" r:id="rId22"/>
    <p:sldId id="572" r:id="rId23"/>
    <p:sldId id="573" r:id="rId24"/>
    <p:sldId id="574" r:id="rId25"/>
    <p:sldId id="575" r:id="rId26"/>
    <p:sldId id="576" r:id="rId27"/>
    <p:sldId id="5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2D050"/>
    <a:srgbClr val="AFDC7E"/>
    <a:srgbClr val="FF6600"/>
    <a:srgbClr val="D5F7FF"/>
    <a:srgbClr val="C5F5E8"/>
    <a:srgbClr val="2BC0C7"/>
    <a:srgbClr val="FFF9E7"/>
    <a:srgbClr val="FFFFCC"/>
    <a:srgbClr val="C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D9542-C884-4F0C-B106-10AC6D41F8C0}" v="1492" dt="2021-11-05T18:00:34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76616" autoAdjust="0"/>
  </p:normalViewPr>
  <p:slideViewPr>
    <p:cSldViewPr snapToGrid="0">
      <p:cViewPr varScale="1">
        <p:scale>
          <a:sx n="62" d="100"/>
          <a:sy n="62" d="100"/>
        </p:scale>
        <p:origin x="1416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lesson includes an assessment of the vocabulary and grammar knowledge from the first 12 weeks of the course.  There is a phonics assessment in Week 14.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there are no follow up activities this week, but there is a Christmas carol at the end of the quiz.  This could be used in a follow up slot, more than once, during this week, as appropriate.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quiz can be completed on paper with pupils writing numbered answers. Alternatively there is a word document for printing.</a:t>
            </a: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an answer sheet for teachers.  Alternatively, answers are provided on slides for pupils to correct their own or a partner’s.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s-ES" alt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villancico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alt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= Christmas </a:t>
            </a:r>
            <a:r>
              <a:rPr lang="es-ES" altLang="en-U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carol</a:t>
            </a:r>
            <a:endParaRPr lang="es-ES" alt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6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82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38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Tune: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https://www.youtube.com/watch?v=3xymP1HmQgk&amp;ab_channel=DiaKariMoLan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15-20 mins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Campanas (1) por doquier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resuenan sin cesar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proclaman con placer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que hoy es Navidad.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Los niños (2) que aquí están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no dejan de cantar (3)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En este día de amor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buena voluntad. (¡</a:t>
            </a:r>
            <a:r>
              <a:rPr lang="es-ES" altLang="en-U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ey</a:t>
            </a: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!)</a:t>
            </a:r>
            <a:endParaRPr lang="en-GB" alt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>
              <a:spcBef>
                <a:spcPct val="0"/>
              </a:spcBef>
              <a:buNone/>
            </a:pPr>
            <a:r>
              <a:rPr lang="es-ES" alt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[Estribillo] </a:t>
            </a:r>
            <a:r>
              <a:rPr lang="es-ES" alt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s-ES" altLang="en-US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chorus</a:t>
            </a:r>
            <a:r>
              <a:rPr lang="es-ES" alt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Navidad (4), Navidad,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Hoy (5) es Navidad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Es un día de alegría</a:t>
            </a:r>
            <a:b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felicidad. (¡</a:t>
            </a:r>
            <a:r>
              <a:rPr lang="es-ES" altLang="en-U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ey</a:t>
            </a:r>
            <a:r>
              <a:rPr lang="es-ES" alt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!) x2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martes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estuche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bolígrafo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allí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025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martes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estuche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bolígrafo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allí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973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jueves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silla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tardes 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tranquilo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dónde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466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Eres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Tengo 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Estoy nerviosa hoy.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Siempre es serio.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Tienes una cámara bonita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746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98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martes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estuche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bolígrafo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allí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09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002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730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820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358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7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comprehension of vocabulary taught in weeks 1-12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martes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estuche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bolígrafo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allí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jueves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silla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tardes 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tranquilo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dónde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31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Note that the first item can be completed, with support from the teacher, as an example.  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Eres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Tengo una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Estoy nerviosa hoy.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Siempre es serio.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Tienes una cámara bonita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972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11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recall of previously taught grammar.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correct English pronouns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48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192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3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401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45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480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11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13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727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573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22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418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audio" Target="../media/audio4.wav"/><Relationship Id="rId4" Type="http://schemas.openxmlformats.org/officeDocument/2006/relationships/image" Target="../media/image8.png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7.png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7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image" Target="../media/image18.svg"/><Relationship Id="rId10" Type="http://schemas.openxmlformats.org/officeDocument/2006/relationships/audio" Target="../media/audio12.wav"/><Relationship Id="rId4" Type="http://schemas.openxmlformats.org/officeDocument/2006/relationships/image" Target="../media/image17.png"/><Relationship Id="rId9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image" Target="../media/image7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image" Target="../media/image18.svg"/><Relationship Id="rId10" Type="http://schemas.openxmlformats.org/officeDocument/2006/relationships/audio" Target="../media/audio17.wav"/><Relationship Id="rId4" Type="http://schemas.openxmlformats.org/officeDocument/2006/relationships/image" Target="../media/image17.png"/><Relationship Id="rId9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7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7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7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3892804"/>
            <a:ext cx="1564565" cy="2972005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Navidad, El Árbol De Navidad, Bell, Calcetín, Un Regalo">
            <a:extLst>
              <a:ext uri="{FF2B5EF4-FFF2-40B4-BE49-F238E27FC236}">
                <a16:creationId xmlns:a16="http://schemas.microsoft.com/office/drawing/2014/main" id="{564AFEBE-9CD9-4D04-AAC2-F28B775EE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2503905" y="2666060"/>
            <a:ext cx="2824976" cy="4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vidad, Decoraciones, Decoración, Verde, Antecedentes">
            <a:extLst>
              <a:ext uri="{FF2B5EF4-FFF2-40B4-BE49-F238E27FC236}">
                <a16:creationId xmlns:a16="http://schemas.microsoft.com/office/drawing/2014/main" id="{1AFBAEFC-54F3-4854-B2FB-BB0BA161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>
            <a:off x="5660160" y="59560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vidad, Decoraciones, Decoración, Verde, Antecedentes">
            <a:extLst>
              <a:ext uri="{FF2B5EF4-FFF2-40B4-BE49-F238E27FC236}">
                <a16:creationId xmlns:a16="http://schemas.microsoft.com/office/drawing/2014/main" id="{467F1FD0-32C6-4614-AB6B-F8A2C3AFA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50000" r="24666"/>
          <a:stretch/>
        </p:blipFill>
        <p:spPr bwMode="auto">
          <a:xfrm>
            <a:off x="3045249" y="1970723"/>
            <a:ext cx="1206712" cy="11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BCC4B3-CED4-42FB-900F-C1A9B5E60352}"/>
              </a:ext>
            </a:extLst>
          </p:cNvPr>
          <p:cNvSpPr txBox="1"/>
          <p:nvPr/>
        </p:nvSpPr>
        <p:spPr>
          <a:xfrm>
            <a:off x="8938261" y="3171315"/>
            <a:ext cx="223265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Feliz</a:t>
            </a:r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 Navidad!</a:t>
            </a: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126467"/>
              </p:ext>
            </p:extLst>
          </p:nvPr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Tengo un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gato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tarta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Eres curioso.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botella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Inglaterra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Estoy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casa.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62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25058"/>
              </p:ext>
            </p:extLst>
          </p:nvPr>
        </p:nvGraphicFramePr>
        <p:xfrm>
          <a:off x="1003783" y="1166480"/>
          <a:ext cx="8517904" cy="2172843"/>
        </p:xfrm>
        <a:graphic>
          <a:graphicData uri="http://schemas.openxmlformats.org/drawingml/2006/table">
            <a:tbl>
              <a:tblPr firstRow="1" firstCol="1" bandRow="1"/>
              <a:tblGrid>
                <a:gridCol w="3973888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973888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570128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Tick two boxes.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80323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Carlos es _______.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elegante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pequeña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c) tranquila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5625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d) contento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960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e) curiosa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54145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FF7A25-4406-47C3-895E-B1C02709C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23067"/>
              </p:ext>
            </p:extLst>
          </p:nvPr>
        </p:nvGraphicFramePr>
        <p:xfrm>
          <a:off x="1003783" y="4136746"/>
          <a:ext cx="8517904" cy="2172843"/>
        </p:xfrm>
        <a:graphic>
          <a:graphicData uri="http://schemas.openxmlformats.org/drawingml/2006/table">
            <a:tbl>
              <a:tblPr firstRow="1" firstCol="1" bandRow="1"/>
              <a:tblGrid>
                <a:gridCol w="3973888">
                  <a:extLst>
                    <a:ext uri="{9D8B030D-6E8A-4147-A177-3AD203B41FA5}">
                      <a16:colId xmlns:a16="http://schemas.microsoft.com/office/drawing/2014/main" val="1080262350"/>
                    </a:ext>
                  </a:extLst>
                </a:gridCol>
                <a:gridCol w="3973888">
                  <a:extLst>
                    <a:ext uri="{9D8B030D-6E8A-4147-A177-3AD203B41FA5}">
                      <a16:colId xmlns:a16="http://schemas.microsoft.com/office/drawing/2014/main" val="1996359451"/>
                    </a:ext>
                  </a:extLst>
                </a:gridCol>
                <a:gridCol w="570128">
                  <a:extLst>
                    <a:ext uri="{9D8B030D-6E8A-4147-A177-3AD203B41FA5}">
                      <a16:colId xmlns:a16="http://schemas.microsoft.com/office/drawing/2014/main" val="6829224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Tick two boxes.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50504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Elena es _______.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serio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794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triste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3557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c) curiosa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2691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d) bonito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7268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e) lento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6996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743561"/>
            <a:ext cx="10943674" cy="78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two words that could finish this sentence about Elena (</a:t>
            </a:r>
            <a:r>
              <a:rPr lang="en-US" sz="2000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girl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b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39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two words that could finish this sentence about Carlos (</a:t>
            </a:r>
            <a:r>
              <a:rPr lang="en-US" sz="2000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boy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9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463BD0-DA0C-4C7E-8978-DFBE7D843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121777"/>
              </p:ext>
            </p:extLst>
          </p:nvPr>
        </p:nvGraphicFramePr>
        <p:xfrm>
          <a:off x="932914" y="1366535"/>
          <a:ext cx="10251824" cy="3812796"/>
        </p:xfrm>
        <a:graphic>
          <a:graphicData uri="http://schemas.openxmlformats.org/drawingml/2006/table">
            <a:tbl>
              <a:tblPr firstRow="1" firstCol="1" bandRow="1"/>
              <a:tblGrid>
                <a:gridCol w="490948">
                  <a:extLst>
                    <a:ext uri="{9D8B030D-6E8A-4147-A177-3AD203B41FA5}">
                      <a16:colId xmlns:a16="http://schemas.microsoft.com/office/drawing/2014/main" val="1305412781"/>
                    </a:ext>
                  </a:extLst>
                </a:gridCol>
                <a:gridCol w="2180773">
                  <a:extLst>
                    <a:ext uri="{9D8B030D-6E8A-4147-A177-3AD203B41FA5}">
                      <a16:colId xmlns:a16="http://schemas.microsoft.com/office/drawing/2014/main" val="392157246"/>
                    </a:ext>
                  </a:extLst>
                </a:gridCol>
                <a:gridCol w="7580103">
                  <a:extLst>
                    <a:ext uri="{9D8B030D-6E8A-4147-A177-3AD203B41FA5}">
                      <a16:colId xmlns:a16="http://schemas.microsoft.com/office/drawing/2014/main" val="393482370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amarillo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globo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9379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amiga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cansada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54312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roja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bicicleta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382725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Helvetica" panose="020B0604020202020204" pitchFamily="34" charset="0"/>
                        </a:rPr>
                        <a:t>4.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Helvetica" panose="020B0604020202020204" pitchFamily="34" charset="0"/>
                        </a:rPr>
                        <a:t>sacapuntas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pequeño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47303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7120"/>
            <a:ext cx="6436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7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1171395"/>
            <a:ext cx="10250556" cy="451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teléfono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fruta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for the English given in brackets. 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una </a:t>
            </a:r>
            <a:r>
              <a:rPr lang="en-US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(I have)</a:t>
            </a:r>
            <a:b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lunes. (it is)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¿________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nervioso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ahora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(you are)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  ________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seria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siempre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(I am)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1847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>
            <a:extLst>
              <a:ext uri="{FF2B5EF4-FFF2-40B4-BE49-F238E27FC236}">
                <a16:creationId xmlns:a16="http://schemas.microsoft.com/office/drawing/2014/main" id="{22281DF4-59B9-4E7B-A96C-B053C0585CFF}"/>
              </a:ext>
            </a:extLst>
          </p:cNvPr>
          <p:cNvSpPr txBox="1"/>
          <p:nvPr/>
        </p:nvSpPr>
        <p:spPr>
          <a:xfrm>
            <a:off x="6533399" y="1669757"/>
            <a:ext cx="47307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[Estribillo] </a:t>
            </a:r>
            <a:r>
              <a:rPr kumimoji="0" lang="es-E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s-E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chorus</a:t>
            </a:r>
            <a:r>
              <a:rPr kumimoji="0" lang="es-E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 (4), Navidad,</a:t>
            </a:r>
            <a:b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(5) es Navidad</a:t>
            </a:r>
            <a:b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un día de alegría</a:t>
            </a:r>
            <a:b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felicidad. (¡</a:t>
            </a:r>
            <a:r>
              <a:rPr kumimoji="0" lang="es-E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ey</a:t>
            </a:r>
            <a:r>
              <a:rPr kumimoji="0" lang="es-E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!) x2</a:t>
            </a:r>
          </a:p>
        </p:txBody>
      </p:sp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F02D4B82-0243-43D7-A0B8-EB24D61D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1058639"/>
            <a:ext cx="485261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_________________ (1) por doquier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resuenan sin cesar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proclaman con placer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que hoy es Navidad.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Los _________ (2) que aquí están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no dejan de __________ (3)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En este día de amor</a:t>
            </a:r>
            <a:b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y buena voluntad. (¡</a:t>
            </a:r>
            <a:r>
              <a:rPr kumimoji="0" lang="es-ES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ey</a:t>
            </a:r>
            <a:r>
              <a:rPr kumimoji="0" lang="es-E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!)</a:t>
            </a:r>
            <a:endParaRPr kumimoji="0" lang="en-GB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30" y="276145"/>
            <a:ext cx="75921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 villancico: </a:t>
            </a:r>
            <a:r>
              <a:rPr kumimoji="0" lang="en-GB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Hoy es Navidad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C9FE62-C168-40E8-B307-A533BA1B5B6C}"/>
              </a:ext>
            </a:extLst>
          </p:cNvPr>
          <p:cNvSpPr/>
          <p:nvPr/>
        </p:nvSpPr>
        <p:spPr>
          <a:xfrm>
            <a:off x="5714277" y="4083585"/>
            <a:ext cx="6387057" cy="21532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campana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bell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doquier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everywhere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resuenan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they ring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placer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with pleasure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cesar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non-stop	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proclaman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they announce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children (m)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están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they are (location)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love		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buena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voluntad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good will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alegría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joy	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felicidad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happiness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5470A1-2FA4-4EB3-9950-4A3530B4DCDD}"/>
              </a:ext>
            </a:extLst>
          </p:cNvPr>
          <p:cNvSpPr txBox="1"/>
          <p:nvPr/>
        </p:nvSpPr>
        <p:spPr>
          <a:xfrm>
            <a:off x="782046" y="1610598"/>
            <a:ext cx="240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campanas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6E59BB-90D9-4631-89E8-C08621368853}"/>
              </a:ext>
            </a:extLst>
          </p:cNvPr>
          <p:cNvSpPr txBox="1"/>
          <p:nvPr/>
        </p:nvSpPr>
        <p:spPr>
          <a:xfrm>
            <a:off x="1247648" y="3355827"/>
            <a:ext cx="1340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5598A6-08DE-400E-AB99-2641530FDCD1}"/>
              </a:ext>
            </a:extLst>
          </p:cNvPr>
          <p:cNvSpPr txBox="1"/>
          <p:nvPr/>
        </p:nvSpPr>
        <p:spPr>
          <a:xfrm>
            <a:off x="2493849" y="3669070"/>
            <a:ext cx="1340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DA5687-0CB6-47AB-B4C6-DD1B9ACD365D}"/>
              </a:ext>
            </a:extLst>
          </p:cNvPr>
          <p:cNvSpPr txBox="1"/>
          <p:nvPr/>
        </p:nvSpPr>
        <p:spPr>
          <a:xfrm>
            <a:off x="6533399" y="1998434"/>
            <a:ext cx="1724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Navidad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59E4E3-1849-49CD-A1D7-C3A7E5280926}"/>
              </a:ext>
            </a:extLst>
          </p:cNvPr>
          <p:cNvSpPr txBox="1"/>
          <p:nvPr/>
        </p:nvSpPr>
        <p:spPr>
          <a:xfrm>
            <a:off x="6533399" y="2362533"/>
            <a:ext cx="1724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0BE41-6EF6-4F12-B807-E26EA4B9C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702" y="4192531"/>
            <a:ext cx="377342" cy="385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A2733-7292-4937-98D8-283F2127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623" y="4121593"/>
            <a:ext cx="327342" cy="317989"/>
          </a:xfrm>
          <a:prstGeom prst="rect">
            <a:avLst/>
          </a:prstGeom>
        </p:spPr>
      </p:pic>
      <p:pic>
        <p:nvPicPr>
          <p:cNvPr id="4104" name="Picture 8" descr="Sonrisa, Rostro, Emotikona, Contento, Jóvenes, Icono">
            <a:extLst>
              <a:ext uri="{FF2B5EF4-FFF2-40B4-BE49-F238E27FC236}">
                <a16:creationId xmlns:a16="http://schemas.microsoft.com/office/drawing/2014/main" id="{6E2CA3D2-4B8E-48F9-AEC1-BDF3DEF8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21" y="2825338"/>
            <a:ext cx="324979" cy="3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avidad, Niños, Coral, Cantando, Música, Perro, Dibujo">
            <a:extLst>
              <a:ext uri="{FF2B5EF4-FFF2-40B4-BE49-F238E27FC236}">
                <a16:creationId xmlns:a16="http://schemas.microsoft.com/office/drawing/2014/main" id="{B6F5B19B-8F2C-43D7-9BF5-1C25CDC7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29" y="103005"/>
            <a:ext cx="1723616" cy="11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73143B5-1936-4CA0-9E73-BFC5DB9E7D68}"/>
              </a:ext>
            </a:extLst>
          </p:cNvPr>
          <p:cNvSpPr txBox="1"/>
          <p:nvPr/>
        </p:nvSpPr>
        <p:spPr>
          <a:xfrm>
            <a:off x="8195373" y="6361635"/>
            <a:ext cx="3996627" cy="400110"/>
          </a:xfrm>
          <a:prstGeom prst="rect">
            <a:avLst/>
          </a:prstGeom>
          <a:solidFill>
            <a:srgbClr val="AFDC7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villancico </a:t>
            </a:r>
            <a:r>
              <a:rPr kumimoji="0" lang="es-E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Christmas </a:t>
            </a:r>
            <a:r>
              <a:rPr kumimoji="0" lang="es-E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carol</a:t>
            </a:r>
            <a:endParaRPr kumimoji="0" lang="es-E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E50749F-66C2-1CDF-13E6-09F28EAE0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65" y="861541"/>
            <a:ext cx="800905" cy="80090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AAA308B-713C-8613-83B9-C925417D59ED}"/>
              </a:ext>
            </a:extLst>
          </p:cNvPr>
          <p:cNvSpPr/>
          <p:nvPr/>
        </p:nvSpPr>
        <p:spPr>
          <a:xfrm>
            <a:off x="901514" y="988280"/>
            <a:ext cx="6143864" cy="483578"/>
          </a:xfrm>
          <a:prstGeom prst="wedgeRoundRectCallout">
            <a:avLst>
              <a:gd name="adj1" fmla="val -54021"/>
              <a:gd name="adj2" fmla="val 613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completa el villancico.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16659D0C-896D-4FAF-9BD5-387EDB6BE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65" y="5927375"/>
            <a:ext cx="800905" cy="8009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C572263-5C7B-1E56-33CC-E8EE953D9889}"/>
              </a:ext>
            </a:extLst>
          </p:cNvPr>
          <p:cNvSpPr/>
          <p:nvPr/>
        </p:nvSpPr>
        <p:spPr>
          <a:xfrm>
            <a:off x="901514" y="6054114"/>
            <a:ext cx="4554346" cy="483578"/>
          </a:xfrm>
          <a:prstGeom prst="wedgeRoundRectCallout">
            <a:avLst>
              <a:gd name="adj1" fmla="val -54021"/>
              <a:gd name="adj2" fmla="val 6138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Canta el villancico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🎤.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7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home,</a:t>
            </a: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Nina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79605"/>
              </p:ext>
            </p:extLst>
          </p:nvPr>
        </p:nvGraphicFramePr>
        <p:xfrm>
          <a:off x="549965" y="2748028"/>
          <a:ext cx="11092069" cy="367563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happy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fast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133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(trait)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(state)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 (state)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Wednesday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Friday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exercise book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school bag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pencil case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67EFE7F2-6F7F-4BE0-9D41-CE279BBBB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7252" y="3726210"/>
            <a:ext cx="282416" cy="28241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71EF0E8B-537F-4B40-A6E3-06535D92F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6539" y="4661447"/>
            <a:ext cx="282416" cy="28241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B7D58448-D921-4E0D-85DA-5BB91DE33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6974" y="5379860"/>
            <a:ext cx="282416" cy="28241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ED5ED460-5C5A-41A5-9FBF-9B0C6EE4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6413" y="6102635"/>
            <a:ext cx="282416" cy="282416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7" name="1_ser.wav"/>
            </a:hlinkClick>
            <a:extLst>
              <a:ext uri="{FF2B5EF4-FFF2-40B4-BE49-F238E27FC236}">
                <a16:creationId xmlns:a16="http://schemas.microsoft.com/office/drawing/2014/main" id="{727CA5CE-E81B-4CA3-BAF1-12D5DDDEBC18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8" name="2_martes.wav"/>
            </a:hlinkClick>
            <a:extLst>
              <a:ext uri="{FF2B5EF4-FFF2-40B4-BE49-F238E27FC236}">
                <a16:creationId xmlns:a16="http://schemas.microsoft.com/office/drawing/2014/main" id="{CB98327E-E5ED-4B84-BE7A-F8B8F8FCA2B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9" name="3_estuche.wav"/>
            </a:hlinkClick>
            <a:extLst>
              <a:ext uri="{FF2B5EF4-FFF2-40B4-BE49-F238E27FC236}">
                <a16:creationId xmlns:a16="http://schemas.microsoft.com/office/drawing/2014/main" id="{2E194F57-5534-4A25-BB57-39F300BBD5C7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10" name="1_ejemplo.wav"/>
            </a:hlinkClick>
            <a:extLst>
              <a:ext uri="{FF2B5EF4-FFF2-40B4-BE49-F238E27FC236}">
                <a16:creationId xmlns:a16="http://schemas.microsoft.com/office/drawing/2014/main" id="{18056E42-CD8E-4157-95A4-55C701AC05FB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Ej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16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/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always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usually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balloon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bottle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D1DBAC36-4FF0-4395-9AA9-802E46E38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301" y="3448423"/>
            <a:ext cx="282416" cy="28241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50079A61-0375-4F88-94CB-D2CE25AD9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3631" y="4531470"/>
            <a:ext cx="282416" cy="282416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4F7F6FB9-3D65-4399-8B6A-35A0D0427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3631" y="5619597"/>
            <a:ext cx="282416" cy="282416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>
              <a:snd r:embed="rId6" name="4_ahora.wav"/>
            </a:hlinkClick>
            <a:extLst>
              <a:ext uri="{FF2B5EF4-FFF2-40B4-BE49-F238E27FC236}">
                <a16:creationId xmlns:a16="http://schemas.microsoft.com/office/drawing/2014/main" id="{4D42B1C9-2E0F-4E1B-9C66-BD7CB0D29E95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7" name="Rectangle 16">
            <a:hlinkClick r:id="" action="ppaction://noaction">
              <a:snd r:embed="rId7" name="5_boligrafo.wav"/>
            </a:hlinkClick>
            <a:extLst>
              <a:ext uri="{FF2B5EF4-FFF2-40B4-BE49-F238E27FC236}">
                <a16:creationId xmlns:a16="http://schemas.microsoft.com/office/drawing/2014/main" id="{77F0583C-2106-4EB8-A670-C2532BD101C0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8" name="Rectangle 17">
            <a:hlinkClick r:id="" action="ppaction://noaction">
              <a:snd r:embed="rId8" name="6_alli.wav"/>
            </a:hlinkClick>
            <a:extLst>
              <a:ext uri="{FF2B5EF4-FFF2-40B4-BE49-F238E27FC236}">
                <a16:creationId xmlns:a16="http://schemas.microsoft.com/office/drawing/2014/main" id="{058186D8-A615-4457-B9CB-DAD67736D16E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934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Vocabulary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/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furniture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furniture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434FC2F7-5A96-40C8-8F8D-69880D457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4387" y="2745187"/>
            <a:ext cx="218146" cy="218146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5738934-824B-47A6-8202-B1537F4E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2668" y="3380648"/>
            <a:ext cx="218146" cy="218146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CDB96EFA-BF8F-4C56-9998-29F46B05C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4387" y="4016802"/>
            <a:ext cx="218146" cy="218146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B8086B1D-2449-4D81-9C6D-AC42CDEDF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4745" y="4627365"/>
            <a:ext cx="218146" cy="21814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5DB67100-4B5B-4BC6-9644-94B12FF6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6321" y="5257342"/>
            <a:ext cx="218146" cy="218146"/>
          </a:xfrm>
          <a:prstGeom prst="rect">
            <a:avLst/>
          </a:prstGeom>
        </p:spPr>
      </p:pic>
      <p:sp>
        <p:nvSpPr>
          <p:cNvPr id="20" name="Rectangle 19">
            <a:hlinkClick r:id="" action="ppaction://noaction">
              <a:snd r:embed="rId6" name="1b_silla.wav"/>
            </a:hlinkClick>
            <a:extLst>
              <a:ext uri="{FF2B5EF4-FFF2-40B4-BE49-F238E27FC236}">
                <a16:creationId xmlns:a16="http://schemas.microsoft.com/office/drawing/2014/main" id="{4F76ED05-E35C-497A-8861-941033B7CC9A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1" name="Rectangle 20">
            <a:hlinkClick r:id="" action="ppaction://noaction">
              <a:snd r:embed="rId7" name="2b_buenas_tardes.wav"/>
            </a:hlinkClick>
            <a:extLst>
              <a:ext uri="{FF2B5EF4-FFF2-40B4-BE49-F238E27FC236}">
                <a16:creationId xmlns:a16="http://schemas.microsoft.com/office/drawing/2014/main" id="{E11DFAE9-46D8-40B3-83AF-2F535590F509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2" name="Rectangle 21">
            <a:hlinkClick r:id="" action="ppaction://noaction">
              <a:snd r:embed="rId8" name="3b_tranquilo.wav"/>
            </a:hlinkClick>
            <a:extLst>
              <a:ext uri="{FF2B5EF4-FFF2-40B4-BE49-F238E27FC236}">
                <a16:creationId xmlns:a16="http://schemas.microsoft.com/office/drawing/2014/main" id="{020C4307-2923-485C-BF8C-A7E5D3DD3C06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3" name="Rectangle 22">
            <a:hlinkClick r:id="" action="ppaction://noaction">
              <a:snd r:embed="rId9" name="2_ejemplo.wav"/>
            </a:hlinkClick>
            <a:extLst>
              <a:ext uri="{FF2B5EF4-FFF2-40B4-BE49-F238E27FC236}">
                <a16:creationId xmlns:a16="http://schemas.microsoft.com/office/drawing/2014/main" id="{DAF03B27-1E86-43D2-ABC6-34DA7BB224A7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Ej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4" name="Rectangle 23">
            <a:hlinkClick r:id="" action="ppaction://noaction">
              <a:snd r:embed="rId10" name="4b_donde.wav"/>
            </a:hlinkClick>
            <a:extLst>
              <a:ext uri="{FF2B5EF4-FFF2-40B4-BE49-F238E27FC236}">
                <a16:creationId xmlns:a16="http://schemas.microsoft.com/office/drawing/2014/main" id="{90CCEC89-72FC-4A8F-8ED0-071762967C37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32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80328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/>
        </p:nvGraphicFramePr>
        <p:xfrm>
          <a:off x="1333731" y="1908537"/>
          <a:ext cx="9042719" cy="3040925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</a:tbl>
          </a:graphicData>
        </a:graphic>
      </p:graphicFrame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970120EF-00F7-4FE0-A865-65ECD8727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158" y="2073998"/>
            <a:ext cx="275963" cy="275963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93E35723-F0F4-475C-8173-756EE347E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2127" y="2688137"/>
            <a:ext cx="275963" cy="275963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8C5E740B-EEDC-4209-AF59-E45E2D14F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2918" y="3290361"/>
            <a:ext cx="275963" cy="275963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F1A96F15-F27B-4F67-B934-1C40A625F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7965" y="3898007"/>
            <a:ext cx="275963" cy="275963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6700BE0A-01AF-45C7-9D44-2E104E4EE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7157" y="4502762"/>
            <a:ext cx="275963" cy="275963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6" name="3_1.wav"/>
            </a:hlinkClick>
            <a:extLst>
              <a:ext uri="{FF2B5EF4-FFF2-40B4-BE49-F238E27FC236}">
                <a16:creationId xmlns:a16="http://schemas.microsoft.com/office/drawing/2014/main" id="{4F13CFAB-FF85-41BD-8B55-E01F20861A81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7" name="3_2.wav"/>
            </a:hlinkClick>
            <a:extLst>
              <a:ext uri="{FF2B5EF4-FFF2-40B4-BE49-F238E27FC236}">
                <a16:creationId xmlns:a16="http://schemas.microsoft.com/office/drawing/2014/main" id="{A2BB4D9A-99D4-4295-91F4-BE62D048DF5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8" name="3_3.wav"/>
            </a:hlinkClick>
            <a:extLst>
              <a:ext uri="{FF2B5EF4-FFF2-40B4-BE49-F238E27FC236}">
                <a16:creationId xmlns:a16="http://schemas.microsoft.com/office/drawing/2014/main" id="{E7CADC22-B792-4C5E-9282-0F68E5E0709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9" name="3_4.wav"/>
            </a:hlinkClick>
            <a:extLst>
              <a:ext uri="{FF2B5EF4-FFF2-40B4-BE49-F238E27FC236}">
                <a16:creationId xmlns:a16="http://schemas.microsoft.com/office/drawing/2014/main" id="{E9725A1E-7B06-4393-BBE2-272E37BA665D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0" name="3_5.wav"/>
            </a:hlinkClick>
            <a:extLst>
              <a:ext uri="{FF2B5EF4-FFF2-40B4-BE49-F238E27FC236}">
                <a16:creationId xmlns:a16="http://schemas.microsoft.com/office/drawing/2014/main" id="{68E8799B-4667-470D-BCD5-16AE2CA2FDD0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776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64148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quiz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Christmas carol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A45A9-DFA6-4A61-A678-07E370C8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425" y="3910070"/>
            <a:ext cx="2775805" cy="3116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8BDB9-6EE7-4F0A-9893-C78BDC25EEAC}"/>
              </a:ext>
            </a:extLst>
          </p:cNvPr>
          <p:cNvSpPr txBox="1"/>
          <p:nvPr/>
        </p:nvSpPr>
        <p:spPr>
          <a:xfrm>
            <a:off x="4350984" y="6427736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Tengo un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regalo.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Rafa está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aquí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Rafa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a _____________ 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ausente?			______ 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absent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Es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domingo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_____________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Estoy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cansado.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am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¿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estás?			___________ are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Chaska tiene una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pelota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Chaska has a _____________ 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miércoles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_____________ it’s Wednesday.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Señor Valero tiene un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libro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 Valero has a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743EC-94D3-43EE-B06F-AFA4218B9DDC}"/>
              </a:ext>
            </a:extLst>
          </p:cNvPr>
          <p:cNvSpPr txBox="1"/>
          <p:nvPr/>
        </p:nvSpPr>
        <p:spPr>
          <a:xfrm>
            <a:off x="6744832" y="137558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CFEC6-1F74-4EA8-BC2A-E2FDAB019F68}"/>
              </a:ext>
            </a:extLst>
          </p:cNvPr>
          <p:cNvSpPr txBox="1"/>
          <p:nvPr/>
        </p:nvSpPr>
        <p:spPr>
          <a:xfrm>
            <a:off x="6535094" y="183725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6470C-BDA6-418D-BFCA-289067E5E468}"/>
              </a:ext>
            </a:extLst>
          </p:cNvPr>
          <p:cNvSpPr txBox="1"/>
          <p:nvPr/>
        </p:nvSpPr>
        <p:spPr>
          <a:xfrm>
            <a:off x="7071084" y="229891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210DE-2F79-442D-AB16-DD9A765FFA83}"/>
              </a:ext>
            </a:extLst>
          </p:cNvPr>
          <p:cNvSpPr txBox="1"/>
          <p:nvPr/>
        </p:nvSpPr>
        <p:spPr>
          <a:xfrm>
            <a:off x="5209679" y="273936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53352-3141-446A-BDD9-315C44F9ED7D}"/>
              </a:ext>
            </a:extLst>
          </p:cNvPr>
          <p:cNvSpPr txBox="1"/>
          <p:nvPr/>
        </p:nvSpPr>
        <p:spPr>
          <a:xfrm>
            <a:off x="6006384" y="322224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29BE5B-7E0A-4470-9A9E-F8E2EAAA8699}"/>
              </a:ext>
            </a:extLst>
          </p:cNvPr>
          <p:cNvSpPr txBox="1"/>
          <p:nvPr/>
        </p:nvSpPr>
        <p:spPr>
          <a:xfrm>
            <a:off x="6209655" y="368391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2BCA9-F64F-4E54-B9E6-74B7119F5353}"/>
              </a:ext>
            </a:extLst>
          </p:cNvPr>
          <p:cNvSpPr txBox="1"/>
          <p:nvPr/>
        </p:nvSpPr>
        <p:spPr>
          <a:xfrm>
            <a:off x="5620694" y="415605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12330-118A-4CF3-BA01-B7C0A0FD3A20}"/>
              </a:ext>
            </a:extLst>
          </p:cNvPr>
          <p:cNvSpPr txBox="1"/>
          <p:nvPr/>
        </p:nvSpPr>
        <p:spPr>
          <a:xfrm>
            <a:off x="7410589" y="460724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4AED4-449A-44D4-8FC5-9658A228F471}"/>
              </a:ext>
            </a:extLst>
          </p:cNvPr>
          <p:cNvSpPr txBox="1"/>
          <p:nvPr/>
        </p:nvSpPr>
        <p:spPr>
          <a:xfrm>
            <a:off x="5602586" y="506890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5966FA-327F-4FD9-B475-765DD8DB8E56}"/>
              </a:ext>
            </a:extLst>
          </p:cNvPr>
          <p:cNvSpPr txBox="1"/>
          <p:nvPr/>
        </p:nvSpPr>
        <p:spPr>
          <a:xfrm>
            <a:off x="7599794" y="551246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24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It’s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school bag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Es _____ __________.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Sofía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pleased.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Sofía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class 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 morning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¡ ___________ _______!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Friday is a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viernes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un ________.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In Peru?			¿__________? 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Perú?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have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camera is excellent.	___________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cámara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excelente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It’s an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 book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un _______________.	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72CC4-20CE-4008-BE95-F7B8E589A62C}"/>
              </a:ext>
            </a:extLst>
          </p:cNvPr>
          <p:cNvSpPr txBox="1"/>
          <p:nvPr/>
        </p:nvSpPr>
        <p:spPr>
          <a:xfrm>
            <a:off x="5118225" y="1504077"/>
            <a:ext cx="2278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mochila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3CBBA-6978-40B6-AF3C-62A51861E011}"/>
              </a:ext>
            </a:extLst>
          </p:cNvPr>
          <p:cNvSpPr txBox="1"/>
          <p:nvPr/>
        </p:nvSpPr>
        <p:spPr>
          <a:xfrm>
            <a:off x="6257452" y="1975380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contenta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412CA2-62F2-4C57-9D14-3C5C69705A8D}"/>
              </a:ext>
            </a:extLst>
          </p:cNvPr>
          <p:cNvSpPr txBox="1"/>
          <p:nvPr/>
        </p:nvSpPr>
        <p:spPr>
          <a:xfrm>
            <a:off x="4753068" y="2417769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Estar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0197D-1FEC-43EF-A38E-757F2365F062}"/>
              </a:ext>
            </a:extLst>
          </p:cNvPr>
          <p:cNvSpPr txBox="1"/>
          <p:nvPr/>
        </p:nvSpPr>
        <p:spPr>
          <a:xfrm>
            <a:off x="5208759" y="2888335"/>
            <a:ext cx="2187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Buenos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días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2BCE4-8E18-412F-939D-7680323C0658}"/>
              </a:ext>
            </a:extLst>
          </p:cNvPr>
          <p:cNvSpPr txBox="1"/>
          <p:nvPr/>
        </p:nvSpPr>
        <p:spPr>
          <a:xfrm>
            <a:off x="6663353" y="335843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día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6F6C4-2097-4D9F-A38D-ABD88FDE5B61}"/>
              </a:ext>
            </a:extLst>
          </p:cNvPr>
          <p:cNvSpPr txBox="1"/>
          <p:nvPr/>
        </p:nvSpPr>
        <p:spPr>
          <a:xfrm>
            <a:off x="5069943" y="378348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Qué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1F764-BCB8-40D9-8F44-0E3DB210F2BD}"/>
              </a:ext>
            </a:extLst>
          </p:cNvPr>
          <p:cNvSpPr txBox="1"/>
          <p:nvPr/>
        </p:nvSpPr>
        <p:spPr>
          <a:xfrm>
            <a:off x="4906977" y="424515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Tener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F973D-1C2B-4676-98C1-92DCB85C8AC4}"/>
              </a:ext>
            </a:extLst>
          </p:cNvPr>
          <p:cNvSpPr txBox="1"/>
          <p:nvPr/>
        </p:nvSpPr>
        <p:spPr>
          <a:xfrm>
            <a:off x="5758004" y="4706818"/>
            <a:ext cx="170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cuaderno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lento - ________________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tranquilo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feliz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no - ________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2FBE0-2066-4610-A556-472A8F78CD06}"/>
              </a:ext>
            </a:extLst>
          </p:cNvPr>
          <p:cNvSpPr txBox="1"/>
          <p:nvPr/>
        </p:nvSpPr>
        <p:spPr>
          <a:xfrm>
            <a:off x="2165285" y="222887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rápido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9CDE4-A673-4E72-A10C-2A5E9045A3FE}"/>
              </a:ext>
            </a:extLst>
          </p:cNvPr>
          <p:cNvSpPr txBox="1"/>
          <p:nvPr/>
        </p:nvSpPr>
        <p:spPr>
          <a:xfrm>
            <a:off x="2436889" y="2771270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nervioso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22B77-BD66-4406-8E10-5F8870112AE3}"/>
              </a:ext>
            </a:extLst>
          </p:cNvPr>
          <p:cNvSpPr txBox="1"/>
          <p:nvPr/>
        </p:nvSpPr>
        <p:spPr>
          <a:xfrm>
            <a:off x="2165285" y="331366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triste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5CFD9-1C24-44FB-B667-445D113BBE67}"/>
              </a:ext>
            </a:extLst>
          </p:cNvPr>
          <p:cNvSpPr txBox="1"/>
          <p:nvPr/>
        </p:nvSpPr>
        <p:spPr>
          <a:xfrm>
            <a:off x="2436889" y="390207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presente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6FB76B-D10E-4EBD-B713-D7DBF6DAA425}"/>
              </a:ext>
            </a:extLst>
          </p:cNvPr>
          <p:cNvSpPr txBox="1"/>
          <p:nvPr/>
        </p:nvSpPr>
        <p:spPr>
          <a:xfrm>
            <a:off x="1250886" y="4444470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sí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145" name="Picture 3" descr="Icon&#10;&#10;Description automatically generated">
            <a:extLst>
              <a:ext uri="{FF2B5EF4-FFF2-40B4-BE49-F238E27FC236}">
                <a16:creationId xmlns:a16="http://schemas.microsoft.com/office/drawing/2014/main" id="{B35284CD-DE8A-4FEE-8AFE-B5F057A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5" y="557962"/>
            <a:ext cx="1146608" cy="115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0A3018A-1A51-4C80-BFBF-9082D6A9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103" y="698205"/>
            <a:ext cx="97493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English, Aymara doesn’t have grammatical gender and adjectives go before the noun.  Verb forms are different, too.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with her Spanish grammar by answering the questions in this part of the quiz. 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EEE84A-1967-4904-BC4C-E4674953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98746"/>
              </p:ext>
            </p:extLst>
          </p:nvPr>
        </p:nvGraphicFramePr>
        <p:xfrm>
          <a:off x="1258873" y="2328195"/>
          <a:ext cx="9674253" cy="3614358"/>
        </p:xfrm>
        <a:graphic>
          <a:graphicData uri="http://schemas.openxmlformats.org/drawingml/2006/table">
            <a:tbl>
              <a:tblPr firstRow="1" firstCol="1" bandRow="1"/>
              <a:tblGrid>
                <a:gridCol w="452088">
                  <a:extLst>
                    <a:ext uri="{9D8B030D-6E8A-4147-A177-3AD203B41FA5}">
                      <a16:colId xmlns:a16="http://schemas.microsoft.com/office/drawing/2014/main" val="1774250806"/>
                    </a:ext>
                  </a:extLst>
                </a:gridCol>
                <a:gridCol w="1820165">
                  <a:extLst>
                    <a:ext uri="{9D8B030D-6E8A-4147-A177-3AD203B41FA5}">
                      <a16:colId xmlns:a16="http://schemas.microsoft.com/office/drawing/2014/main" val="2040636822"/>
                    </a:ext>
                  </a:extLst>
                </a:gridCol>
                <a:gridCol w="2282991">
                  <a:extLst>
                    <a:ext uri="{9D8B030D-6E8A-4147-A177-3AD203B41FA5}">
                      <a16:colId xmlns:a16="http://schemas.microsoft.com/office/drawing/2014/main" val="844142880"/>
                    </a:ext>
                  </a:extLst>
                </a:gridCol>
                <a:gridCol w="303898">
                  <a:extLst>
                    <a:ext uri="{9D8B030D-6E8A-4147-A177-3AD203B41FA5}">
                      <a16:colId xmlns:a16="http://schemas.microsoft.com/office/drawing/2014/main" val="3384624885"/>
                    </a:ext>
                  </a:extLst>
                </a:gridCol>
                <a:gridCol w="457457">
                  <a:extLst>
                    <a:ext uri="{9D8B030D-6E8A-4147-A177-3AD203B41FA5}">
                      <a16:colId xmlns:a16="http://schemas.microsoft.com/office/drawing/2014/main" val="425286854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3907569290"/>
                    </a:ext>
                  </a:extLst>
                </a:gridCol>
                <a:gridCol w="2178827">
                  <a:extLst>
                    <a:ext uri="{9D8B030D-6E8A-4147-A177-3AD203B41FA5}">
                      <a16:colId xmlns:a16="http://schemas.microsoft.com/office/drawing/2014/main" val="4015360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Tengo un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gato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tarta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17772"/>
                  </a:ext>
                </a:extLst>
              </a:tr>
              <a:tr h="810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Eres curioso.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Tiene una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botella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25615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Está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Inglaterra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she, he, it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Estoy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casa.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232629"/>
                  </a:ext>
                </a:extLst>
              </a:tr>
            </a:tbl>
          </a:graphicData>
        </a:graphic>
      </p:graphicFrame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59D53A55-E55D-4B88-BF80-D71F650B0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553" y="2366682"/>
            <a:ext cx="227792" cy="227792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23BEEF24-D7FD-4F9E-A649-3842A67D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2440" y="4105557"/>
            <a:ext cx="227792" cy="227792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C62C8C1F-32B4-42AB-BC54-73B37D59A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0553" y="5674096"/>
            <a:ext cx="227792" cy="227792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61E98393-0B1F-47CD-92B5-7B9452780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4100" y="2886830"/>
            <a:ext cx="227792" cy="22779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DF98A865-4DBA-40CB-ABF0-9F95E10F8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4039" y="4506909"/>
            <a:ext cx="227792" cy="227792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3128C600-95B4-4F7D-BD44-AD60B9B22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5988" y="4805082"/>
            <a:ext cx="227792" cy="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2B32D1-D358-483B-BE63-D63FCD0542BE}"/>
              </a:ext>
            </a:extLst>
          </p:cNvPr>
          <p:cNvGraphicFramePr>
            <a:graphicFrameLocks noGrp="1"/>
          </p:cNvGraphicFramePr>
          <p:nvPr/>
        </p:nvGraphicFramePr>
        <p:xfrm>
          <a:off x="1003783" y="1166480"/>
          <a:ext cx="8517904" cy="2172843"/>
        </p:xfrm>
        <a:graphic>
          <a:graphicData uri="http://schemas.openxmlformats.org/drawingml/2006/table">
            <a:tbl>
              <a:tblPr firstRow="1" firstCol="1" bandRow="1"/>
              <a:tblGrid>
                <a:gridCol w="3973888">
                  <a:extLst>
                    <a:ext uri="{9D8B030D-6E8A-4147-A177-3AD203B41FA5}">
                      <a16:colId xmlns:a16="http://schemas.microsoft.com/office/drawing/2014/main" val="1795800362"/>
                    </a:ext>
                  </a:extLst>
                </a:gridCol>
                <a:gridCol w="3973888">
                  <a:extLst>
                    <a:ext uri="{9D8B030D-6E8A-4147-A177-3AD203B41FA5}">
                      <a16:colId xmlns:a16="http://schemas.microsoft.com/office/drawing/2014/main" val="3893800094"/>
                    </a:ext>
                  </a:extLst>
                </a:gridCol>
                <a:gridCol w="570128">
                  <a:extLst>
                    <a:ext uri="{9D8B030D-6E8A-4147-A177-3AD203B41FA5}">
                      <a16:colId xmlns:a16="http://schemas.microsoft.com/office/drawing/2014/main" val="2795602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Tick two boxes.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80323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Carlos es _______.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elegante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650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pequeña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7434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c) tranquila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5625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d) contento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960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e) curiosa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54145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FF7A25-4406-47C3-895E-B1C02709C062}"/>
              </a:ext>
            </a:extLst>
          </p:cNvPr>
          <p:cNvGraphicFramePr>
            <a:graphicFrameLocks noGrp="1"/>
          </p:cNvGraphicFramePr>
          <p:nvPr/>
        </p:nvGraphicFramePr>
        <p:xfrm>
          <a:off x="1003783" y="4136746"/>
          <a:ext cx="8517904" cy="2172843"/>
        </p:xfrm>
        <a:graphic>
          <a:graphicData uri="http://schemas.openxmlformats.org/drawingml/2006/table">
            <a:tbl>
              <a:tblPr firstRow="1" firstCol="1" bandRow="1"/>
              <a:tblGrid>
                <a:gridCol w="3973888">
                  <a:extLst>
                    <a:ext uri="{9D8B030D-6E8A-4147-A177-3AD203B41FA5}">
                      <a16:colId xmlns:a16="http://schemas.microsoft.com/office/drawing/2014/main" val="1080262350"/>
                    </a:ext>
                  </a:extLst>
                </a:gridCol>
                <a:gridCol w="3973888">
                  <a:extLst>
                    <a:ext uri="{9D8B030D-6E8A-4147-A177-3AD203B41FA5}">
                      <a16:colId xmlns:a16="http://schemas.microsoft.com/office/drawing/2014/main" val="1996359451"/>
                    </a:ext>
                  </a:extLst>
                </a:gridCol>
                <a:gridCol w="570128">
                  <a:extLst>
                    <a:ext uri="{9D8B030D-6E8A-4147-A177-3AD203B41FA5}">
                      <a16:colId xmlns:a16="http://schemas.microsoft.com/office/drawing/2014/main" val="6829224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Tick two boxes.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50504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 Elena es _______.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a) serio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794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b) triste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3557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c) curiosa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2691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d) bonito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7268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e) lento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6996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5D661C0-4B2C-4F3F-8C44-0DF8EEAC256C}"/>
              </a:ext>
            </a:extLst>
          </p:cNvPr>
          <p:cNvSpPr/>
          <p:nvPr/>
        </p:nvSpPr>
        <p:spPr>
          <a:xfrm>
            <a:off x="356784" y="3743561"/>
            <a:ext cx="10943674" cy="78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two words that could finish this sentence about Elena (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girl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5F834-EE22-4D85-A1FF-DECB400CA362}"/>
              </a:ext>
            </a:extLst>
          </p:cNvPr>
          <p:cNvSpPr/>
          <p:nvPr/>
        </p:nvSpPr>
        <p:spPr>
          <a:xfrm>
            <a:off x="356784" y="761531"/>
            <a:ext cx="10843653" cy="39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two words that could finish this sentence about Carlos (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boy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F12E3C37-3404-4F67-B4C5-1D8A66945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631" y="1614968"/>
            <a:ext cx="227792" cy="227792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8339BDDF-4686-4198-91E0-38DDB141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631" y="2694673"/>
            <a:ext cx="227792" cy="22779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66536356-E995-4CC1-9E07-D19D4B212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631" y="4942993"/>
            <a:ext cx="227792" cy="227792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BCA236F4-EC67-4B2A-880D-1B74B1A79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5631" y="5300575"/>
            <a:ext cx="227792" cy="22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94BF0-07B8-4A12-82A9-A59D2A2F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Grammar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463BD0-DA0C-4C7E-8978-DFBE7D84394C}"/>
              </a:ext>
            </a:extLst>
          </p:cNvPr>
          <p:cNvGraphicFramePr>
            <a:graphicFrameLocks noGrp="1"/>
          </p:cNvGraphicFramePr>
          <p:nvPr/>
        </p:nvGraphicFramePr>
        <p:xfrm>
          <a:off x="932914" y="1366535"/>
          <a:ext cx="10251824" cy="3812796"/>
        </p:xfrm>
        <a:graphic>
          <a:graphicData uri="http://schemas.openxmlformats.org/drawingml/2006/table">
            <a:tbl>
              <a:tblPr firstRow="1" firstCol="1" bandRow="1"/>
              <a:tblGrid>
                <a:gridCol w="490948">
                  <a:extLst>
                    <a:ext uri="{9D8B030D-6E8A-4147-A177-3AD203B41FA5}">
                      <a16:colId xmlns:a16="http://schemas.microsoft.com/office/drawing/2014/main" val="1305412781"/>
                    </a:ext>
                  </a:extLst>
                </a:gridCol>
                <a:gridCol w="2180773">
                  <a:extLst>
                    <a:ext uri="{9D8B030D-6E8A-4147-A177-3AD203B41FA5}">
                      <a16:colId xmlns:a16="http://schemas.microsoft.com/office/drawing/2014/main" val="392157246"/>
                    </a:ext>
                  </a:extLst>
                </a:gridCol>
                <a:gridCol w="7580103">
                  <a:extLst>
                    <a:ext uri="{9D8B030D-6E8A-4147-A177-3AD203B41FA5}">
                      <a16:colId xmlns:a16="http://schemas.microsoft.com/office/drawing/2014/main" val="3934823700"/>
                    </a:ext>
                  </a:extLst>
                </a:gridCol>
              </a:tblGrid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amarillo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globo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9379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amiga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cansada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54312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roja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bicicleta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382725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Helvetica" panose="020B0604020202020204" pitchFamily="34" charset="0"/>
                        </a:rPr>
                        <a:t>4.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Helvetica" panose="020B0604020202020204" pitchFamily="34" charset="0"/>
                        </a:rPr>
                        <a:t>sacapuntas 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pequeño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_________________________________________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47303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8AB641FB-C5F4-40B7-8104-F9E83D9C6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687120"/>
            <a:ext cx="6436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Write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BFA69F-A355-4779-8CC0-EC2D1AB16F37}"/>
              </a:ext>
            </a:extLst>
          </p:cNvPr>
          <p:cNvSpPr txBox="1"/>
          <p:nvPr/>
        </p:nvSpPr>
        <p:spPr>
          <a:xfrm>
            <a:off x="6095999" y="1553016"/>
            <a:ext cx="400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globo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amarillo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E4E2F-5C30-4FE6-9DC0-FA20FF3D58A6}"/>
              </a:ext>
            </a:extLst>
          </p:cNvPr>
          <p:cNvSpPr txBox="1"/>
          <p:nvPr/>
        </p:nvSpPr>
        <p:spPr>
          <a:xfrm>
            <a:off x="6058826" y="2538113"/>
            <a:ext cx="400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amiga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cansada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66F8A-2218-4CED-B98C-D62CD3F66DEC}"/>
              </a:ext>
            </a:extLst>
          </p:cNvPr>
          <p:cNvSpPr txBox="1"/>
          <p:nvPr/>
        </p:nvSpPr>
        <p:spPr>
          <a:xfrm>
            <a:off x="6178825" y="3512227"/>
            <a:ext cx="400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roja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042F5-836C-4D91-B144-D6ABE3EA970B}"/>
              </a:ext>
            </a:extLst>
          </p:cNvPr>
          <p:cNvSpPr txBox="1"/>
          <p:nvPr/>
        </p:nvSpPr>
        <p:spPr>
          <a:xfrm>
            <a:off x="6258338" y="4446585"/>
            <a:ext cx="400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sacapuntas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pequeño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C5AE-EA61-4CCE-B7DD-59BBBB158CDB}"/>
              </a:ext>
            </a:extLst>
          </p:cNvPr>
          <p:cNvSpPr/>
          <p:nvPr/>
        </p:nvSpPr>
        <p:spPr>
          <a:xfrm>
            <a:off x="523461" y="1171395"/>
            <a:ext cx="10250556" cy="4515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word for ‘a’.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teléfono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fruta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Spanish for the English given in brackets.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________ una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(I have)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 lunes. (it is)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¿________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nervioso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ahora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(you are)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  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siempre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(I am)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A4ECA-8CB9-4BE8-8249-5636D44B7E5E}"/>
              </a:ext>
            </a:extLst>
          </p:cNvPr>
          <p:cNvSpPr txBox="1"/>
          <p:nvPr/>
        </p:nvSpPr>
        <p:spPr>
          <a:xfrm>
            <a:off x="1176130" y="1930703"/>
            <a:ext cx="652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7898C-CA49-41E7-AA28-55D056C0C2F8}"/>
              </a:ext>
            </a:extLst>
          </p:cNvPr>
          <p:cNvSpPr txBox="1"/>
          <p:nvPr/>
        </p:nvSpPr>
        <p:spPr>
          <a:xfrm>
            <a:off x="1096616" y="2321642"/>
            <a:ext cx="81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12559-A921-4D44-8431-D39628C73C89}"/>
              </a:ext>
            </a:extLst>
          </p:cNvPr>
          <p:cNvSpPr txBox="1"/>
          <p:nvPr/>
        </p:nvSpPr>
        <p:spPr>
          <a:xfrm>
            <a:off x="1096616" y="3702721"/>
            <a:ext cx="11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Tengo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FA1C0-8B5E-4E65-BDB3-BFA1DCC73741}"/>
              </a:ext>
            </a:extLst>
          </p:cNvPr>
          <p:cNvSpPr txBox="1"/>
          <p:nvPr/>
        </p:nvSpPr>
        <p:spPr>
          <a:xfrm>
            <a:off x="1096615" y="4073782"/>
            <a:ext cx="11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96842-E916-49D5-9ECB-9C35973C585D}"/>
              </a:ext>
            </a:extLst>
          </p:cNvPr>
          <p:cNvSpPr txBox="1"/>
          <p:nvPr/>
        </p:nvSpPr>
        <p:spPr>
          <a:xfrm>
            <a:off x="1229139" y="4448345"/>
            <a:ext cx="11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Estás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0DADA-722F-4B7E-B04A-8F2847F69135}"/>
              </a:ext>
            </a:extLst>
          </p:cNvPr>
          <p:cNvSpPr txBox="1"/>
          <p:nvPr/>
        </p:nvSpPr>
        <p:spPr>
          <a:xfrm>
            <a:off x="1126432" y="4833089"/>
            <a:ext cx="11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Soy</a:t>
            </a:r>
          </a:p>
        </p:txBody>
      </p:sp>
    </p:spTree>
    <p:extLst>
      <p:ext uri="{BB962C8B-B14F-4D97-AF65-F5344CB8AC3E}">
        <p14:creationId xmlns:p14="http://schemas.microsoft.com/office/powerpoint/2010/main" val="283727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EE30E75-D477-44F0-9375-8600CD97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6" y="546058"/>
            <a:ext cx="1250321" cy="1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DF996-8870-4063-9E57-6193D88A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869" y="790855"/>
            <a:ext cx="9313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At home,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Nina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speaks Aymara, a language spoken by Aymara people of Peru and Bolivia. She is learning Spanish at school, like you.  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Nina by answering the questions in this quiz.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322551"/>
              </p:ext>
            </p:extLst>
          </p:nvPr>
        </p:nvGraphicFramePr>
        <p:xfrm>
          <a:off x="549965" y="2748028"/>
          <a:ext cx="11092069" cy="3675634"/>
        </p:xfrm>
        <a:graphic>
          <a:graphicData uri="http://schemas.openxmlformats.org/drawingml/2006/table">
            <a:tbl>
              <a:tblPr firstRow="1" firstCol="1" bandRow="1"/>
              <a:tblGrid>
                <a:gridCol w="1692234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637106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</a:t>
                      </a: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happy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fast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093714"/>
                  </a:ext>
                </a:extLst>
              </a:tr>
              <a:tr h="133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767488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1.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(trait)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have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be (state)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 (state)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54256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485202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2.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Wednesday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Monday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Friday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Tuesday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1622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781579"/>
                  </a:ext>
                </a:extLst>
              </a:tr>
              <a:tr h="1974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exercise book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school bag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pencil case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788903"/>
                  </a:ext>
                </a:extLst>
              </a:tr>
              <a:tr h="1282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5737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064AD82-C920-4696-B0E2-374B002B45AD}"/>
              </a:ext>
            </a:extLst>
          </p:cNvPr>
          <p:cNvSpPr/>
          <p:nvPr/>
        </p:nvSpPr>
        <p:spPr>
          <a:xfrm>
            <a:off x="221286" y="1991184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25" name="Rectangle 24">
            <a:hlinkClick r:id="" action="ppaction://noaction">
              <a:snd r:embed="rId5" name="1_ser.wav"/>
            </a:hlinkClick>
            <a:extLst>
              <a:ext uri="{FF2B5EF4-FFF2-40B4-BE49-F238E27FC236}">
                <a16:creationId xmlns:a16="http://schemas.microsoft.com/office/drawing/2014/main" id="{7CF744EA-E14F-47FB-87E0-CB3516B2AB46}"/>
              </a:ext>
            </a:extLst>
          </p:cNvPr>
          <p:cNvSpPr/>
          <p:nvPr/>
        </p:nvSpPr>
        <p:spPr>
          <a:xfrm>
            <a:off x="1103384" y="438404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Rectangle 25">
            <a:hlinkClick r:id="" action="ppaction://noaction">
              <a:snd r:embed="rId6" name="2_martes.wav"/>
            </a:hlinkClick>
            <a:extLst>
              <a:ext uri="{FF2B5EF4-FFF2-40B4-BE49-F238E27FC236}">
                <a16:creationId xmlns:a16="http://schemas.microsoft.com/office/drawing/2014/main" id="{6C501E43-1ED9-43FC-8DA3-D2FA59389E80}"/>
              </a:ext>
            </a:extLst>
          </p:cNvPr>
          <p:cNvSpPr/>
          <p:nvPr/>
        </p:nvSpPr>
        <p:spPr>
          <a:xfrm>
            <a:off x="1103383" y="50924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7" name="Rectangle 26">
            <a:hlinkClick r:id="" action="ppaction://noaction">
              <a:snd r:embed="rId7" name="3_estuche.wav"/>
            </a:hlinkClick>
            <a:extLst>
              <a:ext uri="{FF2B5EF4-FFF2-40B4-BE49-F238E27FC236}">
                <a16:creationId xmlns:a16="http://schemas.microsoft.com/office/drawing/2014/main" id="{AB289FE0-3CBB-47AA-8EA9-6C40541C3370}"/>
              </a:ext>
            </a:extLst>
          </p:cNvPr>
          <p:cNvSpPr/>
          <p:nvPr/>
        </p:nvSpPr>
        <p:spPr>
          <a:xfrm>
            <a:off x="1103382" y="589332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1" name="Rectangle 30">
            <a:hlinkClick r:id="" action="ppaction://noaction">
              <a:snd r:embed="rId8" name="1_ejemplo.wav"/>
            </a:hlinkClick>
            <a:extLst>
              <a:ext uri="{FF2B5EF4-FFF2-40B4-BE49-F238E27FC236}">
                <a16:creationId xmlns:a16="http://schemas.microsoft.com/office/drawing/2014/main" id="{300E9D9A-80FD-4E4A-8C12-9E4E6BA1DC43}"/>
              </a:ext>
            </a:extLst>
          </p:cNvPr>
          <p:cNvSpPr/>
          <p:nvPr/>
        </p:nvSpPr>
        <p:spPr>
          <a:xfrm>
            <a:off x="1105289" y="34562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Ej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3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97306D-7934-4B0B-853E-50B263C9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30429"/>
              </p:ext>
            </p:extLst>
          </p:nvPr>
        </p:nvGraphicFramePr>
        <p:xfrm>
          <a:off x="549965" y="2269607"/>
          <a:ext cx="11092069" cy="3758879"/>
        </p:xfrm>
        <a:graphic>
          <a:graphicData uri="http://schemas.openxmlformats.org/drawingml/2006/table">
            <a:tbl>
              <a:tblPr firstRow="1" firstCol="1" bandRow="1"/>
              <a:tblGrid>
                <a:gridCol w="2164670">
                  <a:extLst>
                    <a:ext uri="{9D8B030D-6E8A-4147-A177-3AD203B41FA5}">
                      <a16:colId xmlns:a16="http://schemas.microsoft.com/office/drawing/2014/main" val="3187160654"/>
                    </a:ext>
                  </a:extLst>
                </a:gridCol>
                <a:gridCol w="2164670">
                  <a:extLst>
                    <a:ext uri="{9D8B030D-6E8A-4147-A177-3AD203B41FA5}">
                      <a16:colId xmlns:a16="http://schemas.microsoft.com/office/drawing/2014/main" val="422821616"/>
                    </a:ext>
                  </a:extLst>
                </a:gridCol>
                <a:gridCol w="2190547">
                  <a:extLst>
                    <a:ext uri="{9D8B030D-6E8A-4147-A177-3AD203B41FA5}">
                      <a16:colId xmlns:a16="http://schemas.microsoft.com/office/drawing/2014/main" val="3092407455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2836081537"/>
                    </a:ext>
                  </a:extLst>
                </a:gridCol>
                <a:gridCol w="2286091">
                  <a:extLst>
                    <a:ext uri="{9D8B030D-6E8A-4147-A177-3AD203B41FA5}">
                      <a16:colId xmlns:a16="http://schemas.microsoft.com/office/drawing/2014/main" val="665406593"/>
                    </a:ext>
                  </a:extLst>
                </a:gridCol>
              </a:tblGrid>
              <a:tr h="518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9445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today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always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usually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49198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602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balloon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pen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bottle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04296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695266"/>
                  </a:ext>
                </a:extLst>
              </a:tr>
              <a:tr h="518372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6.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yes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how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5424"/>
                  </a:ext>
                </a:extLst>
              </a:tr>
              <a:tr h="5617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4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6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65BDAF5-74DD-4440-8681-CF52DFECEC81}"/>
              </a:ext>
            </a:extLst>
          </p:cNvPr>
          <p:cNvSpPr/>
          <p:nvPr/>
        </p:nvSpPr>
        <p:spPr>
          <a:xfrm>
            <a:off x="221286" y="1544280"/>
            <a:ext cx="11970714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4_ahora.wav"/>
            </a:hlinkClick>
            <a:extLst>
              <a:ext uri="{FF2B5EF4-FFF2-40B4-BE49-F238E27FC236}">
                <a16:creationId xmlns:a16="http://schemas.microsoft.com/office/drawing/2014/main" id="{F4AB4C7B-3669-4704-A145-5FB93E424FBB}"/>
              </a:ext>
            </a:extLst>
          </p:cNvPr>
          <p:cNvSpPr/>
          <p:nvPr/>
        </p:nvSpPr>
        <p:spPr>
          <a:xfrm>
            <a:off x="1337136" y="320096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0" name="Rectangle 9">
            <a:hlinkClick r:id="" action="ppaction://noaction">
              <a:snd r:embed="rId5" name="5_boligrafo.wav"/>
            </a:hlinkClick>
            <a:extLst>
              <a:ext uri="{FF2B5EF4-FFF2-40B4-BE49-F238E27FC236}">
                <a16:creationId xmlns:a16="http://schemas.microsoft.com/office/drawing/2014/main" id="{1506FE46-3464-4A18-905B-44CFB5C87AA4}"/>
              </a:ext>
            </a:extLst>
          </p:cNvPr>
          <p:cNvSpPr/>
          <p:nvPr/>
        </p:nvSpPr>
        <p:spPr>
          <a:xfrm>
            <a:off x="1337135" y="420656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1" name="Rectangle 10">
            <a:hlinkClick r:id="" action="ppaction://noaction">
              <a:snd r:embed="rId6" name="6_alli.wav"/>
            </a:hlinkClick>
            <a:extLst>
              <a:ext uri="{FF2B5EF4-FFF2-40B4-BE49-F238E27FC236}">
                <a16:creationId xmlns:a16="http://schemas.microsoft.com/office/drawing/2014/main" id="{A5096ADA-87DF-4DC8-8CCD-B3C9ED27E42C}"/>
              </a:ext>
            </a:extLst>
          </p:cNvPr>
          <p:cNvSpPr/>
          <p:nvPr/>
        </p:nvSpPr>
        <p:spPr>
          <a:xfrm>
            <a:off x="1337134" y="521216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481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2231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Vocabulary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8DA0CB-D765-4F22-A48D-1DF5D214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870713"/>
              </p:ext>
            </p:extLst>
          </p:nvPr>
        </p:nvGraphicFramePr>
        <p:xfrm>
          <a:off x="221287" y="1764826"/>
          <a:ext cx="11843797" cy="3741738"/>
        </p:xfrm>
        <a:graphic>
          <a:graphicData uri="http://schemas.openxmlformats.org/drawingml/2006/table">
            <a:tbl>
              <a:tblPr firstRow="1" firstCol="1" bandRow="1"/>
              <a:tblGrid>
                <a:gridCol w="708084">
                  <a:extLst>
                    <a:ext uri="{9D8B030D-6E8A-4147-A177-3AD203B41FA5}">
                      <a16:colId xmlns:a16="http://schemas.microsoft.com/office/drawing/2014/main" val="383059075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104598272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6519571"/>
                    </a:ext>
                  </a:extLst>
                </a:gridCol>
                <a:gridCol w="2783652">
                  <a:extLst>
                    <a:ext uri="{9D8B030D-6E8A-4147-A177-3AD203B41FA5}">
                      <a16:colId xmlns:a16="http://schemas.microsoft.com/office/drawing/2014/main" val="3839047901"/>
                    </a:ext>
                  </a:extLst>
                </a:gridCol>
                <a:gridCol w="2784757">
                  <a:extLst>
                    <a:ext uri="{9D8B030D-6E8A-4147-A177-3AD203B41FA5}">
                      <a16:colId xmlns:a16="http://schemas.microsoft.com/office/drawing/2014/main" val="2859156421"/>
                    </a:ext>
                  </a:extLst>
                </a:gridCol>
              </a:tblGrid>
              <a:tr h="13335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801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557654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Ej.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463939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furniture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12921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country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6746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mood or character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furniture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93702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68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829818"/>
            <a:ext cx="10731636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word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9" name="Rectangle 8">
            <a:hlinkClick r:id="" action="ppaction://noaction">
              <a:snd r:embed="rId4" name="1b_silla.wav"/>
            </a:hlinkClick>
            <a:extLst>
              <a:ext uri="{FF2B5EF4-FFF2-40B4-BE49-F238E27FC236}">
                <a16:creationId xmlns:a16="http://schemas.microsoft.com/office/drawing/2014/main" id="{58B64526-C5A3-4EE9-9052-D36EEC8E709B}"/>
              </a:ext>
            </a:extLst>
          </p:cNvPr>
          <p:cNvSpPr/>
          <p:nvPr/>
        </p:nvSpPr>
        <p:spPr>
          <a:xfrm>
            <a:off x="308253" y="30711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0" name="Rectangle 9">
            <a:hlinkClick r:id="" action="ppaction://noaction">
              <a:snd r:embed="rId5" name="2b_buenas_tardes.wav"/>
            </a:hlinkClick>
            <a:extLst>
              <a:ext uri="{FF2B5EF4-FFF2-40B4-BE49-F238E27FC236}">
                <a16:creationId xmlns:a16="http://schemas.microsoft.com/office/drawing/2014/main" id="{AB760A95-843A-42FB-BB9B-1226926F009B}"/>
              </a:ext>
            </a:extLst>
          </p:cNvPr>
          <p:cNvSpPr/>
          <p:nvPr/>
        </p:nvSpPr>
        <p:spPr>
          <a:xfrm>
            <a:off x="308253" y="372130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1" name="Rectangle 10">
            <a:hlinkClick r:id="" action="ppaction://noaction">
              <a:snd r:embed="rId6" name="3b_tranquilo.wav"/>
            </a:hlinkClick>
            <a:extLst>
              <a:ext uri="{FF2B5EF4-FFF2-40B4-BE49-F238E27FC236}">
                <a16:creationId xmlns:a16="http://schemas.microsoft.com/office/drawing/2014/main" id="{EA2C1D43-D6D6-41E6-AC4E-586F134938C4}"/>
              </a:ext>
            </a:extLst>
          </p:cNvPr>
          <p:cNvSpPr/>
          <p:nvPr/>
        </p:nvSpPr>
        <p:spPr>
          <a:xfrm>
            <a:off x="308252" y="43715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3" name="Rectangle 12">
            <a:hlinkClick r:id="" action="ppaction://noaction">
              <a:snd r:embed="rId7" name="2_ejemplo.wav"/>
            </a:hlinkClick>
            <a:extLst>
              <a:ext uri="{FF2B5EF4-FFF2-40B4-BE49-F238E27FC236}">
                <a16:creationId xmlns:a16="http://schemas.microsoft.com/office/drawing/2014/main" id="{2ED0203D-AF69-4B88-8F46-F307BF6C0BAF}"/>
              </a:ext>
            </a:extLst>
          </p:cNvPr>
          <p:cNvSpPr/>
          <p:nvPr/>
        </p:nvSpPr>
        <p:spPr>
          <a:xfrm>
            <a:off x="310160" y="246233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Ej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4" name="Rectangle 13">
            <a:hlinkClick r:id="" action="ppaction://noaction">
              <a:snd r:embed="rId8" name="4b_donde.wav"/>
            </a:hlinkClick>
            <a:extLst>
              <a:ext uri="{FF2B5EF4-FFF2-40B4-BE49-F238E27FC236}">
                <a16:creationId xmlns:a16="http://schemas.microsoft.com/office/drawing/2014/main" id="{64552855-C8A7-4986-AB02-D1C701863525}"/>
              </a:ext>
            </a:extLst>
          </p:cNvPr>
          <p:cNvSpPr/>
          <p:nvPr/>
        </p:nvSpPr>
        <p:spPr>
          <a:xfrm>
            <a:off x="312050" y="4948203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284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DB040F5-F0B7-4652-86A0-6B4F38AD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86" y="82969"/>
            <a:ext cx="1867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alt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74844-3105-4681-9E6A-7459B4B53152}"/>
              </a:ext>
            </a:extLst>
          </p:cNvPr>
          <p:cNvSpPr/>
          <p:nvPr/>
        </p:nvSpPr>
        <p:spPr>
          <a:xfrm>
            <a:off x="221286" y="697680"/>
            <a:ext cx="10731636" cy="85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next to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person or people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the sentence is about.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Spanish sentence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96D19A-E213-4F25-9E9B-5BD9E3E7D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632851"/>
              </p:ext>
            </p:extLst>
          </p:nvPr>
        </p:nvGraphicFramePr>
        <p:xfrm>
          <a:off x="1333731" y="1908537"/>
          <a:ext cx="9042719" cy="3040925"/>
        </p:xfrm>
        <a:graphic>
          <a:graphicData uri="http://schemas.openxmlformats.org/drawingml/2006/table">
            <a:tbl>
              <a:tblPr firstRow="1" firstCol="1" bandRow="1"/>
              <a:tblGrid>
                <a:gridCol w="736551">
                  <a:extLst>
                    <a:ext uri="{9D8B030D-6E8A-4147-A177-3AD203B41FA5}">
                      <a16:colId xmlns:a16="http://schemas.microsoft.com/office/drawing/2014/main" val="3350208969"/>
                    </a:ext>
                  </a:extLst>
                </a:gridCol>
                <a:gridCol w="2020762">
                  <a:extLst>
                    <a:ext uri="{9D8B030D-6E8A-4147-A177-3AD203B41FA5}">
                      <a16:colId xmlns:a16="http://schemas.microsoft.com/office/drawing/2014/main" val="2110466493"/>
                    </a:ext>
                  </a:extLst>
                </a:gridCol>
                <a:gridCol w="722606">
                  <a:extLst>
                    <a:ext uri="{9D8B030D-6E8A-4147-A177-3AD203B41FA5}">
                      <a16:colId xmlns:a16="http://schemas.microsoft.com/office/drawing/2014/main" val="4193266758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560461943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15940513"/>
                    </a:ext>
                  </a:extLst>
                </a:gridCol>
                <a:gridCol w="2209654">
                  <a:extLst>
                    <a:ext uri="{9D8B030D-6E8A-4147-A177-3AD203B41FA5}">
                      <a16:colId xmlns:a16="http://schemas.microsoft.com/office/drawing/2014/main" val="1066403538"/>
                    </a:ext>
                  </a:extLst>
                </a:gridCol>
                <a:gridCol w="571746">
                  <a:extLst>
                    <a:ext uri="{9D8B030D-6E8A-4147-A177-3AD203B41FA5}">
                      <a16:colId xmlns:a16="http://schemas.microsoft.com/office/drawing/2014/main" val="2386005084"/>
                    </a:ext>
                  </a:extLst>
                </a:gridCol>
              </a:tblGrid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91139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127560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52081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778353"/>
                  </a:ext>
                </a:extLst>
              </a:tr>
              <a:tr h="60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DengXian" panose="02010600030101010101" pitchFamily="2" charset="-122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he/she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798879"/>
                  </a:ext>
                </a:extLst>
              </a:tr>
            </a:tbl>
          </a:graphicData>
        </a:graphic>
      </p:graphicFrame>
      <p:sp>
        <p:nvSpPr>
          <p:cNvPr id="8" name="Rectangle 7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732F3E8C-A901-4AC1-97D6-B4655C335EF2}"/>
              </a:ext>
            </a:extLst>
          </p:cNvPr>
          <p:cNvSpPr/>
          <p:nvPr/>
        </p:nvSpPr>
        <p:spPr>
          <a:xfrm>
            <a:off x="1453000" y="199768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891240E2-DA0F-4647-8FE7-8701E0765EA8}"/>
              </a:ext>
            </a:extLst>
          </p:cNvPr>
          <p:cNvSpPr/>
          <p:nvPr/>
        </p:nvSpPr>
        <p:spPr>
          <a:xfrm>
            <a:off x="1452998" y="2602599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7E28A838-C528-46E0-A9D3-D26779F851D5}"/>
              </a:ext>
            </a:extLst>
          </p:cNvPr>
          <p:cNvSpPr/>
          <p:nvPr/>
        </p:nvSpPr>
        <p:spPr>
          <a:xfrm>
            <a:off x="1452998" y="321903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3D21F499-5F53-447B-ABAA-1A92F782B553}"/>
              </a:ext>
            </a:extLst>
          </p:cNvPr>
          <p:cNvSpPr/>
          <p:nvPr/>
        </p:nvSpPr>
        <p:spPr>
          <a:xfrm>
            <a:off x="1456796" y="378079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3" name="Rectangle 1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E146B8BE-7173-48F7-8F31-C3FAC2BA3367}"/>
              </a:ext>
            </a:extLst>
          </p:cNvPr>
          <p:cNvSpPr/>
          <p:nvPr/>
        </p:nvSpPr>
        <p:spPr>
          <a:xfrm>
            <a:off x="1456796" y="4385554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04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368CEC7-EE41-4873-B19C-2C5414FA6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7" y="106125"/>
            <a:ext cx="781050" cy="781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F38E9-4757-49EC-BBEF-14AA9CEAAEE3}"/>
              </a:ext>
            </a:extLst>
          </p:cNvPr>
          <p:cNvSpPr/>
          <p:nvPr/>
        </p:nvSpPr>
        <p:spPr>
          <a:xfrm>
            <a:off x="954156" y="704305"/>
            <a:ext cx="9839739" cy="5308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Spanish word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Tengo un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regalo.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Rafa está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aquí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Rafa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Tienes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lang="en-GB" sz="2000" b="1" u="sng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a _____________ 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ausente?			______ 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absent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Es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domingo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_____________ ?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Estoy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cansado.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 am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¿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Cómo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estás?			___________ are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Chaska tiene una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pelota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Chaska has a _____________ 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Hoy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miércoles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_____________ it’s Wednesday. 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Señor Valero tiene un</a:t>
            </a: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libro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 Valero has a _____________ .	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12205252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Spanish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It’s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school bag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Es _____ __________.	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Sofía is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pleased.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Sofía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be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class is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_________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Good morning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¡ ___________ _______!	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Friday is a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El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viernes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un ________.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In Peru?			¿__________? ¿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Perú?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have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camera is excellent.	___________ una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cámara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excelente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It’s an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 book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Es un _______________.			(write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n, Write, Pencil, Writing Tool, Work, Message, Blue">
            <a:extLst>
              <a:ext uri="{FF2B5EF4-FFF2-40B4-BE49-F238E27FC236}">
                <a16:creationId xmlns:a16="http://schemas.microsoft.com/office/drawing/2014/main" id="{F822FD64-B101-4B75-9404-68D036FE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09" y="11686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B6F84E-A331-4263-845A-26B532BD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19" y="1042412"/>
            <a:ext cx="1260281" cy="46166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5AE36D-4BFC-45EC-A9D2-7D5BE2D77322}"/>
              </a:ext>
            </a:extLst>
          </p:cNvPr>
          <p:cNvSpPr/>
          <p:nvPr/>
        </p:nvSpPr>
        <p:spPr>
          <a:xfrm>
            <a:off x="318052" y="1052050"/>
            <a:ext cx="6361044" cy="39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Write the opposite word </a:t>
            </a:r>
            <a:r>
              <a:rPr lang="en-GB" sz="24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Spanish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lento - ________________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tranquilo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 </a:t>
            </a:r>
            <a:b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feliz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ausente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______________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no - ________</a:t>
            </a:r>
            <a:endParaRPr lang="en-GB" sz="24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5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4715</Words>
  <Application>Microsoft Office PowerPoint</Application>
  <PresentationFormat>Widescreen</PresentationFormat>
  <Paragraphs>937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Gothic</vt:lpstr>
      <vt:lpstr>Arial</vt:lpstr>
      <vt:lpstr>Calibri</vt:lpstr>
      <vt:lpstr>Calibri Light</vt:lpstr>
      <vt:lpstr>Century Gothic</vt:lpstr>
      <vt:lpstr>Modern Love</vt:lpstr>
      <vt:lpstr>Montserrat Medium</vt:lpstr>
      <vt:lpstr>Segoe Print</vt:lpstr>
      <vt:lpstr>Segoe UI Symbol</vt:lpstr>
      <vt:lpstr>Times New Roman</vt:lpstr>
      <vt:lpstr>Office Theme</vt:lpstr>
      <vt:lpstr>1_Office Theme</vt:lpstr>
      <vt:lpstr>español, con Sofía</vt:lpstr>
      <vt:lpstr>Describing me and others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leer</vt:lpstr>
      <vt:lpstr>escribir</vt:lpstr>
      <vt:lpstr>escuchar</vt:lpstr>
      <vt:lpstr>¡adiós!</vt:lpstr>
      <vt:lpstr>escuchar</vt:lpstr>
      <vt:lpstr>escuchar</vt:lpstr>
      <vt:lpstr>escuchar</vt:lpstr>
      <vt:lpstr>escuchar</vt:lpstr>
      <vt:lpstr>leer</vt:lpstr>
      <vt:lpstr>escribir</vt:lpstr>
      <vt:lpstr>escribir</vt:lpstr>
      <vt:lpstr>leer</vt:lpstr>
      <vt:lpstr>leer</vt:lpstr>
      <vt:lpstr>leer</vt:lpstr>
      <vt:lpstr>escribir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22</cp:revision>
  <dcterms:created xsi:type="dcterms:W3CDTF">2021-09-17T15:21:32Z</dcterms:created>
  <dcterms:modified xsi:type="dcterms:W3CDTF">2023-07-05T13:10:43Z</dcterms:modified>
</cp:coreProperties>
</file>