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383" r:id="rId3"/>
    <p:sldId id="382" r:id="rId4"/>
    <p:sldId id="599" r:id="rId5"/>
    <p:sldId id="600" r:id="rId6"/>
    <p:sldId id="601" r:id="rId7"/>
    <p:sldId id="602" r:id="rId8"/>
    <p:sldId id="603" r:id="rId9"/>
    <p:sldId id="604" r:id="rId10"/>
    <p:sldId id="605" r:id="rId11"/>
    <p:sldId id="606" r:id="rId12"/>
    <p:sldId id="607" r:id="rId13"/>
    <p:sldId id="608" r:id="rId14"/>
    <p:sldId id="588" r:id="rId15"/>
    <p:sldId id="609" r:id="rId16"/>
    <p:sldId id="610" r:id="rId17"/>
    <p:sldId id="611" r:id="rId18"/>
    <p:sldId id="612" r:id="rId19"/>
    <p:sldId id="613" r:id="rId20"/>
    <p:sldId id="614" r:id="rId21"/>
    <p:sldId id="615" r:id="rId22"/>
    <p:sldId id="616" r:id="rId23"/>
    <p:sldId id="617" r:id="rId24"/>
    <p:sldId id="61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6AD801-2BC6-4963-90FD-242A7C27744A}" v="18" dt="2023-06-16T17:11:09.9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60635" autoAdjust="0"/>
  </p:normalViewPr>
  <p:slideViewPr>
    <p:cSldViewPr snapToGrid="0">
      <p:cViewPr varScale="1">
        <p:scale>
          <a:sx n="65" d="100"/>
          <a:sy n="65" d="100"/>
        </p:scale>
        <p:origin x="215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24075B-A43E-4B30-888C-EC0889A62812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BC3CE-D3F0-461D-923A-51571EED65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418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 lesson includes an assessment of the vocabulary and grammar knowledge from the first two terms of this year’s course.  There is a phonics assessment in Week 11.</a:t>
            </a:r>
            <a:b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Note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there are no follow up activities this week, but there is an Easter activity at the end of the quiz.  This could be used in a follow up slot, more than once, during this week, as appropriate.</a:t>
            </a:r>
            <a:b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quiz can be completed on paper with pupils writing numbered answers. Alternatively there is a word document for printing.</a:t>
            </a:r>
            <a:b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There is an answer sheet for teachers.  Alternatively, answers are provided on slides for pupils to correct their own or a partner’s.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recall of previously taught grammar.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the correct English pronouns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4265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production of previously taught grammar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the answers only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43813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 lesson includes an assessment of the vocabulary and grammar knowledge from the first two terms of this year’s course.  There is a phonics assessment in Week 11.</a:t>
            </a:r>
            <a:b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Note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there are no follow up activities this week, but there is an Easter activity at the end of the quiz.  This could be used in a follow up slot, more than once, during this week, as appropriate.</a:t>
            </a:r>
            <a:b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quiz can be completed on paper with pupils writing numbered answers. Alternatively there is a word document for printing.</a:t>
            </a:r>
            <a:b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There is an answer sheet for teachers.  Alternatively, answers are provided on slides for pupils to correct their own or a partner’s.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43450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20-25 minutes (all assessment slides)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aural comprehension of vocabulary taught in this year’s course.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After items 1-3, continue to the next slide to complete the remainder of the task.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junio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junio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país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país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miedo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miedo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campo…..campo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calor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calor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9606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[Continued]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junio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junio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país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país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miedo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miedo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campo…..campo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calor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calor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246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When complete, continue to the next task.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alto…..alto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diciembre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diciembre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hoja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cuándo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cuándo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hermana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hermana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pasear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pasear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78122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When complete, continue to the reading.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Transcript: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Comes un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bocadillo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Toca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instrumento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Visito el museo.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Escuchas la música.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Odio las tardes.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0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Lee una revista.</a:t>
            </a: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75705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recall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1 – 10 and the individual English word meanings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96140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production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1 – 10 and the individual English word meanings (or they could fill in if they have printed assessment sheets).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22044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recall of previously taught grammar.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the correct English pronouns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8248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20-25 minutes (all assessment slides)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aural comprehension of vocabulary taught in this year’s course.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After items 1-3, continue to the next slide to complete the remainder of the task.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junio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junio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país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país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miedo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miedo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campo…..campo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calor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calor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8191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41037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recall of previously taught grammar.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the correct English pronouns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16613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production of previously taught grammar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the answers only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2096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[Continued]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junio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junio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país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país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miedo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miedo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campo…..campo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calor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calor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506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When complete, continue to the next task.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alto…..alto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diciembre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diciembre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hoja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cuándo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cuándo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hermana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hermana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pasear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pasear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9531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When complete, continue to the reading.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Transcript: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Comes un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bocadillo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 Comes un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bocadillo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Toca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instrumento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Toca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instrument.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Visito el museo.... Visito el museo.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Escuchas la música.... Escuchas la música.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Odio las tardes.... Odio las tardes.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0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Lee una revista.... Lee una revista.</a:t>
            </a: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9972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recall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1 – 10 and the individual English word meanings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630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production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1 – 10 and the individual English word meanings (or they could fill in if they have printed assessment sheets).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4234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recall of previously taught grammar.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the correct English pronouns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4148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466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5154E-D02E-48E2-AA46-39D56284BB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86DA93-D85C-470B-A70B-9F219E6FD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47EC4-CD5F-4ECF-BE9E-FAD76EEF3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35C8E-6D96-4A5D-B15E-2B58E2012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844F1-6827-458B-AD0D-F44F87F5E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921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E48AB-019C-4657-8333-34FC511DA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B6A57B-8711-4A24-8DA4-04BD2165C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B378B-16BF-4827-ACAD-06A160AA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38154-CF6E-4FD4-98A9-6B9D80ADE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D7A82-BE5B-4D2C-8A11-E1E66DC7C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10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308CCF-3D50-4BAF-985C-4699A039FF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C8E85-86E6-4915-AA9F-CF38A79390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17864-C4FD-4EBF-89BE-E3C77CCA0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8D7D3-BA98-4C21-85B2-F8FF7B4CD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F23B5-EB50-4A61-8831-31DC4534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147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6205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3119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9290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355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1843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18262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0890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280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0A2B-ADC0-44B9-84D6-FF0F7E494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4CC50-4BE3-4082-BB89-747497A12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F83B9-3648-48B9-9EB6-F94AA881A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F58A8-B55C-48C4-B3AC-314B1DEC5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3A44D-F105-4054-9320-665D60CB5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8926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2399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0740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24127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184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8191D-F23D-43EC-8659-8BB9FEFB6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B34C6-34F0-4E82-A459-F985AE706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984F2-195E-4806-8ABE-0F70FB461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7A1E2-2E8F-4838-A369-0D3E15B04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D4B37-4867-4BFE-B7F8-42B77E539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504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2F26F-5EF9-4044-91E2-10B96096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7EC67-B4A5-46ED-88BE-CB275C7E6D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E4D062-FF52-4C7C-93DC-A3BD4589BA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0667CD-6201-4AA3-A922-B4104EFA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B5DECD-BD00-4AC8-9EBF-D818BF644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E8995D-B6D2-407E-98F6-D91A239C4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767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F4F46-9282-4AE4-BED5-2D275021F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B638E-1F07-429C-85FD-1E9869BC9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D9E496-E309-43B7-A990-5A7C8F023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612A4-29EF-4D9E-81FC-A60B368E90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0BEF55-1D69-44CF-843E-448961975A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F109C6-E340-4705-95B4-939FA0944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7AC1FE-CC6B-4215-A34A-FFCA7A1C4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2B55D4-9526-479D-A8F8-03B9FF4E7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362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8B63B-7D44-467C-90C7-C9B3C3813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BA037D-A6B8-4D58-93EB-D2CB8411D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FC1377-1A78-4555-B1F0-B1EEBC924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1D764F-95C4-4A40-8697-11C59CABE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528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A4AC8-396D-4E72-BF28-55E6073A8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4D4C9A-999E-40EF-BC40-2FEBD5A6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6429C-AA69-4A44-A8CB-31F05C1EC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86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DF970-A883-46F2-809B-4B0C78B0F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6B15F-A26B-43F9-AC40-C30AB2626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E061C-F0AF-4CD7-A1C7-FE841478C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FB982A-D445-4D00-95EF-50E957E6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692420-32A8-4D55-84BF-D746C673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7CBEB-0996-48B2-98B9-891BF7CB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1815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091EE-00A0-4472-BA8C-A7CAE4706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F3691E-C53F-4EB3-A171-6CEAFF5844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34ABD5-F762-4559-80BB-CE60CB887B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D3043-397E-45ED-8146-DD557B625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D9B53E-30DC-46F6-8913-C89C1CE07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2529FD-665A-46C5-B168-C9E68301D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3411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9B5EF2-BCE1-4D3A-AC21-010ACFAA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7FC98-BF2F-47A8-8DE1-B83E16154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F253F-D0EA-469A-9816-96EA946E30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D4F86-A500-487E-9FFD-56FD0D92348E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7F2D3-773C-43AB-A44F-A367D909B2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7BAF7-9733-4971-BA72-669E05D9C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898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18764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image" Target="../media/image4.png"/><Relationship Id="rId7" Type="http://schemas.openxmlformats.org/officeDocument/2006/relationships/audio" Target="../media/audio10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audio" Target="../media/audio7.wav"/><Relationship Id="rId9" Type="http://schemas.openxmlformats.org/officeDocument/2006/relationships/audio" Target="../media/audio1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3" Type="http://schemas.openxmlformats.org/officeDocument/2006/relationships/image" Target="../media/image4.png"/><Relationship Id="rId7" Type="http://schemas.openxmlformats.org/officeDocument/2006/relationships/audio" Target="../media/audio16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5.wav"/><Relationship Id="rId5" Type="http://schemas.openxmlformats.org/officeDocument/2006/relationships/audio" Target="../media/audio14.wav"/><Relationship Id="rId4" Type="http://schemas.openxmlformats.org/officeDocument/2006/relationships/audio" Target="../media/audio13.wav"/><Relationship Id="rId9" Type="http://schemas.openxmlformats.org/officeDocument/2006/relationships/audio" Target="../media/audio18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D57576-3665-438D-95FA-F790DC4A4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60" y="2786729"/>
            <a:ext cx="4449606" cy="381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4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8057" y="932449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0943" y="106125"/>
            <a:ext cx="781050" cy="78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94BF0-07B8-4A12-82A9-A59D2A2F4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6570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Grammar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79A1EE8-BA10-4DC4-9DE2-7A0951A2FA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458929"/>
              </p:ext>
            </p:extLst>
          </p:nvPr>
        </p:nvGraphicFramePr>
        <p:xfrm>
          <a:off x="166085" y="1377834"/>
          <a:ext cx="11693820" cy="5073768"/>
        </p:xfrm>
        <a:graphic>
          <a:graphicData uri="http://schemas.openxmlformats.org/drawingml/2006/table">
            <a:tbl>
              <a:tblPr firstRow="1" firstCol="1" bandRow="1"/>
              <a:tblGrid>
                <a:gridCol w="728725">
                  <a:extLst>
                    <a:ext uri="{9D8B030D-6E8A-4147-A177-3AD203B41FA5}">
                      <a16:colId xmlns:a16="http://schemas.microsoft.com/office/drawing/2014/main" val="1061103924"/>
                    </a:ext>
                  </a:extLst>
                </a:gridCol>
                <a:gridCol w="6138221">
                  <a:extLst>
                    <a:ext uri="{9D8B030D-6E8A-4147-A177-3AD203B41FA5}">
                      <a16:colId xmlns:a16="http://schemas.microsoft.com/office/drawing/2014/main" val="2833441794"/>
                    </a:ext>
                  </a:extLst>
                </a:gridCol>
                <a:gridCol w="1227644">
                  <a:extLst>
                    <a:ext uri="{9D8B030D-6E8A-4147-A177-3AD203B41FA5}">
                      <a16:colId xmlns:a16="http://schemas.microsoft.com/office/drawing/2014/main" val="1981576122"/>
                    </a:ext>
                  </a:extLst>
                </a:gridCol>
                <a:gridCol w="1116040">
                  <a:extLst>
                    <a:ext uri="{9D8B030D-6E8A-4147-A177-3AD203B41FA5}">
                      <a16:colId xmlns:a16="http://schemas.microsoft.com/office/drawing/2014/main" val="4264834723"/>
                    </a:ext>
                  </a:extLst>
                </a:gridCol>
                <a:gridCol w="1157892">
                  <a:extLst>
                    <a:ext uri="{9D8B030D-6E8A-4147-A177-3AD203B41FA5}">
                      <a16:colId xmlns:a16="http://schemas.microsoft.com/office/drawing/2014/main" val="90383043"/>
                    </a:ext>
                  </a:extLst>
                </a:gridCol>
                <a:gridCol w="1325298">
                  <a:extLst>
                    <a:ext uri="{9D8B030D-6E8A-4147-A177-3AD203B41FA5}">
                      <a16:colId xmlns:a16="http://schemas.microsoft.com/office/drawing/2014/main" val="2994354806"/>
                    </a:ext>
                  </a:extLst>
                </a:gridCol>
              </a:tblGrid>
              <a:tr h="126844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2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El </a:t>
                      </a:r>
                      <a:r>
                        <a:rPr lang="en-GB" sz="2200" b="1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hermano</a:t>
                      </a:r>
                      <a:r>
                        <a:rPr lang="en-GB" sz="22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__________ </a:t>
                      </a:r>
                      <a:r>
                        <a:rPr lang="en-GB" sz="2200" b="1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pesado</a:t>
                      </a:r>
                      <a:r>
                        <a:rPr lang="en-GB" sz="22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hoy</a:t>
                      </a:r>
                      <a:r>
                        <a:rPr lang="en-GB" sz="22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br>
                        <a:rPr lang="en-GB" sz="22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2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The boy </a:t>
                      </a:r>
                      <a:r>
                        <a:rPr lang="en-GB" sz="2200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is</a:t>
                      </a:r>
                      <a:r>
                        <a:rPr lang="en-GB" sz="22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tiresome today.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hay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está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tiene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602120"/>
                  </a:ext>
                </a:extLst>
              </a:tr>
              <a:tr h="126844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2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La chica _________ sueño.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2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The girl </a:t>
                      </a:r>
                      <a:r>
                        <a:rPr lang="fr-FR" sz="2200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is</a:t>
                      </a:r>
                      <a:r>
                        <a:rPr lang="fr-FR" sz="22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 tired.</a:t>
                      </a:r>
                      <a:endParaRPr lang="en-GB" sz="22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hay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está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tiene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8563455"/>
                  </a:ext>
                </a:extLst>
              </a:tr>
              <a:tr h="126844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4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2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_________ un mensaje allí.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200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There is</a:t>
                      </a:r>
                      <a:r>
                        <a:rPr lang="fr-FR" sz="22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 a message there.</a:t>
                      </a:r>
                      <a:endParaRPr lang="en-GB" sz="22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hay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está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tiene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4606203"/>
                  </a:ext>
                </a:extLst>
              </a:tr>
              <a:tr h="126844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2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El piano __________ un instrumento viejo.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2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The piano </a:t>
                      </a:r>
                      <a:r>
                        <a:rPr lang="fr-FR" sz="2200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is</a:t>
                      </a:r>
                      <a:r>
                        <a:rPr lang="fr-FR" sz="2200" u="none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an old instrument.</a:t>
                      </a:r>
                      <a:endParaRPr lang="en-GB" sz="22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hay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está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tiene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9558858"/>
                  </a:ext>
                </a:extLst>
              </a:tr>
            </a:tbl>
          </a:graphicData>
        </a:graphic>
      </p:graphicFrame>
      <p:pic>
        <p:nvPicPr>
          <p:cNvPr id="6145" name="Picture 3" descr="Icon&#10;&#10;Description automatically generated">
            <a:extLst>
              <a:ext uri="{FF2B5EF4-FFF2-40B4-BE49-F238E27FC236}">
                <a16:creationId xmlns:a16="http://schemas.microsoft.com/office/drawing/2014/main" id="{B35284CD-DE8A-4FEE-8AFE-B5F057A0B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85" y="442673"/>
            <a:ext cx="1146608" cy="115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BA1EB90B-3BAA-4D8C-8510-976A43F7C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0188" y="747040"/>
            <a:ext cx="96340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Put a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) next to the word that completes the sentence.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249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94BF0-07B8-4A12-82A9-A59D2A2F4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Grammar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D661C0-4B2C-4F3F-8C44-0DF8EEAC256C}"/>
              </a:ext>
            </a:extLst>
          </p:cNvPr>
          <p:cNvSpPr/>
          <p:nvPr/>
        </p:nvSpPr>
        <p:spPr>
          <a:xfrm>
            <a:off x="356784" y="3429000"/>
            <a:ext cx="11371920" cy="91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Put a (X) next to the words that could finish this sentence. Remember the personal ‘a’.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B3E4110-7D89-4407-87CF-33E38D26A0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428601"/>
              </p:ext>
            </p:extLst>
          </p:nvPr>
        </p:nvGraphicFramePr>
        <p:xfrm>
          <a:off x="820901" y="4027430"/>
          <a:ext cx="9493529" cy="752539"/>
        </p:xfrm>
        <a:graphic>
          <a:graphicData uri="http://schemas.openxmlformats.org/drawingml/2006/table">
            <a:tbl>
              <a:tblPr firstRow="1" firstCol="1" bandRow="1"/>
              <a:tblGrid>
                <a:gridCol w="3458491">
                  <a:extLst>
                    <a:ext uri="{9D8B030D-6E8A-4147-A177-3AD203B41FA5}">
                      <a16:colId xmlns:a16="http://schemas.microsoft.com/office/drawing/2014/main" val="1795800362"/>
                    </a:ext>
                  </a:extLst>
                </a:gridCol>
                <a:gridCol w="5399609">
                  <a:extLst>
                    <a:ext uri="{9D8B030D-6E8A-4147-A177-3AD203B41FA5}">
                      <a16:colId xmlns:a16="http://schemas.microsoft.com/office/drawing/2014/main" val="3893800094"/>
                    </a:ext>
                  </a:extLst>
                </a:gridCol>
                <a:gridCol w="635429">
                  <a:extLst>
                    <a:ext uri="{9D8B030D-6E8A-4147-A177-3AD203B41FA5}">
                      <a16:colId xmlns:a16="http://schemas.microsoft.com/office/drawing/2014/main" val="279560293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 Busco </a:t>
                      </a: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...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a) una noticia.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26501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b) mi madre.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6743459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FC7869E-1703-4C17-8EC9-8D3B198512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472541"/>
              </p:ext>
            </p:extLst>
          </p:nvPr>
        </p:nvGraphicFramePr>
        <p:xfrm>
          <a:off x="820900" y="5002130"/>
          <a:ext cx="9493529" cy="752539"/>
        </p:xfrm>
        <a:graphic>
          <a:graphicData uri="http://schemas.openxmlformats.org/drawingml/2006/table">
            <a:tbl>
              <a:tblPr firstRow="1" firstCol="1" bandRow="1"/>
              <a:tblGrid>
                <a:gridCol w="3470684">
                  <a:extLst>
                    <a:ext uri="{9D8B030D-6E8A-4147-A177-3AD203B41FA5}">
                      <a16:colId xmlns:a16="http://schemas.microsoft.com/office/drawing/2014/main" val="1795800362"/>
                    </a:ext>
                  </a:extLst>
                </a:gridCol>
                <a:gridCol w="5387416">
                  <a:extLst>
                    <a:ext uri="{9D8B030D-6E8A-4147-A177-3AD203B41FA5}">
                      <a16:colId xmlns:a16="http://schemas.microsoft.com/office/drawing/2014/main" val="3893800094"/>
                    </a:ext>
                  </a:extLst>
                </a:gridCol>
                <a:gridCol w="635429">
                  <a:extLst>
                    <a:ext uri="{9D8B030D-6E8A-4147-A177-3AD203B41FA5}">
                      <a16:colId xmlns:a16="http://schemas.microsoft.com/office/drawing/2014/main" val="279560293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 Ama...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a) mi papá.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26501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b) el estadio.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6743459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7144C6B0-1D89-4303-A94F-55904488435B}"/>
              </a:ext>
            </a:extLst>
          </p:cNvPr>
          <p:cNvSpPr/>
          <p:nvPr/>
        </p:nvSpPr>
        <p:spPr>
          <a:xfrm>
            <a:off x="356784" y="636344"/>
            <a:ext cx="10843653" cy="466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Write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 the words in each box in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correct order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2DBE732B-0B5F-4DDF-99F2-C313C50E25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128040"/>
              </p:ext>
            </p:extLst>
          </p:nvPr>
        </p:nvGraphicFramePr>
        <p:xfrm>
          <a:off x="604410" y="1219928"/>
          <a:ext cx="10596027" cy="1914843"/>
        </p:xfrm>
        <a:graphic>
          <a:graphicData uri="http://schemas.openxmlformats.org/drawingml/2006/table">
            <a:tbl>
              <a:tblPr firstRow="1" firstCol="1" bandRow="1"/>
              <a:tblGrid>
                <a:gridCol w="510188">
                  <a:extLst>
                    <a:ext uri="{9D8B030D-6E8A-4147-A177-3AD203B41FA5}">
                      <a16:colId xmlns:a16="http://schemas.microsoft.com/office/drawing/2014/main" val="446294625"/>
                    </a:ext>
                  </a:extLst>
                </a:gridCol>
                <a:gridCol w="2247092">
                  <a:extLst>
                    <a:ext uri="{9D8B030D-6E8A-4147-A177-3AD203B41FA5}">
                      <a16:colId xmlns:a16="http://schemas.microsoft.com/office/drawing/2014/main" val="4208043007"/>
                    </a:ext>
                  </a:extLst>
                </a:gridCol>
                <a:gridCol w="7838747">
                  <a:extLst>
                    <a:ext uri="{9D8B030D-6E8A-4147-A177-3AD203B41FA5}">
                      <a16:colId xmlns:a16="http://schemas.microsoft.com/office/drawing/2014/main" val="25794870"/>
                    </a:ext>
                  </a:extLst>
                </a:gridCol>
              </a:tblGrid>
              <a:tr h="6261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enero</a:t>
                      </a:r>
                      <a:b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un</a:t>
                      </a:r>
                      <a:b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típico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Correct order: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_________________________________________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9739917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planta</a:t>
                      </a:r>
                      <a:b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verde</a:t>
                      </a:r>
                      <a:b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una</a:t>
                      </a:r>
                      <a:endParaRPr lang="fr-FR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Correct order: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_________________________________________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3320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5372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en, Write, Pencil, Writing Tool, Work, Message, Blue">
            <a:extLst>
              <a:ext uri="{FF2B5EF4-FFF2-40B4-BE49-F238E27FC236}">
                <a16:creationId xmlns:a16="http://schemas.microsoft.com/office/drawing/2014/main" id="{F822FD64-B101-4B75-9404-68D036FE5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709" y="116864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1B6F84E-A331-4263-845A-26B532BD1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719" y="1042412"/>
            <a:ext cx="1260281" cy="46166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F2C5AE-EA61-4CCE-B7DD-59BBBB158CDB}"/>
              </a:ext>
            </a:extLst>
          </p:cNvPr>
          <p:cNvSpPr/>
          <p:nvPr/>
        </p:nvSpPr>
        <p:spPr>
          <a:xfrm>
            <a:off x="455222" y="555014"/>
            <a:ext cx="10250556" cy="5113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Spanish word for ‘a’ or ‘some’.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_______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dedo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(m)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_______  boca (f)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_______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ejercicios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mpl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_______  cartas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fpl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Spanish word for ‘the’.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 ________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naranja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(f)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domingo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(m)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¿ ________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orejas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fpl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¿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barcos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(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mpl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B40B8E-DE7B-45E7-9A12-2013F7B84163}"/>
              </a:ext>
            </a:extLst>
          </p:cNvPr>
          <p:cNvSpPr txBox="1"/>
          <p:nvPr/>
        </p:nvSpPr>
        <p:spPr>
          <a:xfrm>
            <a:off x="6844938" y="6413752"/>
            <a:ext cx="5276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Total marks available for grammar: 28</a:t>
            </a:r>
          </a:p>
        </p:txBody>
      </p:sp>
    </p:spTree>
    <p:extLst>
      <p:ext uri="{BB962C8B-B14F-4D97-AF65-F5344CB8AC3E}">
        <p14:creationId xmlns:p14="http://schemas.microsoft.com/office/powerpoint/2010/main" val="356936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724400" cy="6858000"/>
          </a:xfrm>
          <a:prstGeom prst="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5026" y="552773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amarillo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5991147"/>
            <a:ext cx="485096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- Knowledge quiz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809B60-34DA-46F8-9144-D26F0D50F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68" y="343673"/>
            <a:ext cx="398306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What do I know now?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8EB619D-5C1B-4983-B5B5-AB836DB86024}"/>
              </a:ext>
            </a:extLst>
          </p:cNvPr>
          <p:cNvSpPr/>
          <p:nvPr/>
        </p:nvSpPr>
        <p:spPr>
          <a:xfrm>
            <a:off x="615044" y="1925915"/>
            <a:ext cx="3397342" cy="342659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60B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E9DE63-D92F-4B31-827A-5B7BD6805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90" y="2352234"/>
            <a:ext cx="3214451" cy="275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2231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Vocabulary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5EE30E75-D477-44F0-9375-8600CD97D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86" y="546058"/>
            <a:ext cx="1250321" cy="126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BDF996-8870-4063-9E57-6193D88A7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869" y="790855"/>
            <a:ext cx="931374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 home,</a:t>
            </a: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Nina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speaks Aymara, a language spoken by Aymara people of Peru and Bolivia. She is learning Spanish at school, like you.  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Help Nina by answering the questions in this quiz. </a:t>
            </a: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B97306D-7934-4B0B-853E-50B263C92502}"/>
              </a:ext>
            </a:extLst>
          </p:cNvPr>
          <p:cNvGraphicFramePr>
            <a:graphicFrameLocks noGrp="1"/>
          </p:cNvGraphicFramePr>
          <p:nvPr/>
        </p:nvGraphicFramePr>
        <p:xfrm>
          <a:off x="549965" y="2748028"/>
          <a:ext cx="11092069" cy="3563914"/>
        </p:xfrm>
        <a:graphic>
          <a:graphicData uri="http://schemas.openxmlformats.org/drawingml/2006/table">
            <a:tbl>
              <a:tblPr firstRow="1" firstCol="1" bandRow="1"/>
              <a:tblGrid>
                <a:gridCol w="1692234">
                  <a:extLst>
                    <a:ext uri="{9D8B030D-6E8A-4147-A177-3AD203B41FA5}">
                      <a16:colId xmlns:a16="http://schemas.microsoft.com/office/drawing/2014/main" val="3187160654"/>
                    </a:ext>
                  </a:extLst>
                </a:gridCol>
                <a:gridCol w="2637106">
                  <a:extLst>
                    <a:ext uri="{9D8B030D-6E8A-4147-A177-3AD203B41FA5}">
                      <a16:colId xmlns:a16="http://schemas.microsoft.com/office/drawing/2014/main" val="422821616"/>
                    </a:ext>
                  </a:extLst>
                </a:gridCol>
                <a:gridCol w="2190547">
                  <a:extLst>
                    <a:ext uri="{9D8B030D-6E8A-4147-A177-3AD203B41FA5}">
                      <a16:colId xmlns:a16="http://schemas.microsoft.com/office/drawing/2014/main" val="3092407455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2836081537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665406593"/>
                    </a:ext>
                  </a:extLst>
                </a:gridCol>
              </a:tblGrid>
              <a:tr h="5084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069445"/>
                  </a:ext>
                </a:extLst>
              </a:tr>
              <a:tr h="50844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1.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when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July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one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June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554256"/>
                  </a:ext>
                </a:extLst>
              </a:tr>
              <a:tr h="5100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485202"/>
                  </a:ext>
                </a:extLst>
              </a:tr>
              <a:tr h="50844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2.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sqaure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country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dad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park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161622"/>
                  </a:ext>
                </a:extLst>
              </a:tr>
              <a:tr h="5100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4781579"/>
                  </a:ext>
                </a:extLst>
              </a:tr>
              <a:tr h="50844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fear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middle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very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Tuesday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788903"/>
                  </a:ext>
                </a:extLst>
              </a:tr>
              <a:tr h="5100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5573799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064AD82-C920-4696-B0E2-374B002B45AD}"/>
              </a:ext>
            </a:extLst>
          </p:cNvPr>
          <p:cNvSpPr/>
          <p:nvPr/>
        </p:nvSpPr>
        <p:spPr>
          <a:xfrm>
            <a:off x="221286" y="1991184"/>
            <a:ext cx="11970714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For each question, put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word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2C87AE3D-18B6-4349-AF12-EEC51EC76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49922" y="3875459"/>
            <a:ext cx="282416" cy="282416"/>
          </a:xfrm>
          <a:prstGeom prst="rect">
            <a:avLst/>
          </a:prstGeom>
        </p:spPr>
      </p:pic>
      <p:pic>
        <p:nvPicPr>
          <p:cNvPr id="14" name="Graphic 13" descr="Close">
            <a:extLst>
              <a:ext uri="{FF2B5EF4-FFF2-40B4-BE49-F238E27FC236}">
                <a16:creationId xmlns:a16="http://schemas.microsoft.com/office/drawing/2014/main" id="{1AC279D5-80D9-4C4E-B63B-E60FDAC923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34131" y="4903463"/>
            <a:ext cx="282416" cy="282416"/>
          </a:xfrm>
          <a:prstGeom prst="rect">
            <a:avLst/>
          </a:prstGeom>
        </p:spPr>
      </p:pic>
      <p:pic>
        <p:nvPicPr>
          <p:cNvPr id="15" name="Graphic 14" descr="Close">
            <a:extLst>
              <a:ext uri="{FF2B5EF4-FFF2-40B4-BE49-F238E27FC236}">
                <a16:creationId xmlns:a16="http://schemas.microsoft.com/office/drawing/2014/main" id="{2D1B0F24-8665-4B0D-8A76-EFDD1BE0F8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13154" y="5925937"/>
            <a:ext cx="282416" cy="28241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F8E0401-559B-4BD0-B767-508D5730F8B9}"/>
              </a:ext>
            </a:extLst>
          </p:cNvPr>
          <p:cNvSpPr/>
          <p:nvPr/>
        </p:nvSpPr>
        <p:spPr>
          <a:xfrm>
            <a:off x="1125330" y="356184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C1AF6E6-9829-4909-B499-6C95965FDE96}"/>
              </a:ext>
            </a:extLst>
          </p:cNvPr>
          <p:cNvSpPr/>
          <p:nvPr/>
        </p:nvSpPr>
        <p:spPr>
          <a:xfrm>
            <a:off x="1125330" y="458496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7A6329-FE74-4E4B-B548-7B2804552AE2}"/>
              </a:ext>
            </a:extLst>
          </p:cNvPr>
          <p:cNvSpPr/>
          <p:nvPr/>
        </p:nvSpPr>
        <p:spPr>
          <a:xfrm>
            <a:off x="1125330" y="560808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8726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2231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Vocabulary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B97306D-7934-4B0B-853E-50B263C92502}"/>
              </a:ext>
            </a:extLst>
          </p:cNvPr>
          <p:cNvGraphicFramePr>
            <a:graphicFrameLocks noGrp="1"/>
          </p:cNvGraphicFramePr>
          <p:nvPr/>
        </p:nvGraphicFramePr>
        <p:xfrm>
          <a:off x="549965" y="2269607"/>
          <a:ext cx="11092069" cy="3758879"/>
        </p:xfrm>
        <a:graphic>
          <a:graphicData uri="http://schemas.openxmlformats.org/drawingml/2006/table">
            <a:tbl>
              <a:tblPr firstRow="1" firstCol="1" bandRow="1"/>
              <a:tblGrid>
                <a:gridCol w="2164670">
                  <a:extLst>
                    <a:ext uri="{9D8B030D-6E8A-4147-A177-3AD203B41FA5}">
                      <a16:colId xmlns:a16="http://schemas.microsoft.com/office/drawing/2014/main" val="3187160654"/>
                    </a:ext>
                  </a:extLst>
                </a:gridCol>
                <a:gridCol w="2164670">
                  <a:extLst>
                    <a:ext uri="{9D8B030D-6E8A-4147-A177-3AD203B41FA5}">
                      <a16:colId xmlns:a16="http://schemas.microsoft.com/office/drawing/2014/main" val="422821616"/>
                    </a:ext>
                  </a:extLst>
                </a:gridCol>
                <a:gridCol w="2190547">
                  <a:extLst>
                    <a:ext uri="{9D8B030D-6E8A-4147-A177-3AD203B41FA5}">
                      <a16:colId xmlns:a16="http://schemas.microsoft.com/office/drawing/2014/main" val="3092407455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2836081537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665406593"/>
                    </a:ext>
                  </a:extLst>
                </a:gridCol>
              </a:tblGrid>
              <a:tr h="51837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069445"/>
                  </a:ext>
                </a:extLst>
              </a:tr>
              <a:tr h="51837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city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how many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countryside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four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491986"/>
                  </a:ext>
                </a:extLst>
              </a:tr>
              <a:tr h="5617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3614602"/>
                  </a:ext>
                </a:extLst>
              </a:tr>
              <a:tr h="51837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bed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heat, warmth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head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colour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004296"/>
                  </a:ext>
                </a:extLst>
              </a:tr>
              <a:tr h="5617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0695266"/>
                  </a:ext>
                </a:extLst>
              </a:tr>
              <a:tr h="518372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6.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May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March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month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75424"/>
                  </a:ext>
                </a:extLst>
              </a:tr>
              <a:tr h="5617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701600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65BDAF5-74DD-4440-8681-CF52DFECEC81}"/>
              </a:ext>
            </a:extLst>
          </p:cNvPr>
          <p:cNvSpPr/>
          <p:nvPr/>
        </p:nvSpPr>
        <p:spPr>
          <a:xfrm>
            <a:off x="221286" y="1544280"/>
            <a:ext cx="11970714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For each question, put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word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5D5BD383-EB76-4BC7-A899-8F387B583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89608" y="3458471"/>
            <a:ext cx="282416" cy="282416"/>
          </a:xfrm>
          <a:prstGeom prst="rect">
            <a:avLst/>
          </a:prstGeom>
        </p:spPr>
      </p:pic>
      <p:pic>
        <p:nvPicPr>
          <p:cNvPr id="14" name="Graphic 13" descr="Close">
            <a:extLst>
              <a:ext uri="{FF2B5EF4-FFF2-40B4-BE49-F238E27FC236}">
                <a16:creationId xmlns:a16="http://schemas.microsoft.com/office/drawing/2014/main" id="{12F5EFDB-F8A0-4B17-8649-648446AFBB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23857" y="4541970"/>
            <a:ext cx="282416" cy="282416"/>
          </a:xfrm>
          <a:prstGeom prst="rect">
            <a:avLst/>
          </a:prstGeom>
        </p:spPr>
      </p:pic>
      <p:pic>
        <p:nvPicPr>
          <p:cNvPr id="15" name="Graphic 14" descr="Close">
            <a:extLst>
              <a:ext uri="{FF2B5EF4-FFF2-40B4-BE49-F238E27FC236}">
                <a16:creationId xmlns:a16="http://schemas.microsoft.com/office/drawing/2014/main" id="{0792040C-19F6-4442-85C9-57A856676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49922" y="5617775"/>
            <a:ext cx="282416" cy="28241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1C8EBE6-F3B8-4723-A2C8-933D179F33C0}"/>
              </a:ext>
            </a:extLst>
          </p:cNvPr>
          <p:cNvSpPr/>
          <p:nvPr/>
        </p:nvSpPr>
        <p:spPr>
          <a:xfrm>
            <a:off x="1306282" y="315292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4193A2-F4F9-421A-86B2-2AFFB0458BDC}"/>
              </a:ext>
            </a:extLst>
          </p:cNvPr>
          <p:cNvSpPr/>
          <p:nvPr/>
        </p:nvSpPr>
        <p:spPr>
          <a:xfrm>
            <a:off x="1306282" y="417604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5C588B-7D24-4067-9427-6E690B459252}"/>
              </a:ext>
            </a:extLst>
          </p:cNvPr>
          <p:cNvSpPr/>
          <p:nvPr/>
        </p:nvSpPr>
        <p:spPr>
          <a:xfrm>
            <a:off x="1306282" y="519916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01153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2231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Vocabulary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F8DA0CB-D765-4F22-A48D-1DF5D2142277}"/>
              </a:ext>
            </a:extLst>
          </p:cNvPr>
          <p:cNvGraphicFramePr>
            <a:graphicFrameLocks noGrp="1"/>
          </p:cNvGraphicFramePr>
          <p:nvPr/>
        </p:nvGraphicFramePr>
        <p:xfrm>
          <a:off x="221287" y="1764826"/>
          <a:ext cx="11843797" cy="4369753"/>
        </p:xfrm>
        <a:graphic>
          <a:graphicData uri="http://schemas.openxmlformats.org/drawingml/2006/table">
            <a:tbl>
              <a:tblPr firstRow="1" firstCol="1" bandRow="1"/>
              <a:tblGrid>
                <a:gridCol w="708084">
                  <a:extLst>
                    <a:ext uri="{9D8B030D-6E8A-4147-A177-3AD203B41FA5}">
                      <a16:colId xmlns:a16="http://schemas.microsoft.com/office/drawing/2014/main" val="383059075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104598272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36519571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3839047901"/>
                    </a:ext>
                  </a:extLst>
                </a:gridCol>
                <a:gridCol w="2784757">
                  <a:extLst>
                    <a:ext uri="{9D8B030D-6E8A-4147-A177-3AD203B41FA5}">
                      <a16:colId xmlns:a16="http://schemas.microsoft.com/office/drawing/2014/main" val="2859156421"/>
                    </a:ext>
                  </a:extLst>
                </a:gridCol>
              </a:tblGrid>
              <a:tr h="133350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This word is a good example of …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680106"/>
                  </a:ext>
                </a:extLst>
              </a:tr>
              <a:tr h="182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9557654"/>
                  </a:ext>
                </a:extLst>
              </a:tr>
              <a:tr h="2247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Ej.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question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physical description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activity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2463939"/>
                  </a:ext>
                </a:extLst>
              </a:tr>
              <a:tr h="2203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month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activity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812921"/>
                  </a:ext>
                </a:extLst>
              </a:tr>
              <a:tr h="2527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physical description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location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0767460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location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day of the week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5937025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feeling or state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location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8776876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month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physical description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activity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3250537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C174844-3105-4681-9E6A-7459B4B53152}"/>
              </a:ext>
            </a:extLst>
          </p:cNvPr>
          <p:cNvSpPr/>
          <p:nvPr/>
        </p:nvSpPr>
        <p:spPr>
          <a:xfrm>
            <a:off x="221286" y="829818"/>
            <a:ext cx="10731636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 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For each question, put 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cross (x)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type of word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you hear.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word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pic>
        <p:nvPicPr>
          <p:cNvPr id="16" name="Graphic 15" descr="Close">
            <a:extLst>
              <a:ext uri="{FF2B5EF4-FFF2-40B4-BE49-F238E27FC236}">
                <a16:creationId xmlns:a16="http://schemas.microsoft.com/office/drawing/2014/main" id="{E4364C91-BEAD-4AEC-8B8C-DFCA04BA6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76538" y="2698647"/>
            <a:ext cx="282416" cy="282416"/>
          </a:xfrm>
          <a:prstGeom prst="rect">
            <a:avLst/>
          </a:prstGeom>
        </p:spPr>
      </p:pic>
      <p:pic>
        <p:nvPicPr>
          <p:cNvPr id="17" name="Graphic 16" descr="Close">
            <a:extLst>
              <a:ext uri="{FF2B5EF4-FFF2-40B4-BE49-F238E27FC236}">
                <a16:creationId xmlns:a16="http://schemas.microsoft.com/office/drawing/2014/main" id="{820B0ABB-A4B5-44CD-BB74-2E28FFBFB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76538" y="3348513"/>
            <a:ext cx="282416" cy="282416"/>
          </a:xfrm>
          <a:prstGeom prst="rect">
            <a:avLst/>
          </a:prstGeom>
        </p:spPr>
      </p:pic>
      <p:pic>
        <p:nvPicPr>
          <p:cNvPr id="18" name="Graphic 17" descr="Close">
            <a:extLst>
              <a:ext uri="{FF2B5EF4-FFF2-40B4-BE49-F238E27FC236}">
                <a16:creationId xmlns:a16="http://schemas.microsoft.com/office/drawing/2014/main" id="{28BAA351-83AF-496E-8892-5B1BFEB88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76538" y="3968883"/>
            <a:ext cx="282416" cy="282416"/>
          </a:xfrm>
          <a:prstGeom prst="rect">
            <a:avLst/>
          </a:prstGeom>
        </p:spPr>
      </p:pic>
      <p:pic>
        <p:nvPicPr>
          <p:cNvPr id="19" name="Graphic 18" descr="Close">
            <a:extLst>
              <a:ext uri="{FF2B5EF4-FFF2-40B4-BE49-F238E27FC236}">
                <a16:creationId xmlns:a16="http://schemas.microsoft.com/office/drawing/2014/main" id="{295B203E-4223-4D9C-AD75-8AD5155A47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70571" y="4580812"/>
            <a:ext cx="282416" cy="282416"/>
          </a:xfrm>
          <a:prstGeom prst="rect">
            <a:avLst/>
          </a:prstGeom>
        </p:spPr>
      </p:pic>
      <p:pic>
        <p:nvPicPr>
          <p:cNvPr id="20" name="Graphic 19" descr="Close">
            <a:extLst>
              <a:ext uri="{FF2B5EF4-FFF2-40B4-BE49-F238E27FC236}">
                <a16:creationId xmlns:a16="http://schemas.microsoft.com/office/drawing/2014/main" id="{3F6B34F5-6AEA-480C-B7FC-8637D2E475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54206" y="5248309"/>
            <a:ext cx="282416" cy="282416"/>
          </a:xfrm>
          <a:prstGeom prst="rect">
            <a:avLst/>
          </a:prstGeom>
        </p:spPr>
      </p:pic>
      <p:pic>
        <p:nvPicPr>
          <p:cNvPr id="21" name="Graphic 20" descr="Close">
            <a:extLst>
              <a:ext uri="{FF2B5EF4-FFF2-40B4-BE49-F238E27FC236}">
                <a16:creationId xmlns:a16="http://schemas.microsoft.com/office/drawing/2014/main" id="{0B2E4899-500A-4CE9-AA57-7D6049F49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54206" y="5852163"/>
            <a:ext cx="282416" cy="28241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BC74F3B-8826-49D2-9B70-01C5A984DD0C}"/>
              </a:ext>
            </a:extLst>
          </p:cNvPr>
          <p:cNvSpPr/>
          <p:nvPr/>
        </p:nvSpPr>
        <p:spPr>
          <a:xfrm>
            <a:off x="339267" y="2470979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83C0E0-E083-4231-BB07-B576F12E3CFB}"/>
              </a:ext>
            </a:extLst>
          </p:cNvPr>
          <p:cNvSpPr/>
          <p:nvPr/>
        </p:nvSpPr>
        <p:spPr>
          <a:xfrm>
            <a:off x="339267" y="3099273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3B3E62A-F746-4D6F-9CC8-F6E0135AF4A4}"/>
              </a:ext>
            </a:extLst>
          </p:cNvPr>
          <p:cNvSpPr/>
          <p:nvPr/>
        </p:nvSpPr>
        <p:spPr>
          <a:xfrm>
            <a:off x="339267" y="3727567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B9E7C39-FE9C-4957-885A-70222AA94B1E}"/>
              </a:ext>
            </a:extLst>
          </p:cNvPr>
          <p:cNvSpPr/>
          <p:nvPr/>
        </p:nvSpPr>
        <p:spPr>
          <a:xfrm>
            <a:off x="339267" y="4355861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7A615CD-68C4-46DD-A9CA-7CB668233D35}"/>
              </a:ext>
            </a:extLst>
          </p:cNvPr>
          <p:cNvSpPr/>
          <p:nvPr/>
        </p:nvSpPr>
        <p:spPr>
          <a:xfrm>
            <a:off x="339267" y="498415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BD24B8-1F38-4CAB-8307-19A325AFFF66}"/>
              </a:ext>
            </a:extLst>
          </p:cNvPr>
          <p:cNvSpPr/>
          <p:nvPr/>
        </p:nvSpPr>
        <p:spPr>
          <a:xfrm>
            <a:off x="339267" y="5612449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6158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Grammar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174844-3105-4681-9E6A-7459B4B53152}"/>
              </a:ext>
            </a:extLst>
          </p:cNvPr>
          <p:cNvSpPr/>
          <p:nvPr/>
        </p:nvSpPr>
        <p:spPr>
          <a:xfrm>
            <a:off x="221286" y="697680"/>
            <a:ext cx="10731636" cy="85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Put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next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person or people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that the sentence is about.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sentence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996D19A-E213-4F25-9E9B-5BD9E3E7D76A}"/>
              </a:ext>
            </a:extLst>
          </p:cNvPr>
          <p:cNvGraphicFramePr>
            <a:graphicFrameLocks noGrp="1"/>
          </p:cNvGraphicFramePr>
          <p:nvPr/>
        </p:nvGraphicFramePr>
        <p:xfrm>
          <a:off x="1333731" y="1908537"/>
          <a:ext cx="9042719" cy="3649110"/>
        </p:xfrm>
        <a:graphic>
          <a:graphicData uri="http://schemas.openxmlformats.org/drawingml/2006/table">
            <a:tbl>
              <a:tblPr firstRow="1" firstCol="1" bandRow="1"/>
              <a:tblGrid>
                <a:gridCol w="736551">
                  <a:extLst>
                    <a:ext uri="{9D8B030D-6E8A-4147-A177-3AD203B41FA5}">
                      <a16:colId xmlns:a16="http://schemas.microsoft.com/office/drawing/2014/main" val="3350208969"/>
                    </a:ext>
                  </a:extLst>
                </a:gridCol>
                <a:gridCol w="2020762">
                  <a:extLst>
                    <a:ext uri="{9D8B030D-6E8A-4147-A177-3AD203B41FA5}">
                      <a16:colId xmlns:a16="http://schemas.microsoft.com/office/drawing/2014/main" val="2110466493"/>
                    </a:ext>
                  </a:extLst>
                </a:gridCol>
                <a:gridCol w="722606">
                  <a:extLst>
                    <a:ext uri="{9D8B030D-6E8A-4147-A177-3AD203B41FA5}">
                      <a16:colId xmlns:a16="http://schemas.microsoft.com/office/drawing/2014/main" val="4193266758"/>
                    </a:ext>
                  </a:extLst>
                </a:gridCol>
                <a:gridCol w="2209654">
                  <a:extLst>
                    <a:ext uri="{9D8B030D-6E8A-4147-A177-3AD203B41FA5}">
                      <a16:colId xmlns:a16="http://schemas.microsoft.com/office/drawing/2014/main" val="560461943"/>
                    </a:ext>
                  </a:extLst>
                </a:gridCol>
                <a:gridCol w="571746">
                  <a:extLst>
                    <a:ext uri="{9D8B030D-6E8A-4147-A177-3AD203B41FA5}">
                      <a16:colId xmlns:a16="http://schemas.microsoft.com/office/drawing/2014/main" val="2315940513"/>
                    </a:ext>
                  </a:extLst>
                </a:gridCol>
                <a:gridCol w="2209654">
                  <a:extLst>
                    <a:ext uri="{9D8B030D-6E8A-4147-A177-3AD203B41FA5}">
                      <a16:colId xmlns:a16="http://schemas.microsoft.com/office/drawing/2014/main" val="1066403538"/>
                    </a:ext>
                  </a:extLst>
                </a:gridCol>
                <a:gridCol w="571746">
                  <a:extLst>
                    <a:ext uri="{9D8B030D-6E8A-4147-A177-3AD203B41FA5}">
                      <a16:colId xmlns:a16="http://schemas.microsoft.com/office/drawing/2014/main" val="2386005084"/>
                    </a:ext>
                  </a:extLst>
                </a:gridCol>
              </a:tblGrid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0911390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6127560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4152081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8778353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4798879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8924555"/>
                  </a:ext>
                </a:extLst>
              </a:tr>
            </a:tbl>
          </a:graphicData>
        </a:graphic>
      </p:graphicFrame>
      <p:pic>
        <p:nvPicPr>
          <p:cNvPr id="15" name="Graphic 14" descr="Close">
            <a:extLst>
              <a:ext uri="{FF2B5EF4-FFF2-40B4-BE49-F238E27FC236}">
                <a16:creationId xmlns:a16="http://schemas.microsoft.com/office/drawing/2014/main" id="{A431D45D-4131-4E1D-83EE-3C5D075EF2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49522" y="2065780"/>
            <a:ext cx="282416" cy="282416"/>
          </a:xfrm>
          <a:prstGeom prst="rect">
            <a:avLst/>
          </a:prstGeom>
        </p:spPr>
      </p:pic>
      <p:pic>
        <p:nvPicPr>
          <p:cNvPr id="16" name="Graphic 15" descr="Close">
            <a:extLst>
              <a:ext uri="{FF2B5EF4-FFF2-40B4-BE49-F238E27FC236}">
                <a16:creationId xmlns:a16="http://schemas.microsoft.com/office/drawing/2014/main" id="{528BD370-E454-4786-B799-E6AB879E6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27135" y="2670697"/>
            <a:ext cx="282416" cy="282416"/>
          </a:xfrm>
          <a:prstGeom prst="rect">
            <a:avLst/>
          </a:prstGeom>
        </p:spPr>
      </p:pic>
      <p:pic>
        <p:nvPicPr>
          <p:cNvPr id="17" name="Graphic 16" descr="Close">
            <a:extLst>
              <a:ext uri="{FF2B5EF4-FFF2-40B4-BE49-F238E27FC236}">
                <a16:creationId xmlns:a16="http://schemas.microsoft.com/office/drawing/2014/main" id="{0ECFC375-BE5D-4C94-8905-31CC1ABC16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55483" y="3287135"/>
            <a:ext cx="282416" cy="282416"/>
          </a:xfrm>
          <a:prstGeom prst="rect">
            <a:avLst/>
          </a:prstGeom>
        </p:spPr>
      </p:pic>
      <p:pic>
        <p:nvPicPr>
          <p:cNvPr id="18" name="Graphic 17" descr="Close">
            <a:extLst>
              <a:ext uri="{FF2B5EF4-FFF2-40B4-BE49-F238E27FC236}">
                <a16:creationId xmlns:a16="http://schemas.microsoft.com/office/drawing/2014/main" id="{B76DB064-111C-4A63-9790-1BDBA8EDC4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49522" y="3926614"/>
            <a:ext cx="282416" cy="282416"/>
          </a:xfrm>
          <a:prstGeom prst="rect">
            <a:avLst/>
          </a:prstGeom>
        </p:spPr>
      </p:pic>
      <p:pic>
        <p:nvPicPr>
          <p:cNvPr id="19" name="Graphic 18" descr="Close">
            <a:extLst>
              <a:ext uri="{FF2B5EF4-FFF2-40B4-BE49-F238E27FC236}">
                <a16:creationId xmlns:a16="http://schemas.microsoft.com/office/drawing/2014/main" id="{2B3D5AA0-B894-4DD6-913D-B033DEFC0F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55483" y="4516621"/>
            <a:ext cx="282416" cy="282416"/>
          </a:xfrm>
          <a:prstGeom prst="rect">
            <a:avLst/>
          </a:prstGeom>
        </p:spPr>
      </p:pic>
      <p:pic>
        <p:nvPicPr>
          <p:cNvPr id="20" name="Graphic 19" descr="Close">
            <a:extLst>
              <a:ext uri="{FF2B5EF4-FFF2-40B4-BE49-F238E27FC236}">
                <a16:creationId xmlns:a16="http://schemas.microsoft.com/office/drawing/2014/main" id="{8772F247-9624-48FE-8213-D7EF6D6C1B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27135" y="5091200"/>
            <a:ext cx="282416" cy="28241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A80FD6E-CE13-4314-914F-D187A2990DEC}"/>
              </a:ext>
            </a:extLst>
          </p:cNvPr>
          <p:cNvSpPr/>
          <p:nvPr/>
        </p:nvSpPr>
        <p:spPr>
          <a:xfrm>
            <a:off x="1449876" y="1997564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A41AB4F-1B0D-4158-BD77-E8B41B69DEB5}"/>
              </a:ext>
            </a:extLst>
          </p:cNvPr>
          <p:cNvSpPr/>
          <p:nvPr/>
        </p:nvSpPr>
        <p:spPr>
          <a:xfrm>
            <a:off x="1449876" y="2625858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63799CB-80A1-4FA3-89ED-E402D5AADBFA}"/>
              </a:ext>
            </a:extLst>
          </p:cNvPr>
          <p:cNvSpPr/>
          <p:nvPr/>
        </p:nvSpPr>
        <p:spPr>
          <a:xfrm>
            <a:off x="1449875" y="3220430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9A93F27-9F1B-4C57-97AC-3C4CB9E11B8B}"/>
              </a:ext>
            </a:extLst>
          </p:cNvPr>
          <p:cNvSpPr/>
          <p:nvPr/>
        </p:nvSpPr>
        <p:spPr>
          <a:xfrm>
            <a:off x="1449875" y="3834314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D0AC079-2C6F-4171-A3CE-FFEBAFD3CC19}"/>
              </a:ext>
            </a:extLst>
          </p:cNvPr>
          <p:cNvSpPr/>
          <p:nvPr/>
        </p:nvSpPr>
        <p:spPr>
          <a:xfrm>
            <a:off x="1449875" y="4433746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F1C28E-8D0E-4294-8E94-B9BADE9AF970}"/>
              </a:ext>
            </a:extLst>
          </p:cNvPr>
          <p:cNvSpPr/>
          <p:nvPr/>
        </p:nvSpPr>
        <p:spPr>
          <a:xfrm>
            <a:off x="1449875" y="5034193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16781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0F38E9-4757-49EC-BBEF-14AA9CEAAEE3}"/>
              </a:ext>
            </a:extLst>
          </p:cNvPr>
          <p:cNvSpPr/>
          <p:nvPr/>
        </p:nvSpPr>
        <p:spPr>
          <a:xfrm>
            <a:off x="561316" y="704305"/>
            <a:ext cx="10232580" cy="5770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the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Spanish word(s)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each English sentence.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¿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Cuándo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es? ¿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Febrero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marzo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	________ is it? __________, _______?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Organiza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una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fiesta.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S/he ___ ______________ a _________.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Está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medio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la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cocina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She is in the ____________ of the ___________.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¡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Buenos días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mamá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! 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 ____________, mum!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5. El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río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es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grande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.		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The _________ is ____________,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Veo la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nube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 es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negra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see the _________ and it is __________.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Tengo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frío.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	I am _____________ .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 trabajo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es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muy difícil.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_____ __________ is _______ ________.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Luego escucho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música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arriba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_________ I _________ to music __________.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también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descanso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mi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habitación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_______ I _______ ____________ in my room.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105622-0D13-48BF-9504-26EBA3FC9F7E}"/>
              </a:ext>
            </a:extLst>
          </p:cNvPr>
          <p:cNvSpPr txBox="1"/>
          <p:nvPr/>
        </p:nvSpPr>
        <p:spPr>
          <a:xfrm>
            <a:off x="4660663" y="1361470"/>
            <a:ext cx="2033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7B2635-2F54-4D38-B80B-C56478094F64}"/>
              </a:ext>
            </a:extLst>
          </p:cNvPr>
          <p:cNvSpPr txBox="1"/>
          <p:nvPr/>
        </p:nvSpPr>
        <p:spPr>
          <a:xfrm>
            <a:off x="6509127" y="1405191"/>
            <a:ext cx="2885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February  March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51ACE6-2CC1-423C-BA88-074AA2E0DDF8}"/>
              </a:ext>
            </a:extLst>
          </p:cNvPr>
          <p:cNvSpPr txBox="1"/>
          <p:nvPr/>
        </p:nvSpPr>
        <p:spPr>
          <a:xfrm>
            <a:off x="6002565" y="1866856"/>
            <a:ext cx="2033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organising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472F7E-701B-4A20-8195-B7491D785568}"/>
              </a:ext>
            </a:extLst>
          </p:cNvPr>
          <p:cNvSpPr txBox="1"/>
          <p:nvPr/>
        </p:nvSpPr>
        <p:spPr>
          <a:xfrm>
            <a:off x="7951924" y="1866855"/>
            <a:ext cx="2033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AE9FF3-1942-4D51-BAD9-81CBFE69E7E7}"/>
              </a:ext>
            </a:extLst>
          </p:cNvPr>
          <p:cNvSpPr txBox="1"/>
          <p:nvPr/>
        </p:nvSpPr>
        <p:spPr>
          <a:xfrm>
            <a:off x="6530886" y="2328520"/>
            <a:ext cx="2033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middle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764CF7-B053-4AF3-A35C-427491B804BE}"/>
              </a:ext>
            </a:extLst>
          </p:cNvPr>
          <p:cNvSpPr txBox="1"/>
          <p:nvPr/>
        </p:nvSpPr>
        <p:spPr>
          <a:xfrm>
            <a:off x="8760010" y="2328519"/>
            <a:ext cx="2033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kitchen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25E597-E892-44CE-893C-E8FA58266461}"/>
              </a:ext>
            </a:extLst>
          </p:cNvPr>
          <p:cNvSpPr txBox="1"/>
          <p:nvPr/>
        </p:nvSpPr>
        <p:spPr>
          <a:xfrm>
            <a:off x="4872056" y="2790184"/>
            <a:ext cx="3692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Good    morning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78A48A-2F58-4732-8857-4976A94ADA3E}"/>
              </a:ext>
            </a:extLst>
          </p:cNvPr>
          <p:cNvSpPr txBox="1"/>
          <p:nvPr/>
        </p:nvSpPr>
        <p:spPr>
          <a:xfrm>
            <a:off x="5447212" y="3247625"/>
            <a:ext cx="2033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river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D2573E-F38D-4971-B67C-D281504889C6}"/>
              </a:ext>
            </a:extLst>
          </p:cNvPr>
          <p:cNvSpPr txBox="1"/>
          <p:nvPr/>
        </p:nvSpPr>
        <p:spPr>
          <a:xfrm>
            <a:off x="7025319" y="3260237"/>
            <a:ext cx="2033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big, large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C94C49-244F-4007-9ADA-79108B198635}"/>
              </a:ext>
            </a:extLst>
          </p:cNvPr>
          <p:cNvSpPr txBox="1"/>
          <p:nvPr/>
        </p:nvSpPr>
        <p:spPr>
          <a:xfrm>
            <a:off x="5938966" y="3705065"/>
            <a:ext cx="2033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cloud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F63136-82A2-45C7-80FF-42CAF8C4889F}"/>
              </a:ext>
            </a:extLst>
          </p:cNvPr>
          <p:cNvSpPr txBox="1"/>
          <p:nvPr/>
        </p:nvSpPr>
        <p:spPr>
          <a:xfrm>
            <a:off x="8223047" y="3664622"/>
            <a:ext cx="2033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black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9F018C-6D0A-4A3E-B865-79E560E72FFE}"/>
              </a:ext>
            </a:extLst>
          </p:cNvPr>
          <p:cNvSpPr txBox="1"/>
          <p:nvPr/>
        </p:nvSpPr>
        <p:spPr>
          <a:xfrm>
            <a:off x="5430541" y="4149893"/>
            <a:ext cx="2033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cold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415231-CCB3-440E-8212-1182E1A5E624}"/>
              </a:ext>
            </a:extLst>
          </p:cNvPr>
          <p:cNvSpPr txBox="1"/>
          <p:nvPr/>
        </p:nvSpPr>
        <p:spPr>
          <a:xfrm>
            <a:off x="5079057" y="4594721"/>
            <a:ext cx="2033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My work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FDCC7E-55E4-4141-BF5A-689AB0911A94}"/>
              </a:ext>
            </a:extLst>
          </p:cNvPr>
          <p:cNvSpPr txBox="1"/>
          <p:nvPr/>
        </p:nvSpPr>
        <p:spPr>
          <a:xfrm>
            <a:off x="7455290" y="4594721"/>
            <a:ext cx="2033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very difficult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545C12-FC99-4593-8012-ECD96C267ABA}"/>
              </a:ext>
            </a:extLst>
          </p:cNvPr>
          <p:cNvSpPr txBox="1"/>
          <p:nvPr/>
        </p:nvSpPr>
        <p:spPr>
          <a:xfrm>
            <a:off x="4588942" y="5052161"/>
            <a:ext cx="2033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Then/Later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DE2B6B-7D11-425E-8B57-CD342D517BFF}"/>
              </a:ext>
            </a:extLst>
          </p:cNvPr>
          <p:cNvSpPr txBox="1"/>
          <p:nvPr/>
        </p:nvSpPr>
        <p:spPr>
          <a:xfrm>
            <a:off x="6002565" y="5039549"/>
            <a:ext cx="2033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listen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260220-4892-4EDE-A85B-4D9CCB59DAE4}"/>
              </a:ext>
            </a:extLst>
          </p:cNvPr>
          <p:cNvSpPr txBox="1"/>
          <p:nvPr/>
        </p:nvSpPr>
        <p:spPr>
          <a:xfrm>
            <a:off x="8712367" y="5033061"/>
            <a:ext cx="3245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up above/upstairs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367A8D-54CF-4FB9-AAED-90A1840E4AF2}"/>
              </a:ext>
            </a:extLst>
          </p:cNvPr>
          <p:cNvSpPr txBox="1"/>
          <p:nvPr/>
        </p:nvSpPr>
        <p:spPr>
          <a:xfrm>
            <a:off x="561316" y="5922862"/>
            <a:ext cx="2033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B8DD41-DD11-41DF-B830-9185C992F2A0}"/>
              </a:ext>
            </a:extLst>
          </p:cNvPr>
          <p:cNvSpPr txBox="1"/>
          <p:nvPr/>
        </p:nvSpPr>
        <p:spPr>
          <a:xfrm>
            <a:off x="2207551" y="5968124"/>
            <a:ext cx="2033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also relax</a:t>
            </a:r>
          </a:p>
        </p:txBody>
      </p:sp>
    </p:spTree>
    <p:extLst>
      <p:ext uri="{BB962C8B-B14F-4D97-AF65-F5344CB8AC3E}">
        <p14:creationId xmlns:p14="http://schemas.microsoft.com/office/powerpoint/2010/main" val="287718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en, Write, Pencil, Writing Tool, Work, Message, Blue">
            <a:extLst>
              <a:ext uri="{FF2B5EF4-FFF2-40B4-BE49-F238E27FC236}">
                <a16:creationId xmlns:a16="http://schemas.microsoft.com/office/drawing/2014/main" id="{F822FD64-B101-4B75-9404-68D036FE5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709" y="116864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1B6F84E-A331-4263-845A-26B532BD1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719" y="1042412"/>
            <a:ext cx="1260281" cy="46166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5AE36D-4BFC-45EC-A9D2-7D5BE2D77322}"/>
              </a:ext>
            </a:extLst>
          </p:cNvPr>
          <p:cNvSpPr/>
          <p:nvPr/>
        </p:nvSpPr>
        <p:spPr>
          <a:xfrm>
            <a:off x="318052" y="1052050"/>
            <a:ext cx="12205252" cy="5543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English words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the Spanish sentence.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It is an incredible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place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		Es un __________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increíble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Is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white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colour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¿ El _________ es un ___________?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You are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down below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Estás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_________.	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Speaking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Spanish is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easy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___________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español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es ___________.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words)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Being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famous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 impossible.		 __________ _________ es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imposible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It is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favourite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thing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Es ______ ____________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preferida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There are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eight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teachers.		Hay ________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profesoras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word)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The animal is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weak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now.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El animal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está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___________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ahora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The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person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strong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La _____________ es ____________.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words)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 My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birthday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 in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August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Mi __________________ es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________.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ACDE35-2308-4F93-92FE-EF7A19094426}"/>
              </a:ext>
            </a:extLst>
          </p:cNvPr>
          <p:cNvSpPr txBox="1"/>
          <p:nvPr/>
        </p:nvSpPr>
        <p:spPr>
          <a:xfrm>
            <a:off x="6846191" y="6457890"/>
            <a:ext cx="5276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Total marks available for vocabulary: 38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05D6F1-B47B-4D96-B45E-6B0120684F0F}"/>
              </a:ext>
            </a:extLst>
          </p:cNvPr>
          <p:cNvSpPr txBox="1"/>
          <p:nvPr/>
        </p:nvSpPr>
        <p:spPr>
          <a:xfrm>
            <a:off x="5585910" y="1504077"/>
            <a:ext cx="1260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lugar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9BFA94-36FC-4858-BCC2-20313AE90E02}"/>
              </a:ext>
            </a:extLst>
          </p:cNvPr>
          <p:cNvSpPr txBox="1"/>
          <p:nvPr/>
        </p:nvSpPr>
        <p:spPr>
          <a:xfrm>
            <a:off x="5465859" y="1975380"/>
            <a:ext cx="1260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blanco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6E3B96-A0CE-4A99-8AC2-60B30A5CCDA3}"/>
              </a:ext>
            </a:extLst>
          </p:cNvPr>
          <p:cNvSpPr txBox="1"/>
          <p:nvPr/>
        </p:nvSpPr>
        <p:spPr>
          <a:xfrm>
            <a:off x="7390129" y="1975380"/>
            <a:ext cx="1260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color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3227C6-D744-4715-A38B-D67588F703E4}"/>
              </a:ext>
            </a:extLst>
          </p:cNvPr>
          <p:cNvSpPr txBox="1"/>
          <p:nvPr/>
        </p:nvSpPr>
        <p:spPr>
          <a:xfrm>
            <a:off x="5585910" y="2427407"/>
            <a:ext cx="1260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abajo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3AC0E0-951A-469B-9F98-998D825EB9EF}"/>
              </a:ext>
            </a:extLst>
          </p:cNvPr>
          <p:cNvSpPr txBox="1"/>
          <p:nvPr/>
        </p:nvSpPr>
        <p:spPr>
          <a:xfrm>
            <a:off x="5160397" y="2898710"/>
            <a:ext cx="1260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F9C539-3E55-4C52-921A-6276D1DE5715}"/>
              </a:ext>
            </a:extLst>
          </p:cNvPr>
          <p:cNvSpPr txBox="1"/>
          <p:nvPr/>
        </p:nvSpPr>
        <p:spPr>
          <a:xfrm>
            <a:off x="7841511" y="2889072"/>
            <a:ext cx="1260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fácil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D014C0-DF63-4453-A7AA-6F42B9BACA96}"/>
              </a:ext>
            </a:extLst>
          </p:cNvPr>
          <p:cNvSpPr txBox="1"/>
          <p:nvPr/>
        </p:nvSpPr>
        <p:spPr>
          <a:xfrm>
            <a:off x="5129103" y="3360375"/>
            <a:ext cx="2583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Ser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famoso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E45F68-1378-47F5-9A44-40B88BDE1249}"/>
              </a:ext>
            </a:extLst>
          </p:cNvPr>
          <p:cNvSpPr txBox="1"/>
          <p:nvPr/>
        </p:nvSpPr>
        <p:spPr>
          <a:xfrm>
            <a:off x="5295859" y="3795542"/>
            <a:ext cx="2416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 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cosa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BE73BD-9245-4A71-99BA-D1A750868526}"/>
              </a:ext>
            </a:extLst>
          </p:cNvPr>
          <p:cNvSpPr txBox="1"/>
          <p:nvPr/>
        </p:nvSpPr>
        <p:spPr>
          <a:xfrm>
            <a:off x="5424553" y="4266845"/>
            <a:ext cx="1260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ocho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EE7E69-A577-43AF-830B-7D23B1E8FCF4}"/>
              </a:ext>
            </a:extLst>
          </p:cNvPr>
          <p:cNvSpPr txBox="1"/>
          <p:nvPr/>
        </p:nvSpPr>
        <p:spPr>
          <a:xfrm>
            <a:off x="6803133" y="4691549"/>
            <a:ext cx="1260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débil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5F2A44-9769-4239-822E-47F66364AC0C}"/>
              </a:ext>
            </a:extLst>
          </p:cNvPr>
          <p:cNvSpPr txBox="1"/>
          <p:nvPr/>
        </p:nvSpPr>
        <p:spPr>
          <a:xfrm>
            <a:off x="5367338" y="5182047"/>
            <a:ext cx="1457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914005-C988-4F47-BF83-8CFA7DBC809E}"/>
              </a:ext>
            </a:extLst>
          </p:cNvPr>
          <p:cNvSpPr txBox="1"/>
          <p:nvPr/>
        </p:nvSpPr>
        <p:spPr>
          <a:xfrm>
            <a:off x="7371427" y="5182047"/>
            <a:ext cx="1260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fuerte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5506AC-005E-4A60-9D1E-A85EC009AF86}"/>
              </a:ext>
            </a:extLst>
          </p:cNvPr>
          <p:cNvSpPr txBox="1"/>
          <p:nvPr/>
        </p:nvSpPr>
        <p:spPr>
          <a:xfrm>
            <a:off x="5271492" y="5614879"/>
            <a:ext cx="2290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cumpleaños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F2364D-C7B2-4073-8863-BC52471CA0DC}"/>
              </a:ext>
            </a:extLst>
          </p:cNvPr>
          <p:cNvSpPr txBox="1"/>
          <p:nvPr/>
        </p:nvSpPr>
        <p:spPr>
          <a:xfrm>
            <a:off x="8224406" y="5592194"/>
            <a:ext cx="1260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agosto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10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724400" cy="6858000"/>
          </a:xfrm>
          <a:prstGeom prst="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5026" y="552773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amarillo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5991147"/>
            <a:ext cx="485096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- Knowledge quiz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809B60-34DA-46F8-9144-D26F0D50F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68" y="343673"/>
            <a:ext cx="398306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What do I know now?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CD0DEA6-1D05-4B96-B266-5FEE32C24E39}"/>
              </a:ext>
            </a:extLst>
          </p:cNvPr>
          <p:cNvSpPr/>
          <p:nvPr/>
        </p:nvSpPr>
        <p:spPr>
          <a:xfrm>
            <a:off x="615044" y="1925915"/>
            <a:ext cx="3397342" cy="342659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60B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5645A2-57A5-4C8A-AE93-92D649E2B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90" y="2352234"/>
            <a:ext cx="3214451" cy="275304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94BF0-07B8-4A12-82A9-A59D2A2F4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8812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Grammar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6145" name="Picture 3" descr="Icon&#10;&#10;Description automatically generated">
            <a:extLst>
              <a:ext uri="{FF2B5EF4-FFF2-40B4-BE49-F238E27FC236}">
                <a16:creationId xmlns:a16="http://schemas.microsoft.com/office/drawing/2014/main" id="{B35284CD-DE8A-4FEE-8AFE-B5F057A0B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95" y="557962"/>
            <a:ext cx="1146608" cy="115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70A3018A-1A51-4C80-BFBF-9082D6A93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9084" y="100863"/>
            <a:ext cx="92113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Aymara grammar is very different from Spanish. 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Help Nina with her Spanish grammar by answering the questions in this part of the quiz. </a:t>
            </a: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5EEE84A-1967-4904-BC4C-E467495343C4}"/>
              </a:ext>
            </a:extLst>
          </p:cNvPr>
          <p:cNvGraphicFramePr>
            <a:graphicFrameLocks noGrp="1"/>
          </p:cNvGraphicFramePr>
          <p:nvPr/>
        </p:nvGraphicFramePr>
        <p:xfrm>
          <a:off x="150125" y="2328195"/>
          <a:ext cx="11807413" cy="3614358"/>
        </p:xfrm>
        <a:graphic>
          <a:graphicData uri="http://schemas.openxmlformats.org/drawingml/2006/table">
            <a:tbl>
              <a:tblPr firstRow="1" firstCol="1" bandRow="1"/>
              <a:tblGrid>
                <a:gridCol w="439090">
                  <a:extLst>
                    <a:ext uri="{9D8B030D-6E8A-4147-A177-3AD203B41FA5}">
                      <a16:colId xmlns:a16="http://schemas.microsoft.com/office/drawing/2014/main" val="1774250806"/>
                    </a:ext>
                  </a:extLst>
                </a:gridCol>
                <a:gridCol w="1767827">
                  <a:extLst>
                    <a:ext uri="{9D8B030D-6E8A-4147-A177-3AD203B41FA5}">
                      <a16:colId xmlns:a16="http://schemas.microsoft.com/office/drawing/2014/main" val="2040636822"/>
                    </a:ext>
                  </a:extLst>
                </a:gridCol>
                <a:gridCol w="2010242">
                  <a:extLst>
                    <a:ext uri="{9D8B030D-6E8A-4147-A177-3AD203B41FA5}">
                      <a16:colId xmlns:a16="http://schemas.microsoft.com/office/drawing/2014/main" val="844142880"/>
                    </a:ext>
                  </a:extLst>
                </a:gridCol>
                <a:gridCol w="1446662">
                  <a:extLst>
                    <a:ext uri="{9D8B030D-6E8A-4147-A177-3AD203B41FA5}">
                      <a16:colId xmlns:a16="http://schemas.microsoft.com/office/drawing/2014/main" val="2899841784"/>
                    </a:ext>
                  </a:extLst>
                </a:gridCol>
                <a:gridCol w="286603">
                  <a:extLst>
                    <a:ext uri="{9D8B030D-6E8A-4147-A177-3AD203B41FA5}">
                      <a16:colId xmlns:a16="http://schemas.microsoft.com/office/drawing/2014/main" val="3384624885"/>
                    </a:ext>
                  </a:extLst>
                </a:gridCol>
                <a:gridCol w="477672">
                  <a:extLst>
                    <a:ext uri="{9D8B030D-6E8A-4147-A177-3AD203B41FA5}">
                      <a16:colId xmlns:a16="http://schemas.microsoft.com/office/drawing/2014/main" val="425286854"/>
                    </a:ext>
                  </a:extLst>
                </a:gridCol>
                <a:gridCol w="1897039">
                  <a:extLst>
                    <a:ext uri="{9D8B030D-6E8A-4147-A177-3AD203B41FA5}">
                      <a16:colId xmlns:a16="http://schemas.microsoft.com/office/drawing/2014/main" val="3907569290"/>
                    </a:ext>
                  </a:extLst>
                </a:gridCol>
                <a:gridCol w="2251880">
                  <a:extLst>
                    <a:ext uri="{9D8B030D-6E8A-4147-A177-3AD203B41FA5}">
                      <a16:colId xmlns:a16="http://schemas.microsoft.com/office/drawing/2014/main" val="4015360952"/>
                    </a:ext>
                  </a:extLst>
                </a:gridCol>
                <a:gridCol w="1230398">
                  <a:extLst>
                    <a:ext uri="{9D8B030D-6E8A-4147-A177-3AD203B41FA5}">
                      <a16:colId xmlns:a16="http://schemas.microsoft.com/office/drawing/2014/main" val="6543525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Organizas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una fiesta.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Habla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inglés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9817772"/>
                  </a:ext>
                </a:extLst>
              </a:tr>
              <a:tr h="810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Pasea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por la ciudad.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Aprendes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cada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día.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9125615"/>
                  </a:ext>
                </a:extLst>
              </a:tr>
              <a:tr h="7937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Monto a caballo.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Estás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aquí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123262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52246A9-EEC5-4860-B59F-F5A91A8697C7}"/>
              </a:ext>
            </a:extLst>
          </p:cNvPr>
          <p:cNvSpPr txBox="1"/>
          <p:nvPr/>
        </p:nvSpPr>
        <p:spPr>
          <a:xfrm>
            <a:off x="1867819" y="87409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732716F9-8F24-4927-A37E-EF09622CB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9609" y="966425"/>
            <a:ext cx="921135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i) Put a [</a:t>
            </a: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next to the person each sentence refers to.</a:t>
            </a:r>
            <a:b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ii) Write the </a:t>
            </a:r>
            <a:r>
              <a:rPr kumimoji="0" lang="en-GB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Spanish pronoun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for I </a:t>
            </a: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you </a:t>
            </a: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 he, she for each sentence, too.</a:t>
            </a: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8F3027-2005-47CA-930E-83027B6346CA}"/>
              </a:ext>
            </a:extLst>
          </p:cNvPr>
          <p:cNvSpPr txBox="1"/>
          <p:nvPr/>
        </p:nvSpPr>
        <p:spPr>
          <a:xfrm>
            <a:off x="4408226" y="1970476"/>
            <a:ext cx="136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Pronoun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29251C-3054-46DD-A570-7C8E1B4DD7E6}"/>
              </a:ext>
            </a:extLst>
          </p:cNvPr>
          <p:cNvSpPr txBox="1"/>
          <p:nvPr/>
        </p:nvSpPr>
        <p:spPr>
          <a:xfrm>
            <a:off x="10677099" y="1970476"/>
            <a:ext cx="136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Pronoun</a:t>
            </a:r>
          </a:p>
        </p:txBody>
      </p:sp>
      <p:pic>
        <p:nvPicPr>
          <p:cNvPr id="12" name="Graphic 11" descr="Close">
            <a:extLst>
              <a:ext uri="{FF2B5EF4-FFF2-40B4-BE49-F238E27FC236}">
                <a16:creationId xmlns:a16="http://schemas.microsoft.com/office/drawing/2014/main" id="{858BB20D-2491-460D-BE04-41EB72863D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1493" y="2832696"/>
            <a:ext cx="282416" cy="282416"/>
          </a:xfrm>
          <a:prstGeom prst="rect">
            <a:avLst/>
          </a:prstGeom>
        </p:spPr>
      </p:pic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FEBECE34-4AD0-4271-95B7-98343C35A3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6745" y="4461364"/>
            <a:ext cx="282416" cy="282416"/>
          </a:xfrm>
          <a:prstGeom prst="rect">
            <a:avLst/>
          </a:prstGeom>
        </p:spPr>
      </p:pic>
      <p:pic>
        <p:nvPicPr>
          <p:cNvPr id="14" name="Graphic 13" descr="Close">
            <a:extLst>
              <a:ext uri="{FF2B5EF4-FFF2-40B4-BE49-F238E27FC236}">
                <a16:creationId xmlns:a16="http://schemas.microsoft.com/office/drawing/2014/main" id="{5A6EA6A6-2848-4307-A09C-D51F114264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6745" y="4797691"/>
            <a:ext cx="282416" cy="282416"/>
          </a:xfrm>
          <a:prstGeom prst="rect">
            <a:avLst/>
          </a:prstGeom>
        </p:spPr>
      </p:pic>
      <p:pic>
        <p:nvPicPr>
          <p:cNvPr id="15" name="Graphic 14" descr="Close">
            <a:extLst>
              <a:ext uri="{FF2B5EF4-FFF2-40B4-BE49-F238E27FC236}">
                <a16:creationId xmlns:a16="http://schemas.microsoft.com/office/drawing/2014/main" id="{3E743730-60FB-4C92-8CE8-6798C03AFF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09508" y="3253158"/>
            <a:ext cx="282416" cy="282416"/>
          </a:xfrm>
          <a:prstGeom prst="rect">
            <a:avLst/>
          </a:prstGeom>
        </p:spPr>
      </p:pic>
      <p:pic>
        <p:nvPicPr>
          <p:cNvPr id="16" name="Graphic 15" descr="Close">
            <a:extLst>
              <a:ext uri="{FF2B5EF4-FFF2-40B4-BE49-F238E27FC236}">
                <a16:creationId xmlns:a16="http://schemas.microsoft.com/office/drawing/2014/main" id="{D5376830-652D-42BA-A76A-E174AF4A65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09508" y="4063494"/>
            <a:ext cx="282416" cy="282416"/>
          </a:xfrm>
          <a:prstGeom prst="rect">
            <a:avLst/>
          </a:prstGeom>
        </p:spPr>
      </p:pic>
      <p:pic>
        <p:nvPicPr>
          <p:cNvPr id="17" name="Graphic 16" descr="Close">
            <a:extLst>
              <a:ext uri="{FF2B5EF4-FFF2-40B4-BE49-F238E27FC236}">
                <a16:creationId xmlns:a16="http://schemas.microsoft.com/office/drawing/2014/main" id="{39D88B5D-BF24-4E8D-BCAA-0F1F16DC6F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24256" y="5247649"/>
            <a:ext cx="282416" cy="28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6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8057" y="932449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0943" y="106125"/>
            <a:ext cx="781050" cy="78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94BF0-07B8-4A12-82A9-A59D2A2F4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6570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Grammar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79A1EE8-BA10-4DC4-9DE2-7A0951A2FACA}"/>
              </a:ext>
            </a:extLst>
          </p:cNvPr>
          <p:cNvGraphicFramePr>
            <a:graphicFrameLocks noGrp="1"/>
          </p:cNvGraphicFramePr>
          <p:nvPr/>
        </p:nvGraphicFramePr>
        <p:xfrm>
          <a:off x="166085" y="1377834"/>
          <a:ext cx="11693820" cy="5073768"/>
        </p:xfrm>
        <a:graphic>
          <a:graphicData uri="http://schemas.openxmlformats.org/drawingml/2006/table">
            <a:tbl>
              <a:tblPr firstRow="1" firstCol="1" bandRow="1"/>
              <a:tblGrid>
                <a:gridCol w="728725">
                  <a:extLst>
                    <a:ext uri="{9D8B030D-6E8A-4147-A177-3AD203B41FA5}">
                      <a16:colId xmlns:a16="http://schemas.microsoft.com/office/drawing/2014/main" val="1061103924"/>
                    </a:ext>
                  </a:extLst>
                </a:gridCol>
                <a:gridCol w="6138221">
                  <a:extLst>
                    <a:ext uri="{9D8B030D-6E8A-4147-A177-3AD203B41FA5}">
                      <a16:colId xmlns:a16="http://schemas.microsoft.com/office/drawing/2014/main" val="2833441794"/>
                    </a:ext>
                  </a:extLst>
                </a:gridCol>
                <a:gridCol w="1227644">
                  <a:extLst>
                    <a:ext uri="{9D8B030D-6E8A-4147-A177-3AD203B41FA5}">
                      <a16:colId xmlns:a16="http://schemas.microsoft.com/office/drawing/2014/main" val="1981576122"/>
                    </a:ext>
                  </a:extLst>
                </a:gridCol>
                <a:gridCol w="1116040">
                  <a:extLst>
                    <a:ext uri="{9D8B030D-6E8A-4147-A177-3AD203B41FA5}">
                      <a16:colId xmlns:a16="http://schemas.microsoft.com/office/drawing/2014/main" val="4264834723"/>
                    </a:ext>
                  </a:extLst>
                </a:gridCol>
                <a:gridCol w="1157892">
                  <a:extLst>
                    <a:ext uri="{9D8B030D-6E8A-4147-A177-3AD203B41FA5}">
                      <a16:colId xmlns:a16="http://schemas.microsoft.com/office/drawing/2014/main" val="90383043"/>
                    </a:ext>
                  </a:extLst>
                </a:gridCol>
                <a:gridCol w="1325298">
                  <a:extLst>
                    <a:ext uri="{9D8B030D-6E8A-4147-A177-3AD203B41FA5}">
                      <a16:colId xmlns:a16="http://schemas.microsoft.com/office/drawing/2014/main" val="2994354806"/>
                    </a:ext>
                  </a:extLst>
                </a:gridCol>
              </a:tblGrid>
              <a:tr h="126844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2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El </a:t>
                      </a:r>
                      <a:r>
                        <a:rPr lang="en-GB" sz="2200" b="1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hermano</a:t>
                      </a:r>
                      <a:r>
                        <a:rPr lang="en-GB" sz="22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__________ </a:t>
                      </a:r>
                      <a:r>
                        <a:rPr lang="en-GB" sz="2200" b="1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pesado</a:t>
                      </a:r>
                      <a:r>
                        <a:rPr lang="en-GB" sz="22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hoy</a:t>
                      </a:r>
                      <a:r>
                        <a:rPr lang="en-GB" sz="22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br>
                        <a:rPr lang="en-GB" sz="22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2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The boy </a:t>
                      </a:r>
                      <a:r>
                        <a:rPr lang="en-GB" sz="2200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is</a:t>
                      </a:r>
                      <a:r>
                        <a:rPr lang="en-GB" sz="22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tiresome today.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hay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está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tiene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602120"/>
                  </a:ext>
                </a:extLst>
              </a:tr>
              <a:tr h="126844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2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La chica _________ sueño.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2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The girl </a:t>
                      </a:r>
                      <a:r>
                        <a:rPr lang="fr-FR" sz="2200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is</a:t>
                      </a:r>
                      <a:r>
                        <a:rPr lang="fr-FR" sz="22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 tired.</a:t>
                      </a:r>
                      <a:endParaRPr lang="en-GB" sz="22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hay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está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tiene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8563455"/>
                  </a:ext>
                </a:extLst>
              </a:tr>
              <a:tr h="126844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4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2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_________ un mensaje allí.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200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There is</a:t>
                      </a:r>
                      <a:r>
                        <a:rPr lang="fr-FR" sz="22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 a message there.</a:t>
                      </a:r>
                      <a:endParaRPr lang="en-GB" sz="22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hay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está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tiene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4606203"/>
                  </a:ext>
                </a:extLst>
              </a:tr>
              <a:tr h="126844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2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El piano __________ un instrumento viejo.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2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The piano </a:t>
                      </a:r>
                      <a:r>
                        <a:rPr lang="fr-FR" sz="2200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is</a:t>
                      </a:r>
                      <a:r>
                        <a:rPr lang="fr-FR" sz="2200" u="none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an old instrument.</a:t>
                      </a:r>
                      <a:endParaRPr lang="en-GB" sz="22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hay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está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tiene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9558858"/>
                  </a:ext>
                </a:extLst>
              </a:tr>
            </a:tbl>
          </a:graphicData>
        </a:graphic>
      </p:graphicFrame>
      <p:pic>
        <p:nvPicPr>
          <p:cNvPr id="6145" name="Picture 3" descr="Icon&#10;&#10;Description automatically generated">
            <a:extLst>
              <a:ext uri="{FF2B5EF4-FFF2-40B4-BE49-F238E27FC236}">
                <a16:creationId xmlns:a16="http://schemas.microsoft.com/office/drawing/2014/main" id="{B35284CD-DE8A-4FEE-8AFE-B5F057A0B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85" y="442673"/>
            <a:ext cx="1146608" cy="115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BA1EB90B-3BAA-4D8C-8510-976A43F7C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0188" y="747040"/>
            <a:ext cx="96340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Put a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) next to the word that completes the sentence.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Graphic 8" descr="Close">
            <a:extLst>
              <a:ext uri="{FF2B5EF4-FFF2-40B4-BE49-F238E27FC236}">
                <a16:creationId xmlns:a16="http://schemas.microsoft.com/office/drawing/2014/main" id="{06EA7ABB-FF28-4286-81FA-4E91D7C18C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53509" y="1889689"/>
            <a:ext cx="282416" cy="282416"/>
          </a:xfrm>
          <a:prstGeom prst="rect">
            <a:avLst/>
          </a:prstGeom>
        </p:spPr>
      </p:pic>
      <p:pic>
        <p:nvPicPr>
          <p:cNvPr id="10" name="Graphic 9" descr="Close">
            <a:extLst>
              <a:ext uri="{FF2B5EF4-FFF2-40B4-BE49-F238E27FC236}">
                <a16:creationId xmlns:a16="http://schemas.microsoft.com/office/drawing/2014/main" id="{BB109087-F0E8-4FBF-8C4D-46AF1BC614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42846" y="3146584"/>
            <a:ext cx="282416" cy="282416"/>
          </a:xfrm>
          <a:prstGeom prst="rect">
            <a:avLst/>
          </a:prstGeom>
        </p:spPr>
      </p:pic>
      <p:pic>
        <p:nvPicPr>
          <p:cNvPr id="11" name="Graphic 10" descr="Close">
            <a:extLst>
              <a:ext uri="{FF2B5EF4-FFF2-40B4-BE49-F238E27FC236}">
                <a16:creationId xmlns:a16="http://schemas.microsoft.com/office/drawing/2014/main" id="{D79CA85E-4DA7-4055-AE32-4910650180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52761" y="4440271"/>
            <a:ext cx="282416" cy="282416"/>
          </a:xfrm>
          <a:prstGeom prst="rect">
            <a:avLst/>
          </a:prstGeom>
        </p:spPr>
      </p:pic>
      <p:pic>
        <p:nvPicPr>
          <p:cNvPr id="12" name="Graphic 11" descr="Close">
            <a:extLst>
              <a:ext uri="{FF2B5EF4-FFF2-40B4-BE49-F238E27FC236}">
                <a16:creationId xmlns:a16="http://schemas.microsoft.com/office/drawing/2014/main" id="{83C99C61-6F81-4DAF-A1AF-D5324C2884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50619" y="5693883"/>
            <a:ext cx="282416" cy="28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94BF0-07B8-4A12-82A9-A59D2A2F4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Grammar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D661C0-4B2C-4F3F-8C44-0DF8EEAC256C}"/>
              </a:ext>
            </a:extLst>
          </p:cNvPr>
          <p:cNvSpPr/>
          <p:nvPr/>
        </p:nvSpPr>
        <p:spPr>
          <a:xfrm>
            <a:off x="356784" y="3429000"/>
            <a:ext cx="11371920" cy="91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Put a (X) next to the words that could finish this sentence. Remember the personal ‘a’.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B3E4110-7D89-4407-87CF-33E38D26A064}"/>
              </a:ext>
            </a:extLst>
          </p:cNvPr>
          <p:cNvGraphicFramePr>
            <a:graphicFrameLocks noGrp="1"/>
          </p:cNvGraphicFramePr>
          <p:nvPr/>
        </p:nvGraphicFramePr>
        <p:xfrm>
          <a:off x="820901" y="4027430"/>
          <a:ext cx="9493529" cy="752539"/>
        </p:xfrm>
        <a:graphic>
          <a:graphicData uri="http://schemas.openxmlformats.org/drawingml/2006/table">
            <a:tbl>
              <a:tblPr firstRow="1" firstCol="1" bandRow="1"/>
              <a:tblGrid>
                <a:gridCol w="3458491">
                  <a:extLst>
                    <a:ext uri="{9D8B030D-6E8A-4147-A177-3AD203B41FA5}">
                      <a16:colId xmlns:a16="http://schemas.microsoft.com/office/drawing/2014/main" val="1795800362"/>
                    </a:ext>
                  </a:extLst>
                </a:gridCol>
                <a:gridCol w="5399609">
                  <a:extLst>
                    <a:ext uri="{9D8B030D-6E8A-4147-A177-3AD203B41FA5}">
                      <a16:colId xmlns:a16="http://schemas.microsoft.com/office/drawing/2014/main" val="3893800094"/>
                    </a:ext>
                  </a:extLst>
                </a:gridCol>
                <a:gridCol w="635429">
                  <a:extLst>
                    <a:ext uri="{9D8B030D-6E8A-4147-A177-3AD203B41FA5}">
                      <a16:colId xmlns:a16="http://schemas.microsoft.com/office/drawing/2014/main" val="279560293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 Busco </a:t>
                      </a: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...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a) una noticia.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26501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b) mi madre.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6743459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FC7869E-1703-4C17-8EC9-8D3B198512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8520285"/>
              </p:ext>
            </p:extLst>
          </p:nvPr>
        </p:nvGraphicFramePr>
        <p:xfrm>
          <a:off x="820900" y="5002130"/>
          <a:ext cx="9493529" cy="752539"/>
        </p:xfrm>
        <a:graphic>
          <a:graphicData uri="http://schemas.openxmlformats.org/drawingml/2006/table">
            <a:tbl>
              <a:tblPr firstRow="1" firstCol="1" bandRow="1"/>
              <a:tblGrid>
                <a:gridCol w="3470684">
                  <a:extLst>
                    <a:ext uri="{9D8B030D-6E8A-4147-A177-3AD203B41FA5}">
                      <a16:colId xmlns:a16="http://schemas.microsoft.com/office/drawing/2014/main" val="1795800362"/>
                    </a:ext>
                  </a:extLst>
                </a:gridCol>
                <a:gridCol w="5387416">
                  <a:extLst>
                    <a:ext uri="{9D8B030D-6E8A-4147-A177-3AD203B41FA5}">
                      <a16:colId xmlns:a16="http://schemas.microsoft.com/office/drawing/2014/main" val="3893800094"/>
                    </a:ext>
                  </a:extLst>
                </a:gridCol>
                <a:gridCol w="635429">
                  <a:extLst>
                    <a:ext uri="{9D8B030D-6E8A-4147-A177-3AD203B41FA5}">
                      <a16:colId xmlns:a16="http://schemas.microsoft.com/office/drawing/2014/main" val="279560293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 Amas...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a) mi papá.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26501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b) el estadio.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6743459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7144C6B0-1D89-4303-A94F-55904488435B}"/>
              </a:ext>
            </a:extLst>
          </p:cNvPr>
          <p:cNvSpPr/>
          <p:nvPr/>
        </p:nvSpPr>
        <p:spPr>
          <a:xfrm>
            <a:off x="356784" y="636344"/>
            <a:ext cx="10843653" cy="466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Write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 the words in each box in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correct order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2DBE732B-0B5F-4DDF-99F2-C313C50E25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649189"/>
              </p:ext>
            </p:extLst>
          </p:nvPr>
        </p:nvGraphicFramePr>
        <p:xfrm>
          <a:off x="604410" y="1219928"/>
          <a:ext cx="10596027" cy="1923288"/>
        </p:xfrm>
        <a:graphic>
          <a:graphicData uri="http://schemas.openxmlformats.org/drawingml/2006/table">
            <a:tbl>
              <a:tblPr firstRow="1" firstCol="1" bandRow="1"/>
              <a:tblGrid>
                <a:gridCol w="510188">
                  <a:extLst>
                    <a:ext uri="{9D8B030D-6E8A-4147-A177-3AD203B41FA5}">
                      <a16:colId xmlns:a16="http://schemas.microsoft.com/office/drawing/2014/main" val="446294625"/>
                    </a:ext>
                  </a:extLst>
                </a:gridCol>
                <a:gridCol w="2247092">
                  <a:extLst>
                    <a:ext uri="{9D8B030D-6E8A-4147-A177-3AD203B41FA5}">
                      <a16:colId xmlns:a16="http://schemas.microsoft.com/office/drawing/2014/main" val="4208043007"/>
                    </a:ext>
                  </a:extLst>
                </a:gridCol>
                <a:gridCol w="7838747">
                  <a:extLst>
                    <a:ext uri="{9D8B030D-6E8A-4147-A177-3AD203B41FA5}">
                      <a16:colId xmlns:a16="http://schemas.microsoft.com/office/drawing/2014/main" val="25794870"/>
                    </a:ext>
                  </a:extLst>
                </a:gridCol>
              </a:tblGrid>
              <a:tr h="6261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enero</a:t>
                      </a:r>
                      <a:b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un</a:t>
                      </a:r>
                      <a:b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típico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Correct order: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_________________________________________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9739917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planta</a:t>
                      </a:r>
                      <a:b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verde</a:t>
                      </a:r>
                      <a:b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una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Correct order: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_________________________________________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3320915"/>
                  </a:ext>
                </a:extLst>
              </a:tr>
            </a:tbl>
          </a:graphicData>
        </a:graphic>
      </p:graphicFrame>
      <p:pic>
        <p:nvPicPr>
          <p:cNvPr id="10" name="Graphic 9" descr="Close">
            <a:extLst>
              <a:ext uri="{FF2B5EF4-FFF2-40B4-BE49-F238E27FC236}">
                <a16:creationId xmlns:a16="http://schemas.microsoft.com/office/drawing/2014/main" id="{68C9B624-E186-4E51-8D31-3AD1197292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77974" y="4428025"/>
            <a:ext cx="282416" cy="282416"/>
          </a:xfrm>
          <a:prstGeom prst="rect">
            <a:avLst/>
          </a:prstGeom>
        </p:spPr>
      </p:pic>
      <p:pic>
        <p:nvPicPr>
          <p:cNvPr id="11" name="Graphic 10" descr="Close">
            <a:extLst>
              <a:ext uri="{FF2B5EF4-FFF2-40B4-BE49-F238E27FC236}">
                <a16:creationId xmlns:a16="http://schemas.microsoft.com/office/drawing/2014/main" id="{5D6D03C9-A353-40BB-98A6-E67CFE04C2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77974" y="5402625"/>
            <a:ext cx="282416" cy="2824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D2A057-7D2D-4AC7-90C2-199C448CEBC9}"/>
              </a:ext>
            </a:extLst>
          </p:cNvPr>
          <p:cNvSpPr txBox="1"/>
          <p:nvPr/>
        </p:nvSpPr>
        <p:spPr>
          <a:xfrm>
            <a:off x="5574890" y="1402717"/>
            <a:ext cx="5294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enero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típico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355D82-A67A-44E3-9D2A-98C38E1C7962}"/>
              </a:ext>
            </a:extLst>
          </p:cNvPr>
          <p:cNvSpPr txBox="1"/>
          <p:nvPr/>
        </p:nvSpPr>
        <p:spPr>
          <a:xfrm>
            <a:off x="6331184" y="2408974"/>
            <a:ext cx="3829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 planta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verde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78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en, Write, Pencil, Writing Tool, Work, Message, Blue">
            <a:extLst>
              <a:ext uri="{FF2B5EF4-FFF2-40B4-BE49-F238E27FC236}">
                <a16:creationId xmlns:a16="http://schemas.microsoft.com/office/drawing/2014/main" id="{F822FD64-B101-4B75-9404-68D036FE5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709" y="116864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1B6F84E-A331-4263-845A-26B532BD1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719" y="1042412"/>
            <a:ext cx="1260281" cy="46166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F2C5AE-EA61-4CCE-B7DD-59BBBB158CDB}"/>
              </a:ext>
            </a:extLst>
          </p:cNvPr>
          <p:cNvSpPr/>
          <p:nvPr/>
        </p:nvSpPr>
        <p:spPr>
          <a:xfrm>
            <a:off x="455222" y="555014"/>
            <a:ext cx="10250556" cy="5113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Spanish word for ‘a’ or ‘some’.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_______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dedo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(m)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_______  boca (f)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_______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ejercicios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mpl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_______  cartas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fpl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Spanish word for ‘the’.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 ________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naranja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(f)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domingo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(m)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¿ ________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orejas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fpl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¿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barcos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(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mpl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B40B8E-DE7B-45E7-9A12-2013F7B84163}"/>
              </a:ext>
            </a:extLst>
          </p:cNvPr>
          <p:cNvSpPr txBox="1"/>
          <p:nvPr/>
        </p:nvSpPr>
        <p:spPr>
          <a:xfrm>
            <a:off x="6844938" y="6413752"/>
            <a:ext cx="5276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Total marks available for grammar: 28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FF039-A449-4842-8C63-FB7089CA29BA}"/>
              </a:ext>
            </a:extLst>
          </p:cNvPr>
          <p:cNvSpPr txBox="1"/>
          <p:nvPr/>
        </p:nvSpPr>
        <p:spPr>
          <a:xfrm>
            <a:off x="697301" y="959022"/>
            <a:ext cx="1260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6B4348-E50F-4888-8D42-F96D5C225D57}"/>
              </a:ext>
            </a:extLst>
          </p:cNvPr>
          <p:cNvSpPr txBox="1"/>
          <p:nvPr/>
        </p:nvSpPr>
        <p:spPr>
          <a:xfrm>
            <a:off x="697301" y="1331825"/>
            <a:ext cx="1260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2F31EF-124C-4673-9E9B-2115A9F9CE97}"/>
              </a:ext>
            </a:extLst>
          </p:cNvPr>
          <p:cNvSpPr txBox="1"/>
          <p:nvPr/>
        </p:nvSpPr>
        <p:spPr>
          <a:xfrm>
            <a:off x="697301" y="1744521"/>
            <a:ext cx="1260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unos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D9D17C-0FC1-4DBB-9C87-DF8CA88D991E}"/>
              </a:ext>
            </a:extLst>
          </p:cNvPr>
          <p:cNvSpPr txBox="1"/>
          <p:nvPr/>
        </p:nvSpPr>
        <p:spPr>
          <a:xfrm>
            <a:off x="697300" y="2122583"/>
            <a:ext cx="1260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F5D4F0-82B4-4B69-8C6E-8D4C20D98D71}"/>
              </a:ext>
            </a:extLst>
          </p:cNvPr>
          <p:cNvSpPr txBox="1"/>
          <p:nvPr/>
        </p:nvSpPr>
        <p:spPr>
          <a:xfrm>
            <a:off x="974068" y="3998676"/>
            <a:ext cx="1260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E53E99-3D7A-405E-9A08-5B4F0454C8AE}"/>
              </a:ext>
            </a:extLst>
          </p:cNvPr>
          <p:cNvSpPr txBox="1"/>
          <p:nvPr/>
        </p:nvSpPr>
        <p:spPr>
          <a:xfrm>
            <a:off x="974068" y="4363475"/>
            <a:ext cx="1260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1A250C-F7CB-45E6-A352-76AD90067683}"/>
              </a:ext>
            </a:extLst>
          </p:cNvPr>
          <p:cNvSpPr txBox="1"/>
          <p:nvPr/>
        </p:nvSpPr>
        <p:spPr>
          <a:xfrm>
            <a:off x="974068" y="4775487"/>
            <a:ext cx="1260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BCE163-0314-4C36-AD39-F718DF71992E}"/>
              </a:ext>
            </a:extLst>
          </p:cNvPr>
          <p:cNvSpPr txBox="1"/>
          <p:nvPr/>
        </p:nvSpPr>
        <p:spPr>
          <a:xfrm>
            <a:off x="974068" y="5170084"/>
            <a:ext cx="1260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</a:t>
            </a:r>
          </a:p>
        </p:txBody>
      </p:sp>
    </p:spTree>
    <p:extLst>
      <p:ext uri="{BB962C8B-B14F-4D97-AF65-F5344CB8AC3E}">
        <p14:creationId xmlns:p14="http://schemas.microsoft.com/office/powerpoint/2010/main" val="348745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2231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Vocabulary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5EE30E75-D477-44F0-9375-8600CD97D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86" y="546058"/>
            <a:ext cx="1250321" cy="126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BDF996-8870-4063-9E57-6193D88A7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869" y="790855"/>
            <a:ext cx="931374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 home,</a:t>
            </a: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Nina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speaks Aymara, a language spoken by Aymara people of Peru and Bolivia. She is learning Spanish at school, like you.  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Help Nina by answering the questions in this quiz. </a:t>
            </a: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B97306D-7934-4B0B-853E-50B263C925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409936"/>
              </p:ext>
            </p:extLst>
          </p:nvPr>
        </p:nvGraphicFramePr>
        <p:xfrm>
          <a:off x="549965" y="2748028"/>
          <a:ext cx="11092069" cy="3563914"/>
        </p:xfrm>
        <a:graphic>
          <a:graphicData uri="http://schemas.openxmlformats.org/drawingml/2006/table">
            <a:tbl>
              <a:tblPr firstRow="1" firstCol="1" bandRow="1"/>
              <a:tblGrid>
                <a:gridCol w="1692234">
                  <a:extLst>
                    <a:ext uri="{9D8B030D-6E8A-4147-A177-3AD203B41FA5}">
                      <a16:colId xmlns:a16="http://schemas.microsoft.com/office/drawing/2014/main" val="3187160654"/>
                    </a:ext>
                  </a:extLst>
                </a:gridCol>
                <a:gridCol w="2637106">
                  <a:extLst>
                    <a:ext uri="{9D8B030D-6E8A-4147-A177-3AD203B41FA5}">
                      <a16:colId xmlns:a16="http://schemas.microsoft.com/office/drawing/2014/main" val="422821616"/>
                    </a:ext>
                  </a:extLst>
                </a:gridCol>
                <a:gridCol w="2190547">
                  <a:extLst>
                    <a:ext uri="{9D8B030D-6E8A-4147-A177-3AD203B41FA5}">
                      <a16:colId xmlns:a16="http://schemas.microsoft.com/office/drawing/2014/main" val="3092407455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2836081537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665406593"/>
                    </a:ext>
                  </a:extLst>
                </a:gridCol>
              </a:tblGrid>
              <a:tr h="5084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069445"/>
                  </a:ext>
                </a:extLst>
              </a:tr>
              <a:tr h="50844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1.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when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July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one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June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554256"/>
                  </a:ext>
                </a:extLst>
              </a:tr>
              <a:tr h="5100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485202"/>
                  </a:ext>
                </a:extLst>
              </a:tr>
              <a:tr h="50844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2.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sqaure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country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dad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park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161622"/>
                  </a:ext>
                </a:extLst>
              </a:tr>
              <a:tr h="5100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4781579"/>
                  </a:ext>
                </a:extLst>
              </a:tr>
              <a:tr h="50844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fear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middle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very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Tuesday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788903"/>
                  </a:ext>
                </a:extLst>
              </a:tr>
              <a:tr h="5100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5573799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064AD82-C920-4696-B0E2-374B002B45AD}"/>
              </a:ext>
            </a:extLst>
          </p:cNvPr>
          <p:cNvSpPr/>
          <p:nvPr/>
        </p:nvSpPr>
        <p:spPr>
          <a:xfrm>
            <a:off x="221286" y="1991184"/>
            <a:ext cx="11970714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For each question, put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word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sp>
        <p:nvSpPr>
          <p:cNvPr id="13" name="Rectangle 12">
            <a:hlinkClick r:id="" action="ppaction://noaction">
              <a:snd r:embed="rId5" name="T3_W10_A1.wav"/>
            </a:hlinkClick>
            <a:extLst>
              <a:ext uri="{FF2B5EF4-FFF2-40B4-BE49-F238E27FC236}">
                <a16:creationId xmlns:a16="http://schemas.microsoft.com/office/drawing/2014/main" id="{1868E782-D243-43C7-BAB8-B67BDCC46D58}"/>
              </a:ext>
            </a:extLst>
          </p:cNvPr>
          <p:cNvSpPr/>
          <p:nvPr/>
        </p:nvSpPr>
        <p:spPr>
          <a:xfrm>
            <a:off x="1125330" y="356184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14" name="Rectangle 13">
            <a:hlinkClick r:id="" action="ppaction://noaction">
              <a:snd r:embed="rId6" name="T3_W10_A2.wav"/>
            </a:hlinkClick>
            <a:extLst>
              <a:ext uri="{FF2B5EF4-FFF2-40B4-BE49-F238E27FC236}">
                <a16:creationId xmlns:a16="http://schemas.microsoft.com/office/drawing/2014/main" id="{7E630181-6A93-400E-90DA-4621660A1510}"/>
              </a:ext>
            </a:extLst>
          </p:cNvPr>
          <p:cNvSpPr/>
          <p:nvPr/>
        </p:nvSpPr>
        <p:spPr>
          <a:xfrm>
            <a:off x="1125330" y="458496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5" name="Rectangle 14">
            <a:hlinkClick r:id="" action="ppaction://noaction">
              <a:snd r:embed="rId7" name="T3_W10_A3.wav"/>
            </a:hlinkClick>
            <a:extLst>
              <a:ext uri="{FF2B5EF4-FFF2-40B4-BE49-F238E27FC236}">
                <a16:creationId xmlns:a16="http://schemas.microsoft.com/office/drawing/2014/main" id="{0CDD7504-DF4D-495F-86CB-91CBC7134FE4}"/>
              </a:ext>
            </a:extLst>
          </p:cNvPr>
          <p:cNvSpPr/>
          <p:nvPr/>
        </p:nvSpPr>
        <p:spPr>
          <a:xfrm>
            <a:off x="1125330" y="560808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85567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2231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Vocabulary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B97306D-7934-4B0B-853E-50B263C925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314830"/>
              </p:ext>
            </p:extLst>
          </p:nvPr>
        </p:nvGraphicFramePr>
        <p:xfrm>
          <a:off x="549965" y="2269607"/>
          <a:ext cx="11092069" cy="3758879"/>
        </p:xfrm>
        <a:graphic>
          <a:graphicData uri="http://schemas.openxmlformats.org/drawingml/2006/table">
            <a:tbl>
              <a:tblPr firstRow="1" firstCol="1" bandRow="1"/>
              <a:tblGrid>
                <a:gridCol w="2164670">
                  <a:extLst>
                    <a:ext uri="{9D8B030D-6E8A-4147-A177-3AD203B41FA5}">
                      <a16:colId xmlns:a16="http://schemas.microsoft.com/office/drawing/2014/main" val="3187160654"/>
                    </a:ext>
                  </a:extLst>
                </a:gridCol>
                <a:gridCol w="2164670">
                  <a:extLst>
                    <a:ext uri="{9D8B030D-6E8A-4147-A177-3AD203B41FA5}">
                      <a16:colId xmlns:a16="http://schemas.microsoft.com/office/drawing/2014/main" val="422821616"/>
                    </a:ext>
                  </a:extLst>
                </a:gridCol>
                <a:gridCol w="2190547">
                  <a:extLst>
                    <a:ext uri="{9D8B030D-6E8A-4147-A177-3AD203B41FA5}">
                      <a16:colId xmlns:a16="http://schemas.microsoft.com/office/drawing/2014/main" val="3092407455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2836081537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665406593"/>
                    </a:ext>
                  </a:extLst>
                </a:gridCol>
              </a:tblGrid>
              <a:tr h="51837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069445"/>
                  </a:ext>
                </a:extLst>
              </a:tr>
              <a:tr h="51837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city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how many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countryside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four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491986"/>
                  </a:ext>
                </a:extLst>
              </a:tr>
              <a:tr h="5617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3614602"/>
                  </a:ext>
                </a:extLst>
              </a:tr>
              <a:tr h="51837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bed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heat, warmth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head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colour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004296"/>
                  </a:ext>
                </a:extLst>
              </a:tr>
              <a:tr h="5617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0695266"/>
                  </a:ext>
                </a:extLst>
              </a:tr>
              <a:tr h="518372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6.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May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March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month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75424"/>
                  </a:ext>
                </a:extLst>
              </a:tr>
              <a:tr h="5617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701600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65BDAF5-74DD-4440-8681-CF52DFECEC81}"/>
              </a:ext>
            </a:extLst>
          </p:cNvPr>
          <p:cNvSpPr/>
          <p:nvPr/>
        </p:nvSpPr>
        <p:spPr>
          <a:xfrm>
            <a:off x="221286" y="1544280"/>
            <a:ext cx="11970714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For each question, put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word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sp>
        <p:nvSpPr>
          <p:cNvPr id="13" name="Rectangle 12">
            <a:hlinkClick r:id="" action="ppaction://noaction">
              <a:snd r:embed="rId4" name="T3_W10_A4.wav"/>
            </a:hlinkClick>
            <a:extLst>
              <a:ext uri="{FF2B5EF4-FFF2-40B4-BE49-F238E27FC236}">
                <a16:creationId xmlns:a16="http://schemas.microsoft.com/office/drawing/2014/main" id="{8847DC36-C9EE-4B52-8026-80CCDBC65283}"/>
              </a:ext>
            </a:extLst>
          </p:cNvPr>
          <p:cNvSpPr/>
          <p:nvPr/>
        </p:nvSpPr>
        <p:spPr>
          <a:xfrm>
            <a:off x="1390801" y="3207698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14" name="Rectangle 13">
            <a:hlinkClick r:id="" action="ppaction://noaction">
              <a:snd r:embed="rId5" name="T3_W10_A5.wav"/>
            </a:hlinkClick>
            <a:extLst>
              <a:ext uri="{FF2B5EF4-FFF2-40B4-BE49-F238E27FC236}">
                <a16:creationId xmlns:a16="http://schemas.microsoft.com/office/drawing/2014/main" id="{59687FCA-DB1A-40A0-9F5F-824EA9428FC4}"/>
              </a:ext>
            </a:extLst>
          </p:cNvPr>
          <p:cNvSpPr/>
          <p:nvPr/>
        </p:nvSpPr>
        <p:spPr>
          <a:xfrm>
            <a:off x="1390801" y="4230818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15" name="Rectangle 14">
            <a:hlinkClick r:id="" action="ppaction://noaction">
              <a:snd r:embed="rId6" name="T3_W10_A6.wav"/>
            </a:hlinkClick>
            <a:extLst>
              <a:ext uri="{FF2B5EF4-FFF2-40B4-BE49-F238E27FC236}">
                <a16:creationId xmlns:a16="http://schemas.microsoft.com/office/drawing/2014/main" id="{39084996-C4CF-486F-9138-F0051104345C}"/>
              </a:ext>
            </a:extLst>
          </p:cNvPr>
          <p:cNvSpPr/>
          <p:nvPr/>
        </p:nvSpPr>
        <p:spPr>
          <a:xfrm>
            <a:off x="1390801" y="5253938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837039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2231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Vocabulary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F8DA0CB-D765-4F22-A48D-1DF5D21422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721113"/>
              </p:ext>
            </p:extLst>
          </p:nvPr>
        </p:nvGraphicFramePr>
        <p:xfrm>
          <a:off x="221287" y="1764826"/>
          <a:ext cx="11843797" cy="4369753"/>
        </p:xfrm>
        <a:graphic>
          <a:graphicData uri="http://schemas.openxmlformats.org/drawingml/2006/table">
            <a:tbl>
              <a:tblPr firstRow="1" firstCol="1" bandRow="1"/>
              <a:tblGrid>
                <a:gridCol w="708084">
                  <a:extLst>
                    <a:ext uri="{9D8B030D-6E8A-4147-A177-3AD203B41FA5}">
                      <a16:colId xmlns:a16="http://schemas.microsoft.com/office/drawing/2014/main" val="383059075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104598272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36519571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3839047901"/>
                    </a:ext>
                  </a:extLst>
                </a:gridCol>
                <a:gridCol w="2784757">
                  <a:extLst>
                    <a:ext uri="{9D8B030D-6E8A-4147-A177-3AD203B41FA5}">
                      <a16:colId xmlns:a16="http://schemas.microsoft.com/office/drawing/2014/main" val="2859156421"/>
                    </a:ext>
                  </a:extLst>
                </a:gridCol>
              </a:tblGrid>
              <a:tr h="133350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This word is a good example of …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680106"/>
                  </a:ext>
                </a:extLst>
              </a:tr>
              <a:tr h="182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9557654"/>
                  </a:ext>
                </a:extLst>
              </a:tr>
              <a:tr h="2247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Ej.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question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physical description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activity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2463939"/>
                  </a:ext>
                </a:extLst>
              </a:tr>
              <a:tr h="2203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month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activity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812921"/>
                  </a:ext>
                </a:extLst>
              </a:tr>
              <a:tr h="2527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physical description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location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0767460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location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day of the week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5937025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feeling or state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location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8776876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month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physical description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activity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3250537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C174844-3105-4681-9E6A-7459B4B53152}"/>
              </a:ext>
            </a:extLst>
          </p:cNvPr>
          <p:cNvSpPr/>
          <p:nvPr/>
        </p:nvSpPr>
        <p:spPr>
          <a:xfrm>
            <a:off x="221286" y="829818"/>
            <a:ext cx="10731636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 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For each question, put 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cross (x)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type of word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you hear.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word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sp>
        <p:nvSpPr>
          <p:cNvPr id="16" name="Rectangle 15">
            <a:hlinkClick r:id="" action="ppaction://noaction">
              <a:snd r:embed="rId4" name="T3_W10_B2.wav"/>
            </a:hlinkClick>
            <a:extLst>
              <a:ext uri="{FF2B5EF4-FFF2-40B4-BE49-F238E27FC236}">
                <a16:creationId xmlns:a16="http://schemas.microsoft.com/office/drawing/2014/main" id="{6FD2B7B1-7473-4774-AE4F-F9FC00BBA407}"/>
              </a:ext>
            </a:extLst>
          </p:cNvPr>
          <p:cNvSpPr/>
          <p:nvPr/>
        </p:nvSpPr>
        <p:spPr>
          <a:xfrm>
            <a:off x="308253" y="3071108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7" name="Rectangle 16">
            <a:hlinkClick r:id="" action="ppaction://noaction">
              <a:snd r:embed="rId5" name="T3_W10_B3.wav"/>
            </a:hlinkClick>
            <a:extLst>
              <a:ext uri="{FF2B5EF4-FFF2-40B4-BE49-F238E27FC236}">
                <a16:creationId xmlns:a16="http://schemas.microsoft.com/office/drawing/2014/main" id="{B055051A-E5EA-4137-8D05-5361AF29917C}"/>
              </a:ext>
            </a:extLst>
          </p:cNvPr>
          <p:cNvSpPr/>
          <p:nvPr/>
        </p:nvSpPr>
        <p:spPr>
          <a:xfrm>
            <a:off x="308253" y="3721307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8" name="Rectangle 17">
            <a:hlinkClick r:id="" action="ppaction://noaction">
              <a:snd r:embed="rId6" name="T3_W10_B4.wav"/>
            </a:hlinkClick>
            <a:extLst>
              <a:ext uri="{FF2B5EF4-FFF2-40B4-BE49-F238E27FC236}">
                <a16:creationId xmlns:a16="http://schemas.microsoft.com/office/drawing/2014/main" id="{C12CBFBE-0CB4-4F3B-B07E-6799964128C0}"/>
              </a:ext>
            </a:extLst>
          </p:cNvPr>
          <p:cNvSpPr/>
          <p:nvPr/>
        </p:nvSpPr>
        <p:spPr>
          <a:xfrm>
            <a:off x="308252" y="4371506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19" name="Rectangle 18">
            <a:hlinkClick r:id="" action="ppaction://noaction">
              <a:snd r:embed="rId7" name="T3_W10_B1.wav"/>
            </a:hlinkClick>
            <a:extLst>
              <a:ext uri="{FF2B5EF4-FFF2-40B4-BE49-F238E27FC236}">
                <a16:creationId xmlns:a16="http://schemas.microsoft.com/office/drawing/2014/main" id="{86AFFCE1-4D93-44CF-A803-CB109CB326E0}"/>
              </a:ext>
            </a:extLst>
          </p:cNvPr>
          <p:cNvSpPr/>
          <p:nvPr/>
        </p:nvSpPr>
        <p:spPr>
          <a:xfrm>
            <a:off x="310160" y="2462338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20" name="Rectangle 19">
            <a:hlinkClick r:id="" action="ppaction://noaction">
              <a:snd r:embed="rId8" name="T3_W10_B5.wav"/>
            </a:hlinkClick>
            <a:extLst>
              <a:ext uri="{FF2B5EF4-FFF2-40B4-BE49-F238E27FC236}">
                <a16:creationId xmlns:a16="http://schemas.microsoft.com/office/drawing/2014/main" id="{875BCF7C-3B5F-40BE-BFA4-BC8C509046CE}"/>
              </a:ext>
            </a:extLst>
          </p:cNvPr>
          <p:cNvSpPr/>
          <p:nvPr/>
        </p:nvSpPr>
        <p:spPr>
          <a:xfrm>
            <a:off x="312050" y="4948203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21" name="Rectangle 20">
            <a:hlinkClick r:id="" action="ppaction://noaction">
              <a:snd r:embed="rId9" name="T3_W10_B6.wav"/>
            </a:hlinkClick>
            <a:extLst>
              <a:ext uri="{FF2B5EF4-FFF2-40B4-BE49-F238E27FC236}">
                <a16:creationId xmlns:a16="http://schemas.microsoft.com/office/drawing/2014/main" id="{DC3C34A7-F2D0-40D5-806A-85DBE7E7C208}"/>
              </a:ext>
            </a:extLst>
          </p:cNvPr>
          <p:cNvSpPr/>
          <p:nvPr/>
        </p:nvSpPr>
        <p:spPr>
          <a:xfrm>
            <a:off x="308252" y="5604186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60394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Grammar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174844-3105-4681-9E6A-7459B4B53152}"/>
              </a:ext>
            </a:extLst>
          </p:cNvPr>
          <p:cNvSpPr/>
          <p:nvPr/>
        </p:nvSpPr>
        <p:spPr>
          <a:xfrm>
            <a:off x="221286" y="697680"/>
            <a:ext cx="10731636" cy="85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Put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next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person or people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that the sentence is about.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sentence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996D19A-E213-4F25-9E9B-5BD9E3E7D7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6356871"/>
              </p:ext>
            </p:extLst>
          </p:nvPr>
        </p:nvGraphicFramePr>
        <p:xfrm>
          <a:off x="1333731" y="1908537"/>
          <a:ext cx="9042719" cy="3649110"/>
        </p:xfrm>
        <a:graphic>
          <a:graphicData uri="http://schemas.openxmlformats.org/drawingml/2006/table">
            <a:tbl>
              <a:tblPr firstRow="1" firstCol="1" bandRow="1"/>
              <a:tblGrid>
                <a:gridCol w="736551">
                  <a:extLst>
                    <a:ext uri="{9D8B030D-6E8A-4147-A177-3AD203B41FA5}">
                      <a16:colId xmlns:a16="http://schemas.microsoft.com/office/drawing/2014/main" val="3350208969"/>
                    </a:ext>
                  </a:extLst>
                </a:gridCol>
                <a:gridCol w="2020762">
                  <a:extLst>
                    <a:ext uri="{9D8B030D-6E8A-4147-A177-3AD203B41FA5}">
                      <a16:colId xmlns:a16="http://schemas.microsoft.com/office/drawing/2014/main" val="2110466493"/>
                    </a:ext>
                  </a:extLst>
                </a:gridCol>
                <a:gridCol w="722606">
                  <a:extLst>
                    <a:ext uri="{9D8B030D-6E8A-4147-A177-3AD203B41FA5}">
                      <a16:colId xmlns:a16="http://schemas.microsoft.com/office/drawing/2014/main" val="4193266758"/>
                    </a:ext>
                  </a:extLst>
                </a:gridCol>
                <a:gridCol w="2209654">
                  <a:extLst>
                    <a:ext uri="{9D8B030D-6E8A-4147-A177-3AD203B41FA5}">
                      <a16:colId xmlns:a16="http://schemas.microsoft.com/office/drawing/2014/main" val="560461943"/>
                    </a:ext>
                  </a:extLst>
                </a:gridCol>
                <a:gridCol w="571746">
                  <a:extLst>
                    <a:ext uri="{9D8B030D-6E8A-4147-A177-3AD203B41FA5}">
                      <a16:colId xmlns:a16="http://schemas.microsoft.com/office/drawing/2014/main" val="2315940513"/>
                    </a:ext>
                  </a:extLst>
                </a:gridCol>
                <a:gridCol w="2209654">
                  <a:extLst>
                    <a:ext uri="{9D8B030D-6E8A-4147-A177-3AD203B41FA5}">
                      <a16:colId xmlns:a16="http://schemas.microsoft.com/office/drawing/2014/main" val="1066403538"/>
                    </a:ext>
                  </a:extLst>
                </a:gridCol>
                <a:gridCol w="571746">
                  <a:extLst>
                    <a:ext uri="{9D8B030D-6E8A-4147-A177-3AD203B41FA5}">
                      <a16:colId xmlns:a16="http://schemas.microsoft.com/office/drawing/2014/main" val="2386005084"/>
                    </a:ext>
                  </a:extLst>
                </a:gridCol>
              </a:tblGrid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0911390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6127560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4152081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8778353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4798879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8924555"/>
                  </a:ext>
                </a:extLst>
              </a:tr>
            </a:tbl>
          </a:graphicData>
        </a:graphic>
      </p:graphicFrame>
      <p:sp>
        <p:nvSpPr>
          <p:cNvPr id="15" name="Rectangle 14">
            <a:hlinkClick r:id="" action="ppaction://noaction">
              <a:snd r:embed="rId4" name="T3_W10_C1.wav"/>
            </a:hlinkClick>
            <a:extLst>
              <a:ext uri="{FF2B5EF4-FFF2-40B4-BE49-F238E27FC236}">
                <a16:creationId xmlns:a16="http://schemas.microsoft.com/office/drawing/2014/main" id="{F9057187-7EC7-4C35-AF10-0D3B84B46990}"/>
              </a:ext>
            </a:extLst>
          </p:cNvPr>
          <p:cNvSpPr/>
          <p:nvPr/>
        </p:nvSpPr>
        <p:spPr>
          <a:xfrm>
            <a:off x="1453000" y="199768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16" name="Rectangle 15">
            <a:hlinkClick r:id="" action="ppaction://noaction">
              <a:snd r:embed="rId5" name="T3_W10_C2.wav"/>
            </a:hlinkClick>
            <a:extLst>
              <a:ext uri="{FF2B5EF4-FFF2-40B4-BE49-F238E27FC236}">
                <a16:creationId xmlns:a16="http://schemas.microsoft.com/office/drawing/2014/main" id="{5221146B-E8EB-4C61-8C70-D81255B0A8B8}"/>
              </a:ext>
            </a:extLst>
          </p:cNvPr>
          <p:cNvSpPr/>
          <p:nvPr/>
        </p:nvSpPr>
        <p:spPr>
          <a:xfrm>
            <a:off x="1452998" y="2602599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7" name="Rectangle 16">
            <a:hlinkClick r:id="" action="ppaction://noaction">
              <a:snd r:embed="rId6" name="T3_W10_C3.wav"/>
            </a:hlinkClick>
            <a:extLst>
              <a:ext uri="{FF2B5EF4-FFF2-40B4-BE49-F238E27FC236}">
                <a16:creationId xmlns:a16="http://schemas.microsoft.com/office/drawing/2014/main" id="{945294B1-750F-4874-A3F3-300294BE12B1}"/>
              </a:ext>
            </a:extLst>
          </p:cNvPr>
          <p:cNvSpPr/>
          <p:nvPr/>
        </p:nvSpPr>
        <p:spPr>
          <a:xfrm>
            <a:off x="1452998" y="3219037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8" name="Rectangle 17">
            <a:hlinkClick r:id="" action="ppaction://noaction">
              <a:snd r:embed="rId7" name="T3_W10_C4.wav"/>
            </a:hlinkClick>
            <a:extLst>
              <a:ext uri="{FF2B5EF4-FFF2-40B4-BE49-F238E27FC236}">
                <a16:creationId xmlns:a16="http://schemas.microsoft.com/office/drawing/2014/main" id="{987C7E3B-7EDD-4CA0-9B34-E90BAD624000}"/>
              </a:ext>
            </a:extLst>
          </p:cNvPr>
          <p:cNvSpPr/>
          <p:nvPr/>
        </p:nvSpPr>
        <p:spPr>
          <a:xfrm>
            <a:off x="1456796" y="3780799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19" name="Rectangle 18">
            <a:hlinkClick r:id="" action="ppaction://noaction">
              <a:snd r:embed="rId8" name="T3_W10_C5.wav"/>
            </a:hlinkClick>
            <a:extLst>
              <a:ext uri="{FF2B5EF4-FFF2-40B4-BE49-F238E27FC236}">
                <a16:creationId xmlns:a16="http://schemas.microsoft.com/office/drawing/2014/main" id="{06E871D9-BB14-41F8-96F7-8187F67EE1ED}"/>
              </a:ext>
            </a:extLst>
          </p:cNvPr>
          <p:cNvSpPr/>
          <p:nvPr/>
        </p:nvSpPr>
        <p:spPr>
          <a:xfrm>
            <a:off x="1456796" y="4385554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20" name="Rectangle 19">
            <a:hlinkClick r:id="" action="ppaction://noaction">
              <a:snd r:embed="rId9" name="T3_W10_C6.wav"/>
            </a:hlinkClick>
            <a:extLst>
              <a:ext uri="{FF2B5EF4-FFF2-40B4-BE49-F238E27FC236}">
                <a16:creationId xmlns:a16="http://schemas.microsoft.com/office/drawing/2014/main" id="{BA6EE21B-D998-4D18-AD90-5B3FCE34E13D}"/>
              </a:ext>
            </a:extLst>
          </p:cNvPr>
          <p:cNvSpPr/>
          <p:nvPr/>
        </p:nvSpPr>
        <p:spPr>
          <a:xfrm>
            <a:off x="1470864" y="5004377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255031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0F38E9-4757-49EC-BBEF-14AA9CEAAEE3}"/>
              </a:ext>
            </a:extLst>
          </p:cNvPr>
          <p:cNvSpPr/>
          <p:nvPr/>
        </p:nvSpPr>
        <p:spPr>
          <a:xfrm>
            <a:off x="561316" y="704305"/>
            <a:ext cx="10232580" cy="5770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the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Spanish word(s)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each English sentence.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¿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Cuándo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es? ¿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Febrero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marzo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	________ is it? __________, _______?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Organiza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una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fiesta.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S/he ___ ______________ a _________.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Está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medio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la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cocina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She is in the ____________ of the ___________.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¡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Buenos días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mamá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! 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 ____________, mum!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5. El </a:t>
            </a:r>
            <a:r>
              <a:rPr lang="en-GB" sz="2000" b="1" u="sng" dirty="0" err="1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río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es </a:t>
            </a:r>
            <a:r>
              <a:rPr lang="en-GB" sz="2000" b="1" u="sng" dirty="0" err="1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grande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.		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The _________ is ____________,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Veo la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nube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 es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negra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see the _________ and it is __________.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Tengo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frío.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	I am _____________ .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 trabajo</a:t>
            </a:r>
            <a:r>
              <a:rPr kumimoji="0" lang="es-ES_tradnl" sz="2000" i="0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es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muy difícil.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_____ __________ is _______ ________.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Luego escucho</a:t>
            </a:r>
            <a:r>
              <a:rPr kumimoji="0" lang="es-ES_tradnl" sz="2000" i="0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música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arriba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_________ I _________ to music __________.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también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descanso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mi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habitación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_______ I _______ ____________ in my room.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247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en, Write, Pencil, Writing Tool, Work, Message, Blue">
            <a:extLst>
              <a:ext uri="{FF2B5EF4-FFF2-40B4-BE49-F238E27FC236}">
                <a16:creationId xmlns:a16="http://schemas.microsoft.com/office/drawing/2014/main" id="{F822FD64-B101-4B75-9404-68D036FE5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709" y="116864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1B6F84E-A331-4263-845A-26B532BD1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719" y="1042412"/>
            <a:ext cx="1260281" cy="46166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5AE36D-4BFC-45EC-A9D2-7D5BE2D77322}"/>
              </a:ext>
            </a:extLst>
          </p:cNvPr>
          <p:cNvSpPr/>
          <p:nvPr/>
        </p:nvSpPr>
        <p:spPr>
          <a:xfrm>
            <a:off x="318052" y="1052050"/>
            <a:ext cx="12205252" cy="5543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English words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the Spanish sentence.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It is an incredible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place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		Es un __________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increíble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Is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white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colour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¿ El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 es un ___________?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You are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down below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Estás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_________.	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Speaking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Spanish is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easy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___________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español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es ___________.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words)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Being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famous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 impossible.		 __________ _________ es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imposible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It is </a:t>
            </a:r>
            <a:r>
              <a:rPr lang="en-GB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favourite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thing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Es ______ ____________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preferida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There are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eight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teachers.		Hay ________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profesoras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word)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The animal is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weak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El animal es ___________.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</a:t>
            </a:r>
            <a:r>
              <a:rPr kumimoji="0" lang="en-GB" sz="2000" i="0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person</a:t>
            </a:r>
            <a:r>
              <a:rPr kumimoji="0" lang="en-GB" sz="2000" i="0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strong</a:t>
            </a:r>
            <a:r>
              <a:rPr kumimoji="0" lang="en-GB" sz="2000" i="0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La _____________ es ____________.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words)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 My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birthday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 in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August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Mi __________________ es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________.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ACDE35-2308-4F93-92FE-EF7A19094426}"/>
              </a:ext>
            </a:extLst>
          </p:cNvPr>
          <p:cNvSpPr txBox="1"/>
          <p:nvPr/>
        </p:nvSpPr>
        <p:spPr>
          <a:xfrm>
            <a:off x="6846191" y="6457890"/>
            <a:ext cx="5276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Total marks available for vocabulary: 38</a:t>
            </a:r>
          </a:p>
        </p:txBody>
      </p:sp>
    </p:spTree>
    <p:extLst>
      <p:ext uri="{BB962C8B-B14F-4D97-AF65-F5344CB8AC3E}">
        <p14:creationId xmlns:p14="http://schemas.microsoft.com/office/powerpoint/2010/main" val="2815245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94BF0-07B8-4A12-82A9-A59D2A2F4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8812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Grammar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6145" name="Picture 3" descr="Icon&#10;&#10;Description automatically generated">
            <a:extLst>
              <a:ext uri="{FF2B5EF4-FFF2-40B4-BE49-F238E27FC236}">
                <a16:creationId xmlns:a16="http://schemas.microsoft.com/office/drawing/2014/main" id="{B35284CD-DE8A-4FEE-8AFE-B5F057A0B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95" y="557962"/>
            <a:ext cx="1146608" cy="115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70A3018A-1A51-4C80-BFBF-9082D6A93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9084" y="100863"/>
            <a:ext cx="92113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Aymara grammar is very different from Spanish. 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Help Nina with her Spanish grammar by answering the questions in this part of the quiz. </a:t>
            </a: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5EEE84A-1967-4904-BC4C-E467495343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984757"/>
              </p:ext>
            </p:extLst>
          </p:nvPr>
        </p:nvGraphicFramePr>
        <p:xfrm>
          <a:off x="150125" y="2328195"/>
          <a:ext cx="11807413" cy="3614358"/>
        </p:xfrm>
        <a:graphic>
          <a:graphicData uri="http://schemas.openxmlformats.org/drawingml/2006/table">
            <a:tbl>
              <a:tblPr firstRow="1" firstCol="1" bandRow="1"/>
              <a:tblGrid>
                <a:gridCol w="439090">
                  <a:extLst>
                    <a:ext uri="{9D8B030D-6E8A-4147-A177-3AD203B41FA5}">
                      <a16:colId xmlns:a16="http://schemas.microsoft.com/office/drawing/2014/main" val="1774250806"/>
                    </a:ext>
                  </a:extLst>
                </a:gridCol>
                <a:gridCol w="1767827">
                  <a:extLst>
                    <a:ext uri="{9D8B030D-6E8A-4147-A177-3AD203B41FA5}">
                      <a16:colId xmlns:a16="http://schemas.microsoft.com/office/drawing/2014/main" val="2040636822"/>
                    </a:ext>
                  </a:extLst>
                </a:gridCol>
                <a:gridCol w="2010242">
                  <a:extLst>
                    <a:ext uri="{9D8B030D-6E8A-4147-A177-3AD203B41FA5}">
                      <a16:colId xmlns:a16="http://schemas.microsoft.com/office/drawing/2014/main" val="844142880"/>
                    </a:ext>
                  </a:extLst>
                </a:gridCol>
                <a:gridCol w="1446662">
                  <a:extLst>
                    <a:ext uri="{9D8B030D-6E8A-4147-A177-3AD203B41FA5}">
                      <a16:colId xmlns:a16="http://schemas.microsoft.com/office/drawing/2014/main" val="2899841784"/>
                    </a:ext>
                  </a:extLst>
                </a:gridCol>
                <a:gridCol w="286603">
                  <a:extLst>
                    <a:ext uri="{9D8B030D-6E8A-4147-A177-3AD203B41FA5}">
                      <a16:colId xmlns:a16="http://schemas.microsoft.com/office/drawing/2014/main" val="3384624885"/>
                    </a:ext>
                  </a:extLst>
                </a:gridCol>
                <a:gridCol w="477672">
                  <a:extLst>
                    <a:ext uri="{9D8B030D-6E8A-4147-A177-3AD203B41FA5}">
                      <a16:colId xmlns:a16="http://schemas.microsoft.com/office/drawing/2014/main" val="425286854"/>
                    </a:ext>
                  </a:extLst>
                </a:gridCol>
                <a:gridCol w="1897039">
                  <a:extLst>
                    <a:ext uri="{9D8B030D-6E8A-4147-A177-3AD203B41FA5}">
                      <a16:colId xmlns:a16="http://schemas.microsoft.com/office/drawing/2014/main" val="3907569290"/>
                    </a:ext>
                  </a:extLst>
                </a:gridCol>
                <a:gridCol w="2251880">
                  <a:extLst>
                    <a:ext uri="{9D8B030D-6E8A-4147-A177-3AD203B41FA5}">
                      <a16:colId xmlns:a16="http://schemas.microsoft.com/office/drawing/2014/main" val="4015360952"/>
                    </a:ext>
                  </a:extLst>
                </a:gridCol>
                <a:gridCol w="1230398">
                  <a:extLst>
                    <a:ext uri="{9D8B030D-6E8A-4147-A177-3AD203B41FA5}">
                      <a16:colId xmlns:a16="http://schemas.microsoft.com/office/drawing/2014/main" val="6543525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Organizas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una fiesta.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Habla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inglés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9817772"/>
                  </a:ext>
                </a:extLst>
              </a:tr>
              <a:tr h="810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Pasea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por la ciudad.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Aprendes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cada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día.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9125615"/>
                  </a:ext>
                </a:extLst>
              </a:tr>
              <a:tr h="7937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Monto a caballo.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Estás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aquí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123262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52246A9-EEC5-4860-B59F-F5A91A8697C7}"/>
              </a:ext>
            </a:extLst>
          </p:cNvPr>
          <p:cNvSpPr txBox="1"/>
          <p:nvPr/>
        </p:nvSpPr>
        <p:spPr>
          <a:xfrm>
            <a:off x="1867819" y="87409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732716F9-8F24-4927-A37E-EF09622CB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9609" y="966425"/>
            <a:ext cx="921135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i) Put a [</a:t>
            </a: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next to the person each sentence refers to.</a:t>
            </a:r>
            <a:b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ii) Write the </a:t>
            </a:r>
            <a:r>
              <a:rPr kumimoji="0" lang="en-GB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Spanish pronoun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for I </a:t>
            </a: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you </a:t>
            </a: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 he, she for each sentence, too.</a:t>
            </a: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8F3027-2005-47CA-930E-83027B6346CA}"/>
              </a:ext>
            </a:extLst>
          </p:cNvPr>
          <p:cNvSpPr txBox="1"/>
          <p:nvPr/>
        </p:nvSpPr>
        <p:spPr>
          <a:xfrm>
            <a:off x="4408226" y="1970476"/>
            <a:ext cx="136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Pronoun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29251C-3054-46DD-A570-7C8E1B4DD7E6}"/>
              </a:ext>
            </a:extLst>
          </p:cNvPr>
          <p:cNvSpPr txBox="1"/>
          <p:nvPr/>
        </p:nvSpPr>
        <p:spPr>
          <a:xfrm>
            <a:off x="10677099" y="1970476"/>
            <a:ext cx="136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Pronoun</a:t>
            </a:r>
          </a:p>
        </p:txBody>
      </p:sp>
    </p:spTree>
    <p:extLst>
      <p:ext uri="{BB962C8B-B14F-4D97-AF65-F5344CB8AC3E}">
        <p14:creationId xmlns:p14="http://schemas.microsoft.com/office/powerpoint/2010/main" val="49025994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2900</TotalTime>
  <Words>4449</Words>
  <Application>Microsoft Office PowerPoint</Application>
  <PresentationFormat>Widescreen</PresentationFormat>
  <Paragraphs>890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MS Gothic</vt:lpstr>
      <vt:lpstr>Arial</vt:lpstr>
      <vt:lpstr>Calibri</vt:lpstr>
      <vt:lpstr>Calibri Light</vt:lpstr>
      <vt:lpstr>Century Gothic</vt:lpstr>
      <vt:lpstr>Modern Love</vt:lpstr>
      <vt:lpstr>Montserrat Medium</vt:lpstr>
      <vt:lpstr>Segoe Print</vt:lpstr>
      <vt:lpstr>Segoe UI Symbol</vt:lpstr>
      <vt:lpstr>1_Office Theme</vt:lpstr>
      <vt:lpstr>2_Office Theme</vt:lpstr>
      <vt:lpstr>español, con Quique</vt:lpstr>
      <vt:lpstr>What do I know now?</vt:lpstr>
      <vt:lpstr>escuchar</vt:lpstr>
      <vt:lpstr>escuchar</vt:lpstr>
      <vt:lpstr>escuchar</vt:lpstr>
      <vt:lpstr>escuchar</vt:lpstr>
      <vt:lpstr>leer</vt:lpstr>
      <vt:lpstr>escribir</vt:lpstr>
      <vt:lpstr>leer</vt:lpstr>
      <vt:lpstr>leer</vt:lpstr>
      <vt:lpstr>leer</vt:lpstr>
      <vt:lpstr>escribir</vt:lpstr>
      <vt:lpstr>What do I know now?</vt:lpstr>
      <vt:lpstr>escuchar</vt:lpstr>
      <vt:lpstr>escuchar</vt:lpstr>
      <vt:lpstr>escuchar</vt:lpstr>
      <vt:lpstr>escuchar</vt:lpstr>
      <vt:lpstr>leer</vt:lpstr>
      <vt:lpstr>escribir</vt:lpstr>
      <vt:lpstr>leer</vt:lpstr>
      <vt:lpstr>leer</vt:lpstr>
      <vt:lpstr>leer</vt:lpstr>
      <vt:lpstr>escribir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Quique</dc:title>
  <dc:creator>Rachel Hawkes</dc:creator>
  <cp:lastModifiedBy>Rachel Hawkes</cp:lastModifiedBy>
  <cp:revision>42</cp:revision>
  <dcterms:created xsi:type="dcterms:W3CDTF">2023-02-26T05:22:27Z</dcterms:created>
  <dcterms:modified xsi:type="dcterms:W3CDTF">2023-06-19T09:07:25Z</dcterms:modified>
</cp:coreProperties>
</file>