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383" r:id="rId2"/>
    <p:sldId id="382" r:id="rId3"/>
    <p:sldId id="321" r:id="rId4"/>
    <p:sldId id="384" r:id="rId5"/>
    <p:sldId id="323" r:id="rId6"/>
    <p:sldId id="385" r:id="rId7"/>
    <p:sldId id="327" r:id="rId8"/>
    <p:sldId id="389" r:id="rId9"/>
    <p:sldId id="391" r:id="rId10"/>
    <p:sldId id="386" r:id="rId11"/>
    <p:sldId id="390" r:id="rId12"/>
    <p:sldId id="388"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Modern Love" panose="04090805081005020601" pitchFamily="82" charset="0"/>
      <p:regular r:id="rId23"/>
    </p:embeddedFont>
    <p:embeddedFont>
      <p:font typeface="Segoe Print" panose="02000600000000000000"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D2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63102" autoAdjust="0"/>
  </p:normalViewPr>
  <p:slideViewPr>
    <p:cSldViewPr snapToGrid="0" showGuides="1">
      <p:cViewPr varScale="1">
        <p:scale>
          <a:sx n="68" d="100"/>
          <a:sy n="68" d="100"/>
        </p:scale>
        <p:origin x="1248"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51"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4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br>
              <a:rPr lang="en-GB" sz="1200" dirty="0">
                <a:effectLst/>
                <a:latin typeface="Calibri" panose="020F0502020204030204" pitchFamily="34" charset="0"/>
                <a:ea typeface="Calibri" panose="020F0502020204030204" pitchFamily="34" charset="0"/>
              </a:rPr>
            </a:br>
            <a:r>
              <a:rPr lang="en-GB" sz="1200" dirty="0">
                <a:effectLst/>
                <a:latin typeface="Calibri" panose="020F0502020204030204" pitchFamily="34" charset="0"/>
                <a:ea typeface="Calibri" panose="020F0502020204030204" pitchFamily="34" charset="0"/>
              </a:rPr>
              <a:t>New vocabulary </a:t>
            </a:r>
            <a:r>
              <a:rPr lang="en-GB" sz="1200">
                <a:effectLst/>
                <a:latin typeface="Calibri" panose="020F0502020204030204" pitchFamily="34" charset="0"/>
                <a:ea typeface="Calibri" panose="020F0502020204030204" pitchFamily="34" charset="0"/>
              </a:rPr>
              <a:t>and phonics:</a:t>
            </a:r>
            <a:endParaRPr lang="en-GB" sz="12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400"/>
              <a:buNone/>
            </a:pPr>
            <a:r>
              <a:rPr lang="en-GB" sz="1200" b="0" dirty="0">
                <a:solidFill>
                  <a:srgbClr val="002060"/>
                </a:solidFill>
                <a:latin typeface="Arial"/>
                <a:ea typeface="Arial"/>
                <a:cs typeface="Arial"/>
                <a:sym typeface="Arial"/>
              </a:rPr>
              <a:t>- Vocabulary:</a:t>
            </a:r>
            <a:r>
              <a:rPr lang="en-GB" sz="1200" b="1" dirty="0">
                <a:solidFill>
                  <a:srgbClr val="002060"/>
                </a:solidFill>
                <a:latin typeface="Arial"/>
                <a:ea typeface="Arial"/>
                <a:cs typeface="Arial"/>
                <a:sym typeface="Arial"/>
              </a:rPr>
              <a:t> </a:t>
            </a:r>
            <a:r>
              <a:rPr lang="en-GB" sz="1200" b="1" i="0" dirty="0" err="1">
                <a:solidFill>
                  <a:srgbClr val="002060"/>
                </a:solidFill>
                <a:effectLst/>
                <a:latin typeface="Century Gothic" panose="020B0502020202020204" pitchFamily="34" charset="0"/>
              </a:rPr>
              <a:t>eres</a:t>
            </a:r>
            <a:r>
              <a:rPr lang="en-GB" sz="1200" b="0" i="0" dirty="0">
                <a:solidFill>
                  <a:srgbClr val="002060"/>
                </a:solidFill>
                <a:effectLst/>
                <a:latin typeface="Century Gothic" panose="020B0502020202020204" pitchFamily="34" charset="0"/>
              </a:rPr>
              <a:t> [7] (recycle adjectives) </a:t>
            </a:r>
            <a:r>
              <a:rPr lang="en-GB" sz="1200" b="1" i="0" dirty="0">
                <a:solidFill>
                  <a:srgbClr val="002060"/>
                </a:solidFill>
                <a:effectLst/>
                <a:latin typeface="Century Gothic" panose="020B0502020202020204" pitchFamily="34" charset="0"/>
              </a:rPr>
              <a:t>de</a:t>
            </a:r>
            <a:r>
              <a:rPr lang="en-GB" sz="1200" b="0" i="0" baseline="30000" dirty="0">
                <a:solidFill>
                  <a:srgbClr val="002060"/>
                </a:solidFill>
                <a:effectLst/>
                <a:latin typeface="Century Gothic" panose="020B0502020202020204" pitchFamily="34" charset="0"/>
              </a:rPr>
              <a:t>1</a:t>
            </a:r>
            <a:r>
              <a:rPr lang="en-GB" sz="1200" b="0" i="0" dirty="0">
                <a:solidFill>
                  <a:srgbClr val="002060"/>
                </a:solidFill>
                <a:effectLst/>
                <a:latin typeface="Century Gothic" panose="020B0502020202020204" pitchFamily="34" charset="0"/>
              </a:rPr>
              <a:t> [2] </a:t>
            </a:r>
            <a:r>
              <a:rPr lang="en-GB" sz="1200" b="1" i="0" dirty="0" err="1">
                <a:solidFill>
                  <a:srgbClr val="002060"/>
                </a:solidFill>
                <a:effectLst/>
                <a:latin typeface="Century Gothic" panose="020B0502020202020204" pitchFamily="34" charset="0"/>
              </a:rPr>
              <a:t>Inglaterra</a:t>
            </a:r>
            <a:r>
              <a:rPr lang="en-GB" sz="1200" b="1" i="0" dirty="0">
                <a:solidFill>
                  <a:srgbClr val="002060"/>
                </a:solidFill>
                <a:effectLst/>
                <a:latin typeface="Century Gothic" panose="020B0502020202020204" pitchFamily="34" charset="0"/>
              </a:rPr>
              <a:t> [n/a] </a:t>
            </a:r>
            <a:r>
              <a:rPr lang="en-GB" sz="1200" b="1" i="0" dirty="0" err="1">
                <a:solidFill>
                  <a:srgbClr val="002060"/>
                </a:solidFill>
                <a:effectLst/>
                <a:latin typeface="Century Gothic" panose="020B0502020202020204" pitchFamily="34" charset="0"/>
              </a:rPr>
              <a:t>España</a:t>
            </a:r>
            <a:r>
              <a:rPr lang="en-GB" sz="1200" b="1" i="0" dirty="0">
                <a:solidFill>
                  <a:srgbClr val="002060"/>
                </a:solidFill>
                <a:effectLst/>
                <a:latin typeface="Century Gothic" panose="020B0502020202020204" pitchFamily="34" charset="0"/>
              </a:rPr>
              <a:t> [n/a] Perú [n/a]</a:t>
            </a:r>
            <a:endParaRPr lang="en-GB" sz="1600" b="0" dirty="0">
              <a:solidFill>
                <a:srgbClr val="00206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000" b="0" dirty="0">
                <a:solidFill>
                  <a:srgbClr val="002060"/>
                </a:solidFill>
                <a:latin typeface="Century Gothic"/>
                <a:ea typeface="Century Gothic"/>
                <a:cs typeface="Century Gothic"/>
                <a:sym typeface="Century Gothic"/>
              </a:rPr>
              <a:t>- SSC:</a:t>
            </a:r>
            <a:r>
              <a:rPr lang="en-GB" sz="1000" b="1" dirty="0">
                <a:solidFill>
                  <a:srgbClr val="002060"/>
                </a:solidFill>
                <a:latin typeface="Century Gothic"/>
                <a:ea typeface="Century Gothic"/>
                <a:cs typeface="Century Gothic"/>
                <a:sym typeface="Century Gothic"/>
              </a:rPr>
              <a:t> </a:t>
            </a:r>
            <a:r>
              <a:rPr lang="en-GB" sz="1200" b="0" i="0" dirty="0">
                <a:solidFill>
                  <a:srgbClr val="002060"/>
                </a:solidFill>
                <a:effectLst/>
                <a:latin typeface="docs-Century Gothic"/>
              </a:rPr>
              <a:t>casa [106] dos [64] </a:t>
            </a:r>
            <a:r>
              <a:rPr lang="en-GB" sz="1200" b="0" i="0" dirty="0" err="1">
                <a:solidFill>
                  <a:srgbClr val="002060"/>
                </a:solidFill>
                <a:effectLst/>
                <a:latin typeface="docs-Century Gothic"/>
              </a:rPr>
              <a:t>elefante</a:t>
            </a:r>
            <a:r>
              <a:rPr lang="en-GB" sz="1200" b="0" i="0" dirty="0">
                <a:solidFill>
                  <a:srgbClr val="002060"/>
                </a:solidFill>
                <a:effectLst/>
                <a:latin typeface="docs-Century Gothic"/>
              </a:rPr>
              <a:t> [&gt;5000] </a:t>
            </a:r>
            <a:r>
              <a:rPr lang="en-GB" sz="1800" b="0" i="0" u="none" strike="noStrike" dirty="0">
                <a:solidFill>
                  <a:srgbClr val="002060"/>
                </a:solidFill>
                <a:effectLst/>
                <a:latin typeface="docs-Century Gothic"/>
              </a:rPr>
              <a:t>idea</a:t>
            </a:r>
            <a:r>
              <a:rPr lang="en-GB" sz="1800" b="1" i="0" u="none" strike="noStrike" dirty="0">
                <a:solidFill>
                  <a:srgbClr val="002060"/>
                </a:solidFill>
                <a:effectLst/>
                <a:latin typeface="docs-Century Gothic"/>
              </a:rPr>
              <a:t> </a:t>
            </a:r>
            <a:r>
              <a:rPr lang="en-GB" sz="1800" b="0" i="0" u="none" strike="noStrike" dirty="0">
                <a:solidFill>
                  <a:srgbClr val="002060"/>
                </a:solidFill>
                <a:effectLst/>
                <a:latin typeface="docs-Century Gothic"/>
              </a:rPr>
              <a:t>[247]</a:t>
            </a:r>
            <a:r>
              <a:rPr lang="en-GB" sz="1200" b="0" i="0" u="none" strike="noStrike" dirty="0">
                <a:solidFill>
                  <a:srgbClr val="002060"/>
                </a:solidFill>
                <a:effectLst/>
                <a:latin typeface="docs-Century Gothic"/>
              </a:rPr>
              <a:t> </a:t>
            </a:r>
            <a:r>
              <a:rPr lang="en-GB" sz="1200" b="0" i="0" dirty="0" err="1">
                <a:solidFill>
                  <a:srgbClr val="002060"/>
                </a:solidFill>
                <a:effectLst/>
                <a:latin typeface="docs-Century Gothic"/>
              </a:rPr>
              <a:t>universo</a:t>
            </a:r>
            <a:r>
              <a:rPr lang="en-GB" sz="1200" b="0" i="0" dirty="0">
                <a:solidFill>
                  <a:srgbClr val="002060"/>
                </a:solidFill>
                <a:effectLst/>
                <a:latin typeface="docs-Century Gothic"/>
              </a:rPr>
              <a:t> [1603] + cluster: </a:t>
            </a:r>
            <a:r>
              <a:rPr lang="en-GB" sz="1200" b="1" i="0" u="none" strike="noStrike" dirty="0" err="1">
                <a:solidFill>
                  <a:srgbClr val="FF0000"/>
                </a:solidFill>
                <a:effectLst/>
                <a:latin typeface="docs-Century Gothic"/>
              </a:rPr>
              <a:t>vaca</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[2775] </a:t>
            </a:r>
            <a:r>
              <a:rPr lang="en-GB" sz="1200" b="1" dirty="0" err="1">
                <a:solidFill>
                  <a:srgbClr val="002060"/>
                </a:solidFill>
                <a:latin typeface="Century Gothic" panose="020B0502020202020204" pitchFamily="34" charset="0"/>
              </a:rPr>
              <a:t>ñu</a:t>
            </a:r>
            <a:r>
              <a:rPr lang="en-GB" sz="1200" dirty="0">
                <a:solidFill>
                  <a:srgbClr val="002060"/>
                </a:solidFill>
                <a:latin typeface="Century Gothic" panose="020B0502020202020204" pitchFamily="34" charset="0"/>
              </a:rPr>
              <a:t> [&gt;5000]</a:t>
            </a:r>
            <a:r>
              <a:rPr lang="en-GB" sz="1200" b="0" i="0" u="none" strike="noStrike" dirty="0">
                <a:solidFill>
                  <a:srgbClr val="FF0000"/>
                </a:solidFill>
                <a:effectLst/>
                <a:latin typeface="docs-Century Gothic"/>
              </a:rPr>
              <a:t> </a:t>
            </a:r>
            <a:r>
              <a:rPr lang="en-GB" sz="1200" b="1" i="0" u="none" strike="noStrike" dirty="0" err="1">
                <a:solidFill>
                  <a:srgbClr val="FF0000"/>
                </a:solidFill>
                <a:effectLst/>
                <a:latin typeface="docs-Century Gothic"/>
              </a:rPr>
              <a:t>ratón</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[3415] </a:t>
            </a:r>
            <a:r>
              <a:rPr lang="en-GB" sz="1200" b="1" i="0" u="none" strike="noStrike" dirty="0" err="1">
                <a:solidFill>
                  <a:srgbClr val="FF0000"/>
                </a:solidFill>
                <a:effectLst/>
                <a:latin typeface="docs-Century Gothic"/>
              </a:rPr>
              <a:t>colibrí</a:t>
            </a:r>
            <a:r>
              <a:rPr lang="en-GB" sz="1200" b="0" i="0" u="none" strike="noStrike" dirty="0">
                <a:solidFill>
                  <a:srgbClr val="FF0000"/>
                </a:solidFill>
                <a:effectLst/>
                <a:latin typeface="docs-Century Gothic"/>
              </a:rPr>
              <a:t> [&gt;5000] </a:t>
            </a:r>
            <a:r>
              <a:rPr lang="en-GB" sz="1200" b="1" i="0" u="none" strike="noStrike" dirty="0" err="1">
                <a:solidFill>
                  <a:srgbClr val="FF0000"/>
                </a:solidFill>
                <a:effectLst/>
                <a:latin typeface="docs-Century Gothic"/>
              </a:rPr>
              <a:t>pez</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[3579] </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use ‘soy de’ in oral production.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speech bubble to introduce ‘ &amp; two possible answers (</a:t>
            </a:r>
            <a:r>
              <a:rPr lang="en-GB" dirty="0" err="1"/>
              <a:t>Inglaterra</a:t>
            </a:r>
            <a:r>
              <a:rPr lang="en-GB" dirty="0"/>
              <a:t> / </a:t>
            </a:r>
            <a:r>
              <a:rPr lang="en-GB" dirty="0" err="1"/>
              <a:t>España</a:t>
            </a:r>
            <a:r>
              <a:rPr lang="en-GB" dirty="0"/>
              <a: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the support for the answer &amp; give pupils examples of full sentence (Soy de </a:t>
            </a:r>
            <a:r>
              <a:rPr lang="en-GB" dirty="0" err="1"/>
              <a:t>Inglaterra</a:t>
            </a:r>
            <a:r>
              <a:rPr lang="en-GB" dirty="0"/>
              <a:t> / Soy de </a:t>
            </a:r>
            <a:r>
              <a:rPr lang="en-GB" dirty="0" err="1"/>
              <a:t>España</a:t>
            </a:r>
            <a:r>
              <a:rPr lang="en-GB" dirty="0"/>
              <a: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Ask around in the classroom, eliciting answers from pupils. </a:t>
            </a:r>
            <a:br>
              <a:rPr lang="en-GB" dirty="0"/>
            </a:br>
            <a:r>
              <a:rPr lang="en-GB" dirty="0"/>
              <a:t>E.g. </a:t>
            </a:r>
            <a:r>
              <a:rPr lang="es-AR" sz="1200" b="1" i="0" u="none" strike="noStrike" cap="none" dirty="0">
                <a:solidFill>
                  <a:srgbClr val="FFFFFF"/>
                </a:solidFill>
                <a:latin typeface="Century Gothic"/>
                <a:ea typeface="Century Gothic"/>
                <a:cs typeface="Century Gothic"/>
                <a:sym typeface="Century Gothic"/>
              </a:rPr>
              <a:t>¿Eres de España? </a:t>
            </a:r>
            <a:r>
              <a:rPr lang="es-AR" sz="1200" b="1" i="0" u="none" strike="noStrike" cap="none" dirty="0">
                <a:solidFill>
                  <a:srgbClr val="FFFFFF"/>
                </a:solidFill>
                <a:latin typeface="Century Gothic"/>
                <a:ea typeface="Century Gothic"/>
                <a:cs typeface="Century Gothic"/>
                <a:sym typeface="Wingdings" panose="05000000000000000000" pitchFamily="2" charset="2"/>
              </a:rPr>
              <a:t></a:t>
            </a:r>
            <a:r>
              <a:rPr lang="es-AR" sz="1200" b="1" i="0" u="none" strike="noStrike" cap="none" dirty="0">
                <a:solidFill>
                  <a:srgbClr val="FFFFFF"/>
                </a:solidFill>
                <a:latin typeface="Century Gothic"/>
                <a:ea typeface="Century Gothic"/>
                <a:cs typeface="Century Gothic"/>
                <a:sym typeface="Century Gothic"/>
              </a:rPr>
              <a:t> No, soy de Inglaterra. </a:t>
            </a:r>
            <a:r>
              <a:rPr lang="es-AR" sz="1200" b="1" i="0" u="none" strike="noStrike" cap="none" dirty="0">
                <a:solidFill>
                  <a:srgbClr val="FFFFFF"/>
                </a:solidFill>
                <a:latin typeface="Century Gothic"/>
                <a:ea typeface="Century Gothic"/>
                <a:cs typeface="Century Gothic"/>
                <a:sym typeface="Wingdings" panose="05000000000000000000" pitchFamily="2" charset="2"/>
              </a:rPr>
              <a:t> Sí, soy de España.</a:t>
            </a:r>
            <a:br>
              <a:rPr lang="es-AR" sz="1200" b="1" i="0" u="none" strike="noStrike" cap="none" dirty="0">
                <a:solidFill>
                  <a:srgbClr val="FFFFFF"/>
                </a:solidFill>
                <a:latin typeface="Century Gothic"/>
                <a:ea typeface="Century Gothic"/>
                <a:cs typeface="Century Gothic"/>
                <a:sym typeface="Wingdings" panose="05000000000000000000" pitchFamily="2" charset="2"/>
              </a:rPr>
            </a:br>
            <a:r>
              <a:rPr lang="es-AR" sz="1200" b="1" i="0" u="none" strike="noStrike" cap="none" dirty="0">
                <a:solidFill>
                  <a:srgbClr val="FFFFFF"/>
                </a:solidFill>
                <a:latin typeface="Century Gothic"/>
                <a:ea typeface="Century Gothic"/>
                <a:cs typeface="Century Gothic"/>
                <a:sym typeface="Century Gothic"/>
              </a:rPr>
              <a:t>¿Eres de Inglaterra? </a:t>
            </a:r>
            <a:r>
              <a:rPr lang="es-AR" sz="1200" b="1" i="0" u="none" strike="noStrike" cap="none" dirty="0">
                <a:solidFill>
                  <a:srgbClr val="FFFFFF"/>
                </a:solidFill>
                <a:latin typeface="Century Gothic"/>
                <a:ea typeface="Century Gothic"/>
                <a:cs typeface="Century Gothic"/>
                <a:sym typeface="Wingdings" panose="05000000000000000000" pitchFamily="2" charset="2"/>
              </a:rPr>
              <a:t></a:t>
            </a:r>
            <a:r>
              <a:rPr lang="es-AR" sz="1200" b="1" i="0" u="none" strike="noStrike" cap="none" dirty="0">
                <a:solidFill>
                  <a:srgbClr val="FFFFFF"/>
                </a:solidFill>
                <a:latin typeface="Century Gothic"/>
                <a:ea typeface="Century Gothic"/>
                <a:cs typeface="Century Gothic"/>
                <a:sym typeface="Century Gothic"/>
              </a:rPr>
              <a:t> No, soy de España. </a:t>
            </a:r>
            <a:r>
              <a:rPr lang="es-AR" sz="1200" b="1" i="0" u="none" strike="noStrike" cap="none" dirty="0">
                <a:solidFill>
                  <a:srgbClr val="FFFFFF"/>
                </a:solidFill>
                <a:latin typeface="Century Gothic"/>
                <a:ea typeface="Century Gothic"/>
                <a:cs typeface="Century Gothic"/>
                <a:sym typeface="Wingdings" panose="05000000000000000000" pitchFamily="2" charset="2"/>
              </a:rPr>
              <a:t> Sí, soy de Inglaterra.</a:t>
            </a:r>
            <a:br>
              <a:rPr lang="es-AR" sz="1200" b="1" i="0" u="none" strike="noStrike" cap="none" dirty="0">
                <a:solidFill>
                  <a:srgbClr val="FFFFFF"/>
                </a:solidFill>
                <a:latin typeface="Century Gothic"/>
                <a:ea typeface="Century Gothic"/>
                <a:cs typeface="Century Gothic"/>
                <a:sym typeface="Wingdings" panose="05000000000000000000" pitchFamily="2" charset="2"/>
              </a:rPr>
            </a:b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GB" dirty="0"/>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9418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dirty="0"/>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a:t>
            </a:r>
            <a:r>
              <a:rPr lang="en-GB" b="0" dirty="0"/>
              <a:t>2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practise SSC </a:t>
            </a:r>
            <a:r>
              <a:rPr lang="en-GB" b="1" dirty="0"/>
              <a:t>[a] [e] [</a:t>
            </a:r>
            <a:r>
              <a:rPr lang="en-GB" b="1" dirty="0" err="1"/>
              <a:t>i</a:t>
            </a:r>
            <a:r>
              <a:rPr lang="en-GB" b="1" dirty="0"/>
              <a:t>] [o] [u]</a:t>
            </a: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p>
          <a:p>
            <a:pPr marL="0" lvl="0" indent="0" algn="l" rtl="0">
              <a:spcBef>
                <a:spcPts val="0"/>
              </a:spcBef>
              <a:spcAft>
                <a:spcPts val="0"/>
              </a:spcAft>
              <a:buClr>
                <a:schemeClr val="dk1"/>
              </a:buClr>
              <a:buSzPts val="1200"/>
              <a:buFont typeface="Calibri"/>
              <a:buNone/>
            </a:pPr>
            <a:r>
              <a:rPr lang="en-GB" b="0" dirty="0"/>
              <a:t>1. </a:t>
            </a:r>
            <a:r>
              <a:rPr lang="en-GB" dirty="0"/>
              <a:t>Click to trigger the SSC [a] and get pupils to repeat – this is also a great opportunity to check whether they remember the source words.</a:t>
            </a:r>
          </a:p>
          <a:p>
            <a:pPr marL="0" lvl="0" indent="0" algn="l" rtl="0">
              <a:spcBef>
                <a:spcPts val="0"/>
              </a:spcBef>
              <a:spcAft>
                <a:spcPts val="0"/>
              </a:spcAft>
              <a:buClr>
                <a:schemeClr val="dk1"/>
              </a:buClr>
              <a:buSzPts val="1200"/>
              <a:buFont typeface="Calibri"/>
              <a:buNone/>
            </a:pPr>
            <a:r>
              <a:rPr lang="en-GB" dirty="0"/>
              <a:t>2. Click to trigger the word [casa] and pupils repeat.</a:t>
            </a:r>
          </a:p>
          <a:p>
            <a:pPr marL="0" lvl="0" indent="0" algn="l" rtl="0">
              <a:spcBef>
                <a:spcPts val="0"/>
              </a:spcBef>
              <a:spcAft>
                <a:spcPts val="0"/>
              </a:spcAft>
              <a:buClr>
                <a:schemeClr val="dk1"/>
              </a:buClr>
              <a:buSzPts val="1200"/>
              <a:buFont typeface="Calibri"/>
              <a:buNone/>
            </a:pPr>
            <a:r>
              <a:rPr lang="en-GB" dirty="0"/>
              <a:t>3. Repeat the process with [e] [</a:t>
            </a:r>
            <a:r>
              <a:rPr lang="en-GB" dirty="0" err="1"/>
              <a:t>i</a:t>
            </a:r>
            <a:r>
              <a:rPr lang="en-GB" dirty="0"/>
              <a:t>] [o] [u]</a:t>
            </a:r>
          </a:p>
          <a:p>
            <a:pPr marL="0" lvl="0" indent="0" algn="l" rtl="0">
              <a:spcBef>
                <a:spcPts val="0"/>
              </a:spcBef>
              <a:spcAft>
                <a:spcPts val="0"/>
              </a:spcAft>
              <a:buClr>
                <a:schemeClr val="dk1"/>
              </a:buClr>
              <a:buSzPts val="1200"/>
              <a:buFont typeface="Calibri"/>
              <a:buNone/>
            </a:pPr>
            <a:r>
              <a:rPr lang="en-GB" dirty="0"/>
              <a:t>4. Once all the source words are on display, click to trigger first picture [</a:t>
            </a:r>
            <a:r>
              <a:rPr lang="en-GB" dirty="0" err="1"/>
              <a:t>universo</a:t>
            </a:r>
            <a:r>
              <a:rPr lang="en-GB" dirty="0"/>
              <a:t>] – ask pupils to pronounce the word that matches the picture. Repeat 4 more times to go through all the source words. </a:t>
            </a:r>
          </a:p>
          <a:p>
            <a:pPr marL="139700" lvl="0" indent="0" algn="l" rtl="0">
              <a:spcBef>
                <a:spcPts val="0"/>
              </a:spcBef>
              <a:spcAft>
                <a:spcPts val="0"/>
              </a:spcAft>
              <a:buClr>
                <a:schemeClr val="dk1"/>
              </a:buClr>
              <a:buSzPts val="1400"/>
              <a:buNone/>
            </a:pPr>
            <a:r>
              <a:rPr lang="en-GB" dirty="0"/>
              <a:t> </a:t>
            </a:r>
          </a:p>
          <a:p>
            <a:pPr marL="0" lvl="0" indent="0" algn="l" rtl="0">
              <a:spcBef>
                <a:spcPts val="0"/>
              </a:spcBef>
              <a:spcAft>
                <a:spcPts val="0"/>
              </a:spcAft>
              <a:buClr>
                <a:schemeClr val="dk1"/>
              </a:buClr>
              <a:buSzPts val="1100"/>
              <a:buFont typeface="Arial"/>
              <a:buNone/>
            </a:pPr>
            <a:r>
              <a:rPr lang="en-GB" dirty="0"/>
              <a:t>For further practice, pupils work in pairs. One student uses a gesture, the partners elicits the source word. </a:t>
            </a:r>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6707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a:t>
            </a:r>
            <a:r>
              <a:rPr lang="en-GB" b="0" dirty="0"/>
              <a:t>3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apply pupils’ SSC  knowledge of </a:t>
            </a:r>
            <a:r>
              <a:rPr lang="en-GB" b="1" dirty="0"/>
              <a:t>[a] [e] [</a:t>
            </a:r>
            <a:r>
              <a:rPr lang="en-GB" b="1" dirty="0" err="1"/>
              <a:t>i</a:t>
            </a:r>
            <a:r>
              <a:rPr lang="en-GB" b="1" dirty="0"/>
              <a:t>] [o] [u]</a:t>
            </a: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endParaRPr lang="en-GB" dirty="0"/>
          </a:p>
          <a:p>
            <a:pPr marL="457200" lvl="0" indent="-317500" algn="l" rtl="0">
              <a:spcBef>
                <a:spcPts val="0"/>
              </a:spcBef>
              <a:spcAft>
                <a:spcPts val="0"/>
              </a:spcAft>
              <a:buClr>
                <a:schemeClr val="dk1"/>
              </a:buClr>
              <a:buSzPts val="1400"/>
              <a:buAutoNum type="arabicPeriod"/>
            </a:pPr>
            <a:r>
              <a:rPr lang="en-GB" dirty="0"/>
              <a:t>Click to bring up the first line of the poem and get pupils to repeat. </a:t>
            </a:r>
          </a:p>
          <a:p>
            <a:pPr marL="457200" lvl="0" indent="-317500" algn="l" rtl="0">
              <a:spcBef>
                <a:spcPts val="0"/>
              </a:spcBef>
              <a:spcAft>
                <a:spcPts val="0"/>
              </a:spcAft>
              <a:buClr>
                <a:schemeClr val="dk1"/>
              </a:buClr>
              <a:buSzPts val="1400"/>
              <a:buAutoNum type="arabicPeriod"/>
            </a:pPr>
            <a:r>
              <a:rPr lang="en-GB" dirty="0"/>
              <a:t>Repeat with the 5 lines of the poem. </a:t>
            </a:r>
          </a:p>
          <a:p>
            <a:pPr marL="457200" marR="0" lvl="0" indent="-317500" algn="l" defTabSz="914400" rtl="0" eaLnBrk="1" fontAlgn="auto" latinLnBrk="0" hangingPunct="1">
              <a:lnSpc>
                <a:spcPct val="100000"/>
              </a:lnSpc>
              <a:spcBef>
                <a:spcPts val="0"/>
              </a:spcBef>
              <a:spcAft>
                <a:spcPts val="0"/>
              </a:spcAft>
              <a:buClr>
                <a:schemeClr val="dk1"/>
              </a:buClr>
              <a:buSzPts val="1400"/>
              <a:buFont typeface="Arial"/>
              <a:buAutoNum type="arabicPeriod"/>
              <a:tabLst/>
              <a:defRPr/>
            </a:pPr>
            <a:r>
              <a:rPr lang="en-GB" dirty="0"/>
              <a:t>Click to bring individual SSC </a:t>
            </a:r>
            <a:r>
              <a:rPr lang="en-GB" b="1" dirty="0"/>
              <a:t>[a] [e] [</a:t>
            </a:r>
            <a:r>
              <a:rPr lang="en-GB" b="1" dirty="0" err="1"/>
              <a:t>i</a:t>
            </a:r>
            <a:r>
              <a:rPr lang="en-GB" b="1" dirty="0"/>
              <a:t>] [o] [u]</a:t>
            </a:r>
            <a:r>
              <a:rPr lang="en-GB" b="0" dirty="0"/>
              <a:t> and elicit pronunciation from pupils.</a:t>
            </a:r>
            <a:endParaRPr lang="en-GB" dirty="0"/>
          </a:p>
          <a:p>
            <a:pPr marL="457200" lvl="0" indent="-317500" algn="l" rtl="0">
              <a:spcBef>
                <a:spcPts val="0"/>
              </a:spcBef>
              <a:spcAft>
                <a:spcPts val="0"/>
              </a:spcAft>
              <a:buClr>
                <a:schemeClr val="dk1"/>
              </a:buClr>
              <a:buSzPts val="1400"/>
              <a:buAutoNum type="arabicPeriod"/>
            </a:pPr>
            <a:endParaRPr lang="en-GB" dirty="0"/>
          </a:p>
          <a:p>
            <a:pPr marL="0" lvl="0" indent="0" algn="l" rtl="0">
              <a:spcBef>
                <a:spcPts val="0"/>
              </a:spcBef>
              <a:spcAft>
                <a:spcPts val="0"/>
              </a:spcAft>
              <a:buClr>
                <a:schemeClr val="dk1"/>
              </a:buClr>
              <a:buSzPts val="1100"/>
              <a:buFont typeface="Arial"/>
              <a:buNone/>
            </a:pPr>
            <a:r>
              <a:rPr lang="en-GB" dirty="0"/>
              <a:t>For further practice, pupils work in pairs to recite the poem. </a:t>
            </a:r>
          </a:p>
          <a:p>
            <a:pPr marL="0" lvl="0" indent="0" algn="l" rtl="0">
              <a:spcBef>
                <a:spcPts val="0"/>
              </a:spcBef>
              <a:spcAft>
                <a:spcPts val="0"/>
              </a:spcAft>
              <a:buClr>
                <a:schemeClr val="dk1"/>
              </a:buClr>
              <a:buSzPts val="1100"/>
              <a:buFont typeface="Arial"/>
              <a:buNone/>
            </a:pPr>
            <a:endParaRPr lang="en-GB"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200" b="1" i="0" u="none" strike="noStrike" dirty="0" err="1">
                <a:solidFill>
                  <a:srgbClr val="FF0000"/>
                </a:solidFill>
                <a:effectLst/>
                <a:latin typeface="docs-Century Gothic"/>
              </a:rPr>
              <a:t>vaca</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[2775] </a:t>
            </a:r>
            <a:r>
              <a:rPr lang="en-GB" sz="1200" b="1" dirty="0" err="1">
                <a:solidFill>
                  <a:srgbClr val="002060"/>
                </a:solidFill>
                <a:latin typeface="Century Gothic" panose="020B0502020202020204" pitchFamily="34" charset="0"/>
              </a:rPr>
              <a:t>ñu</a:t>
            </a:r>
            <a:r>
              <a:rPr lang="en-GB" sz="1200" dirty="0">
                <a:solidFill>
                  <a:srgbClr val="002060"/>
                </a:solidFill>
                <a:latin typeface="Century Gothic" panose="020B0502020202020204" pitchFamily="34" charset="0"/>
              </a:rPr>
              <a:t> [&gt;5000]</a:t>
            </a:r>
            <a:r>
              <a:rPr lang="en-GB" sz="1200" b="0" i="0" u="none" strike="noStrike" dirty="0">
                <a:solidFill>
                  <a:srgbClr val="FF0000"/>
                </a:solidFill>
                <a:effectLst/>
                <a:latin typeface="docs-Century Gothic"/>
              </a:rPr>
              <a:t> </a:t>
            </a:r>
            <a:r>
              <a:rPr lang="en-GB" sz="1200" b="1" i="0" u="none" strike="noStrike" dirty="0" err="1">
                <a:solidFill>
                  <a:srgbClr val="FF0000"/>
                </a:solidFill>
                <a:effectLst/>
                <a:latin typeface="docs-Century Gothic"/>
              </a:rPr>
              <a:t>ratón</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[3415] </a:t>
            </a:r>
            <a:r>
              <a:rPr lang="en-GB" sz="1200" b="1" i="0" u="none" strike="noStrike" dirty="0" err="1">
                <a:solidFill>
                  <a:srgbClr val="FF0000"/>
                </a:solidFill>
                <a:effectLst/>
                <a:latin typeface="docs-Century Gothic"/>
              </a:rPr>
              <a:t>colibrí</a:t>
            </a:r>
            <a:r>
              <a:rPr lang="en-GB" sz="1200" b="0" i="0" u="none" strike="noStrike" dirty="0">
                <a:solidFill>
                  <a:srgbClr val="FF0000"/>
                </a:solidFill>
                <a:effectLst/>
                <a:latin typeface="docs-Century Gothic"/>
              </a:rPr>
              <a:t> [&gt;5000] </a:t>
            </a:r>
            <a:r>
              <a:rPr lang="en-GB" sz="1200" b="1" i="0" u="none" strike="noStrike" dirty="0" err="1">
                <a:solidFill>
                  <a:srgbClr val="FF0000"/>
                </a:solidFill>
                <a:effectLst/>
                <a:latin typeface="docs-Century Gothic"/>
              </a:rPr>
              <a:t>pez</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[3579] </a:t>
            </a: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53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a:t>
            </a:r>
            <a:r>
              <a:rPr lang="en-GB" b="0" dirty="0"/>
              <a:t>4 minutes (two slides)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b="0" dirty="0"/>
              <a:t>revisit vocabulary (adjectives + I am [trait]). Pupils translate the words orally to find their way out of the maze.</a:t>
            </a:r>
          </a:p>
          <a:p>
            <a:pPr marL="0" lvl="0" indent="0" algn="l" rtl="0">
              <a:spcBef>
                <a:spcPts val="0"/>
              </a:spcBef>
              <a:spcAft>
                <a:spcPts val="0"/>
              </a:spcAft>
              <a:buClr>
                <a:schemeClr val="dk1"/>
              </a:buClr>
              <a:buSzPts val="1200"/>
              <a:buFont typeface="Calibri"/>
              <a:buNone/>
            </a:pPr>
            <a:endParaRPr lang="en-GB" b="0" dirty="0"/>
          </a:p>
          <a:p>
            <a:pPr marL="0" lvl="0" indent="0" algn="l" rtl="0">
              <a:spcBef>
                <a:spcPts val="0"/>
              </a:spcBef>
              <a:spcAft>
                <a:spcPts val="0"/>
              </a:spcAft>
              <a:buClr>
                <a:schemeClr val="dk1"/>
              </a:buClr>
              <a:buSzPts val="1200"/>
              <a:buFont typeface="Calibri"/>
              <a:buNone/>
            </a:pPr>
            <a:r>
              <a:rPr lang="en-GB" b="0" dirty="0"/>
              <a:t>(2 slides – slide 1/2)</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p>
          <a:p>
            <a:pPr marL="228600" lvl="0" indent="-228600" algn="l" rtl="0">
              <a:spcBef>
                <a:spcPts val="0"/>
              </a:spcBef>
              <a:spcAft>
                <a:spcPts val="0"/>
              </a:spcAft>
              <a:buClr>
                <a:schemeClr val="dk1"/>
              </a:buClr>
              <a:buSzPts val="1200"/>
              <a:buFont typeface="Calibri"/>
              <a:buAutoNum type="arabicPeriod"/>
            </a:pPr>
            <a:r>
              <a:rPr lang="en-GB" b="0" dirty="0"/>
              <a:t>Read the instructions in Spanish. You can elicit English translation from pupils – ‘</a:t>
            </a:r>
            <a:r>
              <a:rPr lang="en-GB" b="0" dirty="0" err="1"/>
              <a:t>rápido</a:t>
            </a:r>
            <a:r>
              <a:rPr lang="en-GB" b="0" dirty="0"/>
              <a:t>’ is revisited; </a:t>
            </a:r>
            <a:r>
              <a:rPr lang="en-GB" b="1" dirty="0" err="1"/>
              <a:t>escapar</a:t>
            </a:r>
            <a:r>
              <a:rPr lang="en-GB" b="0" dirty="0"/>
              <a:t> [899] is used for the purpose of the activity. </a:t>
            </a:r>
          </a:p>
          <a:p>
            <a:pPr marL="228600" lvl="0" indent="-228600" algn="l" rtl="0">
              <a:spcBef>
                <a:spcPts val="0"/>
              </a:spcBef>
              <a:spcAft>
                <a:spcPts val="0"/>
              </a:spcAft>
              <a:buClr>
                <a:schemeClr val="dk1"/>
              </a:buClr>
              <a:buSzPts val="1200"/>
              <a:buFont typeface="Calibri"/>
              <a:buAutoNum type="arabicPeriod"/>
            </a:pPr>
            <a:r>
              <a:rPr lang="en-GB" b="0" dirty="0"/>
              <a:t>Click to bring up the Spanish instruction – clarify that pupils need to find their way out by translating the words into Spanish. Draw their attention to the hints and go through the list to prepare pupils for the activity. The ‘trait’ refers to specific use of ‘to be’ – ser (permanent traits).</a:t>
            </a:r>
          </a:p>
          <a:p>
            <a:pPr marL="228600" lvl="0" indent="-228600" algn="l" rtl="0">
              <a:spcBef>
                <a:spcPts val="0"/>
              </a:spcBef>
              <a:spcAft>
                <a:spcPts val="0"/>
              </a:spcAft>
              <a:buClr>
                <a:schemeClr val="dk1"/>
              </a:buClr>
              <a:buSzPts val="1200"/>
              <a:buFont typeface="Calibri"/>
              <a:buAutoNum type="arabicPeriod"/>
            </a:pPr>
            <a:r>
              <a:rPr lang="en-GB" b="0" dirty="0"/>
              <a:t>Click ‘</a:t>
            </a:r>
            <a:r>
              <a:rPr lang="en-GB" b="0" dirty="0" err="1"/>
              <a:t>inicio</a:t>
            </a:r>
            <a:r>
              <a:rPr lang="en-GB" b="0" dirty="0"/>
              <a:t>’ to start the timer.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Repeat process with next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024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2/2)</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518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‘soy’ &amp; ‘es’ for permanent attributes in the context of describing a person. </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a:t>
            </a:r>
            <a:r>
              <a:rPr lang="en-GB" dirty="0" err="1"/>
              <a:t>Quique’s</a:t>
            </a:r>
            <a:r>
              <a:rPr lang="en-GB" dirty="0"/>
              <a:t> introduction.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Sofía’s picture + one more click to bring up Sofía’s introduction.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a:t>
            </a:r>
            <a:r>
              <a:rPr lang="en-GB" dirty="0" err="1"/>
              <a:t>Quique’s</a:t>
            </a:r>
            <a:r>
              <a:rPr lang="en-GB" dirty="0"/>
              <a:t> description of himself.</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the teacher’s question.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a:t>
            </a:r>
            <a:r>
              <a:rPr lang="en-GB" dirty="0" err="1"/>
              <a:t>Quique’s</a:t>
            </a:r>
            <a:r>
              <a:rPr lang="en-GB" dirty="0"/>
              <a:t> answer: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Ensure meaning is clear and practise pronunciation.</a:t>
            </a:r>
            <a:br>
              <a:rPr lang="en-GB" dirty="0"/>
            </a:br>
            <a:endParaRPr lang="en-GB" dirty="0"/>
          </a:p>
          <a:p>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63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build on pupils’ understanding of using ‘ser’ for permanent attributes and introduce a new use (for origins) and a new person: 2</a:t>
            </a:r>
            <a:r>
              <a:rPr lang="en-GB" b="0" baseline="30000" dirty="0"/>
              <a:t>nd</a:t>
            </a:r>
            <a:r>
              <a:rPr lang="en-GB" b="0" dirty="0"/>
              <a:t> person singular (‘</a:t>
            </a:r>
            <a:r>
              <a:rPr lang="en-GB" b="0" dirty="0" err="1"/>
              <a:t>eres</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Use animations to pace the modelling of the new grammar, eliciting English translations for the Spanish examples provided. </a:t>
            </a:r>
            <a:br>
              <a:rPr lang="en-GB" dirty="0"/>
            </a:b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Time: </a:t>
            </a:r>
            <a:r>
              <a:rPr lang="en-GB" dirty="0"/>
              <a:t>5 minutes</a:t>
            </a:r>
          </a:p>
          <a:p>
            <a:pPr marL="0" indent="0">
              <a:buNone/>
            </a:pPr>
            <a:endParaRPr lang="en-GB" dirty="0"/>
          </a:p>
          <a:p>
            <a:pPr marL="0" indent="0">
              <a:buNone/>
            </a:pPr>
            <a:r>
              <a:rPr lang="en-GB" b="1" dirty="0"/>
              <a:t>Aim: </a:t>
            </a:r>
            <a:r>
              <a:rPr lang="en-GB" b="0" dirty="0"/>
              <a:t>aural comprehension of ‘</a:t>
            </a:r>
            <a:r>
              <a:rPr lang="en-GB" b="0" dirty="0" err="1"/>
              <a:t>eres</a:t>
            </a:r>
            <a:r>
              <a:rPr lang="en-GB" b="0" dirty="0"/>
              <a:t>’, ‘soy’ and ‘es’ and their connection to meaning.</a:t>
            </a:r>
          </a:p>
          <a:p>
            <a:pPr marL="0" indent="0">
              <a:buNone/>
            </a:pPr>
            <a:endParaRPr lang="en-GB" b="1" dirty="0"/>
          </a:p>
          <a:p>
            <a:pPr marL="0" indent="0">
              <a:buNone/>
            </a:pPr>
            <a:r>
              <a:rPr lang="en-GB" b="1" dirty="0"/>
              <a:t>Procedure: </a:t>
            </a:r>
          </a:p>
          <a:p>
            <a:pPr marL="0" indent="0">
              <a:buNone/>
            </a:pPr>
            <a:endParaRPr lang="en-GB" dirty="0"/>
          </a:p>
          <a:p>
            <a:pPr marL="0" indent="0">
              <a:buNone/>
            </a:pPr>
            <a:r>
              <a:rPr lang="en-GB" dirty="0"/>
              <a:t>1. Read the title and instructions.</a:t>
            </a:r>
          </a:p>
          <a:p>
            <a:pPr marL="0" indent="0">
              <a:buNone/>
            </a:pPr>
            <a:r>
              <a:rPr lang="en-GB" baseline="0" dirty="0"/>
              <a:t>2. Click to trigger the Spanish instructions.</a:t>
            </a:r>
          </a:p>
          <a:p>
            <a:pPr marL="0" indent="0">
              <a:buNone/>
            </a:pPr>
            <a:r>
              <a:rPr lang="en-GB" b="1" dirty="0"/>
              <a:t>! </a:t>
            </a:r>
            <a:r>
              <a:rPr lang="en-GB" dirty="0"/>
              <a:t>Remind pupils that when giving a statement,</a:t>
            </a:r>
            <a:r>
              <a:rPr lang="en-GB" baseline="0" dirty="0"/>
              <a:t> the intonation will be flat and when asking a question they will hear a raised intonation.</a:t>
            </a:r>
          </a:p>
          <a:p>
            <a:pPr marL="0" indent="0">
              <a:buNone/>
            </a:pPr>
            <a:r>
              <a:rPr lang="en-GB" baseline="0" dirty="0"/>
              <a:t>3. On second listening, pupils are asked to record additional details in English.</a:t>
            </a:r>
            <a:br>
              <a:rPr lang="en-GB" baseline="0" dirty="0"/>
            </a:br>
            <a:r>
              <a:rPr lang="en-GB" baseline="0" dirty="0"/>
              <a:t>4. Click to reveal answers. </a:t>
            </a:r>
          </a:p>
          <a:p>
            <a:pPr marL="0" indent="0">
              <a:buNone/>
            </a:pPr>
            <a:endParaRPr lang="en-GB" dirty="0"/>
          </a:p>
          <a:p>
            <a:pPr marL="0" indent="0">
              <a:buNone/>
            </a:pPr>
            <a:r>
              <a:rPr lang="en-GB" b="1" baseline="0" dirty="0"/>
              <a:t>Transcript</a:t>
            </a:r>
          </a:p>
          <a:p>
            <a:pPr marL="0" indent="0">
              <a:buNone/>
            </a:pPr>
            <a:r>
              <a:rPr lang="en-GB" b="1" baseline="0" dirty="0"/>
              <a:t>EJ </a:t>
            </a:r>
            <a:r>
              <a:rPr lang="en-GB" dirty="0"/>
              <a:t>Es </a:t>
            </a:r>
            <a:r>
              <a:rPr lang="en-GB" dirty="0" err="1"/>
              <a:t>divertida</a:t>
            </a:r>
            <a:r>
              <a:rPr lang="en-GB" dirty="0"/>
              <a:t>.</a:t>
            </a:r>
          </a:p>
          <a:p>
            <a:pPr marL="228600" indent="-228600">
              <a:buAutoNum type="arabicParenR"/>
            </a:pPr>
            <a:r>
              <a:rPr lang="en-GB" dirty="0"/>
              <a:t>Soy de </a:t>
            </a:r>
            <a:r>
              <a:rPr lang="en-GB" dirty="0" err="1"/>
              <a:t>España</a:t>
            </a:r>
            <a:r>
              <a:rPr lang="en-GB" dirty="0"/>
              <a:t> y Perú</a:t>
            </a:r>
          </a:p>
          <a:p>
            <a:pPr marL="228600" indent="-228600">
              <a:buAutoNum type="arabicParenR"/>
            </a:pPr>
            <a:r>
              <a:rPr lang="en-GB" dirty="0"/>
              <a:t>Eres </a:t>
            </a:r>
            <a:r>
              <a:rPr lang="en-GB" dirty="0" err="1"/>
              <a:t>activo</a:t>
            </a:r>
            <a:endParaRPr lang="en-GB" dirty="0"/>
          </a:p>
          <a:p>
            <a:pPr marL="228600" indent="-228600">
              <a:buAutoNum type="arabicParenR"/>
            </a:pPr>
            <a:r>
              <a:rPr lang="en-GB" dirty="0"/>
              <a:t>¿Eres de Perú?</a:t>
            </a:r>
          </a:p>
          <a:p>
            <a:pPr marL="228600" indent="-228600">
              <a:buAutoNum type="arabicParenR"/>
            </a:pPr>
            <a:r>
              <a:rPr lang="en-GB" dirty="0"/>
              <a:t>¡Soy </a:t>
            </a:r>
            <a:r>
              <a:rPr lang="en-GB" dirty="0" err="1"/>
              <a:t>bastante</a:t>
            </a:r>
            <a:r>
              <a:rPr lang="en-GB" dirty="0"/>
              <a:t> </a:t>
            </a:r>
            <a:r>
              <a:rPr lang="en-GB" dirty="0" err="1"/>
              <a:t>pesado</a:t>
            </a:r>
            <a:r>
              <a:rPr lang="en-GB" dirty="0"/>
              <a:t>!</a:t>
            </a:r>
          </a:p>
          <a:p>
            <a:pPr marL="228600" indent="-228600">
              <a:buAutoNum type="arabicParenR"/>
            </a:pPr>
            <a:r>
              <a:rPr lang="en-GB" dirty="0"/>
              <a:t>Es de </a:t>
            </a:r>
            <a:r>
              <a:rPr lang="en-GB" dirty="0" err="1"/>
              <a:t>España</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recognise the new grammar in context &amp; introduce ‘de’ meaning ‘from’.</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speech bubble to introduce ‘de’ meaning ‘from’. introduction.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question &amp; elicit English translation.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a:t>
            </a:r>
            <a:r>
              <a:rPr lang="en-GB" dirty="0" err="1"/>
              <a:t>Quique’s</a:t>
            </a:r>
            <a:r>
              <a:rPr lang="en-GB" dirty="0"/>
              <a:t> answer &amp; elicit English translation.</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461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gi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gif"/><Relationship Id="rId5" Type="http://schemas.openxmlformats.org/officeDocument/2006/relationships/image" Target="../media/image18.gi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8.gi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2.gif"/><Relationship Id="rId3" Type="http://schemas.openxmlformats.org/officeDocument/2006/relationships/image" Target="../media/image23.png"/><Relationship Id="rId7" Type="http://schemas.openxmlformats.org/officeDocument/2006/relationships/audio" Target="../media/audio3.wav"/><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audio" Target="../media/audio2.wav"/><Relationship Id="rId11" Type="http://schemas.openxmlformats.org/officeDocument/2006/relationships/image" Target="../media/image22.png"/><Relationship Id="rId5" Type="http://schemas.openxmlformats.org/officeDocument/2006/relationships/audio" Target="../media/audio1.wav"/><Relationship Id="rId10" Type="http://schemas.openxmlformats.org/officeDocument/2006/relationships/audio" Target="../media/audio6.wav"/><Relationship Id="rId4" Type="http://schemas.openxmlformats.org/officeDocument/2006/relationships/image" Target="../media/image24.png"/><Relationship Id="rId9" Type="http://schemas.openxmlformats.org/officeDocument/2006/relationships/audio" Target="../media/audio5.wav"/><Relationship Id="rId1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a:t>
            </a:r>
            <a:r>
              <a:rPr lang="en-GB" sz="4000" dirty="0" err="1">
                <a:solidFill>
                  <a:srgbClr val="002060"/>
                </a:solidFill>
                <a:latin typeface="Segoe Print" panose="02000600000000000000" pitchFamily="2" charset="0"/>
              </a:rPr>
              <a:t>Quique</a:t>
            </a:r>
            <a:endParaRPr lang="en-GB" sz="4000" dirty="0">
              <a:solidFill>
                <a:srgbClr val="002060"/>
              </a:solidFill>
              <a:latin typeface="Segoe Print" panose="02000600000000000000" pitchFamily="2" charset="0"/>
            </a:endParaRP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 name="Picture 11" descr="A picture containing text, toy, doll&#10;&#10;Description automatically generated">
            <a:extLst>
              <a:ext uri="{FF2B5EF4-FFF2-40B4-BE49-F238E27FC236}">
                <a16:creationId xmlns:a16="http://schemas.microsoft.com/office/drawing/2014/main" id="{225A8E78-5186-4A2D-99DA-2FE345788DAA}"/>
              </a:ext>
            </a:extLst>
          </p:cNvPr>
          <p:cNvPicPr>
            <a:picLocks noChangeAspect="1"/>
          </p:cNvPicPr>
          <p:nvPr/>
        </p:nvPicPr>
        <p:blipFill>
          <a:blip r:embed="rId3"/>
          <a:stretch>
            <a:fillRect/>
          </a:stretch>
        </p:blipFill>
        <p:spPr>
          <a:xfrm>
            <a:off x="653021" y="2724682"/>
            <a:ext cx="2527059" cy="4106473"/>
          </a:xfrm>
          <a:prstGeom prst="rect">
            <a:avLst/>
          </a:prstGeom>
        </p:spPr>
      </p:pic>
    </p:spTree>
    <p:extLst>
      <p:ext uri="{BB962C8B-B14F-4D97-AF65-F5344CB8AC3E}">
        <p14:creationId xmlns:p14="http://schemas.microsoft.com/office/powerpoint/2010/main" val="19583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8" name="Google Shape;155;p7">
            <a:extLst>
              <a:ext uri="{FF2B5EF4-FFF2-40B4-BE49-F238E27FC236}">
                <a16:creationId xmlns:a16="http://schemas.microsoft.com/office/drawing/2014/main" id="{BADE1536-3F40-4972-889F-DFC6ED4AEEAA}"/>
              </a:ext>
            </a:extLst>
          </p:cNvPr>
          <p:cNvSpPr/>
          <p:nvPr/>
        </p:nvSpPr>
        <p:spPr>
          <a:xfrm>
            <a:off x="2978008" y="2085936"/>
            <a:ext cx="4883800" cy="1228227"/>
          </a:xfrm>
          <a:prstGeom prst="wedgeRoundRectCallout">
            <a:avLst>
              <a:gd name="adj1" fmla="val -54109"/>
              <a:gd name="adj2" fmla="val 117895"/>
              <a:gd name="adj3" fmla="val 16667"/>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dirty="0">
                <a:solidFill>
                  <a:srgbClr val="FFFFFF"/>
                </a:solidFill>
                <a:latin typeface="Century Gothic"/>
                <a:ea typeface="Century Gothic"/>
                <a:cs typeface="Century Gothic"/>
                <a:sym typeface="Century Gothic"/>
              </a:rPr>
              <a:t>Sí, soy de Perú y soy de España.</a:t>
            </a:r>
            <a:endParaRPr lang="es-AR" sz="4400" b="1" u="none" strike="noStrike" cap="none" dirty="0">
              <a:solidFill>
                <a:srgbClr val="FFFFFF"/>
              </a:solidFill>
              <a:latin typeface="Century Gothic"/>
              <a:ea typeface="Century Gothic"/>
              <a:cs typeface="Century Gothic"/>
              <a:sym typeface="Century Gothic"/>
            </a:endParaRPr>
          </a:p>
        </p:txBody>
      </p:sp>
      <p:sp>
        <p:nvSpPr>
          <p:cNvPr id="9" name="Google Shape;155;p7">
            <a:extLst>
              <a:ext uri="{FF2B5EF4-FFF2-40B4-BE49-F238E27FC236}">
                <a16:creationId xmlns:a16="http://schemas.microsoft.com/office/drawing/2014/main" id="{6B3BE3C1-9BC2-450F-9DFD-49ADA434EEE4}"/>
              </a:ext>
            </a:extLst>
          </p:cNvPr>
          <p:cNvSpPr/>
          <p:nvPr/>
        </p:nvSpPr>
        <p:spPr>
          <a:xfrm>
            <a:off x="1212200" y="347846"/>
            <a:ext cx="5744412" cy="1228227"/>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dirty="0">
                <a:solidFill>
                  <a:srgbClr val="FFFFFF"/>
                </a:solidFill>
                <a:latin typeface="Century Gothic"/>
                <a:ea typeface="Century Gothic"/>
                <a:cs typeface="Century Gothic"/>
                <a:sym typeface="Century Gothic"/>
              </a:rPr>
              <a:t>Quique, ¿Eres de </a:t>
            </a:r>
            <a:r>
              <a:rPr lang="es-AR" sz="4400" b="1" i="0" u="none" strike="noStrike" cap="none" dirty="0">
                <a:solidFill>
                  <a:srgbClr val="FFFFFF"/>
                </a:solidFill>
                <a:latin typeface="Century Gothic"/>
                <a:ea typeface="Century Gothic"/>
                <a:cs typeface="Century Gothic"/>
                <a:sym typeface="Century Gothic"/>
              </a:rPr>
              <a:t>Perú?</a:t>
            </a:r>
          </a:p>
        </p:txBody>
      </p:sp>
      <p:sp>
        <p:nvSpPr>
          <p:cNvPr id="10" name="Speech Bubble: Rectangle with Corners Rounded 9">
            <a:extLst>
              <a:ext uri="{FF2B5EF4-FFF2-40B4-BE49-F238E27FC236}">
                <a16:creationId xmlns:a16="http://schemas.microsoft.com/office/drawing/2014/main" id="{23ECAB9B-2771-4DF6-9E6C-E90CD6468558}"/>
              </a:ext>
            </a:extLst>
          </p:cNvPr>
          <p:cNvSpPr/>
          <p:nvPr/>
        </p:nvSpPr>
        <p:spPr>
          <a:xfrm>
            <a:off x="7861808" y="4487594"/>
            <a:ext cx="3894097" cy="2089565"/>
          </a:xfrm>
          <a:prstGeom prst="wedgeRoundRectCallout">
            <a:avLst>
              <a:gd name="adj1" fmla="val 7687"/>
              <a:gd name="adj2" fmla="val -13588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“de” means “from” when talking about your origin (where you are from).</a:t>
            </a:r>
          </a:p>
        </p:txBody>
      </p:sp>
      <p:pic>
        <p:nvPicPr>
          <p:cNvPr id="12" name="Picture 11" descr="A picture containing text, toy, doll&#10;&#10;Description automatically generated">
            <a:extLst>
              <a:ext uri="{FF2B5EF4-FFF2-40B4-BE49-F238E27FC236}">
                <a16:creationId xmlns:a16="http://schemas.microsoft.com/office/drawing/2014/main" id="{F6341E91-C311-4563-9A89-7568015E66B7}"/>
              </a:ext>
            </a:extLst>
          </p:cNvPr>
          <p:cNvPicPr>
            <a:picLocks noChangeAspect="1"/>
          </p:cNvPicPr>
          <p:nvPr/>
        </p:nvPicPr>
        <p:blipFill>
          <a:blip r:embed="rId5"/>
          <a:stretch>
            <a:fillRect/>
          </a:stretch>
        </p:blipFill>
        <p:spPr>
          <a:xfrm>
            <a:off x="-105655" y="3249762"/>
            <a:ext cx="2220452" cy="3608238"/>
          </a:xfrm>
          <a:prstGeom prst="rect">
            <a:avLst/>
          </a:prstGeom>
        </p:spPr>
      </p:pic>
    </p:spTree>
    <p:extLst>
      <p:ext uri="{BB962C8B-B14F-4D97-AF65-F5344CB8AC3E}">
        <p14:creationId xmlns:p14="http://schemas.microsoft.com/office/powerpoint/2010/main" val="7881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grpSp>
        <p:nvGrpSpPr>
          <p:cNvPr id="25" name="Group 24">
            <a:extLst>
              <a:ext uri="{FF2B5EF4-FFF2-40B4-BE49-F238E27FC236}">
                <a16:creationId xmlns:a16="http://schemas.microsoft.com/office/drawing/2014/main" id="{680D087E-F950-42AD-B99A-23AB7905E826}"/>
              </a:ext>
            </a:extLst>
          </p:cNvPr>
          <p:cNvGrpSpPr/>
          <p:nvPr/>
        </p:nvGrpSpPr>
        <p:grpSpPr>
          <a:xfrm>
            <a:off x="2916311" y="2069085"/>
            <a:ext cx="1501939" cy="2172292"/>
            <a:chOff x="10264329" y="1395151"/>
            <a:chExt cx="1171740" cy="1789850"/>
          </a:xfrm>
        </p:grpSpPr>
        <p:pic>
          <p:nvPicPr>
            <p:cNvPr id="26" name="Picture 25">
              <a:extLst>
                <a:ext uri="{FF2B5EF4-FFF2-40B4-BE49-F238E27FC236}">
                  <a16:creationId xmlns:a16="http://schemas.microsoft.com/office/drawing/2014/main" id="{0F067BD0-9B44-4BBC-A445-91358CE52B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4329" y="1395151"/>
              <a:ext cx="1077873" cy="1676400"/>
            </a:xfrm>
            <a:prstGeom prst="rect">
              <a:avLst/>
            </a:prstGeom>
          </p:spPr>
        </p:pic>
        <p:pic>
          <p:nvPicPr>
            <p:cNvPr id="27" name="Picture 26">
              <a:extLst>
                <a:ext uri="{FF2B5EF4-FFF2-40B4-BE49-F238E27FC236}">
                  <a16:creationId xmlns:a16="http://schemas.microsoft.com/office/drawing/2014/main" id="{967A61F0-5585-4975-AC65-03AAEE3FD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259" t="52222"/>
            <a:stretch/>
          </p:blipFill>
          <p:spPr>
            <a:xfrm rot="705979">
              <a:off x="10394549" y="1963582"/>
              <a:ext cx="1041520" cy="1221419"/>
            </a:xfrm>
            <a:prstGeom prst="rect">
              <a:avLst/>
            </a:prstGeom>
          </p:spPr>
        </p:pic>
      </p:grpSp>
      <p:pic>
        <p:nvPicPr>
          <p:cNvPr id="28" name="Picture 2" descr="Spain, Country, Europe, Flag, Borders">
            <a:extLst>
              <a:ext uri="{FF2B5EF4-FFF2-40B4-BE49-F238E27FC236}">
                <a16:creationId xmlns:a16="http://schemas.microsoft.com/office/drawing/2014/main" id="{2BAF7FF5-210A-4319-8B1D-342FF8D0A2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8874" y="2874886"/>
            <a:ext cx="1644424" cy="1228800"/>
          </a:xfrm>
          <a:prstGeom prst="rect">
            <a:avLst/>
          </a:prstGeom>
          <a:noFill/>
          <a:extLst>
            <a:ext uri="{909E8E84-426E-40DD-AFC4-6F175D3DCCD1}">
              <a14:hiddenFill xmlns:a14="http://schemas.microsoft.com/office/drawing/2010/main">
                <a:solidFill>
                  <a:srgbClr val="FFFFFF"/>
                </a:solidFill>
              </a14:hiddenFill>
            </a:ext>
          </a:extLst>
        </p:spPr>
      </p:pic>
      <p:sp>
        <p:nvSpPr>
          <p:cNvPr id="50" name="Google Shape;155;p7">
            <a:extLst>
              <a:ext uri="{FF2B5EF4-FFF2-40B4-BE49-F238E27FC236}">
                <a16:creationId xmlns:a16="http://schemas.microsoft.com/office/drawing/2014/main" id="{95B220DA-99B9-4983-9003-DF58A0DD7355}"/>
              </a:ext>
            </a:extLst>
          </p:cNvPr>
          <p:cNvSpPr/>
          <p:nvPr/>
        </p:nvSpPr>
        <p:spPr>
          <a:xfrm>
            <a:off x="351588" y="393749"/>
            <a:ext cx="5744412" cy="1228227"/>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Century Gothic"/>
              <a:buNone/>
              <a:tabLst/>
              <a:defRPr/>
            </a:pPr>
            <a:r>
              <a:rPr kumimoji="0" lang="es-AR" sz="44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¿Eres de ______?</a:t>
            </a:r>
          </a:p>
        </p:txBody>
      </p:sp>
      <p:sp>
        <p:nvSpPr>
          <p:cNvPr id="51" name="TextBox 50">
            <a:extLst>
              <a:ext uri="{FF2B5EF4-FFF2-40B4-BE49-F238E27FC236}">
                <a16:creationId xmlns:a16="http://schemas.microsoft.com/office/drawing/2014/main" id="{16CB2EF1-7064-4B9A-807E-91AC81943045}"/>
              </a:ext>
            </a:extLst>
          </p:cNvPr>
          <p:cNvSpPr txBox="1"/>
          <p:nvPr/>
        </p:nvSpPr>
        <p:spPr>
          <a:xfrm>
            <a:off x="4555371" y="3543593"/>
            <a:ext cx="1976823"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Inglaterra</a:t>
            </a:r>
            <a:endParaRPr kumimoji="0" lang="en-GB" sz="3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52" name="TextBox 51">
            <a:extLst>
              <a:ext uri="{FF2B5EF4-FFF2-40B4-BE49-F238E27FC236}">
                <a16:creationId xmlns:a16="http://schemas.microsoft.com/office/drawing/2014/main" id="{44D2A753-49A1-4283-82C8-B86FF78CE71D}"/>
              </a:ext>
            </a:extLst>
          </p:cNvPr>
          <p:cNvSpPr txBox="1"/>
          <p:nvPr/>
        </p:nvSpPr>
        <p:spPr>
          <a:xfrm>
            <a:off x="8863298" y="3610351"/>
            <a:ext cx="1545616"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España</a:t>
            </a:r>
            <a:endParaRPr kumimoji="0" lang="en-GB" sz="3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53" name="Google Shape;155;p7">
            <a:extLst>
              <a:ext uri="{FF2B5EF4-FFF2-40B4-BE49-F238E27FC236}">
                <a16:creationId xmlns:a16="http://schemas.microsoft.com/office/drawing/2014/main" id="{CF61EEA4-EA0E-4655-BE2A-893F34D884AF}"/>
              </a:ext>
            </a:extLst>
          </p:cNvPr>
          <p:cNvSpPr/>
          <p:nvPr/>
        </p:nvSpPr>
        <p:spPr>
          <a:xfrm>
            <a:off x="3559363" y="5147159"/>
            <a:ext cx="5744412" cy="1228227"/>
          </a:xfrm>
          <a:prstGeom prst="wedgeRoundRectCallout">
            <a:avLst>
              <a:gd name="adj1" fmla="val 48318"/>
              <a:gd name="adj2" fmla="val -99612"/>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Century Gothic"/>
              <a:buNone/>
              <a:tabLst/>
              <a:defRPr/>
            </a:pPr>
            <a:r>
              <a:rPr kumimoji="0" lang="es-AR" sz="44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Soy de ___________.</a:t>
            </a:r>
          </a:p>
        </p:txBody>
      </p:sp>
      <p:sp>
        <p:nvSpPr>
          <p:cNvPr id="54" name="Google Shape;155;p7">
            <a:extLst>
              <a:ext uri="{FF2B5EF4-FFF2-40B4-BE49-F238E27FC236}">
                <a16:creationId xmlns:a16="http://schemas.microsoft.com/office/drawing/2014/main" id="{91D799DE-2AFF-447D-AC40-1BA682FD1734}"/>
              </a:ext>
            </a:extLst>
          </p:cNvPr>
          <p:cNvSpPr/>
          <p:nvPr/>
        </p:nvSpPr>
        <p:spPr>
          <a:xfrm>
            <a:off x="725661" y="5623527"/>
            <a:ext cx="1257679" cy="917119"/>
          </a:xfrm>
          <a:prstGeom prst="wedgeRoundRectCallout">
            <a:avLst>
              <a:gd name="adj1" fmla="val 84670"/>
              <a:gd name="adj2" fmla="val -72420"/>
              <a:gd name="adj3" fmla="val 16667"/>
            </a:avLst>
          </a:prstGeom>
          <a:solidFill>
            <a:srgbClr val="FF3399"/>
          </a:solidFill>
          <a:ln w="12700" cap="flat" cmpd="sng">
            <a:solidFill>
              <a:srgbClr val="FF33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Century Gothic"/>
              <a:buNone/>
              <a:tabLst/>
              <a:defRPr/>
            </a:pPr>
            <a:r>
              <a:rPr kumimoji="0" lang="es-AR" sz="3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No</a:t>
            </a:r>
          </a:p>
        </p:txBody>
      </p:sp>
      <p:sp>
        <p:nvSpPr>
          <p:cNvPr id="55" name="Google Shape;155;p7">
            <a:extLst>
              <a:ext uri="{FF2B5EF4-FFF2-40B4-BE49-F238E27FC236}">
                <a16:creationId xmlns:a16="http://schemas.microsoft.com/office/drawing/2014/main" id="{DC6B7DEA-20EB-4DC3-BA25-5638C269E478}"/>
              </a:ext>
            </a:extLst>
          </p:cNvPr>
          <p:cNvSpPr/>
          <p:nvPr/>
        </p:nvSpPr>
        <p:spPr>
          <a:xfrm>
            <a:off x="661613" y="4204626"/>
            <a:ext cx="1257679" cy="917119"/>
          </a:xfrm>
          <a:prstGeom prst="wedgeRoundRectCallout">
            <a:avLst>
              <a:gd name="adj1" fmla="val 91280"/>
              <a:gd name="adj2" fmla="val 45411"/>
              <a:gd name="adj3" fmla="val 16667"/>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Century Gothic"/>
              <a:buNone/>
              <a:tabLst/>
              <a:defRPr/>
            </a:pPr>
            <a:r>
              <a:rPr kumimoji="0" lang="es-AR" sz="3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Sí</a:t>
            </a:r>
          </a:p>
        </p:txBody>
      </p:sp>
    </p:spTree>
    <p:extLst>
      <p:ext uri="{BB962C8B-B14F-4D97-AF65-F5344CB8AC3E}">
        <p14:creationId xmlns:p14="http://schemas.microsoft.com/office/powerpoint/2010/main" val="61065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ea typeface="Arial"/>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E9D5A323-002E-4916-B3F0-F378F5D7B804}"/>
              </a:ext>
            </a:extLst>
          </p:cNvPr>
          <p:cNvSpPr>
            <a:spLocks noGrp="1"/>
          </p:cNvSpPr>
          <p:nvPr>
            <p:ph type="title"/>
          </p:nvPr>
        </p:nvSpPr>
        <p:spPr>
          <a:xfrm rot="20594403">
            <a:off x="1" y="3045257"/>
            <a:ext cx="4350983" cy="1325563"/>
          </a:xfrm>
        </p:spPr>
        <p:txBody>
          <a:bodyPr>
            <a:normAutofit/>
          </a:bodyPr>
          <a:lstStyle/>
          <a:p>
            <a:pPr algn="ctr"/>
            <a:r>
              <a:rPr lang="en-GB" sz="8800" b="1" dirty="0">
                <a:solidFill>
                  <a:schemeClr val="tx2">
                    <a:lumMod val="25000"/>
                  </a:schemeClr>
                </a:solidFill>
                <a:latin typeface="Segoe Print" panose="02000600000000000000" pitchFamily="2" charset="0"/>
                <a:ea typeface="Arial"/>
                <a:cs typeface="Arial"/>
                <a:sym typeface="Arial"/>
              </a:rPr>
              <a:t>¡</a:t>
            </a:r>
            <a:r>
              <a:rPr lang="en-GB" sz="8800" b="1" dirty="0" err="1">
                <a:solidFill>
                  <a:schemeClr val="tx2">
                    <a:lumMod val="25000"/>
                  </a:schemeClr>
                </a:solidFill>
                <a:latin typeface="Segoe Print" panose="02000600000000000000" pitchFamily="2" charset="0"/>
                <a:ea typeface="Arial"/>
                <a:cs typeface="Arial"/>
                <a:sym typeface="Arial"/>
              </a:rPr>
              <a:t>adiós</a:t>
            </a:r>
            <a:r>
              <a:rPr lang="en-GB" sz="8800" b="1" dirty="0">
                <a:solidFill>
                  <a:schemeClr val="tx2">
                    <a:lumMod val="25000"/>
                  </a:schemeClr>
                </a:solidFill>
                <a:latin typeface="Segoe Print" panose="02000600000000000000" pitchFamily="2" charset="0"/>
                <a:ea typeface="Arial"/>
                <a:cs typeface="Arial"/>
                <a:sym typeface="Arial"/>
              </a:rPr>
              <a:t>!</a:t>
            </a:r>
            <a:endParaRPr lang="en-GB" sz="8800" dirty="0">
              <a:solidFill>
                <a:schemeClr val="tx2">
                  <a:lumMod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2"/>
          <p:cNvSpPr txBox="1"/>
          <p:nvPr/>
        </p:nvSpPr>
        <p:spPr>
          <a:xfrm>
            <a:off x="0" y="4977302"/>
            <a:ext cx="4850969" cy="1815841"/>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800"/>
              <a:buFont typeface="Wingdings" panose="05000000000000000000" pitchFamily="2" charset="2"/>
              <a:buChar char="§"/>
            </a:pPr>
            <a:r>
              <a:rPr lang="en-GB" sz="2800" b="1" dirty="0">
                <a:solidFill>
                  <a:schemeClr val="tx2">
                    <a:lumMod val="25000"/>
                  </a:schemeClr>
                </a:solidFill>
                <a:latin typeface="Century Gothic"/>
                <a:ea typeface="Century Gothic"/>
                <a:cs typeface="Century Gothic"/>
                <a:sym typeface="Century Gothic"/>
              </a:rPr>
              <a:t>‘to be’ for permanent traits &amp; origin: soy &amp; </a:t>
            </a:r>
            <a:r>
              <a:rPr lang="en-GB" sz="2800" b="1" dirty="0" err="1">
                <a:solidFill>
                  <a:schemeClr val="tx2">
                    <a:lumMod val="25000"/>
                  </a:schemeClr>
                </a:solidFill>
                <a:latin typeface="Century Gothic"/>
                <a:ea typeface="Century Gothic"/>
                <a:cs typeface="Century Gothic"/>
                <a:sym typeface="Century Gothic"/>
              </a:rPr>
              <a:t>eres</a:t>
            </a:r>
            <a:r>
              <a:rPr lang="en-GB" sz="2800" b="1" i="0" u="none" strike="noStrike" cap="none" dirty="0">
                <a:solidFill>
                  <a:schemeClr val="tx2">
                    <a:lumMod val="25000"/>
                  </a:schemeClr>
                </a:solidFill>
                <a:latin typeface="Century Gothic"/>
                <a:ea typeface="Century Gothic"/>
                <a:cs typeface="Century Gothic"/>
                <a:sym typeface="Century Gothic"/>
              </a:rPr>
              <a:t> </a:t>
            </a:r>
            <a:endParaRPr lang="en-GB" sz="2800" b="1" dirty="0">
              <a:solidFill>
                <a:schemeClr val="tx2">
                  <a:lumMod val="25000"/>
                </a:schemeClr>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rgbClr val="FFFFFF"/>
              </a:buClr>
              <a:buSzPts val="2800"/>
              <a:buFont typeface="Wingdings" panose="05000000000000000000" pitchFamily="2" charset="2"/>
              <a:buChar char="§"/>
            </a:pPr>
            <a:endParaRPr lang="en-GB" sz="2800" dirty="0">
              <a:solidFill>
                <a:schemeClr val="tx2">
                  <a:lumMod val="25000"/>
                </a:schemeClr>
              </a:solidFill>
            </a:endParaRPr>
          </a:p>
          <a:p>
            <a:pPr marL="457200" marR="0" lvl="0" indent="-457200" algn="l" rtl="0">
              <a:lnSpc>
                <a:spcPct val="100000"/>
              </a:lnSpc>
              <a:spcBef>
                <a:spcPts val="0"/>
              </a:spcBef>
              <a:spcAft>
                <a:spcPts val="0"/>
              </a:spcAft>
              <a:buClr>
                <a:srgbClr val="FFFFFF"/>
              </a:buClr>
              <a:buSzPts val="2800"/>
              <a:buFont typeface="Wingdings" panose="05000000000000000000" pitchFamily="2" charset="2"/>
              <a:buChar char="§"/>
            </a:pPr>
            <a:r>
              <a:rPr lang="en-GB" sz="2800" b="1" i="0" u="none" strike="noStrike" cap="none" dirty="0">
                <a:solidFill>
                  <a:schemeClr val="tx2">
                    <a:lumMod val="25000"/>
                  </a:schemeClr>
                </a:solidFill>
                <a:latin typeface="Century Gothic"/>
                <a:ea typeface="Century Gothic"/>
                <a:cs typeface="Century Gothic"/>
                <a:sym typeface="Century Gothic"/>
              </a:rPr>
              <a:t>SSC [a] [e] [i] [o] [u]  </a:t>
            </a:r>
            <a:endParaRPr lang="en-GB" sz="2800" b="0" i="0" u="none" strike="noStrike" cap="none" dirty="0">
              <a:solidFill>
                <a:schemeClr val="tx2">
                  <a:lumMod val="25000"/>
                </a:schemeClr>
              </a:solidFill>
              <a:latin typeface="Calibri"/>
              <a:ea typeface="Calibri"/>
              <a:cs typeface="Calibri"/>
              <a:sym typeface="Calibri"/>
            </a:endParaRPr>
          </a:p>
        </p:txBody>
      </p:sp>
      <p:sp>
        <p:nvSpPr>
          <p:cNvPr id="2" name="Title 1">
            <a:extLst>
              <a:ext uri="{FF2B5EF4-FFF2-40B4-BE49-F238E27FC236}">
                <a16:creationId xmlns:a16="http://schemas.microsoft.com/office/drawing/2014/main" id="{CF809B60-34DA-46F8-9144-D26F0D50F648}"/>
              </a:ext>
            </a:extLst>
          </p:cNvPr>
          <p:cNvSpPr>
            <a:spLocks noGrp="1"/>
          </p:cNvSpPr>
          <p:nvPr>
            <p:ph type="title"/>
          </p:nvPr>
        </p:nvSpPr>
        <p:spPr>
          <a:xfrm>
            <a:off x="370668" y="343673"/>
            <a:ext cx="3983064" cy="1325563"/>
          </a:xfrm>
        </p:spPr>
        <p:txBody>
          <a:bodyPr>
            <a:normAutofit fontScale="90000"/>
          </a:bodyPr>
          <a:lstStyle/>
          <a:p>
            <a:pPr algn="ctr"/>
            <a:r>
              <a:rPr lang="en-GB" b="1" dirty="0">
                <a:solidFill>
                  <a:schemeClr val="tx2">
                    <a:lumMod val="25000"/>
                  </a:schemeClr>
                </a:solidFill>
                <a:latin typeface="Century Gothic" panose="020B0502020202020204" pitchFamily="34" charset="0"/>
              </a:rPr>
              <a:t>Describing me and others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30" name="Google Shape;138;p6">
            <a:extLst>
              <a:ext uri="{FF2B5EF4-FFF2-40B4-BE49-F238E27FC236}">
                <a16:creationId xmlns:a16="http://schemas.microsoft.com/office/drawing/2014/main" id="{BCE7F408-83BB-489A-8807-84BD5D90F394}"/>
              </a:ext>
            </a:extLst>
          </p:cNvPr>
          <p:cNvSpPr txBox="1"/>
          <p:nvPr/>
        </p:nvSpPr>
        <p:spPr>
          <a:xfrm>
            <a:off x="215846" y="1166038"/>
            <a:ext cx="1748956"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[e]</a:t>
            </a:r>
            <a:endParaRPr sz="8800" b="1" i="0" u="none" strike="noStrike" cap="none" dirty="0">
              <a:solidFill>
                <a:srgbClr val="000000"/>
              </a:solidFill>
              <a:latin typeface="Calibri"/>
              <a:ea typeface="Calibri"/>
              <a:cs typeface="Calibri"/>
              <a:sym typeface="Calibri"/>
            </a:endParaRPr>
          </a:p>
        </p:txBody>
      </p:sp>
      <p:sp>
        <p:nvSpPr>
          <p:cNvPr id="31" name="Google Shape;139;p6">
            <a:extLst>
              <a:ext uri="{FF2B5EF4-FFF2-40B4-BE49-F238E27FC236}">
                <a16:creationId xmlns:a16="http://schemas.microsoft.com/office/drawing/2014/main" id="{B808705D-55DD-4C59-8885-DFDAC5DB476D}"/>
              </a:ext>
            </a:extLst>
          </p:cNvPr>
          <p:cNvSpPr txBox="1"/>
          <p:nvPr/>
        </p:nvSpPr>
        <p:spPr>
          <a:xfrm>
            <a:off x="2134696" y="1187519"/>
            <a:ext cx="7219315" cy="1446509"/>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8800" b="1" dirty="0" err="1">
                <a:solidFill>
                  <a:srgbClr val="FF0066"/>
                </a:solidFill>
                <a:latin typeface="Century Gothic"/>
                <a:ea typeface="Century Gothic"/>
                <a:cs typeface="Century Gothic"/>
                <a:sym typeface="Century Gothic"/>
              </a:rPr>
              <a:t>e</a:t>
            </a:r>
            <a:r>
              <a:rPr lang="en-GB" sz="8800" dirty="0" err="1">
                <a:solidFill>
                  <a:srgbClr val="002060"/>
                </a:solidFill>
                <a:latin typeface="Century Gothic"/>
                <a:ea typeface="Century Gothic"/>
                <a:cs typeface="Century Gothic"/>
                <a:sym typeface="Century Gothic"/>
              </a:rPr>
              <a:t>l</a:t>
            </a:r>
            <a:r>
              <a:rPr lang="en-GB" sz="8800" b="1" dirty="0" err="1">
                <a:solidFill>
                  <a:srgbClr val="FF0066"/>
                </a:solidFill>
                <a:latin typeface="Century Gothic"/>
                <a:ea typeface="Century Gothic"/>
                <a:cs typeface="Century Gothic"/>
                <a:sym typeface="Century Gothic"/>
              </a:rPr>
              <a:t>e</a:t>
            </a:r>
            <a:r>
              <a:rPr lang="en-GB" sz="8800" dirty="0" err="1">
                <a:solidFill>
                  <a:srgbClr val="002060"/>
                </a:solidFill>
                <a:latin typeface="Century Gothic"/>
                <a:ea typeface="Century Gothic"/>
                <a:cs typeface="Century Gothic"/>
                <a:sym typeface="Century Gothic"/>
              </a:rPr>
              <a:t>fant</a:t>
            </a:r>
            <a:r>
              <a:rPr lang="en-GB" sz="8800" b="1" dirty="0" err="1">
                <a:solidFill>
                  <a:srgbClr val="FF0066"/>
                </a:solidFill>
                <a:latin typeface="Century Gothic"/>
                <a:ea typeface="Century Gothic"/>
                <a:cs typeface="Century Gothic"/>
                <a:sym typeface="Century Gothic"/>
              </a:rPr>
              <a:t>e</a:t>
            </a:r>
            <a:endParaRPr sz="8800" b="1" i="0" u="none" strike="noStrike" cap="none" dirty="0">
              <a:solidFill>
                <a:srgbClr val="FF0066"/>
              </a:solidFill>
              <a:latin typeface="Calibri"/>
              <a:ea typeface="Calibri"/>
              <a:cs typeface="Calibri"/>
              <a:sym typeface="Calibri"/>
            </a:endParaRPr>
          </a:p>
        </p:txBody>
      </p:sp>
      <p:sp>
        <p:nvSpPr>
          <p:cNvPr id="32" name="Google Shape;140;p6">
            <a:extLst>
              <a:ext uri="{FF2B5EF4-FFF2-40B4-BE49-F238E27FC236}">
                <a16:creationId xmlns:a16="http://schemas.microsoft.com/office/drawing/2014/main" id="{8251C13D-E2A3-47EA-896F-21AD84C00A47}"/>
              </a:ext>
            </a:extLst>
          </p:cNvPr>
          <p:cNvSpPr txBox="1"/>
          <p:nvPr/>
        </p:nvSpPr>
        <p:spPr>
          <a:xfrm>
            <a:off x="271829" y="2668570"/>
            <a:ext cx="1487622"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[i]</a:t>
            </a:r>
            <a:endParaRPr sz="8800" b="1" i="0" u="none" strike="noStrike" cap="none" dirty="0">
              <a:solidFill>
                <a:srgbClr val="000000"/>
              </a:solidFill>
              <a:latin typeface="Calibri"/>
              <a:ea typeface="Calibri"/>
              <a:cs typeface="Calibri"/>
              <a:sym typeface="Calibri"/>
            </a:endParaRPr>
          </a:p>
        </p:txBody>
      </p:sp>
      <p:sp>
        <p:nvSpPr>
          <p:cNvPr id="33" name="Google Shape;141;p6">
            <a:extLst>
              <a:ext uri="{FF2B5EF4-FFF2-40B4-BE49-F238E27FC236}">
                <a16:creationId xmlns:a16="http://schemas.microsoft.com/office/drawing/2014/main" id="{2199E5B4-5261-447E-9883-6673B0B82EA3}"/>
              </a:ext>
            </a:extLst>
          </p:cNvPr>
          <p:cNvSpPr txBox="1"/>
          <p:nvPr/>
        </p:nvSpPr>
        <p:spPr>
          <a:xfrm>
            <a:off x="2242737" y="2836519"/>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dirty="0">
                <a:solidFill>
                  <a:srgbClr val="FF0066"/>
                </a:solidFill>
                <a:latin typeface="Century Gothic"/>
                <a:ea typeface="Century Gothic"/>
                <a:cs typeface="Century Gothic"/>
                <a:sym typeface="Century Gothic"/>
              </a:rPr>
              <a:t>i</a:t>
            </a:r>
            <a:r>
              <a:rPr lang="en-GB" sz="8800" dirty="0">
                <a:solidFill>
                  <a:srgbClr val="002060"/>
                </a:solidFill>
                <a:latin typeface="Century Gothic"/>
                <a:ea typeface="Century Gothic"/>
                <a:cs typeface="Century Gothic"/>
                <a:sym typeface="Century Gothic"/>
              </a:rPr>
              <a:t>dea</a:t>
            </a:r>
            <a:endParaRPr sz="8800" b="1" i="0" u="none" strike="noStrike" cap="none" dirty="0">
              <a:solidFill>
                <a:srgbClr val="FF0066"/>
              </a:solidFill>
              <a:latin typeface="Calibri"/>
              <a:ea typeface="Calibri"/>
              <a:cs typeface="Calibri"/>
              <a:sym typeface="Calibri"/>
            </a:endParaRPr>
          </a:p>
        </p:txBody>
      </p:sp>
      <p:pic>
        <p:nvPicPr>
          <p:cNvPr id="34" name="Picture 2" descr="Light, Bulb, Box, Outside The Box, Think, Breakthrough">
            <a:extLst>
              <a:ext uri="{FF2B5EF4-FFF2-40B4-BE49-F238E27FC236}">
                <a16:creationId xmlns:a16="http://schemas.microsoft.com/office/drawing/2014/main" id="{790850FE-1C9D-441C-AB7C-32D93A926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714" y="4538899"/>
            <a:ext cx="1563758" cy="19962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5" name="Picture 2" descr="Elephant, Animal, Jungle, Savannah, Nature, Africa">
            <a:extLst>
              <a:ext uri="{FF2B5EF4-FFF2-40B4-BE49-F238E27FC236}">
                <a16:creationId xmlns:a16="http://schemas.microsoft.com/office/drawing/2014/main" id="{16CF6485-61A7-4C2B-B9A2-FFE5DFCC7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1610" y="498726"/>
            <a:ext cx="2082545" cy="1596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 name="Google Shape;138;p6">
            <a:extLst>
              <a:ext uri="{FF2B5EF4-FFF2-40B4-BE49-F238E27FC236}">
                <a16:creationId xmlns:a16="http://schemas.microsoft.com/office/drawing/2014/main" id="{0E4990E8-52CC-47CE-A0CD-45CF3A49EAFA}"/>
              </a:ext>
            </a:extLst>
          </p:cNvPr>
          <p:cNvSpPr txBox="1"/>
          <p:nvPr/>
        </p:nvSpPr>
        <p:spPr>
          <a:xfrm>
            <a:off x="271829" y="4056217"/>
            <a:ext cx="185851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[o]</a:t>
            </a:r>
            <a:endParaRPr sz="8800" b="1" i="0" u="none" strike="noStrike" cap="none" dirty="0">
              <a:solidFill>
                <a:srgbClr val="000000"/>
              </a:solidFill>
              <a:latin typeface="Calibri"/>
              <a:ea typeface="Calibri"/>
              <a:cs typeface="Calibri"/>
              <a:sym typeface="Calibri"/>
            </a:endParaRPr>
          </a:p>
        </p:txBody>
      </p:sp>
      <p:sp>
        <p:nvSpPr>
          <p:cNvPr id="37" name="Google Shape;139;p6">
            <a:extLst>
              <a:ext uri="{FF2B5EF4-FFF2-40B4-BE49-F238E27FC236}">
                <a16:creationId xmlns:a16="http://schemas.microsoft.com/office/drawing/2014/main" id="{EC12D0B9-CAC5-4A5B-A591-51AC3B9918A5}"/>
              </a:ext>
            </a:extLst>
          </p:cNvPr>
          <p:cNvSpPr txBox="1"/>
          <p:nvPr/>
        </p:nvSpPr>
        <p:spPr>
          <a:xfrm>
            <a:off x="2298720" y="4056217"/>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0" i="0" u="none" strike="noStrike" cap="none" dirty="0">
                <a:solidFill>
                  <a:srgbClr val="002060"/>
                </a:solidFill>
                <a:latin typeface="Century Gothic"/>
                <a:ea typeface="Century Gothic"/>
                <a:cs typeface="Century Gothic"/>
                <a:sym typeface="Century Gothic"/>
              </a:rPr>
              <a:t>d</a:t>
            </a:r>
            <a:r>
              <a:rPr lang="en-GB" sz="8800" b="1" i="0" u="none" strike="noStrike" cap="none" dirty="0">
                <a:solidFill>
                  <a:srgbClr val="FF0066"/>
                </a:solidFill>
                <a:latin typeface="Century Gothic"/>
                <a:ea typeface="Century Gothic"/>
                <a:cs typeface="Century Gothic"/>
                <a:sym typeface="Century Gothic"/>
              </a:rPr>
              <a:t>o</a:t>
            </a:r>
            <a:r>
              <a:rPr lang="en-GB" sz="8800" b="0" i="0" u="none" strike="noStrike" cap="none" dirty="0">
                <a:solidFill>
                  <a:srgbClr val="002060"/>
                </a:solidFill>
                <a:latin typeface="Century Gothic"/>
                <a:ea typeface="Century Gothic"/>
                <a:cs typeface="Century Gothic"/>
                <a:sym typeface="Century Gothic"/>
              </a:rPr>
              <a:t>s</a:t>
            </a:r>
            <a:endParaRPr sz="8800" b="1" i="0" u="none" strike="noStrike" cap="none" dirty="0">
              <a:solidFill>
                <a:srgbClr val="FF0066"/>
              </a:solidFill>
              <a:latin typeface="Calibri"/>
              <a:ea typeface="Calibri"/>
              <a:cs typeface="Calibri"/>
              <a:sym typeface="Calibri"/>
            </a:endParaRPr>
          </a:p>
        </p:txBody>
      </p:sp>
      <p:pic>
        <p:nvPicPr>
          <p:cNvPr id="38" name="Google Shape;109;p3">
            <a:extLst>
              <a:ext uri="{FF2B5EF4-FFF2-40B4-BE49-F238E27FC236}">
                <a16:creationId xmlns:a16="http://schemas.microsoft.com/office/drawing/2014/main" id="{063E6EDC-5C57-447B-A287-55F5F2CF0864}"/>
              </a:ext>
            </a:extLst>
          </p:cNvPr>
          <p:cNvPicPr preferRelativeResize="0"/>
          <p:nvPr/>
        </p:nvPicPr>
        <p:blipFill rotWithShape="1">
          <a:blip r:embed="rId6">
            <a:alphaModFix/>
          </a:blip>
          <a:srcRect t="6995" r="482" b="12550"/>
          <a:stretch/>
        </p:blipFill>
        <p:spPr>
          <a:xfrm>
            <a:off x="10263484" y="4859647"/>
            <a:ext cx="1544012" cy="1476163"/>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39" name="Google Shape;132;p5">
            <a:extLst>
              <a:ext uri="{FF2B5EF4-FFF2-40B4-BE49-F238E27FC236}">
                <a16:creationId xmlns:a16="http://schemas.microsoft.com/office/drawing/2014/main" id="{BE56957B-6BAD-4872-A60E-E5457EA8C416}"/>
              </a:ext>
            </a:extLst>
          </p:cNvPr>
          <p:cNvPicPr preferRelativeResize="0"/>
          <p:nvPr/>
        </p:nvPicPr>
        <p:blipFill rotWithShape="1">
          <a:blip r:embed="rId7">
            <a:alphaModFix/>
          </a:blip>
          <a:srcRect/>
          <a:stretch/>
        </p:blipFill>
        <p:spPr>
          <a:xfrm>
            <a:off x="5383098" y="3020581"/>
            <a:ext cx="1563758" cy="158327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40" name="Google Shape;118;p4">
            <a:extLst>
              <a:ext uri="{FF2B5EF4-FFF2-40B4-BE49-F238E27FC236}">
                <a16:creationId xmlns:a16="http://schemas.microsoft.com/office/drawing/2014/main" id="{D28807AF-E82D-4A55-8FAB-3E0F2214C4A2}"/>
              </a:ext>
            </a:extLst>
          </p:cNvPr>
          <p:cNvPicPr preferRelativeResize="0"/>
          <p:nvPr/>
        </p:nvPicPr>
        <p:blipFill rotWithShape="1">
          <a:blip r:embed="rId8">
            <a:alphaModFix/>
          </a:blip>
          <a:srcRect/>
          <a:stretch/>
        </p:blipFill>
        <p:spPr>
          <a:xfrm>
            <a:off x="9519555" y="2637365"/>
            <a:ext cx="1799767" cy="158327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41" name="Google Shape;138;p6">
            <a:extLst>
              <a:ext uri="{FF2B5EF4-FFF2-40B4-BE49-F238E27FC236}">
                <a16:creationId xmlns:a16="http://schemas.microsoft.com/office/drawing/2014/main" id="{BC89C913-BBF5-4D6C-9AC3-43839069B897}"/>
              </a:ext>
            </a:extLst>
          </p:cNvPr>
          <p:cNvSpPr txBox="1"/>
          <p:nvPr/>
        </p:nvSpPr>
        <p:spPr>
          <a:xfrm>
            <a:off x="211496" y="-224528"/>
            <a:ext cx="1753306"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a:t>
            </a:r>
            <a:r>
              <a:rPr lang="en-GB" sz="8800" b="1" dirty="0">
                <a:solidFill>
                  <a:srgbClr val="002060"/>
                </a:solidFill>
                <a:latin typeface="Century Gothic"/>
                <a:ea typeface="Century Gothic"/>
                <a:cs typeface="Century Gothic"/>
                <a:sym typeface="Century Gothic"/>
              </a:rPr>
              <a:t>a</a:t>
            </a:r>
            <a:r>
              <a:rPr lang="en-GB" sz="8800" b="1" i="0" u="none" strike="noStrike" cap="none" dirty="0">
                <a:solidFill>
                  <a:srgbClr val="002060"/>
                </a:solidFill>
                <a:latin typeface="Century Gothic"/>
                <a:ea typeface="Century Gothic"/>
                <a:cs typeface="Century Gothic"/>
                <a:sym typeface="Century Gothic"/>
              </a:rPr>
              <a:t>]</a:t>
            </a:r>
            <a:endParaRPr sz="8800" b="1" i="0" u="none" strike="noStrike" cap="none" dirty="0">
              <a:solidFill>
                <a:srgbClr val="000000"/>
              </a:solidFill>
              <a:latin typeface="Calibri"/>
              <a:ea typeface="Calibri"/>
              <a:cs typeface="Calibri"/>
              <a:sym typeface="Calibri"/>
            </a:endParaRPr>
          </a:p>
        </p:txBody>
      </p:sp>
      <p:sp>
        <p:nvSpPr>
          <p:cNvPr id="42" name="Google Shape;139;p6">
            <a:extLst>
              <a:ext uri="{FF2B5EF4-FFF2-40B4-BE49-F238E27FC236}">
                <a16:creationId xmlns:a16="http://schemas.microsoft.com/office/drawing/2014/main" id="{E2D0D25F-1C45-4379-9D64-198A32486DC4}"/>
              </a:ext>
            </a:extLst>
          </p:cNvPr>
          <p:cNvSpPr txBox="1"/>
          <p:nvPr/>
        </p:nvSpPr>
        <p:spPr>
          <a:xfrm>
            <a:off x="2130346" y="-203047"/>
            <a:ext cx="7219315" cy="1446509"/>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8800" dirty="0">
                <a:solidFill>
                  <a:srgbClr val="002060"/>
                </a:solidFill>
                <a:latin typeface="Century Gothic"/>
                <a:ea typeface="Century Gothic"/>
                <a:cs typeface="Century Gothic"/>
                <a:sym typeface="Century Gothic"/>
              </a:rPr>
              <a:t>c</a:t>
            </a:r>
            <a:r>
              <a:rPr lang="en-GB" sz="8800" b="1" dirty="0">
                <a:solidFill>
                  <a:srgbClr val="FF0066"/>
                </a:solidFill>
                <a:latin typeface="Century Gothic"/>
                <a:ea typeface="Century Gothic"/>
                <a:cs typeface="Century Gothic"/>
                <a:sym typeface="Century Gothic"/>
              </a:rPr>
              <a:t>a</a:t>
            </a:r>
            <a:r>
              <a:rPr lang="en-GB" sz="8800" dirty="0">
                <a:solidFill>
                  <a:srgbClr val="002060"/>
                </a:solidFill>
                <a:latin typeface="Century Gothic"/>
                <a:ea typeface="Century Gothic"/>
                <a:cs typeface="Century Gothic"/>
                <a:sym typeface="Century Gothic"/>
              </a:rPr>
              <a:t>s</a:t>
            </a:r>
            <a:r>
              <a:rPr lang="en-GB" sz="8800" b="1" dirty="0">
                <a:solidFill>
                  <a:srgbClr val="FF0066"/>
                </a:solidFill>
                <a:latin typeface="Century Gothic"/>
                <a:ea typeface="Century Gothic"/>
                <a:cs typeface="Century Gothic"/>
                <a:sym typeface="Century Gothic"/>
              </a:rPr>
              <a:t>a</a:t>
            </a:r>
            <a:endParaRPr sz="8800" b="1" i="0" u="none" strike="noStrike" cap="none" dirty="0">
              <a:solidFill>
                <a:srgbClr val="FF0066"/>
              </a:solidFill>
              <a:latin typeface="Calibri"/>
              <a:ea typeface="Calibri"/>
              <a:cs typeface="Calibri"/>
              <a:sym typeface="Calibri"/>
            </a:endParaRPr>
          </a:p>
        </p:txBody>
      </p:sp>
      <p:sp>
        <p:nvSpPr>
          <p:cNvPr id="43" name="Google Shape;138;p6">
            <a:extLst>
              <a:ext uri="{FF2B5EF4-FFF2-40B4-BE49-F238E27FC236}">
                <a16:creationId xmlns:a16="http://schemas.microsoft.com/office/drawing/2014/main" id="{E6465E19-85F2-4E28-B12A-91BB4D81CAD5}"/>
              </a:ext>
            </a:extLst>
          </p:cNvPr>
          <p:cNvSpPr txBox="1"/>
          <p:nvPr/>
        </p:nvSpPr>
        <p:spPr>
          <a:xfrm>
            <a:off x="271829" y="5513662"/>
            <a:ext cx="1692973"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[u]</a:t>
            </a:r>
            <a:endParaRPr sz="8800" b="1" i="0" u="none" strike="noStrike" cap="none" dirty="0">
              <a:solidFill>
                <a:srgbClr val="000000"/>
              </a:solidFill>
              <a:latin typeface="Calibri"/>
              <a:ea typeface="Calibri"/>
              <a:cs typeface="Calibri"/>
              <a:sym typeface="Calibri"/>
            </a:endParaRPr>
          </a:p>
        </p:txBody>
      </p:sp>
      <p:sp>
        <p:nvSpPr>
          <p:cNvPr id="44" name="Google Shape;139;p6">
            <a:extLst>
              <a:ext uri="{FF2B5EF4-FFF2-40B4-BE49-F238E27FC236}">
                <a16:creationId xmlns:a16="http://schemas.microsoft.com/office/drawing/2014/main" id="{D76B47F5-92CD-4083-90F0-D61A6B151CFC}"/>
              </a:ext>
            </a:extLst>
          </p:cNvPr>
          <p:cNvSpPr txBox="1"/>
          <p:nvPr/>
        </p:nvSpPr>
        <p:spPr>
          <a:xfrm>
            <a:off x="2298719" y="5513662"/>
            <a:ext cx="6140341"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dirty="0" err="1">
                <a:solidFill>
                  <a:srgbClr val="FF0066"/>
                </a:solidFill>
                <a:latin typeface="Century Gothic"/>
                <a:ea typeface="Century Gothic"/>
                <a:cs typeface="Century Gothic"/>
                <a:sym typeface="Century Gothic"/>
              </a:rPr>
              <a:t>u</a:t>
            </a:r>
            <a:r>
              <a:rPr lang="en-GB" sz="8800" dirty="0" err="1">
                <a:solidFill>
                  <a:srgbClr val="002060"/>
                </a:solidFill>
                <a:latin typeface="Century Gothic"/>
                <a:ea typeface="Century Gothic"/>
                <a:cs typeface="Century Gothic"/>
                <a:sym typeface="Century Gothic"/>
              </a:rPr>
              <a:t>niverso</a:t>
            </a:r>
            <a:endParaRPr sz="8800" b="1" i="0" u="none" strike="noStrike" cap="none" dirty="0">
              <a:solidFill>
                <a:srgbClr val="FF0066"/>
              </a:solidFill>
              <a:latin typeface="Calibri"/>
              <a:ea typeface="Calibri"/>
              <a:cs typeface="Calibri"/>
              <a:sym typeface="Calibri"/>
            </a:endParaRPr>
          </a:p>
        </p:txBody>
      </p:sp>
    </p:spTree>
    <p:extLst>
      <p:ext uri="{BB962C8B-B14F-4D97-AF65-F5344CB8AC3E}">
        <p14:creationId xmlns:p14="http://schemas.microsoft.com/office/powerpoint/2010/main" val="29664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5" name="TextBox 14">
            <a:extLst>
              <a:ext uri="{FF2B5EF4-FFF2-40B4-BE49-F238E27FC236}">
                <a16:creationId xmlns:a16="http://schemas.microsoft.com/office/drawing/2014/main" id="{0FC70C8C-3F17-43A9-9177-AC609BE6ECC0}"/>
              </a:ext>
            </a:extLst>
          </p:cNvPr>
          <p:cNvSpPr txBox="1"/>
          <p:nvPr/>
        </p:nvSpPr>
        <p:spPr>
          <a:xfrm>
            <a:off x="549482" y="1455091"/>
            <a:ext cx="2714205" cy="4861524"/>
          </a:xfrm>
          <a:prstGeom prst="rect">
            <a:avLst/>
          </a:prstGeom>
          <a:noFill/>
        </p:spPr>
        <p:txBody>
          <a:bodyPr wrap="none" rtlCol="0">
            <a:spAutoFit/>
          </a:bodyPr>
          <a:lstStyle/>
          <a:p>
            <a:pPr>
              <a:lnSpc>
                <a:spcPct val="200000"/>
              </a:lnSpc>
            </a:pPr>
            <a:r>
              <a:rPr lang="en-GB" sz="3200" dirty="0">
                <a:solidFill>
                  <a:srgbClr val="002060"/>
                </a:solidFill>
                <a:latin typeface="Century Gothic" panose="020B0502020202020204" pitchFamily="34" charset="0"/>
              </a:rPr>
              <a:t>Con a, </a:t>
            </a:r>
            <a:r>
              <a:rPr lang="en-GB" sz="3200" dirty="0" err="1">
                <a:solidFill>
                  <a:srgbClr val="002060"/>
                </a:solidFill>
                <a:latin typeface="Century Gothic" panose="020B0502020202020204" pitchFamily="34" charset="0"/>
              </a:rPr>
              <a:t>vaca</a:t>
            </a:r>
            <a:endParaRPr lang="en-GB" sz="3200" dirty="0">
              <a:solidFill>
                <a:srgbClr val="002060"/>
              </a:solidFill>
              <a:latin typeface="Century Gothic" panose="020B0502020202020204" pitchFamily="34" charset="0"/>
            </a:endParaRPr>
          </a:p>
          <a:p>
            <a:pPr>
              <a:lnSpc>
                <a:spcPct val="200000"/>
              </a:lnSpc>
            </a:pPr>
            <a:r>
              <a:rPr lang="en-GB" sz="3200" dirty="0">
                <a:solidFill>
                  <a:srgbClr val="002060"/>
                </a:solidFill>
                <a:latin typeface="Century Gothic" panose="020B0502020202020204" pitchFamily="34" charset="0"/>
              </a:rPr>
              <a:t>con e, </a:t>
            </a:r>
            <a:r>
              <a:rPr lang="en-GB" sz="3200" dirty="0" err="1">
                <a:solidFill>
                  <a:srgbClr val="002060"/>
                </a:solidFill>
                <a:latin typeface="Century Gothic" panose="020B0502020202020204" pitchFamily="34" charset="0"/>
              </a:rPr>
              <a:t>pez</a:t>
            </a:r>
            <a:endParaRPr lang="en-GB" sz="3200" dirty="0">
              <a:solidFill>
                <a:srgbClr val="002060"/>
              </a:solidFill>
              <a:latin typeface="Century Gothic" panose="020B0502020202020204" pitchFamily="34" charset="0"/>
            </a:endParaRPr>
          </a:p>
          <a:p>
            <a:pPr>
              <a:lnSpc>
                <a:spcPct val="200000"/>
              </a:lnSpc>
            </a:pPr>
            <a:r>
              <a:rPr lang="en-GB" sz="3200" dirty="0">
                <a:solidFill>
                  <a:srgbClr val="002060"/>
                </a:solidFill>
                <a:latin typeface="Century Gothic" panose="020B0502020202020204" pitchFamily="34" charset="0"/>
              </a:rPr>
              <a:t>con i, </a:t>
            </a:r>
            <a:r>
              <a:rPr lang="en-GB" sz="3200" dirty="0" err="1">
                <a:solidFill>
                  <a:srgbClr val="002060"/>
                </a:solidFill>
                <a:latin typeface="Century Gothic" panose="020B0502020202020204" pitchFamily="34" charset="0"/>
              </a:rPr>
              <a:t>colibrí</a:t>
            </a:r>
            <a:r>
              <a:rPr lang="en-GB" sz="3200" dirty="0">
                <a:solidFill>
                  <a:srgbClr val="002060"/>
                </a:solidFill>
                <a:latin typeface="Century Gothic" panose="020B0502020202020204" pitchFamily="34" charset="0"/>
              </a:rPr>
              <a:t> </a:t>
            </a:r>
          </a:p>
          <a:p>
            <a:pPr>
              <a:lnSpc>
                <a:spcPct val="200000"/>
              </a:lnSpc>
            </a:pPr>
            <a:r>
              <a:rPr lang="en-GB" sz="3200" dirty="0">
                <a:solidFill>
                  <a:srgbClr val="002060"/>
                </a:solidFill>
                <a:latin typeface="Century Gothic" panose="020B0502020202020204" pitchFamily="34" charset="0"/>
              </a:rPr>
              <a:t>con o, </a:t>
            </a:r>
            <a:r>
              <a:rPr lang="en-GB" sz="3200" dirty="0" err="1">
                <a:solidFill>
                  <a:srgbClr val="002060"/>
                </a:solidFill>
                <a:latin typeface="Century Gothic" panose="020B0502020202020204" pitchFamily="34" charset="0"/>
              </a:rPr>
              <a:t>ratón</a:t>
            </a:r>
            <a:endParaRPr lang="en-GB" sz="3200" dirty="0">
              <a:solidFill>
                <a:srgbClr val="002060"/>
              </a:solidFill>
              <a:latin typeface="Century Gothic" panose="020B0502020202020204" pitchFamily="34" charset="0"/>
            </a:endParaRPr>
          </a:p>
          <a:p>
            <a:pPr>
              <a:lnSpc>
                <a:spcPct val="200000"/>
              </a:lnSpc>
            </a:pPr>
            <a:r>
              <a:rPr lang="en-GB" sz="3200" dirty="0">
                <a:solidFill>
                  <a:srgbClr val="002060"/>
                </a:solidFill>
                <a:latin typeface="Century Gothic" panose="020B0502020202020204" pitchFamily="34" charset="0"/>
              </a:rPr>
              <a:t>con u, </a:t>
            </a:r>
            <a:r>
              <a:rPr lang="en-GB" sz="3200" dirty="0" err="1">
                <a:solidFill>
                  <a:srgbClr val="002060"/>
                </a:solidFill>
                <a:latin typeface="Century Gothic" panose="020B0502020202020204" pitchFamily="34" charset="0"/>
              </a:rPr>
              <a:t>ñu</a:t>
            </a:r>
            <a:endParaRPr lang="en-GB" sz="3200"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6A01E209-EE7C-4C5B-93B1-0DBAD7746D7B}"/>
              </a:ext>
            </a:extLst>
          </p:cNvPr>
          <p:cNvSpPr txBox="1"/>
          <p:nvPr/>
        </p:nvSpPr>
        <p:spPr>
          <a:xfrm>
            <a:off x="7378833" y="4389945"/>
            <a:ext cx="809837" cy="2246769"/>
          </a:xfrm>
          <a:prstGeom prst="rect">
            <a:avLst/>
          </a:prstGeom>
          <a:noFill/>
        </p:spPr>
        <p:txBody>
          <a:bodyPr wrap="none" rtlCol="0">
            <a:spAutoFit/>
          </a:bodyPr>
          <a:lstStyle/>
          <a:p>
            <a:pPr>
              <a:lnSpc>
                <a:spcPct val="200000"/>
              </a:lnSpc>
            </a:pPr>
            <a:r>
              <a:rPr lang="en-GB" sz="8000" dirty="0">
                <a:solidFill>
                  <a:srgbClr val="7030A0"/>
                </a:solidFill>
                <a:latin typeface="Modern Love" panose="04090805081005020601" pitchFamily="82" charset="0"/>
              </a:rPr>
              <a:t>a</a:t>
            </a:r>
          </a:p>
        </p:txBody>
      </p:sp>
      <p:sp>
        <p:nvSpPr>
          <p:cNvPr id="17" name="TextBox 16">
            <a:extLst>
              <a:ext uri="{FF2B5EF4-FFF2-40B4-BE49-F238E27FC236}">
                <a16:creationId xmlns:a16="http://schemas.microsoft.com/office/drawing/2014/main" id="{A913E41E-5702-4A00-A71C-45B642410372}"/>
              </a:ext>
            </a:extLst>
          </p:cNvPr>
          <p:cNvSpPr txBox="1"/>
          <p:nvPr/>
        </p:nvSpPr>
        <p:spPr>
          <a:xfrm>
            <a:off x="8320127" y="4389945"/>
            <a:ext cx="667170" cy="2246769"/>
          </a:xfrm>
          <a:prstGeom prst="rect">
            <a:avLst/>
          </a:prstGeom>
          <a:noFill/>
        </p:spPr>
        <p:txBody>
          <a:bodyPr wrap="none" rtlCol="0">
            <a:spAutoFit/>
          </a:bodyPr>
          <a:lstStyle/>
          <a:p>
            <a:pPr>
              <a:lnSpc>
                <a:spcPct val="200000"/>
              </a:lnSpc>
            </a:pPr>
            <a:r>
              <a:rPr lang="en-GB" sz="8000" dirty="0">
                <a:solidFill>
                  <a:srgbClr val="FF0000"/>
                </a:solidFill>
                <a:latin typeface="Modern Love" panose="04090805081005020601" pitchFamily="82" charset="0"/>
              </a:rPr>
              <a:t>e</a:t>
            </a:r>
          </a:p>
        </p:txBody>
      </p:sp>
      <p:sp>
        <p:nvSpPr>
          <p:cNvPr id="18" name="TextBox 17">
            <a:extLst>
              <a:ext uri="{FF2B5EF4-FFF2-40B4-BE49-F238E27FC236}">
                <a16:creationId xmlns:a16="http://schemas.microsoft.com/office/drawing/2014/main" id="{1F4352E0-1175-4328-AE58-73C007549F3C}"/>
              </a:ext>
            </a:extLst>
          </p:cNvPr>
          <p:cNvSpPr txBox="1"/>
          <p:nvPr/>
        </p:nvSpPr>
        <p:spPr>
          <a:xfrm>
            <a:off x="9147296" y="4389944"/>
            <a:ext cx="519694" cy="2246769"/>
          </a:xfrm>
          <a:prstGeom prst="rect">
            <a:avLst/>
          </a:prstGeom>
          <a:noFill/>
        </p:spPr>
        <p:txBody>
          <a:bodyPr wrap="none" rtlCol="0">
            <a:spAutoFit/>
          </a:bodyPr>
          <a:lstStyle/>
          <a:p>
            <a:pPr>
              <a:lnSpc>
                <a:spcPct val="200000"/>
              </a:lnSpc>
            </a:pPr>
            <a:r>
              <a:rPr lang="en-GB" sz="8000" dirty="0">
                <a:solidFill>
                  <a:srgbClr val="FFC000"/>
                </a:solidFill>
                <a:latin typeface="Modern Love" panose="04090805081005020601" pitchFamily="82" charset="0"/>
              </a:rPr>
              <a:t>i</a:t>
            </a:r>
          </a:p>
        </p:txBody>
      </p:sp>
      <p:sp>
        <p:nvSpPr>
          <p:cNvPr id="30" name="TextBox 29">
            <a:extLst>
              <a:ext uri="{FF2B5EF4-FFF2-40B4-BE49-F238E27FC236}">
                <a16:creationId xmlns:a16="http://schemas.microsoft.com/office/drawing/2014/main" id="{79ABA5C6-3E84-4802-97CC-5E9E67478E93}"/>
              </a:ext>
            </a:extLst>
          </p:cNvPr>
          <p:cNvSpPr txBox="1"/>
          <p:nvPr/>
        </p:nvSpPr>
        <p:spPr>
          <a:xfrm>
            <a:off x="9919990" y="4389944"/>
            <a:ext cx="654346" cy="2246769"/>
          </a:xfrm>
          <a:prstGeom prst="rect">
            <a:avLst/>
          </a:prstGeom>
          <a:noFill/>
        </p:spPr>
        <p:txBody>
          <a:bodyPr wrap="none" rtlCol="0">
            <a:spAutoFit/>
          </a:bodyPr>
          <a:lstStyle/>
          <a:p>
            <a:pPr>
              <a:lnSpc>
                <a:spcPct val="200000"/>
              </a:lnSpc>
            </a:pPr>
            <a:r>
              <a:rPr lang="en-GB" sz="8000" dirty="0">
                <a:solidFill>
                  <a:srgbClr val="00B050"/>
                </a:solidFill>
                <a:latin typeface="Modern Love" panose="04090805081005020601" pitchFamily="82" charset="0"/>
              </a:rPr>
              <a:t>o</a:t>
            </a:r>
          </a:p>
        </p:txBody>
      </p:sp>
      <p:sp>
        <p:nvSpPr>
          <p:cNvPr id="31" name="TextBox 30">
            <a:extLst>
              <a:ext uri="{FF2B5EF4-FFF2-40B4-BE49-F238E27FC236}">
                <a16:creationId xmlns:a16="http://schemas.microsoft.com/office/drawing/2014/main" id="{1E3F0E24-D30F-430A-BB6A-5B58BA9AD3E1}"/>
              </a:ext>
            </a:extLst>
          </p:cNvPr>
          <p:cNvSpPr txBox="1"/>
          <p:nvPr/>
        </p:nvSpPr>
        <p:spPr>
          <a:xfrm>
            <a:off x="10639041" y="4389943"/>
            <a:ext cx="830677" cy="2246769"/>
          </a:xfrm>
          <a:prstGeom prst="rect">
            <a:avLst/>
          </a:prstGeom>
          <a:noFill/>
        </p:spPr>
        <p:txBody>
          <a:bodyPr wrap="none" rtlCol="0">
            <a:spAutoFit/>
          </a:bodyPr>
          <a:lstStyle/>
          <a:p>
            <a:pPr>
              <a:lnSpc>
                <a:spcPct val="200000"/>
              </a:lnSpc>
            </a:pPr>
            <a:r>
              <a:rPr lang="en-GB" sz="8000" dirty="0">
                <a:solidFill>
                  <a:srgbClr val="0070C0"/>
                </a:solidFill>
                <a:latin typeface="Modern Love" panose="04090805081005020601" pitchFamily="82" charset="0"/>
              </a:rPr>
              <a:t>u</a:t>
            </a:r>
          </a:p>
        </p:txBody>
      </p:sp>
      <p:pic>
        <p:nvPicPr>
          <p:cNvPr id="32" name="Picture 2" descr="Cow, Grass, Eating, Animal, Cow, Cow">
            <a:extLst>
              <a:ext uri="{FF2B5EF4-FFF2-40B4-BE49-F238E27FC236}">
                <a16:creationId xmlns:a16="http://schemas.microsoft.com/office/drawing/2014/main" id="{D6C97B6A-72A3-44D3-B052-B88FAE315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237" y="1170893"/>
            <a:ext cx="151066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Mouse, White Mouse, Field, Animal, Rat, Mammal">
            <a:extLst>
              <a:ext uri="{FF2B5EF4-FFF2-40B4-BE49-F238E27FC236}">
                <a16:creationId xmlns:a16="http://schemas.microsoft.com/office/drawing/2014/main" id="{D122B41D-3F1C-4602-B170-DE8BEC590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815" y="4632003"/>
            <a:ext cx="645948" cy="61518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Piranha, Fish, Blue, Water, Tropical, Predator, Aquatic">
            <a:extLst>
              <a:ext uri="{FF2B5EF4-FFF2-40B4-BE49-F238E27FC236}">
                <a16:creationId xmlns:a16="http://schemas.microsoft.com/office/drawing/2014/main" id="{C8789285-95D7-4C3E-B730-0A70CA17EB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1916" y="2705099"/>
            <a:ext cx="663037" cy="61518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Hummingbird, Green, Flower, White, Bird, Grass, Plant">
            <a:extLst>
              <a:ext uri="{FF2B5EF4-FFF2-40B4-BE49-F238E27FC236}">
                <a16:creationId xmlns:a16="http://schemas.microsoft.com/office/drawing/2014/main" id="{F8C3B152-F4A0-4048-9CAA-E20A5FEFED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3168" y="2907156"/>
            <a:ext cx="1368904" cy="189905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Gnu, Africa, Animal, Face, Head, Savannah, Wild">
            <a:extLst>
              <a:ext uri="{FF2B5EF4-FFF2-40B4-BE49-F238E27FC236}">
                <a16:creationId xmlns:a16="http://schemas.microsoft.com/office/drawing/2014/main" id="{576DDE68-3752-4DD7-8577-75FCD8B60E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7440" y="5106082"/>
            <a:ext cx="1194744" cy="145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1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 calcmode="lin" valueType="num">
                                      <p:cBhvr additive="base">
                                        <p:cTn id="3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3" end="3"/>
                                            </p:txEl>
                                          </p:spTgt>
                                        </p:tgtEl>
                                        <p:attrNameLst>
                                          <p:attrName>style.visibility</p:attrName>
                                        </p:attrNameLst>
                                      </p:cBhvr>
                                      <p:to>
                                        <p:strVal val="visible"/>
                                      </p:to>
                                    </p:set>
                                    <p:anim calcmode="lin" valueType="num">
                                      <p:cBhvr additive="base">
                                        <p:cTn id="4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4" end="4"/>
                                            </p:txEl>
                                          </p:spTgt>
                                        </p:tgtEl>
                                        <p:attrNameLst>
                                          <p:attrName>style.visibility</p:attrName>
                                        </p:attrNameLst>
                                      </p:cBhvr>
                                      <p:to>
                                        <p:strVal val="visible"/>
                                      </p:to>
                                    </p:set>
                                    <p:anim calcmode="lin" valueType="num">
                                      <p:cBhvr additive="base">
                                        <p:cTn id="5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42" presetClass="entr" presetSubtype="0" fill="hold"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1000"/>
                                        <p:tgtEl>
                                          <p:spTgt spid="36"/>
                                        </p:tgtEl>
                                      </p:cBhvr>
                                    </p:animEffect>
                                    <p:anim calcmode="lin" valueType="num">
                                      <p:cBhvr>
                                        <p:cTn id="61" dur="1000" fill="hold"/>
                                        <p:tgtEl>
                                          <p:spTgt spid="36"/>
                                        </p:tgtEl>
                                        <p:attrNameLst>
                                          <p:attrName>ppt_x</p:attrName>
                                        </p:attrNameLst>
                                      </p:cBhvr>
                                      <p:tavLst>
                                        <p:tav tm="0">
                                          <p:val>
                                            <p:strVal val="#ppt_x"/>
                                          </p:val>
                                        </p:tav>
                                        <p:tav tm="100000">
                                          <p:val>
                                            <p:strVal val="#ppt_x"/>
                                          </p:val>
                                        </p:tav>
                                      </p:tavLst>
                                    </p:anim>
                                    <p:anim calcmode="lin" valueType="num">
                                      <p:cBhvr>
                                        <p:cTn id="6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 calcmode="lin" valueType="num">
                                      <p:cBhvr additive="base">
                                        <p:cTn id="6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7">
                                            <p:txEl>
                                              <p:pRg st="0" end="0"/>
                                            </p:txEl>
                                          </p:spTgt>
                                        </p:tgtEl>
                                        <p:attrNameLst>
                                          <p:attrName>style.visibility</p:attrName>
                                        </p:attrNameLst>
                                      </p:cBhvr>
                                      <p:to>
                                        <p:strVal val="visible"/>
                                      </p:to>
                                    </p:set>
                                    <p:anim calcmode="lin" valueType="num">
                                      <p:cBhvr additive="base">
                                        <p:cTn id="7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0">
                                            <p:txEl>
                                              <p:pRg st="0" end="0"/>
                                            </p:txEl>
                                          </p:spTgt>
                                        </p:tgtEl>
                                        <p:attrNameLst>
                                          <p:attrName>style.visibility</p:attrName>
                                        </p:attrNameLst>
                                      </p:cBhvr>
                                      <p:to>
                                        <p:strVal val="visible"/>
                                      </p:to>
                                    </p:set>
                                    <p:anim calcmode="lin" valueType="num">
                                      <p:cBhvr additive="base">
                                        <p:cTn id="8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1">
                                            <p:txEl>
                                              <p:pRg st="0" end="0"/>
                                            </p:txEl>
                                          </p:spTgt>
                                        </p:tgtEl>
                                        <p:attrNameLst>
                                          <p:attrName>style.visibility</p:attrName>
                                        </p:attrNameLst>
                                      </p:cBhvr>
                                      <p:to>
                                        <p:strVal val="visible"/>
                                      </p:to>
                                    </p:set>
                                    <p:anim calcmode="lin" valueType="num">
                                      <p:cBhvr additive="base">
                                        <p:cTn id="9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29" name="Picture 4" descr="Downloads">
            <a:extLst>
              <a:ext uri="{FF2B5EF4-FFF2-40B4-BE49-F238E27FC236}">
                <a16:creationId xmlns:a16="http://schemas.microsoft.com/office/drawing/2014/main" id="{184A91F7-FC33-4321-A299-63B408DF03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40" r="10098"/>
          <a:stretch/>
        </p:blipFill>
        <p:spPr bwMode="auto">
          <a:xfrm>
            <a:off x="251013" y="896471"/>
            <a:ext cx="6138032" cy="580800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CECFDBE-66CF-4AC1-8F5A-0BE70D6B2BF7}"/>
              </a:ext>
            </a:extLst>
          </p:cNvPr>
          <p:cNvSpPr txBox="1"/>
          <p:nvPr/>
        </p:nvSpPr>
        <p:spPr>
          <a:xfrm>
            <a:off x="2449754" y="1283260"/>
            <a:ext cx="1897393"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I am </a:t>
            </a:r>
            <a:r>
              <a:rPr lang="en-GB" sz="2000" b="1" dirty="0">
                <a:solidFill>
                  <a:srgbClr val="002060"/>
                </a:solidFill>
                <a:latin typeface="Century Gothic" panose="020B0502020202020204" pitchFamily="34" charset="0"/>
              </a:rPr>
              <a:t>(trait)</a:t>
            </a:r>
          </a:p>
        </p:txBody>
      </p:sp>
      <p:sp>
        <p:nvSpPr>
          <p:cNvPr id="31" name="TextBox 30">
            <a:extLst>
              <a:ext uri="{FF2B5EF4-FFF2-40B4-BE49-F238E27FC236}">
                <a16:creationId xmlns:a16="http://schemas.microsoft.com/office/drawing/2014/main" id="{5E54A872-BF61-4DDF-9F7F-47FD9D38080A}"/>
              </a:ext>
            </a:extLst>
          </p:cNvPr>
          <p:cNvSpPr txBox="1"/>
          <p:nvPr/>
        </p:nvSpPr>
        <p:spPr>
          <a:xfrm>
            <a:off x="2500227" y="2109582"/>
            <a:ext cx="2184635" cy="461665"/>
          </a:xfrm>
          <a:prstGeom prst="rect">
            <a:avLst/>
          </a:prstGeom>
          <a:noFill/>
        </p:spPr>
        <p:txBody>
          <a:bodyPr wrap="square" rtlCol="0">
            <a:spAutoFit/>
          </a:bodyPr>
          <a:lstStyle/>
          <a:p>
            <a:r>
              <a:rPr lang="en-GB" sz="2300" b="1" dirty="0">
                <a:solidFill>
                  <a:srgbClr val="002060"/>
                </a:solidFill>
                <a:latin typeface="Century Gothic" panose="020B0502020202020204" pitchFamily="34" charset="0"/>
              </a:rPr>
              <a:t>healthy</a:t>
            </a:r>
          </a:p>
        </p:txBody>
      </p:sp>
      <p:sp>
        <p:nvSpPr>
          <p:cNvPr id="32" name="TextBox 31">
            <a:extLst>
              <a:ext uri="{FF2B5EF4-FFF2-40B4-BE49-F238E27FC236}">
                <a16:creationId xmlns:a16="http://schemas.microsoft.com/office/drawing/2014/main" id="{4E339241-29DD-46B7-88F0-3F3942F992A4}"/>
              </a:ext>
            </a:extLst>
          </p:cNvPr>
          <p:cNvSpPr txBox="1"/>
          <p:nvPr/>
        </p:nvSpPr>
        <p:spPr>
          <a:xfrm>
            <a:off x="1449889" y="2121126"/>
            <a:ext cx="151866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slow</a:t>
            </a:r>
          </a:p>
        </p:txBody>
      </p:sp>
      <p:sp>
        <p:nvSpPr>
          <p:cNvPr id="33" name="TextBox 32">
            <a:extLst>
              <a:ext uri="{FF2B5EF4-FFF2-40B4-BE49-F238E27FC236}">
                <a16:creationId xmlns:a16="http://schemas.microsoft.com/office/drawing/2014/main" id="{CB4C826B-EED5-403C-B2E2-3989BCE1D628}"/>
              </a:ext>
            </a:extLst>
          </p:cNvPr>
          <p:cNvSpPr txBox="1"/>
          <p:nvPr/>
        </p:nvSpPr>
        <p:spPr>
          <a:xfrm>
            <a:off x="4170973" y="2922523"/>
            <a:ext cx="127437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fast</a:t>
            </a:r>
          </a:p>
        </p:txBody>
      </p:sp>
      <p:sp>
        <p:nvSpPr>
          <p:cNvPr id="34" name="TextBox 33">
            <a:extLst>
              <a:ext uri="{FF2B5EF4-FFF2-40B4-BE49-F238E27FC236}">
                <a16:creationId xmlns:a16="http://schemas.microsoft.com/office/drawing/2014/main" id="{F7CB6888-9273-4FCF-9922-13CF0D60FBE9}"/>
              </a:ext>
            </a:extLst>
          </p:cNvPr>
          <p:cNvSpPr txBox="1"/>
          <p:nvPr/>
        </p:nvSpPr>
        <p:spPr>
          <a:xfrm>
            <a:off x="1675379" y="3811118"/>
            <a:ext cx="2274789"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comfortable</a:t>
            </a:r>
          </a:p>
        </p:txBody>
      </p:sp>
      <p:sp>
        <p:nvSpPr>
          <p:cNvPr id="35" name="TextBox 34">
            <a:extLst>
              <a:ext uri="{FF2B5EF4-FFF2-40B4-BE49-F238E27FC236}">
                <a16:creationId xmlns:a16="http://schemas.microsoft.com/office/drawing/2014/main" id="{23B06045-9E84-45D8-A673-2B2CD1C966BC}"/>
              </a:ext>
            </a:extLst>
          </p:cNvPr>
          <p:cNvSpPr txBox="1"/>
          <p:nvPr/>
        </p:nvSpPr>
        <p:spPr>
          <a:xfrm>
            <a:off x="1176864" y="6209914"/>
            <a:ext cx="1719323"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calm</a:t>
            </a:r>
          </a:p>
        </p:txBody>
      </p:sp>
      <p:sp>
        <p:nvSpPr>
          <p:cNvPr id="36" name="TextBox 35">
            <a:extLst>
              <a:ext uri="{FF2B5EF4-FFF2-40B4-BE49-F238E27FC236}">
                <a16:creationId xmlns:a16="http://schemas.microsoft.com/office/drawing/2014/main" id="{22A58CB6-AF1A-4DEC-B67A-2D0D6F764310}"/>
              </a:ext>
            </a:extLst>
          </p:cNvPr>
          <p:cNvSpPr txBox="1"/>
          <p:nvPr/>
        </p:nvSpPr>
        <p:spPr>
          <a:xfrm>
            <a:off x="933281" y="4548174"/>
            <a:ext cx="210029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annoying</a:t>
            </a:r>
          </a:p>
        </p:txBody>
      </p:sp>
      <p:sp>
        <p:nvSpPr>
          <p:cNvPr id="37" name="TextBox 36">
            <a:extLst>
              <a:ext uri="{FF2B5EF4-FFF2-40B4-BE49-F238E27FC236}">
                <a16:creationId xmlns:a16="http://schemas.microsoft.com/office/drawing/2014/main" id="{57068DE5-F841-41E2-8F85-9C924099B742}"/>
              </a:ext>
            </a:extLst>
          </p:cNvPr>
          <p:cNvSpPr txBox="1"/>
          <p:nvPr/>
        </p:nvSpPr>
        <p:spPr>
          <a:xfrm>
            <a:off x="1485502" y="5396973"/>
            <a:ext cx="245509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nervous</a:t>
            </a:r>
          </a:p>
        </p:txBody>
      </p:sp>
      <p:sp>
        <p:nvSpPr>
          <p:cNvPr id="38" name="TextBox 37">
            <a:extLst>
              <a:ext uri="{FF2B5EF4-FFF2-40B4-BE49-F238E27FC236}">
                <a16:creationId xmlns:a16="http://schemas.microsoft.com/office/drawing/2014/main" id="{26CFCDCC-A7C6-4DB7-8331-542FEA684B38}"/>
              </a:ext>
            </a:extLst>
          </p:cNvPr>
          <p:cNvSpPr txBox="1"/>
          <p:nvPr/>
        </p:nvSpPr>
        <p:spPr>
          <a:xfrm>
            <a:off x="3869742" y="5396973"/>
            <a:ext cx="242601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positive</a:t>
            </a:r>
          </a:p>
        </p:txBody>
      </p:sp>
      <p:sp>
        <p:nvSpPr>
          <p:cNvPr id="39" name="TextBox 38">
            <a:extLst>
              <a:ext uri="{FF2B5EF4-FFF2-40B4-BE49-F238E27FC236}">
                <a16:creationId xmlns:a16="http://schemas.microsoft.com/office/drawing/2014/main" id="{E847041B-231B-4753-A30A-69095D57D9FA}"/>
              </a:ext>
            </a:extLst>
          </p:cNvPr>
          <p:cNvSpPr txBox="1"/>
          <p:nvPr/>
        </p:nvSpPr>
        <p:spPr>
          <a:xfrm>
            <a:off x="6801656" y="2673203"/>
            <a:ext cx="2947435" cy="3970318"/>
          </a:xfrm>
          <a:prstGeom prst="rect">
            <a:avLst/>
          </a:prstGeom>
          <a:solidFill>
            <a:schemeClr val="accent3">
              <a:lumMod val="20000"/>
              <a:lumOff val="80000"/>
            </a:schemeClr>
          </a:solidFill>
        </p:spPr>
        <p:txBody>
          <a:bodyPr wrap="square" rtlCol="0">
            <a:spAutoFit/>
          </a:bodyPr>
          <a:lstStyle/>
          <a:p>
            <a:r>
              <a:rPr lang="en-GB" sz="2800" dirty="0">
                <a:solidFill>
                  <a:srgbClr val="002060"/>
                </a:solidFill>
                <a:latin typeface="Century Gothic" panose="020B0502020202020204" pitchFamily="34" charset="0"/>
              </a:rPr>
              <a:t>p _ s _ t _ v _</a:t>
            </a:r>
          </a:p>
          <a:p>
            <a:r>
              <a:rPr lang="en-GB" sz="2800" dirty="0">
                <a:solidFill>
                  <a:srgbClr val="002060"/>
                </a:solidFill>
                <a:latin typeface="Century Gothic" panose="020B0502020202020204" pitchFamily="34" charset="0"/>
              </a:rPr>
              <a:t>r _ p _ d _</a:t>
            </a:r>
          </a:p>
          <a:p>
            <a:r>
              <a:rPr lang="en-GB" sz="2800" dirty="0">
                <a:solidFill>
                  <a:srgbClr val="002060"/>
                </a:solidFill>
                <a:latin typeface="Century Gothic" panose="020B0502020202020204" pitchFamily="34" charset="0"/>
              </a:rPr>
              <a:t>l _ n _ _ </a:t>
            </a:r>
          </a:p>
          <a:p>
            <a:r>
              <a:rPr lang="en-GB" sz="2800" dirty="0">
                <a:solidFill>
                  <a:srgbClr val="002060"/>
                </a:solidFill>
                <a:latin typeface="Century Gothic" panose="020B0502020202020204" pitchFamily="34" charset="0"/>
              </a:rPr>
              <a:t>s _ _</a:t>
            </a:r>
          </a:p>
          <a:p>
            <a:r>
              <a:rPr lang="en-GB" sz="2800" dirty="0">
                <a:solidFill>
                  <a:srgbClr val="002060"/>
                </a:solidFill>
                <a:latin typeface="Century Gothic" panose="020B0502020202020204" pitchFamily="34" charset="0"/>
              </a:rPr>
              <a:t>c _ m _ d _</a:t>
            </a:r>
          </a:p>
          <a:p>
            <a:r>
              <a:rPr lang="en-GB" sz="2800" dirty="0">
                <a:solidFill>
                  <a:srgbClr val="002060"/>
                </a:solidFill>
                <a:latin typeface="Century Gothic" panose="020B0502020202020204" pitchFamily="34" charset="0"/>
              </a:rPr>
              <a:t>p _ s _ d _</a:t>
            </a:r>
          </a:p>
          <a:p>
            <a:r>
              <a:rPr lang="en-GB" sz="2800" dirty="0">
                <a:solidFill>
                  <a:srgbClr val="002060"/>
                </a:solidFill>
                <a:latin typeface="Century Gothic" panose="020B0502020202020204" pitchFamily="34" charset="0"/>
              </a:rPr>
              <a:t>n _ _ v_ _ s _</a:t>
            </a:r>
          </a:p>
          <a:p>
            <a:r>
              <a:rPr lang="en-GB" sz="2800" dirty="0">
                <a:solidFill>
                  <a:srgbClr val="002060"/>
                </a:solidFill>
                <a:latin typeface="Century Gothic" panose="020B0502020202020204" pitchFamily="34" charset="0"/>
              </a:rPr>
              <a:t>t r _ _ q _ _ l _</a:t>
            </a:r>
          </a:p>
          <a:p>
            <a:r>
              <a:rPr lang="en-GB" sz="2800" dirty="0">
                <a:solidFill>
                  <a:srgbClr val="002060"/>
                </a:solidFill>
                <a:latin typeface="Century Gothic" panose="020B0502020202020204" pitchFamily="34" charset="0"/>
              </a:rPr>
              <a:t>s _ n _</a:t>
            </a:r>
          </a:p>
        </p:txBody>
      </p:sp>
      <p:sp>
        <p:nvSpPr>
          <p:cNvPr id="40" name="TextBox 39">
            <a:extLst>
              <a:ext uri="{FF2B5EF4-FFF2-40B4-BE49-F238E27FC236}">
                <a16:creationId xmlns:a16="http://schemas.microsoft.com/office/drawing/2014/main" id="{7B1E1373-CE7A-4ED6-9E00-B22B65E3A663}"/>
              </a:ext>
            </a:extLst>
          </p:cNvPr>
          <p:cNvSpPr txBox="1"/>
          <p:nvPr/>
        </p:nvSpPr>
        <p:spPr>
          <a:xfrm>
            <a:off x="251013" y="116492"/>
            <a:ext cx="3712876"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Rápido</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Escapa</a:t>
            </a:r>
            <a:r>
              <a:rPr lang="en-GB" sz="3200" b="1" dirty="0">
                <a:solidFill>
                  <a:srgbClr val="002060"/>
                </a:solidFill>
                <a:latin typeface="Century Gothic" panose="020B0502020202020204" pitchFamily="34" charset="0"/>
              </a:rPr>
              <a:t>!</a:t>
            </a:r>
          </a:p>
        </p:txBody>
      </p:sp>
      <p:pic>
        <p:nvPicPr>
          <p:cNvPr id="41" name="Picture 6" descr="Fire, Safety, Signs, Symbols, Exit, Running, Logo">
            <a:extLst>
              <a:ext uri="{FF2B5EF4-FFF2-40B4-BE49-F238E27FC236}">
                <a16:creationId xmlns:a16="http://schemas.microsoft.com/office/drawing/2014/main" id="{0C506FD1-AFAE-4AB7-AF48-197BCAF8F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4042368" y="91521"/>
            <a:ext cx="699392" cy="69939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FAABC277-4340-4E1F-ABF3-2456B4D41579}"/>
              </a:ext>
            </a:extLst>
          </p:cNvPr>
          <p:cNvSpPr txBox="1"/>
          <p:nvPr/>
        </p:nvSpPr>
        <p:spPr>
          <a:xfrm>
            <a:off x="4867643" y="161342"/>
            <a:ext cx="5165197"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Con </a:t>
            </a:r>
            <a:r>
              <a:rPr lang="en-GB" sz="2800" dirty="0" err="1">
                <a:solidFill>
                  <a:srgbClr val="002060"/>
                </a:solidFill>
                <a:latin typeface="Century Gothic" panose="020B0502020202020204" pitchFamily="34" charset="0"/>
              </a:rPr>
              <a:t>tu</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compañero</a:t>
            </a:r>
            <a:r>
              <a:rPr lang="en-GB" sz="2800" dirty="0">
                <a:solidFill>
                  <a:srgbClr val="002060"/>
                </a:solidFill>
                <a:latin typeface="Century Gothic" panose="020B0502020202020204" pitchFamily="34" charset="0"/>
              </a:rPr>
              <a:t>, traduce</a:t>
            </a:r>
          </a:p>
        </p:txBody>
      </p:sp>
      <p:sp>
        <p:nvSpPr>
          <p:cNvPr id="43" name="TextBox 42">
            <a:extLst>
              <a:ext uri="{FF2B5EF4-FFF2-40B4-BE49-F238E27FC236}">
                <a16:creationId xmlns:a16="http://schemas.microsoft.com/office/drawing/2014/main" id="{5F05B475-CE17-4EE3-A981-DEC524C25AE5}"/>
              </a:ext>
            </a:extLst>
          </p:cNvPr>
          <p:cNvSpPr txBox="1"/>
          <p:nvPr/>
        </p:nvSpPr>
        <p:spPr>
          <a:xfrm>
            <a:off x="6711493" y="2109581"/>
            <a:ext cx="3889206"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Use the hints to help you.</a:t>
            </a:r>
          </a:p>
        </p:txBody>
      </p:sp>
      <p:sp>
        <p:nvSpPr>
          <p:cNvPr id="44" name="Google Shape;387;p19">
            <a:extLst>
              <a:ext uri="{FF2B5EF4-FFF2-40B4-BE49-F238E27FC236}">
                <a16:creationId xmlns:a16="http://schemas.microsoft.com/office/drawing/2014/main" id="{44611161-4766-43FE-A449-60D8E25E5DF7}"/>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45" name="Google Shape;389;p19">
            <a:extLst>
              <a:ext uri="{FF2B5EF4-FFF2-40B4-BE49-F238E27FC236}">
                <a16:creationId xmlns:a16="http://schemas.microsoft.com/office/drawing/2014/main" id="{EA9B19E3-1502-48E8-9A1C-DFE7A0E9EA72}"/>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46" name="Google Shape;390;p19">
            <a:extLst>
              <a:ext uri="{FF2B5EF4-FFF2-40B4-BE49-F238E27FC236}">
                <a16:creationId xmlns:a16="http://schemas.microsoft.com/office/drawing/2014/main" id="{0CA5C371-DF24-4990-B9FC-C74B0629AE4D}"/>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47" name="Google Shape;391;p19">
            <a:extLst>
              <a:ext uri="{FF2B5EF4-FFF2-40B4-BE49-F238E27FC236}">
                <a16:creationId xmlns:a16="http://schemas.microsoft.com/office/drawing/2014/main" id="{F1CB156C-27CF-41D6-8F70-E149171F8905}"/>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48" name="Google Shape;395;p19">
            <a:extLst>
              <a:ext uri="{FF2B5EF4-FFF2-40B4-BE49-F238E27FC236}">
                <a16:creationId xmlns:a16="http://schemas.microsoft.com/office/drawing/2014/main" id="{2C274037-9F8D-4124-8F14-2664DDBD980D}"/>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49" name="Google Shape;388;p19">
            <a:extLst>
              <a:ext uri="{FF2B5EF4-FFF2-40B4-BE49-F238E27FC236}">
                <a16:creationId xmlns:a16="http://schemas.microsoft.com/office/drawing/2014/main" id="{F93C06A8-95E3-4527-B4EE-2D0BE300DCB1}"/>
              </a:ext>
            </a:extLst>
          </p:cNvPr>
          <p:cNvSpPr/>
          <p:nvPr/>
        </p:nvSpPr>
        <p:spPr>
          <a:xfrm>
            <a:off x="11131654" y="2730275"/>
            <a:ext cx="518389" cy="3379044"/>
          </a:xfrm>
          <a:prstGeom prst="rect">
            <a:avLst/>
          </a:prstGeom>
          <a:solidFill>
            <a:schemeClr val="accent3">
              <a:lumMod val="60000"/>
              <a:lumOff val="40000"/>
            </a:schemeClr>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482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8"/>
                    </p:tgtEl>
                  </p:cond>
                </p:stCondLst>
                <p:endSync evt="end" delay="0">
                  <p:rtn val="all"/>
                </p:endSync>
                <p:childTnLst>
                  <p:par>
                    <p:cTn id="9" fill="hold">
                      <p:stCondLst>
                        <p:cond delay="0"/>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30000"/>
                                        <p:tgtEl>
                                          <p:spTgt spid="49"/>
                                        </p:tgtEl>
                                      </p:cBhvr>
                                    </p:animEffect>
                                    <p:anim calcmode="lin" valueType="num">
                                      <p:cBhvr>
                                        <p:cTn id="13" dur="30000"/>
                                        <p:tgtEl>
                                          <p:spTgt spid="49"/>
                                        </p:tgtEl>
                                        <p:attrNameLst>
                                          <p:attrName>ppt_x</p:attrName>
                                        </p:attrNameLst>
                                      </p:cBhvr>
                                      <p:tavLst>
                                        <p:tav tm="0">
                                          <p:val>
                                            <p:strVal val="ppt_x"/>
                                          </p:val>
                                        </p:tav>
                                        <p:tav tm="100000">
                                          <p:val>
                                            <p:strVal val="ppt_x"/>
                                          </p:val>
                                        </p:tav>
                                      </p:tavLst>
                                    </p:anim>
                                    <p:anim calcmode="lin" valueType="num">
                                      <p:cBhvr>
                                        <p:cTn id="14" dur="30000"/>
                                        <p:tgtEl>
                                          <p:spTgt spid="49"/>
                                        </p:tgtEl>
                                        <p:attrNameLst>
                                          <p:attrName>ppt_y</p:attrName>
                                        </p:attrNameLst>
                                      </p:cBhvr>
                                      <p:tavLst>
                                        <p:tav tm="0">
                                          <p:val>
                                            <p:strVal val="ppt_y"/>
                                          </p:val>
                                        </p:tav>
                                        <p:tav tm="100000">
                                          <p:val>
                                            <p:strVal val="ppt_y+.1"/>
                                          </p:val>
                                        </p:tav>
                                      </p:tavLst>
                                    </p:anim>
                                    <p:set>
                                      <p:cBhvr>
                                        <p:cTn id="15" dur="1" fill="hold">
                                          <p:stCondLst>
                                            <p:cond delay="29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2" grpId="0"/>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25" name="Picture 4" descr="Downloads">
            <a:extLst>
              <a:ext uri="{FF2B5EF4-FFF2-40B4-BE49-F238E27FC236}">
                <a16:creationId xmlns:a16="http://schemas.microsoft.com/office/drawing/2014/main" id="{A1BD1988-A990-4FE2-93DE-63D8E82C57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40" r="10098"/>
          <a:stretch/>
        </p:blipFill>
        <p:spPr bwMode="auto">
          <a:xfrm rot="16200000">
            <a:off x="251013" y="896471"/>
            <a:ext cx="6138032" cy="580800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ABFE572E-3838-48D1-B3C4-6C300875DE56}"/>
              </a:ext>
            </a:extLst>
          </p:cNvPr>
          <p:cNvSpPr txBox="1"/>
          <p:nvPr/>
        </p:nvSpPr>
        <p:spPr>
          <a:xfrm>
            <a:off x="3721748" y="5894496"/>
            <a:ext cx="1004610" cy="738664"/>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I am </a:t>
            </a:r>
            <a:r>
              <a:rPr lang="en-GB" sz="2000" b="1" dirty="0">
                <a:solidFill>
                  <a:srgbClr val="002060"/>
                </a:solidFill>
                <a:latin typeface="Century Gothic" panose="020B0502020202020204" pitchFamily="34" charset="0"/>
              </a:rPr>
              <a:t>(trait)</a:t>
            </a:r>
            <a:endParaRPr lang="en-GB" sz="2200" b="1"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C20B8701-7CB2-473A-B2EE-D94A7C719921}"/>
              </a:ext>
            </a:extLst>
          </p:cNvPr>
          <p:cNvSpPr txBox="1"/>
          <p:nvPr/>
        </p:nvSpPr>
        <p:spPr>
          <a:xfrm>
            <a:off x="4974200" y="1729715"/>
            <a:ext cx="218463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serious</a:t>
            </a:r>
          </a:p>
        </p:txBody>
      </p:sp>
      <p:sp>
        <p:nvSpPr>
          <p:cNvPr id="28" name="TextBox 27">
            <a:extLst>
              <a:ext uri="{FF2B5EF4-FFF2-40B4-BE49-F238E27FC236}">
                <a16:creationId xmlns:a16="http://schemas.microsoft.com/office/drawing/2014/main" id="{7E0FB8CD-6689-45A5-AEF2-85D73DC97309}"/>
              </a:ext>
            </a:extLst>
          </p:cNvPr>
          <p:cNvSpPr txBox="1"/>
          <p:nvPr/>
        </p:nvSpPr>
        <p:spPr>
          <a:xfrm>
            <a:off x="3333855" y="2105128"/>
            <a:ext cx="151866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slow</a:t>
            </a:r>
          </a:p>
        </p:txBody>
      </p:sp>
      <p:sp>
        <p:nvSpPr>
          <p:cNvPr id="50" name="TextBox 49">
            <a:extLst>
              <a:ext uri="{FF2B5EF4-FFF2-40B4-BE49-F238E27FC236}">
                <a16:creationId xmlns:a16="http://schemas.microsoft.com/office/drawing/2014/main" id="{97A11267-62A0-4240-A9EE-40359FBDABC8}"/>
              </a:ext>
            </a:extLst>
          </p:cNvPr>
          <p:cNvSpPr txBox="1"/>
          <p:nvPr/>
        </p:nvSpPr>
        <p:spPr>
          <a:xfrm>
            <a:off x="5417064" y="4182983"/>
            <a:ext cx="127437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lost</a:t>
            </a:r>
          </a:p>
        </p:txBody>
      </p:sp>
      <p:sp>
        <p:nvSpPr>
          <p:cNvPr id="51" name="TextBox 50">
            <a:extLst>
              <a:ext uri="{FF2B5EF4-FFF2-40B4-BE49-F238E27FC236}">
                <a16:creationId xmlns:a16="http://schemas.microsoft.com/office/drawing/2014/main" id="{357C7EA0-EA05-4DFD-8BD8-A1F51E8DAC27}"/>
              </a:ext>
            </a:extLst>
          </p:cNvPr>
          <p:cNvSpPr txBox="1"/>
          <p:nvPr/>
        </p:nvSpPr>
        <p:spPr>
          <a:xfrm>
            <a:off x="1641694" y="4182984"/>
            <a:ext cx="227478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impossible</a:t>
            </a:r>
          </a:p>
        </p:txBody>
      </p:sp>
      <p:sp>
        <p:nvSpPr>
          <p:cNvPr id="52" name="TextBox 51">
            <a:extLst>
              <a:ext uri="{FF2B5EF4-FFF2-40B4-BE49-F238E27FC236}">
                <a16:creationId xmlns:a16="http://schemas.microsoft.com/office/drawing/2014/main" id="{9F1B3AB8-EA96-4004-9D15-B40E1D8DA31D}"/>
              </a:ext>
            </a:extLst>
          </p:cNvPr>
          <p:cNvSpPr txBox="1"/>
          <p:nvPr/>
        </p:nvSpPr>
        <p:spPr>
          <a:xfrm>
            <a:off x="960907" y="2105129"/>
            <a:ext cx="1719323"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calm</a:t>
            </a:r>
          </a:p>
        </p:txBody>
      </p:sp>
      <p:sp>
        <p:nvSpPr>
          <p:cNvPr id="53" name="TextBox 52">
            <a:extLst>
              <a:ext uri="{FF2B5EF4-FFF2-40B4-BE49-F238E27FC236}">
                <a16:creationId xmlns:a16="http://schemas.microsoft.com/office/drawing/2014/main" id="{C99EAFCB-55B2-4C32-AFBD-D4DD5B5A1436}"/>
              </a:ext>
            </a:extLst>
          </p:cNvPr>
          <p:cNvSpPr txBox="1"/>
          <p:nvPr/>
        </p:nvSpPr>
        <p:spPr>
          <a:xfrm rot="16200000">
            <a:off x="2829366" y="3333624"/>
            <a:ext cx="210029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ready</a:t>
            </a:r>
          </a:p>
        </p:txBody>
      </p:sp>
      <p:sp>
        <p:nvSpPr>
          <p:cNvPr id="54" name="TextBox 53">
            <a:extLst>
              <a:ext uri="{FF2B5EF4-FFF2-40B4-BE49-F238E27FC236}">
                <a16:creationId xmlns:a16="http://schemas.microsoft.com/office/drawing/2014/main" id="{B76250FC-72ED-4C47-A44A-D2BA25DA85AF}"/>
              </a:ext>
            </a:extLst>
          </p:cNvPr>
          <p:cNvSpPr txBox="1"/>
          <p:nvPr/>
        </p:nvSpPr>
        <p:spPr>
          <a:xfrm>
            <a:off x="1623127" y="2530151"/>
            <a:ext cx="245509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happy</a:t>
            </a:r>
          </a:p>
        </p:txBody>
      </p:sp>
      <p:sp>
        <p:nvSpPr>
          <p:cNvPr id="55" name="TextBox 54">
            <a:extLst>
              <a:ext uri="{FF2B5EF4-FFF2-40B4-BE49-F238E27FC236}">
                <a16:creationId xmlns:a16="http://schemas.microsoft.com/office/drawing/2014/main" id="{80A5363A-0406-4EC4-BEF7-0DABA9D710BC}"/>
              </a:ext>
            </a:extLst>
          </p:cNvPr>
          <p:cNvSpPr txBox="1"/>
          <p:nvPr/>
        </p:nvSpPr>
        <p:spPr>
          <a:xfrm>
            <a:off x="607560" y="3361458"/>
            <a:ext cx="242601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elegant</a:t>
            </a:r>
          </a:p>
        </p:txBody>
      </p:sp>
      <p:sp>
        <p:nvSpPr>
          <p:cNvPr id="56" name="TextBox 55">
            <a:extLst>
              <a:ext uri="{FF2B5EF4-FFF2-40B4-BE49-F238E27FC236}">
                <a16:creationId xmlns:a16="http://schemas.microsoft.com/office/drawing/2014/main" id="{BE925777-8B92-4AB2-81B6-2812E462682C}"/>
              </a:ext>
            </a:extLst>
          </p:cNvPr>
          <p:cNvSpPr txBox="1"/>
          <p:nvPr/>
        </p:nvSpPr>
        <p:spPr>
          <a:xfrm>
            <a:off x="251013" y="116492"/>
            <a:ext cx="3712876"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Rápido</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Escapa</a:t>
            </a:r>
            <a:r>
              <a:rPr lang="en-GB" sz="3200" b="1" dirty="0">
                <a:solidFill>
                  <a:srgbClr val="002060"/>
                </a:solidFill>
                <a:latin typeface="Century Gothic" panose="020B0502020202020204" pitchFamily="34" charset="0"/>
              </a:rPr>
              <a:t>!</a:t>
            </a:r>
          </a:p>
        </p:txBody>
      </p:sp>
      <p:pic>
        <p:nvPicPr>
          <p:cNvPr id="57" name="Picture 6" descr="Fire, Safety, Signs, Symbols, Exit, Running, Logo">
            <a:extLst>
              <a:ext uri="{FF2B5EF4-FFF2-40B4-BE49-F238E27FC236}">
                <a16:creationId xmlns:a16="http://schemas.microsoft.com/office/drawing/2014/main" id="{792CEDB1-73ED-4F95-A16A-0AD245D2C2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4042368" y="91521"/>
            <a:ext cx="699392" cy="699392"/>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2D6B6B7A-5DA4-43E4-B5D8-8E160DB04705}"/>
              </a:ext>
            </a:extLst>
          </p:cNvPr>
          <p:cNvSpPr txBox="1"/>
          <p:nvPr/>
        </p:nvSpPr>
        <p:spPr>
          <a:xfrm>
            <a:off x="4932104" y="198175"/>
            <a:ext cx="4453463"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Con </a:t>
            </a:r>
            <a:r>
              <a:rPr lang="en-GB" sz="2400" dirty="0" err="1">
                <a:solidFill>
                  <a:srgbClr val="002060"/>
                </a:solidFill>
                <a:latin typeface="Century Gothic" panose="020B0502020202020204" pitchFamily="34" charset="0"/>
              </a:rPr>
              <a:t>tu</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compañero</a:t>
            </a:r>
            <a:r>
              <a:rPr lang="en-GB" sz="2400" dirty="0">
                <a:solidFill>
                  <a:srgbClr val="002060"/>
                </a:solidFill>
                <a:latin typeface="Century Gothic" panose="020B0502020202020204" pitchFamily="34" charset="0"/>
              </a:rPr>
              <a:t>, traduce</a:t>
            </a:r>
          </a:p>
        </p:txBody>
      </p:sp>
      <p:sp>
        <p:nvSpPr>
          <p:cNvPr id="59" name="TextBox 58">
            <a:extLst>
              <a:ext uri="{FF2B5EF4-FFF2-40B4-BE49-F238E27FC236}">
                <a16:creationId xmlns:a16="http://schemas.microsoft.com/office/drawing/2014/main" id="{1B295F27-8149-46AE-BB49-E0B339441C18}"/>
              </a:ext>
            </a:extLst>
          </p:cNvPr>
          <p:cNvSpPr txBox="1"/>
          <p:nvPr/>
        </p:nvSpPr>
        <p:spPr>
          <a:xfrm>
            <a:off x="6711493" y="2109581"/>
            <a:ext cx="3889206"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Use the hints to help you.</a:t>
            </a:r>
          </a:p>
        </p:txBody>
      </p:sp>
      <p:sp>
        <p:nvSpPr>
          <p:cNvPr id="60" name="Google Shape;387;p19">
            <a:extLst>
              <a:ext uri="{FF2B5EF4-FFF2-40B4-BE49-F238E27FC236}">
                <a16:creationId xmlns:a16="http://schemas.microsoft.com/office/drawing/2014/main" id="{C8AA8C81-422E-43FA-AEB0-2CA132160C91}"/>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61" name="Google Shape;389;p19">
            <a:extLst>
              <a:ext uri="{FF2B5EF4-FFF2-40B4-BE49-F238E27FC236}">
                <a16:creationId xmlns:a16="http://schemas.microsoft.com/office/drawing/2014/main" id="{8149EE71-2DB2-4918-886A-DCB02C237417}"/>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62" name="Google Shape;390;p19">
            <a:extLst>
              <a:ext uri="{FF2B5EF4-FFF2-40B4-BE49-F238E27FC236}">
                <a16:creationId xmlns:a16="http://schemas.microsoft.com/office/drawing/2014/main" id="{8C4ECF58-CABB-4014-8D65-F835AD122601}"/>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63" name="Google Shape;391;p19">
            <a:extLst>
              <a:ext uri="{FF2B5EF4-FFF2-40B4-BE49-F238E27FC236}">
                <a16:creationId xmlns:a16="http://schemas.microsoft.com/office/drawing/2014/main" id="{56E5A64B-89CB-47CE-99BA-D18E91270951}"/>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64" name="Google Shape;395;p19">
            <a:extLst>
              <a:ext uri="{FF2B5EF4-FFF2-40B4-BE49-F238E27FC236}">
                <a16:creationId xmlns:a16="http://schemas.microsoft.com/office/drawing/2014/main" id="{386F440D-568A-4FC2-A9FF-FCCFA4B8F6C2}"/>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65" name="Google Shape;388;p19">
            <a:extLst>
              <a:ext uri="{FF2B5EF4-FFF2-40B4-BE49-F238E27FC236}">
                <a16:creationId xmlns:a16="http://schemas.microsoft.com/office/drawing/2014/main" id="{199FA27D-E272-4ADB-BB75-ABD26FF916EA}"/>
              </a:ext>
            </a:extLst>
          </p:cNvPr>
          <p:cNvSpPr/>
          <p:nvPr/>
        </p:nvSpPr>
        <p:spPr>
          <a:xfrm>
            <a:off x="11131654" y="2730275"/>
            <a:ext cx="518389" cy="3379044"/>
          </a:xfrm>
          <a:prstGeom prst="rect">
            <a:avLst/>
          </a:prstGeom>
          <a:solidFill>
            <a:schemeClr val="accent3">
              <a:lumMod val="60000"/>
              <a:lumOff val="40000"/>
            </a:schemeClr>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66" name="TextBox 65">
            <a:extLst>
              <a:ext uri="{FF2B5EF4-FFF2-40B4-BE49-F238E27FC236}">
                <a16:creationId xmlns:a16="http://schemas.microsoft.com/office/drawing/2014/main" id="{B5E24B8B-8045-4538-A5A8-6B3A36A45FFE}"/>
              </a:ext>
            </a:extLst>
          </p:cNvPr>
          <p:cNvSpPr txBox="1"/>
          <p:nvPr/>
        </p:nvSpPr>
        <p:spPr>
          <a:xfrm>
            <a:off x="6817055" y="2629447"/>
            <a:ext cx="2947435" cy="3970318"/>
          </a:xfrm>
          <a:prstGeom prst="rect">
            <a:avLst/>
          </a:prstGeom>
          <a:solidFill>
            <a:schemeClr val="accent3">
              <a:lumMod val="20000"/>
              <a:lumOff val="80000"/>
            </a:schemeClr>
          </a:solidFill>
        </p:spPr>
        <p:txBody>
          <a:bodyPr wrap="square" rtlCol="0">
            <a:spAutoFit/>
          </a:bodyPr>
          <a:lstStyle/>
          <a:p>
            <a:r>
              <a:rPr lang="en-GB" sz="2800" dirty="0">
                <a:solidFill>
                  <a:srgbClr val="002060"/>
                </a:solidFill>
                <a:latin typeface="Century Gothic" panose="020B0502020202020204" pitchFamily="34" charset="0"/>
              </a:rPr>
              <a:t>p _ r d _ d _</a:t>
            </a:r>
          </a:p>
          <a:p>
            <a:r>
              <a:rPr lang="en-GB" sz="2800" dirty="0">
                <a:solidFill>
                  <a:srgbClr val="002060"/>
                </a:solidFill>
                <a:latin typeface="Century Gothic" panose="020B0502020202020204" pitchFamily="34" charset="0"/>
              </a:rPr>
              <a:t>r _ p _ d _</a:t>
            </a:r>
          </a:p>
          <a:p>
            <a:r>
              <a:rPr lang="en-GB" sz="2800" dirty="0">
                <a:solidFill>
                  <a:srgbClr val="002060"/>
                </a:solidFill>
                <a:latin typeface="Century Gothic" panose="020B0502020202020204" pitchFamily="34" charset="0"/>
              </a:rPr>
              <a:t>p r _ p _ r _ d _ </a:t>
            </a:r>
          </a:p>
          <a:p>
            <a:r>
              <a:rPr lang="en-GB" sz="2800" dirty="0">
                <a:solidFill>
                  <a:srgbClr val="002060"/>
                </a:solidFill>
                <a:latin typeface="Century Gothic" panose="020B0502020202020204" pitchFamily="34" charset="0"/>
              </a:rPr>
              <a:t>s _ _</a:t>
            </a:r>
          </a:p>
          <a:p>
            <a:r>
              <a:rPr lang="en-GB" sz="2800" dirty="0">
                <a:solidFill>
                  <a:srgbClr val="002060"/>
                </a:solidFill>
                <a:latin typeface="Century Gothic" panose="020B0502020202020204" pitchFamily="34" charset="0"/>
              </a:rPr>
              <a:t>c _ m _ d _</a:t>
            </a:r>
          </a:p>
          <a:p>
            <a:r>
              <a:rPr lang="en-GB" sz="2800" dirty="0">
                <a:solidFill>
                  <a:srgbClr val="002060"/>
                </a:solidFill>
                <a:latin typeface="Century Gothic" panose="020B0502020202020204" pitchFamily="34" charset="0"/>
              </a:rPr>
              <a:t>p _ s _ d _</a:t>
            </a:r>
          </a:p>
          <a:p>
            <a:r>
              <a:rPr lang="en-GB" sz="2800" dirty="0">
                <a:solidFill>
                  <a:srgbClr val="002060"/>
                </a:solidFill>
                <a:latin typeface="Century Gothic" panose="020B0502020202020204" pitchFamily="34" charset="0"/>
              </a:rPr>
              <a:t>f _ l _ z</a:t>
            </a:r>
          </a:p>
          <a:p>
            <a:r>
              <a:rPr lang="en-GB" sz="2800" dirty="0">
                <a:solidFill>
                  <a:srgbClr val="002060"/>
                </a:solidFill>
                <a:latin typeface="Century Gothic" panose="020B0502020202020204" pitchFamily="34" charset="0"/>
              </a:rPr>
              <a:t>i _ p _ s _ b _ e</a:t>
            </a:r>
          </a:p>
          <a:p>
            <a:r>
              <a:rPr lang="en-GB" sz="2800" dirty="0">
                <a:solidFill>
                  <a:srgbClr val="002060"/>
                </a:solidFill>
                <a:latin typeface="Century Gothic" panose="020B0502020202020204" pitchFamily="34" charset="0"/>
              </a:rPr>
              <a:t>s _ n _</a:t>
            </a:r>
          </a:p>
        </p:txBody>
      </p:sp>
    </p:spTree>
    <p:extLst>
      <p:ext uri="{BB962C8B-B14F-4D97-AF65-F5344CB8AC3E}">
        <p14:creationId xmlns:p14="http://schemas.microsoft.com/office/powerpoint/2010/main" val="446797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30000"/>
                                        <p:tgtEl>
                                          <p:spTgt spid="65"/>
                                        </p:tgtEl>
                                      </p:cBhvr>
                                    </p:animEffect>
                                    <p:anim calcmode="lin" valueType="num">
                                      <p:cBhvr>
                                        <p:cTn id="7" dur="30000"/>
                                        <p:tgtEl>
                                          <p:spTgt spid="65"/>
                                        </p:tgtEl>
                                        <p:attrNameLst>
                                          <p:attrName>ppt_x</p:attrName>
                                        </p:attrNameLst>
                                      </p:cBhvr>
                                      <p:tavLst>
                                        <p:tav tm="0">
                                          <p:val>
                                            <p:strVal val="ppt_x"/>
                                          </p:val>
                                        </p:tav>
                                        <p:tav tm="100000">
                                          <p:val>
                                            <p:strVal val="ppt_x"/>
                                          </p:val>
                                        </p:tav>
                                      </p:tavLst>
                                    </p:anim>
                                    <p:anim calcmode="lin" valueType="num">
                                      <p:cBhvr>
                                        <p:cTn id="8" dur="30000"/>
                                        <p:tgtEl>
                                          <p:spTgt spid="65"/>
                                        </p:tgtEl>
                                        <p:attrNameLst>
                                          <p:attrName>ppt_y</p:attrName>
                                        </p:attrNameLst>
                                      </p:cBhvr>
                                      <p:tavLst>
                                        <p:tav tm="0">
                                          <p:val>
                                            <p:strVal val="ppt_y"/>
                                          </p:val>
                                        </p:tav>
                                        <p:tav tm="100000">
                                          <p:val>
                                            <p:strVal val="ppt_y+.1"/>
                                          </p:val>
                                        </p:tav>
                                      </p:tavLst>
                                    </p:anim>
                                    <p:set>
                                      <p:cBhvr>
                                        <p:cTn id="9" dur="1" fill="hold">
                                          <p:stCondLst>
                                            <p:cond delay="299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13" name="Picture 12" descr="A picture containing text, toy, doll&#10;&#10;Description automatically generated">
            <a:extLst>
              <a:ext uri="{FF2B5EF4-FFF2-40B4-BE49-F238E27FC236}">
                <a16:creationId xmlns:a16="http://schemas.microsoft.com/office/drawing/2014/main" id="{B4F53AAD-D9C4-4A20-B96A-08FF5EE40796}"/>
              </a:ext>
            </a:extLst>
          </p:cNvPr>
          <p:cNvPicPr>
            <a:picLocks noChangeAspect="1"/>
          </p:cNvPicPr>
          <p:nvPr/>
        </p:nvPicPr>
        <p:blipFill>
          <a:blip r:embed="rId5"/>
          <a:stretch>
            <a:fillRect/>
          </a:stretch>
        </p:blipFill>
        <p:spPr>
          <a:xfrm>
            <a:off x="8725019" y="2700049"/>
            <a:ext cx="2019020" cy="3835280"/>
          </a:xfrm>
          <a:prstGeom prst="rect">
            <a:avLst/>
          </a:prstGeom>
        </p:spPr>
      </p:pic>
      <p:sp>
        <p:nvSpPr>
          <p:cNvPr id="18" name="Google Shape;155;p7">
            <a:extLst>
              <a:ext uri="{FF2B5EF4-FFF2-40B4-BE49-F238E27FC236}">
                <a16:creationId xmlns:a16="http://schemas.microsoft.com/office/drawing/2014/main" id="{D4F17D52-A5D1-4BE7-8F00-3B8F15B86572}"/>
              </a:ext>
            </a:extLst>
          </p:cNvPr>
          <p:cNvSpPr/>
          <p:nvPr/>
        </p:nvSpPr>
        <p:spPr>
          <a:xfrm>
            <a:off x="2978008" y="2085936"/>
            <a:ext cx="4883800" cy="1228227"/>
          </a:xfrm>
          <a:prstGeom prst="wedgeRoundRectCallout">
            <a:avLst>
              <a:gd name="adj1" fmla="val -54109"/>
              <a:gd name="adj2" fmla="val 117895"/>
              <a:gd name="adj3" fmla="val 16667"/>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Soy Quique.</a:t>
            </a:r>
          </a:p>
        </p:txBody>
      </p:sp>
      <p:pic>
        <p:nvPicPr>
          <p:cNvPr id="19" name="Picture 18" descr="A picture containing text, toy, doll&#10;&#10;Description automatically generated">
            <a:extLst>
              <a:ext uri="{FF2B5EF4-FFF2-40B4-BE49-F238E27FC236}">
                <a16:creationId xmlns:a16="http://schemas.microsoft.com/office/drawing/2014/main" id="{A827C90E-4873-4E43-BBA3-9AEE7188D69C}"/>
              </a:ext>
            </a:extLst>
          </p:cNvPr>
          <p:cNvPicPr>
            <a:picLocks noChangeAspect="1"/>
          </p:cNvPicPr>
          <p:nvPr/>
        </p:nvPicPr>
        <p:blipFill>
          <a:blip r:embed="rId6"/>
          <a:stretch>
            <a:fillRect/>
          </a:stretch>
        </p:blipFill>
        <p:spPr>
          <a:xfrm>
            <a:off x="-105655" y="3249762"/>
            <a:ext cx="2220452" cy="3608238"/>
          </a:xfrm>
          <a:prstGeom prst="rect">
            <a:avLst/>
          </a:prstGeom>
        </p:spPr>
      </p:pic>
      <p:sp>
        <p:nvSpPr>
          <p:cNvPr id="20" name="Google Shape;155;p7">
            <a:extLst>
              <a:ext uri="{FF2B5EF4-FFF2-40B4-BE49-F238E27FC236}">
                <a16:creationId xmlns:a16="http://schemas.microsoft.com/office/drawing/2014/main" id="{0CBC6D55-2C33-463C-9EBC-844B7F466333}"/>
              </a:ext>
            </a:extLst>
          </p:cNvPr>
          <p:cNvSpPr/>
          <p:nvPr/>
        </p:nvSpPr>
        <p:spPr>
          <a:xfrm>
            <a:off x="2978008" y="5155054"/>
            <a:ext cx="4883800" cy="1228227"/>
          </a:xfrm>
          <a:prstGeom prst="wedgeRoundRectCallout">
            <a:avLst>
              <a:gd name="adj1" fmla="val -54476"/>
              <a:gd name="adj2" fmla="val -12150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Sofía.</a:t>
            </a:r>
          </a:p>
        </p:txBody>
      </p:sp>
      <p:pic>
        <p:nvPicPr>
          <p:cNvPr id="21" name="Picture 18" descr="Index Finger, Pointer, Click, Hand">
            <a:extLst>
              <a:ext uri="{FF2B5EF4-FFF2-40B4-BE49-F238E27FC236}">
                <a16:creationId xmlns:a16="http://schemas.microsoft.com/office/drawing/2014/main" id="{41C7AE14-A026-41BB-8909-766004740D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715472" y="3679795"/>
            <a:ext cx="619499" cy="966191"/>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155;p7">
            <a:extLst>
              <a:ext uri="{FF2B5EF4-FFF2-40B4-BE49-F238E27FC236}">
                <a16:creationId xmlns:a16="http://schemas.microsoft.com/office/drawing/2014/main" id="{F7B9F662-3C6D-4F34-8962-DE59182C9A0E}"/>
              </a:ext>
            </a:extLst>
          </p:cNvPr>
          <p:cNvSpPr/>
          <p:nvPr/>
        </p:nvSpPr>
        <p:spPr>
          <a:xfrm>
            <a:off x="2978008" y="2085936"/>
            <a:ext cx="4883800" cy="1228227"/>
          </a:xfrm>
          <a:prstGeom prst="wedgeRoundRectCallout">
            <a:avLst>
              <a:gd name="adj1" fmla="val -54109"/>
              <a:gd name="adj2" fmla="val 117895"/>
              <a:gd name="adj3" fmla="val 16667"/>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Soy feliz y activ</a:t>
            </a:r>
            <a:r>
              <a:rPr lang="es-AR" sz="4400" b="1" dirty="0">
                <a:solidFill>
                  <a:srgbClr val="002060"/>
                </a:solidFill>
                <a:latin typeface="Century Gothic"/>
                <a:ea typeface="Century Gothic"/>
                <a:cs typeface="Century Gothic"/>
                <a:sym typeface="Century Gothic"/>
              </a:rPr>
              <a:t>o</a:t>
            </a:r>
            <a:r>
              <a:rPr lang="es-AR" sz="4400" b="1" i="0" u="none" strike="noStrike" cap="none" dirty="0">
                <a:solidFill>
                  <a:srgbClr val="FFFFFF"/>
                </a:solidFill>
                <a:latin typeface="Century Gothic"/>
                <a:ea typeface="Century Gothic"/>
                <a:cs typeface="Century Gothic"/>
                <a:sym typeface="Century Gothic"/>
              </a:rPr>
              <a:t>.</a:t>
            </a:r>
          </a:p>
        </p:txBody>
      </p:sp>
      <p:sp>
        <p:nvSpPr>
          <p:cNvPr id="23" name="Google Shape;155;p7">
            <a:extLst>
              <a:ext uri="{FF2B5EF4-FFF2-40B4-BE49-F238E27FC236}">
                <a16:creationId xmlns:a16="http://schemas.microsoft.com/office/drawing/2014/main" id="{F3D7C55F-8D72-41BF-ACD4-D3A8569DA861}"/>
              </a:ext>
            </a:extLst>
          </p:cNvPr>
          <p:cNvSpPr/>
          <p:nvPr/>
        </p:nvSpPr>
        <p:spPr>
          <a:xfrm>
            <a:off x="1794091" y="347846"/>
            <a:ext cx="5744412" cy="1228227"/>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¿Cómo es Sofía?</a:t>
            </a:r>
          </a:p>
        </p:txBody>
      </p:sp>
      <p:sp>
        <p:nvSpPr>
          <p:cNvPr id="24" name="Google Shape;155;p7">
            <a:extLst>
              <a:ext uri="{FF2B5EF4-FFF2-40B4-BE49-F238E27FC236}">
                <a16:creationId xmlns:a16="http://schemas.microsoft.com/office/drawing/2014/main" id="{A5209675-3C31-4072-9FF6-1930AF038CB6}"/>
              </a:ext>
            </a:extLst>
          </p:cNvPr>
          <p:cNvSpPr/>
          <p:nvPr/>
        </p:nvSpPr>
        <p:spPr>
          <a:xfrm>
            <a:off x="2978008" y="5155054"/>
            <a:ext cx="4883800" cy="1228227"/>
          </a:xfrm>
          <a:prstGeom prst="wedgeRoundRectCallout">
            <a:avLst>
              <a:gd name="adj1" fmla="val -54476"/>
              <a:gd name="adj2" fmla="val -12150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dirty="0">
                <a:solidFill>
                  <a:srgbClr val="FFFFFF"/>
                </a:solidFill>
                <a:latin typeface="Century Gothic"/>
                <a:ea typeface="Century Gothic"/>
                <a:cs typeface="Century Gothic"/>
                <a:sym typeface="Century Gothic"/>
              </a:rPr>
              <a:t>Es curios</a:t>
            </a:r>
            <a:r>
              <a:rPr lang="es-AR" sz="4400" b="1" dirty="0">
                <a:solidFill>
                  <a:srgbClr val="FF0000"/>
                </a:solidFill>
                <a:latin typeface="Century Gothic"/>
                <a:ea typeface="Century Gothic"/>
                <a:cs typeface="Century Gothic"/>
                <a:sym typeface="Century Gothic"/>
              </a:rPr>
              <a:t>a</a:t>
            </a:r>
            <a:r>
              <a:rPr lang="es-AR" sz="4400" b="1" dirty="0">
                <a:solidFill>
                  <a:srgbClr val="FFFFFF"/>
                </a:solidFill>
                <a:latin typeface="Century Gothic"/>
                <a:ea typeface="Century Gothic"/>
                <a:cs typeface="Century Gothic"/>
                <a:sym typeface="Century Gothic"/>
              </a:rPr>
              <a:t> y elegante.</a:t>
            </a:r>
            <a:endParaRPr lang="es-AR" sz="4400" b="1" i="0" u="none" strike="noStrike" cap="none" dirty="0">
              <a:solidFill>
                <a:srgbClr val="FFFFFF"/>
              </a:solidFill>
              <a:latin typeface="Century Gothic"/>
              <a:ea typeface="Century Gothic"/>
              <a:cs typeface="Century Gothic"/>
              <a:sym typeface="Century Gothic"/>
            </a:endParaRPr>
          </a:p>
        </p:txBody>
      </p:sp>
      <p:pic>
        <p:nvPicPr>
          <p:cNvPr id="25" name="Google Shape;232;p10">
            <a:extLst>
              <a:ext uri="{FF2B5EF4-FFF2-40B4-BE49-F238E27FC236}">
                <a16:creationId xmlns:a16="http://schemas.microsoft.com/office/drawing/2014/main" id="{953DE9DD-C46C-4906-9CF1-91E1E17B9BE6}"/>
              </a:ext>
            </a:extLst>
          </p:cNvPr>
          <p:cNvPicPr preferRelativeResize="0"/>
          <p:nvPr/>
        </p:nvPicPr>
        <p:blipFill rotWithShape="1">
          <a:blip r:embed="rId8">
            <a:alphaModFix/>
          </a:blip>
          <a:srcRect/>
          <a:stretch/>
        </p:blipFill>
        <p:spPr>
          <a:xfrm>
            <a:off x="-286533" y="609873"/>
            <a:ext cx="2002063" cy="2090514"/>
          </a:xfrm>
          <a:prstGeom prst="rect">
            <a:avLst/>
          </a:prstGeom>
          <a:noFill/>
          <a:ln>
            <a:noFill/>
          </a:ln>
        </p:spPr>
      </p:pic>
    </p:spTree>
    <p:extLst>
      <p:ext uri="{BB962C8B-B14F-4D97-AF65-F5344CB8AC3E}">
        <p14:creationId xmlns:p14="http://schemas.microsoft.com/office/powerpoint/2010/main" val="4766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270528"/>
            <a:ext cx="10515600" cy="770175"/>
          </a:xfrm>
        </p:spPr>
        <p:txBody>
          <a:bodyPr>
            <a:norm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i="0" u="none" strike="noStrike" cap="none" dirty="0">
                <a:solidFill>
                  <a:srgbClr val="1E4E79"/>
                </a:solidFill>
                <a:latin typeface="Century Gothic"/>
                <a:ea typeface="Century Gothic"/>
                <a:cs typeface="Century Gothic"/>
                <a:sym typeface="Century Gothic"/>
              </a:rPr>
              <a:t>Ser</a:t>
            </a:r>
            <a:r>
              <a:rPr lang="en-GB" sz="3600" i="0" u="none" strike="noStrike" cap="none" dirty="0">
                <a:solidFill>
                  <a:srgbClr val="1E4E79"/>
                </a:solidFill>
                <a:latin typeface="Century Gothic"/>
                <a:ea typeface="Century Gothic"/>
                <a:cs typeface="Century Gothic"/>
                <a:sym typeface="Century Gothic"/>
              </a:rPr>
              <a:t>: </a:t>
            </a:r>
            <a:r>
              <a:rPr lang="en-GB" sz="3600" i="0" u="none" strike="noStrike" cap="none" dirty="0" err="1">
                <a:solidFill>
                  <a:srgbClr val="1E4E79"/>
                </a:solidFill>
                <a:latin typeface="Century Gothic"/>
                <a:ea typeface="Century Gothic"/>
                <a:cs typeface="Century Gothic"/>
                <a:sym typeface="Century Gothic"/>
              </a:rPr>
              <a:t>eres</a:t>
            </a:r>
            <a:endParaRPr lang="en-GB" sz="3600" i="0" u="none" strike="noStrike" cap="none" dirty="0">
              <a:solidFill>
                <a:srgbClr val="1E4E79"/>
              </a:solidFill>
              <a:latin typeface="Century Gothic"/>
              <a:ea typeface="Century Gothic"/>
              <a:cs typeface="Century Gothic"/>
              <a:sym typeface="Century Gothic"/>
            </a:endParaRPr>
          </a:p>
        </p:txBody>
      </p:sp>
      <p:sp>
        <p:nvSpPr>
          <p:cNvPr id="12" name="TextBox 11">
            <a:extLst>
              <a:ext uri="{FF2B5EF4-FFF2-40B4-BE49-F238E27FC236}">
                <a16:creationId xmlns:a16="http://schemas.microsoft.com/office/drawing/2014/main" id="{09EE1C2C-464E-48B0-8CD5-55A7E877440B}"/>
              </a:ext>
            </a:extLst>
          </p:cNvPr>
          <p:cNvSpPr txBox="1"/>
          <p:nvPr/>
        </p:nvSpPr>
        <p:spPr>
          <a:xfrm>
            <a:off x="443082" y="1592235"/>
            <a:ext cx="580707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In Spanish, the verb </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ser </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means ‘</a:t>
            </a:r>
            <a:r>
              <a:rPr kumimoji="0" lang="en-GB" sz="2800" b="1" i="1"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to be’ </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for </a:t>
            </a:r>
            <a:r>
              <a:rPr kumimoji="0" lang="en-GB" sz="2800" b="1" i="0" u="none" strike="noStrike" kern="0" cap="none" spc="0" normalizeH="0" baseline="0" noProof="0" dirty="0">
                <a:ln>
                  <a:noFill/>
                </a:ln>
                <a:solidFill>
                  <a:srgbClr val="92D050"/>
                </a:solidFill>
                <a:effectLst/>
                <a:uLnTx/>
                <a:uFillTx/>
                <a:latin typeface="Century Gothic"/>
                <a:ea typeface="Century Gothic"/>
                <a:cs typeface="Century Gothic"/>
                <a:sym typeface="Century Gothic"/>
              </a:rPr>
              <a:t>permanent traits</a:t>
            </a:r>
            <a:br>
              <a:rPr kumimoji="0" lang="en-GB" sz="2800" b="1" i="0" u="none" strike="noStrike" kern="0" cap="none" spc="0" normalizeH="0" baseline="0" noProof="0" dirty="0">
                <a:ln>
                  <a:noFill/>
                </a:ln>
                <a:solidFill>
                  <a:srgbClr val="92D05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and</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when talking about your </a:t>
            </a:r>
            <a:r>
              <a:rPr kumimoji="0" lang="en-GB" sz="2800" b="1" i="0" u="none" strike="noStrike" kern="0" cap="none" spc="0" normalizeH="0" baseline="0" noProof="0" dirty="0">
                <a:ln>
                  <a:noFill/>
                </a:ln>
                <a:solidFill>
                  <a:srgbClr val="92D050"/>
                </a:solidFill>
                <a:effectLst/>
                <a:uLnTx/>
                <a:uFillTx/>
                <a:latin typeface="Century Gothic"/>
                <a:ea typeface="Century Gothic"/>
                <a:cs typeface="Century Gothic"/>
                <a:sym typeface="Century Gothic"/>
              </a:rPr>
              <a:t>origin.</a:t>
            </a:r>
            <a:endParaRPr kumimoji="0" lang="en-GB" sz="2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 name="Google Shape;183;p8">
            <a:extLst>
              <a:ext uri="{FF2B5EF4-FFF2-40B4-BE49-F238E27FC236}">
                <a16:creationId xmlns:a16="http://schemas.microsoft.com/office/drawing/2014/main" id="{EBE528A0-E518-45DC-8FCD-1B17492BCF5D}"/>
              </a:ext>
            </a:extLst>
          </p:cNvPr>
          <p:cNvPicPr preferRelativeResize="0"/>
          <p:nvPr/>
        </p:nvPicPr>
        <p:blipFill rotWithShape="1">
          <a:blip r:embed="rId4">
            <a:alphaModFix/>
          </a:blip>
          <a:srcRect/>
          <a:stretch/>
        </p:blipFill>
        <p:spPr>
          <a:xfrm>
            <a:off x="6156407" y="2254337"/>
            <a:ext cx="634523" cy="671647"/>
          </a:xfrm>
          <a:prstGeom prst="rect">
            <a:avLst/>
          </a:prstGeom>
          <a:noFill/>
          <a:ln>
            <a:noFill/>
          </a:ln>
        </p:spPr>
      </p:pic>
      <p:sp>
        <p:nvSpPr>
          <p:cNvPr id="14" name="Google Shape;172;p8">
            <a:extLst>
              <a:ext uri="{FF2B5EF4-FFF2-40B4-BE49-F238E27FC236}">
                <a16:creationId xmlns:a16="http://schemas.microsoft.com/office/drawing/2014/main" id="{0239BD32-DD54-46C8-B8CF-578AA7A7FEE3}"/>
              </a:ext>
            </a:extLst>
          </p:cNvPr>
          <p:cNvSpPr txBox="1"/>
          <p:nvPr/>
        </p:nvSpPr>
        <p:spPr>
          <a:xfrm>
            <a:off x="6928466" y="2328571"/>
            <a:ext cx="445820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cs typeface="Arial"/>
                <a:sym typeface="Century Gothic"/>
              </a:rPr>
              <a:t>I am happy. </a:t>
            </a:r>
            <a:endParaRPr kumimoji="0" lang="en-GB" sz="2800" b="0" i="0" u="none" strike="noStrike" kern="0" cap="none" spc="0" normalizeH="0" baseline="0" noProof="0" dirty="0">
              <a:ln>
                <a:noFill/>
              </a:ln>
              <a:solidFill>
                <a:srgbClr val="002060"/>
              </a:solidFill>
              <a:effectLst/>
              <a:uLnTx/>
              <a:uFillTx/>
              <a:latin typeface="Arial"/>
              <a:cs typeface="Arial"/>
              <a:sym typeface="Arial"/>
            </a:endParaRPr>
          </a:p>
        </p:txBody>
      </p:sp>
      <p:pic>
        <p:nvPicPr>
          <p:cNvPr id="16" name="Google Shape;183;p8">
            <a:extLst>
              <a:ext uri="{FF2B5EF4-FFF2-40B4-BE49-F238E27FC236}">
                <a16:creationId xmlns:a16="http://schemas.microsoft.com/office/drawing/2014/main" id="{23CC731D-FA34-4530-9483-790C98328B6F}"/>
              </a:ext>
            </a:extLst>
          </p:cNvPr>
          <p:cNvPicPr preferRelativeResize="0"/>
          <p:nvPr/>
        </p:nvPicPr>
        <p:blipFill rotWithShape="1">
          <a:blip r:embed="rId4">
            <a:alphaModFix/>
          </a:blip>
          <a:srcRect/>
          <a:stretch/>
        </p:blipFill>
        <p:spPr>
          <a:xfrm>
            <a:off x="6968105" y="6036102"/>
            <a:ext cx="634523" cy="671647"/>
          </a:xfrm>
          <a:prstGeom prst="rect">
            <a:avLst/>
          </a:prstGeom>
          <a:noFill/>
          <a:ln>
            <a:noFill/>
          </a:ln>
        </p:spPr>
      </p:pic>
      <p:pic>
        <p:nvPicPr>
          <p:cNvPr id="17" name="Picture 16" descr="A picture containing text, toy, doll&#10;&#10;Description automatically generated">
            <a:extLst>
              <a:ext uri="{FF2B5EF4-FFF2-40B4-BE49-F238E27FC236}">
                <a16:creationId xmlns:a16="http://schemas.microsoft.com/office/drawing/2014/main" id="{ED52E54F-ADBE-4326-98AC-CFCBF434ED2F}"/>
              </a:ext>
            </a:extLst>
          </p:cNvPr>
          <p:cNvPicPr>
            <a:picLocks noChangeAspect="1"/>
          </p:cNvPicPr>
          <p:nvPr/>
        </p:nvPicPr>
        <p:blipFill>
          <a:blip r:embed="rId5"/>
          <a:stretch>
            <a:fillRect/>
          </a:stretch>
        </p:blipFill>
        <p:spPr>
          <a:xfrm>
            <a:off x="6985865" y="1095890"/>
            <a:ext cx="652606" cy="1239674"/>
          </a:xfrm>
          <a:prstGeom prst="rect">
            <a:avLst/>
          </a:prstGeom>
        </p:spPr>
      </p:pic>
      <p:sp>
        <p:nvSpPr>
          <p:cNvPr id="18" name="Google Shape;168;p8">
            <a:extLst>
              <a:ext uri="{FF2B5EF4-FFF2-40B4-BE49-F238E27FC236}">
                <a16:creationId xmlns:a16="http://schemas.microsoft.com/office/drawing/2014/main" id="{EA46C330-0400-4892-9304-A4BF82D8EFDC}"/>
              </a:ext>
            </a:extLst>
          </p:cNvPr>
          <p:cNvSpPr txBox="1"/>
          <p:nvPr/>
        </p:nvSpPr>
        <p:spPr>
          <a:xfrm>
            <a:off x="123919" y="863494"/>
            <a:ext cx="528284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8625"/>
              <a:buFont typeface="Century Gothic"/>
              <a:buNone/>
              <a:tabLst/>
              <a:defRPr/>
            </a:pPr>
            <a:r>
              <a:rPr kumimoji="0" lang="en-GB" sz="28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[to be, being: you are] </a:t>
            </a:r>
            <a:endParaRPr kumimoji="0" sz="28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19" name="Speech Bubble: Oval 18">
            <a:extLst>
              <a:ext uri="{FF2B5EF4-FFF2-40B4-BE49-F238E27FC236}">
                <a16:creationId xmlns:a16="http://schemas.microsoft.com/office/drawing/2014/main" id="{C0A21678-623E-4529-A89D-FF5C9029031F}"/>
              </a:ext>
            </a:extLst>
          </p:cNvPr>
          <p:cNvSpPr/>
          <p:nvPr/>
        </p:nvSpPr>
        <p:spPr>
          <a:xfrm>
            <a:off x="7927679" y="916150"/>
            <a:ext cx="1600712" cy="1108374"/>
          </a:xfrm>
          <a:prstGeom prst="wedgeEllipseCallout">
            <a:avLst>
              <a:gd name="adj1" fmla="val -57535"/>
              <a:gd name="adj2" fmla="val 73261"/>
            </a:avLst>
          </a:prstGeom>
          <a:solidFill>
            <a:srgbClr val="FF0066"/>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Google Shape;172;p8">
            <a:extLst>
              <a:ext uri="{FF2B5EF4-FFF2-40B4-BE49-F238E27FC236}">
                <a16:creationId xmlns:a16="http://schemas.microsoft.com/office/drawing/2014/main" id="{3F1E013D-1F00-4C35-91B7-1195AE07D7AE}"/>
              </a:ext>
            </a:extLst>
          </p:cNvPr>
          <p:cNvSpPr txBox="1"/>
          <p:nvPr/>
        </p:nvSpPr>
        <p:spPr>
          <a:xfrm>
            <a:off x="7927679" y="1179980"/>
            <a:ext cx="455241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Soy </a:t>
            </a:r>
            <a:r>
              <a:rPr kumimoji="0" lang="en-GB" sz="28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feliz</a:t>
            </a: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a:t>
            </a:r>
            <a:endParaRPr kumimoji="0" sz="2800" b="1" i="0" u="none" strike="noStrike" kern="0" cap="none" spc="0" normalizeH="0" baseline="0" noProof="0" dirty="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78ABC7E4-6B38-42C0-8072-EAC396CFD87E}"/>
              </a:ext>
            </a:extLst>
          </p:cNvPr>
          <p:cNvSpPr txBox="1"/>
          <p:nvPr/>
        </p:nvSpPr>
        <p:spPr>
          <a:xfrm>
            <a:off x="379983" y="3890250"/>
            <a:ext cx="1181201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To say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you are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for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permanent traits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or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origin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use _______.</a:t>
            </a:r>
            <a:endPar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3" name="TextBox 22">
            <a:extLst>
              <a:ext uri="{FF2B5EF4-FFF2-40B4-BE49-F238E27FC236}">
                <a16:creationId xmlns:a16="http://schemas.microsoft.com/office/drawing/2014/main" id="{0418CBA5-1ED5-4E61-A778-4005B6B345BB}"/>
              </a:ext>
            </a:extLst>
          </p:cNvPr>
          <p:cNvSpPr txBox="1"/>
          <p:nvPr/>
        </p:nvSpPr>
        <p:spPr>
          <a:xfrm>
            <a:off x="8916590" y="3893449"/>
            <a:ext cx="9172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eres</a:t>
            </a:r>
            <a:endPar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endParaRPr>
          </a:p>
        </p:txBody>
      </p:sp>
      <p:sp>
        <p:nvSpPr>
          <p:cNvPr id="24" name="Google Shape;172;p8">
            <a:extLst>
              <a:ext uri="{FF2B5EF4-FFF2-40B4-BE49-F238E27FC236}">
                <a16:creationId xmlns:a16="http://schemas.microsoft.com/office/drawing/2014/main" id="{FB23EB6F-7AE4-45F9-9117-FD7844ADF48F}"/>
              </a:ext>
            </a:extLst>
          </p:cNvPr>
          <p:cNvSpPr txBox="1"/>
          <p:nvPr/>
        </p:nvSpPr>
        <p:spPr>
          <a:xfrm>
            <a:off x="7733794" y="6182051"/>
            <a:ext cx="445820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cs typeface="Arial"/>
                <a:sym typeface="Century Gothic"/>
              </a:rPr>
              <a:t>Are you </a:t>
            </a:r>
            <a:r>
              <a:rPr kumimoji="0" lang="en-GB" sz="2800" b="0" i="0" u="none" strike="noStrike" kern="0" cap="none" spc="0" normalizeH="0" baseline="0" noProof="0" dirty="0">
                <a:ln>
                  <a:noFill/>
                </a:ln>
                <a:solidFill>
                  <a:srgbClr val="002060"/>
                </a:solidFill>
                <a:effectLst/>
                <a:uLnTx/>
                <a:uFillTx/>
                <a:latin typeface="Century Gothic"/>
                <a:cs typeface="Arial"/>
                <a:sym typeface="Century Gothic"/>
              </a:rPr>
              <a:t>from Spain?</a:t>
            </a:r>
            <a:endParaRPr kumimoji="0" lang="en-GB" sz="2800" b="0" i="0" u="none" strike="noStrike" kern="0" cap="none" spc="0" normalizeH="0" baseline="0" noProof="0" dirty="0">
              <a:ln>
                <a:noFill/>
              </a:ln>
              <a:solidFill>
                <a:srgbClr val="002060"/>
              </a:solidFill>
              <a:effectLst/>
              <a:uLnTx/>
              <a:uFillTx/>
              <a:latin typeface="Arial"/>
              <a:cs typeface="Arial"/>
              <a:sym typeface="Arial"/>
            </a:endParaRPr>
          </a:p>
        </p:txBody>
      </p:sp>
      <p:sp>
        <p:nvSpPr>
          <p:cNvPr id="25" name="Speech Bubble: Oval 24">
            <a:extLst>
              <a:ext uri="{FF2B5EF4-FFF2-40B4-BE49-F238E27FC236}">
                <a16:creationId xmlns:a16="http://schemas.microsoft.com/office/drawing/2014/main" id="{057C2C68-AB1B-4532-8054-C236F2AC9EDC}"/>
              </a:ext>
            </a:extLst>
          </p:cNvPr>
          <p:cNvSpPr/>
          <p:nvPr/>
        </p:nvSpPr>
        <p:spPr>
          <a:xfrm>
            <a:off x="7927679" y="924588"/>
            <a:ext cx="1600712" cy="1108374"/>
          </a:xfrm>
          <a:prstGeom prst="wedgeEllipseCallout">
            <a:avLst>
              <a:gd name="adj1" fmla="val -57535"/>
              <a:gd name="adj2" fmla="val 73261"/>
            </a:avLst>
          </a:prstGeom>
          <a:solidFill>
            <a:srgbClr val="FF0066"/>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Soy de </a:t>
            </a: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España</a:t>
            </a:r>
            <a:r>
              <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y Perú.</a:t>
            </a:r>
          </a:p>
        </p:txBody>
      </p:sp>
      <p:sp>
        <p:nvSpPr>
          <p:cNvPr id="26" name="Google Shape;172;p8">
            <a:extLst>
              <a:ext uri="{FF2B5EF4-FFF2-40B4-BE49-F238E27FC236}">
                <a16:creationId xmlns:a16="http://schemas.microsoft.com/office/drawing/2014/main" id="{E88CD883-EFBB-4796-A438-F8A4E983C815}"/>
              </a:ext>
            </a:extLst>
          </p:cNvPr>
          <p:cNvSpPr txBox="1"/>
          <p:nvPr/>
        </p:nvSpPr>
        <p:spPr>
          <a:xfrm>
            <a:off x="6943029" y="3078349"/>
            <a:ext cx="486436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cs typeface="Arial"/>
                <a:sym typeface="Century Gothic"/>
              </a:rPr>
              <a:t>I am from Spain and Peru. </a:t>
            </a:r>
            <a:endParaRPr kumimoji="0" lang="en-GB" sz="2800" b="0" i="0" u="none" strike="noStrike" kern="0" cap="none" spc="0" normalizeH="0" baseline="0" noProof="0" dirty="0">
              <a:ln>
                <a:noFill/>
              </a:ln>
              <a:solidFill>
                <a:srgbClr val="002060"/>
              </a:solidFill>
              <a:effectLst/>
              <a:uLnTx/>
              <a:uFillTx/>
              <a:latin typeface="Arial"/>
              <a:cs typeface="Arial"/>
              <a:sym typeface="Arial"/>
            </a:endParaRPr>
          </a:p>
        </p:txBody>
      </p:sp>
      <p:pic>
        <p:nvPicPr>
          <p:cNvPr id="27" name="Google Shape;183;p8">
            <a:extLst>
              <a:ext uri="{FF2B5EF4-FFF2-40B4-BE49-F238E27FC236}">
                <a16:creationId xmlns:a16="http://schemas.microsoft.com/office/drawing/2014/main" id="{D17746B6-550B-48F1-9A64-80D51EE94741}"/>
              </a:ext>
            </a:extLst>
          </p:cNvPr>
          <p:cNvPicPr preferRelativeResize="0"/>
          <p:nvPr/>
        </p:nvPicPr>
        <p:blipFill rotWithShape="1">
          <a:blip r:embed="rId4">
            <a:alphaModFix/>
          </a:blip>
          <a:srcRect/>
          <a:stretch/>
        </p:blipFill>
        <p:spPr>
          <a:xfrm>
            <a:off x="6156407" y="2925984"/>
            <a:ext cx="634523" cy="671647"/>
          </a:xfrm>
          <a:prstGeom prst="rect">
            <a:avLst/>
          </a:prstGeom>
          <a:noFill/>
          <a:ln>
            <a:noFill/>
          </a:ln>
        </p:spPr>
      </p:pic>
      <p:sp>
        <p:nvSpPr>
          <p:cNvPr id="28" name="Speech Bubble: Oval 27">
            <a:extLst>
              <a:ext uri="{FF2B5EF4-FFF2-40B4-BE49-F238E27FC236}">
                <a16:creationId xmlns:a16="http://schemas.microsoft.com/office/drawing/2014/main" id="{6A176581-B813-459D-8F02-A5D8715B39C4}"/>
              </a:ext>
            </a:extLst>
          </p:cNvPr>
          <p:cNvSpPr/>
          <p:nvPr/>
        </p:nvSpPr>
        <p:spPr>
          <a:xfrm>
            <a:off x="6721910" y="4762475"/>
            <a:ext cx="2305819" cy="1089802"/>
          </a:xfrm>
          <a:prstGeom prst="wedgeEllipseCallout">
            <a:avLst>
              <a:gd name="adj1" fmla="val 55053"/>
              <a:gd name="adj2" fmla="val 67810"/>
            </a:avLst>
          </a:prstGeom>
          <a:solidFill>
            <a:srgbClr val="FF0066"/>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¿Eres de </a:t>
            </a: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España</a:t>
            </a: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pic>
        <p:nvPicPr>
          <p:cNvPr id="33" name="Google Shape;183;p8">
            <a:extLst>
              <a:ext uri="{FF2B5EF4-FFF2-40B4-BE49-F238E27FC236}">
                <a16:creationId xmlns:a16="http://schemas.microsoft.com/office/drawing/2014/main" id="{9838CDC5-B0CB-4464-9F04-A67E015A204A}"/>
              </a:ext>
            </a:extLst>
          </p:cNvPr>
          <p:cNvPicPr preferRelativeResize="0"/>
          <p:nvPr/>
        </p:nvPicPr>
        <p:blipFill rotWithShape="1">
          <a:blip r:embed="rId4">
            <a:alphaModFix/>
          </a:blip>
          <a:srcRect/>
          <a:stretch/>
        </p:blipFill>
        <p:spPr>
          <a:xfrm>
            <a:off x="1200501" y="6033584"/>
            <a:ext cx="634523" cy="671647"/>
          </a:xfrm>
          <a:prstGeom prst="rect">
            <a:avLst/>
          </a:prstGeom>
          <a:noFill/>
          <a:ln>
            <a:noFill/>
          </a:ln>
        </p:spPr>
      </p:pic>
      <p:sp>
        <p:nvSpPr>
          <p:cNvPr id="34" name="Google Shape;172;p8">
            <a:extLst>
              <a:ext uri="{FF2B5EF4-FFF2-40B4-BE49-F238E27FC236}">
                <a16:creationId xmlns:a16="http://schemas.microsoft.com/office/drawing/2014/main" id="{D94B22FE-E94F-4D46-B1C7-BB6BDBC9B989}"/>
              </a:ext>
            </a:extLst>
          </p:cNvPr>
          <p:cNvSpPr txBox="1"/>
          <p:nvPr/>
        </p:nvSpPr>
        <p:spPr>
          <a:xfrm>
            <a:off x="1966190" y="6179533"/>
            <a:ext cx="445820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cs typeface="Arial"/>
                <a:sym typeface="Century Gothic"/>
              </a:rPr>
              <a:t>You are </a:t>
            </a:r>
            <a:r>
              <a:rPr kumimoji="0" lang="en-GB" sz="2800" b="0" i="0" u="none" strike="noStrike" kern="0" cap="none" spc="0" normalizeH="0" baseline="0" noProof="0" dirty="0">
                <a:ln>
                  <a:noFill/>
                </a:ln>
                <a:solidFill>
                  <a:srgbClr val="002060"/>
                </a:solidFill>
                <a:effectLst/>
                <a:uLnTx/>
                <a:uFillTx/>
                <a:latin typeface="Century Gothic"/>
                <a:cs typeface="Arial"/>
                <a:sym typeface="Century Gothic"/>
              </a:rPr>
              <a:t>from Spain!</a:t>
            </a:r>
            <a:endParaRPr kumimoji="0" lang="en-GB" sz="2800" b="0" i="0" u="none" strike="noStrike" kern="0" cap="none" spc="0" normalizeH="0" baseline="0" noProof="0" dirty="0">
              <a:ln>
                <a:noFill/>
              </a:ln>
              <a:solidFill>
                <a:srgbClr val="002060"/>
              </a:solidFill>
              <a:effectLst/>
              <a:uLnTx/>
              <a:uFillTx/>
              <a:latin typeface="Arial"/>
              <a:cs typeface="Arial"/>
              <a:sym typeface="Arial"/>
            </a:endParaRPr>
          </a:p>
        </p:txBody>
      </p:sp>
      <p:sp>
        <p:nvSpPr>
          <p:cNvPr id="35" name="Speech Bubble: Oval 34">
            <a:extLst>
              <a:ext uri="{FF2B5EF4-FFF2-40B4-BE49-F238E27FC236}">
                <a16:creationId xmlns:a16="http://schemas.microsoft.com/office/drawing/2014/main" id="{9612EE35-BDA9-48C4-AEA1-C871D0AFC0D6}"/>
              </a:ext>
            </a:extLst>
          </p:cNvPr>
          <p:cNvSpPr/>
          <p:nvPr/>
        </p:nvSpPr>
        <p:spPr>
          <a:xfrm>
            <a:off x="954306" y="4759957"/>
            <a:ext cx="2305819" cy="1089802"/>
          </a:xfrm>
          <a:prstGeom prst="wedgeEllipseCallout">
            <a:avLst>
              <a:gd name="adj1" fmla="val 55053"/>
              <a:gd name="adj2" fmla="val 67810"/>
            </a:avLst>
          </a:prstGeom>
          <a:solidFill>
            <a:srgbClr val="FF0066"/>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¡Eres de </a:t>
            </a: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España</a:t>
            </a: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sp>
        <p:nvSpPr>
          <p:cNvPr id="36" name="Speech Bubble: Rectangle with Corners Rounded 35">
            <a:extLst>
              <a:ext uri="{FF2B5EF4-FFF2-40B4-BE49-F238E27FC236}">
                <a16:creationId xmlns:a16="http://schemas.microsoft.com/office/drawing/2014/main" id="{065E872A-880F-405B-8113-FCF4DE1DFCD7}"/>
              </a:ext>
            </a:extLst>
          </p:cNvPr>
          <p:cNvSpPr/>
          <p:nvPr/>
        </p:nvSpPr>
        <p:spPr>
          <a:xfrm>
            <a:off x="274299" y="1625205"/>
            <a:ext cx="5708048" cy="2112686"/>
          </a:xfrm>
          <a:prstGeom prst="wedgeRoundRectCallout">
            <a:avLst>
              <a:gd name="adj1" fmla="val 43086"/>
              <a:gd name="adj2" fmla="val -9278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sym typeface="Arial"/>
              </a:rPr>
              <a:t>In Spanish, change a statement into a question by </a:t>
            </a:r>
            <a:r>
              <a:rPr kumimoji="0" lang="en-GB" sz="28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sym typeface="Arial"/>
              </a:rPr>
              <a:t>raising your voice at the end.</a:t>
            </a:r>
          </a:p>
        </p:txBody>
      </p:sp>
      <p:sp>
        <p:nvSpPr>
          <p:cNvPr id="37" name="Speech Bubble: Rectangle with Corners Rounded 36">
            <a:extLst>
              <a:ext uri="{FF2B5EF4-FFF2-40B4-BE49-F238E27FC236}">
                <a16:creationId xmlns:a16="http://schemas.microsoft.com/office/drawing/2014/main" id="{A9568333-9917-4AC1-B9B5-FA48A2BB7A1E}"/>
              </a:ext>
            </a:extLst>
          </p:cNvPr>
          <p:cNvSpPr/>
          <p:nvPr/>
        </p:nvSpPr>
        <p:spPr>
          <a:xfrm>
            <a:off x="344383" y="1633669"/>
            <a:ext cx="5637964" cy="2112686"/>
          </a:xfrm>
          <a:prstGeom prst="wedgeRoundRectCallout">
            <a:avLst>
              <a:gd name="adj1" fmla="val 43086"/>
              <a:gd name="adj2" fmla="val -9278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Spanish uses two question marks – the one at the front is </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upside down</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fill="hold"/>
                                        <p:tgtEl>
                                          <p:spTgt spid="16"/>
                                        </p:tgtEl>
                                        <p:attrNameLst>
                                          <p:attrName>ppt_x</p:attrName>
                                        </p:attrNameLst>
                                      </p:cBhvr>
                                      <p:tavLst>
                                        <p:tav tm="0">
                                          <p:val>
                                            <p:strVal val="#ppt_x"/>
                                          </p:val>
                                        </p:tav>
                                        <p:tav tm="100000">
                                          <p:val>
                                            <p:strVal val="#ppt_x"/>
                                          </p:val>
                                        </p:tav>
                                      </p:tavLst>
                                    </p:anim>
                                    <p:anim calcmode="lin" valueType="num">
                                      <p:cBhvr additive="base">
                                        <p:cTn id="9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additive="base">
                                        <p:cTn id="105" dur="500" fill="hold"/>
                                        <p:tgtEl>
                                          <p:spTgt spid="36"/>
                                        </p:tgtEl>
                                        <p:attrNameLst>
                                          <p:attrName>ppt_x</p:attrName>
                                        </p:attrNameLst>
                                      </p:cBhvr>
                                      <p:tavLst>
                                        <p:tav tm="0">
                                          <p:val>
                                            <p:strVal val="#ppt_x"/>
                                          </p:val>
                                        </p:tav>
                                        <p:tav tm="100000">
                                          <p:val>
                                            <p:strVal val="#ppt_x"/>
                                          </p:val>
                                        </p:tav>
                                      </p:tavLst>
                                    </p:anim>
                                    <p:anim calcmode="lin" valueType="num">
                                      <p:cBhvr additive="base">
                                        <p:cTn id="10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500" fill="hold"/>
                                        <p:tgtEl>
                                          <p:spTgt spid="37"/>
                                        </p:tgtEl>
                                        <p:attrNameLst>
                                          <p:attrName>ppt_x</p:attrName>
                                        </p:attrNameLst>
                                      </p:cBhvr>
                                      <p:tavLst>
                                        <p:tav tm="0">
                                          <p:val>
                                            <p:strVal val="#ppt_x"/>
                                          </p:val>
                                        </p:tav>
                                        <p:tav tm="100000">
                                          <p:val>
                                            <p:strVal val="#ppt_x"/>
                                          </p:val>
                                        </p:tav>
                                      </p:tavLst>
                                    </p:anim>
                                    <p:anim calcmode="lin" valueType="num">
                                      <p:cBhvr additive="base">
                                        <p:cTn id="1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9" grpId="0" animBg="1"/>
      <p:bldP spid="20" grpId="0"/>
      <p:bldP spid="21" grpId="0"/>
      <p:bldP spid="23" grpId="0"/>
      <p:bldP spid="24" grpId="0"/>
      <p:bldP spid="25" grpId="0" animBg="1"/>
      <p:bldP spid="26" grpId="0"/>
      <p:bldP spid="28" grpId="0" animBg="1"/>
      <p:bldP spid="34" grpId="0"/>
      <p:bldP spid="35"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chemeClr val="accent1">
              <a:lumMod val="40000"/>
              <a:lumOff val="60000"/>
            </a:schemeClr>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graphicFrame>
        <p:nvGraphicFramePr>
          <p:cNvPr id="74" name="Table 73">
            <a:extLst>
              <a:ext uri="{FF2B5EF4-FFF2-40B4-BE49-F238E27FC236}">
                <a16:creationId xmlns:a16="http://schemas.microsoft.com/office/drawing/2014/main" id="{FE989781-185B-47CB-88C9-6C8DFA6636CF}"/>
              </a:ext>
            </a:extLst>
          </p:cNvPr>
          <p:cNvGraphicFramePr>
            <a:graphicFrameLocks noGrp="1"/>
          </p:cNvGraphicFramePr>
          <p:nvPr/>
        </p:nvGraphicFramePr>
        <p:xfrm>
          <a:off x="661439" y="1922776"/>
          <a:ext cx="5621891" cy="4460017"/>
        </p:xfrm>
        <a:graphic>
          <a:graphicData uri="http://schemas.openxmlformats.org/drawingml/2006/table">
            <a:tbl>
              <a:tblPr firstRow="1" bandRow="1">
                <a:tableStyleId>{5940675A-B579-460E-94D1-54222C63F5DA}</a:tableStyleId>
              </a:tblPr>
              <a:tblGrid>
                <a:gridCol w="1133361">
                  <a:extLst>
                    <a:ext uri="{9D8B030D-6E8A-4147-A177-3AD203B41FA5}">
                      <a16:colId xmlns:a16="http://schemas.microsoft.com/office/drawing/2014/main" val="1850966184"/>
                    </a:ext>
                  </a:extLst>
                </a:gridCol>
                <a:gridCol w="1399766">
                  <a:extLst>
                    <a:ext uri="{9D8B030D-6E8A-4147-A177-3AD203B41FA5}">
                      <a16:colId xmlns:a16="http://schemas.microsoft.com/office/drawing/2014/main" val="1107475559"/>
                    </a:ext>
                  </a:extLst>
                </a:gridCol>
                <a:gridCol w="1786558">
                  <a:extLst>
                    <a:ext uri="{9D8B030D-6E8A-4147-A177-3AD203B41FA5}">
                      <a16:colId xmlns:a16="http://schemas.microsoft.com/office/drawing/2014/main" val="568154920"/>
                    </a:ext>
                  </a:extLst>
                </a:gridCol>
                <a:gridCol w="1302206">
                  <a:extLst>
                    <a:ext uri="{9D8B030D-6E8A-4147-A177-3AD203B41FA5}">
                      <a16:colId xmlns:a16="http://schemas.microsoft.com/office/drawing/2014/main" val="3536601016"/>
                    </a:ext>
                  </a:extLst>
                </a:gridCol>
              </a:tblGrid>
              <a:tr h="1114765">
                <a:tc>
                  <a:txBody>
                    <a:bodyPr/>
                    <a:lstStyle/>
                    <a:p>
                      <a:endParaRPr lang="en-GB" sz="2500" dirty="0">
                        <a:solidFill>
                          <a:srgbClr val="002060"/>
                        </a:solidFill>
                      </a:endParaRPr>
                    </a:p>
                    <a:p>
                      <a:endParaRPr lang="en-GB" sz="2500" dirty="0">
                        <a:solidFill>
                          <a:srgbClr val="002060"/>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r>
                        <a:rPr lang="en-GB" sz="2400" b="1" dirty="0" err="1">
                          <a:solidFill>
                            <a:srgbClr val="002060"/>
                          </a:solidFill>
                          <a:latin typeface="Century Gothic" panose="020B0502020202020204" pitchFamily="34" charset="0"/>
                        </a:rPr>
                        <a:t>Quique</a:t>
                      </a:r>
                      <a:r>
                        <a:rPr lang="en-GB" sz="2400" b="1" dirty="0">
                          <a:solidFill>
                            <a:srgbClr val="002060"/>
                          </a:solidFill>
                          <a:latin typeface="Century Gothic" panose="020B0502020202020204" pitchFamily="34" charset="0"/>
                        </a:rPr>
                        <a:t> </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(I)</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r>
                        <a:rPr lang="en-GB" sz="2400" b="1" baseline="0" dirty="0" err="1">
                          <a:solidFill>
                            <a:srgbClr val="002060"/>
                          </a:solidFill>
                          <a:latin typeface="Century Gothic" panose="020B0502020202020204" pitchFamily="34" charset="0"/>
                        </a:rPr>
                        <a:t>Papá</a:t>
                      </a:r>
                      <a:r>
                        <a:rPr lang="en-GB" sz="2400" b="1" baseline="0" dirty="0">
                          <a:solidFill>
                            <a:srgbClr val="002060"/>
                          </a:solidFill>
                          <a:latin typeface="Century Gothic" panose="020B0502020202020204" pitchFamily="34" charset="0"/>
                        </a:rPr>
                        <a:t> Pedro</a:t>
                      </a:r>
                      <a:r>
                        <a:rPr lang="en-GB" sz="1600" b="0" baseline="0" dirty="0">
                          <a:solidFill>
                            <a:srgbClr val="002060"/>
                          </a:solidFill>
                          <a:latin typeface="Century Gothic" panose="020B0502020202020204" pitchFamily="34" charset="0"/>
                        </a:rPr>
                        <a:t> (you)</a:t>
                      </a:r>
                      <a:endParaRPr lang="en-GB" sz="2400" b="0" baseline="0" dirty="0">
                        <a:solidFill>
                          <a:srgbClr val="002060"/>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400" b="1" baseline="0" dirty="0" err="1">
                          <a:solidFill>
                            <a:srgbClr val="002060"/>
                          </a:solidFill>
                          <a:latin typeface="Century Gothic" panose="020B0502020202020204" pitchFamily="34" charset="0"/>
                        </a:rPr>
                        <a:t>Ángela</a:t>
                      </a:r>
                      <a:br>
                        <a:rPr lang="en-GB" sz="2400" b="1" baseline="0" dirty="0">
                          <a:solidFill>
                            <a:srgbClr val="002060"/>
                          </a:solidFill>
                          <a:latin typeface="Century Gothic" panose="020B0502020202020204" pitchFamily="34" charset="0"/>
                        </a:rPr>
                      </a:br>
                      <a:r>
                        <a:rPr kumimoji="0" lang="en-GB" sz="16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(she)</a:t>
                      </a:r>
                      <a:endParaRPr lang="en-GB" sz="2400" b="1" baseline="0" dirty="0">
                        <a:solidFill>
                          <a:srgbClr val="002060"/>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598749083"/>
                  </a:ext>
                </a:extLst>
              </a:tr>
              <a:tr h="557542">
                <a:tc>
                  <a:txBody>
                    <a:bodyPr/>
                    <a:lstStyle/>
                    <a:p>
                      <a:endParaRPr lang="en-GB" sz="28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453837329"/>
                  </a:ext>
                </a:extLst>
              </a:tr>
              <a:tr h="557542">
                <a:tc>
                  <a:txBody>
                    <a:bodyPr/>
                    <a:lstStyle/>
                    <a:p>
                      <a:endParaRPr lang="en-GB" sz="28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14679948"/>
                  </a:ext>
                </a:extLst>
              </a:tr>
              <a:tr h="557542">
                <a:tc>
                  <a:txBody>
                    <a:bodyPr/>
                    <a:lstStyle/>
                    <a:p>
                      <a:endParaRPr lang="en-GB" sz="28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51074005"/>
                  </a:ext>
                </a:extLst>
              </a:tr>
              <a:tr h="557542">
                <a:tc>
                  <a:txBody>
                    <a:bodyPr/>
                    <a:lstStyle/>
                    <a:p>
                      <a:endParaRPr lang="en-GB" sz="28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063471968"/>
                  </a:ext>
                </a:extLst>
              </a:tr>
              <a:tr h="557542">
                <a:tc>
                  <a:txBody>
                    <a:bodyPr/>
                    <a:lstStyle/>
                    <a:p>
                      <a:endParaRPr lang="en-GB" sz="28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47530781"/>
                  </a:ext>
                </a:extLst>
              </a:tr>
              <a:tr h="557542">
                <a:tc>
                  <a:txBody>
                    <a:bodyPr/>
                    <a:lstStyle/>
                    <a:p>
                      <a:endParaRPr lang="en-GB" sz="28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90512164"/>
                  </a:ext>
                </a:extLst>
              </a:tr>
            </a:tbl>
          </a:graphicData>
        </a:graphic>
      </p:graphicFrame>
      <p:sp>
        <p:nvSpPr>
          <p:cNvPr id="75" name="TextBox 3">
            <a:extLst>
              <a:ext uri="{FF2B5EF4-FFF2-40B4-BE49-F238E27FC236}">
                <a16:creationId xmlns:a16="http://schemas.microsoft.com/office/drawing/2014/main" id="{2A74AD8B-A300-449A-9CF2-D8590E681581}"/>
              </a:ext>
            </a:extLst>
          </p:cNvPr>
          <p:cNvSpPr txBox="1"/>
          <p:nvPr/>
        </p:nvSpPr>
        <p:spPr>
          <a:xfrm>
            <a:off x="274820" y="309938"/>
            <a:ext cx="100375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Escucha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Quique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habla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con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papá</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Pedro</a:t>
            </a:r>
          </a:p>
        </p:txBody>
      </p:sp>
      <p:pic>
        <p:nvPicPr>
          <p:cNvPr id="76" name="Picture 75">
            <a:extLst>
              <a:ext uri="{FF2B5EF4-FFF2-40B4-BE49-F238E27FC236}">
                <a16:creationId xmlns:a16="http://schemas.microsoft.com/office/drawing/2014/main" id="{EB20A3E5-C043-49BE-A59E-74290A08CA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2189" y="3095882"/>
            <a:ext cx="348418" cy="362935"/>
          </a:xfrm>
          <a:prstGeom prst="rect">
            <a:avLst/>
          </a:prstGeom>
        </p:spPr>
      </p:pic>
      <p:pic>
        <p:nvPicPr>
          <p:cNvPr id="77" name="Picture 76">
            <a:extLst>
              <a:ext uri="{FF2B5EF4-FFF2-40B4-BE49-F238E27FC236}">
                <a16:creationId xmlns:a16="http://schemas.microsoft.com/office/drawing/2014/main" id="{88BAFCA2-0241-47E1-892E-71DF9F8ABD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6364" y="3689076"/>
            <a:ext cx="348418" cy="362935"/>
          </a:xfrm>
          <a:prstGeom prst="rect">
            <a:avLst/>
          </a:prstGeom>
        </p:spPr>
      </p:pic>
      <p:pic>
        <p:nvPicPr>
          <p:cNvPr id="78" name="Picture 77">
            <a:extLst>
              <a:ext uri="{FF2B5EF4-FFF2-40B4-BE49-F238E27FC236}">
                <a16:creationId xmlns:a16="http://schemas.microsoft.com/office/drawing/2014/main" id="{CEA9F7B0-DB45-4FE1-BFDC-1FBF38BF30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9571" y="4250115"/>
            <a:ext cx="348418" cy="362935"/>
          </a:xfrm>
          <a:prstGeom prst="rect">
            <a:avLst/>
          </a:prstGeom>
        </p:spPr>
      </p:pic>
      <p:pic>
        <p:nvPicPr>
          <p:cNvPr id="79" name="Picture 78">
            <a:extLst>
              <a:ext uri="{FF2B5EF4-FFF2-40B4-BE49-F238E27FC236}">
                <a16:creationId xmlns:a16="http://schemas.microsoft.com/office/drawing/2014/main" id="{22B15494-BCF5-460A-965E-4CC211F178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6521" y="4798804"/>
            <a:ext cx="348418" cy="362935"/>
          </a:xfrm>
          <a:prstGeom prst="rect">
            <a:avLst/>
          </a:prstGeom>
        </p:spPr>
      </p:pic>
      <p:pic>
        <p:nvPicPr>
          <p:cNvPr id="80" name="Picture 79">
            <a:extLst>
              <a:ext uri="{FF2B5EF4-FFF2-40B4-BE49-F238E27FC236}">
                <a16:creationId xmlns:a16="http://schemas.microsoft.com/office/drawing/2014/main" id="{1D1821BA-597C-4A9F-A7AA-72B0A3C20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6712" y="5394377"/>
            <a:ext cx="348418" cy="362935"/>
          </a:xfrm>
          <a:prstGeom prst="rect">
            <a:avLst/>
          </a:prstGeom>
        </p:spPr>
      </p:pic>
      <p:sp>
        <p:nvSpPr>
          <p:cNvPr id="81" name="TextBox 80">
            <a:extLst>
              <a:ext uri="{FF2B5EF4-FFF2-40B4-BE49-F238E27FC236}">
                <a16:creationId xmlns:a16="http://schemas.microsoft.com/office/drawing/2014/main" id="{561FE710-EF7A-4AE0-AB93-75F7745E43E1}"/>
              </a:ext>
            </a:extLst>
          </p:cNvPr>
          <p:cNvSpPr txBox="1"/>
          <p:nvPr/>
        </p:nvSpPr>
        <p:spPr>
          <a:xfrm>
            <a:off x="795958" y="3031620"/>
            <a:ext cx="10714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p>
        </p:txBody>
      </p:sp>
      <p:sp>
        <p:nvSpPr>
          <p:cNvPr id="82" name="TextBox 81">
            <a:extLst>
              <a:ext uri="{FF2B5EF4-FFF2-40B4-BE49-F238E27FC236}">
                <a16:creationId xmlns:a16="http://schemas.microsoft.com/office/drawing/2014/main" id="{3D64EA59-0E07-423C-B39C-B9F86E263C56}"/>
              </a:ext>
            </a:extLst>
          </p:cNvPr>
          <p:cNvSpPr txBox="1"/>
          <p:nvPr/>
        </p:nvSpPr>
        <p:spPr>
          <a:xfrm>
            <a:off x="769141" y="4732320"/>
            <a:ext cx="10334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eres</a:t>
            </a:r>
            <a:endPar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endParaRPr>
          </a:p>
        </p:txBody>
      </p:sp>
      <p:sp>
        <p:nvSpPr>
          <p:cNvPr id="83" name="TextBox 82">
            <a:extLst>
              <a:ext uri="{FF2B5EF4-FFF2-40B4-BE49-F238E27FC236}">
                <a16:creationId xmlns:a16="http://schemas.microsoft.com/office/drawing/2014/main" id="{874A94BD-7B6D-4AEF-85D1-C34DFB1FA8F2}"/>
              </a:ext>
            </a:extLst>
          </p:cNvPr>
          <p:cNvSpPr txBox="1"/>
          <p:nvPr/>
        </p:nvSpPr>
        <p:spPr>
          <a:xfrm>
            <a:off x="884999" y="5827612"/>
            <a:ext cx="32700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p>
        </p:txBody>
      </p:sp>
      <p:sp>
        <p:nvSpPr>
          <p:cNvPr id="84" name="TextBox 83">
            <a:extLst>
              <a:ext uri="{FF2B5EF4-FFF2-40B4-BE49-F238E27FC236}">
                <a16:creationId xmlns:a16="http://schemas.microsoft.com/office/drawing/2014/main" id="{D2717138-4A91-4AD7-AE93-4A2160F83B43}"/>
              </a:ext>
            </a:extLst>
          </p:cNvPr>
          <p:cNvSpPr txBox="1"/>
          <p:nvPr/>
        </p:nvSpPr>
        <p:spPr>
          <a:xfrm>
            <a:off x="816091" y="3627332"/>
            <a:ext cx="30898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soy  </a:t>
            </a:r>
          </a:p>
        </p:txBody>
      </p:sp>
      <p:sp>
        <p:nvSpPr>
          <p:cNvPr id="85" name="TextBox 84">
            <a:extLst>
              <a:ext uri="{FF2B5EF4-FFF2-40B4-BE49-F238E27FC236}">
                <a16:creationId xmlns:a16="http://schemas.microsoft.com/office/drawing/2014/main" id="{C08DA29D-62B4-4F51-93E8-4564EDA1F666}"/>
              </a:ext>
            </a:extLst>
          </p:cNvPr>
          <p:cNvSpPr txBox="1"/>
          <p:nvPr/>
        </p:nvSpPr>
        <p:spPr>
          <a:xfrm>
            <a:off x="750220" y="4164565"/>
            <a:ext cx="25120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eres</a:t>
            </a:r>
            <a:endPar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endParaRPr>
          </a:p>
        </p:txBody>
      </p:sp>
      <p:sp>
        <p:nvSpPr>
          <p:cNvPr id="86" name="TextBox 85">
            <a:extLst>
              <a:ext uri="{FF2B5EF4-FFF2-40B4-BE49-F238E27FC236}">
                <a16:creationId xmlns:a16="http://schemas.microsoft.com/office/drawing/2014/main" id="{FFB7B057-AFEE-43ED-B1F0-32015A3EC7BC}"/>
              </a:ext>
            </a:extLst>
          </p:cNvPr>
          <p:cNvSpPr txBox="1"/>
          <p:nvPr/>
        </p:nvSpPr>
        <p:spPr>
          <a:xfrm>
            <a:off x="807561" y="5274918"/>
            <a:ext cx="987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soy</a:t>
            </a:r>
          </a:p>
        </p:txBody>
      </p:sp>
      <p:pic>
        <p:nvPicPr>
          <p:cNvPr id="87" name="Picture 86">
            <a:extLst>
              <a:ext uri="{FF2B5EF4-FFF2-40B4-BE49-F238E27FC236}">
                <a16:creationId xmlns:a16="http://schemas.microsoft.com/office/drawing/2014/main" id="{12888791-B108-4C3E-9C33-2C1EEF03F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1843" y="5907754"/>
            <a:ext cx="348418" cy="362935"/>
          </a:xfrm>
          <a:prstGeom prst="rect">
            <a:avLst/>
          </a:prstGeom>
        </p:spPr>
      </p:pic>
      <p:sp>
        <p:nvSpPr>
          <p:cNvPr id="88" name="Rectangle: Rounded Corners 87">
            <a:hlinkClick r:id="" action="ppaction://noaction">
              <a:snd r:embed="rId5" name="13_1soydeespanyaydeperu.wav"/>
            </a:hlinkClick>
            <a:extLst>
              <a:ext uri="{FF2B5EF4-FFF2-40B4-BE49-F238E27FC236}">
                <a16:creationId xmlns:a16="http://schemas.microsoft.com/office/drawing/2014/main" id="{DC1C6BDC-78AC-426F-8CB7-18CA11AFE35F}"/>
              </a:ext>
            </a:extLst>
          </p:cNvPr>
          <p:cNvSpPr/>
          <p:nvPr/>
        </p:nvSpPr>
        <p:spPr>
          <a:xfrm>
            <a:off x="85391" y="3709993"/>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1</a:t>
            </a:r>
          </a:p>
        </p:txBody>
      </p:sp>
      <p:sp>
        <p:nvSpPr>
          <p:cNvPr id="89" name="Rectangle: Rounded Corners 88">
            <a:hlinkClick r:id="" action="ppaction://noaction">
              <a:snd r:embed="rId6" name="12_Eesdivertida.wav"/>
            </a:hlinkClick>
            <a:extLst>
              <a:ext uri="{FF2B5EF4-FFF2-40B4-BE49-F238E27FC236}">
                <a16:creationId xmlns:a16="http://schemas.microsoft.com/office/drawing/2014/main" id="{CE8702C1-3A50-462F-A067-7CEBC62D1609}"/>
              </a:ext>
            </a:extLst>
          </p:cNvPr>
          <p:cNvSpPr/>
          <p:nvPr/>
        </p:nvSpPr>
        <p:spPr>
          <a:xfrm>
            <a:off x="111583" y="3145810"/>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err="1">
                <a:ln>
                  <a:noFill/>
                </a:ln>
                <a:solidFill>
                  <a:srgbClr val="FF0066"/>
                </a:solidFill>
                <a:effectLst/>
                <a:uLnTx/>
                <a:uFillTx/>
                <a:latin typeface="Century Gothic" panose="020B0502020202020204" pitchFamily="34" charset="0"/>
                <a:ea typeface="+mn-ea"/>
                <a:cs typeface="+mn-cs"/>
                <a:sym typeface="Arial"/>
              </a:rPr>
              <a:t>Ej</a:t>
            </a:r>
            <a:endParaRPr kumimoji="0" lang="en-GB" sz="1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endParaRPr>
          </a:p>
        </p:txBody>
      </p:sp>
      <p:sp>
        <p:nvSpPr>
          <p:cNvPr id="90" name="Rectangle: Rounded Corners 89">
            <a:hlinkClick r:id="" action="ppaction://noaction">
              <a:snd r:embed="rId7" name="15_3eresdeperuQ.wav"/>
            </a:hlinkClick>
            <a:extLst>
              <a:ext uri="{FF2B5EF4-FFF2-40B4-BE49-F238E27FC236}">
                <a16:creationId xmlns:a16="http://schemas.microsoft.com/office/drawing/2014/main" id="{D2935661-9F51-41A1-8A32-03F52B031D86}"/>
              </a:ext>
            </a:extLst>
          </p:cNvPr>
          <p:cNvSpPr/>
          <p:nvPr/>
        </p:nvSpPr>
        <p:spPr>
          <a:xfrm>
            <a:off x="89563" y="4862711"/>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3</a:t>
            </a:r>
          </a:p>
        </p:txBody>
      </p:sp>
      <p:sp>
        <p:nvSpPr>
          <p:cNvPr id="91" name="Rectangle: Rounded Corners 90">
            <a:hlinkClick r:id="" action="ppaction://noaction">
              <a:snd r:embed="rId8" name="14_2eresactivo.wav"/>
            </a:hlinkClick>
            <a:extLst>
              <a:ext uri="{FF2B5EF4-FFF2-40B4-BE49-F238E27FC236}">
                <a16:creationId xmlns:a16="http://schemas.microsoft.com/office/drawing/2014/main" id="{25B294A4-AF90-4DEB-862A-43734B9C8C01}"/>
              </a:ext>
            </a:extLst>
          </p:cNvPr>
          <p:cNvSpPr/>
          <p:nvPr/>
        </p:nvSpPr>
        <p:spPr>
          <a:xfrm>
            <a:off x="94450" y="4305837"/>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2</a:t>
            </a:r>
          </a:p>
        </p:txBody>
      </p:sp>
      <p:sp>
        <p:nvSpPr>
          <p:cNvPr id="92" name="Rectangle: Rounded Corners 91">
            <a:hlinkClick r:id="" action="ppaction://noaction">
              <a:snd r:embed="rId9" name="16_4soybastantepesado.wav"/>
            </a:hlinkClick>
            <a:extLst>
              <a:ext uri="{FF2B5EF4-FFF2-40B4-BE49-F238E27FC236}">
                <a16:creationId xmlns:a16="http://schemas.microsoft.com/office/drawing/2014/main" id="{9A370068-8B1B-4DE1-B3F4-416937403BC3}"/>
              </a:ext>
            </a:extLst>
          </p:cNvPr>
          <p:cNvSpPr/>
          <p:nvPr/>
        </p:nvSpPr>
        <p:spPr>
          <a:xfrm>
            <a:off x="94450" y="5423071"/>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4</a:t>
            </a:r>
          </a:p>
        </p:txBody>
      </p:sp>
      <p:sp>
        <p:nvSpPr>
          <p:cNvPr id="93" name="Rectangle: Rounded Corners 92">
            <a:hlinkClick r:id="" action="ppaction://noaction">
              <a:snd r:embed="rId10" name="17_5esdeespanya.wav"/>
            </a:hlinkClick>
            <a:extLst>
              <a:ext uri="{FF2B5EF4-FFF2-40B4-BE49-F238E27FC236}">
                <a16:creationId xmlns:a16="http://schemas.microsoft.com/office/drawing/2014/main" id="{B788F144-BB6F-40B2-BA64-7CA1BB3287A3}"/>
              </a:ext>
            </a:extLst>
          </p:cNvPr>
          <p:cNvSpPr/>
          <p:nvPr/>
        </p:nvSpPr>
        <p:spPr>
          <a:xfrm>
            <a:off x="85391" y="5956296"/>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5</a:t>
            </a:r>
          </a:p>
        </p:txBody>
      </p:sp>
      <p:sp>
        <p:nvSpPr>
          <p:cNvPr id="94" name="TextBox 93">
            <a:extLst>
              <a:ext uri="{FF2B5EF4-FFF2-40B4-BE49-F238E27FC236}">
                <a16:creationId xmlns:a16="http://schemas.microsoft.com/office/drawing/2014/main" id="{9E5FE493-0BFE-4B7C-93D0-5E77E11C1FFA}"/>
              </a:ext>
            </a:extLst>
          </p:cNvPr>
          <p:cNvSpPr txBox="1"/>
          <p:nvPr/>
        </p:nvSpPr>
        <p:spPr>
          <a:xfrm>
            <a:off x="653590" y="1396530"/>
            <a:ext cx="26244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Escribe el verbo.</a:t>
            </a:r>
          </a:p>
        </p:txBody>
      </p:sp>
      <p:sp>
        <p:nvSpPr>
          <p:cNvPr id="95" name="TextBox 94">
            <a:extLst>
              <a:ext uri="{FF2B5EF4-FFF2-40B4-BE49-F238E27FC236}">
                <a16:creationId xmlns:a16="http://schemas.microsoft.com/office/drawing/2014/main" id="{E6BE42DE-66CA-4E13-B446-3B6180C5AD17}"/>
              </a:ext>
            </a:extLst>
          </p:cNvPr>
          <p:cNvSpPr txBox="1"/>
          <p:nvPr/>
        </p:nvSpPr>
        <p:spPr>
          <a:xfrm>
            <a:off x="3272986" y="1415155"/>
            <a:ext cx="126348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Marca.</a:t>
            </a:r>
          </a:p>
        </p:txBody>
      </p:sp>
      <p:pic>
        <p:nvPicPr>
          <p:cNvPr id="96" name="Picture 95">
            <a:extLst>
              <a:ext uri="{FF2B5EF4-FFF2-40B4-BE49-F238E27FC236}">
                <a16:creationId xmlns:a16="http://schemas.microsoft.com/office/drawing/2014/main" id="{24150868-3EB8-4309-AB7D-D44A7EB446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1617" y="1419241"/>
            <a:ext cx="348418" cy="362935"/>
          </a:xfrm>
          <a:prstGeom prst="rect">
            <a:avLst/>
          </a:prstGeom>
        </p:spPr>
      </p:pic>
      <p:sp>
        <p:nvSpPr>
          <p:cNvPr id="97" name="TextBox 3">
            <a:extLst>
              <a:ext uri="{FF2B5EF4-FFF2-40B4-BE49-F238E27FC236}">
                <a16:creationId xmlns:a16="http://schemas.microsoft.com/office/drawing/2014/main" id="{8A7B5D30-CC93-48E8-A809-C23A31469F1E}"/>
              </a:ext>
            </a:extLst>
          </p:cNvPr>
          <p:cNvSpPr txBox="1"/>
          <p:nvPr/>
        </p:nvSpPr>
        <p:spPr>
          <a:xfrm>
            <a:off x="6676892" y="1744142"/>
            <a:ext cx="5927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Escribe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información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extra en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inglés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98" name="TextBox 97">
            <a:extLst>
              <a:ext uri="{FF2B5EF4-FFF2-40B4-BE49-F238E27FC236}">
                <a16:creationId xmlns:a16="http://schemas.microsoft.com/office/drawing/2014/main" id="{76215292-C426-4C17-982F-4F945E6EEC24}"/>
              </a:ext>
            </a:extLst>
          </p:cNvPr>
          <p:cNvSpPr txBox="1"/>
          <p:nvPr/>
        </p:nvSpPr>
        <p:spPr>
          <a:xfrm>
            <a:off x="1386859" y="6382793"/>
            <a:ext cx="43091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Can you spot the question?</a:t>
            </a:r>
          </a:p>
        </p:txBody>
      </p:sp>
      <p:graphicFrame>
        <p:nvGraphicFramePr>
          <p:cNvPr id="99" name="Table 98">
            <a:extLst>
              <a:ext uri="{FF2B5EF4-FFF2-40B4-BE49-F238E27FC236}">
                <a16:creationId xmlns:a16="http://schemas.microsoft.com/office/drawing/2014/main" id="{8B67E658-EC0A-47DC-91AB-6A6ADA25F710}"/>
              </a:ext>
            </a:extLst>
          </p:cNvPr>
          <p:cNvGraphicFramePr>
            <a:graphicFrameLocks noGrp="1"/>
          </p:cNvGraphicFramePr>
          <p:nvPr/>
        </p:nvGraphicFramePr>
        <p:xfrm>
          <a:off x="7117701" y="3037541"/>
          <a:ext cx="2888982" cy="3345252"/>
        </p:xfrm>
        <a:graphic>
          <a:graphicData uri="http://schemas.openxmlformats.org/drawingml/2006/table">
            <a:tbl>
              <a:tblPr firstRow="1" bandRow="1">
                <a:tableStyleId>{5940675A-B579-460E-94D1-54222C63F5DA}</a:tableStyleId>
              </a:tblPr>
              <a:tblGrid>
                <a:gridCol w="2888982">
                  <a:extLst>
                    <a:ext uri="{9D8B030D-6E8A-4147-A177-3AD203B41FA5}">
                      <a16:colId xmlns:a16="http://schemas.microsoft.com/office/drawing/2014/main" val="3533287409"/>
                    </a:ext>
                  </a:extLst>
                </a:gridCol>
              </a:tblGrid>
              <a:tr h="557542">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00897342"/>
                  </a:ext>
                </a:extLst>
              </a:tr>
              <a:tr h="557542">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21956761"/>
                  </a:ext>
                </a:extLst>
              </a:tr>
              <a:tr h="557542">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4524982"/>
                  </a:ext>
                </a:extLst>
              </a:tr>
              <a:tr h="557542">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71818692"/>
                  </a:ext>
                </a:extLst>
              </a:tr>
              <a:tr h="557542">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822271316"/>
                  </a:ext>
                </a:extLst>
              </a:tr>
              <a:tr h="557542">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33439724"/>
                  </a:ext>
                </a:extLst>
              </a:tr>
            </a:tbl>
          </a:graphicData>
        </a:graphic>
      </p:graphicFrame>
      <p:sp>
        <p:nvSpPr>
          <p:cNvPr id="100" name="TextBox 99">
            <a:extLst>
              <a:ext uri="{FF2B5EF4-FFF2-40B4-BE49-F238E27FC236}">
                <a16:creationId xmlns:a16="http://schemas.microsoft.com/office/drawing/2014/main" id="{5A0972C2-41F1-470C-B0AC-8BA1905E49B6}"/>
              </a:ext>
            </a:extLst>
          </p:cNvPr>
          <p:cNvSpPr txBox="1"/>
          <p:nvPr/>
        </p:nvSpPr>
        <p:spPr>
          <a:xfrm>
            <a:off x="7138363" y="3060543"/>
            <a:ext cx="21177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fun  </a:t>
            </a:r>
          </a:p>
        </p:txBody>
      </p:sp>
      <p:sp>
        <p:nvSpPr>
          <p:cNvPr id="101" name="TextBox 100">
            <a:extLst>
              <a:ext uri="{FF2B5EF4-FFF2-40B4-BE49-F238E27FC236}">
                <a16:creationId xmlns:a16="http://schemas.microsoft.com/office/drawing/2014/main" id="{C9AAA1B4-482E-436A-B48E-B134671755DC}"/>
              </a:ext>
            </a:extLst>
          </p:cNvPr>
          <p:cNvSpPr txBox="1"/>
          <p:nvPr/>
        </p:nvSpPr>
        <p:spPr>
          <a:xfrm>
            <a:off x="7146633" y="4703966"/>
            <a:ext cx="27754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from Peru</a:t>
            </a:r>
          </a:p>
        </p:txBody>
      </p:sp>
      <p:sp>
        <p:nvSpPr>
          <p:cNvPr id="102" name="TextBox 101">
            <a:extLst>
              <a:ext uri="{FF2B5EF4-FFF2-40B4-BE49-F238E27FC236}">
                <a16:creationId xmlns:a16="http://schemas.microsoft.com/office/drawing/2014/main" id="{ED4B5425-507B-4E1D-BCD6-3D8A618C5330}"/>
              </a:ext>
            </a:extLst>
          </p:cNvPr>
          <p:cNvSpPr txBox="1"/>
          <p:nvPr/>
        </p:nvSpPr>
        <p:spPr>
          <a:xfrm>
            <a:off x="7157266" y="5833268"/>
            <a:ext cx="32700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from Spain</a:t>
            </a:r>
          </a:p>
        </p:txBody>
      </p:sp>
      <p:sp>
        <p:nvSpPr>
          <p:cNvPr id="103" name="TextBox 102">
            <a:extLst>
              <a:ext uri="{FF2B5EF4-FFF2-40B4-BE49-F238E27FC236}">
                <a16:creationId xmlns:a16="http://schemas.microsoft.com/office/drawing/2014/main" id="{8538A918-2241-4094-9F26-39972A6C043A}"/>
              </a:ext>
            </a:extLst>
          </p:cNvPr>
          <p:cNvSpPr txBox="1"/>
          <p:nvPr/>
        </p:nvSpPr>
        <p:spPr>
          <a:xfrm>
            <a:off x="7117701" y="3637046"/>
            <a:ext cx="308985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from Spain and Peru</a:t>
            </a:r>
          </a:p>
        </p:txBody>
      </p:sp>
      <p:sp>
        <p:nvSpPr>
          <p:cNvPr id="104" name="TextBox 103">
            <a:extLst>
              <a:ext uri="{FF2B5EF4-FFF2-40B4-BE49-F238E27FC236}">
                <a16:creationId xmlns:a16="http://schemas.microsoft.com/office/drawing/2014/main" id="{DC6CC60E-A8C0-4D6F-8353-556295F1BC95}"/>
              </a:ext>
            </a:extLst>
          </p:cNvPr>
          <p:cNvSpPr txBox="1"/>
          <p:nvPr/>
        </p:nvSpPr>
        <p:spPr>
          <a:xfrm>
            <a:off x="7253566" y="4193488"/>
            <a:ext cx="25120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active</a:t>
            </a:r>
          </a:p>
        </p:txBody>
      </p:sp>
      <p:sp>
        <p:nvSpPr>
          <p:cNvPr id="105" name="TextBox 104">
            <a:extLst>
              <a:ext uri="{FF2B5EF4-FFF2-40B4-BE49-F238E27FC236}">
                <a16:creationId xmlns:a16="http://schemas.microsoft.com/office/drawing/2014/main" id="{177F8CBC-D183-4044-974B-4AD06C585036}"/>
              </a:ext>
            </a:extLst>
          </p:cNvPr>
          <p:cNvSpPr txBox="1"/>
          <p:nvPr/>
        </p:nvSpPr>
        <p:spPr>
          <a:xfrm>
            <a:off x="7185550" y="5285180"/>
            <a:ext cx="26975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annoying</a:t>
            </a:r>
          </a:p>
        </p:txBody>
      </p:sp>
      <p:pic>
        <p:nvPicPr>
          <p:cNvPr id="106" name="Google Shape;183;p8">
            <a:extLst>
              <a:ext uri="{FF2B5EF4-FFF2-40B4-BE49-F238E27FC236}">
                <a16:creationId xmlns:a16="http://schemas.microsoft.com/office/drawing/2014/main" id="{0353BEEB-11A5-4808-9023-18571FD1956E}"/>
              </a:ext>
            </a:extLst>
          </p:cNvPr>
          <p:cNvPicPr preferRelativeResize="0"/>
          <p:nvPr/>
        </p:nvPicPr>
        <p:blipFill rotWithShape="1">
          <a:blip r:embed="rId11">
            <a:alphaModFix/>
          </a:blip>
          <a:srcRect/>
          <a:stretch/>
        </p:blipFill>
        <p:spPr>
          <a:xfrm>
            <a:off x="6359631" y="4687438"/>
            <a:ext cx="634523" cy="671647"/>
          </a:xfrm>
          <a:prstGeom prst="rect">
            <a:avLst/>
          </a:prstGeom>
          <a:noFill/>
          <a:ln>
            <a:noFill/>
          </a:ln>
        </p:spPr>
      </p:pic>
      <p:sp>
        <p:nvSpPr>
          <p:cNvPr id="107" name="TextBox 106">
            <a:extLst>
              <a:ext uri="{FF2B5EF4-FFF2-40B4-BE49-F238E27FC236}">
                <a16:creationId xmlns:a16="http://schemas.microsoft.com/office/drawing/2014/main" id="{C83F6F7A-2D57-4B65-8D90-3032C3358B96}"/>
              </a:ext>
            </a:extLst>
          </p:cNvPr>
          <p:cNvSpPr txBox="1"/>
          <p:nvPr/>
        </p:nvSpPr>
        <p:spPr>
          <a:xfrm>
            <a:off x="7117701" y="2403872"/>
            <a:ext cx="112242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rPr>
              <a:t>¡extra!</a:t>
            </a:r>
          </a:p>
        </p:txBody>
      </p:sp>
      <p:pic>
        <p:nvPicPr>
          <p:cNvPr id="108" name="Picture 2" descr="Cup, Icons, Medal, Win, Game, The Competition, Award">
            <a:extLst>
              <a:ext uri="{FF2B5EF4-FFF2-40B4-BE49-F238E27FC236}">
                <a16:creationId xmlns:a16="http://schemas.microsoft.com/office/drawing/2014/main" id="{AB4A776D-712B-4C9E-8DAF-025375896DB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08810" y="2415948"/>
            <a:ext cx="527765" cy="527765"/>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descr="A picture containing text, toy, doll&#10;&#10;Description automatically generated">
            <a:extLst>
              <a:ext uri="{FF2B5EF4-FFF2-40B4-BE49-F238E27FC236}">
                <a16:creationId xmlns:a16="http://schemas.microsoft.com/office/drawing/2014/main" id="{44A8D8B1-D0B6-4519-A876-3363D9F8AB7F}"/>
              </a:ext>
            </a:extLst>
          </p:cNvPr>
          <p:cNvPicPr>
            <a:picLocks noChangeAspect="1"/>
          </p:cNvPicPr>
          <p:nvPr/>
        </p:nvPicPr>
        <p:blipFill>
          <a:blip r:embed="rId13"/>
          <a:stretch>
            <a:fillRect/>
          </a:stretch>
        </p:blipFill>
        <p:spPr>
          <a:xfrm>
            <a:off x="11277600" y="4941997"/>
            <a:ext cx="892487" cy="1450294"/>
          </a:xfrm>
          <a:prstGeom prst="rect">
            <a:avLst/>
          </a:prstGeom>
        </p:spPr>
      </p:pic>
      <p:pic>
        <p:nvPicPr>
          <p:cNvPr id="110" name="Picture 109" descr="A picture containing text&#10;&#10;Description automatically generated">
            <a:extLst>
              <a:ext uri="{FF2B5EF4-FFF2-40B4-BE49-F238E27FC236}">
                <a16:creationId xmlns:a16="http://schemas.microsoft.com/office/drawing/2014/main" id="{4A82204E-FEAB-4C2A-A167-47920CFF0464}"/>
              </a:ext>
            </a:extLst>
          </p:cNvPr>
          <p:cNvPicPr>
            <a:picLocks noChangeAspect="1"/>
          </p:cNvPicPr>
          <p:nvPr/>
        </p:nvPicPr>
        <p:blipFill>
          <a:blip r:embed="rId14"/>
          <a:stretch>
            <a:fillRect/>
          </a:stretch>
        </p:blipFill>
        <p:spPr>
          <a:xfrm>
            <a:off x="10035332" y="4921775"/>
            <a:ext cx="1501271" cy="1450294"/>
          </a:xfrm>
          <a:prstGeom prst="rect">
            <a:avLst/>
          </a:prstGeom>
        </p:spPr>
      </p:pic>
      <p:sp>
        <p:nvSpPr>
          <p:cNvPr id="3" name="TextBox 2">
            <a:extLst>
              <a:ext uri="{FF2B5EF4-FFF2-40B4-BE49-F238E27FC236}">
                <a16:creationId xmlns:a16="http://schemas.microsoft.com/office/drawing/2014/main" id="{D405D4C2-F456-4EAC-A995-93613F15E830}"/>
              </a:ext>
            </a:extLst>
          </p:cNvPr>
          <p:cNvSpPr txBox="1"/>
          <p:nvPr/>
        </p:nvSpPr>
        <p:spPr>
          <a:xfrm>
            <a:off x="274820" y="833158"/>
            <a:ext cx="38802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quién</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describe?</a:t>
            </a:r>
          </a:p>
        </p:txBody>
      </p:sp>
    </p:spTree>
    <p:extLst>
      <p:ext uri="{BB962C8B-B14F-4D97-AF65-F5344CB8AC3E}">
        <p14:creationId xmlns:p14="http://schemas.microsoft.com/office/powerpoint/2010/main" val="295550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additive="base">
                                        <p:cTn id="13" dur="500" fill="hold"/>
                                        <p:tgtEl>
                                          <p:spTgt spid="95"/>
                                        </p:tgtEl>
                                        <p:attrNameLst>
                                          <p:attrName>ppt_x</p:attrName>
                                        </p:attrNameLst>
                                      </p:cBhvr>
                                      <p:tavLst>
                                        <p:tav tm="0">
                                          <p:val>
                                            <p:strVal val="#ppt_x"/>
                                          </p:val>
                                        </p:tav>
                                        <p:tav tm="100000">
                                          <p:val>
                                            <p:strVal val="#ppt_x"/>
                                          </p:val>
                                        </p:tav>
                                      </p:tavLst>
                                    </p:anim>
                                    <p:anim calcmode="lin" valueType="num">
                                      <p:cBhvr additive="base">
                                        <p:cTn id="14" dur="500" fill="hold"/>
                                        <p:tgtEl>
                                          <p:spTgt spid="9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additive="base">
                                        <p:cTn id="23" dur="500" fill="hold"/>
                                        <p:tgtEl>
                                          <p:spTgt spid="98"/>
                                        </p:tgtEl>
                                        <p:attrNameLst>
                                          <p:attrName>ppt_x</p:attrName>
                                        </p:attrNameLst>
                                      </p:cBhvr>
                                      <p:tavLst>
                                        <p:tav tm="0">
                                          <p:val>
                                            <p:strVal val="#ppt_x"/>
                                          </p:val>
                                        </p:tav>
                                        <p:tav tm="100000">
                                          <p:val>
                                            <p:strVal val="#ppt_x"/>
                                          </p:val>
                                        </p:tav>
                                      </p:tavLst>
                                    </p:anim>
                                    <p:anim calcmode="lin" valueType="num">
                                      <p:cBhvr additive="base">
                                        <p:cTn id="2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7"/>
                                        </p:tgtEl>
                                        <p:attrNameLst>
                                          <p:attrName>style.visibility</p:attrName>
                                        </p:attrNameLst>
                                      </p:cBhvr>
                                      <p:to>
                                        <p:strVal val="visible"/>
                                      </p:to>
                                    </p:set>
                                    <p:anim calcmode="lin" valueType="num">
                                      <p:cBhvr additive="base">
                                        <p:cTn id="29" dur="500" fill="hold"/>
                                        <p:tgtEl>
                                          <p:spTgt spid="97"/>
                                        </p:tgtEl>
                                        <p:attrNameLst>
                                          <p:attrName>ppt_x</p:attrName>
                                        </p:attrNameLst>
                                      </p:cBhvr>
                                      <p:tavLst>
                                        <p:tav tm="0">
                                          <p:val>
                                            <p:strVal val="#ppt_x"/>
                                          </p:val>
                                        </p:tav>
                                        <p:tav tm="100000">
                                          <p:val>
                                            <p:strVal val="#ppt_x"/>
                                          </p:val>
                                        </p:tav>
                                      </p:tavLst>
                                    </p:anim>
                                    <p:anim calcmode="lin" valueType="num">
                                      <p:cBhvr additive="base">
                                        <p:cTn id="30" dur="500" fill="hold"/>
                                        <p:tgtEl>
                                          <p:spTgt spid="9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additive="base">
                                        <p:cTn id="33" dur="500" fill="hold"/>
                                        <p:tgtEl>
                                          <p:spTgt spid="99"/>
                                        </p:tgtEl>
                                        <p:attrNameLst>
                                          <p:attrName>ppt_x</p:attrName>
                                        </p:attrNameLst>
                                      </p:cBhvr>
                                      <p:tavLst>
                                        <p:tav tm="0">
                                          <p:val>
                                            <p:strVal val="#ppt_x"/>
                                          </p:val>
                                        </p:tav>
                                        <p:tav tm="100000">
                                          <p:val>
                                            <p:strVal val="#ppt_x"/>
                                          </p:val>
                                        </p:tav>
                                      </p:tavLst>
                                    </p:anim>
                                    <p:anim calcmode="lin" valueType="num">
                                      <p:cBhvr additive="base">
                                        <p:cTn id="34" dur="500" fill="hold"/>
                                        <p:tgtEl>
                                          <p:spTgt spid="9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additive="base">
                                        <p:cTn id="37" dur="500" fill="hold"/>
                                        <p:tgtEl>
                                          <p:spTgt spid="107"/>
                                        </p:tgtEl>
                                        <p:attrNameLst>
                                          <p:attrName>ppt_x</p:attrName>
                                        </p:attrNameLst>
                                      </p:cBhvr>
                                      <p:tavLst>
                                        <p:tav tm="0">
                                          <p:val>
                                            <p:strVal val="#ppt_x"/>
                                          </p:val>
                                        </p:tav>
                                        <p:tav tm="100000">
                                          <p:val>
                                            <p:strVal val="#ppt_x"/>
                                          </p:val>
                                        </p:tav>
                                      </p:tavLst>
                                    </p:anim>
                                    <p:anim calcmode="lin" valueType="num">
                                      <p:cBhvr additive="base">
                                        <p:cTn id="38" dur="500" fill="hold"/>
                                        <p:tgtEl>
                                          <p:spTgt spid="10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500" fill="hold"/>
                                        <p:tgtEl>
                                          <p:spTgt spid="108"/>
                                        </p:tgtEl>
                                        <p:attrNameLst>
                                          <p:attrName>ppt_x</p:attrName>
                                        </p:attrNameLst>
                                      </p:cBhvr>
                                      <p:tavLst>
                                        <p:tav tm="0">
                                          <p:val>
                                            <p:strVal val="#ppt_x"/>
                                          </p:val>
                                        </p:tav>
                                        <p:tav tm="100000">
                                          <p:val>
                                            <p:strVal val="#ppt_x"/>
                                          </p:val>
                                        </p:tav>
                                      </p:tavLst>
                                    </p:anim>
                                    <p:anim calcmode="lin" valueType="num">
                                      <p:cBhvr additive="base">
                                        <p:cTn id="42"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8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8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 calcmode="lin" valueType="num">
                                      <p:cBhvr additive="base">
                                        <p:cTn id="119" dur="500" fill="hold"/>
                                        <p:tgtEl>
                                          <p:spTgt spid="106"/>
                                        </p:tgtEl>
                                        <p:attrNameLst>
                                          <p:attrName>ppt_x</p:attrName>
                                        </p:attrNameLst>
                                      </p:cBhvr>
                                      <p:tavLst>
                                        <p:tav tm="0">
                                          <p:val>
                                            <p:strVal val="#ppt_x"/>
                                          </p:val>
                                        </p:tav>
                                        <p:tav tm="100000">
                                          <p:val>
                                            <p:strVal val="#ppt_x"/>
                                          </p:val>
                                        </p:tav>
                                      </p:tavLst>
                                    </p:anim>
                                    <p:anim calcmode="lin" valueType="num">
                                      <p:cBhvr additive="base">
                                        <p:cTn id="120"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86" grpId="0"/>
      <p:bldP spid="94" grpId="0"/>
      <p:bldP spid="95" grpId="0"/>
      <p:bldP spid="97" grpId="0"/>
      <p:bldP spid="98" grpId="0"/>
      <p:bldP spid="100" grpId="0"/>
      <p:bldP spid="101" grpId="0"/>
      <p:bldP spid="102" grpId="0"/>
      <p:bldP spid="103" grpId="0"/>
      <p:bldP spid="104" grpId="0"/>
      <p:bldP spid="105" grpId="0"/>
      <p:bldP spid="107"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TotalTime>
  <Words>1611</Words>
  <Application>Microsoft Office PowerPoint</Application>
  <PresentationFormat>Widescreen</PresentationFormat>
  <Paragraphs>253</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Modern Love</vt:lpstr>
      <vt:lpstr>docs-Century Gothic</vt:lpstr>
      <vt:lpstr>Segoe Print</vt:lpstr>
      <vt:lpstr>Century Gothic</vt:lpstr>
      <vt:lpstr>Wingdings</vt:lpstr>
      <vt:lpstr>Calibri</vt:lpstr>
      <vt:lpstr>Arial</vt:lpstr>
      <vt:lpstr>Office Theme</vt:lpstr>
      <vt:lpstr>español, con Quique</vt:lpstr>
      <vt:lpstr>Describing me and others</vt:lpstr>
      <vt:lpstr>pronunciar</vt:lpstr>
      <vt:lpstr>pronunciar</vt:lpstr>
      <vt:lpstr>hablar</vt:lpstr>
      <vt:lpstr>hablar</vt:lpstr>
      <vt:lpstr>leer</vt:lpstr>
      <vt:lpstr>Ser: eres</vt:lpstr>
      <vt:lpstr>escuchar</vt:lpstr>
      <vt:lpstr>leer</vt:lpstr>
      <vt:lpstr>hablar</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Rachel Hawkes</cp:lastModifiedBy>
  <cp:revision>18</cp:revision>
  <dcterms:created xsi:type="dcterms:W3CDTF">2021-02-10T11:12:47Z</dcterms:created>
  <dcterms:modified xsi:type="dcterms:W3CDTF">2021-08-18T16:05:13Z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