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2"/>
  </p:notesMasterIdLst>
  <p:sldIdLst>
    <p:sldId id="363" r:id="rId4"/>
    <p:sldId id="300" r:id="rId5"/>
    <p:sldId id="359" r:id="rId6"/>
    <p:sldId id="360" r:id="rId7"/>
    <p:sldId id="361" r:id="rId8"/>
    <p:sldId id="367" r:id="rId9"/>
    <p:sldId id="366" r:id="rId10"/>
    <p:sldId id="3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3" autoAdjust="0"/>
    <p:restoredTop sz="63925" autoAdjust="0"/>
  </p:normalViewPr>
  <p:slideViewPr>
    <p:cSldViewPr snapToGrid="0">
      <p:cViewPr varScale="1">
        <p:scale>
          <a:sx n="69" d="100"/>
          <a:sy n="69" d="100"/>
        </p:scale>
        <p:origin x="1314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5C53-773C-49EE-98CA-2C16F81F252F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0CC9-DEA3-4A63-A921-D94C06607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/>
              <a:t>Artwork by Steve Clarke. Pronoun pictures from NCELP (www.ncelp.org). All additional pictures selected from </a:t>
            </a:r>
            <a:r>
              <a:rPr lang="en-GB" sz="1200" dirty="0" err="1"/>
              <a:t>Pixabay</a:t>
            </a:r>
            <a:r>
              <a:rPr lang="en-GB" sz="1200" dirty="0"/>
              <a:t> and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Frequency of new vocabulary: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dirty="0" err="1">
                <a:solidFill>
                  <a:srgbClr val="FF0000"/>
                </a:solidFill>
                <a:effectLst/>
                <a:latin typeface="docs-Century Gothic"/>
              </a:rPr>
              <a:t>feliz</a:t>
            </a:r>
            <a:r>
              <a:rPr lang="en-GB" sz="1200" b="1" i="0" dirty="0">
                <a:solidFill>
                  <a:srgbClr val="FF0000"/>
                </a:solidFill>
                <a:effectLst/>
                <a:latin typeface="docs-Century Gothic"/>
              </a:rPr>
              <a:t> </a:t>
            </a:r>
            <a:r>
              <a:rPr lang="en-GB" sz="1200" b="0" i="0" dirty="0">
                <a:solidFill>
                  <a:srgbClr val="FF0000"/>
                </a:solidFill>
                <a:effectLst/>
                <a:latin typeface="docs-Century Gothic"/>
              </a:rPr>
              <a:t>[908] </a:t>
            </a:r>
            <a:r>
              <a:rPr lang="en-GB" sz="1200" b="1" i="0" dirty="0" err="1">
                <a:solidFill>
                  <a:srgbClr val="FF0000"/>
                </a:solidFill>
                <a:effectLst/>
                <a:latin typeface="docs-Century Gothic"/>
              </a:rPr>
              <a:t>imposible</a:t>
            </a:r>
            <a:r>
              <a:rPr lang="en-GB" sz="1200" b="1" i="0" dirty="0">
                <a:solidFill>
                  <a:srgbClr val="FF0000"/>
                </a:solidFill>
                <a:effectLst/>
                <a:latin typeface="docs-Century Gothic"/>
              </a:rPr>
              <a:t> </a:t>
            </a:r>
            <a:r>
              <a:rPr lang="en-GB" sz="1200" b="0" i="0" dirty="0">
                <a:solidFill>
                  <a:srgbClr val="FF0000"/>
                </a:solidFill>
                <a:effectLst/>
                <a:latin typeface="docs-Century Gothic"/>
              </a:rPr>
              <a:t>[1418] </a:t>
            </a:r>
            <a:r>
              <a:rPr lang="en-GB" sz="1200" b="1" i="0" dirty="0" err="1">
                <a:solidFill>
                  <a:srgbClr val="FF0000"/>
                </a:solidFill>
                <a:effectLst/>
                <a:latin typeface="docs-Century Gothic"/>
              </a:rPr>
              <a:t>increíble</a:t>
            </a:r>
            <a:r>
              <a:rPr lang="en-GB" sz="1200" b="1" i="0" dirty="0">
                <a:solidFill>
                  <a:srgbClr val="FF0000"/>
                </a:solidFill>
                <a:effectLst/>
                <a:latin typeface="docs-Century Gothic"/>
              </a:rPr>
              <a:t> </a:t>
            </a:r>
            <a:r>
              <a:rPr lang="en-GB" sz="1200" b="0" i="0" dirty="0">
                <a:solidFill>
                  <a:srgbClr val="FF0000"/>
                </a:solidFill>
                <a:effectLst/>
                <a:latin typeface="docs-Century Gothic"/>
              </a:rPr>
              <a:t>[1642] </a:t>
            </a:r>
            <a:r>
              <a:rPr lang="en-GB" sz="1200" b="1" i="0" dirty="0">
                <a:solidFill>
                  <a:srgbClr val="FF0000"/>
                </a:solidFill>
                <a:effectLst/>
                <a:latin typeface="docs-Century Gothic"/>
              </a:rPr>
              <a:t>¿</a:t>
            </a:r>
            <a:r>
              <a:rPr lang="en-GB" sz="1200" b="1" i="0" dirty="0" err="1">
                <a:solidFill>
                  <a:srgbClr val="FF0000"/>
                </a:solidFill>
                <a:effectLst/>
                <a:latin typeface="docs-Century Gothic"/>
              </a:rPr>
              <a:t>dónde</a:t>
            </a:r>
            <a:r>
              <a:rPr lang="en-GB" sz="1200" b="1" i="0" dirty="0">
                <a:solidFill>
                  <a:srgbClr val="FF0000"/>
                </a:solidFill>
                <a:effectLst/>
                <a:latin typeface="docs-Century Gothic"/>
              </a:rPr>
              <a:t>? </a:t>
            </a:r>
            <a:r>
              <a:rPr lang="en-GB" sz="1200" b="0" i="0" dirty="0">
                <a:solidFill>
                  <a:srgbClr val="FF0000"/>
                </a:solidFill>
                <a:effectLst/>
                <a:latin typeface="docs-Century Gothic"/>
              </a:rPr>
              <a:t>[161]+ revisiting week 2-4 adjectives</a:t>
            </a:r>
            <a:endParaRPr lang="es-ES" sz="1000" b="0" i="0" u="none" strike="noStrike" dirty="0">
              <a:solidFill>
                <a:srgbClr val="002060"/>
              </a:solidFill>
              <a:effectLst/>
              <a:latin typeface="docs-Century Gothic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200" dirty="0">
                <a:latin typeface="+mn-lt"/>
                <a:ea typeface="Calibri"/>
                <a:cs typeface="Calibri"/>
                <a:sym typeface="Calibri"/>
              </a:rPr>
              <a:t>Source: Davies, M. and Davies, K. (2018)</a:t>
            </a:r>
            <a:r>
              <a:rPr lang="en-GB" sz="1200" i="1" dirty="0">
                <a:latin typeface="+mn-lt"/>
                <a:ea typeface="Calibri"/>
                <a:cs typeface="Calibri"/>
                <a:sym typeface="Calibri"/>
              </a:rPr>
              <a:t>. A frequency dictionary of Spanish: Core vocabulary for learners </a:t>
            </a:r>
            <a:r>
              <a:rPr lang="en-GB" sz="1200" dirty="0">
                <a:latin typeface="+mn-lt"/>
                <a:ea typeface="Calibri"/>
                <a:cs typeface="Calibri"/>
                <a:sym typeface="Calibri"/>
              </a:rPr>
              <a:t>(2nd ed.). Routledge: London</a:t>
            </a:r>
            <a:endParaRPr lang="en-GB"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sz="1200" dirty="0"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en-GB" sz="1200" dirty="0"/>
              <a:t>The frequency rankings for words that occur in this PowerPoint which have been</a:t>
            </a:r>
            <a:r>
              <a:rPr lang="en-GB" sz="1200" i="1" dirty="0"/>
              <a:t> previously</a:t>
            </a:r>
            <a:r>
              <a:rPr lang="en-GB" sz="1200" dirty="0"/>
              <a:t> introduced in these resources are given in the SOW and in the resources that first introduced and formally re-visited those words.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/>
              <a:t>For any </a:t>
            </a:r>
            <a:r>
              <a:rPr lang="en-GB" sz="1200" i="1" dirty="0"/>
              <a:t>other </a:t>
            </a:r>
            <a:r>
              <a:rPr lang="en-GB" sz="1200" dirty="0"/>
              <a:t>words that occur incidentally in this PowerPoint, frequency rankings will be provided in the notes field wherever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6" name="Google Shape;9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vocabulary for this week and previous weeks.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1.  Pupils need to write the English for as many words as possible, aiming to get at least 15 points (but more if possible).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2. Click for English answers.</a:t>
            </a: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282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2 minutes</a:t>
            </a: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formally introduce yes / no questions = raising intonation to form questions. </a:t>
            </a: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grammar explanation.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translation for the Spanish examples provided. 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EF5CB3E-F697-4EF5-82C2-431E736C45DD}" type="slidenum">
              <a:rPr kumimoji="0" lang="en-GB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2242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Time</a:t>
            </a:r>
            <a:r>
              <a:rPr lang="en-GB" dirty="0"/>
              <a:t>: 5 minutes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Aim: </a:t>
            </a:r>
            <a:r>
              <a:rPr lang="en-GB" b="0" dirty="0"/>
              <a:t>to practise aural comprehension of questions and statements by paying attention to raised intonation.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Procedure:</a:t>
            </a:r>
          </a:p>
          <a:p>
            <a:pPr marL="0" indent="0">
              <a:buNone/>
            </a:pPr>
            <a:r>
              <a:rPr lang="en-GB" b="0" dirty="0"/>
              <a:t>1. </a:t>
            </a:r>
            <a:r>
              <a:rPr lang="en-GB" dirty="0"/>
              <a:t>Read the title and instructions.</a:t>
            </a:r>
          </a:p>
          <a:p>
            <a:pPr marL="0" indent="0">
              <a:buNone/>
            </a:pPr>
            <a:r>
              <a:rPr lang="en-GB" baseline="0" dirty="0"/>
              <a:t>2. Click to trigger the Spanish instructions. </a:t>
            </a:r>
            <a:r>
              <a:rPr lang="en-GB" b="1" baseline="0" dirty="0"/>
              <a:t>(</a:t>
            </a:r>
            <a:r>
              <a:rPr lang="en-GB" b="1" dirty="0"/>
              <a:t>!) </a:t>
            </a:r>
            <a:r>
              <a:rPr lang="en-GB" dirty="0"/>
              <a:t>Remind students that when giving a statement,</a:t>
            </a:r>
            <a:r>
              <a:rPr lang="en-GB" baseline="0" dirty="0"/>
              <a:t> the intonation will be flat and when asking a question they will hear raised intonation.</a:t>
            </a:r>
          </a:p>
          <a:p>
            <a:pPr marL="0" indent="0">
              <a:buNone/>
            </a:pPr>
            <a:r>
              <a:rPr lang="en-GB" baseline="0" dirty="0"/>
              <a:t>4. Students could be asked to write what they hear during the second listening. The challenge icon appears on second click. </a:t>
            </a:r>
          </a:p>
          <a:p>
            <a:pPr marL="0" indent="0">
              <a:buNone/>
            </a:pPr>
            <a:r>
              <a:rPr lang="en-GB" b="0" baseline="0" dirty="0"/>
              <a:t>5. Answers are animated – first click brings up the tick and second click brings up what was said.</a:t>
            </a:r>
          </a:p>
          <a:p>
            <a:pPr marL="0" indent="0">
              <a:buNone/>
            </a:pPr>
            <a:endParaRPr lang="en-GB" b="1" baseline="0" dirty="0"/>
          </a:p>
          <a:p>
            <a:pPr marL="0" indent="0">
              <a:buNone/>
            </a:pPr>
            <a:r>
              <a:rPr lang="en-GB" b="1" baseline="0" dirty="0"/>
              <a:t>Transcript</a:t>
            </a:r>
          </a:p>
          <a:p>
            <a:pPr marL="228600" indent="-228600">
              <a:buAutoNum type="arabicParenR"/>
            </a:pPr>
            <a:r>
              <a:rPr lang="en-GB" dirty="0"/>
              <a:t>¿</a:t>
            </a:r>
            <a:r>
              <a:rPr lang="en-GB" dirty="0" err="1"/>
              <a:t>Estás</a:t>
            </a:r>
            <a:r>
              <a:rPr lang="en-GB" dirty="0"/>
              <a:t> </a:t>
            </a:r>
            <a:r>
              <a:rPr lang="en-GB" dirty="0" err="1"/>
              <a:t>feliz</a:t>
            </a:r>
            <a:r>
              <a:rPr lang="en-GB" dirty="0"/>
              <a:t>?</a:t>
            </a:r>
          </a:p>
          <a:p>
            <a:pPr marL="228600" indent="-228600">
              <a:buAutoNum type="arabicParenR"/>
            </a:pPr>
            <a:r>
              <a:rPr lang="en-GB" dirty="0" err="1"/>
              <a:t>Está</a:t>
            </a:r>
            <a:r>
              <a:rPr lang="en-GB" dirty="0"/>
              <a:t> </a:t>
            </a:r>
            <a:r>
              <a:rPr lang="en-GB" dirty="0" err="1"/>
              <a:t>imposible</a:t>
            </a:r>
            <a:endParaRPr lang="en-GB" dirty="0"/>
          </a:p>
          <a:p>
            <a:pPr marL="228600" indent="-228600">
              <a:buAutoNum type="arabicParenR"/>
            </a:pPr>
            <a:r>
              <a:rPr lang="en-GB" dirty="0"/>
              <a:t>¿</a:t>
            </a:r>
            <a:r>
              <a:rPr lang="en-GB" dirty="0" err="1"/>
              <a:t>Estás</a:t>
            </a:r>
            <a:r>
              <a:rPr lang="en-GB" dirty="0"/>
              <a:t> </a:t>
            </a:r>
            <a:r>
              <a:rPr lang="en-GB" dirty="0" err="1"/>
              <a:t>enfermo</a:t>
            </a:r>
            <a:r>
              <a:rPr lang="en-GB" dirty="0"/>
              <a:t>?</a:t>
            </a:r>
          </a:p>
          <a:p>
            <a:pPr marL="228600" indent="-228600">
              <a:buAutoNum type="arabicParenR"/>
            </a:pPr>
            <a:r>
              <a:rPr lang="en-GB" dirty="0"/>
              <a:t>¿</a:t>
            </a:r>
            <a:r>
              <a:rPr lang="en-GB" dirty="0" err="1"/>
              <a:t>Estás</a:t>
            </a:r>
            <a:r>
              <a:rPr lang="en-GB" dirty="0"/>
              <a:t> </a:t>
            </a:r>
            <a:r>
              <a:rPr lang="en-GB" dirty="0" err="1"/>
              <a:t>sano</a:t>
            </a:r>
            <a:r>
              <a:rPr lang="en-GB" dirty="0"/>
              <a:t>?</a:t>
            </a:r>
          </a:p>
          <a:p>
            <a:pPr marL="228600" indent="-228600">
              <a:buAutoNum type="arabicParenR"/>
            </a:pPr>
            <a:r>
              <a:rPr lang="en-GB" dirty="0" err="1"/>
              <a:t>Está</a:t>
            </a:r>
            <a:r>
              <a:rPr lang="en-GB" dirty="0"/>
              <a:t> </a:t>
            </a:r>
            <a:r>
              <a:rPr lang="en-GB" dirty="0" err="1"/>
              <a:t>increíble</a:t>
            </a:r>
            <a:endParaRPr lang="en-GB" dirty="0"/>
          </a:p>
          <a:p>
            <a:pPr marL="228600" indent="-228600">
              <a:buAutoNum type="arabicParenR"/>
            </a:pPr>
            <a:r>
              <a:rPr lang="en-GB" dirty="0"/>
              <a:t>¿</a:t>
            </a:r>
            <a:r>
              <a:rPr lang="en-GB" dirty="0" err="1"/>
              <a:t>Estás</a:t>
            </a:r>
            <a:r>
              <a:rPr lang="en-GB" dirty="0"/>
              <a:t> </a:t>
            </a:r>
            <a:r>
              <a:rPr lang="en-GB" dirty="0" err="1"/>
              <a:t>positivo</a:t>
            </a:r>
            <a:r>
              <a:rPr lang="en-GB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9671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Time:</a:t>
            </a:r>
            <a:r>
              <a:rPr lang="en-GB" dirty="0"/>
              <a:t> 5 minutes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Aim:</a:t>
            </a:r>
            <a:r>
              <a:rPr lang="en-GB" dirty="0"/>
              <a:t> to write two sentences using </a:t>
            </a:r>
            <a:r>
              <a:rPr lang="en-GB" dirty="0" err="1"/>
              <a:t>estoy</a:t>
            </a:r>
            <a:r>
              <a:rPr lang="en-GB" dirty="0"/>
              <a:t> + adjective in the correct form in order to prepare for the speaking task.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Procedure:</a:t>
            </a:r>
          </a:p>
          <a:p>
            <a:pPr marL="228600" indent="-228600">
              <a:buAutoNum type="arabicPeriod"/>
            </a:pPr>
            <a:r>
              <a:rPr lang="en-GB" dirty="0"/>
              <a:t>Read the title and instructions.</a:t>
            </a:r>
          </a:p>
          <a:p>
            <a:pPr marL="228600" indent="-228600">
              <a:buAutoNum type="arabicPeriod"/>
            </a:pPr>
            <a:r>
              <a:rPr lang="en-GB" dirty="0"/>
              <a:t>Click to bring the examples &amp; elicit English translation. </a:t>
            </a:r>
          </a:p>
          <a:p>
            <a:pPr marL="228600" indent="-228600">
              <a:buAutoNum type="arabicPeriod"/>
            </a:pPr>
            <a:r>
              <a:rPr lang="en-GB" dirty="0"/>
              <a:t>Click to bring reminder re adjectival agreement.</a:t>
            </a:r>
          </a:p>
          <a:p>
            <a:pPr marL="228600" indent="-228600">
              <a:buAutoNum type="arabicPeriod"/>
            </a:pPr>
            <a:r>
              <a:rPr lang="en-GB" dirty="0"/>
              <a:t>Click to bring up the known adjectives with masculine / feminine forms.</a:t>
            </a:r>
          </a:p>
          <a:p>
            <a:pPr marL="228600" indent="-228600">
              <a:buAutoNum type="arabicPeriod"/>
            </a:pPr>
            <a:r>
              <a:rPr lang="en-GB" dirty="0"/>
              <a:t>Ask pupils to choose two adjectives how they want to describe how they are feeling today and to look at them very carefully.</a:t>
            </a:r>
          </a:p>
          <a:p>
            <a:pPr marL="228600" indent="-228600">
              <a:buAutoNum type="arabicPeriod"/>
            </a:pPr>
            <a:r>
              <a:rPr lang="en-GB" dirty="0"/>
              <a:t>Ask them to write them on their own arm.</a:t>
            </a:r>
          </a:p>
          <a:p>
            <a:pPr marL="228600" indent="-228600">
              <a:buAutoNum type="arabicPeriod"/>
            </a:pPr>
            <a:r>
              <a:rPr lang="en-GB" dirty="0"/>
              <a:t>Then click to make the table disappear.</a:t>
            </a:r>
          </a:p>
          <a:p>
            <a:pPr marL="228600" indent="-228600">
              <a:buAutoNum type="arabicPeriod"/>
            </a:pPr>
            <a:r>
              <a:rPr lang="en-GB" dirty="0"/>
              <a:t>Ask students to write down their two sentences (with the correct adjective agreement).</a:t>
            </a:r>
          </a:p>
          <a:p>
            <a:pPr marL="228600" indent="-228600">
              <a:buAutoNum type="arabicPeriod"/>
            </a:pPr>
            <a:r>
              <a:rPr lang="en-GB" dirty="0"/>
              <a:t>Teacher circulates to check their writing.</a:t>
            </a:r>
          </a:p>
          <a:p>
            <a:endParaRPr lang="en-GB" dirty="0"/>
          </a:p>
          <a:p>
            <a:r>
              <a:rPr lang="en-GB" dirty="0"/>
              <a:t>Note: This follow up prepares students also for the speaking activity in Follow up 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4386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Time:</a:t>
            </a:r>
            <a:r>
              <a:rPr lang="en-GB" dirty="0"/>
              <a:t> </a:t>
            </a:r>
            <a:r>
              <a:rPr lang="en-GB" b="1" dirty="0"/>
              <a:t>5 minutes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Aim:</a:t>
            </a:r>
            <a:r>
              <a:rPr lang="en-GB" dirty="0"/>
              <a:t> to use “</a:t>
            </a:r>
            <a:r>
              <a:rPr lang="en-GB" dirty="0" err="1"/>
              <a:t>estoy</a:t>
            </a:r>
            <a:r>
              <a:rPr lang="en-GB" dirty="0"/>
              <a:t>” + correct adjective agreement in oral production; to process the English meaning of a range of adjectives.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b="1" dirty="0"/>
              <a:t>Procedure:</a:t>
            </a:r>
          </a:p>
          <a:p>
            <a:pPr marL="228600" indent="-228600">
              <a:buAutoNum type="arabicPeriod"/>
            </a:pPr>
            <a:r>
              <a:rPr lang="en-GB" dirty="0"/>
              <a:t>Read the title.</a:t>
            </a:r>
          </a:p>
          <a:p>
            <a:pPr marL="228600" indent="-228600">
              <a:buAutoNum type="arabicPeriod"/>
            </a:pPr>
            <a:r>
              <a:rPr lang="en-GB" dirty="0"/>
              <a:t>Tell students they are going to conduct a survey in the class on how they are feeling. </a:t>
            </a:r>
          </a:p>
          <a:p>
            <a:pPr marL="228600" indent="-228600">
              <a:buAutoNum type="arabicPeriod"/>
            </a:pPr>
            <a:r>
              <a:rPr lang="en-GB" dirty="0"/>
              <a:t>Click to bring key question ¿</a:t>
            </a:r>
            <a:r>
              <a:rPr lang="en-GB" dirty="0" err="1"/>
              <a:t>Cómo</a:t>
            </a:r>
            <a:r>
              <a:rPr lang="en-GB" dirty="0"/>
              <a:t> </a:t>
            </a:r>
            <a:r>
              <a:rPr lang="en-GB" dirty="0" err="1"/>
              <a:t>estás</a:t>
            </a:r>
            <a:r>
              <a:rPr lang="en-GB" dirty="0"/>
              <a:t>? &amp; sample answer examples (‘</a:t>
            </a:r>
            <a:r>
              <a:rPr lang="en-GB" dirty="0" err="1"/>
              <a:t>Estoy</a:t>
            </a:r>
            <a:r>
              <a:rPr lang="en-GB" dirty="0"/>
              <a:t> </a:t>
            </a:r>
            <a:r>
              <a:rPr lang="en-GB" dirty="0" err="1"/>
              <a:t>perdida</a:t>
            </a:r>
            <a:r>
              <a:rPr lang="en-GB" dirty="0"/>
              <a:t>’ &amp; ‘</a:t>
            </a:r>
            <a:r>
              <a:rPr lang="en-GB" dirty="0" err="1"/>
              <a:t>estoy</a:t>
            </a:r>
            <a:r>
              <a:rPr lang="en-GB" dirty="0"/>
              <a:t> </a:t>
            </a:r>
            <a:r>
              <a:rPr lang="en-GB" dirty="0" err="1"/>
              <a:t>imposible</a:t>
            </a:r>
            <a:r>
              <a:rPr lang="en-GB" dirty="0"/>
              <a:t>’). This will make it clear to students that they should use the answers they have prepared. Click x2 to model how to use the survey sheet.  </a:t>
            </a:r>
          </a:p>
          <a:p>
            <a:pPr marL="228600" indent="-228600">
              <a:buAutoNum type="arabicPeriod"/>
            </a:pPr>
            <a:r>
              <a:rPr lang="en-GB" dirty="0"/>
              <a:t>Tell students they have 5 minutes to ask as many students in the class. They should aim to ask and answer the questions, from memory, by the end of the survey.</a:t>
            </a:r>
          </a:p>
          <a:p>
            <a:pPr marL="0" indent="0">
              <a:buNone/>
            </a:pPr>
            <a:endParaRPr lang="en-GB" b="0" dirty="0"/>
          </a:p>
          <a:p>
            <a:pPr marL="0" indent="0">
              <a:buNone/>
            </a:pPr>
            <a:r>
              <a:rPr lang="en-GB" b="1" dirty="0"/>
              <a:t>! </a:t>
            </a:r>
            <a:r>
              <a:rPr lang="en-GB" b="0" dirty="0"/>
              <a:t>Encourage students to attempt to answer the question from memory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45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0" dirty="0"/>
              <a:t>Template slide for survey – print in A5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9948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vocabulary for this week and previous weeks.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1.  Pupils need to write the Spanish for as many words as possible, aiming to get at least 15 points (but more if possible).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2. Click for Spanish answers.</a:t>
            </a: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3724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85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68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09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4287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500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1225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1501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081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69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037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052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5670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330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750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2927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5606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86038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17792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77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4190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60885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524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887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60720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40771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092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8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33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08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5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59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36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640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4328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37056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2.gif"/><Relationship Id="rId3" Type="http://schemas.openxmlformats.org/officeDocument/2006/relationships/image" Target="../media/image9.png"/><Relationship Id="rId7" Type="http://schemas.openxmlformats.org/officeDocument/2006/relationships/audio" Target="../media/audio3.wav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.wav"/><Relationship Id="rId11" Type="http://schemas.openxmlformats.org/officeDocument/2006/relationships/image" Target="../media/image4.png"/><Relationship Id="rId5" Type="http://schemas.openxmlformats.org/officeDocument/2006/relationships/audio" Target="../media/audio1.wav"/><Relationship Id="rId10" Type="http://schemas.openxmlformats.org/officeDocument/2006/relationships/audio" Target="../media/audio6.wav"/><Relationship Id="rId4" Type="http://schemas.openxmlformats.org/officeDocument/2006/relationships/image" Target="../media/image10.png"/><Relationship Id="rId9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ADD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/>
          <p:nvPr/>
        </p:nvSpPr>
        <p:spPr>
          <a:xfrm>
            <a:off x="6368181" y="4552388"/>
            <a:ext cx="564562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 err="1">
                <a:ln>
                  <a:noFill/>
                </a:ln>
                <a:solidFill>
                  <a:srgbClr val="FADD2E"/>
                </a:solidFill>
                <a:effectLst/>
                <a:uLnTx/>
                <a:uFillTx/>
                <a:latin typeface="Modern Love" panose="04090805081005020601" pitchFamily="82" charset="0"/>
                <a:ea typeface="+mn-ea"/>
                <a:cs typeface="Arial"/>
                <a:sym typeface="Arial"/>
              </a:rPr>
              <a:t>amarillo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ADD2E"/>
              </a:solidFill>
              <a:effectLst/>
              <a:uLnTx/>
              <a:uFillTx/>
              <a:latin typeface="Modern Love" panose="04090805081005020601" pitchFamily="82" charset="0"/>
              <a:ea typeface="+mn-ea"/>
              <a:cs typeface="Arial"/>
              <a:sym typeface="Arial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0" y="6334820"/>
            <a:ext cx="4572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800"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 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0DDD0A-8B52-4949-802D-ACB0F20F8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61" y="198494"/>
            <a:ext cx="4069462" cy="132556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rgbClr val="4454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Describing me and others</a:t>
            </a:r>
            <a:br>
              <a:rPr lang="en-GB" sz="1400" dirty="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GB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Table 4">
            <a:extLst>
              <a:ext uri="{FF2B5EF4-FFF2-40B4-BE49-F238E27FC236}">
                <a16:creationId xmlns:a16="http://schemas.microsoft.com/office/drawing/2014/main" id="{6DDFA45F-B61E-45F9-83F3-627594E80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032566"/>
              </p:ext>
            </p:extLst>
          </p:nvPr>
        </p:nvGraphicFramePr>
        <p:xfrm>
          <a:off x="265471" y="734743"/>
          <a:ext cx="10683882" cy="56365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3329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990656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92355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313754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05222">
                <a:tc rowSpan="2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está</a:t>
                      </a:r>
                      <a:endParaRPr lang="en-GB" sz="28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aquí</a:t>
                      </a:r>
                      <a:endParaRPr lang="en-GB" sz="28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cómodo</a:t>
                      </a:r>
                      <a:endParaRPr lang="en-GB" sz="28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sano</a:t>
                      </a:r>
                      <a:endParaRPr lang="en-GB" sz="28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¿</a:t>
                      </a:r>
                      <a:r>
                        <a:rPr lang="en-GB" sz="28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cómo</a:t>
                      </a:r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allí</a:t>
                      </a:r>
                      <a:endParaRPr lang="en-GB" sz="28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05222">
                <a:tc rowSpan="2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¡Buenos </a:t>
                      </a:r>
                      <a:r>
                        <a:rPr lang="en-GB" sz="28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días</a:t>
                      </a:r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perdido</a:t>
                      </a:r>
                      <a:endParaRPr lang="en-GB" sz="28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¡</a:t>
                      </a:r>
                      <a:r>
                        <a:rPr lang="en-GB" sz="28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Buenas</a:t>
                      </a:r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8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tardes</a:t>
                      </a:r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sí</a:t>
                      </a:r>
                      <a:endParaRPr lang="en-GB" sz="28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hoy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estás</a:t>
                      </a:r>
                      <a:endParaRPr lang="en-GB" sz="28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05222">
                <a:tc rowSpan="3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increíble</a:t>
                      </a:r>
                      <a:endParaRPr lang="en-GB" sz="28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¿</a:t>
                      </a:r>
                      <a:r>
                        <a:rPr lang="en-GB" sz="28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dónde</a:t>
                      </a:r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ahora</a:t>
                      </a:r>
                      <a:endParaRPr lang="en-GB" sz="28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estoy</a:t>
                      </a:r>
                      <a:endParaRPr lang="en-GB" sz="28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feliz</a:t>
                      </a:r>
                      <a:endParaRPr lang="en-GB" sz="28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positivo</a:t>
                      </a:r>
                      <a:endParaRPr lang="en-GB" sz="28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pesado</a:t>
                      </a:r>
                      <a:endParaRPr lang="en-GB" sz="28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en </a:t>
                      </a:r>
                      <a:r>
                        <a:rPr lang="en-GB" sz="28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clase</a:t>
                      </a:r>
                      <a:endParaRPr lang="en-GB" sz="28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imposible</a:t>
                      </a:r>
                      <a:endParaRPr lang="en-GB" sz="28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1 </a:t>
            </a:r>
            <a:endParaRPr lang="en-GB" sz="3200" dirty="0"/>
          </a:p>
        </p:txBody>
      </p:sp>
      <p:pic>
        <p:nvPicPr>
          <p:cNvPr id="26" name="Picture 2" descr="Brain, Idea, Think, Creativity">
            <a:extLst>
              <a:ext uri="{FF2B5EF4-FFF2-40B4-BE49-F238E27FC236}">
                <a16:creationId xmlns:a16="http://schemas.microsoft.com/office/drawing/2014/main" id="{34C72E67-F045-41D8-95E3-A07E83D1F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353" y="164486"/>
            <a:ext cx="1122323" cy="11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743F371-9EA6-4400-B36F-28E6BDE7E958}"/>
              </a:ext>
            </a:extLst>
          </p:cNvPr>
          <p:cNvSpPr txBox="1"/>
          <p:nvPr/>
        </p:nvSpPr>
        <p:spPr>
          <a:xfrm>
            <a:off x="3164283" y="145306"/>
            <a:ext cx="7483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Escribe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inglés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: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Can you get at least 15 points?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A2C0F9B-6D18-41D7-9B49-B9F02D403EA1}"/>
              </a:ext>
            </a:extLst>
          </p:cNvPr>
          <p:cNvSpPr txBox="1"/>
          <p:nvPr/>
        </p:nvSpPr>
        <p:spPr>
          <a:xfrm>
            <a:off x="1812210" y="5973998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annoying</a:t>
            </a:r>
          </a:p>
        </p:txBody>
      </p:sp>
      <p:sp>
        <p:nvSpPr>
          <p:cNvPr id="35" name="Google Shape;167;p2">
            <a:extLst>
              <a:ext uri="{FF2B5EF4-FFF2-40B4-BE49-F238E27FC236}">
                <a16:creationId xmlns:a16="http://schemas.microsoft.com/office/drawing/2014/main" id="{C482D68D-5D9A-4207-BF5C-E6EF304ABBE4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2E92A924-F4C0-496F-B533-59D271DEB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532" y="2801541"/>
            <a:ext cx="1186070" cy="1080360"/>
          </a:xfrm>
          <a:prstGeom prst="rect">
            <a:avLst/>
          </a:prstGeom>
        </p:spPr>
      </p:pic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713253A5-93A3-4BDF-BD6B-D87A821F4A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58" y="1160161"/>
            <a:ext cx="1186070" cy="118607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E63F869-9562-49D4-B4CB-6D6F4C5FE92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227" y="5091521"/>
            <a:ext cx="1162417" cy="1101237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0A680B57-8F93-4A7E-8F70-0832546ADC4A}"/>
              </a:ext>
            </a:extLst>
          </p:cNvPr>
          <p:cNvSpPr txBox="1"/>
          <p:nvPr/>
        </p:nvSpPr>
        <p:spPr>
          <a:xfrm>
            <a:off x="1309717" y="582583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B45A269-E713-4427-B068-14852FE73B83}"/>
              </a:ext>
            </a:extLst>
          </p:cNvPr>
          <p:cNvSpPr txBox="1"/>
          <p:nvPr/>
        </p:nvSpPr>
        <p:spPr>
          <a:xfrm>
            <a:off x="1271854" y="3464576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A40C527-9D71-4DF1-9A19-03132C70FA95}"/>
              </a:ext>
            </a:extLst>
          </p:cNvPr>
          <p:cNvSpPr txBox="1"/>
          <p:nvPr/>
        </p:nvSpPr>
        <p:spPr>
          <a:xfrm>
            <a:off x="1301350" y="1852496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0578C49-95A5-4523-9EBF-411824B49012}"/>
              </a:ext>
            </a:extLst>
          </p:cNvPr>
          <p:cNvSpPr txBox="1"/>
          <p:nvPr/>
        </p:nvSpPr>
        <p:spPr>
          <a:xfrm>
            <a:off x="4831265" y="5973998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in class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73B867A-DFD2-41DC-9E22-635F968DC7CA}"/>
              </a:ext>
            </a:extLst>
          </p:cNvPr>
          <p:cNvSpPr txBox="1"/>
          <p:nvPr/>
        </p:nvSpPr>
        <p:spPr>
          <a:xfrm>
            <a:off x="7772933" y="5973998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impossible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8AABBF4-8AB9-45A4-9463-1F14E69C17E5}"/>
              </a:ext>
            </a:extLst>
          </p:cNvPr>
          <p:cNvSpPr txBox="1"/>
          <p:nvPr/>
        </p:nvSpPr>
        <p:spPr>
          <a:xfrm>
            <a:off x="1810009" y="5174451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 am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0E80826-1DCE-4EBA-95D0-9C6E95E2ABBD}"/>
              </a:ext>
            </a:extLst>
          </p:cNvPr>
          <p:cNvSpPr txBox="1"/>
          <p:nvPr/>
        </p:nvSpPr>
        <p:spPr>
          <a:xfrm>
            <a:off x="4796013" y="5174451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happy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EE38043-A8E7-4CC3-A73A-620C3C0727AB}"/>
              </a:ext>
            </a:extLst>
          </p:cNvPr>
          <p:cNvSpPr txBox="1"/>
          <p:nvPr/>
        </p:nvSpPr>
        <p:spPr>
          <a:xfrm>
            <a:off x="7772933" y="5162380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positive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4B8B59B-7074-4365-9516-C54EEACF2349}"/>
              </a:ext>
            </a:extLst>
          </p:cNvPr>
          <p:cNvSpPr txBox="1"/>
          <p:nvPr/>
        </p:nvSpPr>
        <p:spPr>
          <a:xfrm>
            <a:off x="1810009" y="4345631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incredible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97C9E87-D304-4BED-A36C-A5E21296ECCE}"/>
              </a:ext>
            </a:extLst>
          </p:cNvPr>
          <p:cNvSpPr txBox="1"/>
          <p:nvPr/>
        </p:nvSpPr>
        <p:spPr>
          <a:xfrm>
            <a:off x="4831265" y="4345630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where?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455A1D6-1B08-41AD-BCD1-74D4B2B5FE78}"/>
              </a:ext>
            </a:extLst>
          </p:cNvPr>
          <p:cNvSpPr txBox="1"/>
          <p:nvPr/>
        </p:nvSpPr>
        <p:spPr>
          <a:xfrm>
            <a:off x="7772933" y="4362834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now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FBF6563-B2B1-4E9A-B0C1-3685F3E1F95D}"/>
              </a:ext>
            </a:extLst>
          </p:cNvPr>
          <p:cNvSpPr txBox="1"/>
          <p:nvPr/>
        </p:nvSpPr>
        <p:spPr>
          <a:xfrm>
            <a:off x="1810009" y="3526130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yes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9F93C0B-205C-476F-90F4-F3EBD063F9C4}"/>
              </a:ext>
            </a:extLst>
          </p:cNvPr>
          <p:cNvSpPr txBox="1"/>
          <p:nvPr/>
        </p:nvSpPr>
        <p:spPr>
          <a:xfrm>
            <a:off x="4831265" y="3553020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today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76D0014-CEA6-47E1-A7FB-ADE956772E92}"/>
              </a:ext>
            </a:extLst>
          </p:cNvPr>
          <p:cNvSpPr txBox="1"/>
          <p:nvPr/>
        </p:nvSpPr>
        <p:spPr>
          <a:xfrm>
            <a:off x="7858833" y="3544067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you are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F98C7C9-4AA9-4A1A-97B4-2D4F87EFB67C}"/>
              </a:ext>
            </a:extLst>
          </p:cNvPr>
          <p:cNvSpPr txBox="1"/>
          <p:nvPr/>
        </p:nvSpPr>
        <p:spPr>
          <a:xfrm>
            <a:off x="1881315" y="2760293"/>
            <a:ext cx="2666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Good morning!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F42829D-7877-44BA-AE01-C59F76824B79}"/>
              </a:ext>
            </a:extLst>
          </p:cNvPr>
          <p:cNvSpPr txBox="1"/>
          <p:nvPr/>
        </p:nvSpPr>
        <p:spPr>
          <a:xfrm>
            <a:off x="4831265" y="2770560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lost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FF4FEA8-4973-4F66-8F6A-39E4C7C86725}"/>
              </a:ext>
            </a:extLst>
          </p:cNvPr>
          <p:cNvSpPr txBox="1"/>
          <p:nvPr/>
        </p:nvSpPr>
        <p:spPr>
          <a:xfrm>
            <a:off x="7858833" y="2725300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now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6AD40CE-3B6C-4715-B856-E6CB7EF7FB48}"/>
              </a:ext>
            </a:extLst>
          </p:cNvPr>
          <p:cNvSpPr txBox="1"/>
          <p:nvPr/>
        </p:nvSpPr>
        <p:spPr>
          <a:xfrm>
            <a:off x="1810009" y="1919278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healthy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200BD90-50A2-46C2-AE4F-FFED5DE11322}"/>
              </a:ext>
            </a:extLst>
          </p:cNvPr>
          <p:cNvSpPr txBox="1"/>
          <p:nvPr/>
        </p:nvSpPr>
        <p:spPr>
          <a:xfrm>
            <a:off x="4862948" y="1945728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how?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A201408-600C-42E6-A21E-2DC5591C2E91}"/>
              </a:ext>
            </a:extLst>
          </p:cNvPr>
          <p:cNvSpPr txBox="1"/>
          <p:nvPr/>
        </p:nvSpPr>
        <p:spPr>
          <a:xfrm>
            <a:off x="7815084" y="1961916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there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46386FA-6907-4FC8-9AA4-FEDF2267302F}"/>
              </a:ext>
            </a:extLst>
          </p:cNvPr>
          <p:cNvSpPr txBox="1"/>
          <p:nvPr/>
        </p:nvSpPr>
        <p:spPr>
          <a:xfrm>
            <a:off x="1810009" y="1106186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s/he, it is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FE06C45-906F-4C30-8FDE-C4A9FAB51561}"/>
              </a:ext>
            </a:extLst>
          </p:cNvPr>
          <p:cNvSpPr txBox="1"/>
          <p:nvPr/>
        </p:nvSpPr>
        <p:spPr>
          <a:xfrm>
            <a:off x="4796013" y="1153118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here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69A4B92-85FD-4CD8-B8B9-E855C858676F}"/>
              </a:ext>
            </a:extLst>
          </p:cNvPr>
          <p:cNvSpPr txBox="1"/>
          <p:nvPr/>
        </p:nvSpPr>
        <p:spPr>
          <a:xfrm>
            <a:off x="7782017" y="1117497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comfortable</a:t>
            </a:r>
          </a:p>
        </p:txBody>
      </p:sp>
    </p:spTree>
    <p:extLst>
      <p:ext uri="{BB962C8B-B14F-4D97-AF65-F5344CB8AC3E}">
        <p14:creationId xmlns:p14="http://schemas.microsoft.com/office/powerpoint/2010/main" val="310403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FD2C20-C90F-4EAB-8676-DA8387D2B95D}"/>
              </a:ext>
            </a:extLst>
          </p:cNvPr>
          <p:cNvSpPr txBox="1"/>
          <p:nvPr/>
        </p:nvSpPr>
        <p:spPr>
          <a:xfrm>
            <a:off x="259605" y="1344720"/>
            <a:ext cx="10179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Remember!</a:t>
            </a:r>
            <a:r>
              <a:rPr kumimoji="0" lang="en-GB" sz="2800" b="0" i="0" u="none" strike="noStrike" kern="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In Spanish, change a statement into a question by raising your voice at the end:</a:t>
            </a:r>
          </a:p>
        </p:txBody>
      </p:sp>
      <p:sp>
        <p:nvSpPr>
          <p:cNvPr id="31" name="Google Shape;168;p8">
            <a:extLst>
              <a:ext uri="{FF2B5EF4-FFF2-40B4-BE49-F238E27FC236}">
                <a16:creationId xmlns:a16="http://schemas.microsoft.com/office/drawing/2014/main" id="{4CF6F7CA-E8A9-41E1-B0AF-FE332B0EB143}"/>
              </a:ext>
            </a:extLst>
          </p:cNvPr>
          <p:cNvSpPr txBox="1"/>
          <p:nvPr/>
        </p:nvSpPr>
        <p:spPr>
          <a:xfrm>
            <a:off x="136794" y="706745"/>
            <a:ext cx="1035638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8625"/>
              <a:buFont typeface="Century Gothic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Yes/no questions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" name="Google Shape;170;p8" descr="Jigsaw, Puzzle, Piece, Game, Concept, Solution">
            <a:extLst>
              <a:ext uri="{FF2B5EF4-FFF2-40B4-BE49-F238E27FC236}">
                <a16:creationId xmlns:a16="http://schemas.microsoft.com/office/drawing/2014/main" id="{C928FC22-486F-4FEB-BCCF-DDB83A7FB04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172;p8">
            <a:extLst>
              <a:ext uri="{FF2B5EF4-FFF2-40B4-BE49-F238E27FC236}">
                <a16:creationId xmlns:a16="http://schemas.microsoft.com/office/drawing/2014/main" id="{7462813A-9DE1-498E-A7AE-1AEE2AD9A152}"/>
              </a:ext>
            </a:extLst>
          </p:cNvPr>
          <p:cNvSpPr txBox="1"/>
          <p:nvPr/>
        </p:nvSpPr>
        <p:spPr>
          <a:xfrm>
            <a:off x="5349150" y="3272735"/>
            <a:ext cx="519037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You are happy.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172;p8">
            <a:extLst>
              <a:ext uri="{FF2B5EF4-FFF2-40B4-BE49-F238E27FC236}">
                <a16:creationId xmlns:a16="http://schemas.microsoft.com/office/drawing/2014/main" id="{F2BC22D8-9A3B-4DF3-ABCE-865468DEB3CF}"/>
              </a:ext>
            </a:extLst>
          </p:cNvPr>
          <p:cNvSpPr txBox="1"/>
          <p:nvPr/>
        </p:nvSpPr>
        <p:spPr>
          <a:xfrm>
            <a:off x="791270" y="3328641"/>
            <a:ext cx="365773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feli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172;p8">
            <a:extLst>
              <a:ext uri="{FF2B5EF4-FFF2-40B4-BE49-F238E27FC236}">
                <a16:creationId xmlns:a16="http://schemas.microsoft.com/office/drawing/2014/main" id="{833901AB-84EA-48D2-8E53-F5D395DAC34A}"/>
              </a:ext>
            </a:extLst>
          </p:cNvPr>
          <p:cNvSpPr txBox="1"/>
          <p:nvPr/>
        </p:nvSpPr>
        <p:spPr>
          <a:xfrm>
            <a:off x="5211003" y="5510366"/>
            <a:ext cx="445820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Are you happy?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172;p8">
            <a:extLst>
              <a:ext uri="{FF2B5EF4-FFF2-40B4-BE49-F238E27FC236}">
                <a16:creationId xmlns:a16="http://schemas.microsoft.com/office/drawing/2014/main" id="{ECE20974-9F51-48BC-B23C-A5C85FC84569}"/>
              </a:ext>
            </a:extLst>
          </p:cNvPr>
          <p:cNvSpPr txBox="1"/>
          <p:nvPr/>
        </p:nvSpPr>
        <p:spPr>
          <a:xfrm>
            <a:off x="547351" y="5467679"/>
            <a:ext cx="455241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cs typeface="Arial"/>
                <a:sym typeface="Century Gothic"/>
              </a:rPr>
              <a:t>¿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cs typeface="Arial"/>
                <a:sym typeface="Century Gothic"/>
              </a:rPr>
              <a:t>Estás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cs typeface="Arial"/>
                <a:sym typeface="Century Gothic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cs typeface="Arial"/>
                <a:sym typeface="Century Gothic"/>
              </a:rPr>
              <a:t>feli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cs typeface="Arial"/>
                <a:sym typeface="Century Gothic"/>
              </a:rPr>
              <a:t>z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cs typeface="Arial"/>
                <a:sym typeface="Century Gothic"/>
              </a:rPr>
              <a:t>?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8E5A44D-3F8F-4865-8E95-FE2E32C8E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399" y="2765064"/>
            <a:ext cx="716566" cy="113289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1A8DEBC-FF9E-405D-963A-D82FCECA5C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690" y="5183641"/>
            <a:ext cx="564296" cy="783111"/>
          </a:xfrm>
          <a:prstGeom prst="rect">
            <a:avLst/>
          </a:prstGeom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6FB3E3C5-0F46-4CBF-9853-C6B3B74997AE}"/>
              </a:ext>
            </a:extLst>
          </p:cNvPr>
          <p:cNvSpPr/>
          <p:nvPr/>
        </p:nvSpPr>
        <p:spPr>
          <a:xfrm>
            <a:off x="3752047" y="3241938"/>
            <a:ext cx="1276350" cy="584775"/>
          </a:xfrm>
          <a:prstGeom prst="right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589F75DF-CA24-4117-9CE4-F0DDFCDC2F97}"/>
              </a:ext>
            </a:extLst>
          </p:cNvPr>
          <p:cNvSpPr/>
          <p:nvPr/>
        </p:nvSpPr>
        <p:spPr>
          <a:xfrm>
            <a:off x="3743791" y="5436881"/>
            <a:ext cx="1276350" cy="584775"/>
          </a:xfrm>
          <a:prstGeom prst="right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D4D76A5C-C2B6-4B36-87A0-4586F6653348}"/>
              </a:ext>
            </a:extLst>
          </p:cNvPr>
          <p:cNvSpPr/>
          <p:nvPr/>
        </p:nvSpPr>
        <p:spPr>
          <a:xfrm>
            <a:off x="8529357" y="3241938"/>
            <a:ext cx="3657734" cy="1910876"/>
          </a:xfrm>
          <a:prstGeom prst="wedgeRoundRectCallout">
            <a:avLst>
              <a:gd name="adj1" fmla="val -40306"/>
              <a:gd name="adj2" fmla="val 79173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⚠ Spanish uses two question marks – the one at the front is upside down!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5667B5F-3B19-4376-92B3-A2A61FC5EC78}"/>
              </a:ext>
            </a:extLst>
          </p:cNvPr>
          <p:cNvSpPr txBox="1"/>
          <p:nvPr/>
        </p:nvSpPr>
        <p:spPr>
          <a:xfrm>
            <a:off x="223287" y="2575815"/>
            <a:ext cx="2425749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Statement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B7F6FA0-95D4-4AE8-8669-8AF18BD53308}"/>
              </a:ext>
            </a:extLst>
          </p:cNvPr>
          <p:cNvSpPr txBox="1"/>
          <p:nvPr/>
        </p:nvSpPr>
        <p:spPr>
          <a:xfrm>
            <a:off x="136794" y="4493286"/>
            <a:ext cx="2425749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Question</a:t>
            </a: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A84F9DDD-E7B4-4499-AE91-56C95C479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2</a:t>
            </a:r>
            <a:endParaRPr lang="en-GB" sz="3200" dirty="0"/>
          </a:p>
        </p:txBody>
      </p:sp>
      <p:sp>
        <p:nvSpPr>
          <p:cNvPr id="18" name="Google Shape;167;p2">
            <a:extLst>
              <a:ext uri="{FF2B5EF4-FFF2-40B4-BE49-F238E27FC236}">
                <a16:creationId xmlns:a16="http://schemas.microsoft.com/office/drawing/2014/main" id="{995792B0-073C-4E2A-ADEE-87BB97F3CB50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386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/>
      <p:bldP spid="35" grpId="0"/>
      <p:bldP spid="38" grpId="0"/>
      <p:bldP spid="39" grpId="0"/>
      <p:bldP spid="24" grpId="0" animBg="1"/>
      <p:bldP spid="26" grpId="0" animBg="1"/>
      <p:bldP spid="36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2</a:t>
            </a:r>
            <a:endParaRPr lang="en-GB" sz="3200" dirty="0"/>
          </a:p>
        </p:txBody>
      </p:sp>
      <p:pic>
        <p:nvPicPr>
          <p:cNvPr id="8" name="Google Shape;221;p10">
            <a:extLst>
              <a:ext uri="{FF2B5EF4-FFF2-40B4-BE49-F238E27FC236}">
                <a16:creationId xmlns:a16="http://schemas.microsoft.com/office/drawing/2014/main" id="{2A881499-3535-4BC8-AD2B-B6901940B81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4611" y="-171450"/>
            <a:ext cx="1166103" cy="11831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22;p10">
            <a:extLst>
              <a:ext uri="{FF2B5EF4-FFF2-40B4-BE49-F238E27FC236}">
                <a16:creationId xmlns:a16="http://schemas.microsoft.com/office/drawing/2014/main" id="{1BD214BB-479A-4A46-A8C5-4E6758E343F7}"/>
              </a:ext>
            </a:extLst>
          </p:cNvPr>
          <p:cNvSpPr txBox="1"/>
          <p:nvPr/>
        </p:nvSpPr>
        <p:spPr>
          <a:xfrm>
            <a:off x="10682790" y="770312"/>
            <a:ext cx="1346844" cy="400110"/>
          </a:xfrm>
          <a:prstGeom prst="rect">
            <a:avLst/>
          </a:prstGeom>
          <a:solidFill>
            <a:srgbClr val="8FEAD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escuchar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3C2378FB-5256-4DAA-B811-978E456765D0}"/>
              </a:ext>
            </a:extLst>
          </p:cNvPr>
          <p:cNvSpPr txBox="1"/>
          <p:nvPr/>
        </p:nvSpPr>
        <p:spPr>
          <a:xfrm>
            <a:off x="123171" y="660382"/>
            <a:ext cx="115977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Una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encuesta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: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Quique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is doing a survey in class. </a:t>
            </a:r>
          </a:p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Is he asking someone or reporting results to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Señora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Mora?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DE8452C-FE64-4202-AFF6-DCBA75CBDE6E}"/>
              </a:ext>
            </a:extLst>
          </p:cNvPr>
          <p:cNvSpPr txBox="1"/>
          <p:nvPr/>
        </p:nvSpPr>
        <p:spPr>
          <a:xfrm>
            <a:off x="10080598" y="6028881"/>
            <a:ext cx="2044067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una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encuesta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- a survey</a:t>
            </a:r>
            <a:endParaRPr lang="en-GB" sz="2000" dirty="0"/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AA750607-598F-4EBE-A273-44F4AC4CB636}"/>
              </a:ext>
            </a:extLst>
          </p:cNvPr>
          <p:cNvGraphicFramePr>
            <a:graphicFrameLocks noGrp="1"/>
          </p:cNvGraphicFramePr>
          <p:nvPr/>
        </p:nvGraphicFramePr>
        <p:xfrm>
          <a:off x="1015999" y="2240014"/>
          <a:ext cx="7986022" cy="4351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5908">
                  <a:extLst>
                    <a:ext uri="{9D8B030D-6E8A-4147-A177-3AD203B41FA5}">
                      <a16:colId xmlns:a16="http://schemas.microsoft.com/office/drawing/2014/main" val="1850966184"/>
                    </a:ext>
                  </a:extLst>
                </a:gridCol>
                <a:gridCol w="2633756">
                  <a:extLst>
                    <a:ext uri="{9D8B030D-6E8A-4147-A177-3AD203B41FA5}">
                      <a16:colId xmlns:a16="http://schemas.microsoft.com/office/drawing/2014/main" val="1107475559"/>
                    </a:ext>
                  </a:extLst>
                </a:gridCol>
                <a:gridCol w="2506358">
                  <a:extLst>
                    <a:ext uri="{9D8B030D-6E8A-4147-A177-3AD203B41FA5}">
                      <a16:colId xmlns:a16="http://schemas.microsoft.com/office/drawing/2014/main" val="568154920"/>
                    </a:ext>
                  </a:extLst>
                </a:gridCol>
              </a:tblGrid>
              <a:tr h="935181">
                <a:tc>
                  <a:txBody>
                    <a:bodyPr/>
                    <a:lstStyle/>
                    <a:p>
                      <a:endParaRPr lang="en-GB" sz="2500" dirty="0">
                        <a:solidFill>
                          <a:srgbClr val="002060"/>
                        </a:solidFill>
                      </a:endParaRPr>
                    </a:p>
                    <a:p>
                      <a:endParaRPr lang="en-GB" sz="25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Asking someone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Reporting back to Sr. Mora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749083"/>
                  </a:ext>
                </a:extLst>
              </a:tr>
              <a:tr h="567789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3837329"/>
                  </a:ext>
                </a:extLst>
              </a:tr>
              <a:tr h="567789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4679948"/>
                  </a:ext>
                </a:extLst>
              </a:tr>
              <a:tr h="567789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074005"/>
                  </a:ext>
                </a:extLst>
              </a:tr>
              <a:tr h="567789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471968"/>
                  </a:ext>
                </a:extLst>
              </a:tr>
              <a:tr h="567789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530781"/>
                  </a:ext>
                </a:extLst>
              </a:tr>
              <a:tr h="567789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512164"/>
                  </a:ext>
                </a:extLst>
              </a:tr>
            </a:tbl>
          </a:graphicData>
        </a:graphic>
      </p:graphicFrame>
      <p:pic>
        <p:nvPicPr>
          <p:cNvPr id="35" name="Picture 34">
            <a:extLst>
              <a:ext uri="{FF2B5EF4-FFF2-40B4-BE49-F238E27FC236}">
                <a16:creationId xmlns:a16="http://schemas.microsoft.com/office/drawing/2014/main" id="{7CA14AC0-3873-4FAB-A3E8-D89DCE9749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835" y="3247532"/>
            <a:ext cx="348418" cy="36293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CF7AB70-5E59-414A-8272-A0F79F1C73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156" y="3857559"/>
            <a:ext cx="348418" cy="36293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91DA0C5-AF26-45A3-86A3-A8A1B0273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835" y="4380477"/>
            <a:ext cx="348418" cy="36293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FF249C9-DECC-4336-B33A-A2089562F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43" y="4980897"/>
            <a:ext cx="348418" cy="36293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8235759-8E5A-4058-88D7-9AEC316876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837" y="5545722"/>
            <a:ext cx="348418" cy="36293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42FB95B-725F-428B-818B-6178DAE2C146}"/>
              </a:ext>
            </a:extLst>
          </p:cNvPr>
          <p:cNvSpPr txBox="1"/>
          <p:nvPr/>
        </p:nvSpPr>
        <p:spPr>
          <a:xfrm>
            <a:off x="1084857" y="3158599"/>
            <a:ext cx="3089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¿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Estás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feliz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8D831EC-EF15-4561-A2E4-DAE7208BB65E}"/>
              </a:ext>
            </a:extLst>
          </p:cNvPr>
          <p:cNvSpPr txBox="1"/>
          <p:nvPr/>
        </p:nvSpPr>
        <p:spPr>
          <a:xfrm>
            <a:off x="1032046" y="4896621"/>
            <a:ext cx="3089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¿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Estás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sano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6234B8-D74D-43D8-B8D5-81C7A4C98D47}"/>
              </a:ext>
            </a:extLst>
          </p:cNvPr>
          <p:cNvSpPr txBox="1"/>
          <p:nvPr/>
        </p:nvSpPr>
        <p:spPr>
          <a:xfrm>
            <a:off x="1014872" y="6010574"/>
            <a:ext cx="3270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¿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Estás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positivo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892DC1D-70EF-4A8D-BAA4-A666B3F3A9CF}"/>
              </a:ext>
            </a:extLst>
          </p:cNvPr>
          <p:cNvSpPr txBox="1"/>
          <p:nvPr/>
        </p:nvSpPr>
        <p:spPr>
          <a:xfrm>
            <a:off x="1104990" y="3716989"/>
            <a:ext cx="3089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Está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imposible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FB999A3-7AC7-4893-9B1D-E48F9D804BE4}"/>
              </a:ext>
            </a:extLst>
          </p:cNvPr>
          <p:cNvSpPr txBox="1"/>
          <p:nvPr/>
        </p:nvSpPr>
        <p:spPr>
          <a:xfrm>
            <a:off x="987435" y="4309832"/>
            <a:ext cx="306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¿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Estás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enfermo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5289AB4-45F1-42B6-8D92-2B689902144E}"/>
              </a:ext>
            </a:extLst>
          </p:cNvPr>
          <p:cNvSpPr txBox="1"/>
          <p:nvPr/>
        </p:nvSpPr>
        <p:spPr>
          <a:xfrm>
            <a:off x="1078171" y="5457507"/>
            <a:ext cx="295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Está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increíble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A4F0F01-F547-4FDD-9A98-2C84965EB6AE}"/>
              </a:ext>
            </a:extLst>
          </p:cNvPr>
          <p:cNvSpPr txBox="1"/>
          <p:nvPr/>
        </p:nvSpPr>
        <p:spPr>
          <a:xfrm>
            <a:off x="5040952" y="1644616"/>
            <a:ext cx="6093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Escribe </a:t>
            </a:r>
            <a:r>
              <a:rPr lang="en-GB" sz="28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Ask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o </a:t>
            </a:r>
            <a:r>
              <a:rPr lang="en-GB" sz="28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Report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873659E2-C83E-4A7A-8891-4EE29E4ECE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626" y="6113842"/>
            <a:ext cx="348418" cy="362935"/>
          </a:xfrm>
          <a:prstGeom prst="rect">
            <a:avLst/>
          </a:prstGeom>
        </p:spPr>
      </p:pic>
      <p:sp>
        <p:nvSpPr>
          <p:cNvPr id="48" name="Rectangle: Rounded Corners 47">
            <a:hlinkClick r:id="" action="ppaction://noaction">
              <a:snd r:embed="rId5" name="21_estaimposible.wav"/>
            </a:hlinkClick>
            <a:extLst>
              <a:ext uri="{FF2B5EF4-FFF2-40B4-BE49-F238E27FC236}">
                <a16:creationId xmlns:a16="http://schemas.microsoft.com/office/drawing/2014/main" id="{DF8FD085-BE3D-4A9E-9F44-4D6E79808A1A}"/>
              </a:ext>
            </a:extLst>
          </p:cNvPr>
          <p:cNvSpPr/>
          <p:nvPr/>
        </p:nvSpPr>
        <p:spPr>
          <a:xfrm>
            <a:off x="410160" y="3886806"/>
            <a:ext cx="424070" cy="32109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9" name="Rectangle: Rounded Corners 48">
            <a:hlinkClick r:id="" action="ppaction://noaction">
              <a:snd r:embed="rId6" name="20_Qestasfeliz.wav"/>
            </a:hlinkClick>
            <a:extLst>
              <a:ext uri="{FF2B5EF4-FFF2-40B4-BE49-F238E27FC236}">
                <a16:creationId xmlns:a16="http://schemas.microsoft.com/office/drawing/2014/main" id="{AA74959D-DDBC-4C7C-92C0-3A9E3428C7D2}"/>
              </a:ext>
            </a:extLst>
          </p:cNvPr>
          <p:cNvSpPr/>
          <p:nvPr/>
        </p:nvSpPr>
        <p:spPr>
          <a:xfrm>
            <a:off x="407029" y="3303660"/>
            <a:ext cx="424070" cy="32109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Ej</a:t>
            </a:r>
            <a:endParaRPr lang="en-GB" sz="16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Rectangle: Rounded Corners 49">
            <a:hlinkClick r:id="" action="ppaction://noaction">
              <a:snd r:embed="rId7" name="23_estassano.wav"/>
            </a:hlinkClick>
            <a:extLst>
              <a:ext uri="{FF2B5EF4-FFF2-40B4-BE49-F238E27FC236}">
                <a16:creationId xmlns:a16="http://schemas.microsoft.com/office/drawing/2014/main" id="{1F8B1C18-6B9C-4E1E-AB1B-6FBE9804139D}"/>
              </a:ext>
            </a:extLst>
          </p:cNvPr>
          <p:cNvSpPr/>
          <p:nvPr/>
        </p:nvSpPr>
        <p:spPr>
          <a:xfrm>
            <a:off x="388130" y="5048191"/>
            <a:ext cx="424070" cy="32109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51" name="Rectangle: Rounded Corners 50">
            <a:hlinkClick r:id="" action="ppaction://noaction">
              <a:snd r:embed="rId8" name="22_estasenfermo.wav"/>
            </a:hlinkClick>
            <a:extLst>
              <a:ext uri="{FF2B5EF4-FFF2-40B4-BE49-F238E27FC236}">
                <a16:creationId xmlns:a16="http://schemas.microsoft.com/office/drawing/2014/main" id="{7F881542-3144-4883-88E5-C7FDE41AB566}"/>
              </a:ext>
            </a:extLst>
          </p:cNvPr>
          <p:cNvSpPr/>
          <p:nvPr/>
        </p:nvSpPr>
        <p:spPr>
          <a:xfrm>
            <a:off x="399550" y="4463687"/>
            <a:ext cx="424070" cy="32109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52" name="Rectangle: Rounded Corners 51">
            <a:hlinkClick r:id="" action="ppaction://noaction">
              <a:snd r:embed="rId9" name="24_estaincreible.wav"/>
            </a:hlinkClick>
            <a:extLst>
              <a:ext uri="{FF2B5EF4-FFF2-40B4-BE49-F238E27FC236}">
                <a16:creationId xmlns:a16="http://schemas.microsoft.com/office/drawing/2014/main" id="{6E21D5C7-BA90-4B99-98BA-881C947F9015}"/>
              </a:ext>
            </a:extLst>
          </p:cNvPr>
          <p:cNvSpPr/>
          <p:nvPr/>
        </p:nvSpPr>
        <p:spPr>
          <a:xfrm>
            <a:off x="392951" y="5623714"/>
            <a:ext cx="424070" cy="32109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53" name="Rectangle: Rounded Corners 52">
            <a:hlinkClick r:id="" action="ppaction://noaction">
              <a:snd r:embed="rId10" name="25_estaspositivo.wav"/>
            </a:hlinkClick>
            <a:extLst>
              <a:ext uri="{FF2B5EF4-FFF2-40B4-BE49-F238E27FC236}">
                <a16:creationId xmlns:a16="http://schemas.microsoft.com/office/drawing/2014/main" id="{1B9FE803-F6F3-4EAE-88EB-3A38670510D5}"/>
              </a:ext>
            </a:extLst>
          </p:cNvPr>
          <p:cNvSpPr/>
          <p:nvPr/>
        </p:nvSpPr>
        <p:spPr>
          <a:xfrm>
            <a:off x="383968" y="6208218"/>
            <a:ext cx="424070" cy="32109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ADD78AD-DB13-429D-9E94-DD80FCBCCA52}"/>
              </a:ext>
            </a:extLst>
          </p:cNvPr>
          <p:cNvSpPr txBox="1"/>
          <p:nvPr/>
        </p:nvSpPr>
        <p:spPr>
          <a:xfrm>
            <a:off x="1014872" y="1669459"/>
            <a:ext cx="35571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Escribe 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610EEF8F-63FE-4972-9A7F-41C0DC87F3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93" y="1734452"/>
            <a:ext cx="818253" cy="818253"/>
          </a:xfrm>
          <a:prstGeom prst="rect">
            <a:avLst/>
          </a:prstGeom>
        </p:spPr>
      </p:pic>
      <p:pic>
        <p:nvPicPr>
          <p:cNvPr id="56" name="Google Shape;255;p11">
            <a:extLst>
              <a:ext uri="{FF2B5EF4-FFF2-40B4-BE49-F238E27FC236}">
                <a16:creationId xmlns:a16="http://schemas.microsoft.com/office/drawing/2014/main" id="{941AE1A2-C843-4F3F-897E-E6ACE09B44B9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178960" y="2176433"/>
            <a:ext cx="1479707" cy="1479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Picture 56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B5D1B9C1-A222-4DD0-938B-03F2C411D5B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31372" y="3554761"/>
            <a:ext cx="1459159" cy="2371134"/>
          </a:xfrm>
          <a:prstGeom prst="rect">
            <a:avLst/>
          </a:prstGeom>
        </p:spPr>
      </p:pic>
      <p:sp>
        <p:nvSpPr>
          <p:cNvPr id="58" name="Speech Bubble: Oval 57">
            <a:extLst>
              <a:ext uri="{FF2B5EF4-FFF2-40B4-BE49-F238E27FC236}">
                <a16:creationId xmlns:a16="http://schemas.microsoft.com/office/drawing/2014/main" id="{28A69086-87A0-4EE1-98B0-DD50DBE9D0EC}"/>
              </a:ext>
            </a:extLst>
          </p:cNvPr>
          <p:cNvSpPr/>
          <p:nvPr/>
        </p:nvSpPr>
        <p:spPr>
          <a:xfrm>
            <a:off x="9254910" y="4708890"/>
            <a:ext cx="1836315" cy="1192525"/>
          </a:xfrm>
          <a:prstGeom prst="wedgeEllipseCallout">
            <a:avLst>
              <a:gd name="adj1" fmla="val 41423"/>
              <a:gd name="adj2" fmla="val -67510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E81D076-E438-48B9-94B0-50453C932398}"/>
              </a:ext>
            </a:extLst>
          </p:cNvPr>
          <p:cNvSpPr txBox="1"/>
          <p:nvPr/>
        </p:nvSpPr>
        <p:spPr>
          <a:xfrm>
            <a:off x="9236622" y="4845762"/>
            <a:ext cx="17997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Estás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negativo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60" name="Speech Bubble: Oval 59">
            <a:extLst>
              <a:ext uri="{FF2B5EF4-FFF2-40B4-BE49-F238E27FC236}">
                <a16:creationId xmlns:a16="http://schemas.microsoft.com/office/drawing/2014/main" id="{B997F467-1601-45D7-B064-080B77D97ABC}"/>
              </a:ext>
            </a:extLst>
          </p:cNvPr>
          <p:cNvSpPr/>
          <p:nvPr/>
        </p:nvSpPr>
        <p:spPr>
          <a:xfrm>
            <a:off x="9246855" y="4697089"/>
            <a:ext cx="1836315" cy="1192525"/>
          </a:xfrm>
          <a:prstGeom prst="wedgeEllipseCallout">
            <a:avLst>
              <a:gd name="adj1" fmla="val 41423"/>
              <a:gd name="adj2" fmla="val -67510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98BA817-B76E-4923-92BE-4FEB2BAD0EFA}"/>
              </a:ext>
            </a:extLst>
          </p:cNvPr>
          <p:cNvSpPr txBox="1"/>
          <p:nvPr/>
        </p:nvSpPr>
        <p:spPr>
          <a:xfrm>
            <a:off x="9228567" y="4833961"/>
            <a:ext cx="17997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¡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Está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negativo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!</a:t>
            </a:r>
          </a:p>
        </p:txBody>
      </p:sp>
      <p:sp>
        <p:nvSpPr>
          <p:cNvPr id="62" name="Google Shape;167;p2">
            <a:extLst>
              <a:ext uri="{FF2B5EF4-FFF2-40B4-BE49-F238E27FC236}">
                <a16:creationId xmlns:a16="http://schemas.microsoft.com/office/drawing/2014/main" id="{A3171661-95EE-4E25-9468-FE404264E9E8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298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54" grpId="0"/>
      <p:bldP spid="58" grpId="0" animBg="1"/>
      <p:bldP spid="59" grpId="0"/>
      <p:bldP spid="60" grpId="0" animBg="1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94" y="98080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</a:t>
            </a:r>
            <a:endParaRPr lang="en-GB" sz="3200" dirty="0"/>
          </a:p>
        </p:txBody>
      </p:sp>
      <p:sp>
        <p:nvSpPr>
          <p:cNvPr id="41" name="Google Shape;167;p2">
            <a:extLst>
              <a:ext uri="{FF2B5EF4-FFF2-40B4-BE49-F238E27FC236}">
                <a16:creationId xmlns:a16="http://schemas.microsoft.com/office/drawing/2014/main" id="{C3595F00-47C7-4FAD-A9EF-78741073CD8E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Picture 2" descr="Pen, Write, Pencil, Writing Tool, Work, Message, Blue">
            <a:extLst>
              <a:ext uri="{FF2B5EF4-FFF2-40B4-BE49-F238E27FC236}">
                <a16:creationId xmlns:a16="http://schemas.microsoft.com/office/drawing/2014/main" id="{770C5742-ADC6-43A9-9872-A6FB24384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119" y="117093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84E99233-BD69-4986-A1D5-CA3F3CE35A13}"/>
              </a:ext>
            </a:extLst>
          </p:cNvPr>
          <p:cNvSpPr txBox="1"/>
          <p:nvPr/>
        </p:nvSpPr>
        <p:spPr>
          <a:xfrm>
            <a:off x="10835060" y="1094549"/>
            <a:ext cx="1260281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escribir</a:t>
            </a: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BAEBCED-D11D-49BE-A7BB-9F2799224A31}"/>
              </a:ext>
            </a:extLst>
          </p:cNvPr>
          <p:cNvSpPr txBox="1"/>
          <p:nvPr/>
        </p:nvSpPr>
        <p:spPr>
          <a:xfrm>
            <a:off x="242957" y="1591595"/>
            <a:ext cx="4767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1. Estoy perdid</a:t>
            </a:r>
            <a:r>
              <a:rPr lang="es-ES" sz="2800" b="1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s-ES" sz="2800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.</a:t>
            </a:r>
            <a:r>
              <a:rPr lang="es-ES" sz="2800" b="1" dirty="0">
                <a:solidFill>
                  <a:srgbClr val="FF006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endParaRPr lang="en-GB" sz="28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9D852BC-75E9-4B80-BDF2-72C15DD82669}"/>
              </a:ext>
            </a:extLst>
          </p:cNvPr>
          <p:cNvSpPr txBox="1"/>
          <p:nvPr/>
        </p:nvSpPr>
        <p:spPr>
          <a:xfrm>
            <a:off x="123171" y="993393"/>
            <a:ext cx="6691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b="1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¿Cómo estás? </a:t>
            </a:r>
            <a:r>
              <a:rPr lang="es-ES" sz="3200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Escribe 2 frases.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FA13660-A4A7-40AB-82FA-D6390B5484EE}"/>
              </a:ext>
            </a:extLst>
          </p:cNvPr>
          <p:cNvSpPr txBox="1"/>
          <p:nvPr/>
        </p:nvSpPr>
        <p:spPr>
          <a:xfrm>
            <a:off x="242957" y="2195022"/>
            <a:ext cx="4767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2. Estoy imposibl</a:t>
            </a:r>
            <a:r>
              <a:rPr lang="es-ES" sz="2800" b="1" dirty="0">
                <a:solidFill>
                  <a:srgbClr val="00B05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</a:t>
            </a:r>
            <a:r>
              <a:rPr lang="es-ES" sz="2800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.</a:t>
            </a:r>
            <a:endParaRPr lang="en-GB" sz="28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Google Shape;404;p18">
            <a:extLst>
              <a:ext uri="{FF2B5EF4-FFF2-40B4-BE49-F238E27FC236}">
                <a16:creationId xmlns:a16="http://schemas.microsoft.com/office/drawing/2014/main" id="{E37E4ACF-F9CD-4F87-8BE9-306B42281C07}"/>
              </a:ext>
            </a:extLst>
          </p:cNvPr>
          <p:cNvSpPr txBox="1"/>
          <p:nvPr/>
        </p:nvSpPr>
        <p:spPr>
          <a:xfrm>
            <a:off x="6767465" y="2321381"/>
            <a:ext cx="5424535" cy="45242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</a:t>
            </a:r>
            <a:r>
              <a:rPr lang="en-GB" sz="2400" b="1" dirty="0" err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GB" sz="24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GB" sz="24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</a:t>
            </a:r>
            <a:r>
              <a:rPr lang="en-GB" sz="2400" b="1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24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GB" sz="2200" i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active)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preparad</a:t>
            </a:r>
            <a:r>
              <a:rPr lang="en-GB" sz="2400" b="1" dirty="0" err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</a:t>
            </a:r>
            <a:r>
              <a:rPr lang="en-GB" sz="24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preparad</a:t>
            </a:r>
            <a:r>
              <a:rPr lang="en-GB" sz="2400" b="1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24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GB" sz="2000" i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ready)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</a:t>
            </a:r>
            <a:r>
              <a:rPr lang="en-GB" sz="2400" b="1" dirty="0" err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	</a:t>
            </a:r>
            <a:r>
              <a:rPr lang="en-GB" sz="24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</a:t>
            </a:r>
            <a:r>
              <a:rPr lang="en-GB" sz="2400" b="1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GB" sz="2200" i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healthy)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cómod</a:t>
            </a:r>
            <a:r>
              <a:rPr lang="en-GB" sz="2400" b="1" dirty="0" err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	</a:t>
            </a:r>
            <a:r>
              <a:rPr lang="en-GB" sz="24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cómod</a:t>
            </a:r>
            <a:r>
              <a:rPr lang="en-GB" sz="2400" b="1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24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GB" sz="2200" i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comfortable)</a:t>
            </a:r>
            <a:endParaRPr lang="en-GB" sz="24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r>
              <a:rPr lang="en-GB" sz="24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positiv</a:t>
            </a:r>
            <a:r>
              <a:rPr lang="en-GB" sz="2400" b="1" dirty="0" err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	</a:t>
            </a:r>
            <a:r>
              <a:rPr lang="en-GB" sz="24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positiv</a:t>
            </a:r>
            <a:r>
              <a:rPr lang="en-GB" sz="2400" b="1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24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GB" sz="2200" i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positive)</a:t>
            </a:r>
          </a:p>
          <a:p>
            <a:r>
              <a:rPr lang="en-GB" sz="24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pesad</a:t>
            </a:r>
            <a:r>
              <a:rPr lang="en-GB" sz="2400" b="1" dirty="0" err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	</a:t>
            </a:r>
            <a:r>
              <a:rPr lang="en-GB" sz="24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pesad</a:t>
            </a:r>
            <a:r>
              <a:rPr lang="en-GB" sz="2400" b="1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24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GB" sz="2200" i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annoying)</a:t>
            </a:r>
            <a:endParaRPr lang="en-GB"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enferm</a:t>
            </a:r>
            <a:r>
              <a:rPr lang="en-GB" sz="2400" b="1" dirty="0" err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	</a:t>
            </a:r>
            <a:r>
              <a:rPr lang="en-GB" sz="24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enferm</a:t>
            </a:r>
            <a:r>
              <a:rPr lang="en-GB" sz="2400" b="1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24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GB" sz="2200" i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ill)</a:t>
            </a:r>
            <a:endParaRPr lang="en-GB"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perdid</a:t>
            </a:r>
            <a:r>
              <a:rPr lang="en-GB" sz="2400" b="1" dirty="0" err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	</a:t>
            </a:r>
            <a:r>
              <a:rPr lang="en-GB" sz="24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perdid</a:t>
            </a:r>
            <a:r>
              <a:rPr lang="en-GB" sz="2400" b="1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24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GB" sz="2000" i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lost)</a:t>
            </a:r>
            <a:endParaRPr lang="en-GB" sz="2400" dirty="0"/>
          </a:p>
          <a:p>
            <a:endParaRPr lang="en-GB"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imposibl</a:t>
            </a:r>
            <a:r>
              <a:rPr lang="en-GB" sz="2400" b="1" dirty="0" err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-GB" sz="24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(impossible)</a:t>
            </a:r>
            <a:endParaRPr sz="2400" b="1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increíbl</a:t>
            </a:r>
            <a:r>
              <a:rPr lang="en-GB" sz="2400" b="1" dirty="0" err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-GB" sz="24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GB" sz="2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(incredible)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feli</a:t>
            </a:r>
            <a:r>
              <a:rPr lang="en-GB" sz="2400" b="1" dirty="0" err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 		</a:t>
            </a:r>
            <a:r>
              <a:rPr lang="en-GB" sz="2200" i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(sad)</a:t>
            </a:r>
            <a:endParaRPr dirty="0"/>
          </a:p>
        </p:txBody>
      </p:sp>
      <p:sp>
        <p:nvSpPr>
          <p:cNvPr id="48" name="Speech Bubble: Rectangle with Corners Rounded 47">
            <a:extLst>
              <a:ext uri="{FF2B5EF4-FFF2-40B4-BE49-F238E27FC236}">
                <a16:creationId xmlns:a16="http://schemas.microsoft.com/office/drawing/2014/main" id="{6B2F366D-C3B6-4AC4-817F-070826818E7B}"/>
              </a:ext>
            </a:extLst>
          </p:cNvPr>
          <p:cNvSpPr/>
          <p:nvPr/>
        </p:nvSpPr>
        <p:spPr>
          <a:xfrm>
            <a:off x="2091417" y="3871262"/>
            <a:ext cx="3975976" cy="1910876"/>
          </a:xfrm>
          <a:prstGeom prst="wedgeRoundRectCallout">
            <a:avLst>
              <a:gd name="adj1" fmla="val 64105"/>
              <a:gd name="adj2" fmla="val 82044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⚠ Don’t forget to use the correct ending for the adjective!</a:t>
            </a:r>
          </a:p>
        </p:txBody>
      </p:sp>
    </p:spTree>
    <p:extLst>
      <p:ext uri="{BB962C8B-B14F-4D97-AF65-F5344CB8AC3E}">
        <p14:creationId xmlns:p14="http://schemas.microsoft.com/office/powerpoint/2010/main" val="111031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 animBg="1"/>
      <p:bldP spid="47" grpId="1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45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4</a:t>
            </a:r>
            <a:endParaRPr lang="en-GB" sz="3200" dirty="0"/>
          </a:p>
        </p:txBody>
      </p:sp>
      <p:sp>
        <p:nvSpPr>
          <p:cNvPr id="41" name="Google Shape;167;p2">
            <a:extLst>
              <a:ext uri="{FF2B5EF4-FFF2-40B4-BE49-F238E27FC236}">
                <a16:creationId xmlns:a16="http://schemas.microsoft.com/office/drawing/2014/main" id="{C3595F00-47C7-4FAD-A9EF-78741073CD8E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0FDB7D-B151-47DC-B8E3-FDB6958285AB}"/>
              </a:ext>
            </a:extLst>
          </p:cNvPr>
          <p:cNvSpPr txBox="1"/>
          <p:nvPr/>
        </p:nvSpPr>
        <p:spPr>
          <a:xfrm>
            <a:off x="3712471" y="114176"/>
            <a:ext cx="4767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Arial"/>
              </a:rPr>
              <a:t>- ¿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Arial"/>
              </a:rPr>
              <a:t>Cómo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Arial"/>
              </a:rPr>
              <a:t>estás?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36A334-CF00-42A9-85A3-8EAD2CEDA994}"/>
              </a:ext>
            </a:extLst>
          </p:cNvPr>
          <p:cNvSpPr txBox="1"/>
          <p:nvPr/>
        </p:nvSpPr>
        <p:spPr>
          <a:xfrm>
            <a:off x="234413" y="657630"/>
            <a:ext cx="2587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Una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encuesta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A8C0CD-B457-40A7-B99E-BBA8696215DB}"/>
              </a:ext>
            </a:extLst>
          </p:cNvPr>
          <p:cNvSpPr txBox="1"/>
          <p:nvPr/>
        </p:nvSpPr>
        <p:spPr>
          <a:xfrm>
            <a:off x="1184760" y="1199800"/>
            <a:ext cx="1505161" cy="4001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= a survey</a:t>
            </a:r>
            <a:endParaRPr lang="en-GB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3DFF8E-662B-402D-9831-8BDF0FAC674C}"/>
              </a:ext>
            </a:extLst>
          </p:cNvPr>
          <p:cNvSpPr txBox="1"/>
          <p:nvPr/>
        </p:nvSpPr>
        <p:spPr>
          <a:xfrm>
            <a:off x="6762352" y="113064"/>
            <a:ext cx="4767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1. Estoy perdid</a:t>
            </a:r>
            <a:r>
              <a:rPr lang="es-ES" sz="2800" b="1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s-ES" sz="2800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.</a:t>
            </a:r>
            <a:r>
              <a:rPr lang="es-ES" sz="2800" b="1" dirty="0">
                <a:solidFill>
                  <a:srgbClr val="FF006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endParaRPr lang="en-GB" sz="28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CD6E0C-BD74-4A0A-8AE6-27C2851203F9}"/>
              </a:ext>
            </a:extLst>
          </p:cNvPr>
          <p:cNvSpPr txBox="1"/>
          <p:nvPr/>
        </p:nvSpPr>
        <p:spPr>
          <a:xfrm>
            <a:off x="6762352" y="716491"/>
            <a:ext cx="4767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2. Estoy imposibl</a:t>
            </a:r>
            <a:r>
              <a:rPr lang="es-ES" sz="2800" b="1" dirty="0">
                <a:solidFill>
                  <a:srgbClr val="00B05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</a:t>
            </a:r>
            <a:r>
              <a:rPr lang="es-ES" sz="2800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.</a:t>
            </a:r>
            <a:endParaRPr lang="en-GB" sz="28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Google Shape;383;p19" descr="Chat, Multiple, Icon, Symbol, Message, Bubble, Talk">
            <a:extLst>
              <a:ext uri="{FF2B5EF4-FFF2-40B4-BE49-F238E27FC236}">
                <a16:creationId xmlns:a16="http://schemas.microsoft.com/office/drawing/2014/main" id="{B9EA98AC-24C0-4BF7-BA47-E3F6BA50B03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7024" y="136934"/>
            <a:ext cx="1138234" cy="97417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386;p19">
            <a:extLst>
              <a:ext uri="{FF2B5EF4-FFF2-40B4-BE49-F238E27FC236}">
                <a16:creationId xmlns:a16="http://schemas.microsoft.com/office/drawing/2014/main" id="{49CF347F-FB6F-4F1F-AF5B-013925D46C94}"/>
              </a:ext>
            </a:extLst>
          </p:cNvPr>
          <p:cNvSpPr txBox="1"/>
          <p:nvPr/>
        </p:nvSpPr>
        <p:spPr>
          <a:xfrm>
            <a:off x="10991564" y="1170739"/>
            <a:ext cx="994183" cy="400110"/>
          </a:xfrm>
          <a:prstGeom prst="rect">
            <a:avLst/>
          </a:prstGeom>
          <a:solidFill>
            <a:srgbClr val="C5F5E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  <a:tabLst/>
              <a:defRPr/>
            </a:pPr>
            <a:r>
              <a:rPr kumimoji="0" lang="es-AR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FBB93B2-B8EF-4CCF-8C9F-55571EF04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664597"/>
              </p:ext>
            </p:extLst>
          </p:nvPr>
        </p:nvGraphicFramePr>
        <p:xfrm>
          <a:off x="159047" y="1752883"/>
          <a:ext cx="11942154" cy="50425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6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6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1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69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269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269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26906">
                  <a:extLst>
                    <a:ext uri="{9D8B030D-6E8A-4147-A177-3AD203B41FA5}">
                      <a16:colId xmlns:a16="http://schemas.microsoft.com/office/drawing/2014/main" val="625429011"/>
                    </a:ext>
                  </a:extLst>
                </a:gridCol>
                <a:gridCol w="1326906">
                  <a:extLst>
                    <a:ext uri="{9D8B030D-6E8A-4147-A177-3AD203B41FA5}">
                      <a16:colId xmlns:a16="http://schemas.microsoft.com/office/drawing/2014/main" val="180182299"/>
                    </a:ext>
                  </a:extLst>
                </a:gridCol>
              </a:tblGrid>
              <a:tr h="442588"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391878"/>
                  </a:ext>
                </a:extLst>
              </a:tr>
              <a:tr h="442588"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588"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588"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588"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588"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588"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588"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588"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2588">
                <a:tc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6706">
                <a:tc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5A76E41-E44A-41CA-9E07-AD6A23FB8DF3}"/>
              </a:ext>
            </a:extLst>
          </p:cNvPr>
          <p:cNvSpPr txBox="1"/>
          <p:nvPr/>
        </p:nvSpPr>
        <p:spPr>
          <a:xfrm>
            <a:off x="11053766" y="5753759"/>
            <a:ext cx="83388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   X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4C821B-E96E-46A3-A1C1-86B4F3A2A6E9}"/>
              </a:ext>
            </a:extLst>
          </p:cNvPr>
          <p:cNvSpPr txBox="1"/>
          <p:nvPr/>
        </p:nvSpPr>
        <p:spPr>
          <a:xfrm>
            <a:off x="7036502" y="5758354"/>
            <a:ext cx="83388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   X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7638CC-0E0E-4C15-B516-E314FD77C5C2}"/>
              </a:ext>
            </a:extLst>
          </p:cNvPr>
          <p:cNvSpPr txBox="1"/>
          <p:nvPr/>
        </p:nvSpPr>
        <p:spPr>
          <a:xfrm>
            <a:off x="272666" y="6290567"/>
            <a:ext cx="1109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happy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C5C1D1-AA71-42D3-94D1-19C78F7DEA0A}"/>
              </a:ext>
            </a:extLst>
          </p:cNvPr>
          <p:cNvSpPr txBox="1"/>
          <p:nvPr/>
        </p:nvSpPr>
        <p:spPr>
          <a:xfrm>
            <a:off x="1474918" y="6328555"/>
            <a:ext cx="1496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incredible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1F9176-46E3-4B19-A6EE-6F154ECC69AF}"/>
              </a:ext>
            </a:extLst>
          </p:cNvPr>
          <p:cNvSpPr txBox="1"/>
          <p:nvPr/>
        </p:nvSpPr>
        <p:spPr>
          <a:xfrm>
            <a:off x="2821981" y="6349798"/>
            <a:ext cx="1496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comfortable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1F3C97-3358-41E3-8235-F171883A729D}"/>
              </a:ext>
            </a:extLst>
          </p:cNvPr>
          <p:cNvSpPr txBox="1"/>
          <p:nvPr/>
        </p:nvSpPr>
        <p:spPr>
          <a:xfrm>
            <a:off x="4099778" y="6328555"/>
            <a:ext cx="1496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positive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0123F5-F0CF-45F6-8666-EC00F6D1E10E}"/>
              </a:ext>
            </a:extLst>
          </p:cNvPr>
          <p:cNvSpPr txBox="1"/>
          <p:nvPr/>
        </p:nvSpPr>
        <p:spPr>
          <a:xfrm>
            <a:off x="5441267" y="6288242"/>
            <a:ext cx="1496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ready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D59F84-CFE0-4F57-9E13-6814627B441C}"/>
              </a:ext>
            </a:extLst>
          </p:cNvPr>
          <p:cNvSpPr txBox="1"/>
          <p:nvPr/>
        </p:nvSpPr>
        <p:spPr>
          <a:xfrm>
            <a:off x="6762352" y="6282006"/>
            <a:ext cx="1496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impossible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6033CE-B7A8-4E5E-9E14-0F8DE568BDD5}"/>
              </a:ext>
            </a:extLst>
          </p:cNvPr>
          <p:cNvSpPr txBox="1"/>
          <p:nvPr/>
        </p:nvSpPr>
        <p:spPr>
          <a:xfrm>
            <a:off x="8121513" y="6285920"/>
            <a:ext cx="1496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annoying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1E938A-0896-4710-8CFB-9618413CF4E2}"/>
              </a:ext>
            </a:extLst>
          </p:cNvPr>
          <p:cNvSpPr txBox="1"/>
          <p:nvPr/>
        </p:nvSpPr>
        <p:spPr>
          <a:xfrm>
            <a:off x="9494635" y="6292433"/>
            <a:ext cx="1496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negative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6B386B-90B5-400B-8EF4-21A63E3185E8}"/>
              </a:ext>
            </a:extLst>
          </p:cNvPr>
          <p:cNvSpPr txBox="1"/>
          <p:nvPr/>
        </p:nvSpPr>
        <p:spPr>
          <a:xfrm>
            <a:off x="10747676" y="6290567"/>
            <a:ext cx="1496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lost</a:t>
            </a:r>
          </a:p>
        </p:txBody>
      </p:sp>
    </p:spTree>
    <p:extLst>
      <p:ext uri="{BB962C8B-B14F-4D97-AF65-F5344CB8AC3E}">
        <p14:creationId xmlns:p14="http://schemas.microsoft.com/office/powerpoint/2010/main" val="121841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400296"/>
              </p:ext>
            </p:extLst>
          </p:nvPr>
        </p:nvGraphicFramePr>
        <p:xfrm>
          <a:off x="36576" y="1176001"/>
          <a:ext cx="12119490" cy="56222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6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2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5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66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66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466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46610">
                  <a:extLst>
                    <a:ext uri="{9D8B030D-6E8A-4147-A177-3AD203B41FA5}">
                      <a16:colId xmlns:a16="http://schemas.microsoft.com/office/drawing/2014/main" val="625429011"/>
                    </a:ext>
                  </a:extLst>
                </a:gridCol>
                <a:gridCol w="1346610">
                  <a:extLst>
                    <a:ext uri="{9D8B030D-6E8A-4147-A177-3AD203B41FA5}">
                      <a16:colId xmlns:a16="http://schemas.microsoft.com/office/drawing/2014/main" val="180182299"/>
                    </a:ext>
                  </a:extLst>
                </a:gridCol>
              </a:tblGrid>
              <a:tr h="493464"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391878"/>
                  </a:ext>
                </a:extLst>
              </a:tr>
              <a:tr h="493464"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464"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464"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464"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464"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464"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464"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464"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464"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7597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happy</a:t>
                      </a:r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incredible</a:t>
                      </a:r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comfortable</a:t>
                      </a:r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positive</a:t>
                      </a:r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ready</a:t>
                      </a:r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Impossible</a:t>
                      </a:r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annoying</a:t>
                      </a:r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err="1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negative</a:t>
                      </a:r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err="1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lost</a:t>
                      </a:r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B41D054-8B0F-465B-9808-4607C18AEE39}"/>
              </a:ext>
            </a:extLst>
          </p:cNvPr>
          <p:cNvSpPr txBox="1"/>
          <p:nvPr/>
        </p:nvSpPr>
        <p:spPr>
          <a:xfrm>
            <a:off x="3712471" y="114176"/>
            <a:ext cx="4767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Arial"/>
              </a:rPr>
              <a:t>- ¿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Arial"/>
              </a:rPr>
              <a:t>Cómo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Arial"/>
              </a:rPr>
              <a:t>estás?</a:t>
            </a:r>
          </a:p>
        </p:txBody>
      </p:sp>
      <p:pic>
        <p:nvPicPr>
          <p:cNvPr id="11" name="Google Shape;383;p19" descr="Chat, Multiple, Icon, Symbol, Message, Bubble, Talk">
            <a:extLst>
              <a:ext uri="{FF2B5EF4-FFF2-40B4-BE49-F238E27FC236}">
                <a16:creationId xmlns:a16="http://schemas.microsoft.com/office/drawing/2014/main" id="{DD8231B3-A29E-4B2A-A39A-CB4A0FB2432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5969" y="41704"/>
            <a:ext cx="604383" cy="43448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86;p19">
            <a:extLst>
              <a:ext uri="{FF2B5EF4-FFF2-40B4-BE49-F238E27FC236}">
                <a16:creationId xmlns:a16="http://schemas.microsoft.com/office/drawing/2014/main" id="{189B5CA0-EA1C-4610-8E15-4BDFE1DDEAA0}"/>
              </a:ext>
            </a:extLst>
          </p:cNvPr>
          <p:cNvSpPr txBox="1"/>
          <p:nvPr/>
        </p:nvSpPr>
        <p:spPr>
          <a:xfrm>
            <a:off x="11169045" y="494481"/>
            <a:ext cx="994183" cy="307736"/>
          </a:xfrm>
          <a:prstGeom prst="rect">
            <a:avLst/>
          </a:prstGeom>
          <a:solidFill>
            <a:srgbClr val="C5F5E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  <a:tabLst/>
              <a:defRPr/>
            </a:pPr>
            <a:r>
              <a:rPr kumimoji="0" lang="es-AR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6AE38D-EEC4-4D80-AD6E-A30A2B27C83F}"/>
              </a:ext>
            </a:extLst>
          </p:cNvPr>
          <p:cNvSpPr txBox="1"/>
          <p:nvPr/>
        </p:nvSpPr>
        <p:spPr>
          <a:xfrm>
            <a:off x="662591" y="525218"/>
            <a:ext cx="1551049" cy="4001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= a survey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8B229A-B089-4D67-8E1C-A0E43651F215}"/>
              </a:ext>
            </a:extLst>
          </p:cNvPr>
          <p:cNvSpPr txBox="1"/>
          <p:nvPr/>
        </p:nvSpPr>
        <p:spPr>
          <a:xfrm>
            <a:off x="6762352" y="113064"/>
            <a:ext cx="4767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Arial"/>
              </a:rPr>
              <a:t>Estoy ……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C65B18-F4B6-437E-B6E8-08F089BE7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388" y="42165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Una 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encuesta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670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able 4">
            <a:extLst>
              <a:ext uri="{FF2B5EF4-FFF2-40B4-BE49-F238E27FC236}">
                <a16:creationId xmlns:a16="http://schemas.microsoft.com/office/drawing/2014/main" id="{43A1F787-082C-428C-9F5E-FABA783023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492447"/>
              </p:ext>
            </p:extLst>
          </p:nvPr>
        </p:nvGraphicFramePr>
        <p:xfrm>
          <a:off x="640395" y="685555"/>
          <a:ext cx="10581787" cy="61134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1685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790368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3019177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3200557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73352">
                <a:tc rowSpan="2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Good morning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s/he, it is (state)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Good afternoon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73352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how?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73352">
                <a:tc rowSpan="2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lost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healthy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ill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73352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comfortable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today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73352">
                <a:tc rowSpan="3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happy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incredible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impossible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733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you are (state)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annoying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I am (state)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73352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in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where?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5 </a:t>
            </a:r>
            <a:endParaRPr lang="en-GB" sz="3200" dirty="0"/>
          </a:p>
        </p:txBody>
      </p:sp>
      <p:pic>
        <p:nvPicPr>
          <p:cNvPr id="26" name="Picture 2" descr="Brain, Idea, Think, Creativity">
            <a:extLst>
              <a:ext uri="{FF2B5EF4-FFF2-40B4-BE49-F238E27FC236}">
                <a16:creationId xmlns:a16="http://schemas.microsoft.com/office/drawing/2014/main" id="{34C72E67-F045-41D8-95E3-A07E83D1F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353" y="164486"/>
            <a:ext cx="1122323" cy="11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743F371-9EA6-4400-B36F-28E6BDE7E958}"/>
              </a:ext>
            </a:extLst>
          </p:cNvPr>
          <p:cNvSpPr txBox="1"/>
          <p:nvPr/>
        </p:nvSpPr>
        <p:spPr>
          <a:xfrm>
            <a:off x="3164283" y="145306"/>
            <a:ext cx="781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Escribe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español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Can you get at least 15 points?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A2C0F9B-6D18-41D7-9B49-B9F02D403EA1}"/>
              </a:ext>
            </a:extLst>
          </p:cNvPr>
          <p:cNvSpPr txBox="1"/>
          <p:nvPr/>
        </p:nvSpPr>
        <p:spPr>
          <a:xfrm>
            <a:off x="2198836" y="6365581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clase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68CB447-0460-4872-9A08-907932A06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395" y="2716574"/>
            <a:ext cx="1186070" cy="1080360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F7F66554-04D0-43C2-A318-9F568A68C2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95" y="1070342"/>
            <a:ext cx="1186070" cy="118607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394C64A-6080-4450-A607-6BBBC6F4B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026" y="4681233"/>
            <a:ext cx="1162417" cy="1101237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E6B9D44-3188-42EB-992D-E1D10F779C03}"/>
              </a:ext>
            </a:extLst>
          </p:cNvPr>
          <p:cNvSpPr txBox="1"/>
          <p:nvPr/>
        </p:nvSpPr>
        <p:spPr>
          <a:xfrm>
            <a:off x="1623532" y="5441076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95ABCF3-903A-4415-AE75-1F07FBC633C0}"/>
              </a:ext>
            </a:extLst>
          </p:cNvPr>
          <p:cNvSpPr txBox="1"/>
          <p:nvPr/>
        </p:nvSpPr>
        <p:spPr>
          <a:xfrm>
            <a:off x="1604712" y="3407672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A1E8536-74DB-4132-AA3D-788BB2A2773B}"/>
              </a:ext>
            </a:extLst>
          </p:cNvPr>
          <p:cNvSpPr txBox="1"/>
          <p:nvPr/>
        </p:nvSpPr>
        <p:spPr>
          <a:xfrm>
            <a:off x="1616436" y="1778167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539BCE9-A648-4CBF-9780-748AE207D97B}"/>
              </a:ext>
            </a:extLst>
          </p:cNvPr>
          <p:cNvSpPr txBox="1"/>
          <p:nvPr/>
        </p:nvSpPr>
        <p:spPr>
          <a:xfrm>
            <a:off x="5003354" y="6383619"/>
            <a:ext cx="2930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positivo|positiva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C825249-A732-42DA-BE0B-3F8345D17004}"/>
              </a:ext>
            </a:extLst>
          </p:cNvPr>
          <p:cNvSpPr txBox="1"/>
          <p:nvPr/>
        </p:nvSpPr>
        <p:spPr>
          <a:xfrm>
            <a:off x="7934124" y="6377397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dónde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0CDAEFA-99BB-489F-8EC8-771AC35D1DC2}"/>
              </a:ext>
            </a:extLst>
          </p:cNvPr>
          <p:cNvSpPr txBox="1"/>
          <p:nvPr/>
        </p:nvSpPr>
        <p:spPr>
          <a:xfrm>
            <a:off x="2225898" y="5441076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estás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B242852-D453-4F93-9324-C94A94B0E88F}"/>
              </a:ext>
            </a:extLst>
          </p:cNvPr>
          <p:cNvSpPr txBox="1"/>
          <p:nvPr/>
        </p:nvSpPr>
        <p:spPr>
          <a:xfrm>
            <a:off x="5018540" y="5472206"/>
            <a:ext cx="2930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pesado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|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pesada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00BEE21-DF6B-44CD-A4AB-7DA4B70BA04F}"/>
              </a:ext>
            </a:extLst>
          </p:cNvPr>
          <p:cNvSpPr txBox="1"/>
          <p:nvPr/>
        </p:nvSpPr>
        <p:spPr>
          <a:xfrm>
            <a:off x="7949309" y="5472206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estoy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BE7B33D-F527-4217-9C1B-E76DAD51AA35}"/>
              </a:ext>
            </a:extLst>
          </p:cNvPr>
          <p:cNvSpPr txBox="1"/>
          <p:nvPr/>
        </p:nvSpPr>
        <p:spPr>
          <a:xfrm>
            <a:off x="2214174" y="4599489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feliz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F435C48-581C-4ACC-9111-0B0F7D301D29}"/>
              </a:ext>
            </a:extLst>
          </p:cNvPr>
          <p:cNvSpPr txBox="1"/>
          <p:nvPr/>
        </p:nvSpPr>
        <p:spPr>
          <a:xfrm>
            <a:off x="5018541" y="4618750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increíble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86C1E0D-777A-431E-AE83-6DB54D93C833}"/>
              </a:ext>
            </a:extLst>
          </p:cNvPr>
          <p:cNvSpPr txBox="1"/>
          <p:nvPr/>
        </p:nvSpPr>
        <p:spPr>
          <a:xfrm>
            <a:off x="7978615" y="4615711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imposible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11CCFCD-53E6-40F6-A094-91271E1F3127}"/>
              </a:ext>
            </a:extLst>
          </p:cNvPr>
          <p:cNvSpPr txBox="1"/>
          <p:nvPr/>
        </p:nvSpPr>
        <p:spPr>
          <a:xfrm>
            <a:off x="2167716" y="3755966"/>
            <a:ext cx="3028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cómodo</a:t>
            </a:r>
            <a:r>
              <a:rPr lang="en-GB" sz="2400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|cómoda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C78EE3A-7F64-4FAC-8B19-A32AD12CD2BE}"/>
              </a:ext>
            </a:extLst>
          </p:cNvPr>
          <p:cNvSpPr txBox="1"/>
          <p:nvPr/>
        </p:nvSpPr>
        <p:spPr>
          <a:xfrm>
            <a:off x="5018541" y="3765294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hoy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1BEB2EC-9F6E-4AD3-98DA-FDCE7D74818E}"/>
              </a:ext>
            </a:extLst>
          </p:cNvPr>
          <p:cNvSpPr txBox="1"/>
          <p:nvPr/>
        </p:nvSpPr>
        <p:spPr>
          <a:xfrm>
            <a:off x="7978615" y="3741679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sí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7587B12-0FF5-4844-8813-A9C762AF32EA}"/>
              </a:ext>
            </a:extLst>
          </p:cNvPr>
          <p:cNvSpPr txBox="1"/>
          <p:nvPr/>
        </p:nvSpPr>
        <p:spPr>
          <a:xfrm>
            <a:off x="2167716" y="2907714"/>
            <a:ext cx="2828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perdido|perdida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49EF34E-2756-4998-B252-7790982410BB}"/>
              </a:ext>
            </a:extLst>
          </p:cNvPr>
          <p:cNvSpPr txBox="1"/>
          <p:nvPr/>
        </p:nvSpPr>
        <p:spPr>
          <a:xfrm>
            <a:off x="5003354" y="2872169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sano|sana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DC58C42-4D8F-49D8-B639-2AB58AFB4EE6}"/>
              </a:ext>
            </a:extLst>
          </p:cNvPr>
          <p:cNvSpPr txBox="1"/>
          <p:nvPr/>
        </p:nvSpPr>
        <p:spPr>
          <a:xfrm>
            <a:off x="7993416" y="2857231"/>
            <a:ext cx="298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enfermo|enferma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69E91E7-7F08-4004-B9F5-7CD290603ACE}"/>
              </a:ext>
            </a:extLst>
          </p:cNvPr>
          <p:cNvSpPr txBox="1"/>
          <p:nvPr/>
        </p:nvSpPr>
        <p:spPr>
          <a:xfrm>
            <a:off x="2222351" y="1959043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allí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78C3CE7-DA30-4A93-ADA8-13666943E513}"/>
              </a:ext>
            </a:extLst>
          </p:cNvPr>
          <p:cNvSpPr txBox="1"/>
          <p:nvPr/>
        </p:nvSpPr>
        <p:spPr>
          <a:xfrm>
            <a:off x="5058512" y="1973547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aquí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7F24AD0-68EC-4773-93FE-71A4A50CEC08}"/>
              </a:ext>
            </a:extLst>
          </p:cNvPr>
          <p:cNvSpPr txBox="1"/>
          <p:nvPr/>
        </p:nvSpPr>
        <p:spPr>
          <a:xfrm>
            <a:off x="7949309" y="1969401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cómo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8BFA586-8D98-45EB-A1A6-BB6F40DE6A34}"/>
              </a:ext>
            </a:extLst>
          </p:cNvPr>
          <p:cNvSpPr txBox="1"/>
          <p:nvPr/>
        </p:nvSpPr>
        <p:spPr>
          <a:xfrm>
            <a:off x="2167716" y="1142355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Buenos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días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6FFDC61-62A9-41AA-91A3-F7FF3A895939}"/>
              </a:ext>
            </a:extLst>
          </p:cNvPr>
          <p:cNvSpPr txBox="1"/>
          <p:nvPr/>
        </p:nvSpPr>
        <p:spPr>
          <a:xfrm>
            <a:off x="5003354" y="1120091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está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87BF92B-9796-4948-BAC7-81831C2CBACB}"/>
              </a:ext>
            </a:extLst>
          </p:cNvPr>
          <p:cNvSpPr txBox="1"/>
          <p:nvPr/>
        </p:nvSpPr>
        <p:spPr>
          <a:xfrm>
            <a:off x="7993416" y="1111995"/>
            <a:ext cx="2706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Buenas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tardes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Google Shape;167;p2">
            <a:extLst>
              <a:ext uri="{FF2B5EF4-FFF2-40B4-BE49-F238E27FC236}">
                <a16:creationId xmlns:a16="http://schemas.microsoft.com/office/drawing/2014/main" id="{E7D8F12D-8338-4FCF-B672-B01B2CCE9D2C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000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1267</Words>
  <Application>Microsoft Office PowerPoint</Application>
  <PresentationFormat>Widescreen</PresentationFormat>
  <Paragraphs>263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docs-Century Gothic</vt:lpstr>
      <vt:lpstr>Arial</vt:lpstr>
      <vt:lpstr>Calibri</vt:lpstr>
      <vt:lpstr>Century Gothic</vt:lpstr>
      <vt:lpstr>Modern Love</vt:lpstr>
      <vt:lpstr>Segoe Print</vt:lpstr>
      <vt:lpstr>1_Office Theme</vt:lpstr>
      <vt:lpstr>Office Theme</vt:lpstr>
      <vt:lpstr>2_Office Theme</vt:lpstr>
      <vt:lpstr>Describing me and others </vt:lpstr>
      <vt:lpstr>Follow up 1 </vt:lpstr>
      <vt:lpstr>Follow up 2</vt:lpstr>
      <vt:lpstr>Follow up 2</vt:lpstr>
      <vt:lpstr>Follow up 3</vt:lpstr>
      <vt:lpstr>Follow up 4</vt:lpstr>
      <vt:lpstr>Una encuesta</vt:lpstr>
      <vt:lpstr>Follow up 5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32</cp:revision>
  <dcterms:created xsi:type="dcterms:W3CDTF">2021-06-12T06:20:35Z</dcterms:created>
  <dcterms:modified xsi:type="dcterms:W3CDTF">2021-07-19T04:26:24Z</dcterms:modified>
</cp:coreProperties>
</file>