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57" r:id="rId4"/>
    <p:sldId id="279" r:id="rId5"/>
    <p:sldId id="261" r:id="rId6"/>
    <p:sldId id="299" r:id="rId7"/>
    <p:sldId id="300" r:id="rId8"/>
    <p:sldId id="288" r:id="rId9"/>
    <p:sldId id="301" r:id="rId10"/>
    <p:sldId id="302" r:id="rId11"/>
    <p:sldId id="263" r:id="rId12"/>
    <p:sldId id="264" r:id="rId13"/>
    <p:sldId id="265" r:id="rId14"/>
    <p:sldId id="266" r:id="rId15"/>
    <p:sldId id="303" r:id="rId16"/>
    <p:sldId id="304" r:id="rId17"/>
    <p:sldId id="305" r:id="rId18"/>
    <p:sldId id="306" r:id="rId19"/>
    <p:sldId id="307" r:id="rId20"/>
    <p:sldId id="270" r:id="rId21"/>
    <p:sldId id="274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Modern Love" panose="04090805081005020601" pitchFamily="82" charset="0"/>
      <p:regular r:id="rId32"/>
    </p:embeddedFont>
    <p:embeddedFont>
      <p:font typeface="Quattrocento Sans" panose="020B0604020202020204" charset="0"/>
      <p:bold r:id="rId33"/>
      <p:italic r:id="rId34"/>
      <p:boldItalic r:id="rId35"/>
    </p:embeddedFont>
    <p:embeddedFont>
      <p:font typeface="Segoe Print" panose="02000600000000000000" pitchFamily="2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jPW8OXv0ylQ5QUEYj2i2Z3+9K8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627" autoAdjust="0"/>
  </p:normalViewPr>
  <p:slideViewPr>
    <p:cSldViewPr snapToGrid="0">
      <p:cViewPr varScale="1">
        <p:scale>
          <a:sx n="72" d="100"/>
          <a:sy n="72" d="100"/>
        </p:scale>
        <p:origin x="1956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(four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present intonation questions using ‘</a:t>
            </a:r>
            <a:r>
              <a:rPr lang="en-GB" b="1" dirty="0" err="1"/>
              <a:t>está</a:t>
            </a:r>
            <a:r>
              <a:rPr lang="en-GB" b="1" dirty="0"/>
              <a:t>’ </a:t>
            </a:r>
            <a:r>
              <a:rPr lang="en-GB" b="0" dirty="0"/>
              <a:t>and responses using ‘</a:t>
            </a:r>
            <a:r>
              <a:rPr lang="en-GB" b="1" dirty="0" err="1"/>
              <a:t>está</a:t>
            </a:r>
            <a:r>
              <a:rPr lang="en-GB" b="0" dirty="0"/>
              <a:t>’ as ‘</a:t>
            </a:r>
            <a:r>
              <a:rPr lang="en-GB" b="1" dirty="0"/>
              <a:t>it</a:t>
            </a:r>
            <a:r>
              <a:rPr lang="en-GB" b="0" dirty="0"/>
              <a:t> is (in/located)’. Last lesson they practised ‘</a:t>
            </a:r>
            <a:r>
              <a:rPr lang="en-GB" b="1" dirty="0" err="1"/>
              <a:t>está</a:t>
            </a:r>
            <a:r>
              <a:rPr lang="en-GB" b="1" dirty="0"/>
              <a:t>’</a:t>
            </a:r>
            <a:r>
              <a:rPr lang="en-GB" b="0" dirty="0"/>
              <a:t> meaning she / he is.</a:t>
            </a:r>
            <a:endParaRPr lang="en-GB" dirty="0"/>
          </a:p>
          <a:p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Ask students “¿Granada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España</a:t>
            </a:r>
            <a:r>
              <a:rPr lang="en-GB" dirty="0"/>
              <a:t>?” and read out loud the two options, using the names in the map to model their options.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 student reads the option he/she thinks is the correct out loud.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for the correct answer to be highlighted.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Elicit the translation of '</a:t>
            </a:r>
            <a:r>
              <a:rPr lang="en-GB" b="0" dirty="0" err="1"/>
              <a:t>está</a:t>
            </a:r>
            <a:r>
              <a:rPr lang="en-GB" b="0" dirty="0"/>
              <a:t>’ so that it is clear to them that ‘</a:t>
            </a:r>
            <a:r>
              <a:rPr lang="en-GB" b="0" dirty="0" err="1"/>
              <a:t>está</a:t>
            </a:r>
            <a:r>
              <a:rPr lang="en-GB" b="0" dirty="0"/>
              <a:t>’ stands for two words in English, here - it and is.  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Notes:</a:t>
            </a:r>
            <a:br>
              <a:rPr lang="en-GB" dirty="0"/>
            </a:br>
            <a:r>
              <a:rPr lang="en-GB" dirty="0" err="1"/>
              <a:t>i</a:t>
            </a:r>
            <a:r>
              <a:rPr lang="en-GB" dirty="0"/>
              <a:t>) In the next series of slides we extend practice answering the question ¿XXX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YYY? and answering with </a:t>
            </a:r>
            <a:r>
              <a:rPr lang="en-GB" dirty="0" err="1"/>
              <a:t>Sí</a:t>
            </a:r>
            <a:r>
              <a:rPr lang="en-GB" dirty="0"/>
              <a:t> or No.</a:t>
            </a:r>
            <a:br>
              <a:rPr lang="en-GB" dirty="0"/>
            </a:br>
            <a:r>
              <a:rPr lang="en-GB" dirty="0"/>
              <a:t>ii) Note that we are not doing negative sentences yet.  The negative answers give a positive answer.  No,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… (No, it is in…).</a:t>
            </a:r>
            <a:br>
              <a:rPr lang="en-GB" dirty="0"/>
            </a:br>
            <a:r>
              <a:rPr lang="en-GB" dirty="0"/>
              <a:t>iii) The names of cities and countries do contain SSCs [a] and [u] and several SSCs not encountered before.</a:t>
            </a:r>
          </a:p>
        </p:txBody>
      </p:sp>
      <p:sp>
        <p:nvSpPr>
          <p:cNvPr id="170" name="Google Shape;170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8" name="Google Shape;188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understand ‘</a:t>
            </a:r>
            <a:r>
              <a:rPr lang="en-GB" b="0" dirty="0" err="1"/>
              <a:t>estoy</a:t>
            </a:r>
            <a:r>
              <a:rPr lang="en-GB" b="0" dirty="0"/>
              <a:t>’ + ‘</a:t>
            </a:r>
            <a:r>
              <a:rPr lang="en-GB" b="0" dirty="0" err="1"/>
              <a:t>estás</a:t>
            </a:r>
            <a:r>
              <a:rPr lang="en-GB" b="0" dirty="0"/>
              <a:t>’ + ‘</a:t>
            </a:r>
            <a:r>
              <a:rPr lang="en-GB" b="0" dirty="0" err="1"/>
              <a:t>está</a:t>
            </a:r>
            <a:r>
              <a:rPr lang="en-GB" b="0" dirty="0"/>
              <a:t>’ in a reading task.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context. Tell students </a:t>
            </a:r>
            <a:r>
              <a:rPr lang="en-GB" dirty="0" err="1"/>
              <a:t>Quique</a:t>
            </a:r>
            <a:r>
              <a:rPr lang="en-GB" dirty="0"/>
              <a:t> is receiving messages from different friends.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first message. Ask students to tell you if the message says ‘I am’ or ‘you are’.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with items 2 – 5.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5164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(four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of ‘</a:t>
            </a:r>
            <a:r>
              <a:rPr lang="en-GB" b="0" dirty="0" err="1"/>
              <a:t>estoy</a:t>
            </a:r>
            <a:r>
              <a:rPr lang="en-GB" b="0" dirty="0"/>
              <a:t>’ + ‘</a:t>
            </a:r>
            <a:r>
              <a:rPr lang="en-GB" b="0" dirty="0" err="1"/>
              <a:t>estás</a:t>
            </a:r>
            <a:r>
              <a:rPr lang="en-GB" b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Students are in pairs A + B. They write down the six corresponding prompts.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7059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model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each element of the task.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that students are building sentences together.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Model how Persona B has to listen to Persona A’s verb to know which location to respond.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Tell students that there are six sets of places for each person and they will both have a turn to play each role.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4995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Do not click to bring up the places until Person A has turned away from the board.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A turns away from the board with his/her list of prompts.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place options.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A says his/her first verb ‘</a:t>
            </a:r>
            <a:r>
              <a:rPr lang="en-GB" b="0" dirty="0" err="1"/>
              <a:t>estoy</a:t>
            </a:r>
            <a:r>
              <a:rPr lang="en-GB" b="0" dirty="0"/>
              <a:t>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answers accordingly ‘</a:t>
            </a:r>
            <a:r>
              <a:rPr lang="en-GB" b="0" dirty="0" err="1"/>
              <a:t>en</a:t>
            </a:r>
            <a:r>
              <a:rPr lang="en-GB" b="0" dirty="0"/>
              <a:t> Perú’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A records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Continue with items 2 – 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Then swap roles using the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Attributions:</a:t>
            </a:r>
            <a:br>
              <a:rPr lang="en-GB" sz="1200" b="1" dirty="0"/>
            </a:br>
            <a:r>
              <a:rPr lang="en-GB" sz="1200" b="1" dirty="0"/>
              <a:t>Tacna: </a:t>
            </a:r>
            <a:r>
              <a:rPr lang="en-GB" sz="1200" b="0" dirty="0"/>
              <a:t>By Vanished user j123kmqwfk56jd at the English-language Wikipedia, CC BY-SA 3.0, https://commons.wikimedia.org/w/index.php?curid=42863565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2781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Do not click to bring up the places until Person B has turned away from the board.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turns away from the board with his/her list of prompts.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place options.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says his/her first verb ‘</a:t>
            </a:r>
            <a:r>
              <a:rPr lang="en-GB" b="0" dirty="0" err="1"/>
              <a:t>estoy</a:t>
            </a:r>
            <a:r>
              <a:rPr lang="en-GB" b="0" dirty="0"/>
              <a:t>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A answers accordingly ‘</a:t>
            </a:r>
            <a:r>
              <a:rPr lang="en-GB" b="0" dirty="0" err="1"/>
              <a:t>en</a:t>
            </a:r>
            <a:r>
              <a:rPr lang="en-GB" b="0" dirty="0"/>
              <a:t> </a:t>
            </a:r>
            <a:r>
              <a:rPr lang="en-GB" b="0" dirty="0" err="1"/>
              <a:t>España</a:t>
            </a:r>
            <a:r>
              <a:rPr lang="en-GB" b="0" dirty="0"/>
              <a:t>’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records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Continue with items 2 – 6.</a:t>
            </a: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4680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if needed, this task can be done as one of the five follow ups during the week.  It is repeated as Follow up 2 for the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read and understand “</a:t>
            </a:r>
            <a:r>
              <a:rPr lang="en-GB" b="0" dirty="0" err="1"/>
              <a:t>estoy</a:t>
            </a:r>
            <a:r>
              <a:rPr lang="en-GB" b="0" dirty="0"/>
              <a:t>” + “</a:t>
            </a:r>
            <a:r>
              <a:rPr lang="en-GB" b="0" dirty="0" err="1"/>
              <a:t>estás</a:t>
            </a:r>
            <a:r>
              <a:rPr lang="en-GB" b="0" dirty="0"/>
              <a:t>” in a reading task.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instructions. Tell students </a:t>
            </a:r>
            <a:r>
              <a:rPr lang="en-GB" dirty="0" err="1"/>
              <a:t>Quique</a:t>
            </a:r>
            <a:r>
              <a:rPr lang="en-GB" dirty="0"/>
              <a:t> is texting </a:t>
            </a:r>
            <a:r>
              <a:rPr lang="en-GB" dirty="0" err="1"/>
              <a:t>Ángela</a:t>
            </a:r>
            <a:r>
              <a:rPr lang="en-GB" dirty="0"/>
              <a:t> and we need to figure out where </a:t>
            </a:r>
            <a:r>
              <a:rPr lang="en-GB" dirty="0" err="1"/>
              <a:t>Quique</a:t>
            </a:r>
            <a:r>
              <a:rPr lang="en-GB" dirty="0"/>
              <a:t> is.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options in order to practise SSCs and develop students’ awareness of Spanish speaking countries and cities. Model pronunciation of “Barcelona” as students haven’t encountered </a:t>
            </a:r>
            <a:r>
              <a:rPr lang="en-GB" b="1" dirty="0"/>
              <a:t>[c] </a:t>
            </a:r>
            <a:r>
              <a:rPr lang="en-GB" dirty="0"/>
              <a:t>yet.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Then play the video with the message exchange (hover the cursor over the word ‘message’ to see play button).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prompt to answer the question “¿</a:t>
            </a:r>
            <a:r>
              <a:rPr lang="en-GB" dirty="0" err="1"/>
              <a:t>Dónde</a:t>
            </a:r>
            <a:r>
              <a:rPr lang="en-GB" dirty="0"/>
              <a:t>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Quique</a:t>
            </a:r>
            <a:r>
              <a:rPr lang="en-GB" dirty="0"/>
              <a:t>?”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answer and elicit full answer from students.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/>
              <a:t>Note: </a:t>
            </a:r>
            <a:r>
              <a:rPr lang="en-GB" sz="1200" b="0" dirty="0" err="1"/>
              <a:t>dónde</a:t>
            </a:r>
            <a:r>
              <a:rPr lang="en-GB" sz="1200" b="0" dirty="0"/>
              <a:t> is glossed here.  It is used incidentally in this task, in which predominantly raised intonation questions are practised. </a:t>
            </a:r>
            <a:r>
              <a:rPr lang="en-GB" sz="1200" b="0" dirty="0" err="1"/>
              <a:t>Dónde</a:t>
            </a:r>
            <a:r>
              <a:rPr lang="en-GB" sz="1200" b="0" dirty="0"/>
              <a:t> will be introduced formally next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282" name="Google Shape;282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dirty="0"/>
              <a:t>Artwork by Steve Clarke. Pronoun pictures from NCELP (www.ncelp.org). All additional pictures selected from </a:t>
            </a:r>
            <a:r>
              <a:rPr lang="en-GB" dirty="0" err="1"/>
              <a:t>Pixabay</a:t>
            </a:r>
            <a:r>
              <a:rPr lang="en-GB" dirty="0"/>
              <a:t> and are available under a Creative Commons license, no attribution required.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Frequency of new vocabulary and phonics: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[u] </a:t>
            </a:r>
            <a:r>
              <a:rPr lang="en-GB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 word: </a:t>
            </a: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universe </a:t>
            </a:r>
            <a:r>
              <a:rPr lang="en-GB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[1603]</a:t>
            </a:r>
            <a:endParaRPr lang="en-GB" sz="12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Vocabulary: </a:t>
            </a:r>
            <a:r>
              <a:rPr lang="en-GB" sz="115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estás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[21] 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¿</a:t>
            </a:r>
            <a:r>
              <a:rPr lang="en-GB" sz="115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dónde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[161] </a:t>
            </a:r>
            <a:r>
              <a:rPr lang="en-GB" sz="115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sí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[45] 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no 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[11] 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 [5] 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¡Buenos </a:t>
            </a:r>
            <a:r>
              <a:rPr lang="en-GB" sz="115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días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! 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[103/65] 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¡</a:t>
            </a:r>
            <a:r>
              <a:rPr lang="en-GB" sz="115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Buenas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15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tardes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! 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[103/392] </a:t>
            </a:r>
            <a:b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200" dirty="0">
                <a:latin typeface="Calibri"/>
                <a:ea typeface="Calibri"/>
                <a:cs typeface="Calibri"/>
                <a:sym typeface="Calibri"/>
              </a:rPr>
              <a:t>Source: Davies, M. and Davies, K. (2018)</a:t>
            </a:r>
            <a:r>
              <a:rPr lang="en-GB" sz="1200" i="1" dirty="0">
                <a:latin typeface="Calibri"/>
                <a:ea typeface="Calibri"/>
                <a:cs typeface="Calibri"/>
                <a:sym typeface="Calibri"/>
              </a:rPr>
              <a:t>. A frequency dictionary of Spanish: Core vocabulary for learners </a:t>
            </a:r>
            <a:r>
              <a:rPr lang="en-GB" sz="1200" dirty="0">
                <a:latin typeface="Calibri"/>
                <a:ea typeface="Calibri"/>
                <a:cs typeface="Calibri"/>
                <a:sym typeface="Calibri"/>
              </a:rPr>
              <a:t>(2nd ed.). Routledge: London</a:t>
            </a: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/>
              <a:t>The frequency rankings for words that occur in this PowerPoint which have been</a:t>
            </a:r>
            <a:r>
              <a:rPr lang="en-GB" sz="1200" i="1" dirty="0"/>
              <a:t> previously</a:t>
            </a:r>
            <a:r>
              <a:rPr lang="en-GB" sz="12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dirty="0"/>
              <a:t>For any </a:t>
            </a:r>
            <a:r>
              <a:rPr lang="en-GB" i="1" dirty="0"/>
              <a:t>other </a:t>
            </a:r>
            <a:r>
              <a:rPr lang="en-GB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6" name="Google Shape;9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6" name="Google Shape;406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 [u]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[u]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 err="1"/>
              <a:t>universo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on the picture and get students to repeat (with gesture, if using).</a:t>
            </a:r>
            <a:br>
              <a:rPr lang="en-GB" dirty="0"/>
            </a:br>
            <a:endParaRPr dirty="0"/>
          </a:p>
        </p:txBody>
      </p:sp>
      <p:sp>
        <p:nvSpPr>
          <p:cNvPr id="116" name="Google Shape;11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2119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buenos días / </a:t>
            </a:r>
            <a:r>
              <a:rPr lang="en-GB" b="0" dirty="0" err="1"/>
              <a:t>buenas</a:t>
            </a:r>
            <a:r>
              <a:rPr lang="en-GB" b="0" dirty="0"/>
              <a:t> </a:t>
            </a:r>
            <a:r>
              <a:rPr lang="en-GB" b="0" dirty="0" err="1"/>
              <a:t>tardes</a:t>
            </a:r>
            <a:r>
              <a:rPr lang="en-GB" b="0" dirty="0"/>
              <a:t>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phrases, practising orally with the visual support, then providing the word.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Ensure that literal and equivalent English meanings are clear.</a:t>
            </a:r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recognise ‘buenos días’ and ‘</a:t>
            </a:r>
            <a:r>
              <a:rPr lang="en-GB" b="0" dirty="0" err="1"/>
              <a:t>buenas</a:t>
            </a:r>
            <a:r>
              <a:rPr lang="en-GB" b="0" dirty="0"/>
              <a:t> </a:t>
            </a:r>
            <a:r>
              <a:rPr lang="en-GB" b="0" dirty="0" err="1"/>
              <a:t>tardes</a:t>
            </a:r>
            <a:r>
              <a:rPr lang="en-GB" b="0" dirty="0"/>
              <a:t>’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Teachers say one of the phrases and students use their finger to show which picture corresponds to the phrase.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0426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</a:t>
            </a:r>
            <a:r>
              <a:rPr lang="en-GB" b="0" dirty="0"/>
              <a:t>: to revisit </a:t>
            </a:r>
            <a:r>
              <a:rPr lang="en-GB" b="0" dirty="0" err="1"/>
              <a:t>estar</a:t>
            </a:r>
            <a:r>
              <a:rPr lang="en-GB" b="0" dirty="0"/>
              <a:t> (to be for location).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the grammar explanation of “</a:t>
            </a:r>
            <a:r>
              <a:rPr lang="en-GB" dirty="0" err="1"/>
              <a:t>estar</a:t>
            </a:r>
            <a:r>
              <a:rPr lang="en-GB" dirty="0"/>
              <a:t>”, “</a:t>
            </a:r>
            <a:r>
              <a:rPr lang="en-GB" dirty="0" err="1"/>
              <a:t>estoy</a:t>
            </a:r>
            <a:r>
              <a:rPr lang="en-GB" dirty="0"/>
              <a:t>” and “</a:t>
            </a:r>
            <a:r>
              <a:rPr lang="en-GB" dirty="0" err="1"/>
              <a:t>está</a:t>
            </a:r>
            <a:r>
              <a:rPr lang="en-GB" dirty="0"/>
              <a:t>”. Make sure pupils are clear about the I / you pictures as these will come up in consecutive lessons.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</a:t>
            </a:r>
            <a:r>
              <a:rPr lang="en-GB" b="1" dirty="0" err="1"/>
              <a:t>estás</a:t>
            </a:r>
            <a:r>
              <a:rPr lang="en-GB" b="1" dirty="0"/>
              <a:t> </a:t>
            </a:r>
            <a:r>
              <a:rPr lang="en-GB" b="0" dirty="0"/>
              <a:t>(you are).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the grammar explanation of “</a:t>
            </a:r>
            <a:r>
              <a:rPr lang="en-GB" dirty="0" err="1"/>
              <a:t>estar</a:t>
            </a:r>
            <a:r>
              <a:rPr lang="en-GB" dirty="0"/>
              <a:t>” and “</a:t>
            </a:r>
            <a:r>
              <a:rPr lang="en-GB" dirty="0" err="1"/>
              <a:t>estás</a:t>
            </a:r>
            <a:r>
              <a:rPr lang="en-GB" dirty="0"/>
              <a:t>”.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  Elicit English translations for the Spanish examples provided).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Note: </a:t>
            </a:r>
            <a:r>
              <a:rPr lang="en-GB" b="0" i="0" dirty="0">
                <a:solidFill>
                  <a:srgbClr val="002060"/>
                </a:solidFill>
                <a:effectLst/>
                <a:latin typeface="docs-Century Gothic"/>
              </a:rPr>
              <a:t>Raised intonation questions will be practised formally again in Week 5.</a:t>
            </a:r>
            <a:endParaRPr dirty="0"/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436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 (two slides)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written comprehension and matching sound to print of “</a:t>
            </a:r>
            <a:r>
              <a:rPr lang="en-GB" b="0" dirty="0" err="1"/>
              <a:t>estás</a:t>
            </a:r>
            <a:r>
              <a:rPr lang="en-GB" b="0" dirty="0"/>
              <a:t>” questions, recycling vocabulary from previous lesson. </a:t>
            </a:r>
            <a:br>
              <a:rPr lang="en-GB" b="1" dirty="0"/>
            </a:b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teacher calling the first pupil. Teacher says: “</a:t>
            </a:r>
            <a:r>
              <a:rPr lang="en-GB" dirty="0" err="1"/>
              <a:t>Úrsula</a:t>
            </a:r>
            <a:r>
              <a:rPr lang="en-GB" dirty="0"/>
              <a:t>, ¿</a:t>
            </a:r>
            <a:r>
              <a:rPr lang="en-GB" dirty="0" err="1"/>
              <a:t>estás</a:t>
            </a:r>
            <a:r>
              <a:rPr lang="en-GB" dirty="0"/>
              <a:t> </a:t>
            </a:r>
            <a:r>
              <a:rPr lang="en-GB" dirty="0" err="1"/>
              <a:t>allí</a:t>
            </a:r>
            <a:r>
              <a:rPr lang="en-GB" dirty="0"/>
              <a:t>?”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</a:t>
            </a:r>
            <a:r>
              <a:rPr lang="en-GB" dirty="0" err="1"/>
              <a:t>Úrsula’s</a:t>
            </a:r>
            <a:r>
              <a:rPr lang="en-GB" dirty="0"/>
              <a:t> answer: “</a:t>
            </a:r>
            <a:r>
              <a:rPr lang="en-GB" dirty="0" err="1"/>
              <a:t>sí</a:t>
            </a:r>
            <a:r>
              <a:rPr lang="en-GB" dirty="0"/>
              <a:t>.” 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teacher’s next call. “</a:t>
            </a:r>
            <a:r>
              <a:rPr lang="en-GB" dirty="0" err="1"/>
              <a:t>Quique</a:t>
            </a:r>
            <a:r>
              <a:rPr lang="en-GB" dirty="0"/>
              <a:t> ¿</a:t>
            </a:r>
            <a:r>
              <a:rPr lang="en-GB" dirty="0" err="1"/>
              <a:t>estás</a:t>
            </a:r>
            <a:r>
              <a:rPr lang="en-GB" dirty="0"/>
              <a:t>?”.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</a:t>
            </a:r>
            <a:r>
              <a:rPr lang="en-GB" dirty="0" err="1"/>
              <a:t>Quique’s</a:t>
            </a:r>
            <a:r>
              <a:rPr lang="en-GB" dirty="0"/>
              <a:t> answer: “</a:t>
            </a:r>
            <a:r>
              <a:rPr lang="en-GB" dirty="0" err="1"/>
              <a:t>Sí</a:t>
            </a:r>
            <a:r>
              <a:rPr lang="en-GB" dirty="0"/>
              <a:t>, </a:t>
            </a:r>
            <a:r>
              <a:rPr lang="en-GB" dirty="0" err="1"/>
              <a:t>presente</a:t>
            </a:r>
            <a:r>
              <a:rPr lang="en-GB" dirty="0"/>
              <a:t>”. Ensure meaning is clear and practise pronunciation.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Note: practise pronunciation of “</a:t>
            </a:r>
            <a:r>
              <a:rPr lang="en-GB" dirty="0" err="1"/>
              <a:t>Quique</a:t>
            </a:r>
            <a:r>
              <a:rPr lang="en-GB" dirty="0"/>
              <a:t>” as they haven’t learned [que] / [qui] yet.</a:t>
            </a:r>
            <a:br>
              <a:rPr lang="en-GB" dirty="0"/>
            </a:br>
            <a:endParaRPr dirty="0"/>
          </a:p>
        </p:txBody>
      </p:sp>
      <p:sp>
        <p:nvSpPr>
          <p:cNvPr id="251" name="Google Shape;25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4100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attending to raised intonation question intonation in aural comprehension with written support. To then practise processing the two structures for meaning.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/>
              <a:t>Procedure: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1. Ask pupils to write 1-6 in their books.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2. Tell them that they will hear a statement or a question using the verb ‘</a:t>
            </a:r>
            <a:r>
              <a:rPr lang="en-GB" b="0" dirty="0" err="1"/>
              <a:t>estás</a:t>
            </a:r>
            <a:r>
              <a:rPr lang="en-GB" b="0" dirty="0"/>
              <a:t>’ (you are).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3. When they listen they should decide if it is a question or a statement. They could be asked to note Q or S.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4. Then they should punctuate the questions and statements with ¿…? or .</a:t>
            </a:r>
            <a:br>
              <a:rPr lang="en-GB" b="0" dirty="0"/>
            </a:br>
            <a:r>
              <a:rPr lang="en-GB" b="0" dirty="0"/>
              <a:t>5. Click to reveal the answers.</a:t>
            </a:r>
            <a:br>
              <a:rPr lang="en-GB" b="0" dirty="0"/>
            </a:br>
            <a:r>
              <a:rPr lang="en-GB" b="0" dirty="0"/>
              <a:t>6. Ensure that the English meanings are clear.  You are vs Are you.</a:t>
            </a: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/>
              <a:t>Transcript:</a:t>
            </a: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Luis, estás presente.</a:t>
            </a: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Tula, ¿estás presente?</a:t>
            </a: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Alonso, ¿estás allí?</a:t>
            </a: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Manu, ¿estás presente?</a:t>
            </a: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Buena, estás aquí.</a:t>
            </a: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Raúl, estás presente.</a:t>
            </a: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Rubio, ¿estás allí?</a:t>
            </a: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6017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9223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713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4541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1063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950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616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546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2952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1057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76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1174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6.jp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gif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40.jp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12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38.jpg"/><Relationship Id="rId5" Type="http://schemas.openxmlformats.org/officeDocument/2006/relationships/image" Target="../media/image34.png"/><Relationship Id="rId15" Type="http://schemas.openxmlformats.org/officeDocument/2006/relationships/image" Target="../media/image42.jpeg"/><Relationship Id="rId10" Type="http://schemas.openxmlformats.org/officeDocument/2006/relationships/image" Target="../media/image37.jpg"/><Relationship Id="rId4" Type="http://schemas.openxmlformats.org/officeDocument/2006/relationships/image" Target="../media/image24.png"/><Relationship Id="rId9" Type="http://schemas.openxmlformats.org/officeDocument/2006/relationships/image" Target="../media/image36.jpg"/><Relationship Id="rId1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6.jp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12" Type="http://schemas.openxmlformats.org/officeDocument/2006/relationships/image" Target="../media/image35.jpg"/><Relationship Id="rId17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2.png"/><Relationship Id="rId5" Type="http://schemas.openxmlformats.org/officeDocument/2006/relationships/image" Target="../media/image41.jpeg"/><Relationship Id="rId15" Type="http://schemas.openxmlformats.org/officeDocument/2006/relationships/image" Target="../media/image40.jpg"/><Relationship Id="rId10" Type="http://schemas.openxmlformats.org/officeDocument/2006/relationships/image" Target="../media/image33.png"/><Relationship Id="rId4" Type="http://schemas.openxmlformats.org/officeDocument/2006/relationships/image" Target="../media/image42.jpeg"/><Relationship Id="rId9" Type="http://schemas.openxmlformats.org/officeDocument/2006/relationships/image" Target="../media/image24.png"/><Relationship Id="rId1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4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jpg"/><Relationship Id="rId12" Type="http://schemas.openxmlformats.org/officeDocument/2006/relationships/image" Target="../media/image42.jpe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44.jpg"/><Relationship Id="rId11" Type="http://schemas.openxmlformats.org/officeDocument/2006/relationships/image" Target="../media/image27.png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4.png"/><Relationship Id="rId1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 descr="Speech Bubble, Speech Balloon, Talking, Speak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5500" y="0"/>
            <a:ext cx="8001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Ma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91377">
            <a:off x="2941723" y="845421"/>
            <a:ext cx="3322974" cy="403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descr="Flag, Spain, Spanish, Banner, Red Yellow R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54202">
            <a:off x="6563739" y="1080698"/>
            <a:ext cx="2189587" cy="140042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2" name="Google Shape;92;p1"/>
          <p:cNvSpPr txBox="1"/>
          <p:nvPr/>
        </p:nvSpPr>
        <p:spPr>
          <a:xfrm rot="-209885">
            <a:off x="6835117" y="2632568"/>
            <a:ext cx="169469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Quattrocento Sans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 panose="02000600000000000000" pitchFamily="2" charset="0"/>
                <a:ea typeface="Quattrocento Sans"/>
                <a:cs typeface="Quattrocento Sans"/>
                <a:sym typeface="Quattrocento Sans"/>
              </a:rPr>
              <a:t>¡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 panose="02000600000000000000" pitchFamily="2" charset="0"/>
                <a:ea typeface="Quattrocento Sans"/>
                <a:cs typeface="Quattrocento Sans"/>
                <a:sym typeface="Quattrocento Sans"/>
              </a:rPr>
              <a:t>hola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 panose="02000600000000000000" pitchFamily="2" charset="0"/>
                <a:ea typeface="Quattrocento Sans"/>
                <a:cs typeface="Quattrocento Sans"/>
                <a:sym typeface="Quattrocento Sans"/>
              </a:rPr>
              <a:t>!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 panose="02000600000000000000" pitchFamily="2" charset="0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9"/>
          <p:cNvSpPr txBox="1"/>
          <p:nvPr/>
        </p:nvSpPr>
        <p:spPr>
          <a:xfrm>
            <a:off x="381828" y="435429"/>
            <a:ext cx="767477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¿Granada </a:t>
            </a: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España</a:t>
            </a: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dirty="0"/>
          </a:p>
        </p:txBody>
      </p:sp>
      <p:pic>
        <p:nvPicPr>
          <p:cNvPr id="173" name="Google Shape;173;p39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9" descr="Ma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825" y="2242267"/>
            <a:ext cx="4270566" cy="329873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9"/>
          <p:cNvSpPr/>
          <p:nvPr/>
        </p:nvSpPr>
        <p:spPr>
          <a:xfrm>
            <a:off x="2382631" y="4764216"/>
            <a:ext cx="134480" cy="163944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9"/>
          <p:cNvSpPr txBox="1"/>
          <p:nvPr/>
        </p:nvSpPr>
        <p:spPr>
          <a:xfrm>
            <a:off x="2248602" y="5024914"/>
            <a:ext cx="9989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Granada</a:t>
            </a:r>
            <a:endParaRPr/>
          </a:p>
        </p:txBody>
      </p:sp>
      <p:grpSp>
        <p:nvGrpSpPr>
          <p:cNvPr id="177" name="Google Shape;177;p39"/>
          <p:cNvGrpSpPr/>
          <p:nvPr/>
        </p:nvGrpSpPr>
        <p:grpSpPr>
          <a:xfrm>
            <a:off x="5346264" y="1337567"/>
            <a:ext cx="1919050" cy="2480969"/>
            <a:chOff x="10264329" y="1395151"/>
            <a:chExt cx="1285333" cy="1883211"/>
          </a:xfrm>
        </p:grpSpPr>
        <p:pic>
          <p:nvPicPr>
            <p:cNvPr id="178" name="Google Shape;178;p3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39"/>
            <p:cNvPicPr preferRelativeResize="0"/>
            <p:nvPr/>
          </p:nvPicPr>
          <p:blipFill rotWithShape="1">
            <a:blip r:embed="rId6">
              <a:alphaModFix/>
            </a:blip>
            <a:srcRect l="59258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0" name="Google Shape;180;p39"/>
          <p:cNvSpPr txBox="1"/>
          <p:nvPr/>
        </p:nvSpPr>
        <p:spPr>
          <a:xfrm>
            <a:off x="7380306" y="2195203"/>
            <a:ext cx="481169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No,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Inglaterra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181" name="Google Shape;181;p39"/>
          <p:cNvSpPr txBox="1"/>
          <p:nvPr/>
        </p:nvSpPr>
        <p:spPr>
          <a:xfrm>
            <a:off x="7485539" y="4666550"/>
            <a:ext cx="442228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Sí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España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pic>
        <p:nvPicPr>
          <p:cNvPr id="182" name="Google Shape;182;p39" descr="Spain, Country, Europe, Flag, Border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99020" y="4313760"/>
            <a:ext cx="1644424" cy="12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9"/>
          <p:cNvSpPr/>
          <p:nvPr/>
        </p:nvSpPr>
        <p:spPr>
          <a:xfrm>
            <a:off x="3761250" y="3285382"/>
            <a:ext cx="134480" cy="163944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9"/>
          <p:cNvSpPr txBox="1"/>
          <p:nvPr/>
        </p:nvSpPr>
        <p:spPr>
          <a:xfrm>
            <a:off x="3627221" y="3453316"/>
            <a:ext cx="10807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Barcelona</a:t>
            </a:r>
            <a:endParaRPr/>
          </a:p>
        </p:txBody>
      </p:sp>
      <p:sp>
        <p:nvSpPr>
          <p:cNvPr id="15" name="Google Shape;307;p14">
            <a:extLst>
              <a:ext uri="{FF2B5EF4-FFF2-40B4-BE49-F238E27FC236}">
                <a16:creationId xmlns:a16="http://schemas.microsoft.com/office/drawing/2014/main" id="{D8C3B731-9C0A-4A56-97AD-CA71081A6C49}"/>
              </a:ext>
            </a:extLst>
          </p:cNvPr>
          <p:cNvSpPr txBox="1"/>
          <p:nvPr/>
        </p:nvSpPr>
        <p:spPr>
          <a:xfrm>
            <a:off x="10923147" y="108777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40" descr="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3448" y="1456828"/>
            <a:ext cx="2121944" cy="282180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40"/>
          <p:cNvSpPr txBox="1"/>
          <p:nvPr/>
        </p:nvSpPr>
        <p:spPr>
          <a:xfrm>
            <a:off x="381828" y="435429"/>
            <a:ext cx="933058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¿La Sagrada Familia </a:t>
            </a: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Perú?</a:t>
            </a:r>
            <a:endParaRPr dirty="0"/>
          </a:p>
        </p:txBody>
      </p:sp>
      <p:sp>
        <p:nvSpPr>
          <p:cNvPr id="192" name="Google Shape;192;p40"/>
          <p:cNvSpPr txBox="1"/>
          <p:nvPr/>
        </p:nvSpPr>
        <p:spPr>
          <a:xfrm>
            <a:off x="8336018" y="2129813"/>
            <a:ext cx="38559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Sí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Perú.</a:t>
            </a:r>
            <a:endParaRPr dirty="0"/>
          </a:p>
        </p:txBody>
      </p:sp>
      <p:pic>
        <p:nvPicPr>
          <p:cNvPr id="193" name="Google Shape;193;p40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0" descr="Sagrada Familia, Cathedral, Architecture, Monu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3339" y="2183658"/>
            <a:ext cx="4678846" cy="391717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5" name="Google Shape;195;p40"/>
          <p:cNvSpPr txBox="1"/>
          <p:nvPr/>
        </p:nvSpPr>
        <p:spPr>
          <a:xfrm>
            <a:off x="7900150" y="5108804"/>
            <a:ext cx="444434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No,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España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pic>
        <p:nvPicPr>
          <p:cNvPr id="196" name="Google Shape;196;p40" descr="Spain, Country, Europe, Flag, Border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55726" y="4872031"/>
            <a:ext cx="1644424" cy="12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07;p14">
            <a:extLst>
              <a:ext uri="{FF2B5EF4-FFF2-40B4-BE49-F238E27FC236}">
                <a16:creationId xmlns:a16="http://schemas.microsoft.com/office/drawing/2014/main" id="{C5AB6A78-06EF-4769-BD2A-1A62D90E4D5E}"/>
              </a:ext>
            </a:extLst>
          </p:cNvPr>
          <p:cNvSpPr txBox="1"/>
          <p:nvPr/>
        </p:nvSpPr>
        <p:spPr>
          <a:xfrm>
            <a:off x="10923147" y="108777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/>
          <p:nvPr/>
        </p:nvSpPr>
        <p:spPr>
          <a:xfrm>
            <a:off x="116784" y="63176"/>
            <a:ext cx="97282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¿La Sagrada 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Barcelona ?</a:t>
            </a:r>
            <a:endParaRPr dirty="0"/>
          </a:p>
        </p:txBody>
      </p:sp>
      <p:pic>
        <p:nvPicPr>
          <p:cNvPr id="204" name="Google Shape;204;p41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41" descr="Ma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919" y="1482811"/>
            <a:ext cx="5463987" cy="441492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1"/>
          <p:cNvSpPr txBox="1"/>
          <p:nvPr/>
        </p:nvSpPr>
        <p:spPr>
          <a:xfrm>
            <a:off x="2404696" y="5381648"/>
            <a:ext cx="9989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Granada</a:t>
            </a:r>
            <a:endParaRPr/>
          </a:p>
        </p:txBody>
      </p:sp>
      <p:sp>
        <p:nvSpPr>
          <p:cNvPr id="209" name="Google Shape;209;p41"/>
          <p:cNvSpPr/>
          <p:nvPr/>
        </p:nvSpPr>
        <p:spPr>
          <a:xfrm>
            <a:off x="5200339" y="2790619"/>
            <a:ext cx="134480" cy="163944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1"/>
          <p:cNvSpPr txBox="1"/>
          <p:nvPr/>
        </p:nvSpPr>
        <p:spPr>
          <a:xfrm>
            <a:off x="4908161" y="3056819"/>
            <a:ext cx="10807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Barcelona</a:t>
            </a:r>
            <a:endParaRPr dirty="0"/>
          </a:p>
        </p:txBody>
      </p:sp>
      <p:sp>
        <p:nvSpPr>
          <p:cNvPr id="214" name="Google Shape;214;p41"/>
          <p:cNvSpPr/>
          <p:nvPr/>
        </p:nvSpPr>
        <p:spPr>
          <a:xfrm>
            <a:off x="2566458" y="5206912"/>
            <a:ext cx="134480" cy="163944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Google Shape;205;p41" descr="Sagrada Familia, Cathedral, Architecture, Monu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15255" y="1740082"/>
            <a:ext cx="1080745" cy="86853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" name="Google Shape;192;p40">
            <a:extLst>
              <a:ext uri="{FF2B5EF4-FFF2-40B4-BE49-F238E27FC236}">
                <a16:creationId xmlns:a16="http://schemas.microsoft.com/office/drawing/2014/main" id="{E75F0066-630E-4BBE-BBB7-555554A60B37}"/>
              </a:ext>
            </a:extLst>
          </p:cNvPr>
          <p:cNvSpPr txBox="1"/>
          <p:nvPr/>
        </p:nvSpPr>
        <p:spPr>
          <a:xfrm>
            <a:off x="7275673" y="2174347"/>
            <a:ext cx="448138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Sí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Barcelona.</a:t>
            </a:r>
            <a:endParaRPr dirty="0"/>
          </a:p>
        </p:txBody>
      </p:sp>
      <p:sp>
        <p:nvSpPr>
          <p:cNvPr id="16" name="Google Shape;195;p40">
            <a:extLst>
              <a:ext uri="{FF2B5EF4-FFF2-40B4-BE49-F238E27FC236}">
                <a16:creationId xmlns:a16="http://schemas.microsoft.com/office/drawing/2014/main" id="{85B46C98-7C43-48E9-B75C-E52943279BEC}"/>
              </a:ext>
            </a:extLst>
          </p:cNvPr>
          <p:cNvSpPr txBox="1"/>
          <p:nvPr/>
        </p:nvSpPr>
        <p:spPr>
          <a:xfrm>
            <a:off x="7185697" y="4161641"/>
            <a:ext cx="448138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No,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Madrid.</a:t>
            </a:r>
            <a:endParaRPr dirty="0"/>
          </a:p>
        </p:txBody>
      </p:sp>
      <p:sp>
        <p:nvSpPr>
          <p:cNvPr id="17" name="Google Shape;307;p14">
            <a:extLst>
              <a:ext uri="{FF2B5EF4-FFF2-40B4-BE49-F238E27FC236}">
                <a16:creationId xmlns:a16="http://schemas.microsoft.com/office/drawing/2014/main" id="{93DBF1DA-7258-4747-800F-740EA2B5446C}"/>
              </a:ext>
            </a:extLst>
          </p:cNvPr>
          <p:cNvSpPr txBox="1"/>
          <p:nvPr/>
        </p:nvSpPr>
        <p:spPr>
          <a:xfrm>
            <a:off x="10923147" y="108777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42" descr="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8721" y="2104202"/>
            <a:ext cx="4270566" cy="329873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42"/>
          <p:cNvSpPr/>
          <p:nvPr/>
        </p:nvSpPr>
        <p:spPr>
          <a:xfrm rot="-1876585">
            <a:off x="1807046" y="3038547"/>
            <a:ext cx="1743849" cy="276042"/>
          </a:xfrm>
          <a:prstGeom prst="rightArrow">
            <a:avLst>
              <a:gd name="adj1" fmla="val 50000"/>
              <a:gd name="adj2" fmla="val 51124"/>
            </a:avLst>
          </a:prstGeom>
          <a:solidFill>
            <a:srgbClr val="002060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2"/>
          <p:cNvSpPr txBox="1"/>
          <p:nvPr/>
        </p:nvSpPr>
        <p:spPr>
          <a:xfrm>
            <a:off x="381827" y="435429"/>
            <a:ext cx="730407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</a:t>
            </a: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Madrid?</a:t>
            </a:r>
            <a:endParaRPr dirty="0"/>
          </a:p>
        </p:txBody>
      </p:sp>
      <p:sp>
        <p:nvSpPr>
          <p:cNvPr id="223" name="Google Shape;223;p42"/>
          <p:cNvSpPr txBox="1"/>
          <p:nvPr/>
        </p:nvSpPr>
        <p:spPr>
          <a:xfrm>
            <a:off x="7915508" y="2598283"/>
            <a:ext cx="427649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Sí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Madrid.</a:t>
            </a:r>
            <a:endParaRPr dirty="0"/>
          </a:p>
        </p:txBody>
      </p:sp>
      <p:sp>
        <p:nvSpPr>
          <p:cNvPr id="224" name="Google Shape;224;p42"/>
          <p:cNvSpPr txBox="1"/>
          <p:nvPr/>
        </p:nvSpPr>
        <p:spPr>
          <a:xfrm>
            <a:off x="7954669" y="4181900"/>
            <a:ext cx="394776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No,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Lugo.</a:t>
            </a:r>
            <a:endParaRPr dirty="0"/>
          </a:p>
        </p:txBody>
      </p:sp>
      <p:pic>
        <p:nvPicPr>
          <p:cNvPr id="225" name="Google Shape;225;p42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42"/>
          <p:cNvSpPr/>
          <p:nvPr/>
        </p:nvSpPr>
        <p:spPr>
          <a:xfrm>
            <a:off x="4679524" y="4684703"/>
            <a:ext cx="134480" cy="163944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2"/>
          <p:cNvSpPr txBox="1"/>
          <p:nvPr/>
        </p:nvSpPr>
        <p:spPr>
          <a:xfrm>
            <a:off x="4545495" y="4945401"/>
            <a:ext cx="9989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Granada</a:t>
            </a:r>
            <a:endParaRPr/>
          </a:p>
        </p:txBody>
      </p:sp>
      <p:pic>
        <p:nvPicPr>
          <p:cNvPr id="228" name="Google Shape;228;p42" descr="A picture containing text, toy, doll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9562" y="1918906"/>
            <a:ext cx="1572542" cy="255538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07;p14">
            <a:extLst>
              <a:ext uri="{FF2B5EF4-FFF2-40B4-BE49-F238E27FC236}">
                <a16:creationId xmlns:a16="http://schemas.microsoft.com/office/drawing/2014/main" id="{F1667394-D78C-4529-BDAE-7B202E115C03}"/>
              </a:ext>
            </a:extLst>
          </p:cNvPr>
          <p:cNvSpPr txBox="1"/>
          <p:nvPr/>
        </p:nvSpPr>
        <p:spPr>
          <a:xfrm>
            <a:off x="10923147" y="108777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83">
            <a:extLst>
              <a:ext uri="{FF2B5EF4-FFF2-40B4-BE49-F238E27FC236}">
                <a16:creationId xmlns:a16="http://schemas.microsoft.com/office/drawing/2014/main" id="{FBA8C2B2-9471-4602-9A45-BD198D15766D}"/>
              </a:ext>
            </a:extLst>
          </p:cNvPr>
          <p:cNvSpPr txBox="1"/>
          <p:nvPr/>
        </p:nvSpPr>
        <p:spPr>
          <a:xfrm>
            <a:off x="10010045" y="532570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10C484D-EF30-4CE4-B366-01018AC001B3}"/>
              </a:ext>
            </a:extLst>
          </p:cNvPr>
          <p:cNvSpPr txBox="1"/>
          <p:nvPr/>
        </p:nvSpPr>
        <p:spPr>
          <a:xfrm>
            <a:off x="10007266" y="337452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1134BA6-442E-4101-98C5-E4CBF2FA7432}"/>
              </a:ext>
            </a:extLst>
          </p:cNvPr>
          <p:cNvSpPr txBox="1"/>
          <p:nvPr/>
        </p:nvSpPr>
        <p:spPr>
          <a:xfrm>
            <a:off x="4023766" y="5429269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0AD1A92-1878-4A26-81E1-F5B597E8FFC5}"/>
              </a:ext>
            </a:extLst>
          </p:cNvPr>
          <p:cNvSpPr txBox="1"/>
          <p:nvPr/>
        </p:nvSpPr>
        <p:spPr>
          <a:xfrm>
            <a:off x="4020987" y="3469217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E05525-E836-48CE-8A87-7EA7C4FD9799}"/>
              </a:ext>
            </a:extLst>
          </p:cNvPr>
          <p:cNvSpPr txBox="1"/>
          <p:nvPr/>
        </p:nvSpPr>
        <p:spPr>
          <a:xfrm>
            <a:off x="5228425" y="1584359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37" y="91057"/>
            <a:ext cx="10515600" cy="527768"/>
          </a:xfrm>
        </p:spPr>
        <p:txBody>
          <a:bodyPr>
            <a:no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gets lots of messages from his friends. </a:t>
            </a:r>
          </a:p>
        </p:txBody>
      </p:sp>
      <p:pic>
        <p:nvPicPr>
          <p:cNvPr id="4" name="Google Shape;205;p9" descr="Reading, Book, Symbol, Icon, Reader, Man">
            <a:extLst>
              <a:ext uri="{FF2B5EF4-FFF2-40B4-BE49-F238E27FC236}">
                <a16:creationId xmlns:a16="http://schemas.microsoft.com/office/drawing/2014/main" id="{1AC800E3-1B31-4400-8D68-E36A0266B22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9562" y="110094"/>
            <a:ext cx="782801" cy="7828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06;p9">
            <a:extLst>
              <a:ext uri="{FF2B5EF4-FFF2-40B4-BE49-F238E27FC236}">
                <a16:creationId xmlns:a16="http://schemas.microsoft.com/office/drawing/2014/main" id="{857A50F3-5BEE-4C46-B224-06DAB84663A9}"/>
              </a:ext>
            </a:extLst>
          </p:cNvPr>
          <p:cNvSpPr txBox="1"/>
          <p:nvPr/>
        </p:nvSpPr>
        <p:spPr>
          <a:xfrm>
            <a:off x="11263789" y="941116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E4AAB394-F26B-49D3-AF2A-B36662DE9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861" y="110094"/>
            <a:ext cx="1399105" cy="1700918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885C632-60A1-4312-BCC4-CCC0B0336E07}"/>
              </a:ext>
            </a:extLst>
          </p:cNvPr>
          <p:cNvSpPr/>
          <p:nvPr/>
        </p:nvSpPr>
        <p:spPr>
          <a:xfrm rot="16200000">
            <a:off x="2687454" y="1630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570BA2-6A38-4A28-AA5E-17B28BEC6D11}"/>
              </a:ext>
            </a:extLst>
          </p:cNvPr>
          <p:cNvSpPr/>
          <p:nvPr/>
        </p:nvSpPr>
        <p:spPr>
          <a:xfrm rot="16200000">
            <a:off x="2660813" y="34826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B884547-1019-4B29-8A9B-21BCBF9C1E9F}"/>
              </a:ext>
            </a:extLst>
          </p:cNvPr>
          <p:cNvSpPr/>
          <p:nvPr/>
        </p:nvSpPr>
        <p:spPr>
          <a:xfrm>
            <a:off x="4744666" y="149404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9802373-C3FC-46DE-B076-9CC9372E0D60}"/>
              </a:ext>
            </a:extLst>
          </p:cNvPr>
          <p:cNvSpPr/>
          <p:nvPr/>
        </p:nvSpPr>
        <p:spPr>
          <a:xfrm>
            <a:off x="2180521" y="114531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A3088D-2C2D-4478-937A-C79C843AFFD8}"/>
              </a:ext>
            </a:extLst>
          </p:cNvPr>
          <p:cNvSpPr txBox="1"/>
          <p:nvPr/>
        </p:nvSpPr>
        <p:spPr>
          <a:xfrm>
            <a:off x="2299443" y="1164674"/>
            <a:ext cx="220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Estoy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España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1817BE-8829-4598-813D-BE7BEB302885}"/>
              </a:ext>
            </a:extLst>
          </p:cNvPr>
          <p:cNvSpPr txBox="1"/>
          <p:nvPr/>
        </p:nvSpPr>
        <p:spPr>
          <a:xfrm>
            <a:off x="1384929" y="83994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BDCA79-5E4D-4B11-8BAB-4777DECB0842}"/>
              </a:ext>
            </a:extLst>
          </p:cNvPr>
          <p:cNvSpPr txBox="1"/>
          <p:nvPr/>
        </p:nvSpPr>
        <p:spPr>
          <a:xfrm>
            <a:off x="5228425" y="94927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E92E69-7C44-4991-85A1-DFEEA38CEC34}"/>
              </a:ext>
            </a:extLst>
          </p:cNvPr>
          <p:cNvSpPr txBox="1"/>
          <p:nvPr/>
        </p:nvSpPr>
        <p:spPr>
          <a:xfrm>
            <a:off x="5913365" y="97684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5C877A2-146A-4D20-88C5-86601D9FB7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507" y="1503518"/>
            <a:ext cx="498794" cy="51957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EDF03BD-4545-49FF-9952-4B9A5EC24138}"/>
              </a:ext>
            </a:extLst>
          </p:cNvPr>
          <p:cNvSpPr txBox="1"/>
          <p:nvPr/>
        </p:nvSpPr>
        <p:spPr>
          <a:xfrm>
            <a:off x="5913365" y="1611936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CCCC5C8-2BC3-42B8-9EE3-02D3F94A5CD7}"/>
              </a:ext>
            </a:extLst>
          </p:cNvPr>
          <p:cNvSpPr/>
          <p:nvPr/>
        </p:nvSpPr>
        <p:spPr>
          <a:xfrm rot="16200000">
            <a:off x="1480016" y="191003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6E32C9-C896-47E4-88B0-6F1372839CF3}"/>
              </a:ext>
            </a:extLst>
          </p:cNvPr>
          <p:cNvSpPr/>
          <p:nvPr/>
        </p:nvSpPr>
        <p:spPr>
          <a:xfrm rot="16200000">
            <a:off x="1453375" y="224199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F3B683E-2F07-4E1E-8C51-0E9912F1CCA4}"/>
              </a:ext>
            </a:extLst>
          </p:cNvPr>
          <p:cNvSpPr/>
          <p:nvPr/>
        </p:nvSpPr>
        <p:spPr>
          <a:xfrm>
            <a:off x="3537228" y="338777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34D3615E-61AB-46E4-AE8C-6E9281227C18}"/>
              </a:ext>
            </a:extLst>
          </p:cNvPr>
          <p:cNvSpPr/>
          <p:nvPr/>
        </p:nvSpPr>
        <p:spPr>
          <a:xfrm>
            <a:off x="973083" y="303905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76DC55-1FC6-4644-8733-030F13D384FE}"/>
              </a:ext>
            </a:extLst>
          </p:cNvPr>
          <p:cNvSpPr txBox="1"/>
          <p:nvPr/>
        </p:nvSpPr>
        <p:spPr>
          <a:xfrm>
            <a:off x="1046138" y="3054158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Está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Málaga.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8066B5-2525-4BC7-AD98-6B9D3462FE71}"/>
              </a:ext>
            </a:extLst>
          </p:cNvPr>
          <p:cNvSpPr txBox="1"/>
          <p:nvPr/>
        </p:nvSpPr>
        <p:spPr>
          <a:xfrm>
            <a:off x="177491" y="273367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AE1F85-6DB6-480A-A6C7-926270CA34D8}"/>
              </a:ext>
            </a:extLst>
          </p:cNvPr>
          <p:cNvSpPr txBox="1"/>
          <p:nvPr/>
        </p:nvSpPr>
        <p:spPr>
          <a:xfrm>
            <a:off x="4020987" y="284300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E37B67-CCA3-431E-9D32-B57C2E2FE4FA}"/>
              </a:ext>
            </a:extLst>
          </p:cNvPr>
          <p:cNvSpPr txBox="1"/>
          <p:nvPr/>
        </p:nvSpPr>
        <p:spPr>
          <a:xfrm>
            <a:off x="4705927" y="2870578"/>
            <a:ext cx="1428750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she/he is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0B880A-7507-419A-9C53-E9080C4AE6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135" y="2774293"/>
            <a:ext cx="498794" cy="51957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D1C62AD-E882-4A5E-B122-1B91F9933E03}"/>
              </a:ext>
            </a:extLst>
          </p:cNvPr>
          <p:cNvSpPr txBox="1"/>
          <p:nvPr/>
        </p:nvSpPr>
        <p:spPr>
          <a:xfrm>
            <a:off x="4705927" y="350566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6330641-0BED-45E6-A45C-805C0CF69E72}"/>
              </a:ext>
            </a:extLst>
          </p:cNvPr>
          <p:cNvSpPr/>
          <p:nvPr/>
        </p:nvSpPr>
        <p:spPr>
          <a:xfrm rot="16200000">
            <a:off x="7466295" y="1806465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4934769-4D3F-433F-A324-AD6CF2884916}"/>
              </a:ext>
            </a:extLst>
          </p:cNvPr>
          <p:cNvSpPr/>
          <p:nvPr/>
        </p:nvSpPr>
        <p:spPr>
          <a:xfrm rot="16200000">
            <a:off x="7439654" y="2138423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C2A148F-F507-444D-BF56-240A7CD44947}"/>
              </a:ext>
            </a:extLst>
          </p:cNvPr>
          <p:cNvSpPr/>
          <p:nvPr/>
        </p:nvSpPr>
        <p:spPr>
          <a:xfrm>
            <a:off x="9523507" y="3284206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A485A60F-8A9E-4742-832B-9005862FE7B3}"/>
              </a:ext>
            </a:extLst>
          </p:cNvPr>
          <p:cNvSpPr/>
          <p:nvPr/>
        </p:nvSpPr>
        <p:spPr>
          <a:xfrm>
            <a:off x="6959362" y="2935481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8D5E5E-6E7B-4D88-B3C5-08F4786A95C7}"/>
              </a:ext>
            </a:extLst>
          </p:cNvPr>
          <p:cNvSpPr txBox="1"/>
          <p:nvPr/>
        </p:nvSpPr>
        <p:spPr>
          <a:xfrm>
            <a:off x="6959362" y="2951673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Estoy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Arequipa.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B03B956-6396-4550-8B1F-AFD8F5767C27}"/>
              </a:ext>
            </a:extLst>
          </p:cNvPr>
          <p:cNvSpPr txBox="1"/>
          <p:nvPr/>
        </p:nvSpPr>
        <p:spPr>
          <a:xfrm>
            <a:off x="6224730" y="263010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27CC387-03B2-44CE-9CDC-F5565F131DB3}"/>
              </a:ext>
            </a:extLst>
          </p:cNvPr>
          <p:cNvSpPr txBox="1"/>
          <p:nvPr/>
        </p:nvSpPr>
        <p:spPr>
          <a:xfrm>
            <a:off x="10007266" y="2739432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FB665A3-B9E1-4F1C-864D-5FEC1A62E98D}"/>
              </a:ext>
            </a:extLst>
          </p:cNvPr>
          <p:cNvSpPr txBox="1"/>
          <p:nvPr/>
        </p:nvSpPr>
        <p:spPr>
          <a:xfrm>
            <a:off x="10692206" y="2767009"/>
            <a:ext cx="1428750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she/he is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6A632882-52FE-4557-964F-661E275C4F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348" y="3293680"/>
            <a:ext cx="498794" cy="51957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3F78B06-A2AA-45C7-B4A1-03E464A5793D}"/>
              </a:ext>
            </a:extLst>
          </p:cNvPr>
          <p:cNvSpPr txBox="1"/>
          <p:nvPr/>
        </p:nvSpPr>
        <p:spPr>
          <a:xfrm>
            <a:off x="10692206" y="3402098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A3EB92F-44C1-4DD5-B5F9-3C1630B0E29C}"/>
              </a:ext>
            </a:extLst>
          </p:cNvPr>
          <p:cNvSpPr/>
          <p:nvPr/>
        </p:nvSpPr>
        <p:spPr>
          <a:xfrm rot="16200000">
            <a:off x="1482795" y="386121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E0C5348-9EF5-4664-AE08-11AB1D16EF6F}"/>
              </a:ext>
            </a:extLst>
          </p:cNvPr>
          <p:cNvSpPr/>
          <p:nvPr/>
        </p:nvSpPr>
        <p:spPr>
          <a:xfrm rot="16200000">
            <a:off x="1456154" y="419317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ACF7E92-6CC8-4A20-8A48-AC0796F1965D}"/>
              </a:ext>
            </a:extLst>
          </p:cNvPr>
          <p:cNvSpPr/>
          <p:nvPr/>
        </p:nvSpPr>
        <p:spPr>
          <a:xfrm>
            <a:off x="3540007" y="533895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CB0C43E8-12E4-4C4D-88F6-EFDB9192B26E}"/>
              </a:ext>
            </a:extLst>
          </p:cNvPr>
          <p:cNvSpPr/>
          <p:nvPr/>
        </p:nvSpPr>
        <p:spPr>
          <a:xfrm>
            <a:off x="975862" y="499022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FF164F8-5992-4C8B-BD37-99FC9C53D08A}"/>
              </a:ext>
            </a:extLst>
          </p:cNvPr>
          <p:cNvSpPr txBox="1"/>
          <p:nvPr/>
        </p:nvSpPr>
        <p:spPr>
          <a:xfrm>
            <a:off x="988321" y="5020261"/>
            <a:ext cx="2395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Estás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Perú.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5C08848-1C65-4045-AA72-E2F3650DA15B}"/>
              </a:ext>
            </a:extLst>
          </p:cNvPr>
          <p:cNvSpPr txBox="1"/>
          <p:nvPr/>
        </p:nvSpPr>
        <p:spPr>
          <a:xfrm>
            <a:off x="180270" y="468485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51999A5-1789-4379-8333-6BBB3CBCFC8B}"/>
              </a:ext>
            </a:extLst>
          </p:cNvPr>
          <p:cNvSpPr txBox="1"/>
          <p:nvPr/>
        </p:nvSpPr>
        <p:spPr>
          <a:xfrm>
            <a:off x="4023766" y="479418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4D7A85E-C64D-4C68-B245-F6500EDC5C35}"/>
              </a:ext>
            </a:extLst>
          </p:cNvPr>
          <p:cNvSpPr txBox="1"/>
          <p:nvPr/>
        </p:nvSpPr>
        <p:spPr>
          <a:xfrm>
            <a:off x="4708706" y="482175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8DE720F6-249B-4597-860C-EF567F351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366" y="4691557"/>
            <a:ext cx="498794" cy="519576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0EE17B00-914F-4C16-A015-79D2DE1A5EFF}"/>
              </a:ext>
            </a:extLst>
          </p:cNvPr>
          <p:cNvSpPr txBox="1"/>
          <p:nvPr/>
        </p:nvSpPr>
        <p:spPr>
          <a:xfrm>
            <a:off x="4708706" y="5456846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B7D763A2-7128-4DF2-B064-0F8FA3156B7D}"/>
              </a:ext>
            </a:extLst>
          </p:cNvPr>
          <p:cNvSpPr/>
          <p:nvPr/>
        </p:nvSpPr>
        <p:spPr>
          <a:xfrm rot="16200000">
            <a:off x="7469074" y="375764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AEE13A1-0C68-4581-AAEE-26AAF9B455A7}"/>
              </a:ext>
            </a:extLst>
          </p:cNvPr>
          <p:cNvSpPr/>
          <p:nvPr/>
        </p:nvSpPr>
        <p:spPr>
          <a:xfrm rot="16200000">
            <a:off x="7442433" y="408960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64CE152-E8B8-40F2-82E9-39D9D4FC143F}"/>
              </a:ext>
            </a:extLst>
          </p:cNvPr>
          <p:cNvSpPr/>
          <p:nvPr/>
        </p:nvSpPr>
        <p:spPr>
          <a:xfrm>
            <a:off x="9526286" y="523538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8" name="Speech Bubble: Rectangle with Corners Rounded 77">
            <a:extLst>
              <a:ext uri="{FF2B5EF4-FFF2-40B4-BE49-F238E27FC236}">
                <a16:creationId xmlns:a16="http://schemas.microsoft.com/office/drawing/2014/main" id="{15C768C4-2F38-4BDC-9CB2-E535FC1857BC}"/>
              </a:ext>
            </a:extLst>
          </p:cNvPr>
          <p:cNvSpPr/>
          <p:nvPr/>
        </p:nvSpPr>
        <p:spPr>
          <a:xfrm>
            <a:off x="6962141" y="488666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E1FAAC8-7071-4BC8-ABF9-6925689FFCD4}"/>
              </a:ext>
            </a:extLst>
          </p:cNvPr>
          <p:cNvSpPr txBox="1"/>
          <p:nvPr/>
        </p:nvSpPr>
        <p:spPr>
          <a:xfrm>
            <a:off x="6996969" y="4929479"/>
            <a:ext cx="239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¿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Estás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Inglaterra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1D45E56-098F-45A8-B817-18583791C16A}"/>
              </a:ext>
            </a:extLst>
          </p:cNvPr>
          <p:cNvSpPr txBox="1"/>
          <p:nvPr/>
        </p:nvSpPr>
        <p:spPr>
          <a:xfrm>
            <a:off x="6227509" y="458128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1BCA312-36F4-4D19-8AD3-1C0C6C9D41C4}"/>
              </a:ext>
            </a:extLst>
          </p:cNvPr>
          <p:cNvSpPr txBox="1"/>
          <p:nvPr/>
        </p:nvSpPr>
        <p:spPr>
          <a:xfrm>
            <a:off x="10010045" y="469061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3553F5A-6305-4968-9693-4AB7BB121B76}"/>
              </a:ext>
            </a:extLst>
          </p:cNvPr>
          <p:cNvSpPr txBox="1"/>
          <p:nvPr/>
        </p:nvSpPr>
        <p:spPr>
          <a:xfrm>
            <a:off x="10694985" y="4718188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 you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004E88E2-96CD-407C-A52F-5F2B5981D8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165" y="4561969"/>
            <a:ext cx="498794" cy="519576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EB9AAF5E-D0B5-4F7E-AB44-80D96439760E}"/>
              </a:ext>
            </a:extLst>
          </p:cNvPr>
          <p:cNvSpPr txBox="1"/>
          <p:nvPr/>
        </p:nvSpPr>
        <p:spPr>
          <a:xfrm>
            <a:off x="10694985" y="535327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</a:p>
        </p:txBody>
      </p:sp>
      <p:pic>
        <p:nvPicPr>
          <p:cNvPr id="86" name="Google Shape;228;p4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AD8A1FA-2163-4226-AB98-4D372D3B165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9934" y="782115"/>
            <a:ext cx="1058906" cy="17009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35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62" grpId="0" animBg="1"/>
      <p:bldP spid="73" grpId="0" animBg="1"/>
      <p:bldP spid="4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 animBg="1"/>
      <p:bldP spid="37" grpId="0" animBg="1"/>
      <p:bldP spid="38" grpId="0" animBg="1"/>
      <p:bldP spid="41" grpId="0" animBg="1"/>
      <p:bldP spid="53" grpId="0" animBg="1"/>
      <p:bldP spid="54" grpId="0" animBg="1"/>
      <p:bldP spid="55" grpId="0" animBg="1"/>
      <p:bldP spid="56" grpId="0" animBg="1"/>
      <p:bldP spid="57" grpId="0"/>
      <p:bldP spid="58" grpId="0" animBg="1"/>
      <p:bldP spid="59" grpId="0" animBg="1"/>
      <p:bldP spid="60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/>
      <p:bldP spid="69" grpId="0" animBg="1"/>
      <p:bldP spid="70" grpId="0" animBg="1"/>
      <p:bldP spid="71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/>
      <p:bldP spid="80" grpId="0" animBg="1"/>
      <p:bldP spid="81" grpId="0" animBg="1"/>
      <p:bldP spid="82" grpId="0" animBg="1"/>
      <p:bldP spid="8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37" y="237610"/>
            <a:ext cx="11042132" cy="795328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 going to talk about places with your partner.</a:t>
            </a:r>
            <a:b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Write down the prompts 1-6.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88B04091-843C-4BA6-A546-57D5EFC5F6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07;p14">
            <a:extLst>
              <a:ext uri="{FF2B5EF4-FFF2-40B4-BE49-F238E27FC236}">
                <a16:creationId xmlns:a16="http://schemas.microsoft.com/office/drawing/2014/main" id="{B9C93204-B1C7-4627-8220-8CDA8FD6DD64}"/>
              </a:ext>
            </a:extLst>
          </p:cNvPr>
          <p:cNvSpPr txBox="1"/>
          <p:nvPr/>
        </p:nvSpPr>
        <p:spPr>
          <a:xfrm>
            <a:off x="11022646" y="1032938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01A4DB-E5FE-4A7F-A90C-733E66A340F0}"/>
              </a:ext>
            </a:extLst>
          </p:cNvPr>
          <p:cNvSpPr txBox="1"/>
          <p:nvPr/>
        </p:nvSpPr>
        <p:spPr>
          <a:xfrm>
            <a:off x="1875295" y="1433048"/>
            <a:ext cx="2727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Persona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44C5C8-FF20-4BE1-A39A-EA2E07ED6140}"/>
              </a:ext>
            </a:extLst>
          </p:cNvPr>
          <p:cNvSpPr txBox="1"/>
          <p:nvPr/>
        </p:nvSpPr>
        <p:spPr>
          <a:xfrm>
            <a:off x="7188630" y="1437669"/>
            <a:ext cx="2727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Persona B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FAEFD588-251D-4634-8CCA-EE6CC95A2F6E}"/>
              </a:ext>
            </a:extLst>
          </p:cNvPr>
          <p:cNvGraphicFramePr>
            <a:graphicFrameLocks noGrp="1"/>
          </p:cNvGraphicFramePr>
          <p:nvPr/>
        </p:nvGraphicFramePr>
        <p:xfrm>
          <a:off x="1310849" y="2083518"/>
          <a:ext cx="4390040" cy="3474720"/>
        </p:xfrm>
        <a:graphic>
          <a:graphicData uri="http://schemas.openxmlformats.org/drawingml/2006/table">
            <a:tbl>
              <a:tblPr firstRow="1" bandRow="1"/>
              <a:tblGrid>
                <a:gridCol w="630840">
                  <a:extLst>
                    <a:ext uri="{9D8B030D-6E8A-4147-A177-3AD203B41FA5}">
                      <a16:colId xmlns:a16="http://schemas.microsoft.com/office/drawing/2014/main" val="68239059"/>
                    </a:ext>
                  </a:extLst>
                </a:gridCol>
                <a:gridCol w="3759200">
                  <a:extLst>
                    <a:ext uri="{9D8B030D-6E8A-4147-A177-3AD203B41FA5}">
                      <a16:colId xmlns:a16="http://schemas.microsoft.com/office/drawing/2014/main" val="4248558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681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4541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4885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3515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are…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394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7430312"/>
                  </a:ext>
                </a:extLst>
              </a:tr>
            </a:tbl>
          </a:graphicData>
        </a:graphic>
      </p:graphicFrame>
      <p:graphicFrame>
        <p:nvGraphicFramePr>
          <p:cNvPr id="11" name="Table 9">
            <a:extLst>
              <a:ext uri="{FF2B5EF4-FFF2-40B4-BE49-F238E27FC236}">
                <a16:creationId xmlns:a16="http://schemas.microsoft.com/office/drawing/2014/main" id="{9DFE8369-D042-4960-A83C-8FDB96ABEF61}"/>
              </a:ext>
            </a:extLst>
          </p:cNvPr>
          <p:cNvGraphicFramePr>
            <a:graphicFrameLocks noGrp="1"/>
          </p:cNvGraphicFramePr>
          <p:nvPr/>
        </p:nvGraphicFramePr>
        <p:xfrm>
          <a:off x="7055059" y="2083518"/>
          <a:ext cx="4961769" cy="3474720"/>
        </p:xfrm>
        <a:graphic>
          <a:graphicData uri="http://schemas.openxmlformats.org/drawingml/2006/table">
            <a:tbl>
              <a:tblPr firstRow="1" bandRow="1"/>
              <a:tblGrid>
                <a:gridCol w="632674">
                  <a:extLst>
                    <a:ext uri="{9D8B030D-6E8A-4147-A177-3AD203B41FA5}">
                      <a16:colId xmlns:a16="http://schemas.microsoft.com/office/drawing/2014/main" val="68239059"/>
                    </a:ext>
                  </a:extLst>
                </a:gridCol>
                <a:gridCol w="4329095">
                  <a:extLst>
                    <a:ext uri="{9D8B030D-6E8A-4147-A177-3AD203B41FA5}">
                      <a16:colId xmlns:a16="http://schemas.microsoft.com/office/drawing/2014/main" val="4248558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681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4541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4885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3515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394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7430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4382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71" y="-41495"/>
            <a:ext cx="11042132" cy="795328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Example: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88B04091-843C-4BA6-A546-57D5EFC5F6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07;p14">
            <a:extLst>
              <a:ext uri="{FF2B5EF4-FFF2-40B4-BE49-F238E27FC236}">
                <a16:creationId xmlns:a16="http://schemas.microsoft.com/office/drawing/2014/main" id="{B9C93204-B1C7-4627-8220-8CDA8FD6DD64}"/>
              </a:ext>
            </a:extLst>
          </p:cNvPr>
          <p:cNvSpPr txBox="1"/>
          <p:nvPr/>
        </p:nvSpPr>
        <p:spPr>
          <a:xfrm>
            <a:off x="11022646" y="1032938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01A4DB-E5FE-4A7F-A90C-733E66A340F0}"/>
              </a:ext>
            </a:extLst>
          </p:cNvPr>
          <p:cNvSpPr txBox="1"/>
          <p:nvPr/>
        </p:nvSpPr>
        <p:spPr>
          <a:xfrm>
            <a:off x="175171" y="1433048"/>
            <a:ext cx="2727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Persona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44C5C8-FF20-4BE1-A39A-EA2E07ED6140}"/>
              </a:ext>
            </a:extLst>
          </p:cNvPr>
          <p:cNvSpPr txBox="1"/>
          <p:nvPr/>
        </p:nvSpPr>
        <p:spPr>
          <a:xfrm>
            <a:off x="7188630" y="1437669"/>
            <a:ext cx="2727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Persona B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FAEFD588-251D-4634-8CCA-EE6CC95A2F6E}"/>
              </a:ext>
            </a:extLst>
          </p:cNvPr>
          <p:cNvGraphicFramePr>
            <a:graphicFrameLocks noGrp="1"/>
          </p:cNvGraphicFramePr>
          <p:nvPr/>
        </p:nvGraphicFramePr>
        <p:xfrm>
          <a:off x="433952" y="2066818"/>
          <a:ext cx="4370521" cy="579120"/>
        </p:xfrm>
        <a:graphic>
          <a:graphicData uri="http://schemas.openxmlformats.org/drawingml/2006/table">
            <a:tbl>
              <a:tblPr firstRow="1" bandRow="1"/>
              <a:tblGrid>
                <a:gridCol w="780590">
                  <a:extLst>
                    <a:ext uri="{9D8B030D-6E8A-4147-A177-3AD203B41FA5}">
                      <a16:colId xmlns:a16="http://schemas.microsoft.com/office/drawing/2014/main" val="68239059"/>
                    </a:ext>
                  </a:extLst>
                </a:gridCol>
                <a:gridCol w="3589931">
                  <a:extLst>
                    <a:ext uri="{9D8B030D-6E8A-4147-A177-3AD203B41FA5}">
                      <a16:colId xmlns:a16="http://schemas.microsoft.com/office/drawing/2014/main" val="4248558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681480"/>
                  </a:ext>
                </a:extLst>
              </a:tr>
            </a:tbl>
          </a:graphicData>
        </a:graphic>
      </p:graphicFrame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2F49A775-0CE1-422D-A3C7-F4DDFEF9BA46}"/>
              </a:ext>
            </a:extLst>
          </p:cNvPr>
          <p:cNvSpPr/>
          <p:nvPr/>
        </p:nvSpPr>
        <p:spPr>
          <a:xfrm>
            <a:off x="2387553" y="628946"/>
            <a:ext cx="2588217" cy="795329"/>
          </a:xfrm>
          <a:prstGeom prst="wedgeRoundRectCallout">
            <a:avLst>
              <a:gd name="adj1" fmla="val -38797"/>
              <a:gd name="adj2" fmla="val 103772"/>
              <a:gd name="adj3" fmla="val 16667"/>
            </a:avLst>
          </a:prstGeom>
          <a:solidFill>
            <a:srgbClr val="DDF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Estoy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C9FB9D-BA57-4CCF-8810-69E455BE5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896" y="2103241"/>
            <a:ext cx="2208514" cy="2208514"/>
          </a:xfrm>
          <a:prstGeom prst="rect">
            <a:avLst/>
          </a:prstGeom>
        </p:spPr>
      </p:pic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1CE81D6E-93C8-4D4F-B00C-D4798FF64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2912" y="2370021"/>
            <a:ext cx="720595" cy="7205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DA110D-21A7-4ED0-A898-383DA7DCE343}"/>
              </a:ext>
            </a:extLst>
          </p:cNvPr>
          <p:cNvSpPr txBox="1"/>
          <p:nvPr/>
        </p:nvSpPr>
        <p:spPr>
          <a:xfrm>
            <a:off x="8797505" y="2940568"/>
            <a:ext cx="1138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83F53D-4AF2-4D7C-B5FC-FFB633118FBB}"/>
              </a:ext>
            </a:extLst>
          </p:cNvPr>
          <p:cNvSpPr txBox="1"/>
          <p:nvPr/>
        </p:nvSpPr>
        <p:spPr>
          <a:xfrm>
            <a:off x="8620614" y="5979527"/>
            <a:ext cx="1532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Cuba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2CB3EC-D2B9-4093-A784-12A0CD628226}"/>
              </a:ext>
            </a:extLst>
          </p:cNvPr>
          <p:cNvSpPr/>
          <p:nvPr/>
        </p:nvSpPr>
        <p:spPr>
          <a:xfrm>
            <a:off x="6307810" y="1974282"/>
            <a:ext cx="4370522" cy="467494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5A2BDE-0DD6-4D89-98B8-39A037DC77AD}"/>
              </a:ext>
            </a:extLst>
          </p:cNvPr>
          <p:cNvSpPr txBox="1"/>
          <p:nvPr/>
        </p:nvSpPr>
        <p:spPr>
          <a:xfrm>
            <a:off x="6369968" y="2833368"/>
            <a:ext cx="1341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872892-11B6-4BF3-ACE9-E334703736BB}"/>
              </a:ext>
            </a:extLst>
          </p:cNvPr>
          <p:cNvSpPr txBox="1"/>
          <p:nvPr/>
        </p:nvSpPr>
        <p:spPr>
          <a:xfrm>
            <a:off x="6409381" y="5309863"/>
            <a:ext cx="1341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989E9249-6017-4280-9929-BC6F48EBD9FC}"/>
              </a:ext>
            </a:extLst>
          </p:cNvPr>
          <p:cNvSpPr/>
          <p:nvPr/>
        </p:nvSpPr>
        <p:spPr>
          <a:xfrm>
            <a:off x="4975770" y="628947"/>
            <a:ext cx="2895600" cy="795329"/>
          </a:xfrm>
          <a:prstGeom prst="wedgeRoundRectCallout">
            <a:avLst>
              <a:gd name="adj1" fmla="val 35123"/>
              <a:gd name="adj2" fmla="val 99875"/>
              <a:gd name="adj3" fmla="val 16667"/>
            </a:avLst>
          </a:prstGeom>
          <a:solidFill>
            <a:srgbClr val="DDF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…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en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Cuba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41FB558-59A4-4804-9B56-BFC84C0D3ACD}"/>
              </a:ext>
            </a:extLst>
          </p:cNvPr>
          <p:cNvSpPr/>
          <p:nvPr/>
        </p:nvSpPr>
        <p:spPr>
          <a:xfrm>
            <a:off x="6013862" y="4445144"/>
            <a:ext cx="5117792" cy="2337473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4F9323-7AFB-4252-A258-53BC3C1FE890}"/>
              </a:ext>
            </a:extLst>
          </p:cNvPr>
          <p:cNvSpPr txBox="1"/>
          <p:nvPr/>
        </p:nvSpPr>
        <p:spPr>
          <a:xfrm>
            <a:off x="2630311" y="2053382"/>
            <a:ext cx="2043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 Cuba.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3A52AB-6F71-4C3A-B16B-15129571788C}"/>
              </a:ext>
            </a:extLst>
          </p:cNvPr>
          <p:cNvSpPr txBox="1"/>
          <p:nvPr/>
        </p:nvSpPr>
        <p:spPr>
          <a:xfrm>
            <a:off x="4198021" y="163027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6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3" name="Picture 22" descr="A picture containing logo&#10;&#10;Description automatically generated">
            <a:extLst>
              <a:ext uri="{FF2B5EF4-FFF2-40B4-BE49-F238E27FC236}">
                <a16:creationId xmlns:a16="http://schemas.microsoft.com/office/drawing/2014/main" id="{B7A6F719-A06D-44E2-8D61-F038898722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0411" y="5524235"/>
            <a:ext cx="1060346" cy="530173"/>
          </a:xfrm>
          <a:prstGeom prst="rect">
            <a:avLst/>
          </a:prstGeom>
        </p:spPr>
      </p:pic>
      <p:pic>
        <p:nvPicPr>
          <p:cNvPr id="24" name="Picture 23" descr="Map&#10;&#10;Description automatically generated">
            <a:extLst>
              <a:ext uri="{FF2B5EF4-FFF2-40B4-BE49-F238E27FC236}">
                <a16:creationId xmlns:a16="http://schemas.microsoft.com/office/drawing/2014/main" id="{DCD49704-1DA1-4FA2-A1A5-C53059314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8899" y="4578535"/>
            <a:ext cx="3337802" cy="166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6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4" grpId="0" animBg="1"/>
      <p:bldP spid="18" grpId="0" animBg="1"/>
      <p:bldP spid="19" grpId="0" animBg="1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38" y="405362"/>
            <a:ext cx="2300910" cy="527768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B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88B04091-843C-4BA6-A546-57D5EFC5F6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07;p14">
            <a:extLst>
              <a:ext uri="{FF2B5EF4-FFF2-40B4-BE49-F238E27FC236}">
                <a16:creationId xmlns:a16="http://schemas.microsoft.com/office/drawing/2014/main" id="{B9C93204-B1C7-4627-8220-8CDA8FD6DD64}"/>
              </a:ext>
            </a:extLst>
          </p:cNvPr>
          <p:cNvSpPr txBox="1"/>
          <p:nvPr/>
        </p:nvSpPr>
        <p:spPr>
          <a:xfrm>
            <a:off x="11022646" y="1032938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A68D708-6AE8-47DE-A0E2-C209D53B282E}"/>
              </a:ext>
            </a:extLst>
          </p:cNvPr>
          <p:cNvGraphicFramePr>
            <a:graphicFrameLocks noGrp="1"/>
          </p:cNvGraphicFramePr>
          <p:nvPr/>
        </p:nvGraphicFramePr>
        <p:xfrm>
          <a:off x="303838" y="983707"/>
          <a:ext cx="10515600" cy="5599726"/>
        </p:xfrm>
        <a:graphic>
          <a:graphicData uri="http://schemas.openxmlformats.org/drawingml/2006/table">
            <a:tbl>
              <a:tblPr firstRow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373716862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1400912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59489597"/>
                    </a:ext>
                  </a:extLst>
                </a:gridCol>
              </a:tblGrid>
              <a:tr h="2799863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182979"/>
                  </a:ext>
                </a:extLst>
              </a:tr>
              <a:tr h="2799863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12654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CA2103-4CC8-456F-8959-F0AC186AEAF9}"/>
              </a:ext>
            </a:extLst>
          </p:cNvPr>
          <p:cNvSpPr txBox="1"/>
          <p:nvPr/>
        </p:nvSpPr>
        <p:spPr>
          <a:xfrm>
            <a:off x="418444" y="1342420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6146E5-144A-4E71-A92A-3691B32841B0}"/>
              </a:ext>
            </a:extLst>
          </p:cNvPr>
          <p:cNvSpPr txBox="1"/>
          <p:nvPr/>
        </p:nvSpPr>
        <p:spPr>
          <a:xfrm>
            <a:off x="377432" y="2532130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66AC58-4DBF-43E3-957A-B7ACB1426F1F}"/>
              </a:ext>
            </a:extLst>
          </p:cNvPr>
          <p:cNvSpPr txBox="1"/>
          <p:nvPr/>
        </p:nvSpPr>
        <p:spPr>
          <a:xfrm>
            <a:off x="3989392" y="1447475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F3CE7D-D2CE-4E92-9FBC-BDB4EFBA45CF}"/>
              </a:ext>
            </a:extLst>
          </p:cNvPr>
          <p:cNvSpPr txBox="1"/>
          <p:nvPr/>
        </p:nvSpPr>
        <p:spPr>
          <a:xfrm>
            <a:off x="3948380" y="2637185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E81DF4-4C7B-4689-8257-99E1FE51C72B}"/>
              </a:ext>
            </a:extLst>
          </p:cNvPr>
          <p:cNvSpPr txBox="1"/>
          <p:nvPr/>
        </p:nvSpPr>
        <p:spPr>
          <a:xfrm>
            <a:off x="7661948" y="1487751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3201DB-EC77-413E-8278-F3B3DE623421}"/>
              </a:ext>
            </a:extLst>
          </p:cNvPr>
          <p:cNvSpPr txBox="1"/>
          <p:nvPr/>
        </p:nvSpPr>
        <p:spPr>
          <a:xfrm>
            <a:off x="7620936" y="2677461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2F617B-6B18-4875-80ED-C49A807E5936}"/>
              </a:ext>
            </a:extLst>
          </p:cNvPr>
          <p:cNvSpPr txBox="1"/>
          <p:nvPr/>
        </p:nvSpPr>
        <p:spPr>
          <a:xfrm>
            <a:off x="418444" y="4269594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06A663-C1E8-49C4-95EC-EF5D5EAFDB17}"/>
              </a:ext>
            </a:extLst>
          </p:cNvPr>
          <p:cNvSpPr txBox="1"/>
          <p:nvPr/>
        </p:nvSpPr>
        <p:spPr>
          <a:xfrm>
            <a:off x="377432" y="5459304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D54B15-AE1C-4DCB-A4B5-9BD62484E6B7}"/>
              </a:ext>
            </a:extLst>
          </p:cNvPr>
          <p:cNvSpPr txBox="1"/>
          <p:nvPr/>
        </p:nvSpPr>
        <p:spPr>
          <a:xfrm>
            <a:off x="7441815" y="437905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044E6E-FAB4-4EA7-A149-F80CEFF0928F}"/>
              </a:ext>
            </a:extLst>
          </p:cNvPr>
          <p:cNvSpPr txBox="1"/>
          <p:nvPr/>
        </p:nvSpPr>
        <p:spPr>
          <a:xfrm>
            <a:off x="7400803" y="556876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D48372-6497-41E1-882D-05AA45345CB7}"/>
              </a:ext>
            </a:extLst>
          </p:cNvPr>
          <p:cNvSpPr txBox="1"/>
          <p:nvPr/>
        </p:nvSpPr>
        <p:spPr>
          <a:xfrm>
            <a:off x="3948615" y="437905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9996CE-0108-4BF0-930D-534CE1B9712B}"/>
              </a:ext>
            </a:extLst>
          </p:cNvPr>
          <p:cNvSpPr txBox="1"/>
          <p:nvPr/>
        </p:nvSpPr>
        <p:spPr>
          <a:xfrm>
            <a:off x="3907603" y="556876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pic>
        <p:nvPicPr>
          <p:cNvPr id="36" name="Picture 14" descr="Spain, Country, Europe, Flag, Borders">
            <a:extLst>
              <a:ext uri="{FF2B5EF4-FFF2-40B4-BE49-F238E27FC236}">
                <a16:creationId xmlns:a16="http://schemas.microsoft.com/office/drawing/2014/main" id="{7D3ABF2B-0721-4BEE-B941-DB228D693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49" y="1487751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DBC1ED7-D16F-4423-A1D0-F481EC57F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622" y="2698281"/>
            <a:ext cx="988097" cy="86608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19A487A-4848-4BBC-B157-1DE0F0723673}"/>
              </a:ext>
            </a:extLst>
          </p:cNvPr>
          <p:cNvSpPr txBox="1"/>
          <p:nvPr/>
        </p:nvSpPr>
        <p:spPr>
          <a:xfrm>
            <a:off x="1857548" y="1074252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España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D45D0D-6078-4F31-BF47-412983E2B302}"/>
              </a:ext>
            </a:extLst>
          </p:cNvPr>
          <p:cNvSpPr txBox="1"/>
          <p:nvPr/>
        </p:nvSpPr>
        <p:spPr>
          <a:xfrm>
            <a:off x="1876664" y="2371810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Perú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C0D96D3-57C2-40F5-B058-90A9321B233A}"/>
              </a:ext>
            </a:extLst>
          </p:cNvPr>
          <p:cNvGrpSpPr/>
          <p:nvPr/>
        </p:nvGrpSpPr>
        <p:grpSpPr>
          <a:xfrm>
            <a:off x="8967279" y="4203796"/>
            <a:ext cx="918069" cy="1150810"/>
            <a:chOff x="10264329" y="1395151"/>
            <a:chExt cx="1171740" cy="178985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DCD2546-8649-46BC-9513-FE6C10A4D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90DFA4E-5701-469F-BB4D-EF59BFB25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9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7EE8EDB-4AFC-4080-9551-D182D83FCE7B}"/>
              </a:ext>
            </a:extLst>
          </p:cNvPr>
          <p:cNvSpPr txBox="1"/>
          <p:nvPr/>
        </p:nvSpPr>
        <p:spPr>
          <a:xfrm>
            <a:off x="8696882" y="3821642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Inglaterra</a:t>
            </a:r>
          </a:p>
        </p:txBody>
      </p:sp>
      <p:pic>
        <p:nvPicPr>
          <p:cNvPr id="44" name="Picture 14" descr="Spain, Country, Europe, Flag, Borders">
            <a:extLst>
              <a:ext uri="{FF2B5EF4-FFF2-40B4-BE49-F238E27FC236}">
                <a16:creationId xmlns:a16="http://schemas.microsoft.com/office/drawing/2014/main" id="{8295430D-FA2F-4622-A94E-9356E1EB2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409" y="5715520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7DC7A7D-4303-4120-9DB8-3CD291597092}"/>
              </a:ext>
            </a:extLst>
          </p:cNvPr>
          <p:cNvSpPr txBox="1"/>
          <p:nvPr/>
        </p:nvSpPr>
        <p:spPr>
          <a:xfrm>
            <a:off x="8863508" y="5302021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España</a:t>
            </a:r>
          </a:p>
        </p:txBody>
      </p:sp>
      <p:pic>
        <p:nvPicPr>
          <p:cNvPr id="23" name="Picture 22" descr="A picture containing outdoor, sky, water, clouds&#10;&#10;Description automatically generated">
            <a:extLst>
              <a:ext uri="{FF2B5EF4-FFF2-40B4-BE49-F238E27FC236}">
                <a16:creationId xmlns:a16="http://schemas.microsoft.com/office/drawing/2014/main" id="{5832FD54-5888-4FCA-BF74-A683B193E4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5077" y="1156199"/>
            <a:ext cx="1533956" cy="1015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" name="Picture 46" descr="A picture containing tree, outdoor, sky&#10;&#10;Description automatically generated">
            <a:extLst>
              <a:ext uri="{FF2B5EF4-FFF2-40B4-BE49-F238E27FC236}">
                <a16:creationId xmlns:a16="http://schemas.microsoft.com/office/drawing/2014/main" id="{8ECAAA75-F03A-4830-8D3F-9818CE16DA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5076" y="2381413"/>
            <a:ext cx="1536971" cy="1152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E2A5617-7574-4902-BA97-096878C0EAF4}"/>
              </a:ext>
            </a:extLst>
          </p:cNvPr>
          <p:cNvSpPr txBox="1"/>
          <p:nvPr/>
        </p:nvSpPr>
        <p:spPr>
          <a:xfrm>
            <a:off x="5807119" y="3147624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Tacna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D48FF9-C9BA-42D3-91A1-1538464FFB9D}"/>
              </a:ext>
            </a:extLst>
          </p:cNvPr>
          <p:cNvSpPr txBox="1"/>
          <p:nvPr/>
        </p:nvSpPr>
        <p:spPr>
          <a:xfrm>
            <a:off x="5279992" y="1102390"/>
            <a:ext cx="1448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Puno</a:t>
            </a:r>
          </a:p>
        </p:txBody>
      </p:sp>
      <p:pic>
        <p:nvPicPr>
          <p:cNvPr id="49" name="Picture 48" descr="A picture containing sky, grass, outdoor, building&#10;&#10;Description automatically generated">
            <a:extLst>
              <a:ext uri="{FF2B5EF4-FFF2-40B4-BE49-F238E27FC236}">
                <a16:creationId xmlns:a16="http://schemas.microsoft.com/office/drawing/2014/main" id="{34ECFAB3-FB0B-453D-BA7A-129BAFFE30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7199" y="5285700"/>
            <a:ext cx="1534256" cy="1011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AD8E05C-5E32-4061-8593-A21C05C7E2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6185" y="3890832"/>
            <a:ext cx="1942955" cy="1001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" name="Picture 52" descr="A picture containing sky, building, outdoor, tower&#10;&#10;Description automatically generated">
            <a:extLst>
              <a:ext uri="{FF2B5EF4-FFF2-40B4-BE49-F238E27FC236}">
                <a16:creationId xmlns:a16="http://schemas.microsoft.com/office/drawing/2014/main" id="{7B3F8878-8194-4909-A6F3-98662A5A33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9943" y="3989718"/>
            <a:ext cx="1576136" cy="1050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5" name="Picture 54" descr="A picture containing text, outdoor, yellow&#10;&#10;Description automatically generated">
            <a:extLst>
              <a:ext uri="{FF2B5EF4-FFF2-40B4-BE49-F238E27FC236}">
                <a16:creationId xmlns:a16="http://schemas.microsoft.com/office/drawing/2014/main" id="{073C4391-21B2-46F4-8F97-0A8AA20067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46399" y="5370933"/>
            <a:ext cx="1563224" cy="1042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" name="Picture 6" descr="Lima, Peru, South America, Miraflores, Coastline">
            <a:extLst>
              <a:ext uri="{FF2B5EF4-FFF2-40B4-BE49-F238E27FC236}">
                <a16:creationId xmlns:a16="http://schemas.microsoft.com/office/drawing/2014/main" id="{6B1BAB16-C912-4583-BB89-286ABA788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390" y="2462212"/>
            <a:ext cx="2045885" cy="1150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C827FA8-CAB8-4E08-86BE-55289D514E2F}"/>
              </a:ext>
            </a:extLst>
          </p:cNvPr>
          <p:cNvSpPr txBox="1"/>
          <p:nvPr/>
        </p:nvSpPr>
        <p:spPr>
          <a:xfrm>
            <a:off x="9863479" y="2411665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Lima</a:t>
            </a:r>
          </a:p>
        </p:txBody>
      </p:sp>
      <p:pic>
        <p:nvPicPr>
          <p:cNvPr id="60" name="Picture 2" descr="Cusco, Plaza De Armas, Peru, Churches, Cathedrals, City">
            <a:extLst>
              <a:ext uri="{FF2B5EF4-FFF2-40B4-BE49-F238E27FC236}">
                <a16:creationId xmlns:a16="http://schemas.microsoft.com/office/drawing/2014/main" id="{BF24BC65-E320-4C1C-B166-59D706CFE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1"/>
          <a:stretch/>
        </p:blipFill>
        <p:spPr bwMode="auto">
          <a:xfrm>
            <a:off x="8575014" y="1113811"/>
            <a:ext cx="2032389" cy="1172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098AD76-B21F-41DB-9081-6FF981678638}"/>
              </a:ext>
            </a:extLst>
          </p:cNvPr>
          <p:cNvSpPr txBox="1"/>
          <p:nvPr/>
        </p:nvSpPr>
        <p:spPr>
          <a:xfrm>
            <a:off x="9665545" y="1077889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Cusco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330E8D4-6BFC-4F4B-9EBD-FEFA06242794}"/>
              </a:ext>
            </a:extLst>
          </p:cNvPr>
          <p:cNvSpPr txBox="1"/>
          <p:nvPr/>
        </p:nvSpPr>
        <p:spPr>
          <a:xfrm>
            <a:off x="4644756" y="3940777"/>
            <a:ext cx="1448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Palma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EF716C0-A43B-4ED7-9F35-3E2D398AE8A0}"/>
              </a:ext>
            </a:extLst>
          </p:cNvPr>
          <p:cNvSpPr txBox="1"/>
          <p:nvPr/>
        </p:nvSpPr>
        <p:spPr>
          <a:xfrm>
            <a:off x="5195076" y="5370933"/>
            <a:ext cx="910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Piura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502D247-ABA1-4674-82A7-BB1C0E7EA72C}"/>
              </a:ext>
            </a:extLst>
          </p:cNvPr>
          <p:cNvSpPr txBox="1"/>
          <p:nvPr/>
        </p:nvSpPr>
        <p:spPr>
          <a:xfrm>
            <a:off x="1200522" y="3853037"/>
            <a:ext cx="1449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Granada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5F46FA5-5B34-46D1-B536-BD776EC86BAA}"/>
              </a:ext>
            </a:extLst>
          </p:cNvPr>
          <p:cNvSpPr txBox="1"/>
          <p:nvPr/>
        </p:nvSpPr>
        <p:spPr>
          <a:xfrm>
            <a:off x="2224935" y="5275667"/>
            <a:ext cx="782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Lugo</a:t>
            </a:r>
          </a:p>
        </p:txBody>
      </p:sp>
    </p:spTree>
    <p:extLst>
      <p:ext uri="{BB962C8B-B14F-4D97-AF65-F5344CB8AC3E}">
        <p14:creationId xmlns:p14="http://schemas.microsoft.com/office/powerpoint/2010/main" val="845113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37" y="237610"/>
            <a:ext cx="10515600" cy="527768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A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88B04091-843C-4BA6-A546-57D5EFC5F6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07;p14">
            <a:extLst>
              <a:ext uri="{FF2B5EF4-FFF2-40B4-BE49-F238E27FC236}">
                <a16:creationId xmlns:a16="http://schemas.microsoft.com/office/drawing/2014/main" id="{B9C93204-B1C7-4627-8220-8CDA8FD6DD64}"/>
              </a:ext>
            </a:extLst>
          </p:cNvPr>
          <p:cNvSpPr txBox="1"/>
          <p:nvPr/>
        </p:nvSpPr>
        <p:spPr>
          <a:xfrm>
            <a:off x="11022646" y="1032938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A68D708-6AE8-47DE-A0E2-C209D53B282E}"/>
              </a:ext>
            </a:extLst>
          </p:cNvPr>
          <p:cNvGraphicFramePr>
            <a:graphicFrameLocks noGrp="1"/>
          </p:cNvGraphicFramePr>
          <p:nvPr/>
        </p:nvGraphicFramePr>
        <p:xfrm>
          <a:off x="303838" y="983707"/>
          <a:ext cx="10515600" cy="5599726"/>
        </p:xfrm>
        <a:graphic>
          <a:graphicData uri="http://schemas.openxmlformats.org/drawingml/2006/table">
            <a:tbl>
              <a:tblPr firstRow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373716862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1400912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59489597"/>
                    </a:ext>
                  </a:extLst>
                </a:gridCol>
              </a:tblGrid>
              <a:tr h="2799863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182979"/>
                  </a:ext>
                </a:extLst>
              </a:tr>
              <a:tr h="2799863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1265462"/>
                  </a:ext>
                </a:extLst>
              </a:tr>
            </a:tbl>
          </a:graphicData>
        </a:graphic>
      </p:graphicFrame>
      <p:pic>
        <p:nvPicPr>
          <p:cNvPr id="9" name="Picture 2" descr="Cusco, Plaza De Armas, Peru, Churches, Cathedrals, City">
            <a:extLst>
              <a:ext uri="{FF2B5EF4-FFF2-40B4-BE49-F238E27FC236}">
                <a16:creationId xmlns:a16="http://schemas.microsoft.com/office/drawing/2014/main" id="{56FB8D75-0771-4683-8B02-B5A4BDD98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1"/>
          <a:stretch/>
        </p:blipFill>
        <p:spPr bwMode="auto">
          <a:xfrm>
            <a:off x="8515851" y="3946076"/>
            <a:ext cx="2032389" cy="1172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E24884-BB3A-4DA2-BE32-769A919EB8D1}"/>
              </a:ext>
            </a:extLst>
          </p:cNvPr>
          <p:cNvSpPr txBox="1"/>
          <p:nvPr/>
        </p:nvSpPr>
        <p:spPr>
          <a:xfrm>
            <a:off x="9594251" y="3907284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Cusco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CA2103-4CC8-456F-8959-F0AC186AEAF9}"/>
              </a:ext>
            </a:extLst>
          </p:cNvPr>
          <p:cNvSpPr txBox="1"/>
          <p:nvPr/>
        </p:nvSpPr>
        <p:spPr>
          <a:xfrm>
            <a:off x="418444" y="1342420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6146E5-144A-4E71-A92A-3691B32841B0}"/>
              </a:ext>
            </a:extLst>
          </p:cNvPr>
          <p:cNvSpPr txBox="1"/>
          <p:nvPr/>
        </p:nvSpPr>
        <p:spPr>
          <a:xfrm>
            <a:off x="377432" y="2532130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66AC58-4DBF-43E3-957A-B7ACB1426F1F}"/>
              </a:ext>
            </a:extLst>
          </p:cNvPr>
          <p:cNvSpPr txBox="1"/>
          <p:nvPr/>
        </p:nvSpPr>
        <p:spPr>
          <a:xfrm>
            <a:off x="3989392" y="1447475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F3CE7D-D2CE-4E92-9FBC-BDB4EFBA45CF}"/>
              </a:ext>
            </a:extLst>
          </p:cNvPr>
          <p:cNvSpPr txBox="1"/>
          <p:nvPr/>
        </p:nvSpPr>
        <p:spPr>
          <a:xfrm>
            <a:off x="3948380" y="2637185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pic>
        <p:nvPicPr>
          <p:cNvPr id="26" name="Picture 6" descr="Lima, Peru, South America, Miraflores, Coastline">
            <a:extLst>
              <a:ext uri="{FF2B5EF4-FFF2-40B4-BE49-F238E27FC236}">
                <a16:creationId xmlns:a16="http://schemas.microsoft.com/office/drawing/2014/main" id="{64EE5C77-DC8E-4586-8D59-22D932E9E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55" y="5281244"/>
            <a:ext cx="2045885" cy="1150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C1B3C01-1086-4798-BCAE-3F6BA418892F}"/>
              </a:ext>
            </a:extLst>
          </p:cNvPr>
          <p:cNvSpPr txBox="1"/>
          <p:nvPr/>
        </p:nvSpPr>
        <p:spPr>
          <a:xfrm>
            <a:off x="9788444" y="5230697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Lima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E81DF4-4C7B-4689-8257-99E1FE51C72B}"/>
              </a:ext>
            </a:extLst>
          </p:cNvPr>
          <p:cNvSpPr txBox="1"/>
          <p:nvPr/>
        </p:nvSpPr>
        <p:spPr>
          <a:xfrm>
            <a:off x="7661948" y="1487751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3201DB-EC77-413E-8278-F3B3DE623421}"/>
              </a:ext>
            </a:extLst>
          </p:cNvPr>
          <p:cNvSpPr txBox="1"/>
          <p:nvPr/>
        </p:nvSpPr>
        <p:spPr>
          <a:xfrm>
            <a:off x="7620936" y="2677461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2F617B-6B18-4875-80ED-C49A807E5936}"/>
              </a:ext>
            </a:extLst>
          </p:cNvPr>
          <p:cNvSpPr txBox="1"/>
          <p:nvPr/>
        </p:nvSpPr>
        <p:spPr>
          <a:xfrm>
            <a:off x="418444" y="4269594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06A663-C1E8-49C4-95EC-EF5D5EAFDB17}"/>
              </a:ext>
            </a:extLst>
          </p:cNvPr>
          <p:cNvSpPr txBox="1"/>
          <p:nvPr/>
        </p:nvSpPr>
        <p:spPr>
          <a:xfrm>
            <a:off x="377432" y="5459304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D54B15-AE1C-4DCB-A4B5-9BD62484E6B7}"/>
              </a:ext>
            </a:extLst>
          </p:cNvPr>
          <p:cNvSpPr txBox="1"/>
          <p:nvPr/>
        </p:nvSpPr>
        <p:spPr>
          <a:xfrm>
            <a:off x="7441815" y="437905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044E6E-FAB4-4EA7-A149-F80CEFF0928F}"/>
              </a:ext>
            </a:extLst>
          </p:cNvPr>
          <p:cNvSpPr txBox="1"/>
          <p:nvPr/>
        </p:nvSpPr>
        <p:spPr>
          <a:xfrm>
            <a:off x="7400803" y="556876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D48372-6497-41E1-882D-05AA45345CB7}"/>
              </a:ext>
            </a:extLst>
          </p:cNvPr>
          <p:cNvSpPr txBox="1"/>
          <p:nvPr/>
        </p:nvSpPr>
        <p:spPr>
          <a:xfrm>
            <a:off x="3948615" y="437905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9996CE-0108-4BF0-930D-534CE1B9712B}"/>
              </a:ext>
            </a:extLst>
          </p:cNvPr>
          <p:cNvSpPr txBox="1"/>
          <p:nvPr/>
        </p:nvSpPr>
        <p:spPr>
          <a:xfrm>
            <a:off x="3907603" y="556876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DBC1ED7-D16F-4423-A1D0-F481EC57F8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261" y="5577742"/>
            <a:ext cx="988097" cy="86608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5D45D0D-6078-4F31-BF47-412983E2B302}"/>
              </a:ext>
            </a:extLst>
          </p:cNvPr>
          <p:cNvSpPr txBox="1"/>
          <p:nvPr/>
        </p:nvSpPr>
        <p:spPr>
          <a:xfrm>
            <a:off x="1973303" y="5251271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Perú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C0D96D3-57C2-40F5-B058-90A9321B233A}"/>
              </a:ext>
            </a:extLst>
          </p:cNvPr>
          <p:cNvGrpSpPr/>
          <p:nvPr/>
        </p:nvGrpSpPr>
        <p:grpSpPr>
          <a:xfrm>
            <a:off x="1864611" y="1412848"/>
            <a:ext cx="918069" cy="1150810"/>
            <a:chOff x="10264329" y="1395151"/>
            <a:chExt cx="1171740" cy="178985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DCD2546-8649-46BC-9513-FE6C10A4D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90DFA4E-5701-469F-BB4D-EF59BFB25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9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7EE8EDB-4AFC-4080-9551-D182D83FCE7B}"/>
              </a:ext>
            </a:extLst>
          </p:cNvPr>
          <p:cNvSpPr txBox="1"/>
          <p:nvPr/>
        </p:nvSpPr>
        <p:spPr>
          <a:xfrm>
            <a:off x="1594214" y="1030694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Inglaterra</a:t>
            </a:r>
          </a:p>
        </p:txBody>
      </p:sp>
      <p:pic>
        <p:nvPicPr>
          <p:cNvPr id="44" name="Picture 14" descr="Spain, Country, Europe, Flag, Borders">
            <a:extLst>
              <a:ext uri="{FF2B5EF4-FFF2-40B4-BE49-F238E27FC236}">
                <a16:creationId xmlns:a16="http://schemas.microsoft.com/office/drawing/2014/main" id="{8295430D-FA2F-4622-A94E-9356E1EB2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741" y="2924572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7DC7A7D-4303-4120-9DB8-3CD291597092}"/>
              </a:ext>
            </a:extLst>
          </p:cNvPr>
          <p:cNvSpPr txBox="1"/>
          <p:nvPr/>
        </p:nvSpPr>
        <p:spPr>
          <a:xfrm>
            <a:off x="1760840" y="2511073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España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3DCBF77-F771-4A9D-B91A-283A0E63DCC4}"/>
              </a:ext>
            </a:extLst>
          </p:cNvPr>
          <p:cNvSpPr txBox="1"/>
          <p:nvPr/>
        </p:nvSpPr>
        <p:spPr>
          <a:xfrm>
            <a:off x="1812086" y="3857108"/>
            <a:ext cx="878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Cuba</a:t>
            </a:r>
          </a:p>
        </p:txBody>
      </p:sp>
      <p:pic>
        <p:nvPicPr>
          <p:cNvPr id="48" name="Picture 47" descr="Map&#10;&#10;Description automatically generated">
            <a:extLst>
              <a:ext uri="{FF2B5EF4-FFF2-40B4-BE49-F238E27FC236}">
                <a16:creationId xmlns:a16="http://schemas.microsoft.com/office/drawing/2014/main" id="{5356DE83-2D27-484F-85F3-C2360F7DFD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3070" y="4098596"/>
            <a:ext cx="2163452" cy="1081727"/>
          </a:xfrm>
          <a:prstGeom prst="rect">
            <a:avLst/>
          </a:prstGeom>
        </p:spPr>
      </p:pic>
      <p:pic>
        <p:nvPicPr>
          <p:cNvPr id="50" name="Picture 49" descr="A picture containing logo&#10;&#10;Description automatically generated">
            <a:extLst>
              <a:ext uri="{FF2B5EF4-FFF2-40B4-BE49-F238E27FC236}">
                <a16:creationId xmlns:a16="http://schemas.microsoft.com/office/drawing/2014/main" id="{FE755C0A-A196-4B39-82CE-09FE6A8316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14264" y="4632260"/>
            <a:ext cx="345334" cy="225500"/>
          </a:xfrm>
          <a:prstGeom prst="rect">
            <a:avLst/>
          </a:prstGeom>
        </p:spPr>
      </p:pic>
      <p:pic>
        <p:nvPicPr>
          <p:cNvPr id="51" name="Picture 50" descr="A picture containing outdoor, sky, water, clouds&#10;&#10;Description automatically generated">
            <a:extLst>
              <a:ext uri="{FF2B5EF4-FFF2-40B4-BE49-F238E27FC236}">
                <a16:creationId xmlns:a16="http://schemas.microsoft.com/office/drawing/2014/main" id="{BA8A9F04-B7D8-4E4A-94A4-B0942646B5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0860" y="2543204"/>
            <a:ext cx="1533956" cy="1015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" name="Picture 51" descr="A picture containing tree, outdoor, sky&#10;&#10;Description automatically generated">
            <a:extLst>
              <a:ext uri="{FF2B5EF4-FFF2-40B4-BE49-F238E27FC236}">
                <a16:creationId xmlns:a16="http://schemas.microsoft.com/office/drawing/2014/main" id="{F206DA1D-8B41-434C-AE78-8CA7155CB5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72184" y="3966271"/>
            <a:ext cx="1536971" cy="1152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876D811-1FB7-404C-94EF-E7376360D952}"/>
              </a:ext>
            </a:extLst>
          </p:cNvPr>
          <p:cNvSpPr txBox="1"/>
          <p:nvPr/>
        </p:nvSpPr>
        <p:spPr>
          <a:xfrm>
            <a:off x="5584227" y="4732482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Tacna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9FA5954-2E31-4CD3-827D-21C491ABC91C}"/>
              </a:ext>
            </a:extLst>
          </p:cNvPr>
          <p:cNvSpPr txBox="1"/>
          <p:nvPr/>
        </p:nvSpPr>
        <p:spPr>
          <a:xfrm>
            <a:off x="5115775" y="2489395"/>
            <a:ext cx="1448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Puno</a:t>
            </a:r>
          </a:p>
        </p:txBody>
      </p:sp>
      <p:pic>
        <p:nvPicPr>
          <p:cNvPr id="55" name="Picture 54" descr="A picture containing sky, building, outdoor, tower&#10;&#10;Description automatically generated">
            <a:extLst>
              <a:ext uri="{FF2B5EF4-FFF2-40B4-BE49-F238E27FC236}">
                <a16:creationId xmlns:a16="http://schemas.microsoft.com/office/drawing/2014/main" id="{C3193DCB-7DCA-4B8B-A548-0FF89CBC4A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25092" y="2564497"/>
            <a:ext cx="1576136" cy="1050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" name="Picture 55" descr="A picture containing text, outdoor, yellow&#10;&#10;Description automatically generated">
            <a:extLst>
              <a:ext uri="{FF2B5EF4-FFF2-40B4-BE49-F238E27FC236}">
                <a16:creationId xmlns:a16="http://schemas.microsoft.com/office/drawing/2014/main" id="{DDE534AB-2CDA-4F5A-A44C-0AA1A4B867F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18774" y="1183845"/>
            <a:ext cx="1563224" cy="1042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54AD36A-F327-46BF-BA11-A569EC3317B0}"/>
              </a:ext>
            </a:extLst>
          </p:cNvPr>
          <p:cNvSpPr txBox="1"/>
          <p:nvPr/>
        </p:nvSpPr>
        <p:spPr>
          <a:xfrm>
            <a:off x="5067451" y="1183845"/>
            <a:ext cx="910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Piura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349EB36-6618-4012-AE96-64D89BF7D31A}"/>
              </a:ext>
            </a:extLst>
          </p:cNvPr>
          <p:cNvSpPr txBox="1"/>
          <p:nvPr/>
        </p:nvSpPr>
        <p:spPr>
          <a:xfrm>
            <a:off x="8551086" y="2532878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Palma</a:t>
            </a:r>
          </a:p>
        </p:txBody>
      </p:sp>
      <p:pic>
        <p:nvPicPr>
          <p:cNvPr id="60" name="Picture 59" descr="A picture containing sky, grass, outdoor, building&#10;&#10;Description automatically generated">
            <a:extLst>
              <a:ext uri="{FF2B5EF4-FFF2-40B4-BE49-F238E27FC236}">
                <a16:creationId xmlns:a16="http://schemas.microsoft.com/office/drawing/2014/main" id="{1C79042C-6576-4D96-BD8C-4EACCBA2A07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72184" y="5420404"/>
            <a:ext cx="1534256" cy="1011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81C3A1E-D085-47ED-BAE3-2E3606E6C11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66749" y="1221640"/>
            <a:ext cx="1942955" cy="1001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77C67D8D-92DE-4CF2-B00F-90A7BAC08D59}"/>
              </a:ext>
            </a:extLst>
          </p:cNvPr>
          <p:cNvSpPr txBox="1"/>
          <p:nvPr/>
        </p:nvSpPr>
        <p:spPr>
          <a:xfrm>
            <a:off x="8551086" y="1183845"/>
            <a:ext cx="1449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Granada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62F42B9-EAD1-43EF-B1B3-2204FB89259D}"/>
              </a:ext>
            </a:extLst>
          </p:cNvPr>
          <p:cNvSpPr txBox="1"/>
          <p:nvPr/>
        </p:nvSpPr>
        <p:spPr>
          <a:xfrm>
            <a:off x="5799920" y="5410371"/>
            <a:ext cx="782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Lugo</a:t>
            </a:r>
          </a:p>
        </p:txBody>
      </p:sp>
    </p:spTree>
    <p:extLst>
      <p:ext uri="{BB962C8B-B14F-4D97-AF65-F5344CB8AC3E}">
        <p14:creationId xmlns:p14="http://schemas.microsoft.com/office/powerpoint/2010/main" val="2542884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40709" y="1983005"/>
            <a:ext cx="2365453" cy="2780017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5"/>
          <p:cNvSpPr txBox="1"/>
          <p:nvPr/>
        </p:nvSpPr>
        <p:spPr>
          <a:xfrm>
            <a:off x="351343" y="198408"/>
            <a:ext cx="44710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 is texting Ángela</a:t>
            </a:r>
            <a:endParaRPr sz="2800" b="0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6" name="Google Shape;286;p45" descr="Fun, Barcelona, Historic Center, Art, Mosaic"/>
          <p:cNvPicPr preferRelativeResize="0"/>
          <p:nvPr/>
        </p:nvPicPr>
        <p:blipFill rotWithShape="1">
          <a:blip r:embed="rId6">
            <a:alphaModFix/>
          </a:blip>
          <a:srcRect t="15519"/>
          <a:stretch/>
        </p:blipFill>
        <p:spPr>
          <a:xfrm>
            <a:off x="10330764" y="4618553"/>
            <a:ext cx="1636748" cy="207843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7" name="Google Shape;287;p45" descr="Madrid, Building, Architecture, Background, Urba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56321" y="4873394"/>
            <a:ext cx="2699343" cy="181080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8" name="Google Shape;288;p45" descr="Cuba, Oltimer, Havana, Old Car, Classic, Old, Aut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31321" y="1931136"/>
            <a:ext cx="2240922" cy="149394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9" name="Google Shape;289;p45"/>
          <p:cNvSpPr txBox="1"/>
          <p:nvPr/>
        </p:nvSpPr>
        <p:spPr>
          <a:xfrm>
            <a:off x="7495642" y="1394713"/>
            <a:ext cx="211192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Habana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0" name="Google Shape;290;p45"/>
          <p:cNvSpPr txBox="1"/>
          <p:nvPr/>
        </p:nvSpPr>
        <p:spPr>
          <a:xfrm>
            <a:off x="10091314" y="4021310"/>
            <a:ext cx="146065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Barcelona</a:t>
            </a:r>
            <a:endParaRPr/>
          </a:p>
        </p:txBody>
      </p:sp>
      <p:sp>
        <p:nvSpPr>
          <p:cNvPr id="291" name="Google Shape;291;p45"/>
          <p:cNvSpPr txBox="1"/>
          <p:nvPr/>
        </p:nvSpPr>
        <p:spPr>
          <a:xfrm>
            <a:off x="8887743" y="4362912"/>
            <a:ext cx="10679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Madrid</a:t>
            </a:r>
            <a:endParaRPr/>
          </a:p>
        </p:txBody>
      </p:sp>
      <p:sp>
        <p:nvSpPr>
          <p:cNvPr id="292" name="Google Shape;292;p45"/>
          <p:cNvSpPr txBox="1"/>
          <p:nvPr/>
        </p:nvSpPr>
        <p:spPr>
          <a:xfrm>
            <a:off x="10774226" y="1748414"/>
            <a:ext cx="97815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Cusco</a:t>
            </a:r>
            <a:endParaRPr/>
          </a:p>
        </p:txBody>
      </p:sp>
      <p:pic>
        <p:nvPicPr>
          <p:cNvPr id="293" name="Google Shape;293;p45" descr="Spain, Country, Europe, Flag, Border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52688" y="3879171"/>
            <a:ext cx="996493" cy="798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37852" y="1265872"/>
            <a:ext cx="988097" cy="86608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5"/>
          <p:cNvSpPr txBox="1"/>
          <p:nvPr/>
        </p:nvSpPr>
        <p:spPr>
          <a:xfrm>
            <a:off x="9875843" y="1686859"/>
            <a:ext cx="10093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Perú</a:t>
            </a:r>
            <a:endParaRPr/>
          </a:p>
        </p:txBody>
      </p:sp>
      <p:sp>
        <p:nvSpPr>
          <p:cNvPr id="296" name="Google Shape;296;p45"/>
          <p:cNvSpPr txBox="1"/>
          <p:nvPr/>
        </p:nvSpPr>
        <p:spPr>
          <a:xfrm>
            <a:off x="7512703" y="3816681"/>
            <a:ext cx="14558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España</a:t>
            </a:r>
            <a:endParaRPr/>
          </a:p>
        </p:txBody>
      </p:sp>
      <p:sp>
        <p:nvSpPr>
          <p:cNvPr id="297" name="Google Shape;297;p45"/>
          <p:cNvSpPr txBox="1"/>
          <p:nvPr/>
        </p:nvSpPr>
        <p:spPr>
          <a:xfrm>
            <a:off x="6454658" y="996598"/>
            <a:ext cx="11544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Cuba</a:t>
            </a:r>
            <a:endParaRPr/>
          </a:p>
        </p:txBody>
      </p:sp>
      <p:sp>
        <p:nvSpPr>
          <p:cNvPr id="298" name="Google Shape;298;p45"/>
          <p:cNvSpPr txBox="1"/>
          <p:nvPr/>
        </p:nvSpPr>
        <p:spPr>
          <a:xfrm>
            <a:off x="422957" y="6208370"/>
            <a:ext cx="58416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 </a:t>
            </a:r>
            <a:r>
              <a:rPr lang="en-GB" sz="2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2800" b="0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________________</a:t>
            </a:r>
            <a:endParaRPr/>
          </a:p>
        </p:txBody>
      </p:sp>
      <p:sp>
        <p:nvSpPr>
          <p:cNvPr id="299" name="Google Shape;299;p45"/>
          <p:cNvSpPr txBox="1"/>
          <p:nvPr/>
        </p:nvSpPr>
        <p:spPr>
          <a:xfrm>
            <a:off x="3387804" y="6139975"/>
            <a:ext cx="12971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Cusco</a:t>
            </a:r>
            <a:endParaRPr/>
          </a:p>
        </p:txBody>
      </p:sp>
      <p:pic>
        <p:nvPicPr>
          <p:cNvPr id="300" name="Google Shape;300;p45" descr="Reading, Book, Symbol, Icon, Reader, Man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199562" y="110094"/>
            <a:ext cx="782801" cy="78280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5"/>
          <p:cNvSpPr txBox="1"/>
          <p:nvPr/>
        </p:nvSpPr>
        <p:spPr>
          <a:xfrm>
            <a:off x="11263789" y="941116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/>
          </a:p>
        </p:txBody>
      </p:sp>
      <p:sp>
        <p:nvSpPr>
          <p:cNvPr id="302" name="Google Shape;302;p45"/>
          <p:cNvSpPr txBox="1"/>
          <p:nvPr/>
        </p:nvSpPr>
        <p:spPr>
          <a:xfrm>
            <a:off x="4960502" y="217071"/>
            <a:ext cx="61009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Lee: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</a:t>
            </a:r>
            <a:r>
              <a:rPr lang="en-GB" sz="2800" b="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dirty="0"/>
          </a:p>
        </p:txBody>
      </p:sp>
      <p:pic>
        <p:nvPicPr>
          <p:cNvPr id="303" name="Google Shape;303;p45" descr="Cusco, Plaza De Armas, Peru, Churches, Cathedrals, City"/>
          <p:cNvPicPr preferRelativeResize="0"/>
          <p:nvPr/>
        </p:nvPicPr>
        <p:blipFill rotWithShape="1">
          <a:blip r:embed="rId12">
            <a:alphaModFix/>
          </a:blip>
          <a:srcRect r="16791"/>
          <a:stretch/>
        </p:blipFill>
        <p:spPr>
          <a:xfrm>
            <a:off x="9631900" y="2259926"/>
            <a:ext cx="2414897" cy="139367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4" name="Google Shape;304;p45" descr="A picture containing toy, doll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421003" y="1709019"/>
            <a:ext cx="674997" cy="1526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5" descr="A picture containing text, toy, doll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00475" y="3294982"/>
            <a:ext cx="884479" cy="143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video (1)">
            <a:hlinkClick r:id="" action="ppaction://media"/>
            <a:extLst>
              <a:ext uri="{FF2B5EF4-FFF2-40B4-BE49-F238E27FC236}">
                <a16:creationId xmlns:a16="http://schemas.microsoft.com/office/drawing/2014/main" id="{0BDBF58F-608D-42C2-832E-6B77AC1475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2184" y="949327"/>
            <a:ext cx="2883021" cy="5131706"/>
          </a:xfrm>
          <a:prstGeom prst="rect">
            <a:avLst/>
          </a:prstGeom>
        </p:spPr>
      </p:pic>
      <p:sp>
        <p:nvSpPr>
          <p:cNvPr id="307" name="Google Shape;307;p45"/>
          <p:cNvSpPr/>
          <p:nvPr/>
        </p:nvSpPr>
        <p:spPr>
          <a:xfrm>
            <a:off x="1569029" y="1221115"/>
            <a:ext cx="1169330" cy="37363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1B92DA-8A0E-4E17-AC72-723B4D1B2CD6}"/>
              </a:ext>
            </a:extLst>
          </p:cNvPr>
          <p:cNvSpPr txBox="1"/>
          <p:nvPr/>
        </p:nvSpPr>
        <p:spPr>
          <a:xfrm>
            <a:off x="9875842" y="210245"/>
            <a:ext cx="1145725" cy="707886"/>
          </a:xfrm>
          <a:prstGeom prst="rect">
            <a:avLst/>
          </a:prstGeom>
          <a:solidFill>
            <a:srgbClr val="A9DA74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dónde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- where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79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ADD2E"/>
                </a:solidFill>
                <a:latin typeface="Modern Love" panose="04090805081005020601" pitchFamily="82" charset="0"/>
                <a:sym typeface="Arial"/>
              </a:rPr>
              <a:t>amarillo</a:t>
            </a:r>
            <a:endParaRPr sz="1400" b="0" i="0" u="none" strike="noStrike" cap="none" dirty="0">
              <a:solidFill>
                <a:srgbClr val="FADD2E"/>
              </a:solidFill>
              <a:latin typeface="Modern Love" panose="04090805081005020601" pitchFamily="82" charset="0"/>
              <a:sym typeface="Arial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126038" y="4217108"/>
            <a:ext cx="45720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GB" sz="2800" b="1" i="0" u="none" strike="noStrike" cap="none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2800" b="1" i="0" u="none" strike="noStrike" cap="none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location </a:t>
            </a:r>
            <a:endParaRPr sz="2800" b="0" i="0" u="none" strike="noStrike" cap="none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[u]  </a:t>
            </a:r>
            <a:endParaRPr sz="2800" b="0" i="0" u="none" strike="noStrike" cap="none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56445" y="171394"/>
            <a:ext cx="41148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</a:pPr>
            <a:r>
              <a:rPr lang="en-GB" sz="36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sz="1400" b="0" i="0" u="none" strike="noStrike" cap="none" dirty="0">
              <a:solidFill>
                <a:schemeClr val="bg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9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9" name="Google Shape;409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9"/>
          <p:cNvSpPr/>
          <p:nvPr/>
        </p:nvSpPr>
        <p:spPr>
          <a:xfrm>
            <a:off x="6179286" y="5268768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ADD2E"/>
                </a:solidFill>
                <a:latin typeface="Modern Love" panose="04090805081005020601" pitchFamily="82" charset="0"/>
                <a:sym typeface="Arial"/>
              </a:rPr>
              <a:t>amarillo</a:t>
            </a:r>
            <a:endParaRPr sz="1400" b="0" i="0" u="none" strike="noStrike" cap="none" dirty="0">
              <a:solidFill>
                <a:srgbClr val="FADD2E"/>
              </a:solidFill>
              <a:latin typeface="Modern Love" panose="04090805081005020601" pitchFamily="82" charset="0"/>
              <a:sym typeface="Arial"/>
            </a:endParaRPr>
          </a:p>
        </p:txBody>
      </p:sp>
      <p:sp>
        <p:nvSpPr>
          <p:cNvPr id="411" name="Google Shape;411;p49"/>
          <p:cNvSpPr txBox="1"/>
          <p:nvPr/>
        </p:nvSpPr>
        <p:spPr>
          <a:xfrm rot="-1320232">
            <a:off x="154531" y="2644202"/>
            <a:ext cx="411483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GB" sz="9600" b="1" i="0" u="none" strike="noStrike" cap="none" dirty="0">
                <a:solidFill>
                  <a:schemeClr val="bg2"/>
                </a:solidFill>
                <a:latin typeface="Segoe Print" panose="02000600000000000000" pitchFamily="2" charset="0"/>
                <a:ea typeface="Quattrocento Sans"/>
                <a:cs typeface="Quattrocento Sans"/>
                <a:sym typeface="Quattrocento Sans"/>
              </a:rPr>
              <a:t>¡</a:t>
            </a:r>
            <a:r>
              <a:rPr lang="en-GB" sz="9600" b="1" i="0" u="none" strike="noStrike" cap="none" dirty="0" err="1">
                <a:solidFill>
                  <a:schemeClr val="bg2"/>
                </a:solidFill>
                <a:latin typeface="Segoe Print" panose="02000600000000000000" pitchFamily="2" charset="0"/>
                <a:ea typeface="Quattrocento Sans"/>
                <a:cs typeface="Quattrocento Sans"/>
                <a:sym typeface="Quattrocento Sans"/>
              </a:rPr>
              <a:t>adiós</a:t>
            </a:r>
            <a:r>
              <a:rPr lang="en-GB" sz="9600" b="1" i="0" u="none" strike="noStrike" cap="none" dirty="0">
                <a:solidFill>
                  <a:schemeClr val="bg2"/>
                </a:solidFill>
                <a:latin typeface="Segoe Print" panose="02000600000000000000" pitchFamily="2" charset="0"/>
                <a:ea typeface="Quattrocento Sans"/>
                <a:cs typeface="Quattrocento Sans"/>
                <a:sym typeface="Quattrocento Sans"/>
              </a:rPr>
              <a:t>!</a:t>
            </a:r>
            <a:endParaRPr sz="2400" b="0" i="0" u="none" strike="noStrike" cap="none" dirty="0">
              <a:solidFill>
                <a:schemeClr val="bg2"/>
              </a:solidFill>
              <a:latin typeface="Segoe Print" panose="02000600000000000000" pitchFamily="2" charset="0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12" name="Google Shape;412;p49"/>
          <p:cNvSpPr/>
          <p:nvPr/>
        </p:nvSpPr>
        <p:spPr>
          <a:xfrm>
            <a:off x="732087" y="12093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25400" cap="flat" cmpd="sng">
            <a:solidFill>
              <a:srgbClr val="FADD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/>
        </p:nvSpPr>
        <p:spPr>
          <a:xfrm>
            <a:off x="126565" y="213183"/>
            <a:ext cx="457200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[u]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 txBox="1"/>
          <p:nvPr/>
        </p:nvSpPr>
        <p:spPr>
          <a:xfrm>
            <a:off x="2799471" y="460590"/>
            <a:ext cx="6153114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lang="en-GB" sz="11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niverso</a:t>
            </a:r>
            <a:endParaRPr sz="115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4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37725" y="2131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"/>
          <p:cNvSpPr txBox="1"/>
          <p:nvPr/>
        </p:nvSpPr>
        <p:spPr>
          <a:xfrm>
            <a:off x="10353803" y="1104096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FADB40-CCFC-4A15-9E7C-DC97AC7F4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160" y="2570005"/>
            <a:ext cx="2766696" cy="2766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47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6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7824" y="23822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 txBox="1"/>
          <p:nvPr/>
        </p:nvSpPr>
        <p:spPr>
          <a:xfrm>
            <a:off x="10383902" y="1061447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9543E-FC26-4299-A443-F106E853A6B9}"/>
              </a:ext>
            </a:extLst>
          </p:cNvPr>
          <p:cNvSpPr txBox="1"/>
          <p:nvPr/>
        </p:nvSpPr>
        <p:spPr>
          <a:xfrm>
            <a:off x="524656" y="1430601"/>
            <a:ext cx="5646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¡Buenos días!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4A351A-22CF-495F-8521-A7326C8BA033}"/>
              </a:ext>
            </a:extLst>
          </p:cNvPr>
          <p:cNvSpPr txBox="1"/>
          <p:nvPr/>
        </p:nvSpPr>
        <p:spPr>
          <a:xfrm>
            <a:off x="524656" y="4061389"/>
            <a:ext cx="7635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¡Buenas tardes!</a:t>
            </a:r>
          </a:p>
        </p:txBody>
      </p:sp>
      <p:pic>
        <p:nvPicPr>
          <p:cNvPr id="1026" name="Picture 2" descr="Sun, Happy, Sunshine, Golden, Yellow, Rays, Light">
            <a:extLst>
              <a:ext uri="{FF2B5EF4-FFF2-40B4-BE49-F238E27FC236}">
                <a16:creationId xmlns:a16="http://schemas.microsoft.com/office/drawing/2014/main" id="{E2430AC7-D02A-4DEF-82D9-9AA3EC57F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72" y="889642"/>
            <a:ext cx="1792194" cy="152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l, Farm, Plantation, Sunset, Landscape, Eventide">
            <a:extLst>
              <a:ext uri="{FF2B5EF4-FFF2-40B4-BE49-F238E27FC236}">
                <a16:creationId xmlns:a16="http://schemas.microsoft.com/office/drawing/2014/main" id="{DCCE08A0-FE65-49EC-BD13-DDE3963E0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945" y="3397868"/>
            <a:ext cx="1681670" cy="168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ol, Farm, Plantation, Sunset, Landscape, Eventide">
            <a:extLst>
              <a:ext uri="{FF2B5EF4-FFF2-40B4-BE49-F238E27FC236}">
                <a16:creationId xmlns:a16="http://schemas.microsoft.com/office/drawing/2014/main" id="{866D8FD3-C7DC-41D9-823D-E86C87401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86" y="917323"/>
            <a:ext cx="3607676" cy="360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un, Happy, Sunshine, Golden, Yellow, Rays, Light">
            <a:extLst>
              <a:ext uri="{FF2B5EF4-FFF2-40B4-BE49-F238E27FC236}">
                <a16:creationId xmlns:a16="http://schemas.microsoft.com/office/drawing/2014/main" id="{C3C70026-9DF8-471B-85D8-08DEDE8A9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086" y="1027908"/>
            <a:ext cx="4393590" cy="373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27A249-4D80-4097-8CCE-E6A12013812D}"/>
              </a:ext>
            </a:extLst>
          </p:cNvPr>
          <p:cNvSpPr/>
          <p:nvPr/>
        </p:nvSpPr>
        <p:spPr>
          <a:xfrm>
            <a:off x="737883" y="455658"/>
            <a:ext cx="5790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A72A80-2172-4E83-B375-8EC59080F8EE}"/>
              </a:ext>
            </a:extLst>
          </p:cNvPr>
          <p:cNvSpPr/>
          <p:nvPr/>
        </p:nvSpPr>
        <p:spPr>
          <a:xfrm>
            <a:off x="6573578" y="496681"/>
            <a:ext cx="579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4516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 txBox="1"/>
          <p:nvPr/>
        </p:nvSpPr>
        <p:spPr>
          <a:xfrm>
            <a:off x="338875" y="-138590"/>
            <a:ext cx="4061178" cy="141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  <a:tabLst/>
              <a:defRPr/>
            </a:pPr>
            <a:r>
              <a:rPr kumimoji="0" lang="en-GB" sz="8625" b="1" i="0" u="none" strike="noStrike" kern="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kumimoji="0" sz="8625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282562" y="101970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[to be | being]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8"/>
          <p:cNvSpPr txBox="1"/>
          <p:nvPr/>
        </p:nvSpPr>
        <p:spPr>
          <a:xfrm>
            <a:off x="276872" y="1936818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 Spanish the verb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kumimoji="0" lang="en-GB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be’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when describing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333060" y="2923954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aquí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8"/>
          <p:cNvSpPr txBox="1"/>
          <p:nvPr/>
        </p:nvSpPr>
        <p:spPr>
          <a:xfrm>
            <a:off x="5242753" y="2923954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allí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0" name="Google Shape;180;p8" descr="C:\Users\wdj\Google Drive\Primary\Y5 SoW\From Tracy\Pronouns\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6786" y="2907558"/>
            <a:ext cx="685155" cy="1374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D9A0B04A-4A0B-41BF-88CF-9A8939180B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956" y="345830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72;p8">
            <a:extLst>
              <a:ext uri="{FF2B5EF4-FFF2-40B4-BE49-F238E27FC236}">
                <a16:creationId xmlns:a16="http://schemas.microsoft.com/office/drawing/2014/main" id="{2A25A821-D26B-45E0-829E-BE240F5379F8}"/>
              </a:ext>
            </a:extLst>
          </p:cNvPr>
          <p:cNvSpPr txBox="1"/>
          <p:nvPr/>
        </p:nvSpPr>
        <p:spPr>
          <a:xfrm>
            <a:off x="952710" y="3550409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here.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B2945DCA-A07B-4B13-BDB0-CF386188721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7504" y="349060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172;p8">
            <a:extLst>
              <a:ext uri="{FF2B5EF4-FFF2-40B4-BE49-F238E27FC236}">
                <a16:creationId xmlns:a16="http://schemas.microsoft.com/office/drawing/2014/main" id="{D8F11E3D-2433-4ACC-9F99-121F92A1BE8D}"/>
              </a:ext>
            </a:extLst>
          </p:cNvPr>
          <p:cNvSpPr txBox="1"/>
          <p:nvPr/>
        </p:nvSpPr>
        <p:spPr>
          <a:xfrm>
            <a:off x="5820248" y="3585919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 is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there.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" name="Picture 2" descr="C:\Users\wdj\Google Drive\Primary\Y5 SoW\From Tracy\Pronouns\he.png">
            <a:extLst>
              <a:ext uri="{FF2B5EF4-FFF2-40B4-BE49-F238E27FC236}">
                <a16:creationId xmlns:a16="http://schemas.microsoft.com/office/drawing/2014/main" id="{0EAD0A03-1B5B-4E10-BDE8-14A645A60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091" y="2570729"/>
            <a:ext cx="1467789" cy="108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wdj\Google Drive\Primary\Y5 SoW\From Tracy\Pronouns\she.png">
            <a:extLst>
              <a:ext uri="{FF2B5EF4-FFF2-40B4-BE49-F238E27FC236}">
                <a16:creationId xmlns:a16="http://schemas.microsoft.com/office/drawing/2014/main" id="{B4C3A6CF-4F1B-4CC2-81D9-51520BAAC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055" y="2531139"/>
            <a:ext cx="1441114" cy="10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Google Shape;172;p8">
            <a:extLst>
              <a:ext uri="{FF2B5EF4-FFF2-40B4-BE49-F238E27FC236}">
                <a16:creationId xmlns:a16="http://schemas.microsoft.com/office/drawing/2014/main" id="{3C73D423-8B8D-44F8-A7D8-7F6C58FC4A0D}"/>
              </a:ext>
            </a:extLst>
          </p:cNvPr>
          <p:cNvSpPr txBox="1"/>
          <p:nvPr/>
        </p:nvSpPr>
        <p:spPr>
          <a:xfrm>
            <a:off x="8570348" y="3614661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She is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there.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1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 txBox="1"/>
          <p:nvPr/>
        </p:nvSpPr>
        <p:spPr>
          <a:xfrm>
            <a:off x="338875" y="-138590"/>
            <a:ext cx="4061178" cy="141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  <a:tabLst/>
              <a:defRPr/>
            </a:pPr>
            <a:r>
              <a:rPr kumimoji="0" lang="en-GB" sz="8625" b="1" i="0" u="none" strike="noStrike" kern="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kumimoji="0" sz="8625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282562" y="101970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[to be | being]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324328-DBE4-4774-9253-DAEAD0B305B8}"/>
              </a:ext>
            </a:extLst>
          </p:cNvPr>
          <p:cNvSpPr txBox="1"/>
          <p:nvPr/>
        </p:nvSpPr>
        <p:spPr>
          <a:xfrm>
            <a:off x="4934630" y="2973016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España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4A8DCB-FE32-4FE4-9E64-2078C83B121B}"/>
              </a:ext>
            </a:extLst>
          </p:cNvPr>
          <p:cNvSpPr txBox="1"/>
          <p:nvPr/>
        </p:nvSpPr>
        <p:spPr>
          <a:xfrm>
            <a:off x="5621367" y="3627952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 Spain.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AE9FD1-3A18-4DD6-ABCE-11B014E90D0F}"/>
              </a:ext>
            </a:extLst>
          </p:cNvPr>
          <p:cNvSpPr txBox="1"/>
          <p:nvPr/>
        </p:nvSpPr>
        <p:spPr>
          <a:xfrm>
            <a:off x="138817" y="2248789"/>
            <a:ext cx="11469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say </a:t>
            </a: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use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2B58C9-E5B2-4FD2-8552-3EBF8007AE23}"/>
              </a:ext>
            </a:extLst>
          </p:cNvPr>
          <p:cNvSpPr txBox="1"/>
          <p:nvPr/>
        </p:nvSpPr>
        <p:spPr>
          <a:xfrm>
            <a:off x="344871" y="2894043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presente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3A54D7-C3AC-4CED-ACE8-CAFA26B9833B}"/>
              </a:ext>
            </a:extLst>
          </p:cNvPr>
          <p:cNvSpPr txBox="1"/>
          <p:nvPr/>
        </p:nvSpPr>
        <p:spPr>
          <a:xfrm>
            <a:off x="937734" y="3600770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present. </a:t>
            </a: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91135B95-F978-4023-A732-34F31AF9DC3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088" y="3450497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12D8A26E-04B6-4ACD-9CB0-BFE470E77D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6844" y="352526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D9DE69-CFCB-49E8-A504-3D7EE9C5B258}"/>
              </a:ext>
            </a:extLst>
          </p:cNvPr>
          <p:cNvSpPr txBox="1"/>
          <p:nvPr/>
        </p:nvSpPr>
        <p:spPr>
          <a:xfrm>
            <a:off x="246464" y="4464268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¿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presente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B576C3-10D2-4790-8393-19A6471DF19F}"/>
              </a:ext>
            </a:extLst>
          </p:cNvPr>
          <p:cNvSpPr txBox="1"/>
          <p:nvPr/>
        </p:nvSpPr>
        <p:spPr>
          <a:xfrm>
            <a:off x="4922770" y="4459697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¿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España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B6BAE00-9154-4056-9731-C366F2AD7D56}"/>
              </a:ext>
            </a:extLst>
          </p:cNvPr>
          <p:cNvSpPr/>
          <p:nvPr/>
        </p:nvSpPr>
        <p:spPr>
          <a:xfrm>
            <a:off x="9206815" y="2847428"/>
            <a:ext cx="2901107" cy="3641861"/>
          </a:xfrm>
          <a:prstGeom prst="wedgeRoundRectCallout">
            <a:avLst>
              <a:gd name="adj1" fmla="val -76977"/>
              <a:gd name="adj2" fmla="val 5766"/>
              <a:gd name="adj3" fmla="val 16667"/>
            </a:avLst>
          </a:prstGeom>
          <a:solidFill>
            <a:srgbClr val="68D8DE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Spanish, change a statement into a question by raising your voice at the end.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50C8C1-0D04-4099-82CE-792686B28506}"/>
              </a:ext>
            </a:extLst>
          </p:cNvPr>
          <p:cNvGrpSpPr/>
          <p:nvPr/>
        </p:nvGrpSpPr>
        <p:grpSpPr>
          <a:xfrm>
            <a:off x="5107184" y="1343313"/>
            <a:ext cx="1327421" cy="1577436"/>
            <a:chOff x="300038" y="2473418"/>
            <a:chExt cx="660212" cy="820081"/>
          </a:xfrm>
        </p:grpSpPr>
        <p:pic>
          <p:nvPicPr>
            <p:cNvPr id="17" name="Picture 2" descr="C:\Users\wdj\Google Drive\Primary\Y5 SoW\From Tracy\Pronouns\you.png">
              <a:extLst>
                <a:ext uri="{FF2B5EF4-FFF2-40B4-BE49-F238E27FC236}">
                  <a16:creationId xmlns:a16="http://schemas.microsoft.com/office/drawing/2014/main" id="{EB216152-F662-422B-A0A5-6D9FF1C712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58"/>
            <a:stretch/>
          </p:blipFill>
          <p:spPr bwMode="auto"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C:\Users\wdj\Google Drive\Primary\Y5 SoW\From Tracy\Pronouns\he.png">
              <a:extLst>
                <a:ext uri="{FF2B5EF4-FFF2-40B4-BE49-F238E27FC236}">
                  <a16:creationId xmlns:a16="http://schemas.microsoft.com/office/drawing/2014/main" id="{C4E91EF1-C1B9-4B75-9FEB-DB216FD824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9" r="38341"/>
            <a:stretch/>
          </p:blipFill>
          <p:spPr bwMode="auto"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C34A30D-4F34-4A72-9EBA-9D813CFE9543}"/>
              </a:ext>
            </a:extLst>
          </p:cNvPr>
          <p:cNvSpPr txBox="1"/>
          <p:nvPr/>
        </p:nvSpPr>
        <p:spPr>
          <a:xfrm>
            <a:off x="5621367" y="5253077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 you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 Spain?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3DEAC5-7E4D-41EF-AED4-7C2F55525134}"/>
              </a:ext>
            </a:extLst>
          </p:cNvPr>
          <p:cNvSpPr txBox="1"/>
          <p:nvPr/>
        </p:nvSpPr>
        <p:spPr>
          <a:xfrm>
            <a:off x="937734" y="5225895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 you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present? </a:t>
            </a:r>
          </a:p>
        </p:txBody>
      </p:sp>
      <p:pic>
        <p:nvPicPr>
          <p:cNvPr id="21" name="Google Shape;183;p8">
            <a:extLst>
              <a:ext uri="{FF2B5EF4-FFF2-40B4-BE49-F238E27FC236}">
                <a16:creationId xmlns:a16="http://schemas.microsoft.com/office/drawing/2014/main" id="{E19EBBE5-21E0-41AF-8240-E3B11212C7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088" y="5075622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F473D9C0-51C5-4048-9365-621860ECCA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6844" y="5150389"/>
            <a:ext cx="634523" cy="671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882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5" grpId="0"/>
      <p:bldP spid="36" grpId="0"/>
      <p:bldP spid="37" grpId="0"/>
      <p:bldP spid="13" grpId="0"/>
      <p:bldP spid="14" grpId="0"/>
      <p:bldP spid="15" grpId="0" animBg="1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7" descr="Girl, School, Child, Young, Human, Kid, Person, Happ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28692" y="2858349"/>
            <a:ext cx="1354981" cy="2709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7"/>
          <p:cNvPicPr preferRelativeResize="0"/>
          <p:nvPr/>
        </p:nvPicPr>
        <p:blipFill rotWithShape="1">
          <a:blip r:embed="rId4">
            <a:alphaModFix/>
          </a:blip>
          <a:srcRect t="72902"/>
          <a:stretch/>
        </p:blipFill>
        <p:spPr>
          <a:xfrm>
            <a:off x="2925688" y="5232557"/>
            <a:ext cx="3170312" cy="86428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7"/>
          <p:cNvSpPr txBox="1"/>
          <p:nvPr/>
        </p:nvSpPr>
        <p:spPr>
          <a:xfrm>
            <a:off x="3172171" y="5351511"/>
            <a:ext cx="24860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Úrsula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7"/>
          <p:cNvSpPr/>
          <p:nvPr/>
        </p:nvSpPr>
        <p:spPr>
          <a:xfrm>
            <a:off x="1538516" y="2267909"/>
            <a:ext cx="1775563" cy="1161091"/>
          </a:xfrm>
          <a:prstGeom prst="wedgeRoundRectCallout">
            <a:avLst>
              <a:gd name="adj1" fmla="val 68327"/>
              <a:gd name="adj2" fmla="val 83397"/>
              <a:gd name="adj3" fmla="val 16667"/>
            </a:avLst>
          </a:prstGeom>
          <a:solidFill>
            <a:srgbClr val="92D050"/>
          </a:solidFill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Sí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7" name="Google Shape;257;p7"/>
          <p:cNvSpPr/>
          <p:nvPr/>
        </p:nvSpPr>
        <p:spPr>
          <a:xfrm>
            <a:off x="8984343" y="1655643"/>
            <a:ext cx="2996140" cy="1024087"/>
          </a:xfrm>
          <a:prstGeom prst="wedgeRoundRectCallout">
            <a:avLst>
              <a:gd name="adj1" fmla="val -47699"/>
              <a:gd name="adj2" fmla="val 86256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Sí, presente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8" name="Google Shape;258;p7"/>
          <p:cNvPicPr preferRelativeResize="0"/>
          <p:nvPr/>
        </p:nvPicPr>
        <p:blipFill rotWithShape="1">
          <a:blip r:embed="rId4">
            <a:alphaModFix/>
          </a:blip>
          <a:srcRect t="72902"/>
          <a:stretch/>
        </p:blipFill>
        <p:spPr>
          <a:xfrm>
            <a:off x="6780186" y="5189015"/>
            <a:ext cx="3170312" cy="86428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7"/>
          <p:cNvSpPr txBox="1"/>
          <p:nvPr/>
        </p:nvSpPr>
        <p:spPr>
          <a:xfrm>
            <a:off x="7122330" y="5321240"/>
            <a:ext cx="24860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Quique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7"/>
          <p:cNvSpPr/>
          <p:nvPr/>
        </p:nvSpPr>
        <p:spPr>
          <a:xfrm>
            <a:off x="3156422" y="232229"/>
            <a:ext cx="6655235" cy="1024088"/>
          </a:xfrm>
          <a:prstGeom prst="wedgeRoundRectCallout">
            <a:avLst>
              <a:gd name="adj1" fmla="val -59956"/>
              <a:gd name="adj2" fmla="val 34275"/>
              <a:gd name="adj3" fmla="val 16667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Úrsula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¿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allí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7"/>
          <p:cNvSpPr/>
          <p:nvPr/>
        </p:nvSpPr>
        <p:spPr>
          <a:xfrm>
            <a:off x="3156421" y="236739"/>
            <a:ext cx="6655235" cy="1024088"/>
          </a:xfrm>
          <a:prstGeom prst="wedgeRoundRectCallout">
            <a:avLst>
              <a:gd name="adj1" fmla="val -60017"/>
              <a:gd name="adj2" fmla="val 37637"/>
              <a:gd name="adj3" fmla="val 16667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Quique, ¿estás?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7" descr="A picture containing text, toy, doll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79071" y="2633634"/>
            <a:ext cx="1572542" cy="255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32;p10">
            <a:extLst>
              <a:ext uri="{FF2B5EF4-FFF2-40B4-BE49-F238E27FC236}">
                <a16:creationId xmlns:a16="http://schemas.microsoft.com/office/drawing/2014/main" id="{35156253-014C-4626-AB91-5E502E398E0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2572" y="225235"/>
            <a:ext cx="1479707" cy="1479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87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9" name="Google Shape;219;p10"/>
          <p:cNvGraphicFramePr/>
          <p:nvPr>
            <p:extLst>
              <p:ext uri="{D42A27DB-BD31-4B8C-83A1-F6EECF244321}">
                <p14:modId xmlns:p14="http://schemas.microsoft.com/office/powerpoint/2010/main" val="1445554275"/>
              </p:ext>
            </p:extLst>
          </p:nvPr>
        </p:nvGraphicFramePr>
        <p:xfrm>
          <a:off x="270217" y="1532371"/>
          <a:ext cx="9566465" cy="49595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71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5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118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Luis,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8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Tula,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8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Alonso,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allí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8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Manu,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8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Buena,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aquí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28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Raúl,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28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Rubio,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allí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20" name="Google Shape;220;p10"/>
          <p:cNvSpPr txBox="1"/>
          <p:nvPr/>
        </p:nvSpPr>
        <p:spPr>
          <a:xfrm>
            <a:off x="196641" y="366047"/>
            <a:ext cx="93553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La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señora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Mora is taking the register now.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1" name="Google Shape;22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5065" y="-232156"/>
            <a:ext cx="1648106" cy="160808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0"/>
          <p:cNvSpPr txBox="1"/>
          <p:nvPr/>
        </p:nvSpPr>
        <p:spPr>
          <a:xfrm>
            <a:off x="10585696" y="1132262"/>
            <a:ext cx="1346844" cy="400110"/>
          </a:xfrm>
          <a:prstGeom prst="rect">
            <a:avLst/>
          </a:prstGeom>
          <a:solidFill>
            <a:srgbClr val="8FEAD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4" name="Google Shape;224;p10"/>
          <p:cNvSpPr txBox="1"/>
          <p:nvPr/>
        </p:nvSpPr>
        <p:spPr>
          <a:xfrm>
            <a:off x="164812" y="897762"/>
            <a:ext cx="87905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 it a question or a statement? Write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¿…?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.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0673" y="-4578"/>
            <a:ext cx="1479707" cy="14797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DDF291-15FA-4D63-9585-70E78CAB7DD2}"/>
              </a:ext>
            </a:extLst>
          </p:cNvPr>
          <p:cNvSpPr/>
          <p:nvPr/>
        </p:nvSpPr>
        <p:spPr>
          <a:xfrm>
            <a:off x="1815388" y="3027906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6DD252-481D-4039-91BB-EB9159928779}"/>
              </a:ext>
            </a:extLst>
          </p:cNvPr>
          <p:cNvSpPr/>
          <p:nvPr/>
        </p:nvSpPr>
        <p:spPr>
          <a:xfrm>
            <a:off x="4221536" y="305890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FD7217-48B7-4A2F-87DB-28F1BAC234B5}"/>
              </a:ext>
            </a:extLst>
          </p:cNvPr>
          <p:cNvSpPr/>
          <p:nvPr/>
        </p:nvSpPr>
        <p:spPr>
          <a:xfrm>
            <a:off x="4138556" y="2415758"/>
            <a:ext cx="273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206;p9">
            <a:extLst>
              <a:ext uri="{FF2B5EF4-FFF2-40B4-BE49-F238E27FC236}">
                <a16:creationId xmlns:a16="http://schemas.microsoft.com/office/drawing/2014/main" id="{A7FE14A2-3A20-4195-AE55-AA9063F1BA1E}"/>
              </a:ext>
            </a:extLst>
          </p:cNvPr>
          <p:cNvSpPr txBox="1"/>
          <p:nvPr/>
        </p:nvSpPr>
        <p:spPr>
          <a:xfrm>
            <a:off x="10931945" y="1654038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74D01C-8D56-476A-A920-3EB8105DAE4C}"/>
              </a:ext>
            </a:extLst>
          </p:cNvPr>
          <p:cNvSpPr/>
          <p:nvPr/>
        </p:nvSpPr>
        <p:spPr>
          <a:xfrm>
            <a:off x="2230572" y="358212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32EC3BE-9DCE-468C-967D-22C3066792AA}"/>
              </a:ext>
            </a:extLst>
          </p:cNvPr>
          <p:cNvSpPr/>
          <p:nvPr/>
        </p:nvSpPr>
        <p:spPr>
          <a:xfrm>
            <a:off x="3710877" y="3590229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6CE7289-7E8E-4485-B718-4D4F3ADB5CD3}"/>
              </a:ext>
            </a:extLst>
          </p:cNvPr>
          <p:cNvSpPr/>
          <p:nvPr/>
        </p:nvSpPr>
        <p:spPr>
          <a:xfrm>
            <a:off x="2108704" y="417343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B524D42-67AA-4258-A953-A3C764D300A3}"/>
              </a:ext>
            </a:extLst>
          </p:cNvPr>
          <p:cNvSpPr/>
          <p:nvPr/>
        </p:nvSpPr>
        <p:spPr>
          <a:xfrm>
            <a:off x="4460698" y="4216731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458631-1941-4A09-9088-0030E73AF906}"/>
              </a:ext>
            </a:extLst>
          </p:cNvPr>
          <p:cNvSpPr/>
          <p:nvPr/>
        </p:nvSpPr>
        <p:spPr>
          <a:xfrm>
            <a:off x="3903398" y="4779482"/>
            <a:ext cx="285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8F64ABF-633A-498B-BF47-7705DECF7891}"/>
              </a:ext>
            </a:extLst>
          </p:cNvPr>
          <p:cNvSpPr/>
          <p:nvPr/>
        </p:nvSpPr>
        <p:spPr>
          <a:xfrm>
            <a:off x="4157820" y="5354343"/>
            <a:ext cx="285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C6E7CC0-510D-4299-9C17-AAE2DA6947D2}"/>
              </a:ext>
            </a:extLst>
          </p:cNvPr>
          <p:cNvSpPr/>
          <p:nvPr/>
        </p:nvSpPr>
        <p:spPr>
          <a:xfrm>
            <a:off x="2076430" y="5909063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8548FC4-2BD4-41A8-8CB5-12C8FCFF3BCC}"/>
              </a:ext>
            </a:extLst>
          </p:cNvPr>
          <p:cNvSpPr/>
          <p:nvPr/>
        </p:nvSpPr>
        <p:spPr>
          <a:xfrm>
            <a:off x="3481660" y="5970560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2159</Words>
  <Application>Microsoft Office PowerPoint</Application>
  <PresentationFormat>Widescreen</PresentationFormat>
  <Paragraphs>400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Segoe Print</vt:lpstr>
      <vt:lpstr>Century Gothic</vt:lpstr>
      <vt:lpstr>Calibri</vt:lpstr>
      <vt:lpstr>docs-Century Gothic</vt:lpstr>
      <vt:lpstr>Arial</vt:lpstr>
      <vt:lpstr>Modern Love</vt:lpstr>
      <vt:lpstr>Quattrocento Sans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Quique gets lots of messages from his friends. </vt:lpstr>
      <vt:lpstr>You are going to talk about places with your partner. Write down the prompts 1-6.</vt:lpstr>
      <vt:lpstr>Example:</vt:lpstr>
      <vt:lpstr>Persona B</vt:lpstr>
      <vt:lpstr>Persona 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24</cp:revision>
  <dcterms:created xsi:type="dcterms:W3CDTF">2021-02-10T11:12:47Z</dcterms:created>
  <dcterms:modified xsi:type="dcterms:W3CDTF">2021-06-12T14:06:48Z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0x01010004BE072A515FCA42B1D2FCACB76C3CDA</vt:lpwstr>
  </property>
</Properties>
</file>