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v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0"/>
  </p:notesMasterIdLst>
  <p:sldIdLst>
    <p:sldId id="300" r:id="rId4"/>
    <p:sldId id="299" r:id="rId5"/>
    <p:sldId id="296" r:id="rId6"/>
    <p:sldId id="295" r:id="rId7"/>
    <p:sldId id="298" r:id="rId8"/>
    <p:sldId id="29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DD2E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69918" autoAdjust="0"/>
  </p:normalViewPr>
  <p:slideViewPr>
    <p:cSldViewPr snapToGrid="0">
      <p:cViewPr varScale="1">
        <p:scale>
          <a:sx n="76" d="100"/>
          <a:sy n="76" d="100"/>
        </p:scale>
        <p:origin x="10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12/06/2021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dirty="0"/>
              <a:t>Artwork by Steve Clarke. Pronoun pictures from NCELP (www.ncelp.org). All additional pictures selected from </a:t>
            </a:r>
            <a:r>
              <a:rPr lang="en-GB" dirty="0" err="1"/>
              <a:t>Pixabay</a:t>
            </a:r>
            <a:r>
              <a:rPr lang="en-GB" dirty="0"/>
              <a:t> and are available under a Creative Commons license, no attribution required.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2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Frequency of new vocabulary and phonics: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[u] </a:t>
            </a:r>
            <a:r>
              <a:rPr lang="en-GB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 word: </a:t>
            </a:r>
            <a:r>
              <a:rPr lang="en-GB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universe </a:t>
            </a:r>
            <a:r>
              <a:rPr lang="en-GB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[1603]</a:t>
            </a:r>
            <a:endParaRPr lang="en-GB" sz="12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Vocabulary: </a:t>
            </a:r>
            <a:r>
              <a:rPr lang="en-GB" sz="115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estás</a:t>
            </a: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15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[21] </a:t>
            </a: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¿</a:t>
            </a:r>
            <a:r>
              <a:rPr lang="en-GB" sz="115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dónde</a:t>
            </a: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  <a:r>
              <a:rPr lang="en-GB" sz="115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[161] </a:t>
            </a:r>
            <a:r>
              <a:rPr lang="en-GB" sz="115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sí</a:t>
            </a: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15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[45] </a:t>
            </a: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no </a:t>
            </a:r>
            <a:r>
              <a:rPr lang="en-GB" sz="115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[11] </a:t>
            </a: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GB" sz="115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 [5] </a:t>
            </a: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¡Buenos </a:t>
            </a:r>
            <a:r>
              <a:rPr lang="en-GB" sz="115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días</a:t>
            </a: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! </a:t>
            </a:r>
            <a:r>
              <a:rPr lang="en-GB" sz="115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[103/65] </a:t>
            </a: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¡</a:t>
            </a:r>
            <a:r>
              <a:rPr lang="en-GB" sz="115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Buenas</a:t>
            </a: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15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tardes</a:t>
            </a: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! </a:t>
            </a:r>
            <a:r>
              <a:rPr lang="en-GB" sz="115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[103/392] </a:t>
            </a:r>
            <a:br>
              <a:rPr lang="en-GB" sz="115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200" dirty="0">
                <a:latin typeface="Calibri"/>
                <a:ea typeface="Calibri"/>
                <a:cs typeface="Calibri"/>
                <a:sym typeface="Calibri"/>
              </a:rPr>
              <a:t>Source: Davies, M. and Davies, K. (2018)</a:t>
            </a:r>
            <a:r>
              <a:rPr lang="en-GB" sz="1200" i="1" dirty="0">
                <a:latin typeface="Calibri"/>
                <a:ea typeface="Calibri"/>
                <a:cs typeface="Calibri"/>
                <a:sym typeface="Calibri"/>
              </a:rPr>
              <a:t>. A frequency dictionary of Spanish: Core vocabulary for learners </a:t>
            </a:r>
            <a:r>
              <a:rPr lang="en-GB" sz="1200" dirty="0">
                <a:latin typeface="Calibri"/>
                <a:ea typeface="Calibri"/>
                <a:cs typeface="Calibri"/>
                <a:sym typeface="Calibri"/>
              </a:rPr>
              <a:t>(2nd ed.). Routledge: London</a:t>
            </a: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2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200" dirty="0"/>
              <a:t>The frequency rankings for words that occur in this PowerPoint which have been</a:t>
            </a:r>
            <a:r>
              <a:rPr lang="en-GB" sz="1200" i="1" dirty="0"/>
              <a:t> previously</a:t>
            </a:r>
            <a:r>
              <a:rPr lang="en-GB" sz="12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dirty="0"/>
              <a:t>For any </a:t>
            </a:r>
            <a:r>
              <a:rPr lang="en-GB" i="1" dirty="0"/>
              <a:t>other </a:t>
            </a:r>
            <a:r>
              <a:rPr lang="en-GB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2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6" name="Google Shape;9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 (but can be split into two parts A/B | C to do on different days, as required)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and written production of the SSC [a] and [u].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the prompts.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on each audio symbol to listen to the words.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the number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task B.  Give a time limit for the drawing (e.g., 30 seconds for each).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task C. 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on E to hear the </a:t>
            </a:r>
            <a:r>
              <a:rPr lang="en-GB" dirty="0" err="1"/>
              <a:t>ejemplo</a:t>
            </a:r>
            <a:r>
              <a:rPr lang="en-GB" dirty="0"/>
              <a:t> (example). Students write down the missing letters and volunteer the name.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answer.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Continue with items 1-5.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</a:t>
            </a:r>
            <a:br>
              <a:rPr lang="en-GB" dirty="0"/>
            </a:br>
            <a:r>
              <a:rPr lang="en-GB" dirty="0"/>
              <a:t>Part A:</a:t>
            </a:r>
            <a:br>
              <a:rPr lang="en-GB" dirty="0"/>
            </a:br>
            <a:r>
              <a:rPr lang="en-GB" dirty="0"/>
              <a:t>[1] </a:t>
            </a:r>
            <a:r>
              <a:rPr lang="en-GB" dirty="0" err="1"/>
              <a:t>Clase</a:t>
            </a:r>
            <a:br>
              <a:rPr lang="en-GB" dirty="0"/>
            </a:br>
            <a:r>
              <a:rPr lang="en-GB" dirty="0"/>
              <a:t>[2] </a:t>
            </a:r>
            <a:r>
              <a:rPr lang="en-GB" dirty="0" err="1"/>
              <a:t>Universo</a:t>
            </a:r>
            <a:br>
              <a:rPr lang="en-GB" dirty="0"/>
            </a:br>
            <a:r>
              <a:rPr lang="en-GB" dirty="0"/>
              <a:t>[3] Casa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Part C: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</a:t>
            </a:r>
            <a:r>
              <a:rPr lang="en-GB" dirty="0" err="1"/>
              <a:t>ejemplo</a:t>
            </a:r>
            <a:r>
              <a:rPr lang="en-GB" dirty="0"/>
              <a:t>] Sol</a:t>
            </a:r>
            <a:br>
              <a:rPr lang="en-GB" dirty="0"/>
            </a:br>
            <a:r>
              <a:rPr lang="en-GB" dirty="0"/>
              <a:t>[1] Luisa</a:t>
            </a:r>
            <a:br>
              <a:rPr lang="en-GB" dirty="0"/>
            </a:br>
            <a:r>
              <a:rPr lang="en-GB" dirty="0"/>
              <a:t>[2] Galo</a:t>
            </a:r>
            <a:br>
              <a:rPr lang="en-GB" dirty="0"/>
            </a:br>
            <a:r>
              <a:rPr lang="en-GB" dirty="0"/>
              <a:t>[3] Manu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[4] Segundo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[5] Yulanda</a:t>
            </a: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This task may have been done in the lesson, but here it is repeated for additional reading practice. </a:t>
            </a:r>
            <a:br>
              <a:rPr lang="en-GB" b="1" dirty="0"/>
            </a:br>
            <a:r>
              <a:rPr lang="en-GB" b="1" dirty="0"/>
              <a:t>If students are seeing this for the first time, follow the task instructions below.  If they have already done the task, then follow the additional suggestions.</a:t>
            </a:r>
            <a:br>
              <a:rPr lang="en-GB" b="1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read and understand “</a:t>
            </a:r>
            <a:r>
              <a:rPr lang="en-GB" b="0" dirty="0" err="1"/>
              <a:t>estoy</a:t>
            </a:r>
            <a:r>
              <a:rPr lang="en-GB" b="0" dirty="0"/>
              <a:t>” + “</a:t>
            </a:r>
            <a:r>
              <a:rPr lang="en-GB" b="0" dirty="0" err="1"/>
              <a:t>estás</a:t>
            </a:r>
            <a:r>
              <a:rPr lang="en-GB" b="0" dirty="0"/>
              <a:t>” in a reading task.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instructions. Tell students </a:t>
            </a:r>
            <a:r>
              <a:rPr lang="en-GB" dirty="0" err="1"/>
              <a:t>Quique</a:t>
            </a:r>
            <a:r>
              <a:rPr lang="en-GB" dirty="0"/>
              <a:t> is texting </a:t>
            </a:r>
            <a:r>
              <a:rPr lang="en-GB" dirty="0" err="1"/>
              <a:t>Ángela</a:t>
            </a:r>
            <a:r>
              <a:rPr lang="en-GB" dirty="0"/>
              <a:t> and we need to figure out where </a:t>
            </a:r>
            <a:r>
              <a:rPr lang="en-GB" dirty="0" err="1"/>
              <a:t>Quique</a:t>
            </a:r>
            <a:r>
              <a:rPr lang="en-GB" dirty="0"/>
              <a:t> is.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options in order to practise SSCs and develop students’ awareness of Spanish speaking countries and cities. Model pronunciation of “Barcelona” as students haven’t encountered </a:t>
            </a:r>
            <a:r>
              <a:rPr lang="en-GB" b="1" dirty="0"/>
              <a:t>[c] </a:t>
            </a:r>
            <a:r>
              <a:rPr lang="en-GB" dirty="0"/>
              <a:t>yet.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Then play the video with the message exchange (hover the cursor over the word ‘message’ to see play button).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prompt to answer the question “¿</a:t>
            </a:r>
            <a:r>
              <a:rPr lang="en-GB" dirty="0" err="1"/>
              <a:t>Dónde</a:t>
            </a:r>
            <a:r>
              <a:rPr lang="en-GB" dirty="0"/>
              <a:t> </a:t>
            </a:r>
            <a:r>
              <a:rPr lang="en-GB" dirty="0" err="1"/>
              <a:t>está</a:t>
            </a:r>
            <a:r>
              <a:rPr lang="en-GB" dirty="0"/>
              <a:t> </a:t>
            </a:r>
            <a:r>
              <a:rPr lang="en-GB" dirty="0" err="1"/>
              <a:t>Quique</a:t>
            </a:r>
            <a:r>
              <a:rPr lang="en-GB" dirty="0"/>
              <a:t>?”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answer and elicit full answer from students.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 </a:t>
            </a:r>
            <a:r>
              <a:rPr lang="en-GB" sz="1200" b="0" dirty="0" err="1"/>
              <a:t>dónde</a:t>
            </a:r>
            <a:r>
              <a:rPr lang="en-GB" sz="1200" b="0" dirty="0"/>
              <a:t> is glossed here.  It is used incidentally in this task, in which predominantly raised intonation questions are practised. </a:t>
            </a:r>
            <a:r>
              <a:rPr lang="en-GB" sz="1200" b="0" dirty="0" err="1"/>
              <a:t>Dónde</a:t>
            </a:r>
            <a:r>
              <a:rPr lang="en-GB" sz="1200" b="0" dirty="0"/>
              <a:t> will be introduced formally next week.</a:t>
            </a:r>
          </a:p>
          <a:p>
            <a:br>
              <a:rPr lang="en-GB" dirty="0"/>
            </a:br>
            <a:br>
              <a:rPr lang="en-GB" dirty="0"/>
            </a:br>
            <a:r>
              <a:rPr lang="en-GB" b="1" dirty="0"/>
              <a:t>Additional task suggestions:</a:t>
            </a:r>
            <a:br>
              <a:rPr lang="en-GB" dirty="0"/>
            </a:br>
            <a:r>
              <a:rPr lang="en-GB" dirty="0"/>
              <a:t>1.  Divide the class in half (</a:t>
            </a:r>
            <a:r>
              <a:rPr lang="en-GB" dirty="0" err="1"/>
              <a:t>Ángela</a:t>
            </a:r>
            <a:r>
              <a:rPr lang="en-GB" dirty="0"/>
              <a:t> and </a:t>
            </a:r>
            <a:r>
              <a:rPr lang="en-GB" dirty="0" err="1"/>
              <a:t>Quique</a:t>
            </a:r>
            <a:r>
              <a:rPr lang="en-GB" dirty="0"/>
              <a:t>) and ask them to read along with the text messages as they appear.</a:t>
            </a:r>
          </a:p>
          <a:p>
            <a:r>
              <a:rPr lang="en-GB" dirty="0"/>
              <a:t>2.  Elicit pronunciations of the place options, too, focusing in particular on the [u], [o] and [a] sounds, which have been taught.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 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asking yes/no intonation questions with “</a:t>
            </a:r>
            <a:r>
              <a:rPr lang="en-GB" b="0" dirty="0" err="1"/>
              <a:t>está</a:t>
            </a:r>
            <a:r>
              <a:rPr lang="en-GB" b="0" dirty="0"/>
              <a:t>”.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instructions. Tell students we now need to find where </a:t>
            </a:r>
            <a:r>
              <a:rPr lang="en-GB" dirty="0" err="1"/>
              <a:t>Ángela</a:t>
            </a:r>
            <a:r>
              <a:rPr lang="en-GB" dirty="0"/>
              <a:t> is so they need to ask him. (Angela’s picture is hidden behind the correct place).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options in order to practise SSCs. Model pronunciation of “Barcelona” and particularly “Arequipa”.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Ask for volunteers to ask </a:t>
            </a:r>
            <a:r>
              <a:rPr lang="en-GB" dirty="0" err="1"/>
              <a:t>Quique</a:t>
            </a:r>
            <a:r>
              <a:rPr lang="en-GB" dirty="0"/>
              <a:t>, starting by asking the country. Click on the picture to listen to </a:t>
            </a:r>
            <a:r>
              <a:rPr lang="en-GB" dirty="0" err="1"/>
              <a:t>Quique’s</a:t>
            </a:r>
            <a:r>
              <a:rPr lang="en-GB" dirty="0"/>
              <a:t> response. The sound plays on clicking each of the pictures (Perú / Cusco / Arequipa / </a:t>
            </a:r>
            <a:r>
              <a:rPr lang="en-GB" dirty="0" err="1"/>
              <a:t>España</a:t>
            </a:r>
            <a:r>
              <a:rPr lang="en-GB" dirty="0"/>
              <a:t> / Madrid / Granada).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prompt to answer the question “¿</a:t>
            </a:r>
            <a:r>
              <a:rPr lang="en-GB" dirty="0" err="1"/>
              <a:t>Dónde</a:t>
            </a:r>
            <a:r>
              <a:rPr lang="en-GB" dirty="0"/>
              <a:t> </a:t>
            </a:r>
            <a:r>
              <a:rPr lang="en-GB" dirty="0" err="1"/>
              <a:t>está</a:t>
            </a:r>
            <a:r>
              <a:rPr lang="en-GB" dirty="0"/>
              <a:t> </a:t>
            </a:r>
            <a:r>
              <a:rPr lang="en-GB" dirty="0" err="1"/>
              <a:t>Ángela</a:t>
            </a:r>
            <a:r>
              <a:rPr lang="en-GB" dirty="0"/>
              <a:t>?”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Transcript:</a:t>
            </a:r>
            <a:br>
              <a:rPr lang="en-GB" sz="1200" b="1" dirty="0"/>
            </a:br>
            <a:r>
              <a:rPr lang="en-GB" sz="1200" b="0" dirty="0"/>
              <a:t>[Cusco] No. </a:t>
            </a:r>
            <a:br>
              <a:rPr lang="en-GB" sz="1200" b="0" dirty="0"/>
            </a:br>
            <a:r>
              <a:rPr lang="en-GB" sz="1200" b="0" dirty="0"/>
              <a:t>[Madrid] No.</a:t>
            </a:r>
            <a:br>
              <a:rPr lang="en-GB" sz="1200" b="0" dirty="0"/>
            </a:br>
            <a:r>
              <a:rPr lang="en-GB" sz="1200" b="0" dirty="0"/>
              <a:t>[Arequipa] No.</a:t>
            </a:r>
            <a:br>
              <a:rPr lang="en-GB" sz="1200" b="0" dirty="0"/>
            </a:br>
            <a:r>
              <a:rPr lang="en-GB" sz="1200" b="0" dirty="0"/>
              <a:t>[Granada] </a:t>
            </a:r>
            <a:r>
              <a:rPr lang="en-GB" sz="1200" b="0" dirty="0" err="1"/>
              <a:t>Sí</a:t>
            </a:r>
            <a:r>
              <a:rPr lang="en-GB" sz="1200" b="0" dirty="0"/>
              <a:t>, </a:t>
            </a:r>
            <a:r>
              <a:rPr lang="en-GB" sz="1200" b="0" dirty="0" err="1"/>
              <a:t>está</a:t>
            </a:r>
            <a:r>
              <a:rPr lang="en-GB" sz="1200" b="0" dirty="0"/>
              <a:t> </a:t>
            </a:r>
            <a:r>
              <a:rPr lang="en-GB" sz="1200" b="0" dirty="0" err="1"/>
              <a:t>en</a:t>
            </a:r>
            <a:r>
              <a:rPr lang="en-GB" sz="1200" b="0" dirty="0"/>
              <a:t> Granada.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“</a:t>
            </a:r>
            <a:r>
              <a:rPr lang="en-GB" b="0" dirty="0" err="1"/>
              <a:t>estás</a:t>
            </a:r>
            <a:r>
              <a:rPr lang="en-GB" b="0" dirty="0"/>
              <a:t>” with yes/no questions and statements.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Ask students to write down the name of one of the cities displayed making sure their partners don’t see it.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Go through the different cities to ensure they know how to pronounce them (Arequipa will need more practice!).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Model the dialogue by choosing yourself a city and getting individual students to try to guess your city (the animated example is Lima). Students should start asking the country, then the cities (this will develop cultural/geographical awareness).</a:t>
            </a: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model the statement when they guess your city</a:t>
            </a:r>
            <a:r>
              <a:rPr lang="en-GB" sz="1200" b="1" dirty="0"/>
              <a:t> (¡</a:t>
            </a:r>
            <a:r>
              <a:rPr lang="en-GB" sz="1200" b="1" dirty="0" err="1"/>
              <a:t>Estás</a:t>
            </a:r>
            <a:r>
              <a:rPr lang="en-GB" sz="1200" b="1" dirty="0"/>
              <a:t> en Lima!). </a:t>
            </a:r>
            <a:r>
              <a:rPr lang="en-GB" sz="1200" b="0" dirty="0"/>
              <a:t>You can click also on the picture of Lima to reveal the statement</a:t>
            </a:r>
            <a:r>
              <a:rPr lang="en-GB" sz="1200" b="1" dirty="0"/>
              <a:t>: </a:t>
            </a:r>
            <a:r>
              <a:rPr lang="en-GB" sz="1200" b="1" dirty="0" err="1"/>
              <a:t>Sí</a:t>
            </a:r>
            <a:r>
              <a:rPr lang="en-GB" sz="1200" b="1" dirty="0"/>
              <a:t>, </a:t>
            </a:r>
            <a:r>
              <a:rPr lang="en-GB" sz="1200" b="1" dirty="0" err="1"/>
              <a:t>estoy</a:t>
            </a:r>
            <a:r>
              <a:rPr lang="en-GB" sz="1200" b="1" dirty="0"/>
              <a:t> </a:t>
            </a:r>
            <a:r>
              <a:rPr lang="en-GB" sz="1200" b="1" dirty="0" err="1"/>
              <a:t>en</a:t>
            </a:r>
            <a:r>
              <a:rPr lang="en-GB" sz="1200" b="1" dirty="0"/>
              <a:t> Lima.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1" dirty="0"/>
              <a:t>Click on “</a:t>
            </a:r>
            <a:r>
              <a:rPr lang="en-GB" sz="1200" b="1" dirty="0" err="1"/>
              <a:t>inicio</a:t>
            </a:r>
            <a:r>
              <a:rPr lang="en-GB" sz="1200" b="1" dirty="0"/>
              <a:t>” to start the timer.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072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use “</a:t>
            </a:r>
            <a:r>
              <a:rPr lang="en-GB" b="0" dirty="0" err="1"/>
              <a:t>estoy</a:t>
            </a:r>
            <a:r>
              <a:rPr lang="en-GB" b="0" dirty="0"/>
              <a:t>”, “</a:t>
            </a:r>
            <a:r>
              <a:rPr lang="en-GB" b="0" dirty="0" err="1"/>
              <a:t>estás</a:t>
            </a:r>
            <a:r>
              <a:rPr lang="en-GB" b="0" dirty="0"/>
              <a:t>” &amp; “</a:t>
            </a:r>
            <a:r>
              <a:rPr lang="en-GB" b="0" dirty="0" err="1"/>
              <a:t>estás</a:t>
            </a:r>
            <a:r>
              <a:rPr lang="en-GB" b="0" dirty="0"/>
              <a:t>” to produce whole sentences.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Ask students to write down three sentences of their choice, using you are, I am &amp; She is + the country and city of their choice. If they know any other Spanish speaking cities, they can bring their own ideas.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possible answers.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answers that students have written.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03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44177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93034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0707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2062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13027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65215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4800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5119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75277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7086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84232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gif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Relationship Id="rId14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9.jpeg"/><Relationship Id="rId3" Type="http://schemas.openxmlformats.org/officeDocument/2006/relationships/audio" Target="../media/audio1.wav"/><Relationship Id="rId7" Type="http://schemas.openxmlformats.org/officeDocument/2006/relationships/image" Target="../media/image18.gif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.wav"/><Relationship Id="rId11" Type="http://schemas.openxmlformats.org/officeDocument/2006/relationships/image" Target="../media/image13.jpeg"/><Relationship Id="rId5" Type="http://schemas.openxmlformats.org/officeDocument/2006/relationships/audio" Target="../media/audio3.wav"/><Relationship Id="rId15" Type="http://schemas.openxmlformats.org/officeDocument/2006/relationships/image" Target="../media/image20.jp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Relationship Id="rId1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1.png"/><Relationship Id="rId7" Type="http://schemas.openxmlformats.org/officeDocument/2006/relationships/image" Target="../media/image22.jpeg"/><Relationship Id="rId12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11" Type="http://schemas.openxmlformats.org/officeDocument/2006/relationships/image" Target="../media/image26.jpg"/><Relationship Id="rId5" Type="http://schemas.openxmlformats.org/officeDocument/2006/relationships/image" Target="../media/image10.png"/><Relationship Id="rId10" Type="http://schemas.openxmlformats.org/officeDocument/2006/relationships/image" Target="../media/image25.jpg"/><Relationship Id="rId4" Type="http://schemas.openxmlformats.org/officeDocument/2006/relationships/image" Target="../media/image11.png"/><Relationship Id="rId9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amarillo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3"/>
          <p:cNvSpPr txBox="1"/>
          <p:nvPr/>
        </p:nvSpPr>
        <p:spPr>
          <a:xfrm>
            <a:off x="0" y="6334820"/>
            <a:ext cx="4572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 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" name="Google Shape;102;p3"/>
          <p:cNvSpPr txBox="1"/>
          <p:nvPr/>
        </p:nvSpPr>
        <p:spPr>
          <a:xfrm>
            <a:off x="56445" y="171394"/>
            <a:ext cx="41148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5167" y="3716096"/>
            <a:ext cx="1109568" cy="1085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573" y="2559466"/>
            <a:ext cx="1109568" cy="1085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43127" y="2597007"/>
            <a:ext cx="1109568" cy="108518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"/>
          <p:cNvSpPr txBox="1"/>
          <p:nvPr/>
        </p:nvSpPr>
        <p:spPr>
          <a:xfrm>
            <a:off x="270477" y="2403715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"/>
          <p:cNvSpPr txBox="1"/>
          <p:nvPr/>
        </p:nvSpPr>
        <p:spPr>
          <a:xfrm>
            <a:off x="3815680" y="2460883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"/>
          <p:cNvSpPr txBox="1"/>
          <p:nvPr/>
        </p:nvSpPr>
        <p:spPr>
          <a:xfrm>
            <a:off x="1884148" y="4025888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"/>
          <p:cNvSpPr txBox="1"/>
          <p:nvPr/>
        </p:nvSpPr>
        <p:spPr>
          <a:xfrm>
            <a:off x="6216898" y="930303"/>
            <a:ext cx="574382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Listen to these Spanish speakers introduce themselves. What are their names? Fill the gaps with [a] or [o] or [u].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33" name="Google Shape;133;p2"/>
          <p:cNvCxnSpPr/>
          <p:nvPr/>
        </p:nvCxnSpPr>
        <p:spPr>
          <a:xfrm>
            <a:off x="6083723" y="966590"/>
            <a:ext cx="0" cy="5306561"/>
          </a:xfrm>
          <a:prstGeom prst="straightConnector1">
            <a:avLst/>
          </a:prstGeom>
          <a:noFill/>
          <a:ln w="571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4" name="Google Shape;13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47786" y="2381688"/>
            <a:ext cx="377532" cy="36923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"/>
          <p:cNvSpPr txBox="1"/>
          <p:nvPr/>
        </p:nvSpPr>
        <p:spPr>
          <a:xfrm>
            <a:off x="7039476" y="2273919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2"/>
          <p:cNvSpPr txBox="1"/>
          <p:nvPr/>
        </p:nvSpPr>
        <p:spPr>
          <a:xfrm>
            <a:off x="7866269" y="2330965"/>
            <a:ext cx="154079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l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7" name="Google Shape;13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47786" y="3096424"/>
            <a:ext cx="377532" cy="36923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"/>
          <p:cNvSpPr txBox="1"/>
          <p:nvPr/>
        </p:nvSpPr>
        <p:spPr>
          <a:xfrm>
            <a:off x="7039476" y="2988655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47786" y="3803642"/>
            <a:ext cx="377532" cy="36923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"/>
          <p:cNvSpPr txBox="1"/>
          <p:nvPr/>
        </p:nvSpPr>
        <p:spPr>
          <a:xfrm>
            <a:off x="7039476" y="3695873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72271" y="4456045"/>
            <a:ext cx="377532" cy="36923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"/>
          <p:cNvSpPr txBox="1"/>
          <p:nvPr/>
        </p:nvSpPr>
        <p:spPr>
          <a:xfrm>
            <a:off x="7063961" y="4348276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3225" y="5147776"/>
            <a:ext cx="377532" cy="36923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"/>
          <p:cNvSpPr txBox="1"/>
          <p:nvPr/>
        </p:nvSpPr>
        <p:spPr>
          <a:xfrm>
            <a:off x="7084915" y="5040007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Google Shape;14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01989" y="5872722"/>
            <a:ext cx="377532" cy="36923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"/>
          <p:cNvSpPr txBox="1"/>
          <p:nvPr/>
        </p:nvSpPr>
        <p:spPr>
          <a:xfrm>
            <a:off x="7093679" y="5764953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2"/>
          <p:cNvSpPr/>
          <p:nvPr/>
        </p:nvSpPr>
        <p:spPr>
          <a:xfrm>
            <a:off x="9710473" y="1639488"/>
            <a:ext cx="2369264" cy="1768714"/>
          </a:xfrm>
          <a:prstGeom prst="wedgeRoundRectCallout">
            <a:avLst>
              <a:gd name="adj1" fmla="val -49483"/>
              <a:gd name="adj2" fmla="val 70611"/>
              <a:gd name="adj3" fmla="val 16667"/>
            </a:avLst>
          </a:prstGeom>
          <a:solidFill>
            <a:srgbClr val="2BC0C7"/>
          </a:solidFill>
          <a:ln w="12700" cap="flat" cmpd="sng">
            <a:solidFill>
              <a:srgbClr val="2BC0C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Remember that proper nouns start with a capital letter! 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3" name="Google Shape;153;p2"/>
          <p:cNvSpPr txBox="1"/>
          <p:nvPr/>
        </p:nvSpPr>
        <p:spPr>
          <a:xfrm>
            <a:off x="5721559" y="11734"/>
            <a:ext cx="457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"/>
          <p:cNvSpPr txBox="1"/>
          <p:nvPr/>
        </p:nvSpPr>
        <p:spPr>
          <a:xfrm>
            <a:off x="6461231" y="3114"/>
            <a:ext cx="457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"/>
          <p:cNvSpPr txBox="1"/>
          <p:nvPr/>
        </p:nvSpPr>
        <p:spPr>
          <a:xfrm>
            <a:off x="8007559" y="0"/>
            <a:ext cx="457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[u]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2"/>
          <p:cNvSpPr txBox="1"/>
          <p:nvPr/>
        </p:nvSpPr>
        <p:spPr>
          <a:xfrm>
            <a:off x="8780723" y="-8620"/>
            <a:ext cx="225250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niverso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2"/>
          <p:cNvSpPr txBox="1"/>
          <p:nvPr/>
        </p:nvSpPr>
        <p:spPr>
          <a:xfrm>
            <a:off x="166983" y="949686"/>
            <a:ext cx="57438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Listen. Which number is it?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8" name="Google Shape;158;p2"/>
          <p:cNvSpPr txBox="1"/>
          <p:nvPr/>
        </p:nvSpPr>
        <p:spPr>
          <a:xfrm>
            <a:off x="151457" y="1488901"/>
            <a:ext cx="366422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‘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niverso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 is number ________.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9" name="Google Shape;159;p2"/>
          <p:cNvSpPr txBox="1"/>
          <p:nvPr/>
        </p:nvSpPr>
        <p:spPr>
          <a:xfrm>
            <a:off x="2506456" y="1973015"/>
            <a:ext cx="300595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‘C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 is number _______.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0" name="Google Shape;160;p2"/>
          <p:cNvSpPr txBox="1"/>
          <p:nvPr/>
        </p:nvSpPr>
        <p:spPr>
          <a:xfrm>
            <a:off x="270477" y="5524274"/>
            <a:ext cx="119776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lang="en-GB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niverso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"/>
          <p:cNvSpPr txBox="1"/>
          <p:nvPr/>
        </p:nvSpPr>
        <p:spPr>
          <a:xfrm>
            <a:off x="3128414" y="5507370"/>
            <a:ext cx="226306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2"/>
          <p:cNvSpPr/>
          <p:nvPr/>
        </p:nvSpPr>
        <p:spPr>
          <a:xfrm>
            <a:off x="1428676" y="5094388"/>
            <a:ext cx="1197761" cy="108518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2"/>
          <p:cNvSpPr/>
          <p:nvPr/>
        </p:nvSpPr>
        <p:spPr>
          <a:xfrm>
            <a:off x="4359340" y="5094388"/>
            <a:ext cx="1197761" cy="108518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"/>
          <p:cNvSpPr txBox="1"/>
          <p:nvPr/>
        </p:nvSpPr>
        <p:spPr>
          <a:xfrm>
            <a:off x="63697" y="4710051"/>
            <a:ext cx="55735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Draw it!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1: </a:t>
            </a:r>
            <a:endParaRPr lang="en-GB" sz="32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ED3FDCE-821F-4CE3-BABB-BDD2400963CD}"/>
              </a:ext>
            </a:extLst>
          </p:cNvPr>
          <p:cNvSpPr/>
          <p:nvPr/>
        </p:nvSpPr>
        <p:spPr>
          <a:xfrm>
            <a:off x="8104192" y="2371405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47" name="Google Shape;136;p2">
            <a:extLst>
              <a:ext uri="{FF2B5EF4-FFF2-40B4-BE49-F238E27FC236}">
                <a16:creationId xmlns:a16="http://schemas.microsoft.com/office/drawing/2014/main" id="{93C891A7-30BA-4EE8-8145-5943C62EB7B0}"/>
              </a:ext>
            </a:extLst>
          </p:cNvPr>
          <p:cNvSpPr txBox="1"/>
          <p:nvPr/>
        </p:nvSpPr>
        <p:spPr>
          <a:xfrm>
            <a:off x="7880470" y="3005266"/>
            <a:ext cx="154079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s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" name="Google Shape;136;p2">
            <a:extLst>
              <a:ext uri="{FF2B5EF4-FFF2-40B4-BE49-F238E27FC236}">
                <a16:creationId xmlns:a16="http://schemas.microsoft.com/office/drawing/2014/main" id="{2A446D6F-5806-4F59-8A3F-9193390FCD5C}"/>
              </a:ext>
            </a:extLst>
          </p:cNvPr>
          <p:cNvSpPr txBox="1"/>
          <p:nvPr/>
        </p:nvSpPr>
        <p:spPr>
          <a:xfrm>
            <a:off x="7880470" y="3721287"/>
            <a:ext cx="154079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l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" name="Google Shape;136;p2">
            <a:extLst>
              <a:ext uri="{FF2B5EF4-FFF2-40B4-BE49-F238E27FC236}">
                <a16:creationId xmlns:a16="http://schemas.microsoft.com/office/drawing/2014/main" id="{4E8E3E99-16C2-4914-A1FA-EB4EC94E93FF}"/>
              </a:ext>
            </a:extLst>
          </p:cNvPr>
          <p:cNvSpPr txBox="1"/>
          <p:nvPr/>
        </p:nvSpPr>
        <p:spPr>
          <a:xfrm>
            <a:off x="7914197" y="4414773"/>
            <a:ext cx="154079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n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" name="Google Shape;136;p2">
            <a:extLst>
              <a:ext uri="{FF2B5EF4-FFF2-40B4-BE49-F238E27FC236}">
                <a16:creationId xmlns:a16="http://schemas.microsoft.com/office/drawing/2014/main" id="{03065A73-1323-4202-9CB3-2FDE39F8686B}"/>
              </a:ext>
            </a:extLst>
          </p:cNvPr>
          <p:cNvSpPr txBox="1"/>
          <p:nvPr/>
        </p:nvSpPr>
        <p:spPr>
          <a:xfrm>
            <a:off x="7929604" y="5073912"/>
            <a:ext cx="210705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 g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n d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" name="Google Shape;136;p2">
            <a:extLst>
              <a:ext uri="{FF2B5EF4-FFF2-40B4-BE49-F238E27FC236}">
                <a16:creationId xmlns:a16="http://schemas.microsoft.com/office/drawing/2014/main" id="{21941A7B-7EFB-4034-81B9-A5F1E20838D5}"/>
              </a:ext>
            </a:extLst>
          </p:cNvPr>
          <p:cNvSpPr txBox="1"/>
          <p:nvPr/>
        </p:nvSpPr>
        <p:spPr>
          <a:xfrm>
            <a:off x="7905160" y="5822593"/>
            <a:ext cx="225456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l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0346D8A8-ACAE-4E52-B601-7C4AD9300EEB}"/>
              </a:ext>
            </a:extLst>
          </p:cNvPr>
          <p:cNvSpPr/>
          <p:nvPr/>
        </p:nvSpPr>
        <p:spPr>
          <a:xfrm>
            <a:off x="8101735" y="3057264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03A085A5-2CD9-4174-A746-E86385F38489}"/>
              </a:ext>
            </a:extLst>
          </p:cNvPr>
          <p:cNvSpPr/>
          <p:nvPr/>
        </p:nvSpPr>
        <p:spPr>
          <a:xfrm>
            <a:off x="8805725" y="3037609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D9F13ABF-0656-4949-99FE-D060A781EEE0}"/>
              </a:ext>
            </a:extLst>
          </p:cNvPr>
          <p:cNvSpPr/>
          <p:nvPr/>
        </p:nvSpPr>
        <p:spPr>
          <a:xfrm>
            <a:off x="8249037" y="3763501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E2635BFE-4E3C-44D0-8261-578B62F30601}"/>
              </a:ext>
            </a:extLst>
          </p:cNvPr>
          <p:cNvSpPr/>
          <p:nvPr/>
        </p:nvSpPr>
        <p:spPr>
          <a:xfrm>
            <a:off x="8269856" y="4455244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0B3356CA-8189-49C0-86F7-D81ECCE6F9ED}"/>
              </a:ext>
            </a:extLst>
          </p:cNvPr>
          <p:cNvSpPr/>
          <p:nvPr/>
        </p:nvSpPr>
        <p:spPr>
          <a:xfrm>
            <a:off x="8870608" y="4433273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0797052-00DF-4B4F-99C6-7D334603F1F1}"/>
              </a:ext>
            </a:extLst>
          </p:cNvPr>
          <p:cNvSpPr/>
          <p:nvPr/>
        </p:nvSpPr>
        <p:spPr>
          <a:xfrm>
            <a:off x="8755667" y="5112910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8104F219-8913-4904-B77F-91B29F1F3A39}"/>
              </a:ext>
            </a:extLst>
          </p:cNvPr>
          <p:cNvSpPr/>
          <p:nvPr/>
        </p:nvSpPr>
        <p:spPr>
          <a:xfrm>
            <a:off x="9589070" y="5093016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A7D6F98A-DEFA-406D-BBFA-983C35895F40}"/>
              </a:ext>
            </a:extLst>
          </p:cNvPr>
          <p:cNvSpPr/>
          <p:nvPr/>
        </p:nvSpPr>
        <p:spPr>
          <a:xfrm>
            <a:off x="8170762" y="5893565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11F65E33-38E0-46A9-A621-FB25DCADA671}"/>
              </a:ext>
            </a:extLst>
          </p:cNvPr>
          <p:cNvSpPr/>
          <p:nvPr/>
        </p:nvSpPr>
        <p:spPr>
          <a:xfrm>
            <a:off x="8632468" y="5870956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C65378A4-0506-46CC-A0FB-1DB4EE27C006}"/>
              </a:ext>
            </a:extLst>
          </p:cNvPr>
          <p:cNvSpPr/>
          <p:nvPr/>
        </p:nvSpPr>
        <p:spPr>
          <a:xfrm>
            <a:off x="9521613" y="5870956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687628-A0AB-4688-B65C-53104DA80E7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435" y="2156405"/>
            <a:ext cx="632634" cy="7846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140254-41FD-431F-BABC-B9857D2117B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518" y="3724987"/>
            <a:ext cx="454224" cy="454224"/>
          </a:xfrm>
          <a:prstGeom prst="rect">
            <a:avLst/>
          </a:prstGeom>
        </p:spPr>
      </p:pic>
      <p:pic>
        <p:nvPicPr>
          <p:cNvPr id="9" name="Picture 8" descr="A picture containing silhouette, night sky&#10;&#10;Description automatically generated">
            <a:extLst>
              <a:ext uri="{FF2B5EF4-FFF2-40B4-BE49-F238E27FC236}">
                <a16:creationId xmlns:a16="http://schemas.microsoft.com/office/drawing/2014/main" id="{5C9C66BB-47B9-4A0F-8279-01BFA82BFD7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518" y="3003404"/>
            <a:ext cx="348968" cy="593987"/>
          </a:xfrm>
          <a:prstGeom prst="rect">
            <a:avLst/>
          </a:prstGeom>
        </p:spPr>
      </p:pic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FE7F7FA2-665F-4C69-9F58-5EE986501F5B}"/>
              </a:ext>
            </a:extLst>
          </p:cNvPr>
          <p:cNvSpPr/>
          <p:nvPr/>
        </p:nvSpPr>
        <p:spPr>
          <a:xfrm>
            <a:off x="8708771" y="3761439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63216A89-242E-4435-BFF1-70A392C5F79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419" y="4280648"/>
            <a:ext cx="632634" cy="78466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9D6B630-D1F8-4B55-BA6E-C508435750D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640" y="5102946"/>
            <a:ext cx="454224" cy="454224"/>
          </a:xfrm>
          <a:prstGeom prst="rect">
            <a:avLst/>
          </a:prstGeom>
        </p:spPr>
      </p:pic>
      <p:pic>
        <p:nvPicPr>
          <p:cNvPr id="78" name="Picture 77" descr="A picture containing silhouette, night sky&#10;&#10;Description automatically generated">
            <a:extLst>
              <a:ext uri="{FF2B5EF4-FFF2-40B4-BE49-F238E27FC236}">
                <a16:creationId xmlns:a16="http://schemas.microsoft.com/office/drawing/2014/main" id="{E0D01C91-4F85-4321-8218-90CA747336E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252" y="5712913"/>
            <a:ext cx="348968" cy="5939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135" grpId="0"/>
      <p:bldP spid="136" grpId="0"/>
      <p:bldP spid="138" grpId="0"/>
      <p:bldP spid="141" grpId="0"/>
      <p:bldP spid="144" grpId="0"/>
      <p:bldP spid="147" grpId="0"/>
      <p:bldP spid="150" grpId="0"/>
      <p:bldP spid="152" grpId="0" animBg="1"/>
      <p:bldP spid="157" grpId="0"/>
      <p:bldP spid="158" grpId="0"/>
      <p:bldP spid="159" grpId="0"/>
      <p:bldP spid="160" grpId="0"/>
      <p:bldP spid="161" grpId="0"/>
      <p:bldP spid="162" grpId="0" animBg="1"/>
      <p:bldP spid="163" grpId="0" animBg="1"/>
      <p:bldP spid="165" grpId="0"/>
      <p:bldP spid="3" grpId="1" animBg="1"/>
      <p:bldP spid="3" grpId="2" animBg="1"/>
      <p:bldP spid="47" grpId="0"/>
      <p:bldP spid="48" grpId="0"/>
      <p:bldP spid="49" grpId="0"/>
      <p:bldP spid="50" grpId="0"/>
      <p:bldP spid="51" grpId="0"/>
      <p:bldP spid="58" grpId="1" animBg="1"/>
      <p:bldP spid="58" grpId="2" animBg="1"/>
      <p:bldP spid="59" grpId="1" animBg="1"/>
      <p:bldP spid="59" grpId="2" animBg="1"/>
      <p:bldP spid="60" grpId="1" animBg="1"/>
      <p:bldP spid="60" grpId="2" animBg="1"/>
      <p:bldP spid="61" grpId="1" animBg="1"/>
      <p:bldP spid="61" grpId="2" animBg="1"/>
      <p:bldP spid="62" grpId="1" animBg="1"/>
      <p:bldP spid="62" grpId="2" animBg="1"/>
      <p:bldP spid="63" grpId="1" animBg="1"/>
      <p:bldP spid="63" grpId="2" animBg="1"/>
      <p:bldP spid="64" grpId="1" animBg="1"/>
      <p:bldP spid="64" grpId="2" animBg="1"/>
      <p:bldP spid="65" grpId="1" animBg="1"/>
      <p:bldP spid="65" grpId="2" animBg="1"/>
      <p:bldP spid="66" grpId="1" animBg="1"/>
      <p:bldP spid="66" grpId="2" animBg="1"/>
      <p:bldP spid="67" grpId="1" animBg="1"/>
      <p:bldP spid="67" grpId="2" animBg="1"/>
      <p:bldP spid="74" grpId="0" animBg="1"/>
      <p:bldP spid="7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180760" y="87850"/>
            <a:ext cx="3946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Quique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texts</a:t>
            </a:r>
            <a:r>
              <a:rPr kumimoji="0" lang="es-AR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Ángela. 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1026" name="Picture 2" descr="Fun, Barcelona, Historic Center, Art, Mosaic">
            <a:extLst>
              <a:ext uri="{FF2B5EF4-FFF2-40B4-BE49-F238E27FC236}">
                <a16:creationId xmlns:a16="http://schemas.microsoft.com/office/drawing/2014/main" id="{3CE8E3B6-9C04-4C0D-A14E-F36069AAA1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9"/>
          <a:stretch/>
        </p:blipFill>
        <p:spPr bwMode="auto">
          <a:xfrm>
            <a:off x="10330764" y="4618553"/>
            <a:ext cx="1636748" cy="2078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Madrid, Building, Architecture, Background, Urban">
            <a:extLst>
              <a:ext uri="{FF2B5EF4-FFF2-40B4-BE49-F238E27FC236}">
                <a16:creationId xmlns:a16="http://schemas.microsoft.com/office/drawing/2014/main" id="{69D0F68B-3A9E-4B22-BACE-4AAF89868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321" y="4873394"/>
            <a:ext cx="2699343" cy="1810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Cuba, Oltimer, Havana, Old Car, Classic, Old, Auto">
            <a:extLst>
              <a:ext uri="{FF2B5EF4-FFF2-40B4-BE49-F238E27FC236}">
                <a16:creationId xmlns:a16="http://schemas.microsoft.com/office/drawing/2014/main" id="{97B090F0-FB79-4F2E-A271-6BA188B34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321" y="1931136"/>
            <a:ext cx="2240922" cy="1493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0763964-C2B4-41B1-8325-CBCEFBF6DE69}"/>
              </a:ext>
            </a:extLst>
          </p:cNvPr>
          <p:cNvSpPr txBox="1"/>
          <p:nvPr/>
        </p:nvSpPr>
        <p:spPr>
          <a:xfrm>
            <a:off x="7495643" y="1394713"/>
            <a:ext cx="1547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Habana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F5DB4A-F77C-46E3-87E1-A7B4AAD79A0F}"/>
              </a:ext>
            </a:extLst>
          </p:cNvPr>
          <p:cNvSpPr txBox="1"/>
          <p:nvPr/>
        </p:nvSpPr>
        <p:spPr>
          <a:xfrm>
            <a:off x="10091314" y="4021310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Barcelona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4B1ED0-5C16-461A-BAC8-DF0AE3A2D608}"/>
              </a:ext>
            </a:extLst>
          </p:cNvPr>
          <p:cNvSpPr txBox="1"/>
          <p:nvPr/>
        </p:nvSpPr>
        <p:spPr>
          <a:xfrm>
            <a:off x="8887743" y="4362912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Madrid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F3075D-293C-4F95-8392-C1E35E97B806}"/>
              </a:ext>
            </a:extLst>
          </p:cNvPr>
          <p:cNvSpPr txBox="1"/>
          <p:nvPr/>
        </p:nvSpPr>
        <p:spPr>
          <a:xfrm>
            <a:off x="10774226" y="1748414"/>
            <a:ext cx="978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Cusco</a:t>
            </a:r>
          </a:p>
        </p:txBody>
      </p:sp>
      <p:pic>
        <p:nvPicPr>
          <p:cNvPr id="1038" name="Picture 14" descr="Spain, Country, Europe, Flag, Borders">
            <a:extLst>
              <a:ext uri="{FF2B5EF4-FFF2-40B4-BE49-F238E27FC236}">
                <a16:creationId xmlns:a16="http://schemas.microsoft.com/office/drawing/2014/main" id="{219B65D2-37F2-4F15-AE3C-89491A85B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688" y="3879171"/>
            <a:ext cx="996493" cy="79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EBC648C-767B-4768-BD73-2DA1072F96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37852" y="1265872"/>
            <a:ext cx="988097" cy="8660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5AFAA0B-4182-4EE2-AD43-3AFF1BA71DBC}"/>
              </a:ext>
            </a:extLst>
          </p:cNvPr>
          <p:cNvSpPr txBox="1"/>
          <p:nvPr/>
        </p:nvSpPr>
        <p:spPr>
          <a:xfrm>
            <a:off x="9875843" y="1686859"/>
            <a:ext cx="1009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Perú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473BAB0-1A49-4069-B74D-64A3A4695ED0}"/>
              </a:ext>
            </a:extLst>
          </p:cNvPr>
          <p:cNvSpPr txBox="1"/>
          <p:nvPr/>
        </p:nvSpPr>
        <p:spPr>
          <a:xfrm>
            <a:off x="7512703" y="3816681"/>
            <a:ext cx="1455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España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52A0DA6-0B0C-48BD-B90E-1CC3C8FFA0E8}"/>
              </a:ext>
            </a:extLst>
          </p:cNvPr>
          <p:cNvSpPr txBox="1"/>
          <p:nvPr/>
        </p:nvSpPr>
        <p:spPr>
          <a:xfrm>
            <a:off x="6454658" y="996598"/>
            <a:ext cx="1154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Cuba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BD73CD-0692-4962-B7AC-FDE87BFCEBEA}"/>
              </a:ext>
            </a:extLst>
          </p:cNvPr>
          <p:cNvSpPr txBox="1"/>
          <p:nvPr/>
        </p:nvSpPr>
        <p:spPr>
          <a:xfrm>
            <a:off x="712184" y="6178415"/>
            <a:ext cx="5841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Quique 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está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en ________________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474A63-DA29-4AB8-A674-B119F971744C}"/>
              </a:ext>
            </a:extLst>
          </p:cNvPr>
          <p:cNvSpPr txBox="1"/>
          <p:nvPr/>
        </p:nvSpPr>
        <p:spPr>
          <a:xfrm>
            <a:off x="3775568" y="6156009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Cusco</a:t>
            </a:r>
          </a:p>
        </p:txBody>
      </p:sp>
      <p:pic>
        <p:nvPicPr>
          <p:cNvPr id="43" name="Google Shape;205;p9" descr="Reading, Book, Symbol, Icon, Reader, Man">
            <a:extLst>
              <a:ext uri="{FF2B5EF4-FFF2-40B4-BE49-F238E27FC236}">
                <a16:creationId xmlns:a16="http://schemas.microsoft.com/office/drawing/2014/main" id="{93DAC6A0-32AF-48F3-8196-81190D073D9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199562" y="110094"/>
            <a:ext cx="782801" cy="782801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206;p9">
            <a:extLst>
              <a:ext uri="{FF2B5EF4-FFF2-40B4-BE49-F238E27FC236}">
                <a16:creationId xmlns:a16="http://schemas.microsoft.com/office/drawing/2014/main" id="{19CBC6A4-7808-48B6-B5E9-CC34199DFFDB}"/>
              </a:ext>
            </a:extLst>
          </p:cNvPr>
          <p:cNvSpPr txBox="1"/>
          <p:nvPr/>
        </p:nvSpPr>
        <p:spPr>
          <a:xfrm>
            <a:off x="11263789" y="941116"/>
            <a:ext cx="654346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5003858" y="645749"/>
            <a:ext cx="52182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Lee: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¿Dónde está Quique?</a:t>
            </a:r>
          </a:p>
        </p:txBody>
      </p:sp>
      <p:pic>
        <p:nvPicPr>
          <p:cNvPr id="29" name="Picture 2" descr="Cusco, Plaza De Armas, Peru, Churches, Cathedrals, City">
            <a:extLst>
              <a:ext uri="{FF2B5EF4-FFF2-40B4-BE49-F238E27FC236}">
                <a16:creationId xmlns:a16="http://schemas.microsoft.com/office/drawing/2014/main" id="{18F97304-FEAD-4973-8BC0-62E8D95FE3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91"/>
          <a:stretch/>
        </p:blipFill>
        <p:spPr bwMode="auto">
          <a:xfrm>
            <a:off x="9631900" y="2259926"/>
            <a:ext cx="2414897" cy="1393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B71857-22F4-471A-B811-86DAFCECDA1E}"/>
              </a:ext>
            </a:extLst>
          </p:cNvPr>
          <p:cNvSpPr txBox="1"/>
          <p:nvPr/>
        </p:nvSpPr>
        <p:spPr>
          <a:xfrm>
            <a:off x="9932703" y="587087"/>
            <a:ext cx="1145725" cy="707886"/>
          </a:xfrm>
          <a:prstGeom prst="rect">
            <a:avLst/>
          </a:prstGeom>
          <a:solidFill>
            <a:srgbClr val="A9DA74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dónde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- where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video (1)">
            <a:hlinkClick r:id="" action="ppaction://media"/>
            <a:extLst>
              <a:ext uri="{FF2B5EF4-FFF2-40B4-BE49-F238E27FC236}">
                <a16:creationId xmlns:a16="http://schemas.microsoft.com/office/drawing/2014/main" id="{55E15AF7-DC7C-4376-A78F-5EA8A86350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12184" y="949327"/>
            <a:ext cx="2883021" cy="51317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80C111-7523-4C98-91CA-9115472D0C17}"/>
              </a:ext>
            </a:extLst>
          </p:cNvPr>
          <p:cNvSpPr/>
          <p:nvPr/>
        </p:nvSpPr>
        <p:spPr>
          <a:xfrm>
            <a:off x="1516630" y="1267791"/>
            <a:ext cx="1241560" cy="3736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2" name="Google Shape;284;p45">
            <a:extLst>
              <a:ext uri="{FF2B5EF4-FFF2-40B4-BE49-F238E27FC236}">
                <a16:creationId xmlns:a16="http://schemas.microsoft.com/office/drawing/2014/main" id="{727F2505-7EFE-4C48-A341-D467EC9D7EFD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919743" y="2049373"/>
            <a:ext cx="2365453" cy="2780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04;p4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C7B79F7-4402-49C9-8DFF-E6402E2696D7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700037" y="1775387"/>
            <a:ext cx="674997" cy="1526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05;p4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C0CDA2E-F19D-44E5-A0C0-DCED5278B618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079509" y="3361350"/>
            <a:ext cx="884479" cy="14372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7956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84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  <p:bldLst>
      <p:bldP spid="16" grpId="0"/>
      <p:bldP spid="24" grpId="0"/>
      <p:bldP spid="25" grpId="0"/>
      <p:bldP spid="26" grpId="0"/>
      <p:bldP spid="18" grpId="0"/>
      <p:bldP spid="36" grpId="0"/>
      <p:bldP spid="37" grpId="0"/>
      <p:bldP spid="20" grpId="0"/>
      <p:bldP spid="21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48D5801-DF85-42F4-B061-86127C5AC0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4347" y="2554243"/>
            <a:ext cx="641130" cy="1093580"/>
          </a:xfrm>
          <a:prstGeom prst="rect">
            <a:avLst/>
          </a:prstGeom>
        </p:spPr>
      </p:pic>
      <p:pic>
        <p:nvPicPr>
          <p:cNvPr id="1028" name="Picture 4" descr="Madrid, Building, Architecture, Background, Urban">
            <a:extLst>
              <a:ext uri="{FF2B5EF4-FFF2-40B4-BE49-F238E27FC236}">
                <a16:creationId xmlns:a16="http://schemas.microsoft.com/office/drawing/2014/main" id="{69D0F68B-3A9E-4B22-BACE-4AAF89868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246" y="4913830"/>
            <a:ext cx="2578584" cy="172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04B1ED0-5C16-461A-BAC8-DF0AE3A2D608}"/>
              </a:ext>
            </a:extLst>
          </p:cNvPr>
          <p:cNvSpPr txBox="1"/>
          <p:nvPr/>
        </p:nvSpPr>
        <p:spPr>
          <a:xfrm>
            <a:off x="8159648" y="4420897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Madrid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F3075D-293C-4F95-8392-C1E35E97B806}"/>
              </a:ext>
            </a:extLst>
          </p:cNvPr>
          <p:cNvSpPr txBox="1"/>
          <p:nvPr/>
        </p:nvSpPr>
        <p:spPr>
          <a:xfrm>
            <a:off x="10733033" y="1686859"/>
            <a:ext cx="1343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Arequipa</a:t>
            </a:r>
          </a:p>
        </p:txBody>
      </p:sp>
      <p:pic>
        <p:nvPicPr>
          <p:cNvPr id="1038" name="Picture 14" descr="Spain, Country, Europe, Flag, Borders">
            <a:extLst>
              <a:ext uri="{FF2B5EF4-FFF2-40B4-BE49-F238E27FC236}">
                <a16:creationId xmlns:a16="http://schemas.microsoft.com/office/drawing/2014/main" id="{219B65D2-37F2-4F15-AE3C-89491A85B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742" y="4541298"/>
            <a:ext cx="996493" cy="79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EBC648C-767B-4768-BD73-2DA1072F96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12868" y="1380341"/>
            <a:ext cx="988097" cy="8660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5AFAA0B-4182-4EE2-AD43-3AFF1BA71DBC}"/>
              </a:ext>
            </a:extLst>
          </p:cNvPr>
          <p:cNvSpPr txBox="1"/>
          <p:nvPr/>
        </p:nvSpPr>
        <p:spPr>
          <a:xfrm>
            <a:off x="4828259" y="2308828"/>
            <a:ext cx="957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Perú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473BAB0-1A49-4069-B74D-64A3A4695ED0}"/>
              </a:ext>
            </a:extLst>
          </p:cNvPr>
          <p:cNvSpPr txBox="1"/>
          <p:nvPr/>
        </p:nvSpPr>
        <p:spPr>
          <a:xfrm>
            <a:off x="5152064" y="5340743"/>
            <a:ext cx="1455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España</a:t>
            </a:r>
          </a:p>
        </p:txBody>
      </p:sp>
      <p:pic>
        <p:nvPicPr>
          <p:cNvPr id="3074" name="Picture 2" descr="Cusco, Plaza De Armas, Peru, Churches, Cathedrals, City">
            <a:extLst>
              <a:ext uri="{FF2B5EF4-FFF2-40B4-BE49-F238E27FC236}">
                <a16:creationId xmlns:a16="http://schemas.microsoft.com/office/drawing/2014/main" id="{B81942ED-5683-43FF-BDEA-8C7F722D4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91"/>
          <a:stretch/>
        </p:blipFill>
        <p:spPr bwMode="auto">
          <a:xfrm>
            <a:off x="6122631" y="2231427"/>
            <a:ext cx="2800999" cy="1616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95B2702-7C60-401D-95CD-0A505C587436}"/>
              </a:ext>
            </a:extLst>
          </p:cNvPr>
          <p:cNvSpPr txBox="1"/>
          <p:nvPr/>
        </p:nvSpPr>
        <p:spPr>
          <a:xfrm>
            <a:off x="7945477" y="1764626"/>
            <a:ext cx="978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Cusco</a:t>
            </a:r>
          </a:p>
        </p:txBody>
      </p:sp>
      <p:pic>
        <p:nvPicPr>
          <p:cNvPr id="27" name="Google Shape;319;p15" descr="Speech Icon, Voice, Talking, Audio, Speech">
            <a:extLst>
              <a:ext uri="{FF2B5EF4-FFF2-40B4-BE49-F238E27FC236}">
                <a16:creationId xmlns:a16="http://schemas.microsoft.com/office/drawing/2014/main" id="{B09A5435-28F1-4C2A-AC20-D35FBC607F65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8" descr="Arequipa, Peru, Travel, Peruvian, Andes, Mountain">
            <a:extLst>
              <a:ext uri="{FF2B5EF4-FFF2-40B4-BE49-F238E27FC236}">
                <a16:creationId xmlns:a16="http://schemas.microsoft.com/office/drawing/2014/main" id="{27690CA4-F511-47FE-9E9E-F5B7035CC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363" y="2214433"/>
            <a:ext cx="2871084" cy="1614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11B7CCA-2C3A-422B-840B-7B3B6C04A5C6}"/>
              </a:ext>
            </a:extLst>
          </p:cNvPr>
          <p:cNvSpPr/>
          <p:nvPr/>
        </p:nvSpPr>
        <p:spPr>
          <a:xfrm>
            <a:off x="439221" y="1358385"/>
            <a:ext cx="3220099" cy="1173902"/>
          </a:xfrm>
          <a:prstGeom prst="wedgeEllipseCallout">
            <a:avLst>
              <a:gd name="adj1" fmla="val 48778"/>
              <a:gd name="adj2" fmla="val -6570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A39510-5F87-441A-BED8-ED457F0E4CCE}"/>
              </a:ext>
            </a:extLst>
          </p:cNvPr>
          <p:cNvSpPr txBox="1"/>
          <p:nvPr/>
        </p:nvSpPr>
        <p:spPr>
          <a:xfrm>
            <a:off x="644362" y="1604950"/>
            <a:ext cx="2787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¿Está en …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Speech Bubble: Oval 31">
            <a:extLst>
              <a:ext uri="{FF2B5EF4-FFF2-40B4-BE49-F238E27FC236}">
                <a16:creationId xmlns:a16="http://schemas.microsoft.com/office/drawing/2014/main" id="{5789F8D8-F6DD-4B77-8DEB-70599E64AFE8}"/>
              </a:ext>
            </a:extLst>
          </p:cNvPr>
          <p:cNvSpPr/>
          <p:nvPr/>
        </p:nvSpPr>
        <p:spPr>
          <a:xfrm>
            <a:off x="1767698" y="3339359"/>
            <a:ext cx="3220099" cy="1173902"/>
          </a:xfrm>
          <a:prstGeom prst="wedgeEllipseCallout">
            <a:avLst>
              <a:gd name="adj1" fmla="val -53568"/>
              <a:gd name="adj2" fmla="val 64122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Sí / No …</a:t>
            </a:r>
          </a:p>
        </p:txBody>
      </p:sp>
      <p:sp>
        <p:nvSpPr>
          <p:cNvPr id="33" name="Google Shape;307;p14">
            <a:extLst>
              <a:ext uri="{FF2B5EF4-FFF2-40B4-BE49-F238E27FC236}">
                <a16:creationId xmlns:a16="http://schemas.microsoft.com/office/drawing/2014/main" id="{79A767C2-776B-4813-8FA4-3C5ABCF01394}"/>
              </a:ext>
            </a:extLst>
          </p:cNvPr>
          <p:cNvSpPr txBox="1"/>
          <p:nvPr/>
        </p:nvSpPr>
        <p:spPr>
          <a:xfrm>
            <a:off x="10923147" y="1087777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E55A51-A2B2-4726-ADE3-D1E1E993ED7E}"/>
              </a:ext>
            </a:extLst>
          </p:cNvPr>
          <p:cNvSpPr txBox="1"/>
          <p:nvPr/>
        </p:nvSpPr>
        <p:spPr>
          <a:xfrm>
            <a:off x="9587308" y="196088"/>
            <a:ext cx="1145725" cy="707886"/>
          </a:xfrm>
          <a:prstGeom prst="rect">
            <a:avLst/>
          </a:prstGeom>
          <a:solidFill>
            <a:srgbClr val="A9DA74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dónde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- where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3: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2962656" y="83017"/>
            <a:ext cx="70636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¿Dónde está </a:t>
            </a:r>
            <a:r>
              <a:rPr lang="en-GB" sz="2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Ángela</a:t>
            </a:r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? 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Ask Quique..</a:t>
            </a:r>
            <a:endParaRPr lang="en-GB" sz="2800" dirty="0"/>
          </a:p>
        </p:txBody>
      </p:sp>
      <p:pic>
        <p:nvPicPr>
          <p:cNvPr id="38" name="Google Shape;332;p4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B9F3BF1-09D7-45B4-98EC-0B6566EBFDE8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3803" y="3039677"/>
            <a:ext cx="1513808" cy="2459938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25;p46">
            <a:extLst>
              <a:ext uri="{FF2B5EF4-FFF2-40B4-BE49-F238E27FC236}">
                <a16:creationId xmlns:a16="http://schemas.microsoft.com/office/drawing/2014/main" id="{04C0A934-FA32-4578-8E9A-3245ED48D485}"/>
              </a:ext>
            </a:extLst>
          </p:cNvPr>
          <p:cNvSpPr txBox="1"/>
          <p:nvPr/>
        </p:nvSpPr>
        <p:spPr>
          <a:xfrm>
            <a:off x="422957" y="6208370"/>
            <a:ext cx="58208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Ángela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1" i="0" u="none" strike="noStrike" cap="none" dirty="0" err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________________</a:t>
            </a:r>
            <a:endParaRPr dirty="0"/>
          </a:p>
        </p:txBody>
      </p:sp>
      <p:sp>
        <p:nvSpPr>
          <p:cNvPr id="40" name="Google Shape;326;p46">
            <a:extLst>
              <a:ext uri="{FF2B5EF4-FFF2-40B4-BE49-F238E27FC236}">
                <a16:creationId xmlns:a16="http://schemas.microsoft.com/office/drawing/2014/main" id="{F86DF718-77AE-45E3-BADB-26FA69AFFC6F}"/>
              </a:ext>
            </a:extLst>
          </p:cNvPr>
          <p:cNvSpPr txBox="1"/>
          <p:nvPr/>
        </p:nvSpPr>
        <p:spPr>
          <a:xfrm>
            <a:off x="3311914" y="6139973"/>
            <a:ext cx="176522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Granada</a:t>
            </a:r>
            <a:endParaRPr/>
          </a:p>
        </p:txBody>
      </p:sp>
      <p:sp>
        <p:nvSpPr>
          <p:cNvPr id="41" name="Google Shape;315;p46">
            <a:extLst>
              <a:ext uri="{FF2B5EF4-FFF2-40B4-BE49-F238E27FC236}">
                <a16:creationId xmlns:a16="http://schemas.microsoft.com/office/drawing/2014/main" id="{3F83D49F-4C0D-4CCB-A24B-C1655B0B1567}"/>
              </a:ext>
            </a:extLst>
          </p:cNvPr>
          <p:cNvSpPr txBox="1"/>
          <p:nvPr/>
        </p:nvSpPr>
        <p:spPr>
          <a:xfrm>
            <a:off x="10794359" y="4513261"/>
            <a:ext cx="131478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Granada</a:t>
            </a:r>
            <a:endParaRPr/>
          </a:p>
        </p:txBody>
      </p:sp>
      <p:pic>
        <p:nvPicPr>
          <p:cNvPr id="42" name="Google Shape;334;p46" descr="Alhambra, Granada, Andalusia, Spain, Moorish, Palace">
            <a:extLst>
              <a:ext uri="{FF2B5EF4-FFF2-40B4-BE49-F238E27FC236}">
                <a16:creationId xmlns:a16="http://schemas.microsoft.com/office/drawing/2014/main" id="{60919841-21DC-45C0-A5AB-DB08170EF9E0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557295" y="4962730"/>
            <a:ext cx="2474128" cy="161498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714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36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4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or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4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equip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83;p19" descr="Chat, Multiple, Icon, Symbol, Message, Bubble, Talk">
            <a:extLst>
              <a:ext uri="{FF2B5EF4-FFF2-40B4-BE49-F238E27FC236}">
                <a16:creationId xmlns:a16="http://schemas.microsoft.com/office/drawing/2014/main" id="{CB6F90CA-BDB8-4F51-8E22-2C69676428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27024" y="136934"/>
            <a:ext cx="1138234" cy="97417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86;p19">
            <a:extLst>
              <a:ext uri="{FF2B5EF4-FFF2-40B4-BE49-F238E27FC236}">
                <a16:creationId xmlns:a16="http://schemas.microsoft.com/office/drawing/2014/main" id="{7C517775-54BC-4862-A312-CA6522297927}"/>
              </a:ext>
            </a:extLst>
          </p:cNvPr>
          <p:cNvSpPr txBox="1"/>
          <p:nvPr/>
        </p:nvSpPr>
        <p:spPr>
          <a:xfrm>
            <a:off x="10991564" y="1170739"/>
            <a:ext cx="994183" cy="400110"/>
          </a:xfrm>
          <a:prstGeom prst="rect">
            <a:avLst/>
          </a:prstGeom>
          <a:solidFill>
            <a:srgbClr val="C5F5E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11EA44AF-5B69-4F00-9133-E448646B9B84}"/>
              </a:ext>
            </a:extLst>
          </p:cNvPr>
          <p:cNvSpPr/>
          <p:nvPr/>
        </p:nvSpPr>
        <p:spPr>
          <a:xfrm>
            <a:off x="1210227" y="4276864"/>
            <a:ext cx="3220099" cy="1173902"/>
          </a:xfrm>
          <a:prstGeom prst="wedgeEllipseCallout">
            <a:avLst>
              <a:gd name="adj1" fmla="val -53568"/>
              <a:gd name="adj2" fmla="val 64122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Sí / No …</a:t>
            </a: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944E5DF0-2994-4B56-BF14-A638D783267E}"/>
              </a:ext>
            </a:extLst>
          </p:cNvPr>
          <p:cNvSpPr/>
          <p:nvPr/>
        </p:nvSpPr>
        <p:spPr>
          <a:xfrm>
            <a:off x="501336" y="2863458"/>
            <a:ext cx="3220099" cy="1173902"/>
          </a:xfrm>
          <a:prstGeom prst="wedgeEllipseCallout">
            <a:avLst>
              <a:gd name="adj1" fmla="val 48778"/>
              <a:gd name="adj2" fmla="val -6570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3F7529-D3CD-4AFC-9893-A7CCD60CAE89}"/>
              </a:ext>
            </a:extLst>
          </p:cNvPr>
          <p:cNvSpPr txBox="1"/>
          <p:nvPr/>
        </p:nvSpPr>
        <p:spPr>
          <a:xfrm>
            <a:off x="752826" y="3199449"/>
            <a:ext cx="27875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¿Estás en …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A3479A4-8A82-4162-8EE9-44AF4CBBE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094" y="751858"/>
            <a:ext cx="988097" cy="8660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6E250CE-5E6D-445B-B20B-A399DB574910}"/>
              </a:ext>
            </a:extLst>
          </p:cNvPr>
          <p:cNvSpPr txBox="1"/>
          <p:nvPr/>
        </p:nvSpPr>
        <p:spPr>
          <a:xfrm>
            <a:off x="5263360" y="1538295"/>
            <a:ext cx="957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Perú</a:t>
            </a:r>
          </a:p>
        </p:txBody>
      </p:sp>
      <p:pic>
        <p:nvPicPr>
          <p:cNvPr id="25" name="Picture 14" descr="Spain, Country, Europe, Flag, Borders">
            <a:extLst>
              <a:ext uri="{FF2B5EF4-FFF2-40B4-BE49-F238E27FC236}">
                <a16:creationId xmlns:a16="http://schemas.microsoft.com/office/drawing/2014/main" id="{A32794BE-2836-49A9-BF6C-D03711247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143" y="3477881"/>
            <a:ext cx="996493" cy="79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39CFE8D-78D1-4439-B00C-12D2759742F9}"/>
              </a:ext>
            </a:extLst>
          </p:cNvPr>
          <p:cNvSpPr txBox="1"/>
          <p:nvPr/>
        </p:nvSpPr>
        <p:spPr>
          <a:xfrm>
            <a:off x="5069465" y="4277326"/>
            <a:ext cx="1455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España</a:t>
            </a:r>
          </a:p>
        </p:txBody>
      </p:sp>
      <p:pic>
        <p:nvPicPr>
          <p:cNvPr id="28" name="Picture 4" descr="Madrid, Building, Architecture, Background, Urban">
            <a:extLst>
              <a:ext uri="{FF2B5EF4-FFF2-40B4-BE49-F238E27FC236}">
                <a16:creationId xmlns:a16="http://schemas.microsoft.com/office/drawing/2014/main" id="{CD5C9299-B1EF-46E5-B707-B0998EC04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959" y="5503868"/>
            <a:ext cx="1849949" cy="1236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551B0DB-6178-4E09-A468-CC341E497427}"/>
              </a:ext>
            </a:extLst>
          </p:cNvPr>
          <p:cNvSpPr txBox="1"/>
          <p:nvPr/>
        </p:nvSpPr>
        <p:spPr>
          <a:xfrm>
            <a:off x="7359596" y="5503868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Madrid</a:t>
            </a:r>
          </a:p>
        </p:txBody>
      </p:sp>
      <p:pic>
        <p:nvPicPr>
          <p:cNvPr id="5122" name="Picture 2" descr="Architecture, Moorish, Spain, Cordoba">
            <a:extLst>
              <a:ext uri="{FF2B5EF4-FFF2-40B4-BE49-F238E27FC236}">
                <a16:creationId xmlns:a16="http://schemas.microsoft.com/office/drawing/2014/main" id="{4A6D01D9-F43D-41E2-A26E-CBEF62E7B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059" y="3795914"/>
            <a:ext cx="1811560" cy="1207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9EC85CA-7C24-4586-8F7D-874F33A7E0F4}"/>
              </a:ext>
            </a:extLst>
          </p:cNvPr>
          <p:cNvSpPr txBox="1"/>
          <p:nvPr/>
        </p:nvSpPr>
        <p:spPr>
          <a:xfrm>
            <a:off x="7123666" y="3772579"/>
            <a:ext cx="13035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Córdoba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8C98E56-4A8B-493F-9DD0-C13207AFC6D2}"/>
              </a:ext>
            </a:extLst>
          </p:cNvPr>
          <p:cNvSpPr txBox="1"/>
          <p:nvPr/>
        </p:nvSpPr>
        <p:spPr>
          <a:xfrm>
            <a:off x="179894" y="873118"/>
            <a:ext cx="5335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AU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Choose one city and write down the name.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C68ED7D-D39C-4CFE-822C-77EEA1C86E40}"/>
              </a:ext>
            </a:extLst>
          </p:cNvPr>
          <p:cNvSpPr txBox="1"/>
          <p:nvPr/>
        </p:nvSpPr>
        <p:spPr>
          <a:xfrm>
            <a:off x="183973" y="1790611"/>
            <a:ext cx="53313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AU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Take turns to guess the name of the city where your partner is!</a:t>
            </a:r>
            <a:endParaRPr kumimoji="0" lang="en-AU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Speech Bubble: Oval 38">
            <a:extLst>
              <a:ext uri="{FF2B5EF4-FFF2-40B4-BE49-F238E27FC236}">
                <a16:creationId xmlns:a16="http://schemas.microsoft.com/office/drawing/2014/main" id="{FF396853-2DE8-42D4-9C90-ED8F454C63C5}"/>
              </a:ext>
            </a:extLst>
          </p:cNvPr>
          <p:cNvSpPr/>
          <p:nvPr/>
        </p:nvSpPr>
        <p:spPr>
          <a:xfrm>
            <a:off x="452187" y="5631372"/>
            <a:ext cx="3958026" cy="1173902"/>
          </a:xfrm>
          <a:prstGeom prst="wedgeEllipseCallout">
            <a:avLst>
              <a:gd name="adj1" fmla="val 48778"/>
              <a:gd name="adj2" fmla="val -6570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¡Estás en Lima!</a:t>
            </a:r>
          </a:p>
        </p:txBody>
      </p:sp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01654" y="3368282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0971411" y="1829604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0969044" y="1829602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54783" y="1818176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32174" y="1818175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54784" y="5974434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654929" y="1852503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37748" y="5568165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96013" y="6132929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FD656F-DF59-4BC5-B62A-CFE1A5CFB548}"/>
              </a:ext>
            </a:extLst>
          </p:cNvPr>
          <p:cNvSpPr txBox="1"/>
          <p:nvPr/>
        </p:nvSpPr>
        <p:spPr>
          <a:xfrm>
            <a:off x="6792403" y="670627"/>
            <a:ext cx="1514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Sí, estoy en Lima.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A09919-A9A3-479F-B642-12FC364FEC41}"/>
              </a:ext>
            </a:extLst>
          </p:cNvPr>
          <p:cNvGrpSpPr/>
          <p:nvPr/>
        </p:nvGrpSpPr>
        <p:grpSpPr>
          <a:xfrm>
            <a:off x="6413762" y="213770"/>
            <a:ext cx="2432805" cy="1249675"/>
            <a:chOff x="6413762" y="213770"/>
            <a:chExt cx="2432805" cy="1249675"/>
          </a:xfrm>
        </p:grpSpPr>
        <p:pic>
          <p:nvPicPr>
            <p:cNvPr id="5126" name="Picture 6" descr="Lima, Peru, South America, Miraflores, Coastline">
              <a:extLst>
                <a:ext uri="{FF2B5EF4-FFF2-40B4-BE49-F238E27FC236}">
                  <a16:creationId xmlns:a16="http://schemas.microsoft.com/office/drawing/2014/main" id="{A8C18B89-73B6-414F-982F-5419BADFEF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3762" y="312635"/>
              <a:ext cx="2045885" cy="115081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9ED33F0-AE40-4C03-82B5-7DF649E06AB6}"/>
                </a:ext>
              </a:extLst>
            </p:cNvPr>
            <p:cNvSpPr txBox="1"/>
            <p:nvPr/>
          </p:nvSpPr>
          <p:spPr>
            <a:xfrm>
              <a:off x="7708334" y="213770"/>
              <a:ext cx="11382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A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Lima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4: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" name="Picture 50" descr="A picture containing outdoor, sky, water, clouds&#10;&#10;Description automatically generated">
            <a:extLst>
              <a:ext uri="{FF2B5EF4-FFF2-40B4-BE49-F238E27FC236}">
                <a16:creationId xmlns:a16="http://schemas.microsoft.com/office/drawing/2014/main" id="{04E3C33E-6719-4B91-91D9-5942BC5B9E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5587" y="1801646"/>
            <a:ext cx="1984977" cy="1314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DCF0DD42-32E1-4776-AE69-CAE4801B1CD6}"/>
              </a:ext>
            </a:extLst>
          </p:cNvPr>
          <p:cNvSpPr txBox="1"/>
          <p:nvPr/>
        </p:nvSpPr>
        <p:spPr>
          <a:xfrm>
            <a:off x="7021946" y="1733096"/>
            <a:ext cx="1448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Puno</a:t>
            </a:r>
          </a:p>
        </p:txBody>
      </p:sp>
      <p:pic>
        <p:nvPicPr>
          <p:cNvPr id="53" name="Picture 52" descr="A picture containing text, outdoor, yellow&#10;&#10;Description automatically generated">
            <a:extLst>
              <a:ext uri="{FF2B5EF4-FFF2-40B4-BE49-F238E27FC236}">
                <a16:creationId xmlns:a16="http://schemas.microsoft.com/office/drawing/2014/main" id="{81F658B8-DDF2-40C2-9078-C80DA3CE9F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22332" y="261864"/>
            <a:ext cx="1828778" cy="1219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1EB8DFBF-0E76-4E46-9F7E-E545712DD440}"/>
              </a:ext>
            </a:extLst>
          </p:cNvPr>
          <p:cNvSpPr txBox="1"/>
          <p:nvPr/>
        </p:nvSpPr>
        <p:spPr>
          <a:xfrm>
            <a:off x="8740258" y="246870"/>
            <a:ext cx="910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Piura</a:t>
            </a:r>
          </a:p>
        </p:txBody>
      </p:sp>
      <p:pic>
        <p:nvPicPr>
          <p:cNvPr id="55" name="Picture 54" descr="A picture containing sky, building, outdoor, tower&#10;&#10;Description automatically generated">
            <a:extLst>
              <a:ext uri="{FF2B5EF4-FFF2-40B4-BE49-F238E27FC236}">
                <a16:creationId xmlns:a16="http://schemas.microsoft.com/office/drawing/2014/main" id="{17E84816-1945-49BC-89EE-7E26775F13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73697" y="5273213"/>
            <a:ext cx="1576136" cy="1050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210450FB-718A-464A-967C-988995AA5BA6}"/>
              </a:ext>
            </a:extLst>
          </p:cNvPr>
          <p:cNvSpPr txBox="1"/>
          <p:nvPr/>
        </p:nvSpPr>
        <p:spPr>
          <a:xfrm>
            <a:off x="8699691" y="5241594"/>
            <a:ext cx="113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Palma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1AD9C7CD-B5DB-4DFB-9262-1A663098EC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15354" y="3930356"/>
            <a:ext cx="1942955" cy="1001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4C89787F-537B-4EF0-BCA9-442E8395E1DF}"/>
              </a:ext>
            </a:extLst>
          </p:cNvPr>
          <p:cNvSpPr txBox="1"/>
          <p:nvPr/>
        </p:nvSpPr>
        <p:spPr>
          <a:xfrm>
            <a:off x="8699691" y="3892561"/>
            <a:ext cx="1449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Granada</a:t>
            </a:r>
          </a:p>
        </p:txBody>
      </p:sp>
    </p:spTree>
    <p:extLst>
      <p:ext uri="{BB962C8B-B14F-4D97-AF65-F5344CB8AC3E}">
        <p14:creationId xmlns:p14="http://schemas.microsoft.com/office/powerpoint/2010/main" val="298610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9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3" dur="59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9000"/>
                            </p:stCondLst>
                            <p:childTnLst>
                              <p:par>
                                <p:cTn id="3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40" grpId="0"/>
      <p:bldP spid="39" grpId="0" animBg="1"/>
      <p:bldP spid="38" grpId="0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E4DF9642-1F22-4221-A7CC-A0A2D81EB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65" y="2723189"/>
            <a:ext cx="704610" cy="164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FC97FD1-76FF-48AF-9894-BB086E5DF19A}"/>
              </a:ext>
            </a:extLst>
          </p:cNvPr>
          <p:cNvGrpSpPr/>
          <p:nvPr/>
        </p:nvGrpSpPr>
        <p:grpSpPr>
          <a:xfrm>
            <a:off x="165566" y="869966"/>
            <a:ext cx="1327421" cy="1577436"/>
            <a:chOff x="300038" y="2473418"/>
            <a:chExt cx="660212" cy="820081"/>
          </a:xfrm>
        </p:grpSpPr>
        <p:pic>
          <p:nvPicPr>
            <p:cNvPr id="7" name="Picture 2" descr="C:\Users\wdj\Google Drive\Primary\Y5 SoW\From Tracy\Pronouns\you.png">
              <a:extLst>
                <a:ext uri="{FF2B5EF4-FFF2-40B4-BE49-F238E27FC236}">
                  <a16:creationId xmlns:a16="http://schemas.microsoft.com/office/drawing/2014/main" id="{F0D2C1C0-9850-4B13-8B2E-E65A163556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58"/>
            <a:stretch/>
          </p:blipFill>
          <p:spPr bwMode="auto">
            <a:xfrm>
              <a:off x="300038" y="2479336"/>
              <a:ext cx="409646" cy="742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C:\Users\wdj\Google Drive\Primary\Y5 SoW\From Tracy\Pronouns\he.png">
              <a:extLst>
                <a:ext uri="{FF2B5EF4-FFF2-40B4-BE49-F238E27FC236}">
                  <a16:creationId xmlns:a16="http://schemas.microsoft.com/office/drawing/2014/main" id="{7876829B-8393-4901-A6AE-219F1067DE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09" r="38341"/>
            <a:stretch/>
          </p:blipFill>
          <p:spPr bwMode="auto">
            <a:xfrm>
              <a:off x="650486" y="2473418"/>
              <a:ext cx="309764" cy="820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BD64951-69A7-4803-B4E2-33CC9049894C}"/>
              </a:ext>
            </a:extLst>
          </p:cNvPr>
          <p:cNvSpPr txBox="1"/>
          <p:nvPr/>
        </p:nvSpPr>
        <p:spPr>
          <a:xfrm>
            <a:off x="1956708" y="3913184"/>
            <a:ext cx="2610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(I am in ____________).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ED9762-61C7-40EF-B220-9FD8C0038BD6}"/>
              </a:ext>
            </a:extLst>
          </p:cNvPr>
          <p:cNvSpPr txBox="1"/>
          <p:nvPr/>
        </p:nvSpPr>
        <p:spPr>
          <a:xfrm>
            <a:off x="1839689" y="5879994"/>
            <a:ext cx="2727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(She is in ____________).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96B872-F474-4E79-BC4F-0B483932B36C}"/>
              </a:ext>
            </a:extLst>
          </p:cNvPr>
          <p:cNvSpPr txBox="1"/>
          <p:nvPr/>
        </p:nvSpPr>
        <p:spPr>
          <a:xfrm>
            <a:off x="1839689" y="1976143"/>
            <a:ext cx="3437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(You are in____________).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B4763C-D870-4A62-BEE0-A5DFAF6CF8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5158" y="2077120"/>
            <a:ext cx="5349560" cy="39052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10D7C92-0C97-48AB-9EEA-4B3178EDAFBD}"/>
              </a:ext>
            </a:extLst>
          </p:cNvPr>
          <p:cNvSpPr txBox="1"/>
          <p:nvPr/>
        </p:nvSpPr>
        <p:spPr>
          <a:xfrm>
            <a:off x="1693809" y="1272667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AB5848-EB1B-4670-B0E2-9E79D3DF3EC7}"/>
              </a:ext>
            </a:extLst>
          </p:cNvPr>
          <p:cNvSpPr txBox="1"/>
          <p:nvPr/>
        </p:nvSpPr>
        <p:spPr>
          <a:xfrm>
            <a:off x="1602890" y="3195386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2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FCF14F-26E1-4375-8DC0-F41AAF9BF3DF}"/>
              </a:ext>
            </a:extLst>
          </p:cNvPr>
          <p:cNvSpPr txBox="1"/>
          <p:nvPr/>
        </p:nvSpPr>
        <p:spPr>
          <a:xfrm>
            <a:off x="1702582" y="5233195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3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356575" y="48570"/>
            <a:ext cx="1527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Escribe.</a:t>
            </a:r>
          </a:p>
        </p:txBody>
      </p:sp>
      <p:pic>
        <p:nvPicPr>
          <p:cNvPr id="4098" name="Picture 2" descr="Pen, Write, Pencil, Writing Tool, Work, Message, Blue">
            <a:extLst>
              <a:ext uri="{FF2B5EF4-FFF2-40B4-BE49-F238E27FC236}">
                <a16:creationId xmlns:a16="http://schemas.microsoft.com/office/drawing/2014/main" id="{D970F823-60BB-4ADA-AC7C-C6F2AC9EC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119" y="117093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D476269-C102-45C1-AE2B-D714D9BF0054}"/>
              </a:ext>
            </a:extLst>
          </p:cNvPr>
          <p:cNvSpPr txBox="1"/>
          <p:nvPr/>
        </p:nvSpPr>
        <p:spPr>
          <a:xfrm>
            <a:off x="10835060" y="1094549"/>
            <a:ext cx="1260281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escribir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A3890D-C288-44D2-B7E2-9B9D7FA2F14B}"/>
              </a:ext>
            </a:extLst>
          </p:cNvPr>
          <p:cNvSpPr txBox="1"/>
          <p:nvPr/>
        </p:nvSpPr>
        <p:spPr>
          <a:xfrm>
            <a:off x="2143619" y="5272052"/>
            <a:ext cx="4681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Está</a:t>
            </a: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en Barcelona, en España.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117850-D006-4562-A7E8-B068C9CCE3E1}"/>
              </a:ext>
            </a:extLst>
          </p:cNvPr>
          <p:cNvSpPr txBox="1"/>
          <p:nvPr/>
        </p:nvSpPr>
        <p:spPr>
          <a:xfrm>
            <a:off x="2068410" y="1281270"/>
            <a:ext cx="5099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Estás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en Madrid, en España.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D4D3F3-2603-429B-BF87-50261421E514}"/>
              </a:ext>
            </a:extLst>
          </p:cNvPr>
          <p:cNvSpPr txBox="1"/>
          <p:nvPr/>
        </p:nvSpPr>
        <p:spPr>
          <a:xfrm>
            <a:off x="2050433" y="3194918"/>
            <a:ext cx="4440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Estoy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en Cusco, en Perú.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4836780" y="53708"/>
            <a:ext cx="5323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Choose the city and country. 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2D6A3C-AE49-4B93-894B-52D70908C966}"/>
              </a:ext>
            </a:extLst>
          </p:cNvPr>
          <p:cNvSpPr txBox="1"/>
          <p:nvPr/>
        </p:nvSpPr>
        <p:spPr>
          <a:xfrm>
            <a:off x="1518733" y="517632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C0AE4D-F2CC-4E5E-881F-9617A5BB68BF}"/>
              </a:ext>
            </a:extLst>
          </p:cNvPr>
          <p:cNvSpPr txBox="1"/>
          <p:nvPr/>
        </p:nvSpPr>
        <p:spPr>
          <a:xfrm>
            <a:off x="1518732" y="2411593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A41F83-AC28-47E6-B4B2-BD87D17CF7F9}"/>
              </a:ext>
            </a:extLst>
          </p:cNvPr>
          <p:cNvSpPr txBox="1"/>
          <p:nvPr/>
        </p:nvSpPr>
        <p:spPr>
          <a:xfrm>
            <a:off x="1614950" y="4450125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2" name="Picture 2" descr="C:\Users\wdj\Google Drive\Primary\Y5 SoW\From Tracy\Pronouns\she.png">
            <a:extLst>
              <a:ext uri="{FF2B5EF4-FFF2-40B4-BE49-F238E27FC236}">
                <a16:creationId xmlns:a16="http://schemas.microsoft.com/office/drawing/2014/main" id="{F8E496E6-448E-45EC-9891-E1DEDF5C3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77" y="4979633"/>
            <a:ext cx="1441114" cy="109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426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29" grpId="0"/>
      <p:bldP spid="30" grpId="0"/>
      <p:bldP spid="31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1372</Words>
  <Application>Microsoft Office PowerPoint</Application>
  <PresentationFormat>Widescreen</PresentationFormat>
  <Paragraphs>185</Paragraphs>
  <Slides>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Century Gothic</vt:lpstr>
      <vt:lpstr>Modern Love</vt:lpstr>
      <vt:lpstr>1_Office Theme</vt:lpstr>
      <vt:lpstr>Office Theme</vt:lpstr>
      <vt:lpstr>2_Office Theme</vt:lpstr>
      <vt:lpstr>PowerPoint Presentation</vt:lpstr>
      <vt:lpstr>Follow up 1: </vt:lpstr>
      <vt:lpstr>Follow up 2:</vt:lpstr>
      <vt:lpstr>Follow up 3:</vt:lpstr>
      <vt:lpstr>Follow up 4: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17</cp:revision>
  <dcterms:created xsi:type="dcterms:W3CDTF">2021-06-12T06:20:35Z</dcterms:created>
  <dcterms:modified xsi:type="dcterms:W3CDTF">2021-06-12T11:07:18Z</dcterms:modified>
</cp:coreProperties>
</file>