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3208" autoAdjust="0"/>
  </p:normalViewPr>
  <p:slideViewPr>
    <p:cSldViewPr snapToGrid="0">
      <p:cViewPr varScale="1">
        <p:scale>
          <a:sx n="83" d="100"/>
          <a:sy n="83" d="100"/>
        </p:scale>
        <p:origin x="16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FE335-2472-4F6E-92A5-8A5A4C59A658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C71CD-BE27-4A0B-80A4-03740F6B23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824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Pupil handout</a:t>
            </a:r>
            <a:br>
              <a:rPr lang="en-GB" dirty="0"/>
            </a:br>
            <a:r>
              <a:rPr lang="en-GB" dirty="0"/>
              <a:t>To copy and cut in half</a:t>
            </a:r>
          </a:p>
          <a:p>
            <a:endParaRPr lang="en-GB" dirty="0"/>
          </a:p>
          <a:p>
            <a:r>
              <a:rPr lang="en-GB" b="1" dirty="0"/>
              <a:t>Information source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https://en.wikipedia.org/wiki/List_of_cities_in_Peru </a:t>
            </a:r>
            <a:br>
              <a:rPr lang="en-GB" dirty="0"/>
            </a:br>
            <a:br>
              <a:rPr lang="en-US" b="1" dirty="0"/>
            </a:br>
            <a:r>
              <a:rPr lang="en-US" b="1" dirty="0"/>
              <a:t>Image attribution</a:t>
            </a:r>
            <a:r>
              <a:rPr lang="en-US" dirty="0"/>
              <a:t>:</a:t>
            </a:r>
            <a:br>
              <a:rPr lang="en-US" dirty="0"/>
            </a:br>
            <a:r>
              <a:rPr lang="en-US" b="1" dirty="0"/>
              <a:t>Carmona</a:t>
            </a:r>
            <a:r>
              <a:rPr lang="en-US" dirty="0"/>
              <a:t> - </a:t>
            </a:r>
            <a:r>
              <a:rPr lang="en-US" dirty="0" err="1"/>
              <a:t>Pufacz</a:t>
            </a:r>
            <a:r>
              <a:rPr lang="en-US" dirty="0"/>
              <a:t>, Public domain, via Wikimedia Commons</a:t>
            </a:r>
            <a:br>
              <a:rPr lang="en-US" dirty="0"/>
            </a:br>
            <a:r>
              <a:rPr lang="en-US" b="1" dirty="0"/>
              <a:t>Pasco </a:t>
            </a:r>
            <a:r>
              <a:rPr lang="en-US" dirty="0"/>
              <a:t>- </a:t>
            </a:r>
            <a:r>
              <a:rPr lang="pl-PL" dirty="0"/>
              <a:t>[Bernd Wolniczak], CC BY-SA 4.0 via Wikimedia Commons</a:t>
            </a:r>
            <a:br>
              <a:rPr lang="en-GB" dirty="0"/>
            </a:br>
            <a:r>
              <a:rPr lang="en-GB" b="1" dirty="0"/>
              <a:t>Cusco </a:t>
            </a:r>
            <a:r>
              <a:rPr lang="en-GB" dirty="0"/>
              <a:t>- </a:t>
            </a:r>
            <a:r>
              <a:rPr lang="en-GB" dirty="0" err="1"/>
              <a:t>Peruwikila</a:t>
            </a:r>
            <a:r>
              <a:rPr lang="en-GB" dirty="0"/>
              <a:t>, CC BY-SA 3.0 &lt;via Wikimedia Commons</a:t>
            </a:r>
            <a:br>
              <a:rPr lang="en-US" dirty="0"/>
            </a:br>
            <a:r>
              <a:rPr lang="en-US" b="1" dirty="0" err="1"/>
              <a:t>Lucena</a:t>
            </a:r>
            <a:r>
              <a:rPr lang="en-US" dirty="0"/>
              <a:t> - </a:t>
            </a:r>
            <a:r>
              <a:rPr lang="en-US" dirty="0" err="1"/>
              <a:t>lberto</a:t>
            </a:r>
            <a:r>
              <a:rPr lang="en-US" dirty="0"/>
              <a:t> Cabello from Vitoria-</a:t>
            </a:r>
            <a:r>
              <a:rPr lang="en-US" dirty="0" err="1"/>
              <a:t>Gasteiz</a:t>
            </a:r>
            <a:r>
              <a:rPr lang="en-US" dirty="0"/>
              <a:t>, Spain, CC BY 2.0 via Wikimedia Commons</a:t>
            </a:r>
            <a:br>
              <a:rPr lang="en-US" dirty="0"/>
            </a:br>
            <a:r>
              <a:rPr lang="en-US" b="1" dirty="0"/>
              <a:t>Algeciras - </a:t>
            </a:r>
            <a:r>
              <a:rPr lang="en-US" dirty="0" err="1"/>
              <a:t>Paolichy</a:t>
            </a:r>
            <a:r>
              <a:rPr lang="en-US" dirty="0"/>
              <a:t>, CC BY-SA 4.0 via Wikimedia Commons</a:t>
            </a:r>
            <a:br>
              <a:rPr lang="en-US" dirty="0"/>
            </a:br>
            <a:r>
              <a:rPr lang="en-US" b="1" dirty="0" err="1"/>
              <a:t>Baza</a:t>
            </a:r>
            <a:r>
              <a:rPr lang="en-US" b="1" dirty="0"/>
              <a:t> </a:t>
            </a:r>
            <a:r>
              <a:rPr lang="en-US" dirty="0"/>
              <a:t>- Rimantas </a:t>
            </a:r>
            <a:r>
              <a:rPr lang="en-US" dirty="0" err="1"/>
              <a:t>Lazdynas</a:t>
            </a:r>
            <a:r>
              <a:rPr lang="en-US" dirty="0"/>
              <a:t>, CC BY-SA 3.0 via Wikimedia Commons</a:t>
            </a:r>
            <a:br>
              <a:rPr lang="en-US" dirty="0"/>
            </a:br>
            <a:r>
              <a:rPr lang="en-US" b="1" dirty="0" err="1"/>
              <a:t>Sechura</a:t>
            </a:r>
            <a:r>
              <a:rPr lang="en-US" b="1" dirty="0"/>
              <a:t> </a:t>
            </a:r>
            <a:r>
              <a:rPr lang="en-US" dirty="0"/>
              <a:t>- No machine-readable author provided. </a:t>
            </a:r>
            <a:r>
              <a:rPr lang="en-US" dirty="0" err="1"/>
              <a:t>Alfredobi</a:t>
            </a:r>
            <a:r>
              <a:rPr lang="en-US" dirty="0"/>
              <a:t> assumed (based on copyright claims)., Public domain, via Wikimedia Commons</a:t>
            </a:r>
            <a:br>
              <a:rPr lang="en-US" dirty="0"/>
            </a:br>
            <a:r>
              <a:rPr lang="en-US" b="1" dirty="0" err="1"/>
              <a:t>Cieza</a:t>
            </a:r>
            <a:r>
              <a:rPr lang="en-US" dirty="0"/>
              <a:t> - No machine-readable author provided. </a:t>
            </a:r>
            <a:r>
              <a:rPr lang="en-US" dirty="0" err="1"/>
              <a:t>Lionni</a:t>
            </a:r>
            <a:r>
              <a:rPr lang="en-US" dirty="0"/>
              <a:t> assumed (based on copyright claims)., Public domain, via Wikimedia Commons</a:t>
            </a:r>
            <a:br>
              <a:rPr lang="en-US" dirty="0"/>
            </a:br>
            <a:r>
              <a:rPr lang="en-US" b="1" dirty="0"/>
              <a:t>Sicuani </a:t>
            </a:r>
            <a:r>
              <a:rPr lang="en-US" dirty="0"/>
              <a:t>- Ant.rios2013, CC BY-SA 4.0 via Wikimedia Commons</a:t>
            </a:r>
          </a:p>
          <a:p>
            <a:r>
              <a:rPr lang="en-US" b="1" dirty="0" err="1"/>
              <a:t>Catacaos</a:t>
            </a:r>
            <a:r>
              <a:rPr lang="en-US" dirty="0"/>
              <a:t> - Bernard Gagnon, CC BY-SA 3.0, via Wikimedia Commons</a:t>
            </a:r>
          </a:p>
          <a:p>
            <a:endParaRPr lang="en-US" dirty="0"/>
          </a:p>
          <a:p>
            <a:r>
              <a:rPr lang="en-GB" b="1" dirty="0"/>
              <a:t>Links to licences</a:t>
            </a:r>
            <a:r>
              <a:rPr lang="en-GB" dirty="0"/>
              <a:t>:</a:t>
            </a:r>
          </a:p>
          <a:p>
            <a:r>
              <a:rPr lang="en-US" b="0" dirty="0"/>
              <a:t>https://creativecommons.org/licenses/by/2.0 </a:t>
            </a:r>
            <a:br>
              <a:rPr lang="en-US" b="0" dirty="0"/>
            </a:br>
            <a:r>
              <a:rPr lang="en-GB" dirty="0"/>
              <a:t>https://creativecommons.org/licenses/by-sa/3.0</a:t>
            </a:r>
            <a:br>
              <a:rPr lang="en-US" b="1" dirty="0"/>
            </a:br>
            <a:r>
              <a:rPr lang="en-US" dirty="0"/>
              <a:t>https://creativecommons.org/licenses/by-sa/4.0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D3BD5-6E7C-4A27-8899-46485304284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706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662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062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6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38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0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84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402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62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363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116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875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AF17F-FAA4-484E-AD3B-F506493F34E7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46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7BCFBAEC-897A-412F-BFBA-424E170F35E7}"/>
              </a:ext>
            </a:extLst>
          </p:cNvPr>
          <p:cNvGraphicFramePr>
            <a:graphicFrameLocks noGrp="1"/>
          </p:cNvGraphicFramePr>
          <p:nvPr/>
        </p:nvGraphicFramePr>
        <p:xfrm>
          <a:off x="239081" y="4561606"/>
          <a:ext cx="5010260" cy="1496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0104">
                  <a:extLst>
                    <a:ext uri="{9D8B030D-6E8A-4147-A177-3AD203B41FA5}">
                      <a16:colId xmlns:a16="http://schemas.microsoft.com/office/drawing/2014/main" val="3949454735"/>
                    </a:ext>
                  </a:extLst>
                </a:gridCol>
                <a:gridCol w="1140823">
                  <a:extLst>
                    <a:ext uri="{9D8B030D-6E8A-4147-A177-3AD203B41FA5}">
                      <a16:colId xmlns:a16="http://schemas.microsoft.com/office/drawing/2014/main" val="1572345880"/>
                    </a:ext>
                  </a:extLst>
                </a:gridCol>
                <a:gridCol w="1393372">
                  <a:extLst>
                    <a:ext uri="{9D8B030D-6E8A-4147-A177-3AD203B41FA5}">
                      <a16:colId xmlns:a16="http://schemas.microsoft.com/office/drawing/2014/main" val="2511906881"/>
                    </a:ext>
                  </a:extLst>
                </a:gridCol>
                <a:gridCol w="1315961">
                  <a:extLst>
                    <a:ext uri="{9D8B030D-6E8A-4147-A177-3AD203B41FA5}">
                      <a16:colId xmlns:a16="http://schemas.microsoft.com/office/drawing/2014/main" val="2536686118"/>
                    </a:ext>
                  </a:extLst>
                </a:gridCol>
              </a:tblGrid>
              <a:tr h="1496128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4003492"/>
                  </a:ext>
                </a:extLst>
              </a:tr>
            </a:tbl>
          </a:graphicData>
        </a:graphic>
      </p:graphicFrame>
      <p:sp>
        <p:nvSpPr>
          <p:cNvPr id="69" name="Rectangle 68">
            <a:extLst>
              <a:ext uri="{FF2B5EF4-FFF2-40B4-BE49-F238E27FC236}">
                <a16:creationId xmlns:a16="http://schemas.microsoft.com/office/drawing/2014/main" id="{D55F93B8-2A81-4F24-B8B3-CDDC92C4561B}"/>
              </a:ext>
            </a:extLst>
          </p:cNvPr>
          <p:cNvSpPr/>
          <p:nvPr/>
        </p:nvSpPr>
        <p:spPr>
          <a:xfrm>
            <a:off x="157242" y="132868"/>
            <a:ext cx="4361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España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y Perú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aloud the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Spanish name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of each place.</a:t>
            </a:r>
          </a:p>
        </p:txBody>
      </p:sp>
      <p:graphicFrame>
        <p:nvGraphicFramePr>
          <p:cNvPr id="70" name="Table 9">
            <a:extLst>
              <a:ext uri="{FF2B5EF4-FFF2-40B4-BE49-F238E27FC236}">
                <a16:creationId xmlns:a16="http://schemas.microsoft.com/office/drawing/2014/main" id="{548D2973-27EE-4B2D-B1D3-FE34E7925873}"/>
              </a:ext>
            </a:extLst>
          </p:cNvPr>
          <p:cNvGraphicFramePr>
            <a:graphicFrameLocks noGrp="1"/>
          </p:cNvGraphicFramePr>
          <p:nvPr/>
        </p:nvGraphicFramePr>
        <p:xfrm>
          <a:off x="239081" y="1569350"/>
          <a:ext cx="5010261" cy="2992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0087">
                  <a:extLst>
                    <a:ext uri="{9D8B030D-6E8A-4147-A177-3AD203B41FA5}">
                      <a16:colId xmlns:a16="http://schemas.microsoft.com/office/drawing/2014/main" val="2363703958"/>
                    </a:ext>
                  </a:extLst>
                </a:gridCol>
                <a:gridCol w="1670087">
                  <a:extLst>
                    <a:ext uri="{9D8B030D-6E8A-4147-A177-3AD203B41FA5}">
                      <a16:colId xmlns:a16="http://schemas.microsoft.com/office/drawing/2014/main" val="698041092"/>
                    </a:ext>
                  </a:extLst>
                </a:gridCol>
                <a:gridCol w="1670087">
                  <a:extLst>
                    <a:ext uri="{9D8B030D-6E8A-4147-A177-3AD203B41FA5}">
                      <a16:colId xmlns:a16="http://schemas.microsoft.com/office/drawing/2014/main" val="1995150519"/>
                    </a:ext>
                  </a:extLst>
                </a:gridCol>
              </a:tblGrid>
              <a:tr h="1496128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792677"/>
                  </a:ext>
                </a:extLst>
              </a:tr>
              <a:tr h="1496128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734451"/>
                  </a:ext>
                </a:extLst>
              </a:tr>
            </a:tbl>
          </a:graphicData>
        </a:graphic>
      </p:graphicFrame>
      <p:sp>
        <p:nvSpPr>
          <p:cNvPr id="71" name="TextBox 70">
            <a:extLst>
              <a:ext uri="{FF2B5EF4-FFF2-40B4-BE49-F238E27FC236}">
                <a16:creationId xmlns:a16="http://schemas.microsoft.com/office/drawing/2014/main" id="{735DC7B4-F19D-41FD-8325-59CB3F1B311C}"/>
              </a:ext>
            </a:extLst>
          </p:cNvPr>
          <p:cNvSpPr txBox="1"/>
          <p:nvPr/>
        </p:nvSpPr>
        <p:spPr>
          <a:xfrm>
            <a:off x="239081" y="2699050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rmona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B17266B-C79F-4ACE-9BC4-1F701426471D}"/>
              </a:ext>
            </a:extLst>
          </p:cNvPr>
          <p:cNvSpPr txBox="1"/>
          <p:nvPr/>
        </p:nvSpPr>
        <p:spPr>
          <a:xfrm>
            <a:off x="1909444" y="2723907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Pas</a:t>
            </a:r>
            <a:r>
              <a:rPr kumimoji="0" lang="en-GB" sz="1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D4463E2-2324-4BD9-A6BC-3E463CF97051}"/>
              </a:ext>
            </a:extLst>
          </p:cNvPr>
          <p:cNvSpPr txBox="1"/>
          <p:nvPr/>
        </p:nvSpPr>
        <p:spPr>
          <a:xfrm>
            <a:off x="3594928" y="2723907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sco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4AC92A5-F7DE-401C-8965-44C66D9B21B9}"/>
              </a:ext>
            </a:extLst>
          </p:cNvPr>
          <p:cNvSpPr txBox="1"/>
          <p:nvPr/>
        </p:nvSpPr>
        <p:spPr>
          <a:xfrm>
            <a:off x="186096" y="4185665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Lu</a:t>
            </a:r>
            <a:r>
              <a:rPr kumimoji="0" lang="en-GB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na</a:t>
            </a:r>
            <a:endParaRPr kumimoji="0" lang="en-GB" sz="16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2DA5320-A9EA-40C7-AC02-60A85A9E1DEF}"/>
              </a:ext>
            </a:extLst>
          </p:cNvPr>
          <p:cNvSpPr txBox="1"/>
          <p:nvPr/>
        </p:nvSpPr>
        <p:spPr>
          <a:xfrm>
            <a:off x="1909444" y="4178270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Alge</a:t>
            </a:r>
            <a:r>
              <a:rPr kumimoji="0" lang="en-GB" sz="1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ras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31F3317-FB26-423C-819D-02F5B032B36F}"/>
              </a:ext>
            </a:extLst>
          </p:cNvPr>
          <p:cNvSpPr txBox="1"/>
          <p:nvPr/>
        </p:nvSpPr>
        <p:spPr>
          <a:xfrm>
            <a:off x="3510176" y="4196631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</a:t>
            </a:r>
            <a:r>
              <a:rPr kumimoji="0" lang="en-GB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69C95B0-87ED-4399-AC14-D4A21F95655C}"/>
              </a:ext>
            </a:extLst>
          </p:cNvPr>
          <p:cNvSpPr txBox="1"/>
          <p:nvPr/>
        </p:nvSpPr>
        <p:spPr>
          <a:xfrm>
            <a:off x="20289" y="5708214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Sechura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20FAFA3-EADA-4E20-A0CE-7B90C7A0C07C}"/>
              </a:ext>
            </a:extLst>
          </p:cNvPr>
          <p:cNvSpPr txBox="1"/>
          <p:nvPr/>
        </p:nvSpPr>
        <p:spPr>
          <a:xfrm>
            <a:off x="1258670" y="5713611"/>
            <a:ext cx="1374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r>
              <a:rPr kumimoji="0" lang="en-GB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ie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za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1707722-AD01-4B90-B656-F2B22215A061}"/>
              </a:ext>
            </a:extLst>
          </p:cNvPr>
          <p:cNvSpPr txBox="1"/>
          <p:nvPr/>
        </p:nvSpPr>
        <p:spPr>
          <a:xfrm>
            <a:off x="2380750" y="5711583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Sic</a:t>
            </a:r>
            <a:r>
              <a:rPr kumimoji="0" lang="en-GB" sz="1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ua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</a:t>
            </a:r>
            <a:endParaRPr kumimoji="0" lang="en-GB" sz="16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240EE82-6B0D-4358-B0FC-F24227F0CB97}"/>
              </a:ext>
            </a:extLst>
          </p:cNvPr>
          <p:cNvSpPr txBox="1"/>
          <p:nvPr/>
        </p:nvSpPr>
        <p:spPr>
          <a:xfrm>
            <a:off x="3753577" y="5722979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Catac</a:t>
            </a:r>
            <a:r>
              <a:rPr kumimoji="0" lang="en-GB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ao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49A5F48-C8DC-456C-8672-B2EED744EB72}"/>
              </a:ext>
            </a:extLst>
          </p:cNvPr>
          <p:cNvSpPr/>
          <p:nvPr/>
        </p:nvSpPr>
        <p:spPr>
          <a:xfrm>
            <a:off x="157242" y="633328"/>
            <a:ext cx="351911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have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learnt these words so just use what you know about how to pronounce Spanish.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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Concentrate on the 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underlined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letters.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5791C59-87EB-4441-8DF8-F2EE27A36611}"/>
              </a:ext>
            </a:extLst>
          </p:cNvPr>
          <p:cNvSpPr/>
          <p:nvPr/>
        </p:nvSpPr>
        <p:spPr>
          <a:xfrm>
            <a:off x="186096" y="6168652"/>
            <a:ext cx="51063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numbers 8, 9 and 10 write the number of syllables in each word here: 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[___] 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9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[___] 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[___]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1F096109-0C04-4538-AAE8-7C7021C7B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58" y="4975726"/>
            <a:ext cx="1044663" cy="695762"/>
          </a:xfrm>
          <a:prstGeom prst="rect">
            <a:avLst/>
          </a:prstGeom>
        </p:spPr>
      </p:pic>
      <p:pic>
        <p:nvPicPr>
          <p:cNvPr id="84" name="Picture 83" descr="Logo&#10;&#10;Description automatically generated">
            <a:extLst>
              <a:ext uri="{FF2B5EF4-FFF2-40B4-BE49-F238E27FC236}">
                <a16:creationId xmlns:a16="http://schemas.microsoft.com/office/drawing/2014/main" id="{2828BE16-77DB-4D80-ADE0-F9CB8F5A7E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78" y="4596429"/>
            <a:ext cx="431969" cy="287867"/>
          </a:xfrm>
          <a:prstGeom prst="rect">
            <a:avLst/>
          </a:prstGeom>
        </p:spPr>
      </p:pic>
      <p:pic>
        <p:nvPicPr>
          <p:cNvPr id="85" name="Picture 8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0436BB7-D6E5-4DF1-ACC2-B2D5D05B09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329" y="120110"/>
            <a:ext cx="431969" cy="28786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314CB98F-7DEC-4648-97F2-7CD2A9E0D9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7319" y="1891518"/>
            <a:ext cx="1175729" cy="887308"/>
          </a:xfrm>
          <a:prstGeom prst="rect">
            <a:avLst/>
          </a:prstGeom>
        </p:spPr>
      </p:pic>
      <p:pic>
        <p:nvPicPr>
          <p:cNvPr id="87" name="Picture 86" descr="Logo&#10;&#10;Description automatically generated">
            <a:extLst>
              <a:ext uri="{FF2B5EF4-FFF2-40B4-BE49-F238E27FC236}">
                <a16:creationId xmlns:a16="http://schemas.microsoft.com/office/drawing/2014/main" id="{FF13629C-6A4D-4DDF-B7A9-9C59C7C66C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048" y="1604497"/>
            <a:ext cx="431969" cy="287867"/>
          </a:xfrm>
          <a:prstGeom prst="rect">
            <a:avLst/>
          </a:prstGeom>
        </p:spPr>
      </p:pic>
      <p:pic>
        <p:nvPicPr>
          <p:cNvPr id="88" name="Picture 87" descr="Logo&#10;&#10;Description automatically generated">
            <a:extLst>
              <a:ext uri="{FF2B5EF4-FFF2-40B4-BE49-F238E27FC236}">
                <a16:creationId xmlns:a16="http://schemas.microsoft.com/office/drawing/2014/main" id="{331F237A-05BD-4674-8E21-6F442AE98F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879" y="4588938"/>
            <a:ext cx="431969" cy="287867"/>
          </a:xfrm>
          <a:prstGeom prst="rect">
            <a:avLst/>
          </a:prstGeom>
        </p:spPr>
      </p:pic>
      <p:pic>
        <p:nvPicPr>
          <p:cNvPr id="89" name="Picture 88" descr="Logo&#10;&#10;Description automatically generated">
            <a:extLst>
              <a:ext uri="{FF2B5EF4-FFF2-40B4-BE49-F238E27FC236}">
                <a16:creationId xmlns:a16="http://schemas.microsoft.com/office/drawing/2014/main" id="{5356C547-080B-45A2-8A55-523C37939E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176" y="4588938"/>
            <a:ext cx="431969" cy="287867"/>
          </a:xfrm>
          <a:prstGeom prst="rect">
            <a:avLst/>
          </a:prstGeom>
        </p:spPr>
      </p:pic>
      <p:pic>
        <p:nvPicPr>
          <p:cNvPr id="90" name="Picture 89" descr="Logo&#10;&#10;Description automatically generated">
            <a:extLst>
              <a:ext uri="{FF2B5EF4-FFF2-40B4-BE49-F238E27FC236}">
                <a16:creationId xmlns:a16="http://schemas.microsoft.com/office/drawing/2014/main" id="{D325988E-DD4A-4E2F-81B8-244809211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72" y="1589737"/>
            <a:ext cx="431969" cy="287867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8C078528-8A43-40DF-ADB3-56586E8CF6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3661" y="3400813"/>
            <a:ext cx="1302564" cy="732692"/>
          </a:xfrm>
          <a:prstGeom prst="rect">
            <a:avLst/>
          </a:prstGeom>
        </p:spPr>
      </p:pic>
      <p:pic>
        <p:nvPicPr>
          <p:cNvPr id="92" name="Picture 9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E79521B-D132-471E-8993-492EFBFD50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39" y="3098384"/>
            <a:ext cx="431969" cy="287867"/>
          </a:xfrm>
          <a:prstGeom prst="rect">
            <a:avLst/>
          </a:prstGeom>
        </p:spPr>
      </p:pic>
      <p:pic>
        <p:nvPicPr>
          <p:cNvPr id="93" name="Picture 9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7819C4C-EA27-43B3-9059-48AA61F25C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009" y="3098383"/>
            <a:ext cx="431969" cy="287867"/>
          </a:xfrm>
          <a:prstGeom prst="rect">
            <a:avLst/>
          </a:prstGeom>
        </p:spPr>
      </p:pic>
      <p:pic>
        <p:nvPicPr>
          <p:cNvPr id="94" name="Picture 9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1ED7D7F-22B0-4E65-B173-FCA38385AA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288" y="1603651"/>
            <a:ext cx="431969" cy="287867"/>
          </a:xfrm>
          <a:prstGeom prst="rect">
            <a:avLst/>
          </a:prstGeom>
        </p:spPr>
      </p:pic>
      <p:pic>
        <p:nvPicPr>
          <p:cNvPr id="95" name="Picture 9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42652B1-A056-49F5-AD72-31A7476231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288" y="3082386"/>
            <a:ext cx="431969" cy="287867"/>
          </a:xfrm>
          <a:prstGeom prst="rect">
            <a:avLst/>
          </a:prstGeom>
        </p:spPr>
      </p:pic>
      <p:pic>
        <p:nvPicPr>
          <p:cNvPr id="96" name="Picture 95" descr="Logo&#10;&#10;Description automatically generated">
            <a:extLst>
              <a:ext uri="{FF2B5EF4-FFF2-40B4-BE49-F238E27FC236}">
                <a16:creationId xmlns:a16="http://schemas.microsoft.com/office/drawing/2014/main" id="{D4888E4A-598C-4C52-BAD7-AC46B4A4F8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298" y="112860"/>
            <a:ext cx="431969" cy="287867"/>
          </a:xfrm>
          <a:prstGeom prst="rect">
            <a:avLst/>
          </a:prstGeom>
        </p:spPr>
      </p:pic>
      <p:pic>
        <p:nvPicPr>
          <p:cNvPr id="97" name="Picture 2">
            <a:extLst>
              <a:ext uri="{FF2B5EF4-FFF2-40B4-BE49-F238E27FC236}">
                <a16:creationId xmlns:a16="http://schemas.microsoft.com/office/drawing/2014/main" id="{E645CDA7-EBD5-4960-ADF0-FE8A3EC47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87" y="1894786"/>
            <a:ext cx="1025921" cy="7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7AC37109-3653-40E8-B2CE-42FFC6EB6F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288" y="4972635"/>
            <a:ext cx="987968" cy="740976"/>
          </a:xfrm>
          <a:prstGeom prst="rect">
            <a:avLst/>
          </a:prstGeom>
        </p:spPr>
      </p:pic>
      <p:pic>
        <p:nvPicPr>
          <p:cNvPr id="99" name="Picture 9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DE38BAA-0322-443E-A52D-6C3584D4AD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488" y="4598993"/>
            <a:ext cx="431969" cy="287867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973150D9-0523-4AFA-B36C-C12A428087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21546" y="4938142"/>
            <a:ext cx="1112550" cy="740976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2FFF6C5C-2F14-4210-94BA-C46161B1369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44991"/>
          <a:stretch/>
        </p:blipFill>
        <p:spPr>
          <a:xfrm>
            <a:off x="2606369" y="4958227"/>
            <a:ext cx="1250867" cy="756493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1FE34052-8672-42B5-AF53-C0182C0C511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4691" r="13360"/>
          <a:stretch/>
        </p:blipFill>
        <p:spPr>
          <a:xfrm>
            <a:off x="1950169" y="3396381"/>
            <a:ext cx="1575824" cy="804460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84F9003C-3135-4E0B-A41A-FDB055B033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9889" y="3402787"/>
            <a:ext cx="1095440" cy="82158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4EEE88DD-0F49-4FE1-910A-362737F473B4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2053" r="11376" b="72312"/>
          <a:stretch/>
        </p:blipFill>
        <p:spPr>
          <a:xfrm>
            <a:off x="3602017" y="1903441"/>
            <a:ext cx="1590948" cy="887859"/>
          </a:xfrm>
          <a:prstGeom prst="rect">
            <a:avLst/>
          </a:prstGeom>
        </p:spPr>
      </p:pic>
      <p:graphicFrame>
        <p:nvGraphicFramePr>
          <p:cNvPr id="105" name="Table 104">
            <a:extLst>
              <a:ext uri="{FF2B5EF4-FFF2-40B4-BE49-F238E27FC236}">
                <a16:creationId xmlns:a16="http://schemas.microsoft.com/office/drawing/2014/main" id="{964F0850-5AAF-4D66-BEDE-419149CA8820}"/>
              </a:ext>
            </a:extLst>
          </p:cNvPr>
          <p:cNvGraphicFramePr>
            <a:graphicFrameLocks noGrp="1"/>
          </p:cNvGraphicFramePr>
          <p:nvPr/>
        </p:nvGraphicFramePr>
        <p:xfrm>
          <a:off x="6891187" y="4575105"/>
          <a:ext cx="5010260" cy="1496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0104">
                  <a:extLst>
                    <a:ext uri="{9D8B030D-6E8A-4147-A177-3AD203B41FA5}">
                      <a16:colId xmlns:a16="http://schemas.microsoft.com/office/drawing/2014/main" val="3949454735"/>
                    </a:ext>
                  </a:extLst>
                </a:gridCol>
                <a:gridCol w="1140823">
                  <a:extLst>
                    <a:ext uri="{9D8B030D-6E8A-4147-A177-3AD203B41FA5}">
                      <a16:colId xmlns:a16="http://schemas.microsoft.com/office/drawing/2014/main" val="1572345880"/>
                    </a:ext>
                  </a:extLst>
                </a:gridCol>
                <a:gridCol w="1393372">
                  <a:extLst>
                    <a:ext uri="{9D8B030D-6E8A-4147-A177-3AD203B41FA5}">
                      <a16:colId xmlns:a16="http://schemas.microsoft.com/office/drawing/2014/main" val="2511906881"/>
                    </a:ext>
                  </a:extLst>
                </a:gridCol>
                <a:gridCol w="1315961">
                  <a:extLst>
                    <a:ext uri="{9D8B030D-6E8A-4147-A177-3AD203B41FA5}">
                      <a16:colId xmlns:a16="http://schemas.microsoft.com/office/drawing/2014/main" val="2536686118"/>
                    </a:ext>
                  </a:extLst>
                </a:gridCol>
              </a:tblGrid>
              <a:tr h="1496128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4003492"/>
                  </a:ext>
                </a:extLst>
              </a:tr>
            </a:tbl>
          </a:graphicData>
        </a:graphic>
      </p:graphicFrame>
      <p:sp>
        <p:nvSpPr>
          <p:cNvPr id="106" name="Rectangle 105">
            <a:extLst>
              <a:ext uri="{FF2B5EF4-FFF2-40B4-BE49-F238E27FC236}">
                <a16:creationId xmlns:a16="http://schemas.microsoft.com/office/drawing/2014/main" id="{7ABC413F-0DCD-4FF2-A4C3-B48FE98A0BE6}"/>
              </a:ext>
            </a:extLst>
          </p:cNvPr>
          <p:cNvSpPr/>
          <p:nvPr/>
        </p:nvSpPr>
        <p:spPr>
          <a:xfrm>
            <a:off x="6809348" y="146367"/>
            <a:ext cx="4361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España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y Perú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aloud the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Spanish name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of each place.</a:t>
            </a:r>
          </a:p>
        </p:txBody>
      </p:sp>
      <p:graphicFrame>
        <p:nvGraphicFramePr>
          <p:cNvPr id="107" name="Table 9">
            <a:extLst>
              <a:ext uri="{FF2B5EF4-FFF2-40B4-BE49-F238E27FC236}">
                <a16:creationId xmlns:a16="http://schemas.microsoft.com/office/drawing/2014/main" id="{A87CCBDE-C791-4097-BE32-17CDB5175F4C}"/>
              </a:ext>
            </a:extLst>
          </p:cNvPr>
          <p:cNvGraphicFramePr>
            <a:graphicFrameLocks noGrp="1"/>
          </p:cNvGraphicFramePr>
          <p:nvPr/>
        </p:nvGraphicFramePr>
        <p:xfrm>
          <a:off x="6891187" y="1582849"/>
          <a:ext cx="5010261" cy="2992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0087">
                  <a:extLst>
                    <a:ext uri="{9D8B030D-6E8A-4147-A177-3AD203B41FA5}">
                      <a16:colId xmlns:a16="http://schemas.microsoft.com/office/drawing/2014/main" val="2363703958"/>
                    </a:ext>
                  </a:extLst>
                </a:gridCol>
                <a:gridCol w="1670087">
                  <a:extLst>
                    <a:ext uri="{9D8B030D-6E8A-4147-A177-3AD203B41FA5}">
                      <a16:colId xmlns:a16="http://schemas.microsoft.com/office/drawing/2014/main" val="698041092"/>
                    </a:ext>
                  </a:extLst>
                </a:gridCol>
                <a:gridCol w="1670087">
                  <a:extLst>
                    <a:ext uri="{9D8B030D-6E8A-4147-A177-3AD203B41FA5}">
                      <a16:colId xmlns:a16="http://schemas.microsoft.com/office/drawing/2014/main" val="1995150519"/>
                    </a:ext>
                  </a:extLst>
                </a:gridCol>
              </a:tblGrid>
              <a:tr h="1496128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792677"/>
                  </a:ext>
                </a:extLst>
              </a:tr>
              <a:tr h="1496128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734451"/>
                  </a:ext>
                </a:extLst>
              </a:tr>
            </a:tbl>
          </a:graphicData>
        </a:graphic>
      </p:graphicFrame>
      <p:sp>
        <p:nvSpPr>
          <p:cNvPr id="108" name="TextBox 107">
            <a:extLst>
              <a:ext uri="{FF2B5EF4-FFF2-40B4-BE49-F238E27FC236}">
                <a16:creationId xmlns:a16="http://schemas.microsoft.com/office/drawing/2014/main" id="{9CFB9D7D-103C-44A1-967B-C6634792C17C}"/>
              </a:ext>
            </a:extLst>
          </p:cNvPr>
          <p:cNvSpPr txBox="1"/>
          <p:nvPr/>
        </p:nvSpPr>
        <p:spPr>
          <a:xfrm>
            <a:off x="6891187" y="2712549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rmona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A5F7528-04A7-45D3-8CB9-54889EC6DB84}"/>
              </a:ext>
            </a:extLst>
          </p:cNvPr>
          <p:cNvSpPr txBox="1"/>
          <p:nvPr/>
        </p:nvSpPr>
        <p:spPr>
          <a:xfrm>
            <a:off x="8561550" y="2737406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Pas</a:t>
            </a:r>
            <a:r>
              <a:rPr kumimoji="0" lang="en-GB" sz="1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FE00926-591D-4131-8975-54B5DD35090F}"/>
              </a:ext>
            </a:extLst>
          </p:cNvPr>
          <p:cNvSpPr txBox="1"/>
          <p:nvPr/>
        </p:nvSpPr>
        <p:spPr>
          <a:xfrm>
            <a:off x="10247034" y="2737406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sco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F7E67C6-A29F-4F7B-B724-13B2647CDF97}"/>
              </a:ext>
            </a:extLst>
          </p:cNvPr>
          <p:cNvSpPr txBox="1"/>
          <p:nvPr/>
        </p:nvSpPr>
        <p:spPr>
          <a:xfrm>
            <a:off x="6838202" y="4199164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Lu</a:t>
            </a:r>
            <a:r>
              <a:rPr kumimoji="0" lang="en-GB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na</a:t>
            </a:r>
            <a:endParaRPr kumimoji="0" lang="en-GB" sz="16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05798D6-92F7-43EF-BB19-E598B84F3C8E}"/>
              </a:ext>
            </a:extLst>
          </p:cNvPr>
          <p:cNvSpPr txBox="1"/>
          <p:nvPr/>
        </p:nvSpPr>
        <p:spPr>
          <a:xfrm>
            <a:off x="8561550" y="4191769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Alge</a:t>
            </a:r>
            <a:r>
              <a:rPr kumimoji="0" lang="en-GB" sz="1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ras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A2DA01E-2467-4524-AD92-7ECC72ACC7E5}"/>
              </a:ext>
            </a:extLst>
          </p:cNvPr>
          <p:cNvSpPr txBox="1"/>
          <p:nvPr/>
        </p:nvSpPr>
        <p:spPr>
          <a:xfrm>
            <a:off x="10162282" y="4210130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</a:t>
            </a:r>
            <a:r>
              <a:rPr kumimoji="0" lang="en-GB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06E8152-06E4-4C1B-8FA8-E3B29C4AD191}"/>
              </a:ext>
            </a:extLst>
          </p:cNvPr>
          <p:cNvSpPr txBox="1"/>
          <p:nvPr/>
        </p:nvSpPr>
        <p:spPr>
          <a:xfrm>
            <a:off x="6672395" y="5721713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Sechura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FA7C76E-A4E1-4F95-B18B-0A1C3C5CDFC2}"/>
              </a:ext>
            </a:extLst>
          </p:cNvPr>
          <p:cNvSpPr txBox="1"/>
          <p:nvPr/>
        </p:nvSpPr>
        <p:spPr>
          <a:xfrm>
            <a:off x="7910776" y="5727110"/>
            <a:ext cx="1374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r>
              <a:rPr kumimoji="0" lang="en-GB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ie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za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0C004E0-A724-4E74-807F-47E0F7008D29}"/>
              </a:ext>
            </a:extLst>
          </p:cNvPr>
          <p:cNvSpPr txBox="1"/>
          <p:nvPr/>
        </p:nvSpPr>
        <p:spPr>
          <a:xfrm>
            <a:off x="9032856" y="5725082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Sic</a:t>
            </a:r>
            <a:r>
              <a:rPr kumimoji="0" lang="en-GB" sz="1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ua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</a:t>
            </a:r>
            <a:endParaRPr kumimoji="0" lang="en-GB" sz="16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19261CF-E5EB-4E9E-8B83-47B08F10D102}"/>
              </a:ext>
            </a:extLst>
          </p:cNvPr>
          <p:cNvSpPr txBox="1"/>
          <p:nvPr/>
        </p:nvSpPr>
        <p:spPr>
          <a:xfrm>
            <a:off x="10405683" y="5736478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Catac</a:t>
            </a:r>
            <a:r>
              <a:rPr kumimoji="0" lang="en-GB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ao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F3C724BB-FCFA-422D-9DAE-CF58E3CA3F2E}"/>
              </a:ext>
            </a:extLst>
          </p:cNvPr>
          <p:cNvSpPr/>
          <p:nvPr/>
        </p:nvSpPr>
        <p:spPr>
          <a:xfrm>
            <a:off x="6809348" y="646827"/>
            <a:ext cx="351911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have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learnt these words so just use what you know about how to pronounce Spanish.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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Concentrate on the 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underlined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letters.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C511F0A7-B1F2-40BC-BB89-D21442C4A81D}"/>
              </a:ext>
            </a:extLst>
          </p:cNvPr>
          <p:cNvSpPr/>
          <p:nvPr/>
        </p:nvSpPr>
        <p:spPr>
          <a:xfrm>
            <a:off x="6838202" y="6182151"/>
            <a:ext cx="51063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numbers 8, 9 and 10 write the number of syllables in each word here: 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[___] 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9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[___] 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[___]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CCCD709F-4536-476D-BD26-1550EA3C7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964" y="4989225"/>
            <a:ext cx="1044663" cy="695762"/>
          </a:xfrm>
          <a:prstGeom prst="rect">
            <a:avLst/>
          </a:prstGeom>
        </p:spPr>
      </p:pic>
      <p:pic>
        <p:nvPicPr>
          <p:cNvPr id="121" name="Picture 120" descr="Logo&#10;&#10;Description automatically generated">
            <a:extLst>
              <a:ext uri="{FF2B5EF4-FFF2-40B4-BE49-F238E27FC236}">
                <a16:creationId xmlns:a16="http://schemas.microsoft.com/office/drawing/2014/main" id="{7977D86D-93D8-43D8-9DA0-18D1823D2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84" y="4609928"/>
            <a:ext cx="431969" cy="287867"/>
          </a:xfrm>
          <a:prstGeom prst="rect">
            <a:avLst/>
          </a:prstGeom>
        </p:spPr>
      </p:pic>
      <p:pic>
        <p:nvPicPr>
          <p:cNvPr id="122" name="Picture 12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22AC05A-B9AA-4FA7-AE66-1C6D40CB8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435" y="133609"/>
            <a:ext cx="431969" cy="287867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1901F3BF-51D3-4382-BD40-57E18386AE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9425" y="1905017"/>
            <a:ext cx="1175729" cy="887308"/>
          </a:xfrm>
          <a:prstGeom prst="rect">
            <a:avLst/>
          </a:prstGeom>
        </p:spPr>
      </p:pic>
      <p:pic>
        <p:nvPicPr>
          <p:cNvPr id="124" name="Picture 123" descr="Logo&#10;&#10;Description automatically generated">
            <a:extLst>
              <a:ext uri="{FF2B5EF4-FFF2-40B4-BE49-F238E27FC236}">
                <a16:creationId xmlns:a16="http://schemas.microsoft.com/office/drawing/2014/main" id="{3AF58FF6-CD2D-4A94-AE41-906548CE4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154" y="1617996"/>
            <a:ext cx="431969" cy="287867"/>
          </a:xfrm>
          <a:prstGeom prst="rect">
            <a:avLst/>
          </a:prstGeom>
        </p:spPr>
      </p:pic>
      <p:pic>
        <p:nvPicPr>
          <p:cNvPr id="125" name="Picture 124" descr="Logo&#10;&#10;Description automatically generated">
            <a:extLst>
              <a:ext uri="{FF2B5EF4-FFF2-40B4-BE49-F238E27FC236}">
                <a16:creationId xmlns:a16="http://schemas.microsoft.com/office/drawing/2014/main" id="{8120AA7B-887A-4489-BF5D-46E32515E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985" y="4602437"/>
            <a:ext cx="431969" cy="287867"/>
          </a:xfrm>
          <a:prstGeom prst="rect">
            <a:avLst/>
          </a:prstGeom>
        </p:spPr>
      </p:pic>
      <p:pic>
        <p:nvPicPr>
          <p:cNvPr id="126" name="Picture 125" descr="Logo&#10;&#10;Description automatically generated">
            <a:extLst>
              <a:ext uri="{FF2B5EF4-FFF2-40B4-BE49-F238E27FC236}">
                <a16:creationId xmlns:a16="http://schemas.microsoft.com/office/drawing/2014/main" id="{198C150D-0856-4900-9D7D-2AB91320F2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282" y="4602437"/>
            <a:ext cx="431969" cy="287867"/>
          </a:xfrm>
          <a:prstGeom prst="rect">
            <a:avLst/>
          </a:prstGeom>
        </p:spPr>
      </p:pic>
      <p:pic>
        <p:nvPicPr>
          <p:cNvPr id="127" name="Picture 126" descr="Logo&#10;&#10;Description automatically generated">
            <a:extLst>
              <a:ext uri="{FF2B5EF4-FFF2-40B4-BE49-F238E27FC236}">
                <a16:creationId xmlns:a16="http://schemas.microsoft.com/office/drawing/2014/main" id="{7E92655F-7B28-45C8-AEB8-D8B64C0BA0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478" y="1603236"/>
            <a:ext cx="431969" cy="287867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144F27D6-D5AF-4AE8-B24C-860DE1BE9C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5767" y="3414312"/>
            <a:ext cx="1302564" cy="732692"/>
          </a:xfrm>
          <a:prstGeom prst="rect">
            <a:avLst/>
          </a:prstGeom>
        </p:spPr>
      </p:pic>
      <p:pic>
        <p:nvPicPr>
          <p:cNvPr id="129" name="Picture 12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D3AD32A-25BB-4EFC-B0F2-E088766FAA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645" y="3111883"/>
            <a:ext cx="431969" cy="287867"/>
          </a:xfrm>
          <a:prstGeom prst="rect">
            <a:avLst/>
          </a:prstGeom>
        </p:spPr>
      </p:pic>
      <p:pic>
        <p:nvPicPr>
          <p:cNvPr id="162" name="Picture 16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7BEE410-CE65-45D2-B8BE-DA9E64DA6B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115" y="3111882"/>
            <a:ext cx="431969" cy="287867"/>
          </a:xfrm>
          <a:prstGeom prst="rect">
            <a:avLst/>
          </a:prstGeom>
        </p:spPr>
      </p:pic>
      <p:pic>
        <p:nvPicPr>
          <p:cNvPr id="163" name="Picture 16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0DFE4B6-B544-4DEB-8A78-847BF4D407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94" y="1617150"/>
            <a:ext cx="431969" cy="287867"/>
          </a:xfrm>
          <a:prstGeom prst="rect">
            <a:avLst/>
          </a:prstGeom>
        </p:spPr>
      </p:pic>
      <p:pic>
        <p:nvPicPr>
          <p:cNvPr id="164" name="Picture 16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4833286-1D0D-4DE3-9C81-FBD776EFD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94" y="3095885"/>
            <a:ext cx="431969" cy="287867"/>
          </a:xfrm>
          <a:prstGeom prst="rect">
            <a:avLst/>
          </a:prstGeom>
        </p:spPr>
      </p:pic>
      <p:pic>
        <p:nvPicPr>
          <p:cNvPr id="165" name="Picture 164" descr="Logo&#10;&#10;Description automatically generated">
            <a:extLst>
              <a:ext uri="{FF2B5EF4-FFF2-40B4-BE49-F238E27FC236}">
                <a16:creationId xmlns:a16="http://schemas.microsoft.com/office/drawing/2014/main" id="{7D736956-6089-4E54-8615-7FA089D3B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404" y="126359"/>
            <a:ext cx="431969" cy="287867"/>
          </a:xfrm>
          <a:prstGeom prst="rect">
            <a:avLst/>
          </a:prstGeom>
        </p:spPr>
      </p:pic>
      <p:pic>
        <p:nvPicPr>
          <p:cNvPr id="166" name="Picture 2">
            <a:extLst>
              <a:ext uri="{FF2B5EF4-FFF2-40B4-BE49-F238E27FC236}">
                <a16:creationId xmlns:a16="http://schemas.microsoft.com/office/drawing/2014/main" id="{B8F943F6-29C3-419D-B11F-5285E46CA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993" y="1908285"/>
            <a:ext cx="1025921" cy="7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5F8A9F71-264A-41D7-8CEE-B6B46E3B24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15394" y="4986134"/>
            <a:ext cx="987968" cy="740976"/>
          </a:xfrm>
          <a:prstGeom prst="rect">
            <a:avLst/>
          </a:prstGeom>
        </p:spPr>
      </p:pic>
      <p:pic>
        <p:nvPicPr>
          <p:cNvPr id="168" name="Picture 16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BB1B402-81DF-464B-A7E4-65DF546AE0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594" y="4612492"/>
            <a:ext cx="431969" cy="287867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5E396E95-58F6-4E07-9693-90BF7DCE00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73652" y="4951641"/>
            <a:ext cx="1112550" cy="740976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E509E50D-46C6-47DC-9F58-5C5FDC6232D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44991"/>
          <a:stretch/>
        </p:blipFill>
        <p:spPr>
          <a:xfrm>
            <a:off x="9258475" y="4971726"/>
            <a:ext cx="1250867" cy="756493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1B7F6923-F724-4180-A07B-565A62BB152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4691" r="13360"/>
          <a:stretch/>
        </p:blipFill>
        <p:spPr>
          <a:xfrm>
            <a:off x="8602275" y="3409880"/>
            <a:ext cx="1575824" cy="804460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2BE4AC4D-5AD4-4408-9DF3-1F337FE9A0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71995" y="3416286"/>
            <a:ext cx="1095440" cy="821580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975DD38B-5558-4962-8A1B-029D69D36A3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2053" r="11376" b="72312"/>
          <a:stretch/>
        </p:blipFill>
        <p:spPr>
          <a:xfrm>
            <a:off x="10254123" y="1916940"/>
            <a:ext cx="1590948" cy="88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8558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389</Words>
  <Application>Microsoft Office PowerPoint</Application>
  <PresentationFormat>Widescreen</PresentationFormat>
  <Paragraphs>56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7</cp:revision>
  <dcterms:created xsi:type="dcterms:W3CDTF">2021-11-28T12:51:20Z</dcterms:created>
  <dcterms:modified xsi:type="dcterms:W3CDTF">2022-10-29T10:03:46Z</dcterms:modified>
</cp:coreProperties>
</file>