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3208" autoAdjust="0"/>
  </p:normalViewPr>
  <p:slideViewPr>
    <p:cSldViewPr snapToGrid="0">
      <p:cViewPr varScale="1">
        <p:scale>
          <a:sx n="80" d="100"/>
          <a:sy n="80" d="100"/>
        </p:scale>
        <p:origin x="16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FE335-2472-4F6E-92A5-8A5A4C59A658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C71CD-BE27-4A0B-80A4-03740F6B2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82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Pupil handout</a:t>
            </a:r>
            <a:br>
              <a:rPr lang="en-GB" dirty="0"/>
            </a:br>
            <a:r>
              <a:rPr lang="en-GB" dirty="0"/>
              <a:t>To copy and cut in half</a:t>
            </a:r>
          </a:p>
          <a:p>
            <a:endParaRPr lang="en-GB" dirty="0"/>
          </a:p>
          <a:p>
            <a:r>
              <a:rPr lang="en-GB" b="1" dirty="0"/>
              <a:t>Attribution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 err="1"/>
              <a:t>Focha</a:t>
            </a:r>
            <a:r>
              <a:rPr lang="en-GB" dirty="0"/>
              <a:t> - No machine-readable author provided. </a:t>
            </a:r>
            <a:r>
              <a:rPr lang="en-GB" dirty="0" err="1"/>
              <a:t>Mdf</a:t>
            </a:r>
            <a:r>
              <a:rPr lang="en-GB" dirty="0"/>
              <a:t> assumed (based on copyright claims)., CC BY-SA 3.0 via Wikimedia Commons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D3BD5-6E7C-4A27-8899-4648530428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706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66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062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6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38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0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84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40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62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36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11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87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AF17F-FAA4-484E-AD3B-F506493F34E7}" type="datetimeFigureOut">
              <a:rPr lang="en-GB" smtClean="0"/>
              <a:t>28/11/2021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46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8D70555-2FE7-4819-ACE7-4AC8D7E3A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525817"/>
              </p:ext>
            </p:extLst>
          </p:nvPr>
        </p:nvGraphicFramePr>
        <p:xfrm>
          <a:off x="239081" y="4561606"/>
          <a:ext cx="5010260" cy="1496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0104">
                  <a:extLst>
                    <a:ext uri="{9D8B030D-6E8A-4147-A177-3AD203B41FA5}">
                      <a16:colId xmlns:a16="http://schemas.microsoft.com/office/drawing/2014/main" val="3949454735"/>
                    </a:ext>
                  </a:extLst>
                </a:gridCol>
                <a:gridCol w="1140823">
                  <a:extLst>
                    <a:ext uri="{9D8B030D-6E8A-4147-A177-3AD203B41FA5}">
                      <a16:colId xmlns:a16="http://schemas.microsoft.com/office/drawing/2014/main" val="1572345880"/>
                    </a:ext>
                  </a:extLst>
                </a:gridCol>
                <a:gridCol w="1393372">
                  <a:extLst>
                    <a:ext uri="{9D8B030D-6E8A-4147-A177-3AD203B41FA5}">
                      <a16:colId xmlns:a16="http://schemas.microsoft.com/office/drawing/2014/main" val="2511906881"/>
                    </a:ext>
                  </a:extLst>
                </a:gridCol>
                <a:gridCol w="1315961">
                  <a:extLst>
                    <a:ext uri="{9D8B030D-6E8A-4147-A177-3AD203B41FA5}">
                      <a16:colId xmlns:a16="http://schemas.microsoft.com/office/drawing/2014/main" val="2536686118"/>
                    </a:ext>
                  </a:extLst>
                </a:gridCol>
              </a:tblGrid>
              <a:tr h="149612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400349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57242" y="132868"/>
            <a:ext cx="43619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zoo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aloud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Spanish name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of each animal.</a:t>
            </a:r>
            <a:b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04C26BE5-CED4-4F69-B8A5-8665A985E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794571"/>
              </p:ext>
            </p:extLst>
          </p:nvPr>
        </p:nvGraphicFramePr>
        <p:xfrm>
          <a:off x="239081" y="1569350"/>
          <a:ext cx="5010261" cy="2992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0087">
                  <a:extLst>
                    <a:ext uri="{9D8B030D-6E8A-4147-A177-3AD203B41FA5}">
                      <a16:colId xmlns:a16="http://schemas.microsoft.com/office/drawing/2014/main" val="2363703958"/>
                    </a:ext>
                  </a:extLst>
                </a:gridCol>
                <a:gridCol w="1670087">
                  <a:extLst>
                    <a:ext uri="{9D8B030D-6E8A-4147-A177-3AD203B41FA5}">
                      <a16:colId xmlns:a16="http://schemas.microsoft.com/office/drawing/2014/main" val="698041092"/>
                    </a:ext>
                  </a:extLst>
                </a:gridCol>
                <a:gridCol w="1670087">
                  <a:extLst>
                    <a:ext uri="{9D8B030D-6E8A-4147-A177-3AD203B41FA5}">
                      <a16:colId xmlns:a16="http://schemas.microsoft.com/office/drawing/2014/main" val="1995150519"/>
                    </a:ext>
                  </a:extLst>
                </a:gridCol>
              </a:tblGrid>
              <a:tr h="149612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792677"/>
                  </a:ext>
                </a:extLst>
              </a:tr>
              <a:tr h="149612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73445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03BD2FB-60F0-4FA4-A252-F0285EEB57EC}"/>
              </a:ext>
            </a:extLst>
          </p:cNvPr>
          <p:cNvSpPr txBox="1"/>
          <p:nvPr/>
        </p:nvSpPr>
        <p:spPr>
          <a:xfrm>
            <a:off x="239081" y="2699050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bra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636B83-E4C7-4C7A-AA37-A501B39B3725}"/>
              </a:ext>
            </a:extLst>
          </p:cNvPr>
          <p:cNvSpPr txBox="1"/>
          <p:nvPr/>
        </p:nvSpPr>
        <p:spPr>
          <a:xfrm>
            <a:off x="1909444" y="2723907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lobo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ib</a:t>
            </a:r>
            <a:r>
              <a:rPr lang="en-GB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éri</a:t>
            </a:r>
            <a:r>
              <a:rPr lang="en-GB" sz="1600" u="sng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</a:t>
            </a:r>
            <a:endParaRPr kumimoji="0" lang="en-GB" sz="16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367831-9014-445F-BD0E-1EE9C147A5A1}"/>
              </a:ext>
            </a:extLst>
          </p:cNvPr>
          <p:cNvSpPr txBox="1"/>
          <p:nvPr/>
        </p:nvSpPr>
        <p:spPr>
          <a:xfrm>
            <a:off x="3594928" y="2723907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</a:t>
            </a:r>
            <a:endParaRPr kumimoji="0" lang="en-GB" sz="16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89DC28-A50D-4391-8FEC-5DD2F082CDF0}"/>
              </a:ext>
            </a:extLst>
          </p:cNvPr>
          <p:cNvSpPr txBox="1"/>
          <p:nvPr/>
        </p:nvSpPr>
        <p:spPr>
          <a:xfrm>
            <a:off x="186096" y="4185665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lin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</a:t>
            </a:r>
            <a:endParaRPr kumimoji="0" lang="en-GB" sz="16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8377947-9096-4257-A4BB-2333B28B8065}"/>
              </a:ext>
            </a:extLst>
          </p:cNvPr>
          <p:cNvSpPr txBox="1"/>
          <p:nvPr/>
        </p:nvSpPr>
        <p:spPr>
          <a:xfrm>
            <a:off x="1909444" y="4178270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</a:t>
            </a:r>
            <a:r>
              <a:rPr kumimoji="0" lang="en-GB" sz="1600" b="0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por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</a:t>
            </a:r>
            <a:r>
              <a:rPr kumimoji="0" lang="en-GB" sz="1600" b="0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</a:t>
            </a:r>
            <a:endParaRPr kumimoji="0" lang="en-GB" sz="1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49FBDEF-8648-400E-B997-959D8F8D44B7}"/>
              </a:ext>
            </a:extLst>
          </p:cNvPr>
          <p:cNvSpPr txBox="1"/>
          <p:nvPr/>
        </p:nvSpPr>
        <p:spPr>
          <a:xfrm>
            <a:off x="3510176" y="4196631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orro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B58A81-A435-4F9D-B27A-3BFEF5E0A626}"/>
              </a:ext>
            </a:extLst>
          </p:cNvPr>
          <p:cNvSpPr txBox="1"/>
          <p:nvPr/>
        </p:nvSpPr>
        <p:spPr>
          <a:xfrm>
            <a:off x="20289" y="5708214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4C6C6D-43D0-4F9D-8519-88701800F44F}"/>
              </a:ext>
            </a:extLst>
          </p:cNvPr>
          <p:cNvSpPr txBox="1"/>
          <p:nvPr/>
        </p:nvSpPr>
        <p:spPr>
          <a:xfrm>
            <a:off x="1258670" y="5713611"/>
            <a:ext cx="1374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ie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rvo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5C79EE-6505-4753-AE1C-77BFDC273C14}"/>
              </a:ext>
            </a:extLst>
          </p:cNvPr>
          <p:cNvSpPr txBox="1"/>
          <p:nvPr/>
        </p:nvSpPr>
        <p:spPr>
          <a:xfrm>
            <a:off x="2380750" y="5711583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moch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ue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</a:t>
            </a:r>
            <a:endParaRPr kumimoji="0" lang="en-GB" sz="16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AB17D9-86B7-4992-A76C-B37B64A8E0DF}"/>
              </a:ext>
            </a:extLst>
          </p:cNvPr>
          <p:cNvSpPr txBox="1"/>
          <p:nvPr/>
        </p:nvSpPr>
        <p:spPr>
          <a:xfrm>
            <a:off x="3779499" y="5695776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camal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eó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D5C2DCF-701B-4618-9071-35E50B812F0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298" y="3226520"/>
            <a:ext cx="1242149" cy="8607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798BA0E-00F5-4016-A400-92A85A53341D}"/>
              </a:ext>
            </a:extLst>
          </p:cNvPr>
          <p:cNvGrpSpPr/>
          <p:nvPr/>
        </p:nvGrpSpPr>
        <p:grpSpPr>
          <a:xfrm>
            <a:off x="3988153" y="615740"/>
            <a:ext cx="1193254" cy="927190"/>
            <a:chOff x="5390768" y="2772150"/>
            <a:chExt cx="1990493" cy="1302341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C990A022-F635-4A19-A167-7BF59266F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723" y="3097613"/>
              <a:ext cx="1786291" cy="976878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38A76391-F63B-4CE4-9811-CF7724349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9899" y="3354446"/>
              <a:ext cx="858321" cy="686657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2F22D7C8-32AD-4C87-B18D-452FEAA5B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803" y="3366868"/>
              <a:ext cx="858321" cy="686657"/>
            </a:xfrm>
            <a:prstGeom prst="rect">
              <a:avLst/>
            </a:prstGeom>
          </p:spPr>
        </p:pic>
        <p:sp>
          <p:nvSpPr>
            <p:cNvPr id="56" name="Rounded Rectangle 28">
              <a:extLst>
                <a:ext uri="{FF2B5EF4-FFF2-40B4-BE49-F238E27FC236}">
                  <a16:creationId xmlns:a16="http://schemas.microsoft.com/office/drawing/2014/main" id="{C450A751-0A44-4311-B3F6-1DA2B0BDFAE2}"/>
                </a:ext>
              </a:extLst>
            </p:cNvPr>
            <p:cNvSpPr/>
            <p:nvPr/>
          </p:nvSpPr>
          <p:spPr>
            <a:xfrm>
              <a:off x="5684973" y="2772151"/>
              <a:ext cx="1495316" cy="38807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ZOO</a:t>
              </a:r>
            </a:p>
          </p:txBody>
        </p:sp>
        <p:sp>
          <p:nvSpPr>
            <p:cNvPr id="57" name="Diagonal Stripe 56">
              <a:extLst>
                <a:ext uri="{FF2B5EF4-FFF2-40B4-BE49-F238E27FC236}">
                  <a16:creationId xmlns:a16="http://schemas.microsoft.com/office/drawing/2014/main" id="{4342C1BE-2C88-4F92-A802-F6CC57F3F25F}"/>
                </a:ext>
              </a:extLst>
            </p:cNvPr>
            <p:cNvSpPr/>
            <p:nvPr/>
          </p:nvSpPr>
          <p:spPr>
            <a:xfrm>
              <a:off x="5390768" y="2772150"/>
              <a:ext cx="440271" cy="1121463"/>
            </a:xfrm>
            <a:prstGeom prst="diagStrip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iagonal Stripe 57">
              <a:extLst>
                <a:ext uri="{FF2B5EF4-FFF2-40B4-BE49-F238E27FC236}">
                  <a16:creationId xmlns:a16="http://schemas.microsoft.com/office/drawing/2014/main" id="{7FCE9373-39D7-4D7E-B189-180BDFEB2AD3}"/>
                </a:ext>
              </a:extLst>
            </p:cNvPr>
            <p:cNvSpPr/>
            <p:nvPr/>
          </p:nvSpPr>
          <p:spPr>
            <a:xfrm flipH="1">
              <a:off x="6908034" y="2772150"/>
              <a:ext cx="473227" cy="1121463"/>
            </a:xfrm>
            <a:prstGeom prst="diagStrip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C2816D8-CFA5-4E9D-B5B9-93DBBF26F403}"/>
              </a:ext>
            </a:extLst>
          </p:cNvPr>
          <p:cNvSpPr/>
          <p:nvPr/>
        </p:nvSpPr>
        <p:spPr>
          <a:xfrm>
            <a:off x="157242" y="633328"/>
            <a:ext cx="351911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have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learnt these words so just use what you know about how to pronounce Spanish.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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Concentrate on the </a:t>
            </a:r>
            <a:r>
              <a:rPr lang="en-GB" sz="1400" u="sng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underlined </a:t>
            </a:r>
            <a:r>
              <a:rPr lang="en-GB" sz="1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letters.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5F077DA-FF25-450D-A2B6-6120215210EC}"/>
              </a:ext>
            </a:extLst>
          </p:cNvPr>
          <p:cNvSpPr/>
          <p:nvPr/>
        </p:nvSpPr>
        <p:spPr>
          <a:xfrm>
            <a:off x="186096" y="6168652"/>
            <a:ext cx="5106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numbers 8, 9 and 10 write the number of syllables in each word here: 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[___] 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[___] 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[___]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2F9D7C-9CF2-40B3-82D8-8CCD71B05F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464" y="4935029"/>
            <a:ext cx="973184" cy="6487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3D72FC-1F50-477A-8E8C-048D923BCB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4" b="17970"/>
          <a:stretch/>
        </p:blipFill>
        <p:spPr>
          <a:xfrm>
            <a:off x="636537" y="3145736"/>
            <a:ext cx="874621" cy="1016026"/>
          </a:xfrm>
          <a:prstGeom prst="rect">
            <a:avLst/>
          </a:prstGeom>
        </p:spPr>
      </p:pic>
      <p:pic>
        <p:nvPicPr>
          <p:cNvPr id="8" name="Picture 7" descr="A picture containing ground, outdoor, mammal, wolf&#10;&#10;Description automatically generated">
            <a:extLst>
              <a:ext uri="{FF2B5EF4-FFF2-40B4-BE49-F238E27FC236}">
                <a16:creationId xmlns:a16="http://schemas.microsoft.com/office/drawing/2014/main" id="{ACDC97BE-1899-4B01-94AF-7482F724C7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6" r="22952"/>
          <a:stretch/>
        </p:blipFill>
        <p:spPr>
          <a:xfrm>
            <a:off x="2288006" y="1743930"/>
            <a:ext cx="816312" cy="928346"/>
          </a:xfrm>
          <a:prstGeom prst="rect">
            <a:avLst/>
          </a:prstGeom>
        </p:spPr>
      </p:pic>
      <p:pic>
        <p:nvPicPr>
          <p:cNvPr id="10" name="Picture 9" descr="A picture containing grass, outdoor, mammal, field&#10;&#10;Description automatically generated">
            <a:extLst>
              <a:ext uri="{FF2B5EF4-FFF2-40B4-BE49-F238E27FC236}">
                <a16:creationId xmlns:a16="http://schemas.microsoft.com/office/drawing/2014/main" id="{550EADC6-E392-4104-A0CD-24B7991429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21" y="1796622"/>
            <a:ext cx="1110341" cy="854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404F37-9EE3-4FCC-9D30-3ECED18159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26" y="1798037"/>
            <a:ext cx="1419537" cy="9463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03AFC8-D88D-43D3-92CF-3D239CB049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100" y="3307286"/>
            <a:ext cx="1242150" cy="828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4B9FE6C-C28F-4D45-8F67-A9C8D657BB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747" y="4672524"/>
            <a:ext cx="717718" cy="10051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2FEC4C0-5944-40D1-A5E5-D800180479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710" y="4736186"/>
            <a:ext cx="875480" cy="10156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C60C5D-BA9B-48E1-A94E-134AB9657E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856" y="4659347"/>
            <a:ext cx="737960" cy="1111281"/>
          </a:xfrm>
          <a:prstGeom prst="rect">
            <a:avLst/>
          </a:prstGeom>
        </p:spPr>
      </p:pic>
      <p:graphicFrame>
        <p:nvGraphicFramePr>
          <p:cNvPr id="130" name="Table 129">
            <a:extLst>
              <a:ext uri="{FF2B5EF4-FFF2-40B4-BE49-F238E27FC236}">
                <a16:creationId xmlns:a16="http://schemas.microsoft.com/office/drawing/2014/main" id="{43B451A7-AADF-4D70-B267-B03DBA191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668352"/>
              </p:ext>
            </p:extLst>
          </p:nvPr>
        </p:nvGraphicFramePr>
        <p:xfrm>
          <a:off x="6931912" y="4537524"/>
          <a:ext cx="5010260" cy="1496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0104">
                  <a:extLst>
                    <a:ext uri="{9D8B030D-6E8A-4147-A177-3AD203B41FA5}">
                      <a16:colId xmlns:a16="http://schemas.microsoft.com/office/drawing/2014/main" val="3949454735"/>
                    </a:ext>
                  </a:extLst>
                </a:gridCol>
                <a:gridCol w="1140823">
                  <a:extLst>
                    <a:ext uri="{9D8B030D-6E8A-4147-A177-3AD203B41FA5}">
                      <a16:colId xmlns:a16="http://schemas.microsoft.com/office/drawing/2014/main" val="1572345880"/>
                    </a:ext>
                  </a:extLst>
                </a:gridCol>
                <a:gridCol w="1393372">
                  <a:extLst>
                    <a:ext uri="{9D8B030D-6E8A-4147-A177-3AD203B41FA5}">
                      <a16:colId xmlns:a16="http://schemas.microsoft.com/office/drawing/2014/main" val="2511906881"/>
                    </a:ext>
                  </a:extLst>
                </a:gridCol>
                <a:gridCol w="1315961">
                  <a:extLst>
                    <a:ext uri="{9D8B030D-6E8A-4147-A177-3AD203B41FA5}">
                      <a16:colId xmlns:a16="http://schemas.microsoft.com/office/drawing/2014/main" val="2536686118"/>
                    </a:ext>
                  </a:extLst>
                </a:gridCol>
              </a:tblGrid>
              <a:tr h="149612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4003492"/>
                  </a:ext>
                </a:extLst>
              </a:tr>
            </a:tbl>
          </a:graphicData>
        </a:graphic>
      </p:graphicFrame>
      <p:sp>
        <p:nvSpPr>
          <p:cNvPr id="131" name="Rectangle 130">
            <a:extLst>
              <a:ext uri="{FF2B5EF4-FFF2-40B4-BE49-F238E27FC236}">
                <a16:creationId xmlns:a16="http://schemas.microsoft.com/office/drawing/2014/main" id="{5128DAE1-D0FF-4896-9C7A-F2DE63895FF0}"/>
              </a:ext>
            </a:extLst>
          </p:cNvPr>
          <p:cNvSpPr/>
          <p:nvPr/>
        </p:nvSpPr>
        <p:spPr>
          <a:xfrm>
            <a:off x="6850073" y="108786"/>
            <a:ext cx="43619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zoo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aloud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Spanish name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of each animal.</a:t>
            </a:r>
            <a:b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32" name="Table 9">
            <a:extLst>
              <a:ext uri="{FF2B5EF4-FFF2-40B4-BE49-F238E27FC236}">
                <a16:creationId xmlns:a16="http://schemas.microsoft.com/office/drawing/2014/main" id="{34AB5DF8-4139-4E0F-A21A-B2F183181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029952"/>
              </p:ext>
            </p:extLst>
          </p:nvPr>
        </p:nvGraphicFramePr>
        <p:xfrm>
          <a:off x="6931912" y="1545268"/>
          <a:ext cx="5010261" cy="2992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0087">
                  <a:extLst>
                    <a:ext uri="{9D8B030D-6E8A-4147-A177-3AD203B41FA5}">
                      <a16:colId xmlns:a16="http://schemas.microsoft.com/office/drawing/2014/main" val="2363703958"/>
                    </a:ext>
                  </a:extLst>
                </a:gridCol>
                <a:gridCol w="1670087">
                  <a:extLst>
                    <a:ext uri="{9D8B030D-6E8A-4147-A177-3AD203B41FA5}">
                      <a16:colId xmlns:a16="http://schemas.microsoft.com/office/drawing/2014/main" val="698041092"/>
                    </a:ext>
                  </a:extLst>
                </a:gridCol>
                <a:gridCol w="1670087">
                  <a:extLst>
                    <a:ext uri="{9D8B030D-6E8A-4147-A177-3AD203B41FA5}">
                      <a16:colId xmlns:a16="http://schemas.microsoft.com/office/drawing/2014/main" val="1995150519"/>
                    </a:ext>
                  </a:extLst>
                </a:gridCol>
              </a:tblGrid>
              <a:tr h="149612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792677"/>
                  </a:ext>
                </a:extLst>
              </a:tr>
              <a:tr h="149612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734451"/>
                  </a:ext>
                </a:extLst>
              </a:tr>
            </a:tbl>
          </a:graphicData>
        </a:graphic>
      </p:graphicFrame>
      <p:sp>
        <p:nvSpPr>
          <p:cNvPr id="133" name="TextBox 132">
            <a:extLst>
              <a:ext uri="{FF2B5EF4-FFF2-40B4-BE49-F238E27FC236}">
                <a16:creationId xmlns:a16="http://schemas.microsoft.com/office/drawing/2014/main" id="{4483F273-C7B7-429B-A72E-E963CDE786EE}"/>
              </a:ext>
            </a:extLst>
          </p:cNvPr>
          <p:cNvSpPr txBox="1"/>
          <p:nvPr/>
        </p:nvSpPr>
        <p:spPr>
          <a:xfrm>
            <a:off x="6931912" y="2674968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bra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0DE539E-347E-4C03-85F1-28764D6A3596}"/>
              </a:ext>
            </a:extLst>
          </p:cNvPr>
          <p:cNvSpPr txBox="1"/>
          <p:nvPr/>
        </p:nvSpPr>
        <p:spPr>
          <a:xfrm>
            <a:off x="8602275" y="2699825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lobo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ib</a:t>
            </a:r>
            <a:r>
              <a:rPr lang="en-GB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éri</a:t>
            </a:r>
            <a:r>
              <a:rPr lang="en-GB" sz="1600" u="sng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</a:t>
            </a:r>
            <a:endParaRPr kumimoji="0" lang="en-GB" sz="16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1626A3A-429A-422A-9F2C-2C9EAA8EAFD4}"/>
              </a:ext>
            </a:extLst>
          </p:cNvPr>
          <p:cNvSpPr txBox="1"/>
          <p:nvPr/>
        </p:nvSpPr>
        <p:spPr>
          <a:xfrm>
            <a:off x="10287759" y="2699825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</a:t>
            </a:r>
            <a:endParaRPr kumimoji="0" lang="en-GB" sz="16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12699C3-EB32-4448-B27C-2CF09291A87E}"/>
              </a:ext>
            </a:extLst>
          </p:cNvPr>
          <p:cNvSpPr txBox="1"/>
          <p:nvPr/>
        </p:nvSpPr>
        <p:spPr>
          <a:xfrm>
            <a:off x="6878927" y="4161583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lin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</a:t>
            </a:r>
            <a:endParaRPr kumimoji="0" lang="en-GB" sz="16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2F60035-ACA4-476D-9A26-B6CDEFB150E8}"/>
              </a:ext>
            </a:extLst>
          </p:cNvPr>
          <p:cNvSpPr txBox="1"/>
          <p:nvPr/>
        </p:nvSpPr>
        <p:spPr>
          <a:xfrm>
            <a:off x="8602275" y="4154188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</a:t>
            </a:r>
            <a:r>
              <a:rPr kumimoji="0" lang="en-GB" sz="1600" b="0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por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</a:t>
            </a:r>
            <a:r>
              <a:rPr kumimoji="0" lang="en-GB" sz="1600" b="0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</a:t>
            </a:r>
            <a:endParaRPr kumimoji="0" lang="en-GB" sz="1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8CD5FAB-A02B-42AF-BBAD-D62DE665687B}"/>
              </a:ext>
            </a:extLst>
          </p:cNvPr>
          <p:cNvSpPr txBox="1"/>
          <p:nvPr/>
        </p:nvSpPr>
        <p:spPr>
          <a:xfrm>
            <a:off x="10203007" y="4172549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orro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4C948D6F-880F-4A35-BFF1-68EE51D17B43}"/>
              </a:ext>
            </a:extLst>
          </p:cNvPr>
          <p:cNvSpPr txBox="1"/>
          <p:nvPr/>
        </p:nvSpPr>
        <p:spPr>
          <a:xfrm>
            <a:off x="6713120" y="5684132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CA468C6F-ECC3-4C4A-906F-BA7E1BD7A7CE}"/>
              </a:ext>
            </a:extLst>
          </p:cNvPr>
          <p:cNvSpPr txBox="1"/>
          <p:nvPr/>
        </p:nvSpPr>
        <p:spPr>
          <a:xfrm>
            <a:off x="7951501" y="5689529"/>
            <a:ext cx="1374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ie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rvo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5651F85-1CB9-4EA4-A27D-3A14FCE4DD89}"/>
              </a:ext>
            </a:extLst>
          </p:cNvPr>
          <p:cNvSpPr txBox="1"/>
          <p:nvPr/>
        </p:nvSpPr>
        <p:spPr>
          <a:xfrm>
            <a:off x="9073581" y="5687501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moch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ue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</a:t>
            </a:r>
            <a:endParaRPr kumimoji="0" lang="en-GB" sz="16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2A57A5E-04E1-494C-A799-AB6FCD979150}"/>
              </a:ext>
            </a:extLst>
          </p:cNvPr>
          <p:cNvSpPr txBox="1"/>
          <p:nvPr/>
        </p:nvSpPr>
        <p:spPr>
          <a:xfrm>
            <a:off x="10472330" y="5671694"/>
            <a:ext cx="1669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camal</a:t>
            </a:r>
            <a:r>
              <a:rPr kumimoji="0" lang="en-GB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eó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357232AC-BE63-4004-9CA7-5F66BEAC65B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29" y="3202438"/>
            <a:ext cx="1242149" cy="860743"/>
          </a:xfrm>
          <a:prstGeom prst="rect">
            <a:avLst/>
          </a:prstGeom>
        </p:spPr>
      </p:pic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2ED68E0-08F9-4158-99B4-102CEAA15C2F}"/>
              </a:ext>
            </a:extLst>
          </p:cNvPr>
          <p:cNvGrpSpPr/>
          <p:nvPr/>
        </p:nvGrpSpPr>
        <p:grpSpPr>
          <a:xfrm>
            <a:off x="10680984" y="591658"/>
            <a:ext cx="1193254" cy="927190"/>
            <a:chOff x="5390768" y="2772150"/>
            <a:chExt cx="1990493" cy="1302341"/>
          </a:xfrm>
        </p:grpSpPr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42D99985-8413-446D-8835-AC4A80FE8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723" y="3097613"/>
              <a:ext cx="1786291" cy="976878"/>
            </a:xfrm>
            <a:prstGeom prst="rect">
              <a:avLst/>
            </a:prstGeom>
          </p:spPr>
        </p:pic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33A4C477-06E0-4547-8C1F-21D79F97B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9899" y="3354446"/>
              <a:ext cx="858321" cy="686657"/>
            </a:xfrm>
            <a:prstGeom prst="rect">
              <a:avLst/>
            </a:prstGeom>
          </p:spPr>
        </p:pic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F3AD138B-FBED-402F-B905-BCDE2FE81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803" y="3366868"/>
              <a:ext cx="858321" cy="686657"/>
            </a:xfrm>
            <a:prstGeom prst="rect">
              <a:avLst/>
            </a:prstGeom>
          </p:spPr>
        </p:pic>
        <p:sp>
          <p:nvSpPr>
            <p:cNvPr id="148" name="Rounded Rectangle 28">
              <a:extLst>
                <a:ext uri="{FF2B5EF4-FFF2-40B4-BE49-F238E27FC236}">
                  <a16:creationId xmlns:a16="http://schemas.microsoft.com/office/drawing/2014/main" id="{AB65D5C0-5558-4D63-9ECD-FA505DEC5465}"/>
                </a:ext>
              </a:extLst>
            </p:cNvPr>
            <p:cNvSpPr/>
            <p:nvPr/>
          </p:nvSpPr>
          <p:spPr>
            <a:xfrm>
              <a:off x="5684973" y="2772151"/>
              <a:ext cx="1495316" cy="38807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ZOO</a:t>
              </a:r>
            </a:p>
          </p:txBody>
        </p:sp>
        <p:sp>
          <p:nvSpPr>
            <p:cNvPr id="149" name="Diagonal Stripe 148">
              <a:extLst>
                <a:ext uri="{FF2B5EF4-FFF2-40B4-BE49-F238E27FC236}">
                  <a16:creationId xmlns:a16="http://schemas.microsoft.com/office/drawing/2014/main" id="{CFEA6F1E-BBE4-49C6-9730-C617F4253EAA}"/>
                </a:ext>
              </a:extLst>
            </p:cNvPr>
            <p:cNvSpPr/>
            <p:nvPr/>
          </p:nvSpPr>
          <p:spPr>
            <a:xfrm>
              <a:off x="5390768" y="2772150"/>
              <a:ext cx="440271" cy="1121463"/>
            </a:xfrm>
            <a:prstGeom prst="diagStrip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Diagonal Stripe 149">
              <a:extLst>
                <a:ext uri="{FF2B5EF4-FFF2-40B4-BE49-F238E27FC236}">
                  <a16:creationId xmlns:a16="http://schemas.microsoft.com/office/drawing/2014/main" id="{309541BE-36AE-41AD-844C-EDD9966CF47C}"/>
                </a:ext>
              </a:extLst>
            </p:cNvPr>
            <p:cNvSpPr/>
            <p:nvPr/>
          </p:nvSpPr>
          <p:spPr>
            <a:xfrm flipH="1">
              <a:off x="6908034" y="2772150"/>
              <a:ext cx="473227" cy="1121463"/>
            </a:xfrm>
            <a:prstGeom prst="diagStrip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1" name="Rectangle 150">
            <a:extLst>
              <a:ext uri="{FF2B5EF4-FFF2-40B4-BE49-F238E27FC236}">
                <a16:creationId xmlns:a16="http://schemas.microsoft.com/office/drawing/2014/main" id="{260B73EF-ABE0-437C-BA21-0AE24F889004}"/>
              </a:ext>
            </a:extLst>
          </p:cNvPr>
          <p:cNvSpPr/>
          <p:nvPr/>
        </p:nvSpPr>
        <p:spPr>
          <a:xfrm>
            <a:off x="6850073" y="609246"/>
            <a:ext cx="351911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have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learnt these words so just use what you know about how to pronounce Spanish.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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Concentrate on the </a:t>
            </a:r>
            <a:r>
              <a:rPr lang="en-GB" sz="1400" u="sng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underlined </a:t>
            </a:r>
            <a:r>
              <a:rPr lang="en-GB" sz="1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letters.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B1C17C9F-6078-41D2-967E-053479653297}"/>
              </a:ext>
            </a:extLst>
          </p:cNvPr>
          <p:cNvSpPr/>
          <p:nvPr/>
        </p:nvSpPr>
        <p:spPr>
          <a:xfrm>
            <a:off x="6878927" y="6144570"/>
            <a:ext cx="5106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numbers 8, 9 and 10 write the number of syllables in each word here: 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[___] 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[___] 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[___]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43B96F95-2D39-4A90-B9CD-C3CA61017E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1295" y="4910947"/>
            <a:ext cx="973184" cy="648789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A6687A84-F67C-436D-905F-289C64192D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4" b="17970"/>
          <a:stretch/>
        </p:blipFill>
        <p:spPr>
          <a:xfrm>
            <a:off x="7329368" y="3121654"/>
            <a:ext cx="874621" cy="1016026"/>
          </a:xfrm>
          <a:prstGeom prst="rect">
            <a:avLst/>
          </a:prstGeom>
        </p:spPr>
      </p:pic>
      <p:pic>
        <p:nvPicPr>
          <p:cNvPr id="155" name="Picture 154" descr="A picture containing ground, outdoor, mammal, wolf&#10;&#10;Description automatically generated">
            <a:extLst>
              <a:ext uri="{FF2B5EF4-FFF2-40B4-BE49-F238E27FC236}">
                <a16:creationId xmlns:a16="http://schemas.microsoft.com/office/drawing/2014/main" id="{ABA12684-1AD2-4890-9138-08D163EA6E7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6" r="22952"/>
          <a:stretch/>
        </p:blipFill>
        <p:spPr>
          <a:xfrm>
            <a:off x="8980837" y="1719848"/>
            <a:ext cx="816312" cy="928346"/>
          </a:xfrm>
          <a:prstGeom prst="rect">
            <a:avLst/>
          </a:prstGeom>
        </p:spPr>
      </p:pic>
      <p:pic>
        <p:nvPicPr>
          <p:cNvPr id="156" name="Picture 155" descr="A picture containing grass, outdoor, mammal, field&#10;&#10;Description automatically generated">
            <a:extLst>
              <a:ext uri="{FF2B5EF4-FFF2-40B4-BE49-F238E27FC236}">
                <a16:creationId xmlns:a16="http://schemas.microsoft.com/office/drawing/2014/main" id="{D94C977A-BAF7-4BBB-BC27-B13118FD61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52" y="1772540"/>
            <a:ext cx="1110341" cy="854731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A9476E0D-44A7-4E63-BE8E-DABFDE0CE4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757" y="1773955"/>
            <a:ext cx="1419537" cy="946358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5C1FC52F-3C21-43BB-A721-CEA5A2FE9F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931" y="3283204"/>
            <a:ext cx="1242150" cy="828100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76249DE7-FDD3-4EE8-9BCE-CA5AE5BA16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578" y="4648442"/>
            <a:ext cx="717718" cy="1005119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3C6B383-F34C-4541-9860-30DDBB67F6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41" y="4712104"/>
            <a:ext cx="875480" cy="1015663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2256AFDD-8B84-46B0-AFE9-44BDE057DD3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687" y="4635265"/>
            <a:ext cx="737960" cy="111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733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226</Words>
  <Application>Microsoft Office PowerPoint</Application>
  <PresentationFormat>Widescreen</PresentationFormat>
  <Paragraphs>54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6</cp:revision>
  <dcterms:created xsi:type="dcterms:W3CDTF">2021-11-28T12:51:20Z</dcterms:created>
  <dcterms:modified xsi:type="dcterms:W3CDTF">2021-11-28T13:51:00Z</dcterms:modified>
</cp:coreProperties>
</file>