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7F5"/>
    <a:srgbClr val="FFE1E1"/>
    <a:srgbClr val="FF0066"/>
    <a:srgbClr val="F2F7FC"/>
    <a:srgbClr val="FFFAEB"/>
    <a:srgbClr val="F9ED69"/>
    <a:srgbClr val="FFFFFF"/>
    <a:srgbClr val="FBFDF9"/>
    <a:srgbClr val="F2F8EE"/>
    <a:srgbClr val="FF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9" Type="http://schemas.openxmlformats.org/officeDocument/2006/relationships/audio" Target="../media/audio4.wav"/><Relationship Id="rId21" Type="http://schemas.openxmlformats.org/officeDocument/2006/relationships/image" Target="../media/image43.svg"/><Relationship Id="rId34" Type="http://schemas.openxmlformats.org/officeDocument/2006/relationships/image" Target="../media/image54.png"/><Relationship Id="rId42" Type="http://schemas.openxmlformats.org/officeDocument/2006/relationships/image" Target="../media/image58.jpeg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38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24" Type="http://schemas.openxmlformats.org/officeDocument/2006/relationships/image" Target="../media/image45.png"/><Relationship Id="rId32" Type="http://schemas.openxmlformats.org/officeDocument/2006/relationships/image" Target="../media/image52.png"/><Relationship Id="rId37" Type="http://schemas.openxmlformats.org/officeDocument/2006/relationships/audio" Target="../media/audio2.wav"/><Relationship Id="rId40" Type="http://schemas.openxmlformats.org/officeDocument/2006/relationships/image" Target="../media/image56.png"/><Relationship Id="rId45" Type="http://schemas.openxmlformats.org/officeDocument/2006/relationships/image" Target="../media/image24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audio" Target="../media/audio1.wav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1.png"/><Relationship Id="rId44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19.png"/><Relationship Id="rId27" Type="http://schemas.openxmlformats.org/officeDocument/2006/relationships/image" Target="../media/image48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59.png"/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33" Type="http://schemas.openxmlformats.org/officeDocument/2006/relationships/image" Target="../media/image53.png"/><Relationship Id="rId38" Type="http://schemas.openxmlformats.org/officeDocument/2006/relationships/audio" Target="../media/audio3.wav"/><Relationship Id="rId20" Type="http://schemas.openxmlformats.org/officeDocument/2006/relationships/image" Target="../media/image42.png"/><Relationship Id="rId41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14793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b="1" dirty="0">
                <a:solidFill>
                  <a:srgbClr val="FFFF00"/>
                </a:solidFill>
                <a:highlight>
                  <a:srgbClr val="C0C0C0"/>
                </a:highlight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Amarillo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60581"/>
              </p:ext>
            </p:extLst>
          </p:nvPr>
        </p:nvGraphicFramePr>
        <p:xfrm>
          <a:off x="102741" y="47527"/>
          <a:ext cx="2925938" cy="66894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5938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1186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actividades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hacer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do, make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hago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do, make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hace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s/he, it does, makes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aprender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learn| learning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buscar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look for, search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comer – to eat, eating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crear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create, creating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040244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descansar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relax, rest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leer – to read, reading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montar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ride, mount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pasear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go for a walk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presenter – to present, presenting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responder (a) – to reply, replying (to)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visitor – to visit, visiting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usar – to use, using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44743"/>
                  </a:ext>
                </a:extLst>
              </a:tr>
              <a:tr h="280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descripción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 - with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 – from, of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– the (m), la – the (f)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por – through, around, along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por la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tarde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in the afternoon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divertid</a:t>
                      </a:r>
                      <a:r>
                        <a:rPr lang="en-GB" sz="1100" b="1" dirty="0" err="1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divertid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fun, funny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importante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important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interesante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interesante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01675"/>
              </p:ext>
            </p:extLst>
          </p:nvPr>
        </p:nvGraphicFramePr>
        <p:xfrm>
          <a:off x="3054909" y="47526"/>
          <a:ext cx="2248341" cy="626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8341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73051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cosas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actividad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activity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bicicleta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bicycle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89460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bocadillo (m) – sandwich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carta (f) – letter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199192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ejercicio (m) – exercise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566588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español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Spanish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624945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información (f) – information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inglés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English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naranja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orange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noticia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a piece of news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41919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ordenador (m) – computer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revista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magazine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tarde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afternoon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lugares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(places)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campo (m) – countryside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ciudad (f) – city, town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estadio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stadium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habitación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- room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540179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iglesia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church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museo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museum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país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country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parque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park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3209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plaza (f) – square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92877"/>
              </p:ext>
            </p:extLst>
          </p:nvPr>
        </p:nvGraphicFramePr>
        <p:xfrm>
          <a:off x="5305895" y="1793227"/>
          <a:ext cx="6733689" cy="4960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4563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2137149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351977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586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Infinitive verbs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Present tense –AR verbs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dirty="0"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hablar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to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speak|speaking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hablo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speak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hablas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speak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habla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 speaks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habla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 speaks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habla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speaks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Present tense – ER verbs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leer - to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read|reading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leo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read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lees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read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lee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 reads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lee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 reads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lee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reads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3742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Las personas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Definite articles – ‘the’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To say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the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in Spanish use </a:t>
                      </a:r>
                      <a:r>
                        <a:rPr kumimoji="0" lang="en-GB" sz="11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el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before a masculine noun and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la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before a feminine noun.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el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campo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la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plaza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personal ‘a’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62E84CDC-9F7F-4989-A0F6-52A027B1E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08" y="3179075"/>
            <a:ext cx="472288" cy="350104"/>
          </a:xfrm>
          <a:prstGeom prst="rect">
            <a:avLst/>
          </a:prstGeom>
        </p:spPr>
      </p:pic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id="{23806279-C184-45CE-A06A-E8DA36780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08" y="3588684"/>
            <a:ext cx="472288" cy="352553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B185FAD-BBB5-417B-A901-CD3AC51876BC}"/>
              </a:ext>
            </a:extLst>
          </p:cNvPr>
          <p:cNvSpPr/>
          <p:nvPr/>
        </p:nvSpPr>
        <p:spPr>
          <a:xfrm rot="19315036">
            <a:off x="5574680" y="390593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C0DBAD5-5436-4745-A71B-4B8F547ABEDC}"/>
              </a:ext>
            </a:extLst>
          </p:cNvPr>
          <p:cNvSpPr txBox="1"/>
          <p:nvPr/>
        </p:nvSpPr>
        <p:spPr>
          <a:xfrm>
            <a:off x="9731925" y="5789952"/>
            <a:ext cx="2098683" cy="261610"/>
          </a:xfrm>
          <a:prstGeom prst="rect">
            <a:avLst/>
          </a:prstGeom>
          <a:solidFill>
            <a:srgbClr val="F2F7FC"/>
          </a:solidFill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Visito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un amigo.</a:t>
            </a:r>
          </a:p>
        </p:txBody>
      </p:sp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72333"/>
              </p:ext>
            </p:extLst>
          </p:nvPr>
        </p:nvGraphicFramePr>
        <p:xfrm>
          <a:off x="5473576" y="592668"/>
          <a:ext cx="6559956" cy="710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855">
                  <a:extLst>
                    <a:ext uri="{9D8B030D-6E8A-4147-A177-3AD203B41FA5}">
                      <a16:colId xmlns:a16="http://schemas.microsoft.com/office/drawing/2014/main" val="3967034550"/>
                    </a:ext>
                  </a:extLst>
                </a:gridCol>
                <a:gridCol w="1153551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223889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67619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13950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363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ibro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obo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oma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avar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ícula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  <a:tr h="346234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amari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over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came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ll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ar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62303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411478" y="330459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E2C36CE6-B927-4976-9E51-08EEB93C24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93" y="2693237"/>
            <a:ext cx="691233" cy="48583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2CEB2E-3A44-4F60-A315-BBB2D8509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55626"/>
              </p:ext>
            </p:extLst>
          </p:nvPr>
        </p:nvGraphicFramePr>
        <p:xfrm>
          <a:off x="5473576" y="1374915"/>
          <a:ext cx="6566007" cy="346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924">
                  <a:extLst>
                    <a:ext uri="{9D8B030D-6E8A-4147-A177-3AD203B41FA5}">
                      <a16:colId xmlns:a16="http://schemas.microsoft.com/office/drawing/2014/main" val="2033236876"/>
                    </a:ext>
                  </a:extLst>
                </a:gridCol>
                <a:gridCol w="1095947">
                  <a:extLst>
                    <a:ext uri="{9D8B030D-6E8A-4147-A177-3AD203B41FA5}">
                      <a16:colId xmlns:a16="http://schemas.microsoft.com/office/drawing/2014/main" val="3301975769"/>
                    </a:ext>
                  </a:extLst>
                </a:gridCol>
                <a:gridCol w="950569">
                  <a:extLst>
                    <a:ext uri="{9D8B030D-6E8A-4147-A177-3AD203B41FA5}">
                      <a16:colId xmlns:a16="http://schemas.microsoft.com/office/drawing/2014/main" val="101259727"/>
                    </a:ext>
                  </a:extLst>
                </a:gridCol>
                <a:gridCol w="1541709">
                  <a:extLst>
                    <a:ext uri="{9D8B030D-6E8A-4147-A177-3AD203B41FA5}">
                      <a16:colId xmlns:a16="http://schemas.microsoft.com/office/drawing/2014/main" val="2614261625"/>
                    </a:ext>
                  </a:extLst>
                </a:gridCol>
                <a:gridCol w="746400">
                  <a:extLst>
                    <a:ext uri="{9D8B030D-6E8A-4147-A177-3AD203B41FA5}">
                      <a16:colId xmlns:a16="http://schemas.microsoft.com/office/drawing/2014/main" val="2108127763"/>
                    </a:ext>
                  </a:extLst>
                </a:gridCol>
                <a:gridCol w="1737458">
                  <a:extLst>
                    <a:ext uri="{9D8B030D-6E8A-4147-A177-3AD203B41FA5}">
                      <a16:colId xmlns:a16="http://schemas.microsoft.com/office/drawing/2014/main" val="3943581274"/>
                    </a:ext>
                  </a:extLst>
                </a:gridCol>
              </a:tblGrid>
              <a:tr h="346234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ga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go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sano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87112"/>
                  </a:ext>
                </a:extLst>
              </a:tr>
            </a:tbl>
          </a:graphicData>
        </a:graphic>
      </p:graphicFrame>
      <p:pic>
        <p:nvPicPr>
          <p:cNvPr id="101" name="Picture 2" descr="Libro, Leyendo, Verbos, Libro Azul, Los Libros Azules">
            <a:extLst>
              <a:ext uri="{FF2B5EF4-FFF2-40B4-BE49-F238E27FC236}">
                <a16:creationId xmlns:a16="http://schemas.microsoft.com/office/drawing/2014/main" id="{DD32CA8F-2104-43E0-A6F0-77E0925D0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91" y="622928"/>
            <a:ext cx="372978" cy="29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8725545-003A-41C4-8B87-4F4C751E049C}"/>
              </a:ext>
            </a:extLst>
          </p:cNvPr>
          <p:cNvGrpSpPr/>
          <p:nvPr/>
        </p:nvGrpSpPr>
        <p:grpSpPr>
          <a:xfrm>
            <a:off x="6488944" y="969802"/>
            <a:ext cx="786816" cy="300615"/>
            <a:chOff x="7150719" y="-633509"/>
            <a:chExt cx="2807010" cy="1044639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6F9A7AFC-134E-4D43-85A2-1E3B9E56B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503" y="-604315"/>
              <a:ext cx="1015444" cy="1015445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DAC1A20-F568-4723-A047-6A1742CB6DB8}"/>
                </a:ext>
              </a:extLst>
            </p:cNvPr>
            <p:cNvSpPr txBox="1"/>
            <p:nvPr/>
          </p:nvSpPr>
          <p:spPr>
            <a:xfrm>
              <a:off x="7150719" y="-633509"/>
              <a:ext cx="2807010" cy="64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[to call]</a:t>
              </a:r>
            </a:p>
          </p:txBody>
        </p:sp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080AB09-5069-4D39-86A4-306F78B60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827" y="1008325"/>
            <a:ext cx="267029" cy="267029"/>
          </a:xfrm>
          <a:prstGeom prst="roundRect">
            <a:avLst/>
          </a:prstGeom>
        </p:spPr>
      </p:pic>
      <p:pic>
        <p:nvPicPr>
          <p:cNvPr id="112" name="Picture 8" descr="Nubes, Lluvia, Lloviendo, Tiempo, Tormenta">
            <a:extLst>
              <a:ext uri="{FF2B5EF4-FFF2-40B4-BE49-F238E27FC236}">
                <a16:creationId xmlns:a16="http://schemas.microsoft.com/office/drawing/2014/main" id="{F59B8978-17D1-4558-A852-5F97F930B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538" y="974743"/>
            <a:ext cx="248021" cy="3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 descr="Lobo, El Lobo Ibérico, Subespecie, Animales">
            <a:extLst>
              <a:ext uri="{FF2B5EF4-FFF2-40B4-BE49-F238E27FC236}">
                <a16:creationId xmlns:a16="http://schemas.microsoft.com/office/drawing/2014/main" id="{4D21A684-336C-42A1-9D12-E82CB1867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8" r="15851"/>
          <a:stretch/>
        </p:blipFill>
        <p:spPr bwMode="auto">
          <a:xfrm>
            <a:off x="7823866" y="609681"/>
            <a:ext cx="388520" cy="318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9" name="Picture 2" descr="Perlas, Collar, Joyas, Joya, Accesorios, Moda, Clásico">
            <a:extLst>
              <a:ext uri="{FF2B5EF4-FFF2-40B4-BE49-F238E27FC236}">
                <a16:creationId xmlns:a16="http://schemas.microsoft.com/office/drawing/2014/main" id="{695763F5-8129-434B-A82A-057D9033E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935" y="993290"/>
            <a:ext cx="412720" cy="26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Pichón, Paloma, Animal, Pájaro, Vuelo, Volador, Alas">
            <a:extLst>
              <a:ext uri="{FF2B5EF4-FFF2-40B4-BE49-F238E27FC236}">
                <a16:creationId xmlns:a16="http://schemas.microsoft.com/office/drawing/2014/main" id="{5C9AAA9E-4489-47B2-910C-77DB28EB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538" y="602308"/>
            <a:ext cx="297631" cy="2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Lavarse Las Manos, Jabón, Higiene, Lavado A Mano">
            <a:extLst>
              <a:ext uri="{FF2B5EF4-FFF2-40B4-BE49-F238E27FC236}">
                <a16:creationId xmlns:a16="http://schemas.microsoft.com/office/drawing/2014/main" id="{97558AAB-FBD0-41F8-B4E7-89C8474B4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95" y="618925"/>
            <a:ext cx="316187" cy="3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8" descr="Camello, Dos, Jorobas, Desierto, Animal, Largo, Cuello">
            <a:extLst>
              <a:ext uri="{FF2B5EF4-FFF2-40B4-BE49-F238E27FC236}">
                <a16:creationId xmlns:a16="http://schemas.microsoft.com/office/drawing/2014/main" id="{C2B9E85C-6B72-43BA-BB39-578D23CF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881" y="997778"/>
            <a:ext cx="349129" cy="2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E5BD83-E09F-43BD-83F5-4A10E2A40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672" y="563569"/>
            <a:ext cx="405425" cy="390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A4F7B9-FA39-4719-B826-B344FE0D11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433" y="966711"/>
            <a:ext cx="345148" cy="326740"/>
          </a:xfrm>
          <a:prstGeom prst="rect">
            <a:avLst/>
          </a:prstGeom>
        </p:spPr>
      </p:pic>
      <p:pic>
        <p:nvPicPr>
          <p:cNvPr id="123" name="Picture 2" descr="Trofeo, Ganador, La Copa, Campeón, Oro">
            <a:extLst>
              <a:ext uri="{FF2B5EF4-FFF2-40B4-BE49-F238E27FC236}">
                <a16:creationId xmlns:a16="http://schemas.microsoft.com/office/drawing/2014/main" id="{0B3BEE14-EF97-4229-95AC-E9B0A305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45" y="1374915"/>
            <a:ext cx="250939" cy="31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Łódź, Lago, Articulación, Agua, Playa, Velero, Globo">
            <a:extLst>
              <a:ext uri="{FF2B5EF4-FFF2-40B4-BE49-F238E27FC236}">
                <a16:creationId xmlns:a16="http://schemas.microsoft.com/office/drawing/2014/main" id="{F8906723-A8A3-4C4F-AA90-C9CD0608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24" y="1401843"/>
            <a:ext cx="382386" cy="270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5" name="Picture 6" descr="Lombriz, Gusano, Icono, Dibujos Animados, Dibujo">
            <a:extLst>
              <a:ext uri="{FF2B5EF4-FFF2-40B4-BE49-F238E27FC236}">
                <a16:creationId xmlns:a16="http://schemas.microsoft.com/office/drawing/2014/main" id="{DD39CC5B-C0F2-4F3C-9174-BAACF422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937" y="1389557"/>
            <a:ext cx="310321" cy="28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F59C910D-E87F-41FA-B75F-73523D91988B}"/>
              </a:ext>
            </a:extLst>
          </p:cNvPr>
          <p:cNvSpPr txBox="1"/>
          <p:nvPr/>
        </p:nvSpPr>
        <p:spPr>
          <a:xfrm>
            <a:off x="5298917" y="1998969"/>
            <a:ext cx="2026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infinitive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describes the </a:t>
            </a:r>
            <a:r>
              <a:rPr lang="en-GB" sz="11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general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meaning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of the verb. In English, we often write ‘to + verb’: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62E84D0-FC1A-4A90-ABF3-A4ABC913218C}"/>
              </a:ext>
            </a:extLst>
          </p:cNvPr>
          <p:cNvSpPr txBox="1"/>
          <p:nvPr/>
        </p:nvSpPr>
        <p:spPr>
          <a:xfrm>
            <a:off x="5305351" y="2727539"/>
            <a:ext cx="1969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It’s important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listen.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4F1F174-2C9F-42CD-8A73-99F751A9773D}"/>
              </a:ext>
            </a:extLst>
          </p:cNvPr>
          <p:cNvSpPr txBox="1"/>
          <p:nvPr/>
        </p:nvSpPr>
        <p:spPr>
          <a:xfrm>
            <a:off x="5305350" y="2953729"/>
            <a:ext cx="1969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Spanish, many infinitives end in –AR: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C754264-E03D-4E17-BCD7-533704A8B902}"/>
              </a:ext>
            </a:extLst>
          </p:cNvPr>
          <p:cNvSpPr txBox="1"/>
          <p:nvPr/>
        </p:nvSpPr>
        <p:spPr>
          <a:xfrm>
            <a:off x="5319419" y="3326478"/>
            <a:ext cx="2165483" cy="261610"/>
          </a:xfrm>
          <a:prstGeom prst="rect">
            <a:avLst/>
          </a:prstGeom>
          <a:solidFill>
            <a:srgbClr val="F2F7FC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escuchar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F6ED69E-4A0B-4627-A114-96C30399230E}"/>
              </a:ext>
            </a:extLst>
          </p:cNvPr>
          <p:cNvSpPr txBox="1"/>
          <p:nvPr/>
        </p:nvSpPr>
        <p:spPr>
          <a:xfrm>
            <a:off x="5308517" y="3556746"/>
            <a:ext cx="2176386" cy="260359"/>
          </a:xfrm>
          <a:prstGeom prst="rect">
            <a:avLst/>
          </a:prstGeom>
          <a:solidFill>
            <a:srgbClr val="F2F7FC"/>
          </a:solidFill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Escuchar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es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C7795AE-0458-4D06-9F32-CE46E8CA3405}"/>
              </a:ext>
            </a:extLst>
          </p:cNvPr>
          <p:cNvSpPr txBox="1"/>
          <p:nvPr/>
        </p:nvSpPr>
        <p:spPr>
          <a:xfrm>
            <a:off x="5279665" y="3794612"/>
            <a:ext cx="1969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(Listen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ing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is important.)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E9253F5-8A38-443E-9575-7D2D8532FDD8}"/>
              </a:ext>
            </a:extLst>
          </p:cNvPr>
          <p:cNvSpPr txBox="1"/>
          <p:nvPr/>
        </p:nvSpPr>
        <p:spPr>
          <a:xfrm>
            <a:off x="5279665" y="4072042"/>
            <a:ext cx="2313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Note the difference in English.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6" name="Picture 1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94EAF7-7AEF-4FC4-BB31-B0982A1EAEA9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65" y="2392719"/>
            <a:ext cx="768016" cy="541531"/>
          </a:xfrm>
          <a:prstGeom prst="rect">
            <a:avLst/>
          </a:prstGeom>
        </p:spPr>
      </p:pic>
      <p:pic>
        <p:nvPicPr>
          <p:cNvPr id="137" name="Picture 136" descr="A picture containing text&#10;&#10;Description automatically generated">
            <a:extLst>
              <a:ext uri="{FF2B5EF4-FFF2-40B4-BE49-F238E27FC236}">
                <a16:creationId xmlns:a16="http://schemas.microsoft.com/office/drawing/2014/main" id="{45C4424D-9F39-41B7-8F17-F70E02851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246" y="3202827"/>
            <a:ext cx="472288" cy="350104"/>
          </a:xfrm>
          <a:prstGeom prst="rect">
            <a:avLst/>
          </a:prstGeom>
        </p:spPr>
      </p:pic>
      <p:pic>
        <p:nvPicPr>
          <p:cNvPr id="139" name="Picture 138" descr="A picture containing text&#10;&#10;Description automatically generated">
            <a:extLst>
              <a:ext uri="{FF2B5EF4-FFF2-40B4-BE49-F238E27FC236}">
                <a16:creationId xmlns:a16="http://schemas.microsoft.com/office/drawing/2014/main" id="{9E5C1665-7B7E-4ACE-8400-157BE1ADE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246" y="3612436"/>
            <a:ext cx="472288" cy="352553"/>
          </a:xfrm>
          <a:prstGeom prst="rect">
            <a:avLst/>
          </a:prstGeom>
        </p:spPr>
      </p:pic>
      <p:pic>
        <p:nvPicPr>
          <p:cNvPr id="140" name="Picture 13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6AB324C-2294-45B6-895C-CD9EB6331C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531" y="2716989"/>
            <a:ext cx="691233" cy="485838"/>
          </a:xfrm>
          <a:prstGeom prst="rect">
            <a:avLst/>
          </a:prstGeom>
        </p:spPr>
      </p:pic>
      <p:pic>
        <p:nvPicPr>
          <p:cNvPr id="141" name="Picture 14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5E26D8-6E42-4907-BCE9-1FABB85E5A32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03" y="2416471"/>
            <a:ext cx="768016" cy="5415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20DD3F-C51D-424A-82F7-DAF6434C510C}"/>
              </a:ext>
            </a:extLst>
          </p:cNvPr>
          <p:cNvSpPr/>
          <p:nvPr/>
        </p:nvSpPr>
        <p:spPr>
          <a:xfrm>
            <a:off x="9691632" y="4539648"/>
            <a:ext cx="202675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Spanish, after verbs such as ‘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’ [to see, seeing] and ‘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visitar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’ [to visit, visiting],  we use ‘a’ if what we see or visit is a person or a pet. This does not happen in English!</a:t>
            </a:r>
            <a:endParaRPr lang="en-GB" sz="11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A8E5869-E516-4355-B241-EC2A3AE29292}"/>
              </a:ext>
            </a:extLst>
          </p:cNvPr>
          <p:cNvSpPr txBox="1"/>
          <p:nvPr/>
        </p:nvSpPr>
        <p:spPr>
          <a:xfrm>
            <a:off x="9755181" y="6038005"/>
            <a:ext cx="1969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 visit a friend.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6C119D6-BF64-40E0-BA0C-D01444492AEE}"/>
              </a:ext>
            </a:extLst>
          </p:cNvPr>
          <p:cNvSpPr txBox="1"/>
          <p:nvPr/>
        </p:nvSpPr>
        <p:spPr>
          <a:xfrm>
            <a:off x="9726282" y="6284394"/>
            <a:ext cx="2112751" cy="261610"/>
          </a:xfrm>
          <a:prstGeom prst="rect">
            <a:avLst/>
          </a:prstGeom>
          <a:solidFill>
            <a:srgbClr val="F2F7FC"/>
          </a:solidFill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Visito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F76AB98-36DD-48BF-B776-A293436A45D4}"/>
              </a:ext>
            </a:extLst>
          </p:cNvPr>
          <p:cNvSpPr txBox="1"/>
          <p:nvPr/>
        </p:nvSpPr>
        <p:spPr>
          <a:xfrm>
            <a:off x="9740659" y="6520095"/>
            <a:ext cx="1969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 visit the museum.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8" name="Picture 14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EE2250-5900-46CE-837B-FB60E897591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99317" y="106556"/>
            <a:ext cx="489828" cy="32642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19AE97-4ECE-4A13-BEBF-F6A6FAB2E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78796"/>
              </p:ext>
            </p:extLst>
          </p:nvPr>
        </p:nvGraphicFramePr>
        <p:xfrm>
          <a:off x="5310178" y="4622396"/>
          <a:ext cx="2248341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8341">
                  <a:extLst>
                    <a:ext uri="{9D8B030D-6E8A-4147-A177-3AD203B41FA5}">
                      <a16:colId xmlns:a16="http://schemas.microsoft.com/office/drawing/2014/main" val="2280944841"/>
                    </a:ext>
                  </a:extLst>
                </a:gridCol>
              </a:tblGrid>
              <a:tr h="18468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madre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mother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98340"/>
                  </a:ext>
                </a:extLst>
              </a:tr>
              <a:tr h="18468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padre - father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93047"/>
                  </a:ext>
                </a:extLst>
              </a:tr>
              <a:tr h="18468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mamá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mum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38271"/>
                  </a:ext>
                </a:extLst>
              </a:tr>
              <a:tr h="18468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papá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dad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454913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FBE419B3-5595-4C94-9107-8C3B82FA9C75}"/>
              </a:ext>
            </a:extLst>
          </p:cNvPr>
          <p:cNvSpPr txBox="1"/>
          <p:nvPr/>
        </p:nvSpPr>
        <p:spPr>
          <a:xfrm>
            <a:off x="2455341" y="6256371"/>
            <a:ext cx="3187972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Plaza Mayor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the main square in many towns and cities in Spain. In Latin America, the main square is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Plaza de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Armas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8" name="Picture 4" descr="Plaza Mayor de Lugo">
            <a:extLst>
              <a:ext uri="{FF2B5EF4-FFF2-40B4-BE49-F238E27FC236}">
                <a16:creationId xmlns:a16="http://schemas.microsoft.com/office/drawing/2014/main" id="{7304698E-D28B-4946-AE14-31123D0E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13" y="5659278"/>
            <a:ext cx="1794849" cy="11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657E8B7-3560-4EE9-BB89-2805C362E59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10173" y="5646326"/>
            <a:ext cx="1078724" cy="679791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3435A44-CC5C-4E2B-ACF4-1B239052CD34}"/>
              </a:ext>
            </a:extLst>
          </p:cNvPr>
          <p:cNvSpPr/>
          <p:nvPr/>
        </p:nvSpPr>
        <p:spPr>
          <a:xfrm>
            <a:off x="5607314" y="6476152"/>
            <a:ext cx="14562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rgbClr val="F5EFE8"/>
                  </a:solidFill>
                  <a:prstDash val="solid"/>
                </a:ln>
                <a:solidFill>
                  <a:srgbClr val="FF7C80"/>
                </a:solidFill>
                <a:effectLst/>
                <a:latin typeface="Jumble" panose="02000503000000020004" pitchFamily="2" charset="0"/>
              </a:rPr>
              <a:t>Barcelona</a:t>
            </a:r>
          </a:p>
        </p:txBody>
      </p:sp>
      <p:pic>
        <p:nvPicPr>
          <p:cNvPr id="63" name="Picture 62" descr="Sagrada Família, Building, Barcelona, Spain, Church">
            <a:extLst>
              <a:ext uri="{FF2B5EF4-FFF2-40B4-BE49-F238E27FC236}">
                <a16:creationId xmlns:a16="http://schemas.microsoft.com/office/drawing/2014/main" id="{8805FED6-9F16-4EC7-A72B-70A54168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3085"/>
            <a:ext cx="614746" cy="766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25E83699-EE11-4D37-9F58-925CF2B1271C}"/>
              </a:ext>
            </a:extLst>
          </p:cNvPr>
          <p:cNvGrpSpPr/>
          <p:nvPr/>
        </p:nvGrpSpPr>
        <p:grpSpPr>
          <a:xfrm>
            <a:off x="7111956" y="6239628"/>
            <a:ext cx="654097" cy="600163"/>
            <a:chOff x="6210543" y="3764108"/>
            <a:chExt cx="801046" cy="775262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2C7321B-A0E2-4B36-854D-1A2C08DC6788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5FD0481-3BA1-4AD9-B951-6997F5DF8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100" name="Picture 99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4B1F5DCE-08B4-41F5-A083-0BE586D92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pic>
        <p:nvPicPr>
          <p:cNvPr id="64" name="Picture 20" descr="Gráficos vectoriales gratis de Paisaje urbano">
            <a:extLst>
              <a:ext uri="{FF2B5EF4-FFF2-40B4-BE49-F238E27FC236}">
                <a16:creationId xmlns:a16="http://schemas.microsoft.com/office/drawing/2014/main" id="{8C551632-2BC3-4231-AC19-BAB13C5BA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86" y="5959858"/>
            <a:ext cx="732518" cy="7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Free vector graphics of Landscape">
            <a:extLst>
              <a:ext uri="{FF2B5EF4-FFF2-40B4-BE49-F238E27FC236}">
                <a16:creationId xmlns:a16="http://schemas.microsoft.com/office/drawing/2014/main" id="{82CDEFB8-763B-B4CA-1F74-97078F811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47" y="5325172"/>
            <a:ext cx="994849" cy="5772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1EC7EE-095F-494A-918A-5507AC67D3DF}"/>
              </a:ext>
            </a:extLst>
          </p:cNvPr>
          <p:cNvSpPr/>
          <p:nvPr/>
        </p:nvSpPr>
        <p:spPr>
          <a:xfrm>
            <a:off x="32467" y="4861540"/>
            <a:ext cx="2789958" cy="19490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8" name="Table 107">
            <a:extLst>
              <a:ext uri="{FF2B5EF4-FFF2-40B4-BE49-F238E27FC236}">
                <a16:creationId xmlns:a16="http://schemas.microsoft.com/office/drawing/2014/main" id="{3423F852-C516-4445-9075-6F90BCF63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92887"/>
              </p:ext>
            </p:extLst>
          </p:nvPr>
        </p:nvGraphicFramePr>
        <p:xfrm>
          <a:off x="5489882" y="1194000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[go]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309" name="Table 107">
            <a:extLst>
              <a:ext uri="{FF2B5EF4-FFF2-40B4-BE49-F238E27FC236}">
                <a16:creationId xmlns:a16="http://schemas.microsoft.com/office/drawing/2014/main" id="{B85877A2-3423-4340-AE24-BCF1CE9C9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26330"/>
              </p:ext>
            </p:extLst>
          </p:nvPr>
        </p:nvGraphicFramePr>
        <p:xfrm>
          <a:off x="5473321" y="676972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23516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b="1" dirty="0">
                <a:solidFill>
                  <a:srgbClr val="FFFF00"/>
                </a:solidFill>
                <a:highlight>
                  <a:srgbClr val="C0C0C0"/>
                </a:highlight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Amarillo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75389"/>
              </p:ext>
            </p:extLst>
          </p:nvPr>
        </p:nvGraphicFramePr>
        <p:xfrm>
          <a:off x="100988" y="89290"/>
          <a:ext cx="2272029" cy="470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2029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números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dos – two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three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cuatro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four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cinco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five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seis – six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seven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ocho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eight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nueve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nine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diez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once - eleven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doce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twelve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hay – there is, there are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cuántos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how many (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cuántas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how many (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fpl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unos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some (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0870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some (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fpl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175816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400266" y="316183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AB8353-27FE-4215-8AF0-0D64AC7F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651779"/>
              </p:ext>
            </p:extLst>
          </p:nvPr>
        </p:nvGraphicFramePr>
        <p:xfrm>
          <a:off x="5376269" y="3198682"/>
          <a:ext cx="6721945" cy="361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9076">
                  <a:extLst>
                    <a:ext uri="{9D8B030D-6E8A-4147-A177-3AD203B41FA5}">
                      <a16:colId xmlns:a16="http://schemas.microsoft.com/office/drawing/2014/main" val="4011427014"/>
                    </a:ext>
                  </a:extLst>
                </a:gridCol>
                <a:gridCol w="2281382">
                  <a:extLst>
                    <a:ext uri="{9D8B030D-6E8A-4147-A177-3AD203B41FA5}">
                      <a16:colId xmlns:a16="http://schemas.microsoft.com/office/drawing/2014/main" val="586425027"/>
                    </a:ext>
                  </a:extLst>
                </a:gridCol>
                <a:gridCol w="2261487">
                  <a:extLst>
                    <a:ext uri="{9D8B030D-6E8A-4147-A177-3AD203B41FA5}">
                      <a16:colId xmlns:a16="http://schemas.microsoft.com/office/drawing/2014/main" val="3188531593"/>
                    </a:ext>
                  </a:extLst>
                </a:gridCol>
              </a:tblGrid>
              <a:tr h="2617327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Indefinite articles – ‘some’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Remember: to mean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(or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an)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in Spanish use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before a masculine noun and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una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before a feminine noun.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museo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        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una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iglesia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To mean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some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for a masculine noun, use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unos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,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and use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unas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before a feminine noun: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unos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museo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– 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some museums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unas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iglesia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– 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some churches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Plural nouns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Most nouns in Spanish add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–s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 plural: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unos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bocadillo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– </a:t>
                      </a:r>
                      <a:b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some sandwiches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b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unas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revista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– 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some magazines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unos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parque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– </a:t>
                      </a:r>
                      <a:b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some parks</a:t>
                      </a:r>
                      <a:b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unas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tarde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– </a:t>
                      </a:r>
                      <a:b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some afternoons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How many?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mean ‘how many’ before a masculine noun, use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cuántos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Cuántos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ojos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hay?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How many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eyes are there?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mean ‘how many’ before a feminine noun, use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cuántas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Cuántas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bocas hay?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How many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mouths are there?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sp>
        <p:nvSpPr>
          <p:cNvPr id="244" name="Rectangle 243">
            <a:extLst>
              <a:ext uri="{FF2B5EF4-FFF2-40B4-BE49-F238E27FC236}">
                <a16:creationId xmlns:a16="http://schemas.microsoft.com/office/drawing/2014/main" id="{BC9A9CF8-429E-46CB-9BCA-2DBC412585BB}"/>
              </a:ext>
            </a:extLst>
          </p:cNvPr>
          <p:cNvSpPr/>
          <p:nvPr/>
        </p:nvSpPr>
        <p:spPr>
          <a:xfrm>
            <a:off x="6735776" y="735170"/>
            <a:ext cx="5950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ga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nar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8" name="Table 107">
            <a:extLst>
              <a:ext uri="{FF2B5EF4-FFF2-40B4-BE49-F238E27FC236}">
                <a16:creationId xmlns:a16="http://schemas.microsoft.com/office/drawing/2014/main" id="{1981B410-0946-40A1-A6EB-0317D40D2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7570"/>
              </p:ext>
            </p:extLst>
          </p:nvPr>
        </p:nvGraphicFramePr>
        <p:xfrm>
          <a:off x="5495858" y="2771502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[qui]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274" name="Table 107">
            <a:extLst>
              <a:ext uri="{FF2B5EF4-FFF2-40B4-BE49-F238E27FC236}">
                <a16:creationId xmlns:a16="http://schemas.microsoft.com/office/drawing/2014/main" id="{C4729FE5-80F3-4740-94A3-81683FD81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035389"/>
              </p:ext>
            </p:extLst>
          </p:nvPr>
        </p:nvGraphicFramePr>
        <p:xfrm>
          <a:off x="5479297" y="2254474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[que]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287" name="Table 107">
            <a:extLst>
              <a:ext uri="{FF2B5EF4-FFF2-40B4-BE49-F238E27FC236}">
                <a16:creationId xmlns:a16="http://schemas.microsoft.com/office/drawing/2014/main" id="{DC9D4ABE-2378-4979-84AD-FBD742E9C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51532"/>
              </p:ext>
            </p:extLst>
          </p:nvPr>
        </p:nvGraphicFramePr>
        <p:xfrm>
          <a:off x="5493823" y="1716642"/>
          <a:ext cx="6515606" cy="384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830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32830">
                  <a:extLst>
                    <a:ext uri="{9D8B030D-6E8A-4147-A177-3AD203B41FA5}">
                      <a16:colId xmlns:a16="http://schemas.microsoft.com/office/drawing/2014/main" val="459371953"/>
                    </a:ext>
                  </a:extLst>
                </a:gridCol>
                <a:gridCol w="140855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2069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8A6665CE-7D41-4AAE-B2F2-A201CFDCEF1D}"/>
              </a:ext>
            </a:extLst>
          </p:cNvPr>
          <p:cNvSpPr txBox="1"/>
          <p:nvPr/>
        </p:nvSpPr>
        <p:spPr>
          <a:xfrm>
            <a:off x="2372394" y="4102619"/>
            <a:ext cx="29802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Catalan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is an official language in Catalonia, Valencia, the Balearic islands and Andorra.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157B773-6A2E-471E-9EB5-C316FEAFA4A6}"/>
              </a:ext>
            </a:extLst>
          </p:cNvPr>
          <p:cNvSpPr/>
          <p:nvPr/>
        </p:nvSpPr>
        <p:spPr>
          <a:xfrm>
            <a:off x="7995417" y="733358"/>
            <a:ext cx="6639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ga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lleta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B26BD56-D8AE-4D0A-9942-35F175F4100B}"/>
              </a:ext>
            </a:extLst>
          </p:cNvPr>
          <p:cNvSpPr/>
          <p:nvPr/>
        </p:nvSpPr>
        <p:spPr>
          <a:xfrm>
            <a:off x="9307512" y="657772"/>
            <a:ext cx="5261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ga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75A8DD5-F05D-4603-8FAF-AEA15500CC57}"/>
              </a:ext>
            </a:extLst>
          </p:cNvPr>
          <p:cNvSpPr/>
          <p:nvPr/>
        </p:nvSpPr>
        <p:spPr>
          <a:xfrm>
            <a:off x="10652724" y="745329"/>
            <a:ext cx="628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ami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ga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AFE3F32-28E1-4174-9251-3E4DDF0C83F6}"/>
              </a:ext>
            </a:extLst>
          </p:cNvPr>
          <p:cNvSpPr/>
          <p:nvPr/>
        </p:nvSpPr>
        <p:spPr>
          <a:xfrm>
            <a:off x="6735775" y="1255293"/>
            <a:ext cx="492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la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FB08D64-94BB-4F89-9D73-E18FCB38AA59}"/>
              </a:ext>
            </a:extLst>
          </p:cNvPr>
          <p:cNvSpPr/>
          <p:nvPr/>
        </p:nvSpPr>
        <p:spPr>
          <a:xfrm>
            <a:off x="7995417" y="1248239"/>
            <a:ext cx="8018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domin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AD47F60-A1E8-4B5C-AD0C-B2E2A9DA30C4}"/>
              </a:ext>
            </a:extLst>
          </p:cNvPr>
          <p:cNvSpPr/>
          <p:nvPr/>
        </p:nvSpPr>
        <p:spPr>
          <a:xfrm>
            <a:off x="6735776" y="1744819"/>
            <a:ext cx="692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sano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D840B20-A5DE-4D11-BECB-B153E3AEA063}"/>
              </a:ext>
            </a:extLst>
          </p:cNvPr>
          <p:cNvSpPr/>
          <p:nvPr/>
        </p:nvSpPr>
        <p:spPr>
          <a:xfrm>
            <a:off x="6710141" y="2300135"/>
            <a:ext cx="7841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que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F6B2D2F-02AA-4176-A635-EFDDCD4FC59B}"/>
              </a:ext>
            </a:extLst>
          </p:cNvPr>
          <p:cNvSpPr/>
          <p:nvPr/>
        </p:nvSpPr>
        <p:spPr>
          <a:xfrm>
            <a:off x="6735776" y="2820258"/>
            <a:ext cx="6767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qui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562ABC1-ADE3-454F-9145-C8283A73F00D}"/>
              </a:ext>
            </a:extLst>
          </p:cNvPr>
          <p:cNvSpPr/>
          <p:nvPr/>
        </p:nvSpPr>
        <p:spPr>
          <a:xfrm>
            <a:off x="7913664" y="2832795"/>
            <a:ext cx="6655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qui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nce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6B00B73D-DC75-46EA-BEA2-7C00C2AF1A63}"/>
              </a:ext>
            </a:extLst>
          </p:cNvPr>
          <p:cNvSpPr/>
          <p:nvPr/>
        </p:nvSpPr>
        <p:spPr>
          <a:xfrm>
            <a:off x="9339704" y="1241866"/>
            <a:ext cx="5116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go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A684979-BD21-4EC2-B46C-772D92EA4BBD}"/>
              </a:ext>
            </a:extLst>
          </p:cNvPr>
          <p:cNvSpPr/>
          <p:nvPr/>
        </p:nvSpPr>
        <p:spPr>
          <a:xfrm>
            <a:off x="9348388" y="1770295"/>
            <a:ext cx="7713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can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C1DEFE1-D340-432A-A38F-246945E8D2BF}"/>
              </a:ext>
            </a:extLst>
          </p:cNvPr>
          <p:cNvSpPr/>
          <p:nvPr/>
        </p:nvSpPr>
        <p:spPr>
          <a:xfrm>
            <a:off x="10652724" y="1756443"/>
            <a:ext cx="670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la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A4F353A-C1F2-4C7A-A037-42A7FF02E359}"/>
              </a:ext>
            </a:extLst>
          </p:cNvPr>
          <p:cNvSpPr/>
          <p:nvPr/>
        </p:nvSpPr>
        <p:spPr>
          <a:xfrm>
            <a:off x="7963496" y="1756443"/>
            <a:ext cx="7841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gu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ndo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F53FAAE-38C2-4F7A-A206-2F3EE7FC2742}"/>
              </a:ext>
            </a:extLst>
          </p:cNvPr>
          <p:cNvSpPr/>
          <p:nvPr/>
        </p:nvSpPr>
        <p:spPr>
          <a:xfrm>
            <a:off x="10652724" y="1282782"/>
            <a:ext cx="6254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ami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go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C7F6660-8755-494C-B64E-7632EFD8C67E}"/>
              </a:ext>
            </a:extLst>
          </p:cNvPr>
          <p:cNvSpPr/>
          <p:nvPr/>
        </p:nvSpPr>
        <p:spPr>
          <a:xfrm>
            <a:off x="7963496" y="2298323"/>
            <a:ext cx="5998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que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so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95A4739-D679-40C4-9545-6EA2F10801A1}"/>
              </a:ext>
            </a:extLst>
          </p:cNvPr>
          <p:cNvSpPr/>
          <p:nvPr/>
        </p:nvSpPr>
        <p:spPr>
          <a:xfrm>
            <a:off x="9358577" y="2308801"/>
            <a:ext cx="6960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bos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que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D7300183-FF06-47D9-BE2A-93BE95C60887}"/>
              </a:ext>
            </a:extLst>
          </p:cNvPr>
          <p:cNvSpPr/>
          <p:nvPr/>
        </p:nvSpPr>
        <p:spPr>
          <a:xfrm>
            <a:off x="10652724" y="2282956"/>
            <a:ext cx="8707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cha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que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68F7756-454C-4C09-9678-60DBCDD06BE9}"/>
              </a:ext>
            </a:extLst>
          </p:cNvPr>
          <p:cNvSpPr/>
          <p:nvPr/>
        </p:nvSpPr>
        <p:spPr>
          <a:xfrm>
            <a:off x="9353199" y="2817434"/>
            <a:ext cx="4924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quí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AEFE4800-E1D2-47BF-BB9E-A784AAD9D9BC}"/>
              </a:ext>
            </a:extLst>
          </p:cNvPr>
          <p:cNvSpPr/>
          <p:nvPr/>
        </p:nvSpPr>
        <p:spPr>
          <a:xfrm>
            <a:off x="10653001" y="2731438"/>
            <a:ext cx="7248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qui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9" name="Picture 2" descr="Trofeo, Ganador, La Copa, Campeón, Oro">
            <a:extLst>
              <a:ext uri="{FF2B5EF4-FFF2-40B4-BE49-F238E27FC236}">
                <a16:creationId xmlns:a16="http://schemas.microsoft.com/office/drawing/2014/main" id="{85064332-612C-4525-A892-183C5E77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860" y="717336"/>
            <a:ext cx="250939" cy="31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4" descr="Łódź, Lago, Articulación, Agua, Playa, Velero, Globo">
            <a:extLst>
              <a:ext uri="{FF2B5EF4-FFF2-40B4-BE49-F238E27FC236}">
                <a16:creationId xmlns:a16="http://schemas.microsoft.com/office/drawing/2014/main" id="{9AF46095-434C-430B-BA57-6E07C09F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43" y="1257543"/>
            <a:ext cx="382386" cy="270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1" name="Picture 6" descr="Lombriz, Gusano, Icono, Dibujos Animados, Dibujo">
            <a:extLst>
              <a:ext uri="{FF2B5EF4-FFF2-40B4-BE49-F238E27FC236}">
                <a16:creationId xmlns:a16="http://schemas.microsoft.com/office/drawing/2014/main" id="{189E0821-20EF-49F9-8FA3-B59385CF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77" y="1783505"/>
            <a:ext cx="310321" cy="28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10" descr="Otorgar, Medalla, El Segundo Lugar">
            <a:extLst>
              <a:ext uri="{FF2B5EF4-FFF2-40B4-BE49-F238E27FC236}">
                <a16:creationId xmlns:a16="http://schemas.microsoft.com/office/drawing/2014/main" id="{8CF6B801-7205-46AD-97B3-AA704BCF6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281" y="1718701"/>
            <a:ext cx="310322" cy="4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D57A59-F883-4DA1-AB82-472916074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210" y="1710777"/>
            <a:ext cx="670377" cy="377087"/>
          </a:xfrm>
          <a:prstGeom prst="rect">
            <a:avLst/>
          </a:prstGeom>
        </p:spPr>
      </p:pic>
      <p:pic>
        <p:nvPicPr>
          <p:cNvPr id="177" name="Picture 2" descr="Fútbol, Niña, Equipo, Jugar, Campo">
            <a:extLst>
              <a:ext uri="{FF2B5EF4-FFF2-40B4-BE49-F238E27FC236}">
                <a16:creationId xmlns:a16="http://schemas.microsoft.com/office/drawing/2014/main" id="{C0B5F4F1-16B5-431D-B8F3-144E4DA4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64" y="2756140"/>
            <a:ext cx="480247" cy="3841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Número, Quince, Rectángulo, Redondeado">
            <a:extLst>
              <a:ext uri="{FF2B5EF4-FFF2-40B4-BE49-F238E27FC236}">
                <a16:creationId xmlns:a16="http://schemas.microsoft.com/office/drawing/2014/main" id="{7F080007-FD6F-4054-B593-9238DD1D7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12" y="2778593"/>
            <a:ext cx="480247" cy="3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Terreno, Paquete, Embalaje, Caja">
            <a:extLst>
              <a:ext uri="{FF2B5EF4-FFF2-40B4-BE49-F238E27FC236}">
                <a16:creationId xmlns:a16="http://schemas.microsoft.com/office/drawing/2014/main" id="{A8E1ABA4-AACB-4115-99B5-D00E66A1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98" y="2308801"/>
            <a:ext cx="412277" cy="2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3ED7124A-4359-46B2-9C9C-2565515EBC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4835" y="2282154"/>
            <a:ext cx="435856" cy="344631"/>
          </a:xfrm>
          <a:prstGeom prst="rect">
            <a:avLst/>
          </a:prstGeom>
        </p:spPr>
      </p:pic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E57703B-B56D-481E-AEF9-AF7C989412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07" y="684515"/>
            <a:ext cx="510874" cy="3831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CC050B-380D-4AA5-B083-14E5CB0273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68" y="700128"/>
            <a:ext cx="293855" cy="290182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CA762D57-D85B-4FC2-A549-81B13C320D9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3" t="57398" r="50498" b="4611"/>
          <a:stretch/>
        </p:blipFill>
        <p:spPr>
          <a:xfrm>
            <a:off x="11377879" y="1128019"/>
            <a:ext cx="433744" cy="518685"/>
          </a:xfrm>
          <a:prstGeom prst="rect">
            <a:avLst/>
          </a:prstGeom>
        </p:spPr>
      </p:pic>
      <p:pic>
        <p:nvPicPr>
          <p:cNvPr id="226" name="Picture 225" descr="Icon&#10;&#10;Description automatically generated">
            <a:extLst>
              <a:ext uri="{FF2B5EF4-FFF2-40B4-BE49-F238E27FC236}">
                <a16:creationId xmlns:a16="http://schemas.microsoft.com/office/drawing/2014/main" id="{D220BCBA-C755-453C-8693-F5F8F4E6A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271" y="1250721"/>
            <a:ext cx="382386" cy="284101"/>
          </a:xfrm>
          <a:prstGeom prst="rect">
            <a:avLst/>
          </a:prstGeom>
        </p:spPr>
      </p:pic>
      <p:pic>
        <p:nvPicPr>
          <p:cNvPr id="228" name="Picture 22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5D2A31F-307D-4949-9DB4-E3259FD123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62" y="1661231"/>
            <a:ext cx="416477" cy="416477"/>
          </a:xfrm>
          <a:prstGeom prst="rect">
            <a:avLst/>
          </a:prstGeom>
        </p:spPr>
      </p:pic>
      <p:pic>
        <p:nvPicPr>
          <p:cNvPr id="230" name="Picture 229" descr="A picture containing text, plant, leaf&#10;&#10;Description automatically generated">
            <a:extLst>
              <a:ext uri="{FF2B5EF4-FFF2-40B4-BE49-F238E27FC236}">
                <a16:creationId xmlns:a16="http://schemas.microsoft.com/office/drawing/2014/main" id="{3589F4D8-7B37-4B4B-A74E-AD42B6EC4B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64" y="2213809"/>
            <a:ext cx="500588" cy="435906"/>
          </a:xfrm>
          <a:prstGeom prst="rect">
            <a:avLst/>
          </a:prstGeom>
        </p:spPr>
      </p:pic>
      <p:pic>
        <p:nvPicPr>
          <p:cNvPr id="232" name="Picture 231" descr="Diagram&#10;&#10;Description automatically generated">
            <a:extLst>
              <a:ext uri="{FF2B5EF4-FFF2-40B4-BE49-F238E27FC236}">
                <a16:creationId xmlns:a16="http://schemas.microsoft.com/office/drawing/2014/main" id="{67749C06-C1DB-4CDE-9457-D96A4983A5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997" y="2131637"/>
            <a:ext cx="433829" cy="475022"/>
          </a:xfrm>
          <a:prstGeom prst="rect">
            <a:avLst/>
          </a:prstGeom>
        </p:spPr>
      </p:pic>
      <p:pic>
        <p:nvPicPr>
          <p:cNvPr id="234" name="Picture 233" descr="Icon&#10;&#10;Description automatically generated">
            <a:extLst>
              <a:ext uri="{FF2B5EF4-FFF2-40B4-BE49-F238E27FC236}">
                <a16:creationId xmlns:a16="http://schemas.microsoft.com/office/drawing/2014/main" id="{2E18FA43-AB88-44F4-91E1-408D287E8A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28" y="2801635"/>
            <a:ext cx="399819" cy="331725"/>
          </a:xfrm>
          <a:prstGeom prst="rect">
            <a:avLst/>
          </a:prstGeom>
        </p:spPr>
      </p:pic>
      <p:pic>
        <p:nvPicPr>
          <p:cNvPr id="236" name="Picture 235" descr="A picture containing text&#10;&#10;Description automatically generated">
            <a:extLst>
              <a:ext uri="{FF2B5EF4-FFF2-40B4-BE49-F238E27FC236}">
                <a16:creationId xmlns:a16="http://schemas.microsoft.com/office/drawing/2014/main" id="{C681797F-B86A-4D1A-9C4E-806F6F3212D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639" y="2781730"/>
            <a:ext cx="586082" cy="353939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D38D9957-6F97-457A-BB04-2DC5350BE9C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6" t="6329" r="7559" b="57101"/>
          <a:stretch/>
        </p:blipFill>
        <p:spPr>
          <a:xfrm>
            <a:off x="11314431" y="507486"/>
            <a:ext cx="394850" cy="562182"/>
          </a:xfrm>
          <a:prstGeom prst="rect">
            <a:avLst/>
          </a:prstGeom>
        </p:spPr>
      </p:pic>
      <p:sp>
        <p:nvSpPr>
          <p:cNvPr id="242" name="TextBox 241">
            <a:extLst>
              <a:ext uri="{FF2B5EF4-FFF2-40B4-BE49-F238E27FC236}">
                <a16:creationId xmlns:a16="http://schemas.microsoft.com/office/drawing/2014/main" id="{96ECF603-E2CE-4F6B-8B58-D5F184FD2687}"/>
              </a:ext>
            </a:extLst>
          </p:cNvPr>
          <p:cNvSpPr txBox="1"/>
          <p:nvPr/>
        </p:nvSpPr>
        <p:spPr>
          <a:xfrm>
            <a:off x="9262866" y="872181"/>
            <a:ext cx="18269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to play, play</a:t>
            </a:r>
            <a:r>
              <a:rPr lang="en-GB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ing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A644270-659D-4E01-9F26-BCFBE1413185}"/>
              </a:ext>
            </a:extLst>
          </p:cNvPr>
          <p:cNvSpPr txBox="1"/>
          <p:nvPr/>
        </p:nvSpPr>
        <p:spPr>
          <a:xfrm>
            <a:off x="10659517" y="2929880"/>
            <a:ext cx="6186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corner</a:t>
            </a:r>
            <a:endParaRPr lang="en-GB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5" name="Graphic 244" descr="Flip calendar">
            <a:extLst>
              <a:ext uri="{FF2B5EF4-FFF2-40B4-BE49-F238E27FC236}">
                <a16:creationId xmlns:a16="http://schemas.microsoft.com/office/drawing/2014/main" id="{84E9ACE6-15AE-49B7-8452-CD5D26A8384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33084" y="1120843"/>
            <a:ext cx="512264" cy="512264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AA382DF4-9C3C-45B1-A54A-E1F28019B456}"/>
              </a:ext>
            </a:extLst>
          </p:cNvPr>
          <p:cNvSpPr txBox="1"/>
          <p:nvPr/>
        </p:nvSpPr>
        <p:spPr>
          <a:xfrm>
            <a:off x="8870689" y="1322198"/>
            <a:ext cx="419183" cy="24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Sun</a:t>
            </a:r>
          </a:p>
        </p:txBody>
      </p:sp>
      <p:pic>
        <p:nvPicPr>
          <p:cNvPr id="209" name="Picture 20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1F43B6-F0E7-471E-8805-66C6A7FB3C0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84686" y="104478"/>
            <a:ext cx="489828" cy="326424"/>
          </a:xfrm>
          <a:prstGeom prst="rect">
            <a:avLst/>
          </a:prstGeom>
        </p:spPr>
      </p:pic>
      <p:pic>
        <p:nvPicPr>
          <p:cNvPr id="87" name="Picture 6" descr="Iglesia, Capilla, Religión, Cementerio, Campanas">
            <a:extLst>
              <a:ext uri="{FF2B5EF4-FFF2-40B4-BE49-F238E27FC236}">
                <a16:creationId xmlns:a16="http://schemas.microsoft.com/office/drawing/2014/main" id="{8757866C-0EB7-4F16-85F0-54F64685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41" y="4597731"/>
            <a:ext cx="428194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8" descr="Arte, Audiencia, Personaje, Cómic">
            <a:extLst>
              <a:ext uri="{FF2B5EF4-FFF2-40B4-BE49-F238E27FC236}">
                <a16:creationId xmlns:a16="http://schemas.microsoft.com/office/drawing/2014/main" id="{8EC060C9-822C-4D3A-8294-FB235768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87" y="4643620"/>
            <a:ext cx="586903" cy="5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9" name="Table 30">
            <a:extLst>
              <a:ext uri="{FF2B5EF4-FFF2-40B4-BE49-F238E27FC236}">
                <a16:creationId xmlns:a16="http://schemas.microsoft.com/office/drawing/2014/main" id="{09CC1D76-FD52-4B74-8760-84C95273B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70023"/>
              </p:ext>
            </p:extLst>
          </p:nvPr>
        </p:nvGraphicFramePr>
        <p:xfrm>
          <a:off x="2553039" y="123131"/>
          <a:ext cx="2272029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2029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cuerpo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(body)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boca (f) – mouth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cabeza (f) – head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dedo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- finger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ojo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- eye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oreja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- 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pie (m) - foot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93487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1732EB6-98E8-4F46-9E65-2470E02970C5}"/>
              </a:ext>
            </a:extLst>
          </p:cNvPr>
          <p:cNvGrpSpPr/>
          <p:nvPr/>
        </p:nvGrpSpPr>
        <p:grpSpPr>
          <a:xfrm>
            <a:off x="10154958" y="4411207"/>
            <a:ext cx="1787575" cy="655773"/>
            <a:chOff x="10157918" y="4522795"/>
            <a:chExt cx="1787575" cy="655773"/>
          </a:xfrm>
        </p:grpSpPr>
        <p:pic>
          <p:nvPicPr>
            <p:cNvPr id="90" name="Picture 8" descr="Extraterrestre, Monstruo, Imprimir">
              <a:extLst>
                <a:ext uri="{FF2B5EF4-FFF2-40B4-BE49-F238E27FC236}">
                  <a16:creationId xmlns:a16="http://schemas.microsoft.com/office/drawing/2014/main" id="{F4CFFA33-207F-4FF2-9386-337C921F2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7918" y="4522795"/>
              <a:ext cx="408129" cy="645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0" descr="Bacterias, Monstruo, Virus, Enfermedad">
              <a:extLst>
                <a:ext uri="{FF2B5EF4-FFF2-40B4-BE49-F238E27FC236}">
                  <a16:creationId xmlns:a16="http://schemas.microsoft.com/office/drawing/2014/main" id="{7353E903-2E94-427D-9927-F1FA22CFB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2279" y="4676228"/>
              <a:ext cx="504485" cy="459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6" descr="Monstruos, Monstruos De Dibujos Animados">
              <a:extLst>
                <a:ext uri="{FF2B5EF4-FFF2-40B4-BE49-F238E27FC236}">
                  <a16:creationId xmlns:a16="http://schemas.microsoft.com/office/drawing/2014/main" id="{F2C024B1-DC6F-40EF-90E5-31D1105FDD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9" t="-536" r="-3148" b="43355"/>
            <a:stretch/>
          </p:blipFill>
          <p:spPr bwMode="auto">
            <a:xfrm>
              <a:off x="11304896" y="4530109"/>
              <a:ext cx="640597" cy="648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EB08CF-AF40-47E7-9F2A-4FE1E0297AFE}"/>
              </a:ext>
            </a:extLst>
          </p:cNvPr>
          <p:cNvGrpSpPr/>
          <p:nvPr/>
        </p:nvGrpSpPr>
        <p:grpSpPr>
          <a:xfrm>
            <a:off x="9881583" y="6024525"/>
            <a:ext cx="2277950" cy="671052"/>
            <a:chOff x="9881583" y="6024525"/>
            <a:chExt cx="2277950" cy="671052"/>
          </a:xfrm>
        </p:grpSpPr>
        <p:pic>
          <p:nvPicPr>
            <p:cNvPr id="94" name="Picture 6" descr="Monstruos, Monstruos De Dibujos Animados">
              <a:extLst>
                <a:ext uri="{FF2B5EF4-FFF2-40B4-BE49-F238E27FC236}">
                  <a16:creationId xmlns:a16="http://schemas.microsoft.com/office/drawing/2014/main" id="{CEF48FB0-70FA-4C2E-BB35-7CAD7B0721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39" r="52796" b="44653"/>
            <a:stretch/>
          </p:blipFill>
          <p:spPr bwMode="auto">
            <a:xfrm>
              <a:off x="11083133" y="6164823"/>
              <a:ext cx="581313" cy="45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6" descr="Monstruos, Monstruos De Dibujos Animados">
              <a:extLst>
                <a:ext uri="{FF2B5EF4-FFF2-40B4-BE49-F238E27FC236}">
                  <a16:creationId xmlns:a16="http://schemas.microsoft.com/office/drawing/2014/main" id="{2E1624FC-F38C-44EF-84DC-2771C8EDD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46" r="57792"/>
            <a:stretch/>
          </p:blipFill>
          <p:spPr bwMode="auto">
            <a:xfrm>
              <a:off x="9881583" y="6087907"/>
              <a:ext cx="589535" cy="556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5" descr="Monstruo, Personaje, Dibujos Animados">
              <a:extLst>
                <a:ext uri="{FF2B5EF4-FFF2-40B4-BE49-F238E27FC236}">
                  <a16:creationId xmlns:a16="http://schemas.microsoft.com/office/drawing/2014/main" id="{D50A929D-7A59-44A9-9255-BC23823E2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37059" y1="40588" x2="37059" y2="40588"/>
                          <a14:foregroundMark x1="39118" y1="41765" x2="39118" y2="41765"/>
                          <a14:foregroundMark x1="68235" y1="44118" x2="68235" y2="44118"/>
                          <a14:foregroundMark x1="68824" y1="43529" x2="68824" y2="43529"/>
                          <a14:foregroundMark x1="68824" y1="42647" x2="68824" y2="42647"/>
                          <a14:foregroundMark x1="65588" y1="42647" x2="61471" y2="444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8481" y="6024525"/>
              <a:ext cx="671052" cy="671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6" descr="Monstruos, Monstruos De Dibujos Animados">
              <a:extLst>
                <a:ext uri="{FF2B5EF4-FFF2-40B4-BE49-F238E27FC236}">
                  <a16:creationId xmlns:a16="http://schemas.microsoft.com/office/drawing/2014/main" id="{70968F48-CDB7-47F4-87E0-D467B36D2A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99" t="55357"/>
            <a:stretch/>
          </p:blipFill>
          <p:spPr bwMode="auto">
            <a:xfrm>
              <a:off x="10429538" y="6153110"/>
              <a:ext cx="603060" cy="45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0" name="Picture 16" descr="Árboles De Mango, Parque, Jardín, Parque De Árboles">
            <a:extLst>
              <a:ext uri="{FF2B5EF4-FFF2-40B4-BE49-F238E27FC236}">
                <a16:creationId xmlns:a16="http://schemas.microsoft.com/office/drawing/2014/main" id="{49823885-708D-47DD-8BAA-71036B509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836" y="5245769"/>
            <a:ext cx="769534" cy="5426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0671540-0A0E-FBF7-9947-BB7F39E3BFEE}"/>
              </a:ext>
            </a:extLst>
          </p:cNvPr>
          <p:cNvGrpSpPr/>
          <p:nvPr/>
        </p:nvGrpSpPr>
        <p:grpSpPr>
          <a:xfrm>
            <a:off x="8783840" y="6044043"/>
            <a:ext cx="971455" cy="465231"/>
            <a:chOff x="1744569" y="971876"/>
            <a:chExt cx="2493788" cy="1194277"/>
          </a:xfrm>
        </p:grpSpPr>
        <p:pic>
          <p:nvPicPr>
            <p:cNvPr id="104" name="Picture 103" descr="Gráficos vectoriales gratis de Manera">
              <a:extLst>
                <a:ext uri="{FF2B5EF4-FFF2-40B4-BE49-F238E27FC236}">
                  <a16:creationId xmlns:a16="http://schemas.microsoft.com/office/drawing/2014/main" id="{9F3BA1C1-07A8-83E3-8DA9-7B74E4990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569" y="1011610"/>
              <a:ext cx="2241172" cy="115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04" descr="Gráficos vectoriales gratis de Tarde">
              <a:extLst>
                <a:ext uri="{FF2B5EF4-FFF2-40B4-BE49-F238E27FC236}">
                  <a16:creationId xmlns:a16="http://schemas.microsoft.com/office/drawing/2014/main" id="{29B54022-3BC1-92EA-B166-F2052C002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650" y="971876"/>
              <a:ext cx="543926" cy="54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4740344-082D-B39C-B8FB-E13C7365D304}"/>
                </a:ext>
              </a:extLst>
            </p:cNvPr>
            <p:cNvSpPr/>
            <p:nvPr/>
          </p:nvSpPr>
          <p:spPr>
            <a:xfrm>
              <a:off x="3811637" y="1254675"/>
              <a:ext cx="4267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pm</a:t>
              </a:r>
            </a:p>
          </p:txBody>
        </p:sp>
      </p:grpSp>
      <p:pic>
        <p:nvPicPr>
          <p:cNvPr id="107" name="Picture 2" descr="Revista, Diario, Periódico, Medios Impresos">
            <a:extLst>
              <a:ext uri="{FF2B5EF4-FFF2-40B4-BE49-F238E27FC236}">
                <a16:creationId xmlns:a16="http://schemas.microsoft.com/office/drawing/2014/main" id="{1B21898D-C86C-47E1-9C69-A4E5C523E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258" y="4565221"/>
            <a:ext cx="619422" cy="5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Sandwich, Comida, Embutido, Bocadillo">
            <a:extLst>
              <a:ext uri="{FF2B5EF4-FFF2-40B4-BE49-F238E27FC236}">
                <a16:creationId xmlns:a16="http://schemas.microsoft.com/office/drawing/2014/main" id="{89A41EFF-A694-4584-9FD1-656CE87B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242" y="3784840"/>
            <a:ext cx="619422" cy="3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6" descr="Sandwich, Comida, Embutido, Bocadillo">
            <a:extLst>
              <a:ext uri="{FF2B5EF4-FFF2-40B4-BE49-F238E27FC236}">
                <a16:creationId xmlns:a16="http://schemas.microsoft.com/office/drawing/2014/main" id="{EF89F259-5E78-45FC-BC46-7E154DFAB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993" y="3889778"/>
            <a:ext cx="619422" cy="3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6" descr="Sandwich, Comida, Embutido, Bocadillo">
            <a:extLst>
              <a:ext uri="{FF2B5EF4-FFF2-40B4-BE49-F238E27FC236}">
                <a16:creationId xmlns:a16="http://schemas.microsoft.com/office/drawing/2014/main" id="{D8DB5627-B6E8-444B-8A69-3F0AD5E3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908" y="4080058"/>
            <a:ext cx="619422" cy="3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Revista, Diario, Periódico, Medios Impresos">
            <a:extLst>
              <a:ext uri="{FF2B5EF4-FFF2-40B4-BE49-F238E27FC236}">
                <a16:creationId xmlns:a16="http://schemas.microsoft.com/office/drawing/2014/main" id="{A393EAD0-C56A-4490-97D4-8254F1B19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824" y="4578974"/>
            <a:ext cx="619422" cy="5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6" descr="Árboles De Mango, Parque, Jardín, Parque De Árboles">
            <a:extLst>
              <a:ext uri="{FF2B5EF4-FFF2-40B4-BE49-F238E27FC236}">
                <a16:creationId xmlns:a16="http://schemas.microsoft.com/office/drawing/2014/main" id="{7190F990-0AB2-41C8-A5C0-77F6B3AA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96" y="5398169"/>
            <a:ext cx="769534" cy="5426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BAB281B-AE0C-4622-9AEF-E48555DF9BC6}"/>
              </a:ext>
            </a:extLst>
          </p:cNvPr>
          <p:cNvGrpSpPr/>
          <p:nvPr/>
        </p:nvGrpSpPr>
        <p:grpSpPr>
          <a:xfrm>
            <a:off x="8928184" y="6345331"/>
            <a:ext cx="971455" cy="465231"/>
            <a:chOff x="1744569" y="971876"/>
            <a:chExt cx="2493788" cy="1194277"/>
          </a:xfrm>
        </p:grpSpPr>
        <p:pic>
          <p:nvPicPr>
            <p:cNvPr id="116" name="Picture 115" descr="Gráficos vectoriales gratis de Manera">
              <a:extLst>
                <a:ext uri="{FF2B5EF4-FFF2-40B4-BE49-F238E27FC236}">
                  <a16:creationId xmlns:a16="http://schemas.microsoft.com/office/drawing/2014/main" id="{899B7D17-83F4-4AA6-958E-9094323B6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569" y="1011610"/>
              <a:ext cx="2241172" cy="115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116" descr="Gráficos vectoriales gratis de Tarde">
              <a:extLst>
                <a:ext uri="{FF2B5EF4-FFF2-40B4-BE49-F238E27FC236}">
                  <a16:creationId xmlns:a16="http://schemas.microsoft.com/office/drawing/2014/main" id="{244307A0-6281-4D38-ADCB-340EF3B17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650" y="971876"/>
              <a:ext cx="543926" cy="54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525D978-9ABA-4D04-9A2E-24CCF3036C12}"/>
                </a:ext>
              </a:extLst>
            </p:cNvPr>
            <p:cNvSpPr/>
            <p:nvPr/>
          </p:nvSpPr>
          <p:spPr>
            <a:xfrm>
              <a:off x="3811637" y="1254675"/>
              <a:ext cx="4267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pm</a:t>
              </a:r>
            </a:p>
          </p:txBody>
        </p:sp>
      </p:grp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5E8C9814-9B7E-4360-B8B0-F230997AEFFB}"/>
              </a:ext>
            </a:extLst>
          </p:cNvPr>
          <p:cNvSpPr/>
          <p:nvPr/>
        </p:nvSpPr>
        <p:spPr>
          <a:xfrm>
            <a:off x="2496054" y="2062210"/>
            <a:ext cx="2901983" cy="5401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Manolito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Gafotas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es un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libro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famoso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* en España. </a:t>
            </a:r>
          </a:p>
        </p:txBody>
      </p:sp>
      <p:pic>
        <p:nvPicPr>
          <p:cNvPr id="123" name="Picture 122" descr="Map&#10;&#10;Description automatically generated">
            <a:extLst>
              <a:ext uri="{FF2B5EF4-FFF2-40B4-BE49-F238E27FC236}">
                <a16:creationId xmlns:a16="http://schemas.microsoft.com/office/drawing/2014/main" id="{F7AF7E46-E580-4776-82B2-AF157F5EE7A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3" y="5024493"/>
            <a:ext cx="2487420" cy="1644606"/>
          </a:xfrm>
          <a:prstGeom prst="rect">
            <a:avLst/>
          </a:prstGeom>
        </p:spPr>
      </p:pic>
      <p:sp>
        <p:nvSpPr>
          <p:cNvPr id="124" name="Speech Bubble: Rectangle with Corners Rounded 123">
            <a:extLst>
              <a:ext uri="{FF2B5EF4-FFF2-40B4-BE49-F238E27FC236}">
                <a16:creationId xmlns:a16="http://schemas.microsoft.com/office/drawing/2014/main" id="{1E6948B0-1962-4731-855A-5DCC45163FF5}"/>
              </a:ext>
            </a:extLst>
          </p:cNvPr>
          <p:cNvSpPr/>
          <p:nvPr/>
        </p:nvSpPr>
        <p:spPr>
          <a:xfrm>
            <a:off x="3129150" y="4718298"/>
            <a:ext cx="2173149" cy="770197"/>
          </a:xfrm>
          <a:prstGeom prst="wedgeRoundRectCallout">
            <a:avLst>
              <a:gd name="adj1" fmla="val 7684"/>
              <a:gd name="adj2" fmla="val 6011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 Valencia, the language is called ‘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valenciano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’.</a:t>
            </a:r>
          </a:p>
          <a:p>
            <a:pPr algn="ctr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Many of its words are similar to Spanish.  </a:t>
            </a:r>
          </a:p>
        </p:txBody>
      </p:sp>
      <p:sp>
        <p:nvSpPr>
          <p:cNvPr id="125" name="Speech Bubble: Rectangle with Corners Rounded 124">
            <a:hlinkClick r:id="" action="ppaction://noaction">
              <a:snd r:embed="rId36" name="9_1.wav"/>
            </a:hlinkClick>
            <a:extLst>
              <a:ext uri="{FF2B5EF4-FFF2-40B4-BE49-F238E27FC236}">
                <a16:creationId xmlns:a16="http://schemas.microsoft.com/office/drawing/2014/main" id="{AFA2163D-0014-4FAC-8BAA-3DEBB0B4490D}"/>
              </a:ext>
            </a:extLst>
          </p:cNvPr>
          <p:cNvSpPr/>
          <p:nvPr/>
        </p:nvSpPr>
        <p:spPr>
          <a:xfrm>
            <a:off x="3166407" y="5633661"/>
            <a:ext cx="903204" cy="261396"/>
          </a:xfrm>
          <a:prstGeom prst="wedgeRoundRectCallout">
            <a:avLst>
              <a:gd name="adj1" fmla="val 8304"/>
              <a:gd name="adj2" fmla="val 927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¡Bon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dia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6" name="Speech Bubble: Rectangle with Corners Rounded 125">
            <a:hlinkClick r:id="" action="ppaction://noaction">
              <a:snd r:embed="rId37" name="9_2.wav"/>
            </a:hlinkClick>
            <a:extLst>
              <a:ext uri="{FF2B5EF4-FFF2-40B4-BE49-F238E27FC236}">
                <a16:creationId xmlns:a16="http://schemas.microsoft.com/office/drawing/2014/main" id="{CFCAB7A3-5E35-48FF-AFD8-F7F3BB7673F5}"/>
              </a:ext>
            </a:extLst>
          </p:cNvPr>
          <p:cNvSpPr/>
          <p:nvPr/>
        </p:nvSpPr>
        <p:spPr>
          <a:xfrm>
            <a:off x="4156626" y="5666401"/>
            <a:ext cx="1106848" cy="261396"/>
          </a:xfrm>
          <a:prstGeom prst="wedgeRoundRectCallout">
            <a:avLst>
              <a:gd name="adj1" fmla="val 5245"/>
              <a:gd name="adj2" fmla="val 9794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¡Buenos días!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Speech Bubble: Rectangle with Corners Rounded 127">
            <a:hlinkClick r:id="" action="ppaction://noaction">
              <a:snd r:embed="rId38" name="9_3.wav"/>
            </a:hlinkClick>
            <a:extLst>
              <a:ext uri="{FF2B5EF4-FFF2-40B4-BE49-F238E27FC236}">
                <a16:creationId xmlns:a16="http://schemas.microsoft.com/office/drawing/2014/main" id="{D41910BF-C9B3-4975-94F5-69641AA2FDD6}"/>
              </a:ext>
            </a:extLst>
          </p:cNvPr>
          <p:cNvSpPr/>
          <p:nvPr/>
        </p:nvSpPr>
        <p:spPr>
          <a:xfrm>
            <a:off x="3130694" y="6549491"/>
            <a:ext cx="930310" cy="256513"/>
          </a:xfrm>
          <a:prstGeom prst="wedgeRoundRectCallout">
            <a:avLst>
              <a:gd name="adj1" fmla="val 5232"/>
              <a:gd name="adj2" fmla="val -780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Adéu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Speech Bubble: Rectangle with Corners Rounded 128">
            <a:hlinkClick r:id="" action="ppaction://noaction">
              <a:snd r:embed="rId39" name="9_4.wav"/>
            </a:hlinkClick>
            <a:extLst>
              <a:ext uri="{FF2B5EF4-FFF2-40B4-BE49-F238E27FC236}">
                <a16:creationId xmlns:a16="http://schemas.microsoft.com/office/drawing/2014/main" id="{EC4610A6-4AA8-4452-9015-CF7EFF00C9A1}"/>
              </a:ext>
            </a:extLst>
          </p:cNvPr>
          <p:cNvSpPr/>
          <p:nvPr/>
        </p:nvSpPr>
        <p:spPr>
          <a:xfrm>
            <a:off x="4189751" y="6549490"/>
            <a:ext cx="791328" cy="256513"/>
          </a:xfrm>
          <a:prstGeom prst="wedgeRoundRectCallout">
            <a:avLst>
              <a:gd name="adj1" fmla="val 14529"/>
              <a:gd name="adj2" fmla="val -1337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Adiós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A5D28-DB0C-4E0F-B51B-80F3CF91AAB0}"/>
              </a:ext>
            </a:extLst>
          </p:cNvPr>
          <p:cNvPicPr>
            <a:picLocks noChangeAspect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292" y="5994665"/>
            <a:ext cx="405040" cy="456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17D91E-9BAD-43DB-A21D-7F82657E65A7}"/>
              </a:ext>
            </a:extLst>
          </p:cNvPr>
          <p:cNvPicPr>
            <a:picLocks noChangeAspect="1"/>
          </p:cNvPicPr>
          <p:nvPr/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4486" y="6013895"/>
            <a:ext cx="686744" cy="456274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291A021A-4CC6-46CE-9895-0E0A8E83BF8D}"/>
              </a:ext>
            </a:extLst>
          </p:cNvPr>
          <p:cNvSpPr/>
          <p:nvPr/>
        </p:nvSpPr>
        <p:spPr>
          <a:xfrm rot="8470353">
            <a:off x="2115547" y="4771480"/>
            <a:ext cx="980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➜</a:t>
            </a:r>
            <a:endParaRPr lang="en-GB" dirty="0"/>
          </a:p>
        </p:txBody>
      </p:sp>
      <p:pic>
        <p:nvPicPr>
          <p:cNvPr id="131" name="Picture 4" descr="Beg] Manolito Gafotas - Beginner Spanish - Books #1 - YouTube">
            <a:extLst>
              <a:ext uri="{FF2B5EF4-FFF2-40B4-BE49-F238E27FC236}">
                <a16:creationId xmlns:a16="http://schemas.microsoft.com/office/drawing/2014/main" id="{AB059F36-B5C1-4E73-995F-556C1BD17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33" y="2739538"/>
            <a:ext cx="2441926" cy="1373584"/>
          </a:xfrm>
          <a:custGeom>
            <a:avLst/>
            <a:gdLst>
              <a:gd name="connsiteX0" fmla="*/ 0 w 2441926"/>
              <a:gd name="connsiteY0" fmla="*/ 0 h 1373584"/>
              <a:gd name="connsiteX1" fmla="*/ 463966 w 2441926"/>
              <a:gd name="connsiteY1" fmla="*/ 0 h 1373584"/>
              <a:gd name="connsiteX2" fmla="*/ 879093 w 2441926"/>
              <a:gd name="connsiteY2" fmla="*/ 0 h 1373584"/>
              <a:gd name="connsiteX3" fmla="*/ 1416317 w 2441926"/>
              <a:gd name="connsiteY3" fmla="*/ 0 h 1373584"/>
              <a:gd name="connsiteX4" fmla="*/ 1880283 w 2441926"/>
              <a:gd name="connsiteY4" fmla="*/ 0 h 1373584"/>
              <a:gd name="connsiteX5" fmla="*/ 2441926 w 2441926"/>
              <a:gd name="connsiteY5" fmla="*/ 0 h 1373584"/>
              <a:gd name="connsiteX6" fmla="*/ 2441926 w 2441926"/>
              <a:gd name="connsiteY6" fmla="*/ 485333 h 1373584"/>
              <a:gd name="connsiteX7" fmla="*/ 2441926 w 2441926"/>
              <a:gd name="connsiteY7" fmla="*/ 943194 h 1373584"/>
              <a:gd name="connsiteX8" fmla="*/ 2441926 w 2441926"/>
              <a:gd name="connsiteY8" fmla="*/ 1373584 h 1373584"/>
              <a:gd name="connsiteX9" fmla="*/ 2002379 w 2441926"/>
              <a:gd name="connsiteY9" fmla="*/ 1373584 h 1373584"/>
              <a:gd name="connsiteX10" fmla="*/ 1513994 w 2441926"/>
              <a:gd name="connsiteY10" fmla="*/ 1373584 h 1373584"/>
              <a:gd name="connsiteX11" fmla="*/ 1025609 w 2441926"/>
              <a:gd name="connsiteY11" fmla="*/ 1373584 h 1373584"/>
              <a:gd name="connsiteX12" fmla="*/ 561643 w 2441926"/>
              <a:gd name="connsiteY12" fmla="*/ 1373584 h 1373584"/>
              <a:gd name="connsiteX13" fmla="*/ 0 w 2441926"/>
              <a:gd name="connsiteY13" fmla="*/ 1373584 h 1373584"/>
              <a:gd name="connsiteX14" fmla="*/ 0 w 2441926"/>
              <a:gd name="connsiteY14" fmla="*/ 888251 h 1373584"/>
              <a:gd name="connsiteX15" fmla="*/ 0 w 2441926"/>
              <a:gd name="connsiteY15" fmla="*/ 402918 h 1373584"/>
              <a:gd name="connsiteX16" fmla="*/ 0 w 2441926"/>
              <a:gd name="connsiteY16" fmla="*/ 0 h 137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1926" h="1373584" extrusionOk="0">
                <a:moveTo>
                  <a:pt x="0" y="0"/>
                </a:moveTo>
                <a:cubicBezTo>
                  <a:pt x="135107" y="-50276"/>
                  <a:pt x="345754" y="52615"/>
                  <a:pt x="463966" y="0"/>
                </a:cubicBezTo>
                <a:cubicBezTo>
                  <a:pt x="582178" y="-52615"/>
                  <a:pt x="755663" y="43208"/>
                  <a:pt x="879093" y="0"/>
                </a:cubicBezTo>
                <a:cubicBezTo>
                  <a:pt x="1002523" y="-43208"/>
                  <a:pt x="1248710" y="5586"/>
                  <a:pt x="1416317" y="0"/>
                </a:cubicBezTo>
                <a:cubicBezTo>
                  <a:pt x="1583924" y="-5586"/>
                  <a:pt x="1717390" y="36"/>
                  <a:pt x="1880283" y="0"/>
                </a:cubicBezTo>
                <a:cubicBezTo>
                  <a:pt x="2043176" y="-36"/>
                  <a:pt x="2297097" y="25867"/>
                  <a:pt x="2441926" y="0"/>
                </a:cubicBezTo>
                <a:cubicBezTo>
                  <a:pt x="2493044" y="118290"/>
                  <a:pt x="2393354" y="374735"/>
                  <a:pt x="2441926" y="485333"/>
                </a:cubicBezTo>
                <a:cubicBezTo>
                  <a:pt x="2490498" y="595931"/>
                  <a:pt x="2427406" y="762555"/>
                  <a:pt x="2441926" y="943194"/>
                </a:cubicBezTo>
                <a:cubicBezTo>
                  <a:pt x="2456446" y="1123833"/>
                  <a:pt x="2392024" y="1208590"/>
                  <a:pt x="2441926" y="1373584"/>
                </a:cubicBezTo>
                <a:cubicBezTo>
                  <a:pt x="2335355" y="1389079"/>
                  <a:pt x="2198867" y="1362474"/>
                  <a:pt x="2002379" y="1373584"/>
                </a:cubicBezTo>
                <a:cubicBezTo>
                  <a:pt x="1805891" y="1384694"/>
                  <a:pt x="1719290" y="1341390"/>
                  <a:pt x="1513994" y="1373584"/>
                </a:cubicBezTo>
                <a:cubicBezTo>
                  <a:pt x="1308698" y="1405778"/>
                  <a:pt x="1237823" y="1346464"/>
                  <a:pt x="1025609" y="1373584"/>
                </a:cubicBezTo>
                <a:cubicBezTo>
                  <a:pt x="813395" y="1400704"/>
                  <a:pt x="680688" y="1318155"/>
                  <a:pt x="561643" y="1373584"/>
                </a:cubicBezTo>
                <a:cubicBezTo>
                  <a:pt x="442598" y="1429013"/>
                  <a:pt x="194474" y="1331678"/>
                  <a:pt x="0" y="1373584"/>
                </a:cubicBezTo>
                <a:cubicBezTo>
                  <a:pt x="-52921" y="1198208"/>
                  <a:pt x="55875" y="1095217"/>
                  <a:pt x="0" y="888251"/>
                </a:cubicBezTo>
                <a:cubicBezTo>
                  <a:pt x="-55875" y="681285"/>
                  <a:pt x="6865" y="580933"/>
                  <a:pt x="0" y="402918"/>
                </a:cubicBezTo>
                <a:cubicBezTo>
                  <a:pt x="-6865" y="224903"/>
                  <a:pt x="5433" y="144838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8" descr="Gráficos vectoriales gratis de Libro">
            <a:extLst>
              <a:ext uri="{FF2B5EF4-FFF2-40B4-BE49-F238E27FC236}">
                <a16:creationId xmlns:a16="http://schemas.microsoft.com/office/drawing/2014/main" id="{B91DD91A-3824-42AC-9DBD-45993857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63" y="2665702"/>
            <a:ext cx="747391" cy="137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0CD134F-AC21-475C-8258-4EE442E85FDE}"/>
              </a:ext>
            </a:extLst>
          </p:cNvPr>
          <p:cNvGrpSpPr/>
          <p:nvPr/>
        </p:nvGrpSpPr>
        <p:grpSpPr>
          <a:xfrm>
            <a:off x="4595479" y="1628214"/>
            <a:ext cx="801046" cy="775262"/>
            <a:chOff x="6210543" y="3764108"/>
            <a:chExt cx="801046" cy="775262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1DD384A-E633-40B8-B5FD-80893D040CFC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88CB1C1-EA89-43B4-82C1-761EDB319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139" name="Picture 138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3F65E3C5-3421-4A18-A4CC-7A692CD0F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66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5704</TotalTime>
  <Words>1014</Words>
  <Application>Microsoft Office PowerPoint</Application>
  <PresentationFormat>Widescreen</PresentationFormat>
  <Paragraphs>200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Jumble</vt:lpstr>
      <vt:lpstr>Modern Love</vt:lpstr>
      <vt:lpstr>Tw Cen MT</vt:lpstr>
      <vt:lpstr>Office Theme</vt:lpstr>
      <vt:lpstr>Amarillo Knowledge Organiser  - Spring Term A</vt:lpstr>
      <vt:lpstr>Amarillo Knowledge Organiser  - Spring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115</cp:revision>
  <cp:lastPrinted>2021-11-20T12:47:01Z</cp:lastPrinted>
  <dcterms:created xsi:type="dcterms:W3CDTF">2021-11-17T16:29:35Z</dcterms:created>
  <dcterms:modified xsi:type="dcterms:W3CDTF">2023-02-26T07:21:58Z</dcterms:modified>
</cp:coreProperties>
</file>