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F17F-FAA4-484E-AD3B-F506493F34E7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94A2-93C3-46AA-88CA-CD447CD1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49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F17F-FAA4-484E-AD3B-F506493F34E7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94A2-93C3-46AA-88CA-CD447CD1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97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F17F-FAA4-484E-AD3B-F506493F34E7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94A2-93C3-46AA-88CA-CD447CD1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33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F17F-FAA4-484E-AD3B-F506493F34E7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94A2-93C3-46AA-88CA-CD447CD1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F17F-FAA4-484E-AD3B-F506493F34E7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94A2-93C3-46AA-88CA-CD447CD1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28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F17F-FAA4-484E-AD3B-F506493F34E7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94A2-93C3-46AA-88CA-CD447CD1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82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F17F-FAA4-484E-AD3B-F506493F34E7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94A2-93C3-46AA-88CA-CD447CD1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98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F17F-FAA4-484E-AD3B-F506493F34E7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94A2-93C3-46AA-88CA-CD447CD1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78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F17F-FAA4-484E-AD3B-F506493F34E7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94A2-93C3-46AA-88CA-CD447CD1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1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F17F-FAA4-484E-AD3B-F506493F34E7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94A2-93C3-46AA-88CA-CD447CD1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82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F17F-FAA4-484E-AD3B-F506493F34E7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94A2-93C3-46AA-88CA-CD447CD1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52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AF17F-FAA4-484E-AD3B-F506493F34E7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494A2-93C3-46AA-88CA-CD447CD1B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54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audio" Target="../media/audio4.wav"/><Relationship Id="rId3" Type="http://schemas.openxmlformats.org/officeDocument/2006/relationships/image" Target="../media/image2.png"/><Relationship Id="rId21" Type="http://schemas.openxmlformats.org/officeDocument/2006/relationships/audio" Target="../media/audio7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audio" Target="../media/audio3.wav"/><Relationship Id="rId2" Type="http://schemas.openxmlformats.org/officeDocument/2006/relationships/image" Target="../media/image1.png"/><Relationship Id="rId16" Type="http://schemas.openxmlformats.org/officeDocument/2006/relationships/audio" Target="../media/audio2.wav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audio" Target="../media/audio10.wav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audio" Target="../media/audio9.wav"/><Relationship Id="rId10" Type="http://schemas.openxmlformats.org/officeDocument/2006/relationships/image" Target="../media/image9.png"/><Relationship Id="rId19" Type="http://schemas.openxmlformats.org/officeDocument/2006/relationships/audio" Target="../media/audio5.wav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audio" Target="../media/audio1.wav"/><Relationship Id="rId22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120" y="30640"/>
            <a:ext cx="5534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Navidad!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551" y="51420"/>
            <a:ext cx="748449" cy="86445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665250"/>
              </p:ext>
            </p:extLst>
          </p:nvPr>
        </p:nvGraphicFramePr>
        <p:xfrm>
          <a:off x="299815" y="683658"/>
          <a:ext cx="1900046" cy="52043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9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en-GB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Names</a:t>
                      </a:r>
                      <a:endParaRPr lang="en-GB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 </a:t>
                      </a:r>
                      <a:r>
                        <a:rPr lang="en-GB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 </a:t>
                      </a:r>
                      <a:r>
                        <a:rPr lang="en-GB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steban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 </a:t>
                      </a:r>
                      <a:r>
                        <a:rPr lang="en-GB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livia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 __ </a:t>
                      </a:r>
                      <a:r>
                        <a:rPr lang="en-GB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 </a:t>
                      </a:r>
                      <a:r>
                        <a:rPr lang="en-GB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sabel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 </a:t>
                      </a:r>
                      <a:r>
                        <a:rPr lang="en-GB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oe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 __</a:t>
                      </a:r>
                      <a:r>
                        <a:rPr lang="en-GB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nstanza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 __ </a:t>
                      </a:r>
                      <a:r>
                        <a:rPr lang="en-GB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leste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 </a:t>
                      </a:r>
                      <a:r>
                        <a:rPr lang="en-GB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rsula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n-GB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 __ milo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109888" y="5717360"/>
            <a:ext cx="150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camisa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34855" y="1409434"/>
            <a:ext cx="150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establo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67437" y="2432019"/>
            <a:ext cx="150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ornamento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80627" y="2445567"/>
            <a:ext cx="150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címbalos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47568" y="3577872"/>
            <a:ext cx="150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imán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39073" y="3602985"/>
            <a:ext cx="150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zorro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65391" y="4523611"/>
            <a:ext cx="150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consola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80627" y="4544142"/>
            <a:ext cx="150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cerdo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51499" y="5653591"/>
            <a:ext cx="150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ugli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15404" y="1416690"/>
            <a:ext cx="150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abanico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B91E2-8B4D-4CA5-89F8-852A59ECA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67" y="2831550"/>
            <a:ext cx="599107" cy="67673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5371F30-E076-43F5-8807-585E4FF4CB24}"/>
              </a:ext>
            </a:extLst>
          </p:cNvPr>
          <p:cNvSpPr txBox="1"/>
          <p:nvPr/>
        </p:nvSpPr>
        <p:spPr>
          <a:xfrm>
            <a:off x="236339" y="6034685"/>
            <a:ext cx="58596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Read aloud the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Spanish name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present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the 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 initial sound.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 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learnt these words so use what you know about how to pronounce Spanish.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ED9440-F9F1-432E-92CF-7C3A168D07BC}"/>
              </a:ext>
            </a:extLst>
          </p:cNvPr>
          <p:cNvSpPr txBox="1"/>
          <p:nvPr/>
        </p:nvSpPr>
        <p:spPr>
          <a:xfrm>
            <a:off x="79120" y="277319"/>
            <a:ext cx="6750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 and fill the gaps with the correct letter or letters.</a:t>
            </a:r>
          </a:p>
        </p:txBody>
      </p:sp>
      <p:pic>
        <p:nvPicPr>
          <p:cNvPr id="34" name="Picture 33" descr="A picture containing text, insect&#10;&#10;Description automatically generated">
            <a:extLst>
              <a:ext uri="{FF2B5EF4-FFF2-40B4-BE49-F238E27FC236}">
                <a16:creationId xmlns:a16="http://schemas.microsoft.com/office/drawing/2014/main" id="{9E262DFF-411E-4825-80A8-A2D3E267B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54" y="948405"/>
            <a:ext cx="901979" cy="537899"/>
          </a:xfrm>
          <a:prstGeom prst="rect">
            <a:avLst/>
          </a:prstGeom>
        </p:spPr>
      </p:pic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89940616-7BD1-45B9-8EE7-061285BCB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70" y="631574"/>
            <a:ext cx="1127645" cy="8034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C681CCE-5583-4FC8-9D30-D6CBEB0708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78" y="1047582"/>
            <a:ext cx="321857" cy="3874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8D53232-E977-4C1A-B0D8-120E726DD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000" y="1861069"/>
            <a:ext cx="622276" cy="676732"/>
          </a:xfrm>
          <a:prstGeom prst="rect">
            <a:avLst/>
          </a:prstGeom>
        </p:spPr>
      </p:pic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CEABEA36-E63D-4F33-9360-73070C3C31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51" y="1840021"/>
            <a:ext cx="493118" cy="646712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6BC50D2-82EB-40AF-957C-B3A44DF52B9D}"/>
              </a:ext>
            </a:extLst>
          </p:cNvPr>
          <p:cNvCxnSpPr>
            <a:cxnSpLocks/>
          </p:cNvCxnSpPr>
          <p:nvPr/>
        </p:nvCxnSpPr>
        <p:spPr>
          <a:xfrm flipV="1">
            <a:off x="4312670" y="2182431"/>
            <a:ext cx="446777" cy="226478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cartoon of a cat&#10;&#10;Description automatically generated with medium confidence">
            <a:extLst>
              <a:ext uri="{FF2B5EF4-FFF2-40B4-BE49-F238E27FC236}">
                <a16:creationId xmlns:a16="http://schemas.microsoft.com/office/drawing/2014/main" id="{688E04A2-CB28-461E-96F0-97D6858802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81" y="2964709"/>
            <a:ext cx="846608" cy="554264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04D65C82-490A-4588-84E7-421EF379F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18" y="3910762"/>
            <a:ext cx="622895" cy="603429"/>
          </a:xfrm>
          <a:prstGeom prst="rect">
            <a:avLst/>
          </a:prstGeom>
        </p:spPr>
      </p:pic>
      <p:pic>
        <p:nvPicPr>
          <p:cNvPr id="42" name="Picture 41" descr="Shape, circle&#10;&#10;Description automatically generated">
            <a:extLst>
              <a:ext uri="{FF2B5EF4-FFF2-40B4-BE49-F238E27FC236}">
                <a16:creationId xmlns:a16="http://schemas.microsoft.com/office/drawing/2014/main" id="{E7AB8A4F-0FC6-4E52-B6B6-76FFD67B24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78" y="4054999"/>
            <a:ext cx="439957" cy="511485"/>
          </a:xfrm>
          <a:prstGeom prst="rect">
            <a:avLst/>
          </a:prstGeom>
        </p:spPr>
      </p:pic>
      <p:pic>
        <p:nvPicPr>
          <p:cNvPr id="43" name="Picture 42" descr="A picture containing fruit, citrus, orange&#10;&#10;Description automatically generated">
            <a:extLst>
              <a:ext uri="{FF2B5EF4-FFF2-40B4-BE49-F238E27FC236}">
                <a16:creationId xmlns:a16="http://schemas.microsoft.com/office/drawing/2014/main" id="{C0744631-9FE0-41EB-A2DA-732922878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56" y="4847218"/>
            <a:ext cx="1360072" cy="79054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1A75E2A-B60D-44B8-AB75-1879CEA7D1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80" y="4953003"/>
            <a:ext cx="627609" cy="764357"/>
          </a:xfrm>
          <a:prstGeom prst="rect">
            <a:avLst/>
          </a:prstGeom>
        </p:spPr>
      </p:pic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E4A37013-F7FA-4F6C-9C85-70BCE9A66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58382"/>
              </p:ext>
            </p:extLst>
          </p:nvPr>
        </p:nvGraphicFramePr>
        <p:xfrm>
          <a:off x="6485889" y="410198"/>
          <a:ext cx="5520951" cy="45194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4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9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06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Name</a:t>
                      </a:r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</a:t>
                      </a:r>
                      <a:b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[sound-symbol correspondence] </a:t>
                      </a:r>
                      <a:endParaRPr lang="en-GB" sz="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Bookshelf Symbol 7" panose="05010101010101010101" pitchFamily="2" charset="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GB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x</a:t>
                      </a:r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GB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GB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GB" sz="1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banico</a:t>
                      </a:r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steban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GB" sz="1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stablo</a:t>
                      </a:r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GB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livia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GB" sz="1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rnamento</a:t>
                      </a:r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2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</a:t>
                      </a: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cí</a:t>
                      </a:r>
                      <a:r>
                        <a:rPr lang="en-GB" sz="1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mbalos</a:t>
                      </a:r>
                      <a:endParaRPr lang="en-GB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sabel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mán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2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orro</a:t>
                      </a:r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GB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nstanza</a:t>
                      </a:r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GB" sz="1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nsola</a:t>
                      </a:r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</a:t>
                      </a:r>
                      <a:r>
                        <a:rPr lang="en-GB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leste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</a:t>
                      </a:r>
                      <a:r>
                        <a:rPr lang="en-GB" sz="1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rdo</a:t>
                      </a:r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Ú</a:t>
                      </a:r>
                      <a:r>
                        <a:rPr lang="en-GB" sz="1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rsula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gli</a:t>
                      </a:r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2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9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GB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misa</a:t>
                      </a:r>
                      <a:endParaRPr lang="en-GB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6817C39C-6513-4DA7-A5D2-0D82BAAEB7FB}"/>
              </a:ext>
            </a:extLst>
          </p:cNvPr>
          <p:cNvSpPr txBox="1"/>
          <p:nvPr/>
        </p:nvSpPr>
        <p:spPr>
          <a:xfrm>
            <a:off x="6485889" y="5095966"/>
            <a:ext cx="566193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Note: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1] Each item offers two opportunities to assess the same SSC, but only one SSC is assessed per item (e.g. ‘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abanico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only assesses for ‘a’, not for ‘i’ or ‘co’.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2] Teachers award one point for the SSC in each word (max. 2 points per item).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833591-C3DF-40F6-A355-668A7CB041F5}"/>
              </a:ext>
            </a:extLst>
          </p:cNvPr>
          <p:cNvSpPr txBox="1"/>
          <p:nvPr/>
        </p:nvSpPr>
        <p:spPr>
          <a:xfrm>
            <a:off x="6405745" y="120509"/>
            <a:ext cx="4052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name:  ___________________________________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048E782-C8D5-4B5C-989B-ACB6B24B0671}"/>
              </a:ext>
            </a:extLst>
          </p:cNvPr>
          <p:cNvSpPr txBox="1"/>
          <p:nvPr/>
        </p:nvSpPr>
        <p:spPr>
          <a:xfrm>
            <a:off x="9498197" y="120508"/>
            <a:ext cx="2632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score: _____ / 20</a:t>
            </a:r>
          </a:p>
        </p:txBody>
      </p:sp>
      <p:pic>
        <p:nvPicPr>
          <p:cNvPr id="50" name="Google Shape;338;p8">
            <a:hlinkClick r:id="" action="ppaction://noaction">
              <a:snd r:embed="rId14" name="p.1.wav"/>
            </a:hlinkClick>
            <a:extLst>
              <a:ext uri="{FF2B5EF4-FFF2-40B4-BE49-F238E27FC236}">
                <a16:creationId xmlns:a16="http://schemas.microsoft.com/office/drawing/2014/main" id="{AABE9A70-5648-431D-B9FC-08CD25A25E0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82793" y="885178"/>
            <a:ext cx="344128" cy="30954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oogle Shape;338;p8">
            <a:hlinkClick r:id="" action="ppaction://noaction">
              <a:snd r:embed="rId16" name="p.2.wav"/>
            </a:hlinkClick>
            <a:extLst>
              <a:ext uri="{FF2B5EF4-FFF2-40B4-BE49-F238E27FC236}">
                <a16:creationId xmlns:a16="http://schemas.microsoft.com/office/drawing/2014/main" id="{979AA5ED-D4B7-48E2-9F3B-18F84316905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97812" y="1306124"/>
            <a:ext cx="344128" cy="30954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Google Shape;338;p8">
            <a:hlinkClick r:id="" action="ppaction://noaction">
              <a:snd r:embed="rId17" name="p.3.wav"/>
            </a:hlinkClick>
            <a:extLst>
              <a:ext uri="{FF2B5EF4-FFF2-40B4-BE49-F238E27FC236}">
                <a16:creationId xmlns:a16="http://schemas.microsoft.com/office/drawing/2014/main" id="{4F4CBFA1-A9CF-45EB-A07F-AB83F0A2BD7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97812" y="1719591"/>
            <a:ext cx="344128" cy="30954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Google Shape;338;p8">
            <a:hlinkClick r:id="" action="ppaction://noaction">
              <a:snd r:embed="rId18" name="Ciro_cimbalos.wav"/>
            </a:hlinkClick>
            <a:extLst>
              <a:ext uri="{FF2B5EF4-FFF2-40B4-BE49-F238E27FC236}">
                <a16:creationId xmlns:a16="http://schemas.microsoft.com/office/drawing/2014/main" id="{85C0B768-EC1F-42E2-9E12-EC22A46E010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93770" y="2136470"/>
            <a:ext cx="344128" cy="30954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Google Shape;338;p8">
            <a:hlinkClick r:id="" action="ppaction://noaction">
              <a:snd r:embed="rId19" name="p.5.wav"/>
            </a:hlinkClick>
            <a:extLst>
              <a:ext uri="{FF2B5EF4-FFF2-40B4-BE49-F238E27FC236}">
                <a16:creationId xmlns:a16="http://schemas.microsoft.com/office/drawing/2014/main" id="{1B6DE6C0-621C-471D-9E00-F0E2E7E98FB9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82793" y="2520830"/>
            <a:ext cx="344128" cy="30954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Google Shape;338;p8">
            <a:hlinkClick r:id="" action="ppaction://noaction">
              <a:snd r:embed="rId20" name="p.6.wav"/>
            </a:hlinkClick>
            <a:extLst>
              <a:ext uri="{FF2B5EF4-FFF2-40B4-BE49-F238E27FC236}">
                <a16:creationId xmlns:a16="http://schemas.microsoft.com/office/drawing/2014/main" id="{477876AB-330E-4A65-BAE0-D9144F7566C7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82793" y="2941776"/>
            <a:ext cx="344128" cy="30954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Google Shape;338;p8">
            <a:hlinkClick r:id="" action="ppaction://noaction">
              <a:snd r:embed="rId21" name="p.7.wav"/>
            </a:hlinkClick>
            <a:extLst>
              <a:ext uri="{FF2B5EF4-FFF2-40B4-BE49-F238E27FC236}">
                <a16:creationId xmlns:a16="http://schemas.microsoft.com/office/drawing/2014/main" id="{F05F78DC-8C37-495B-9505-F9A69E14605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97812" y="3339180"/>
            <a:ext cx="344128" cy="30954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7" name="Google Shape;338;p8">
            <a:hlinkClick r:id="" action="ppaction://noaction">
              <a:snd r:embed="rId22" name="p.8.wav"/>
            </a:hlinkClick>
            <a:extLst>
              <a:ext uri="{FF2B5EF4-FFF2-40B4-BE49-F238E27FC236}">
                <a16:creationId xmlns:a16="http://schemas.microsoft.com/office/drawing/2014/main" id="{E2B5B3AC-D114-43C9-AFA4-F244938791E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93770" y="3747082"/>
            <a:ext cx="344128" cy="30954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Google Shape;338;p8">
            <a:hlinkClick r:id="" action="ppaction://noaction">
              <a:snd r:embed="rId23" name="p.9.wav"/>
            </a:hlinkClick>
            <a:extLst>
              <a:ext uri="{FF2B5EF4-FFF2-40B4-BE49-F238E27FC236}">
                <a16:creationId xmlns:a16="http://schemas.microsoft.com/office/drawing/2014/main" id="{9ACED167-0D0F-4D30-A4CB-BCB82A5FDF0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93770" y="4154984"/>
            <a:ext cx="344128" cy="30954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Google Shape;338;p8">
            <a:hlinkClick r:id="" action="ppaction://noaction">
              <a:snd r:embed="rId24" name="p.10.wav"/>
            </a:hlinkClick>
            <a:extLst>
              <a:ext uri="{FF2B5EF4-FFF2-40B4-BE49-F238E27FC236}">
                <a16:creationId xmlns:a16="http://schemas.microsoft.com/office/drawing/2014/main" id="{C6D443F4-303C-4AC4-8955-941182AC74F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94479" y="4580445"/>
            <a:ext cx="344128" cy="30954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087331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234</Words>
  <Application>Microsoft Office PowerPoint</Application>
  <PresentationFormat>Widescreen</PresentationFormat>
  <Paragraphs>90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Bookshelf Symbol 7</vt:lpstr>
      <vt:lpstr>Calibri</vt:lpstr>
      <vt:lpstr>Calibri Light</vt:lpstr>
      <vt:lpstr>Century Gothic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</cp:revision>
  <dcterms:created xsi:type="dcterms:W3CDTF">2021-11-20T06:40:56Z</dcterms:created>
  <dcterms:modified xsi:type="dcterms:W3CDTF">2023-03-23T13:20:41Z</dcterms:modified>
</cp:coreProperties>
</file>