
<file path=[Content_Types].xml><?xml version="1.0" encoding="utf-8"?>
<Types xmlns="http://schemas.openxmlformats.org/package/2006/content-types">
  <Default Extension="gif" ContentType="image/gif"/>
  <Default Extension="jp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721" r:id="rId4"/>
  </p:sldMasterIdLst>
  <p:notesMasterIdLst>
    <p:notesMasterId r:id="rId16"/>
  </p:notesMasterIdLst>
  <p:sldIdLst>
    <p:sldId id="969" r:id="rId5"/>
    <p:sldId id="955" r:id="rId6"/>
    <p:sldId id="972" r:id="rId7"/>
    <p:sldId id="956" r:id="rId8"/>
    <p:sldId id="953" r:id="rId9"/>
    <p:sldId id="971" r:id="rId10"/>
    <p:sldId id="947" r:id="rId11"/>
    <p:sldId id="964" r:id="rId12"/>
    <p:sldId id="965" r:id="rId13"/>
    <p:sldId id="966" r:id="rId14"/>
    <p:sldId id="96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FF9FB"/>
    <a:srgbClr val="E1E3EE"/>
    <a:srgbClr val="00B050"/>
    <a:srgbClr val="D5F7FF"/>
    <a:srgbClr val="2994B2"/>
    <a:srgbClr val="004F87"/>
    <a:srgbClr val="FFF3FF"/>
    <a:srgbClr val="EF6D43"/>
    <a:srgbClr val="CC53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52E246-E3C9-40E4-80B6-3D3AD97136E0}" v="50" dt="2023-05-01T13:28:09.3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53231" autoAdjust="0"/>
  </p:normalViewPr>
  <p:slideViewPr>
    <p:cSldViewPr snapToGrid="0">
      <p:cViewPr varScale="1">
        <p:scale>
          <a:sx n="57" d="100"/>
          <a:sy n="57" d="100"/>
        </p:scale>
        <p:origin x="1740" y="7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slideMaster" Target="slideMasters/slideMaster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E852E246-E3C9-40E4-80B6-3D3AD97136E0}"/>
    <pc:docChg chg="addSld delSld modSld">
      <pc:chgData name="Tom Dawes" userId="fe899cd594ff6f3a" providerId="LiveId" clId="{E852E246-E3C9-40E4-80B6-3D3AD97136E0}" dt="2023-05-01T13:28:09.381" v="25"/>
      <pc:docMkLst>
        <pc:docMk/>
      </pc:docMkLst>
      <pc:sldChg chg="add">
        <pc:chgData name="Tom Dawes" userId="fe899cd594ff6f3a" providerId="LiveId" clId="{E852E246-E3C9-40E4-80B6-3D3AD97136E0}" dt="2023-05-01T12:57:49.910" v="1"/>
        <pc:sldMkLst>
          <pc:docMk/>
          <pc:sldMk cId="1338175005" sldId="955"/>
        </pc:sldMkLst>
      </pc:sldChg>
      <pc:sldChg chg="modSp mod modAnim">
        <pc:chgData name="Tom Dawes" userId="fe899cd594ff6f3a" providerId="LiveId" clId="{E852E246-E3C9-40E4-80B6-3D3AD97136E0}" dt="2023-05-01T13:00:44.476" v="7"/>
        <pc:sldMkLst>
          <pc:docMk/>
          <pc:sldMk cId="2413876429" sldId="956"/>
        </pc:sldMkLst>
        <pc:spChg chg="mod">
          <ac:chgData name="Tom Dawes" userId="fe899cd594ff6f3a" providerId="LiveId" clId="{E852E246-E3C9-40E4-80B6-3D3AD97136E0}" dt="2023-05-01T12:57:59.129" v="2" actId="20577"/>
          <ac:spMkLst>
            <pc:docMk/>
            <pc:sldMk cId="2413876429" sldId="956"/>
            <ac:spMk id="87" creationId="{EEEEC65F-70DA-4836-8C8D-69AB906E60DE}"/>
          </ac:spMkLst>
        </pc:spChg>
      </pc:sldChg>
      <pc:sldChg chg="del">
        <pc:chgData name="Tom Dawes" userId="fe899cd594ff6f3a" providerId="LiveId" clId="{E852E246-E3C9-40E4-80B6-3D3AD97136E0}" dt="2023-05-01T12:57:47.331" v="0" actId="47"/>
        <pc:sldMkLst>
          <pc:docMk/>
          <pc:sldMk cId="2741991316" sldId="959"/>
        </pc:sldMkLst>
      </pc:sldChg>
      <pc:sldChg chg="del">
        <pc:chgData name="Tom Dawes" userId="fe899cd594ff6f3a" providerId="LiveId" clId="{E852E246-E3C9-40E4-80B6-3D3AD97136E0}" dt="2023-05-01T12:57:47.331" v="0" actId="47"/>
        <pc:sldMkLst>
          <pc:docMk/>
          <pc:sldMk cId="4279970407" sldId="960"/>
        </pc:sldMkLst>
      </pc:sldChg>
      <pc:sldChg chg="modAnim">
        <pc:chgData name="Tom Dawes" userId="fe899cd594ff6f3a" providerId="LiveId" clId="{E852E246-E3C9-40E4-80B6-3D3AD97136E0}" dt="2023-05-01T13:28:09.381" v="25"/>
        <pc:sldMkLst>
          <pc:docMk/>
          <pc:sldMk cId="3309086142" sldId="965"/>
        </pc:sldMkLst>
      </pc:sldChg>
      <pc:sldChg chg="add">
        <pc:chgData name="Tom Dawes" userId="fe899cd594ff6f3a" providerId="LiveId" clId="{E852E246-E3C9-40E4-80B6-3D3AD97136E0}" dt="2023-05-01T12:57:49.910" v="1"/>
        <pc:sldMkLst>
          <pc:docMk/>
          <pc:sldMk cId="1713377881" sldId="97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0CCA18-CE92-4341-9187-6067A4CEA8D4}" type="datetimeFigureOut">
              <a:rPr lang="en-GB" smtClean="0"/>
              <a:t>05/05/2023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5B05DA-087E-4B02-A035-8D93738BC1AA}" type="slidenum">
              <a:rPr lang="en-GB" smtClean="0"/>
              <a:t>‹#›</a:t>
            </a:fld>
            <a:endParaRPr lang="en-GB"/>
          </a:p>
        </p:txBody>
      </p:sp>
    </p:spTree>
    <p:extLst>
      <p:ext uri="{BB962C8B-B14F-4D97-AF65-F5344CB8AC3E}">
        <p14:creationId xmlns:p14="http://schemas.microsoft.com/office/powerpoint/2010/main" val="4166322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800" b="1" strike="noStrike" spc="-1" dirty="0">
                <a:solidFill>
                  <a:srgbClr val="002060"/>
                </a:solidFill>
                <a:latin typeface="Century Gothic"/>
                <a:ea typeface="Century Gothic"/>
              </a:rPr>
              <a:t>Phonics:  Revisit SSC </a:t>
            </a:r>
            <a:r>
              <a:rPr lang="fr-FR" sz="1800" b="0" strike="noStrike" spc="-1" dirty="0">
                <a:solidFill>
                  <a:srgbClr val="002060"/>
                </a:solidFill>
                <a:latin typeface="Century Gothic"/>
                <a:ea typeface="Century Gothic"/>
              </a:rPr>
              <a:t>[qu] question[144] quatre[283] musique [1139] expliquer [252]  unique [402] </a:t>
            </a: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fr-FR" sz="1800" b="0" i="0" strike="noStrike" spc="-1" dirty="0">
                <a:solidFill>
                  <a:srgbClr val="002060"/>
                </a:solidFill>
                <a:latin typeface="Century Gothic"/>
                <a:ea typeface="Century Gothic"/>
              </a:rPr>
              <a:t>aimer [242]  corde [3784] danse [2964] football [2602] guitare [&gt;5000]  piano [4967] sport [2011] tennis [3687] </a:t>
            </a:r>
          </a:p>
          <a:p>
            <a:pPr marL="216000" indent="-216000">
              <a:lnSpc>
                <a:spcPct val="100000"/>
              </a:lnSpc>
            </a:pPr>
            <a:r>
              <a:rPr lang="fr-FR" sz="1800" b="0" i="0" strike="noStrike" spc="-1" dirty="0">
                <a:solidFill>
                  <a:srgbClr val="002060"/>
                </a:solidFill>
                <a:latin typeface="Century Gothic"/>
                <a:ea typeface="Century Gothic"/>
              </a:rPr>
              <a:t>amusant [4695] sympa [4164] intéressant [1244] </a:t>
            </a:r>
            <a:r>
              <a:rPr lang="fr-FR" sz="1800" b="1" i="0" strike="noStrike" spc="-1" dirty="0">
                <a:solidFill>
                  <a:srgbClr val="002060"/>
                </a:solidFill>
                <a:latin typeface="Century Gothic"/>
                <a:ea typeface="Century Gothic"/>
              </a:rPr>
              <a:t>parce que </a:t>
            </a:r>
            <a:r>
              <a:rPr lang="fr-FR" sz="1800" b="0" i="0" strike="noStrike" spc="-1" dirty="0">
                <a:solidFill>
                  <a:srgbClr val="002060"/>
                </a:solidFill>
                <a:latin typeface="Century Gothic"/>
                <a:ea typeface="Century Gothic"/>
              </a:rPr>
              <a:t>[NA] </a:t>
            </a:r>
            <a:r>
              <a:rPr lang="fr-FR" sz="1800" b="1" i="0" strike="noStrike" spc="-1" dirty="0">
                <a:solidFill>
                  <a:srgbClr val="002060"/>
                </a:solidFill>
                <a:latin typeface="Century Gothic"/>
                <a:ea typeface="Century Gothic"/>
              </a:rPr>
              <a:t>pourquoi </a:t>
            </a:r>
            <a:r>
              <a:rPr lang="fr-FR" sz="1800" b="0" i="0" strike="noStrike" spc="-1" dirty="0">
                <a:solidFill>
                  <a:srgbClr val="002060"/>
                </a:solidFill>
                <a:latin typeface="Century Gothic"/>
                <a:ea typeface="Century Gothic"/>
              </a:rPr>
              <a:t>[193]</a:t>
            </a:r>
          </a:p>
          <a:p>
            <a:pPr marL="216000" indent="-216000">
              <a:lnSpc>
                <a:spcPct val="100000"/>
              </a:lnSpc>
            </a:pPr>
            <a:r>
              <a:rPr lang="fr-FR" sz="1800" b="1" i="0" strike="noStrike" spc="-1" dirty="0">
                <a:solidFill>
                  <a:srgbClr val="002060"/>
                </a:solidFill>
                <a:latin typeface="Century Gothic"/>
                <a:ea typeface="Century Gothic"/>
              </a:rPr>
              <a:t>Revisit 1: tu fais [25] </a:t>
            </a:r>
            <a:r>
              <a:rPr lang="fr-FR" sz="1800" b="0" i="0" strike="noStrike" spc="-1" dirty="0">
                <a:solidFill>
                  <a:srgbClr val="002060"/>
                </a:solidFill>
                <a:latin typeface="Century Gothic"/>
                <a:ea typeface="Century Gothic"/>
              </a:rPr>
              <a:t>jouer [219] </a:t>
            </a:r>
            <a:r>
              <a:rPr lang="fr-FR" sz="1800" b="1" i="0" strike="noStrike" spc="-1" dirty="0">
                <a:solidFill>
                  <a:srgbClr val="002060"/>
                </a:solidFill>
                <a:latin typeface="Century Gothic"/>
                <a:ea typeface="Century Gothic"/>
              </a:rPr>
              <a:t>danse </a:t>
            </a:r>
            <a:r>
              <a:rPr lang="fr-FR" sz="1800" b="0" i="0" strike="noStrike" spc="-1" dirty="0">
                <a:solidFill>
                  <a:srgbClr val="002060"/>
                </a:solidFill>
                <a:latin typeface="Century Gothic"/>
                <a:ea typeface="Century Gothic"/>
              </a:rPr>
              <a:t>[2964] </a:t>
            </a:r>
            <a:r>
              <a:rPr lang="fr-FR" sz="1800" b="1" i="0" strike="noStrike" spc="-1" dirty="0">
                <a:solidFill>
                  <a:srgbClr val="002060"/>
                </a:solidFill>
                <a:latin typeface="Century Gothic"/>
                <a:ea typeface="Century Gothic"/>
              </a:rPr>
              <a:t>guitare </a:t>
            </a:r>
            <a:r>
              <a:rPr lang="fr-FR" sz="1800" b="0" i="0" strike="noStrike" spc="-1" dirty="0">
                <a:solidFill>
                  <a:srgbClr val="002060"/>
                </a:solidFill>
                <a:latin typeface="Century Gothic"/>
                <a:ea typeface="Century Gothic"/>
              </a:rPr>
              <a:t>[&gt;5000] </a:t>
            </a:r>
            <a:r>
              <a:rPr lang="fr-FR" sz="1800" b="1" i="0" strike="noStrike" spc="-1" dirty="0">
                <a:solidFill>
                  <a:srgbClr val="002060"/>
                </a:solidFill>
                <a:latin typeface="Century Gothic"/>
                <a:ea typeface="Century Gothic"/>
              </a:rPr>
              <a:t>instrument </a:t>
            </a:r>
            <a:r>
              <a:rPr lang="fr-FR" sz="1800" b="0" i="0" strike="noStrike" spc="-1" dirty="0">
                <a:solidFill>
                  <a:srgbClr val="002060"/>
                </a:solidFill>
                <a:latin typeface="Century Gothic"/>
                <a:ea typeface="Century Gothic"/>
              </a:rPr>
              <a:t>[1650] </a:t>
            </a:r>
            <a:r>
              <a:rPr lang="fr-FR" sz="1800" b="1" i="0" strike="noStrike" spc="-1" dirty="0">
                <a:solidFill>
                  <a:srgbClr val="002060"/>
                </a:solidFill>
                <a:latin typeface="Century Gothic"/>
                <a:ea typeface="Century Gothic"/>
              </a:rPr>
              <a:t>piano </a:t>
            </a:r>
            <a:r>
              <a:rPr lang="fr-FR" sz="1800" b="0" i="0" strike="noStrike" spc="-1" dirty="0">
                <a:solidFill>
                  <a:srgbClr val="002060"/>
                </a:solidFill>
                <a:latin typeface="Century Gothic"/>
                <a:ea typeface="Century Gothic"/>
              </a:rPr>
              <a:t>[4967] sport</a:t>
            </a:r>
            <a:r>
              <a:rPr lang="fr-FR" sz="1800" b="1" i="0" strike="noStrike" spc="-1" dirty="0">
                <a:solidFill>
                  <a:srgbClr val="002060"/>
                </a:solidFill>
                <a:latin typeface="Century Gothic"/>
                <a:ea typeface="Century Gothic"/>
              </a:rPr>
              <a:t> </a:t>
            </a:r>
            <a:r>
              <a:rPr lang="fr-FR" sz="1800" b="0" i="0" strike="noStrike" spc="-1" dirty="0">
                <a:solidFill>
                  <a:srgbClr val="002060"/>
                </a:solidFill>
                <a:latin typeface="Century Gothic"/>
                <a:ea typeface="Century Gothic"/>
              </a:rPr>
              <a:t>[2011]</a:t>
            </a:r>
          </a:p>
          <a:p>
            <a:pPr marL="216000" indent="-216000">
              <a:lnSpc>
                <a:spcPct val="100000"/>
              </a:lnSpc>
            </a:pPr>
            <a:r>
              <a:rPr lang="fr-FR" sz="1800" b="1" i="0" strike="noStrike" spc="-1" dirty="0">
                <a:solidFill>
                  <a:srgbClr val="002060"/>
                </a:solidFill>
                <a:latin typeface="Century Gothic"/>
                <a:ea typeface="Century Gothic"/>
              </a:rPr>
              <a:t>Revisit 2: </a:t>
            </a:r>
            <a:r>
              <a:rPr lang="fr-FR" sz="1800" b="0" i="0" strike="noStrike" spc="-1" dirty="0">
                <a:solidFill>
                  <a:srgbClr val="002060"/>
                </a:solidFill>
                <a:latin typeface="Century Gothic"/>
                <a:ea typeface="Century Gothic"/>
              </a:rPr>
              <a:t>--</a:t>
            </a:r>
          </a:p>
          <a:p>
            <a:pPr marL="21600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lvl="0" indent="0" algn="l" rtl="0">
              <a:lnSpc>
                <a:spcPct val="100000"/>
              </a:lnSpc>
              <a:spcBef>
                <a:spcPts val="0"/>
              </a:spcBef>
              <a:spcAft>
                <a:spcPts val="0"/>
              </a:spcAft>
              <a:buSzPts val="1400"/>
              <a:buNone/>
            </a:pPr>
            <a:endParaRPr lang="en-GB" sz="1800"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88850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116435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qu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question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Say the word and do the gesture, if using.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qu</a:t>
            </a:r>
            <a:r>
              <a:rPr lang="en-GB" b="1" dirty="0"/>
              <a:t>] </a:t>
            </a:r>
            <a:r>
              <a:rPr lang="en-GB" baseline="0" dirty="0"/>
              <a:t>sound, pronouncing </a:t>
            </a:r>
            <a:r>
              <a:rPr lang="en-GB" b="0" baseline="0" dirty="0"/>
              <a:t>”</a:t>
            </a:r>
            <a:r>
              <a:rPr lang="en-GB" b="1" baseline="0" dirty="0"/>
              <a:t>question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a:t>
            </a:r>
            <a:r>
              <a:rPr lang="en-GB" baseline="0" dirty="0"/>
              <a:t>: https://www.signbsl.com/sign/question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2</a:t>
            </a:r>
            <a:r>
              <a:rPr lang="en-GB" baseline="30000" dirty="0"/>
              <a:t>nd</a:t>
            </a:r>
            <a:r>
              <a:rPr lang="en-GB" baseline="0" dirty="0"/>
              <a:t> video from the left – trace the shape of a question mark in the air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question </a:t>
            </a:r>
            <a:r>
              <a:rPr lang="en-GB" baseline="0" dirty="0"/>
              <a:t>[144]</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qu</a:t>
            </a:r>
            <a:r>
              <a:rPr lang="en-GB" b="1" baseline="0" dirty="0"/>
              <a:t>] </a:t>
            </a:r>
            <a:r>
              <a:rPr lang="en-GB" baseline="0" dirty="0"/>
              <a:t>and then the </a:t>
            </a:r>
            <a:r>
              <a:rPr lang="en-GB" b="1" baseline="0" dirty="0"/>
              <a:t>source</a:t>
            </a:r>
            <a:r>
              <a:rPr lang="en-GB" baseline="0" dirty="0"/>
              <a:t> word again ‘</a:t>
            </a:r>
            <a:r>
              <a:rPr lang="en-GB" b="1" baseline="0" dirty="0"/>
              <a:t>question</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a:t>
            </a:r>
            <a:br>
              <a:rPr lang="en-GB" baseline="0" dirty="0"/>
            </a:br>
            <a:r>
              <a:rPr lang="en-GB" b="1" baseline="0" dirty="0"/>
              <a:t>quatre </a:t>
            </a:r>
            <a:r>
              <a:rPr lang="en-GB" baseline="0" dirty="0"/>
              <a:t>[283] </a:t>
            </a:r>
            <a:r>
              <a:rPr lang="en-GB" b="1" baseline="0" dirty="0"/>
              <a:t>musique </a:t>
            </a:r>
            <a:r>
              <a:rPr lang="en-GB" b="0" baseline="0" dirty="0"/>
              <a:t>[1139]</a:t>
            </a:r>
            <a:r>
              <a:rPr lang="en-GB" baseline="0" dirty="0"/>
              <a:t> </a:t>
            </a:r>
            <a:r>
              <a:rPr lang="en-GB" b="1" baseline="0" dirty="0" err="1"/>
              <a:t>expliquer</a:t>
            </a:r>
            <a:r>
              <a:rPr lang="en-GB" baseline="0" dirty="0"/>
              <a:t> [252] </a:t>
            </a:r>
            <a:r>
              <a:rPr lang="en-GB" b="1" baseline="0" dirty="0"/>
              <a:t>unique</a:t>
            </a:r>
            <a:r>
              <a:rPr lang="en-GB" baseline="0" dirty="0"/>
              <a:t> [402] </a:t>
            </a:r>
            <a:r>
              <a:rPr lang="en-GB" b="1" baseline="0" dirty="0"/>
              <a:t>question </a:t>
            </a:r>
            <a:r>
              <a:rPr lang="en-GB" baseline="0" dirty="0"/>
              <a:t>[144]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dirty="0"/>
              <a:t>to </a:t>
            </a:r>
            <a:r>
              <a:rPr lang="en-US" dirty="0" err="1"/>
              <a:t>practise</a:t>
            </a:r>
            <a:r>
              <a:rPr lang="en-US" dirty="0"/>
              <a:t> oral production of [-</a:t>
            </a:r>
            <a:r>
              <a:rPr lang="en-US" dirty="0" err="1"/>
              <a:t>qu</a:t>
            </a:r>
            <a:r>
              <a:rPr lang="en-US" dirty="0"/>
              <a:t>-] in previously taught and new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228600" indent="-228600">
              <a:buAutoNum type="arabicPeriod"/>
            </a:pPr>
            <a:r>
              <a:rPr lang="en-US" b="0" dirty="0"/>
              <a:t>Present the and listen to the recap of Est-</a:t>
            </a:r>
            <a:r>
              <a:rPr lang="en-US" b="0" dirty="0" err="1"/>
              <a:t>ce</a:t>
            </a:r>
            <a:r>
              <a:rPr lang="en-US" b="0" dirty="0"/>
              <a:t> que. Note: in the audio version the audio is triggered by the appear animation.  </a:t>
            </a:r>
          </a:p>
          <a:p>
            <a:pPr marL="228600" indent="-228600">
              <a:buAutoNum type="arabicPeriod"/>
            </a:pPr>
            <a:r>
              <a:rPr lang="en-US" b="0" dirty="0"/>
              <a:t>Click to bring up all of the other questions with the [</a:t>
            </a:r>
            <a:r>
              <a:rPr lang="en-US" b="0" dirty="0" err="1"/>
              <a:t>qu</a:t>
            </a:r>
            <a:r>
              <a:rPr lang="en-US" b="0" dirty="0"/>
              <a:t>] highlighted as this is our SSC focus for this week.</a:t>
            </a:r>
          </a:p>
          <a:p>
            <a:pPr marL="228600" indent="-228600">
              <a:buAutoNum type="arabicPeriod"/>
            </a:pPr>
            <a:r>
              <a:rPr lang="en-US" b="0" dirty="0"/>
              <a:t>Pupils </a:t>
            </a:r>
            <a:r>
              <a:rPr lang="en-US" b="0" dirty="0" err="1"/>
              <a:t>practise</a:t>
            </a:r>
            <a:r>
              <a:rPr lang="en-US" b="0" dirty="0"/>
              <a:t> pronunciation.</a:t>
            </a:r>
          </a:p>
          <a:p>
            <a:pPr marL="228600" indent="-228600">
              <a:buAutoNum type="arabicPeriod"/>
            </a:pPr>
            <a:r>
              <a:rPr lang="en-US" b="0" dirty="0"/>
              <a:t>Click on each </a:t>
            </a:r>
            <a:r>
              <a:rPr lang="en-US" b="1" dirty="0"/>
              <a:t>question icon </a:t>
            </a:r>
            <a:r>
              <a:rPr lang="en-US" b="0" dirty="0"/>
              <a:t>to hear the questions pronounced again.</a:t>
            </a:r>
          </a:p>
          <a:p>
            <a:pPr marL="228600" indent="-228600">
              <a:buAutoNum type="arabicPeriod"/>
            </a:pPr>
            <a:r>
              <a:rPr lang="en-US" b="0" dirty="0"/>
              <a:t>Pupils </a:t>
            </a:r>
            <a:r>
              <a:rPr lang="en-US" b="0" dirty="0" err="1"/>
              <a:t>practise</a:t>
            </a:r>
            <a:r>
              <a:rPr lang="en-US" b="0" dirty="0"/>
              <a:t> in pairs saying a question – the listening partner has to make the appropriate gesture to show their understanding.</a:t>
            </a:r>
            <a:endParaRPr lang="en-US" dirty="0"/>
          </a:p>
          <a:p>
            <a:pPr marL="0" indent="0">
              <a:buNone/>
            </a:pPr>
            <a:endParaRPr lang="en-US" dirty="0"/>
          </a:p>
          <a:p>
            <a:pPr marL="0" indent="0">
              <a:buNone/>
            </a:pPr>
            <a:br>
              <a:rPr lang="en-US" sz="1200" b="0" strike="noStrike" spc="-1" dirty="0">
                <a:solidFill>
                  <a:srgbClr val="000000"/>
                </a:solidFill>
                <a:latin typeface="Arial"/>
              </a:rPr>
            </a:b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38236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longer sentences with familiar language.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Teacher clarifies pupils need to work out which three images match to each listening passage.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can be encouraged to make notes in English to help them.</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When pupils have suggested their answers, click to reveal.</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Read the short text about Chloé </a:t>
            </a:r>
            <a:r>
              <a:rPr lang="en-GB" sz="1200" b="0" dirty="0" err="1"/>
              <a:t>Jacquet</a:t>
            </a:r>
            <a:r>
              <a:rPr lang="en-GB" sz="1200" b="0" dirty="0"/>
              <a:t>, a member of the French national Women’s Rugby 7s team. Ensure understanding.</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Ask pupils to read the text aloud – pay attention to their pronunciation of the SSC [</a:t>
            </a:r>
            <a:r>
              <a:rPr lang="en-GB" sz="1200" b="0" dirty="0" err="1"/>
              <a:t>qu</a:t>
            </a:r>
            <a:r>
              <a:rPr lang="en-GB" sz="1200" b="0" dirty="0"/>
              <a:t>].</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Transcript: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dirty="0"/>
              <a:t>1. Est-</a:t>
            </a:r>
            <a:r>
              <a:rPr lang="en-GB" sz="1200" b="0" dirty="0" err="1"/>
              <a:t>ce</a:t>
            </a:r>
            <a:r>
              <a:rPr lang="en-GB" sz="1200" b="0" dirty="0"/>
              <a:t> que </a:t>
            </a:r>
            <a:r>
              <a:rPr lang="en-GB" sz="1200" b="0" dirty="0" err="1"/>
              <a:t>tu</a:t>
            </a:r>
            <a:r>
              <a:rPr lang="en-GB" sz="1200" b="0" dirty="0"/>
              <a:t> </a:t>
            </a:r>
            <a:r>
              <a:rPr lang="en-GB" sz="1200" b="0" dirty="0" err="1"/>
              <a:t>joues</a:t>
            </a:r>
            <a:r>
              <a:rPr lang="en-GB" sz="1200" b="0" dirty="0"/>
              <a:t> au foot ?  Non, je </a:t>
            </a:r>
            <a:r>
              <a:rPr lang="en-GB" sz="1200" b="0" dirty="0" err="1"/>
              <a:t>joue</a:t>
            </a:r>
            <a:r>
              <a:rPr lang="en-GB" sz="1200" b="0" dirty="0"/>
              <a:t> au rugby.</a:t>
            </a:r>
            <a:br>
              <a:rPr lang="en-GB" sz="1200" b="0" dirty="0"/>
            </a:br>
            <a:r>
              <a:rPr lang="en-GB" sz="1200" b="0" dirty="0"/>
              <a:t>2. </a:t>
            </a:r>
            <a:r>
              <a:rPr kumimoji="0" lang="en-GB" sz="1200" b="0" i="0" u="sng" strike="noStrike" kern="1200" cap="none" spc="0" normalizeH="0" baseline="0" noProof="0" dirty="0" err="1">
                <a:ln>
                  <a:noFill/>
                </a:ln>
                <a:solidFill>
                  <a:srgbClr val="002060"/>
                </a:solidFill>
                <a:effectLst/>
                <a:uLnTx/>
                <a:uFillTx/>
                <a:latin typeface="Century Gothic" panose="020B0502020202020204" pitchFamily="34" charset="0"/>
              </a:rPr>
              <a:t>Où</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est-ce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a:ln>
                  <a:noFill/>
                </a:ln>
                <a:solidFill>
                  <a:srgbClr val="FF0066"/>
                </a:solidFill>
                <a:effectLst/>
                <a:uLnTx/>
                <a:uFillTx/>
                <a:latin typeface="Century Gothic" panose="020B0502020202020204" pitchFamily="34" charset="0"/>
              </a:rPr>
              <a:t>qu</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1200" b="0" dirty="0" err="1">
                <a:solidFill>
                  <a:srgbClr val="002060"/>
                </a:solidFill>
                <a:latin typeface="Century Gothic" panose="020B0502020202020204" pitchFamily="34" charset="0"/>
              </a:rPr>
              <a:t>habites</a:t>
            </a:r>
            <a:r>
              <a:rPr lang="en-GB" sz="1200" b="0" dirty="0">
                <a:solidFill>
                  <a:srgbClr val="002060"/>
                </a:solidFill>
                <a:latin typeface="Century Gothic" panose="020B0502020202020204" pitchFamily="34" charset="0"/>
              </a:rPr>
              <a:t> ? </a:t>
            </a:r>
            <a:r>
              <a:rPr lang="en-GB" sz="1200" b="0" dirty="0" err="1">
                <a:solidFill>
                  <a:srgbClr val="002060"/>
                </a:solidFill>
                <a:latin typeface="Century Gothic" panose="020B0502020202020204" pitchFamily="34" charset="0"/>
              </a:rPr>
              <a:t>J’habite</a:t>
            </a:r>
            <a:r>
              <a:rPr lang="en-GB" sz="1200" b="0" dirty="0">
                <a:solidFill>
                  <a:srgbClr val="002060"/>
                </a:solidFill>
                <a:latin typeface="Century Gothic" panose="020B0502020202020204" pitchFamily="34" charset="0"/>
              </a:rPr>
              <a:t> à Lyon.</a:t>
            </a:r>
            <a:br>
              <a:rPr lang="en-GB" sz="1200" b="0" dirty="0">
                <a:solidFill>
                  <a:srgbClr val="002060"/>
                </a:solidFill>
                <a:latin typeface="Century Gothic" panose="020B0502020202020204" pitchFamily="34" charset="0"/>
              </a:rPr>
            </a:br>
            <a:r>
              <a:rPr lang="en-GB" sz="1200" b="0" dirty="0">
                <a:solidFill>
                  <a:srgbClr val="002060"/>
                </a:solidFill>
                <a:latin typeface="Century Gothic" panose="020B0502020202020204" pitchFamily="34" charset="0"/>
              </a:rPr>
              <a:t>3. </a:t>
            </a:r>
            <a:r>
              <a:rPr lang="en-GB" sz="1200" b="0" dirty="0" err="1">
                <a:solidFill>
                  <a:srgbClr val="002060"/>
                </a:solidFill>
                <a:latin typeface="Century Gothic" panose="020B0502020202020204" pitchFamily="34" charset="0"/>
              </a:rPr>
              <a:t>Pourquoi</a:t>
            </a:r>
            <a:r>
              <a:rPr lang="en-GB" sz="1200" b="0" dirty="0">
                <a:solidFill>
                  <a:srgbClr val="002060"/>
                </a:solidFill>
                <a:latin typeface="Century Gothic" panose="020B0502020202020204" pitchFamily="34" charset="0"/>
              </a:rPr>
              <a:t> </a:t>
            </a:r>
            <a:r>
              <a:rPr lang="en-GB" sz="1200" b="0" dirty="0" err="1">
                <a:solidFill>
                  <a:srgbClr val="002060"/>
                </a:solidFill>
                <a:latin typeface="Century Gothic" panose="020B0502020202020204" pitchFamily="34" charset="0"/>
              </a:rPr>
              <a:t>est-ce</a:t>
            </a:r>
            <a:r>
              <a:rPr lang="en-GB" sz="1200" b="0" dirty="0">
                <a:solidFill>
                  <a:srgbClr val="002060"/>
                </a:solidFill>
                <a:latin typeface="Century Gothic" panose="020B0502020202020204" pitchFamily="34" charset="0"/>
              </a:rPr>
              <a:t> que </a:t>
            </a:r>
            <a:r>
              <a:rPr lang="en-GB" sz="1200" b="0" dirty="0" err="1">
                <a:solidFill>
                  <a:srgbClr val="002060"/>
                </a:solidFill>
                <a:latin typeface="Century Gothic" panose="020B0502020202020204" pitchFamily="34" charset="0"/>
              </a:rPr>
              <a:t>tu</a:t>
            </a:r>
            <a:r>
              <a:rPr lang="en-GB" sz="1200" b="0" dirty="0">
                <a:solidFill>
                  <a:srgbClr val="002060"/>
                </a:solidFill>
                <a:latin typeface="Century Gothic" panose="020B0502020202020204" pitchFamily="34" charset="0"/>
              </a:rPr>
              <a:t> </a:t>
            </a:r>
            <a:r>
              <a:rPr lang="en-GB" sz="1200" b="0" dirty="0" err="1">
                <a:solidFill>
                  <a:srgbClr val="002060"/>
                </a:solidFill>
                <a:latin typeface="Century Gothic" panose="020B0502020202020204" pitchFamily="34" charset="0"/>
              </a:rPr>
              <a:t>aimes</a:t>
            </a:r>
            <a:r>
              <a:rPr lang="en-GB" sz="1200" b="0" dirty="0">
                <a:solidFill>
                  <a:srgbClr val="002060"/>
                </a:solidFill>
                <a:latin typeface="Century Gothic" panose="020B0502020202020204" pitchFamily="34" charset="0"/>
              </a:rPr>
              <a:t> le rugby ? </a:t>
            </a:r>
            <a:r>
              <a:rPr lang="en-GB" sz="1200" b="0" dirty="0" err="1">
                <a:solidFill>
                  <a:srgbClr val="002060"/>
                </a:solidFill>
                <a:latin typeface="Century Gothic" panose="020B0502020202020204" pitchFamily="34" charset="0"/>
              </a:rPr>
              <a:t>Parce</a:t>
            </a:r>
            <a:r>
              <a:rPr lang="en-GB" sz="1200" b="0" dirty="0">
                <a:solidFill>
                  <a:srgbClr val="002060"/>
                </a:solidFill>
                <a:latin typeface="Century Gothic" panose="020B0502020202020204" pitchFamily="34" charset="0"/>
              </a:rPr>
              <a:t> que </a:t>
            </a:r>
            <a:r>
              <a:rPr lang="en-GB" sz="1200" b="0" dirty="0" err="1">
                <a:solidFill>
                  <a:srgbClr val="002060"/>
                </a:solidFill>
                <a:latin typeface="Century Gothic" panose="020B0502020202020204" pitchFamily="34" charset="0"/>
              </a:rPr>
              <a:t>c’est</a:t>
            </a:r>
            <a:r>
              <a:rPr lang="en-GB" sz="1200" b="0" dirty="0">
                <a:solidFill>
                  <a:srgbClr val="002060"/>
                </a:solidFill>
                <a:latin typeface="Century Gothic" panose="020B0502020202020204" pitchFamily="34" charset="0"/>
              </a:rPr>
              <a:t> </a:t>
            </a:r>
            <a:r>
              <a:rPr lang="en-GB" sz="1200" b="0" dirty="0" err="1">
                <a:solidFill>
                  <a:srgbClr val="002060"/>
                </a:solidFill>
                <a:latin typeface="Century Gothic" panose="020B0502020202020204" pitchFamily="34" charset="0"/>
              </a:rPr>
              <a:t>rapide</a:t>
            </a:r>
            <a:r>
              <a:rPr lang="en-GB" sz="1200" b="0" dirty="0">
                <a:solidFill>
                  <a:srgbClr val="002060"/>
                </a:solidFill>
                <a:latin typeface="Century Gothic" panose="020B0502020202020204" pitchFamily="34" charset="0"/>
              </a:rPr>
              <a:t> !</a:t>
            </a:r>
            <a:endPar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Picture attribution</a:t>
            </a:r>
            <a:r>
              <a:rPr lang="en-GB" sz="1200" b="0" dirty="0"/>
              <a:t>:</a:t>
            </a:r>
          </a:p>
          <a:p>
            <a:pPr marL="0" marR="0" lvl="0" indent="0" algn="l" rtl="0">
              <a:lnSpc>
                <a:spcPct val="100000"/>
              </a:lnSpc>
              <a:spcBef>
                <a:spcPts val="0"/>
              </a:spcBef>
              <a:spcAft>
                <a:spcPts val="0"/>
              </a:spcAft>
              <a:buClr>
                <a:schemeClr val="dk1"/>
              </a:buClr>
              <a:buSzPts val="1200"/>
              <a:buFont typeface="Calibri"/>
              <a:buNone/>
            </a:pPr>
            <a:r>
              <a:rPr lang="en-GB" sz="1200" b="0" dirty="0" err="1"/>
              <a:t>Sivolc</a:t>
            </a:r>
            <a:r>
              <a:rPr lang="en-GB" sz="1200" b="0" dirty="0"/>
              <a:t>, CC BY-SA 4.0 via Wikimedia Commons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written comprehension of a range of previously taught language in a longer text; oral production of questions to elicit the information in the text.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to read the context and ensure this is clear.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to read the text aloud in pairs.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Then either a pupil or the teacher takes the hotseat, facing away from the text. The other pupils ask questions to try to elicit all of the information from the text.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Optional: click again to bring up 12 possible questions and use them for pupils to respond to, chorally. This can serve as an immediate repetition of the speaking task, but with a different format, and involving all pupils at once.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Questions pupils could ask (and answers from the text)</a:t>
            </a:r>
            <a:r>
              <a:rPr lang="en-GB" dirty="0"/>
              <a:t>:</a:t>
            </a:r>
            <a:br>
              <a:rPr lang="en-GB" dirty="0"/>
            </a:br>
            <a:r>
              <a:rPr lang="en-GB" dirty="0"/>
              <a:t>1. Tu as </a:t>
            </a:r>
            <a:r>
              <a:rPr lang="en-GB" dirty="0" err="1"/>
              <a:t>quel</a:t>
            </a:r>
            <a:r>
              <a:rPr lang="en-GB" dirty="0"/>
              <a:t> </a:t>
            </a:r>
            <a:r>
              <a:rPr lang="en-GB" dirty="0" err="1"/>
              <a:t>âge</a:t>
            </a:r>
            <a:r>
              <a:rPr lang="en-GB" dirty="0"/>
              <a:t> ?  </a:t>
            </a:r>
            <a:r>
              <a:rPr lang="en-GB" dirty="0" err="1"/>
              <a:t>J’ai</a:t>
            </a:r>
            <a:r>
              <a:rPr lang="en-GB" dirty="0"/>
              <a:t> </a:t>
            </a:r>
            <a:r>
              <a:rPr lang="en-GB" dirty="0" err="1"/>
              <a:t>vingt</a:t>
            </a:r>
            <a:r>
              <a:rPr lang="en-GB" dirty="0"/>
              <a:t> ans.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a:t>
            </a:r>
            <a:r>
              <a:rPr kumimoji="0" lang="en-GB" sz="1200" b="0" i="0" u="sng" strike="noStrike" kern="1200" cap="none" spc="0" normalizeH="0" baseline="0" noProof="0" dirty="0" err="1">
                <a:ln>
                  <a:noFill/>
                </a:ln>
                <a:solidFill>
                  <a:srgbClr val="002060"/>
                </a:solidFill>
                <a:effectLst/>
                <a:uLnTx/>
                <a:uFillTx/>
                <a:latin typeface="Century Gothic" panose="020B0502020202020204" pitchFamily="34" charset="0"/>
              </a:rPr>
              <a:t>Où</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est-ce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a:ln>
                  <a:noFill/>
                </a:ln>
                <a:solidFill>
                  <a:srgbClr val="FF0066"/>
                </a:solidFill>
                <a:effectLst/>
                <a:uLnTx/>
                <a:uFillTx/>
                <a:latin typeface="Century Gothic" panose="020B0502020202020204" pitchFamily="34" charset="0"/>
              </a:rPr>
              <a:t>qu</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1200" b="0" dirty="0" err="1">
                <a:solidFill>
                  <a:srgbClr val="002060"/>
                </a:solidFill>
                <a:latin typeface="Century Gothic" panose="020B0502020202020204" pitchFamily="34" charset="0"/>
              </a:rPr>
              <a:t>habites</a:t>
            </a:r>
            <a:r>
              <a:rPr lang="en-GB" sz="1200" b="0" dirty="0">
                <a:solidFill>
                  <a:srgbClr val="002060"/>
                </a:solidFill>
                <a:latin typeface="Century Gothic" panose="020B0502020202020204" pitchFamily="34" charset="0"/>
              </a:rPr>
              <a:t> ? </a:t>
            </a:r>
            <a:r>
              <a:rPr lang="en-GB" sz="1200" b="0" dirty="0" err="1">
                <a:solidFill>
                  <a:srgbClr val="002060"/>
                </a:solidFill>
                <a:latin typeface="Century Gothic" panose="020B0502020202020204" pitchFamily="34" charset="0"/>
              </a:rPr>
              <a:t>J’habite</a:t>
            </a:r>
            <a:r>
              <a:rPr lang="en-GB" sz="1200" b="0" dirty="0">
                <a:solidFill>
                  <a:srgbClr val="002060"/>
                </a:solidFill>
                <a:latin typeface="Century Gothic" panose="020B0502020202020204" pitchFamily="34" charset="0"/>
              </a:rPr>
              <a:t> à Lyon.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3.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Qu’est-ce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à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l’université</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J’étudie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à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l’université</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4. Est-</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ce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aimes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le sport ?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Oui</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j’aime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beaucoup le sport.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5. Est-</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ce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aimes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le foot ?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Oui</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j’aime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le foot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mais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je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préfère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le rugby.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6.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Qu’est-ce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préfères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le foot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le rugby?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J’aime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le foot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mais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je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préfère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le rugby.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7.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Pourquoi</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est-ce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aimes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le rugby ?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J’aime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le rugby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parce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rapide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8.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Quand</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est-ce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joues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au rugby ? Je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joue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au rugby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tous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les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jours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a:t>
            </a:r>
            <a:b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9.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Qu’est-ce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le weekend ? Le weekend je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du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vélo</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avec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mes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amis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a:t>
            </a:r>
            <a:b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10.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Qu’est-ce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quand</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il fait du soleil ? Je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du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vélo</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avec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mes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amis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a:t>
            </a:r>
            <a:b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11.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Pourquoi</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est-ce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du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vélo</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 Je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du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vélo</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avec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mes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amis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parce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sympa</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a:t>
            </a:r>
            <a:b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12.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Qu’est-ce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quand</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il fait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froid</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 Je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des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activités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chez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moi</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Par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exemple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je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regarde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un film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j’écoute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de la musique.</a:t>
            </a:r>
            <a:b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rPr>
            </a:br>
            <a:endPar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ym typeface="Wingdings" panose="05000000000000000000" pitchFamily="2" charset="2"/>
              </a:rPr>
              <a:t>Note</a:t>
            </a:r>
            <a:r>
              <a:rPr lang="en-GB" dirty="0">
                <a:sym typeface="Wingdings" panose="05000000000000000000" pitchFamily="2" charset="2"/>
              </a:rPr>
              <a:t>: in the audio version, click on the text to hear it in full.</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17013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1" dirty="0">
                <a:solidFill>
                  <a:srgbClr val="1F4E79"/>
                </a:solidFill>
                <a:effectLst/>
                <a:latin typeface="Century Gothic" panose="020B0502020202020204" pitchFamily="34" charset="0"/>
                <a:ea typeface="DengXian" panose="02010600030101010101" pitchFamily="2" charset="-122"/>
              </a:rPr>
              <a:t>Timing: 5 minutes</a:t>
            </a:r>
            <a:br>
              <a:rPr lang="en-GB" sz="1200" b="1" dirty="0">
                <a:solidFill>
                  <a:srgbClr val="1F4E79"/>
                </a:solidFill>
                <a:effectLst/>
                <a:latin typeface="Century Gothic" panose="020B0502020202020204" pitchFamily="34" charset="0"/>
                <a:ea typeface="DengXian" panose="02010600030101010101" pitchFamily="2" charset="-122"/>
              </a:rPr>
            </a:br>
            <a:br>
              <a:rPr lang="en-GB" sz="1200" b="1" dirty="0">
                <a:solidFill>
                  <a:srgbClr val="1F4E79"/>
                </a:solidFill>
                <a:effectLst/>
                <a:latin typeface="Century Gothic" panose="020B0502020202020204" pitchFamily="34" charset="0"/>
                <a:ea typeface="DengXian" panose="02010600030101010101" pitchFamily="2" charset="-122"/>
              </a:rPr>
            </a:br>
            <a:r>
              <a:rPr lang="en-GB" sz="1200" b="1" dirty="0">
                <a:solidFill>
                  <a:srgbClr val="1F4E79"/>
                </a:solidFill>
                <a:effectLst/>
                <a:latin typeface="Century Gothic" panose="020B0502020202020204" pitchFamily="34" charset="0"/>
                <a:ea typeface="DengXian" panose="02010600030101010101" pitchFamily="2" charset="-122"/>
              </a:rPr>
              <a:t>Aim: </a:t>
            </a:r>
            <a:r>
              <a:rPr lang="en-GB" sz="1200" b="0" dirty="0">
                <a:solidFill>
                  <a:srgbClr val="1F4E79"/>
                </a:solidFill>
                <a:effectLst/>
                <a:latin typeface="Century Gothic" panose="020B0502020202020204" pitchFamily="34" charset="0"/>
                <a:ea typeface="DengXian" panose="02010600030101010101" pitchFamily="2" charset="-122"/>
              </a:rPr>
              <a:t>to practise written comprehension and spoken production using vocabulary and grammar from this week to communicate a range of messages about free time activities.</a:t>
            </a:r>
          </a:p>
          <a:p>
            <a:pPr algn="l"/>
            <a:endParaRPr lang="en-GB" sz="1200" b="1"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Procedure: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Both pupils write 5 sentences (in English) made up of words with equivalent meanings from the table.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They swap sentences.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Partner A tries to say all B’s sentences in French within 30 seconds (without or without using the support).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Then Partner B tries to say all A’s sentences in French within 30 seconds.</a:t>
            </a:r>
          </a:p>
          <a:p>
            <a:endParaRPr lang="en-GB" dirty="0"/>
          </a:p>
          <a:p>
            <a:r>
              <a:rPr lang="en-GB" b="1" dirty="0"/>
              <a:t>Adaptions</a:t>
            </a:r>
            <a:r>
              <a:rPr lang="en-GB" dirty="0"/>
              <a:t>:</a:t>
            </a:r>
            <a:br>
              <a:rPr lang="en-GB" dirty="0"/>
            </a:br>
            <a:r>
              <a:rPr lang="en-GB" dirty="0"/>
              <a:t>1. Teachers could give English sentences to pupils (a couple of words at a time) and pupils write them using mini whiteboards.</a:t>
            </a:r>
          </a:p>
          <a:p>
            <a:r>
              <a:rPr lang="en-GB" dirty="0"/>
              <a:t>2. Teachers could ask questions in French for pupils to answer (either chorally, or individually) – e.g., </a:t>
            </a:r>
            <a:r>
              <a:rPr lang="en-GB" dirty="0" err="1"/>
              <a:t>Qu’est-ce</a:t>
            </a:r>
            <a:r>
              <a:rPr lang="en-GB" dirty="0"/>
              <a:t> que </a:t>
            </a:r>
            <a:r>
              <a:rPr lang="en-GB" dirty="0" err="1"/>
              <a:t>tu</a:t>
            </a:r>
            <a:r>
              <a:rPr lang="en-GB" dirty="0"/>
              <a:t> </a:t>
            </a:r>
            <a:r>
              <a:rPr lang="en-GB" dirty="0" err="1"/>
              <a:t>fais</a:t>
            </a:r>
            <a:r>
              <a:rPr lang="en-GB" dirty="0"/>
              <a:t> ?  </a:t>
            </a:r>
            <a:r>
              <a:rPr lang="en-GB" dirty="0" err="1"/>
              <a:t>Qu’est-ce</a:t>
            </a:r>
            <a:r>
              <a:rPr lang="en-GB" dirty="0"/>
              <a:t> que </a:t>
            </a:r>
            <a:r>
              <a:rPr lang="en-GB" dirty="0" err="1"/>
              <a:t>tu</a:t>
            </a:r>
            <a:r>
              <a:rPr lang="en-GB" dirty="0"/>
              <a:t> </a:t>
            </a:r>
            <a:r>
              <a:rPr lang="en-GB" dirty="0" err="1"/>
              <a:t>joues</a:t>
            </a:r>
            <a:r>
              <a:rPr lang="en-GB" dirty="0"/>
              <a:t> ? Avec qui ? </a:t>
            </a:r>
            <a:r>
              <a:rPr lang="en-GB" dirty="0" err="1"/>
              <a:t>Quand</a:t>
            </a:r>
            <a:r>
              <a:rPr lang="en-GB" dirty="0"/>
              <a:t> </a:t>
            </a:r>
            <a:r>
              <a:rPr lang="en-GB" dirty="0" err="1"/>
              <a:t>est-ce</a:t>
            </a:r>
            <a:r>
              <a:rPr lang="en-GB" dirty="0"/>
              <a:t> que </a:t>
            </a:r>
            <a:r>
              <a:rPr lang="en-GB" dirty="0" err="1"/>
              <a:t>tu</a:t>
            </a:r>
            <a:r>
              <a:rPr lang="en-GB" dirty="0"/>
              <a:t> </a:t>
            </a:r>
            <a:r>
              <a:rPr lang="en-GB" dirty="0" err="1"/>
              <a:t>fais</a:t>
            </a:r>
            <a:r>
              <a:rPr lang="en-GB" dirty="0"/>
              <a:t> </a:t>
            </a:r>
            <a:r>
              <a:rPr lang="en-GB" dirty="0" err="1"/>
              <a:t>ça</a:t>
            </a:r>
            <a:r>
              <a:rPr lang="en-GB" dirty="0"/>
              <a:t> ? </a:t>
            </a:r>
            <a:r>
              <a:rPr lang="en-GB" dirty="0" err="1"/>
              <a:t>Pourquoi</a:t>
            </a:r>
            <a:r>
              <a:rPr lang="en-GB" dirty="0"/>
              <a:t> </a:t>
            </a:r>
            <a:r>
              <a:rPr lang="en-GB" dirty="0" err="1"/>
              <a:t>est-ce</a:t>
            </a:r>
            <a:r>
              <a:rPr lang="en-GB" dirty="0"/>
              <a:t> que </a:t>
            </a:r>
            <a:r>
              <a:rPr lang="en-GB" dirty="0" err="1"/>
              <a:t>tu</a:t>
            </a:r>
            <a:r>
              <a:rPr lang="en-GB" dirty="0"/>
              <a:t> </a:t>
            </a:r>
            <a:r>
              <a:rPr lang="en-GB" dirty="0" err="1"/>
              <a:t>fais</a:t>
            </a:r>
            <a:r>
              <a:rPr lang="en-GB" dirty="0"/>
              <a:t> </a:t>
            </a:r>
            <a:r>
              <a:rPr lang="en-GB" dirty="0" err="1"/>
              <a:t>ça</a:t>
            </a:r>
            <a:r>
              <a:rPr lang="en-GB" dirty="0"/>
              <a:t> ?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93852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94812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79333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48285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64197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261135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6134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26497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29447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52159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8977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705810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970732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152527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621869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101083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494064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660661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586498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5547B-90D4-4870-9DB0-A1545CD520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5592222-601C-42A7-AD5C-F5AD50E8B8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AE62117-42D7-448F-BC9A-759306A15E37}"/>
              </a:ext>
            </a:extLst>
          </p:cNvPr>
          <p:cNvSpPr>
            <a:spLocks noGrp="1"/>
          </p:cNvSpPr>
          <p:nvPr>
            <p:ph type="dt" sz="half" idx="10"/>
          </p:nvPr>
        </p:nvSpPr>
        <p:spPr/>
        <p:txBody>
          <a:bodyPr/>
          <a:lstStyle/>
          <a:p>
            <a:fld id="{7DE8494D-92E3-41FF-A957-F9D0B9E435AB}" type="datetimeFigureOut">
              <a:rPr lang="en-GB" smtClean="0"/>
              <a:t>05/05/2023</a:t>
            </a:fld>
            <a:endParaRPr lang="en-GB"/>
          </a:p>
        </p:txBody>
      </p:sp>
      <p:sp>
        <p:nvSpPr>
          <p:cNvPr id="5" name="Footer Placeholder 4">
            <a:extLst>
              <a:ext uri="{FF2B5EF4-FFF2-40B4-BE49-F238E27FC236}">
                <a16:creationId xmlns:a16="http://schemas.microsoft.com/office/drawing/2014/main" id="{9C0A2A07-B256-4F89-92BC-967417CDE5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52E074-CDD7-44E9-99BE-22BD45F2998A}"/>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1802851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7B160-6FCB-432A-BBA5-B6F5B3C642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DC7457-2E05-439E-94E0-FD940D2190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528891-821F-4DDB-9852-820351765866}"/>
              </a:ext>
            </a:extLst>
          </p:cNvPr>
          <p:cNvSpPr>
            <a:spLocks noGrp="1"/>
          </p:cNvSpPr>
          <p:nvPr>
            <p:ph type="dt" sz="half" idx="10"/>
          </p:nvPr>
        </p:nvSpPr>
        <p:spPr/>
        <p:txBody>
          <a:bodyPr/>
          <a:lstStyle/>
          <a:p>
            <a:fld id="{7DE8494D-92E3-41FF-A957-F9D0B9E435AB}" type="datetimeFigureOut">
              <a:rPr lang="en-GB" smtClean="0"/>
              <a:t>05/05/2023</a:t>
            </a:fld>
            <a:endParaRPr lang="en-GB"/>
          </a:p>
        </p:txBody>
      </p:sp>
      <p:sp>
        <p:nvSpPr>
          <p:cNvPr id="5" name="Footer Placeholder 4">
            <a:extLst>
              <a:ext uri="{FF2B5EF4-FFF2-40B4-BE49-F238E27FC236}">
                <a16:creationId xmlns:a16="http://schemas.microsoft.com/office/drawing/2014/main" id="{9EE50DB9-D610-415E-8780-9F3AE31037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34B08A-29DB-491A-8816-64B05A92A2D7}"/>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8200218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2D032-7B65-4758-8D87-364508150A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319DE5-684C-4942-9035-4DEB4149EA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FAFD57-BCAC-4E29-AF19-EF5D996FAB5B}"/>
              </a:ext>
            </a:extLst>
          </p:cNvPr>
          <p:cNvSpPr>
            <a:spLocks noGrp="1"/>
          </p:cNvSpPr>
          <p:nvPr>
            <p:ph type="dt" sz="half" idx="10"/>
          </p:nvPr>
        </p:nvSpPr>
        <p:spPr/>
        <p:txBody>
          <a:bodyPr/>
          <a:lstStyle/>
          <a:p>
            <a:fld id="{7DE8494D-92E3-41FF-A957-F9D0B9E435AB}" type="datetimeFigureOut">
              <a:rPr lang="en-GB" smtClean="0"/>
              <a:t>05/05/2023</a:t>
            </a:fld>
            <a:endParaRPr lang="en-GB"/>
          </a:p>
        </p:txBody>
      </p:sp>
      <p:sp>
        <p:nvSpPr>
          <p:cNvPr id="5" name="Footer Placeholder 4">
            <a:extLst>
              <a:ext uri="{FF2B5EF4-FFF2-40B4-BE49-F238E27FC236}">
                <a16:creationId xmlns:a16="http://schemas.microsoft.com/office/drawing/2014/main" id="{D594D078-B300-4C31-B462-D1BE8F5E1D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211BDF-20AD-4046-92C9-84322F768849}"/>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8102559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E839A-283E-425C-92B3-B15370CC70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6628CC-32F3-4156-9AEE-3289B87A2B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B1328EC-FBE5-4E1C-ACB1-F2BDAE69E2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44FBCC8-3200-41F2-B2C9-3597416C334A}"/>
              </a:ext>
            </a:extLst>
          </p:cNvPr>
          <p:cNvSpPr>
            <a:spLocks noGrp="1"/>
          </p:cNvSpPr>
          <p:nvPr>
            <p:ph type="dt" sz="half" idx="10"/>
          </p:nvPr>
        </p:nvSpPr>
        <p:spPr/>
        <p:txBody>
          <a:bodyPr/>
          <a:lstStyle/>
          <a:p>
            <a:fld id="{7DE8494D-92E3-41FF-A957-F9D0B9E435AB}" type="datetimeFigureOut">
              <a:rPr lang="en-GB" smtClean="0"/>
              <a:t>05/05/2023</a:t>
            </a:fld>
            <a:endParaRPr lang="en-GB"/>
          </a:p>
        </p:txBody>
      </p:sp>
      <p:sp>
        <p:nvSpPr>
          <p:cNvPr id="6" name="Footer Placeholder 5">
            <a:extLst>
              <a:ext uri="{FF2B5EF4-FFF2-40B4-BE49-F238E27FC236}">
                <a16:creationId xmlns:a16="http://schemas.microsoft.com/office/drawing/2014/main" id="{253387E8-6270-409B-A287-0149AF8CFD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29BEA6-9445-40B8-B8FE-84AFFB2FFB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0636992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BD8FA-266F-47EB-958B-C7CE59A579B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2CA9E5-9436-4FB8-982D-8145D966E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7BDF94-150C-4A7E-9D72-E196732CB1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DC73E4-568F-47F2-A2FE-143DAD513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D7F8E6-962B-4DC3-A8E1-D4A508FDB3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532E1E3-254E-4D4E-9737-F7E71C1C358F}"/>
              </a:ext>
            </a:extLst>
          </p:cNvPr>
          <p:cNvSpPr>
            <a:spLocks noGrp="1"/>
          </p:cNvSpPr>
          <p:nvPr>
            <p:ph type="dt" sz="half" idx="10"/>
          </p:nvPr>
        </p:nvSpPr>
        <p:spPr/>
        <p:txBody>
          <a:bodyPr/>
          <a:lstStyle/>
          <a:p>
            <a:fld id="{7DE8494D-92E3-41FF-A957-F9D0B9E435AB}" type="datetimeFigureOut">
              <a:rPr lang="en-GB" smtClean="0"/>
              <a:t>05/05/2023</a:t>
            </a:fld>
            <a:endParaRPr lang="en-GB"/>
          </a:p>
        </p:txBody>
      </p:sp>
      <p:sp>
        <p:nvSpPr>
          <p:cNvPr id="8" name="Footer Placeholder 7">
            <a:extLst>
              <a:ext uri="{FF2B5EF4-FFF2-40B4-BE49-F238E27FC236}">
                <a16:creationId xmlns:a16="http://schemas.microsoft.com/office/drawing/2014/main" id="{1E000403-C7B6-4F60-B8F0-3976FFB637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624D03-C03E-4EA7-A4E9-5925F221D960}"/>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790808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760748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06770-6280-4FC0-A211-3BF9EB6B02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EAB3DAD-9D8B-4553-9F8E-4BD7C9524AC1}"/>
              </a:ext>
            </a:extLst>
          </p:cNvPr>
          <p:cNvSpPr>
            <a:spLocks noGrp="1"/>
          </p:cNvSpPr>
          <p:nvPr>
            <p:ph type="dt" sz="half" idx="10"/>
          </p:nvPr>
        </p:nvSpPr>
        <p:spPr/>
        <p:txBody>
          <a:bodyPr/>
          <a:lstStyle/>
          <a:p>
            <a:fld id="{7DE8494D-92E3-41FF-A957-F9D0B9E435AB}" type="datetimeFigureOut">
              <a:rPr lang="en-GB" smtClean="0"/>
              <a:t>05/05/2023</a:t>
            </a:fld>
            <a:endParaRPr lang="en-GB"/>
          </a:p>
        </p:txBody>
      </p:sp>
      <p:sp>
        <p:nvSpPr>
          <p:cNvPr id="4" name="Footer Placeholder 3">
            <a:extLst>
              <a:ext uri="{FF2B5EF4-FFF2-40B4-BE49-F238E27FC236}">
                <a16:creationId xmlns:a16="http://schemas.microsoft.com/office/drawing/2014/main" id="{7203F813-3A48-47C8-9269-0520D92935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BCA820D-E098-41DB-8961-EC8EC0506586}"/>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0749240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76C1E5-9D13-4304-8A48-87A09CF56FD9}"/>
              </a:ext>
            </a:extLst>
          </p:cNvPr>
          <p:cNvSpPr>
            <a:spLocks noGrp="1"/>
          </p:cNvSpPr>
          <p:nvPr>
            <p:ph type="dt" sz="half" idx="10"/>
          </p:nvPr>
        </p:nvSpPr>
        <p:spPr/>
        <p:txBody>
          <a:bodyPr/>
          <a:lstStyle/>
          <a:p>
            <a:fld id="{7DE8494D-92E3-41FF-A957-F9D0B9E435AB}" type="datetimeFigureOut">
              <a:rPr lang="en-GB" smtClean="0"/>
              <a:t>05/05/2023</a:t>
            </a:fld>
            <a:endParaRPr lang="en-GB"/>
          </a:p>
        </p:txBody>
      </p:sp>
      <p:sp>
        <p:nvSpPr>
          <p:cNvPr id="3" name="Footer Placeholder 2">
            <a:extLst>
              <a:ext uri="{FF2B5EF4-FFF2-40B4-BE49-F238E27FC236}">
                <a16:creationId xmlns:a16="http://schemas.microsoft.com/office/drawing/2014/main" id="{4EC201CD-85A1-45B4-ADA5-5F6C9F0989F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2B7B008-59B1-4781-9574-3F30B201BFC8}"/>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5195916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3CE1-3E8A-4304-9AA6-3B4482099F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0EE7EF2-89B4-47D3-9DDA-1493C5C519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FFA6DC3-1766-45F8-97BD-43A543F743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08680D-232A-4389-8B91-03D71E60462E}"/>
              </a:ext>
            </a:extLst>
          </p:cNvPr>
          <p:cNvSpPr>
            <a:spLocks noGrp="1"/>
          </p:cNvSpPr>
          <p:nvPr>
            <p:ph type="dt" sz="half" idx="10"/>
          </p:nvPr>
        </p:nvSpPr>
        <p:spPr/>
        <p:txBody>
          <a:bodyPr/>
          <a:lstStyle/>
          <a:p>
            <a:fld id="{7DE8494D-92E3-41FF-A957-F9D0B9E435AB}" type="datetimeFigureOut">
              <a:rPr lang="en-GB" smtClean="0"/>
              <a:t>05/05/2023</a:t>
            </a:fld>
            <a:endParaRPr lang="en-GB"/>
          </a:p>
        </p:txBody>
      </p:sp>
      <p:sp>
        <p:nvSpPr>
          <p:cNvPr id="6" name="Footer Placeholder 5">
            <a:extLst>
              <a:ext uri="{FF2B5EF4-FFF2-40B4-BE49-F238E27FC236}">
                <a16:creationId xmlns:a16="http://schemas.microsoft.com/office/drawing/2014/main" id="{010D6638-7094-4907-9CFF-E1DB49CEDB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D0F42A-0A81-4DD6-8C62-FD044D5BD1A2}"/>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2176845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75449-AB80-4CC4-A512-9FEA70DD7D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9B7762-12A1-4719-899C-F5B137F42B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90C27CF-DD73-406B-8F49-CE1D2C0FE1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91B86-F36B-4C82-8B37-375DAE5E22C3}"/>
              </a:ext>
            </a:extLst>
          </p:cNvPr>
          <p:cNvSpPr>
            <a:spLocks noGrp="1"/>
          </p:cNvSpPr>
          <p:nvPr>
            <p:ph type="dt" sz="half" idx="10"/>
          </p:nvPr>
        </p:nvSpPr>
        <p:spPr/>
        <p:txBody>
          <a:bodyPr/>
          <a:lstStyle/>
          <a:p>
            <a:fld id="{7DE8494D-92E3-41FF-A957-F9D0B9E435AB}" type="datetimeFigureOut">
              <a:rPr lang="en-GB" smtClean="0"/>
              <a:t>05/05/2023</a:t>
            </a:fld>
            <a:endParaRPr lang="en-GB"/>
          </a:p>
        </p:txBody>
      </p:sp>
      <p:sp>
        <p:nvSpPr>
          <p:cNvPr id="6" name="Footer Placeholder 5">
            <a:extLst>
              <a:ext uri="{FF2B5EF4-FFF2-40B4-BE49-F238E27FC236}">
                <a16:creationId xmlns:a16="http://schemas.microsoft.com/office/drawing/2014/main" id="{C2330DD5-7761-4032-A145-0DC2A67C4F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A8D36B-78E8-4EAB-9731-746C6D87B5DF}"/>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477689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A3689-98DC-4653-8124-556A73B9069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72B055-E8ED-42C0-92E7-2DBF95E3A6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79A015-4021-440B-89A1-AF6CD9D3C722}"/>
              </a:ext>
            </a:extLst>
          </p:cNvPr>
          <p:cNvSpPr>
            <a:spLocks noGrp="1"/>
          </p:cNvSpPr>
          <p:nvPr>
            <p:ph type="dt" sz="half" idx="10"/>
          </p:nvPr>
        </p:nvSpPr>
        <p:spPr/>
        <p:txBody>
          <a:bodyPr/>
          <a:lstStyle/>
          <a:p>
            <a:fld id="{7DE8494D-92E3-41FF-A957-F9D0B9E435AB}" type="datetimeFigureOut">
              <a:rPr lang="en-GB" smtClean="0"/>
              <a:t>05/05/2023</a:t>
            </a:fld>
            <a:endParaRPr lang="en-GB"/>
          </a:p>
        </p:txBody>
      </p:sp>
      <p:sp>
        <p:nvSpPr>
          <p:cNvPr id="5" name="Footer Placeholder 4">
            <a:extLst>
              <a:ext uri="{FF2B5EF4-FFF2-40B4-BE49-F238E27FC236}">
                <a16:creationId xmlns:a16="http://schemas.microsoft.com/office/drawing/2014/main" id="{31F1E69E-00F0-4A4A-90CE-BAC9DBFFC6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7E2F26-4300-41D3-8327-CCCA58C0621E}"/>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6478138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B247AB-698E-4E4B-8F1B-B43654DA3C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C3D534-9969-46E8-8052-AF6EDAF19A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C5C671-2A86-46FA-8423-2824B3D2D2C9}"/>
              </a:ext>
            </a:extLst>
          </p:cNvPr>
          <p:cNvSpPr>
            <a:spLocks noGrp="1"/>
          </p:cNvSpPr>
          <p:nvPr>
            <p:ph type="dt" sz="half" idx="10"/>
          </p:nvPr>
        </p:nvSpPr>
        <p:spPr/>
        <p:txBody>
          <a:bodyPr/>
          <a:lstStyle/>
          <a:p>
            <a:fld id="{7DE8494D-92E3-41FF-A957-F9D0B9E435AB}" type="datetimeFigureOut">
              <a:rPr lang="en-GB" smtClean="0"/>
              <a:t>05/05/2023</a:t>
            </a:fld>
            <a:endParaRPr lang="en-GB"/>
          </a:p>
        </p:txBody>
      </p:sp>
      <p:sp>
        <p:nvSpPr>
          <p:cNvPr id="5" name="Footer Placeholder 4">
            <a:extLst>
              <a:ext uri="{FF2B5EF4-FFF2-40B4-BE49-F238E27FC236}">
                <a16:creationId xmlns:a16="http://schemas.microsoft.com/office/drawing/2014/main" id="{4605084E-5BD8-4D56-8C97-FDEF72625E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220DB4-61E1-4DEE-B8DF-09FBECEBCF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8131351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291343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29886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009942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5473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798989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5134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9846006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2920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05/05/2023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1295091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05/05/2023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4840433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05/05/2023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7108318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05/05/2023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7371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10618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80365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3885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42801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94941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jp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2183133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3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006314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28C2B4-1C19-46DB-B525-F5EE37B9AD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F953DF-1EA3-4878-AE1C-885353F4A4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A7B5E5-D666-4331-A161-1361D762CD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E8494D-92E3-41FF-A957-F9D0B9E435AB}" type="datetimeFigureOut">
              <a:rPr lang="en-GB" smtClean="0"/>
              <a:t>05/05/2023</a:t>
            </a:fld>
            <a:endParaRPr lang="en-GB"/>
          </a:p>
        </p:txBody>
      </p:sp>
      <p:sp>
        <p:nvSpPr>
          <p:cNvPr id="5" name="Footer Placeholder 4">
            <a:extLst>
              <a:ext uri="{FF2B5EF4-FFF2-40B4-BE49-F238E27FC236}">
                <a16:creationId xmlns:a16="http://schemas.microsoft.com/office/drawing/2014/main" id="{017F7BED-CD6A-423D-99B4-5CFB1FC4FD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5EA9A68-3378-45F8-A696-3627689888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0C86E1-2F26-43C1-9EDA-FF879CD37FEA}" type="slidenum">
              <a:rPr lang="en-GB" smtClean="0"/>
              <a:t>‹#›</a:t>
            </a:fld>
            <a:endParaRPr lang="en-GB"/>
          </a:p>
        </p:txBody>
      </p:sp>
    </p:spTree>
    <p:extLst>
      <p:ext uri="{BB962C8B-B14F-4D97-AF65-F5344CB8AC3E}">
        <p14:creationId xmlns:p14="http://schemas.microsoft.com/office/powerpoint/2010/main" val="111247198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40868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notesSlide" Target="../notesSlides/notesSlide1.xml"/><Relationship Id="rId16" Type="http://schemas.openxmlformats.org/officeDocument/2006/relationships/image" Target="../media/image15.png"/><Relationship Id="rId20" Type="http://schemas.openxmlformats.org/officeDocument/2006/relationships/image" Target="../media/image19.gif"/><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4.png"/><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23.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22.svg"/><Relationship Id="rId5" Type="http://schemas.openxmlformats.org/officeDocument/2006/relationships/slideLayout" Target="../slideLayouts/slideLayout12.xml"/><Relationship Id="rId10" Type="http://schemas.openxmlformats.org/officeDocument/2006/relationships/image" Target="../media/image21.png"/><Relationship Id="rId4" Type="http://schemas.openxmlformats.org/officeDocument/2006/relationships/video" Target="../media/media2.mkv"/><Relationship Id="rId9"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26.png"/><Relationship Id="rId2" Type="http://schemas.openxmlformats.org/officeDocument/2006/relationships/notesSlide" Target="../notesSlides/notesSlide3.xml"/><Relationship Id="rId16"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audio" Target="../media/audio5.wav"/><Relationship Id="rId11" Type="http://schemas.openxmlformats.org/officeDocument/2006/relationships/image" Target="../media/image25.png"/><Relationship Id="rId5" Type="http://schemas.openxmlformats.org/officeDocument/2006/relationships/audio" Target="../media/audio4.wav"/><Relationship Id="rId15" Type="http://schemas.openxmlformats.org/officeDocument/2006/relationships/image" Target="../media/image29.png"/><Relationship Id="rId10" Type="http://schemas.openxmlformats.org/officeDocument/2006/relationships/image" Target="../media/image22.svg"/><Relationship Id="rId4" Type="http://schemas.openxmlformats.org/officeDocument/2006/relationships/audio" Target="../media/audio3.wav"/><Relationship Id="rId9" Type="http://schemas.openxmlformats.org/officeDocument/2006/relationships/image" Target="../media/image21.png"/><Relationship Id="rId14"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3.gif"/><Relationship Id="rId3" Type="http://schemas.openxmlformats.org/officeDocument/2006/relationships/audio" Target="../media/audio7.wav"/><Relationship Id="rId7" Type="http://schemas.openxmlformats.org/officeDocument/2006/relationships/audio" Target="../media/audio11.wav"/><Relationship Id="rId12" Type="http://schemas.openxmlformats.org/officeDocument/2006/relationships/image" Target="../media/image32.svg"/><Relationship Id="rId17" Type="http://schemas.openxmlformats.org/officeDocument/2006/relationships/image" Target="../media/image37.png"/><Relationship Id="rId2" Type="http://schemas.openxmlformats.org/officeDocument/2006/relationships/notesSlide" Target="../notesSlides/notesSlide4.xml"/><Relationship Id="rId16" Type="http://schemas.openxmlformats.org/officeDocument/2006/relationships/image" Target="../media/image36.gif"/><Relationship Id="rId1" Type="http://schemas.openxmlformats.org/officeDocument/2006/relationships/slideLayout" Target="../slideLayouts/slideLayout14.xml"/><Relationship Id="rId6" Type="http://schemas.openxmlformats.org/officeDocument/2006/relationships/audio" Target="../media/audio10.wav"/><Relationship Id="rId11" Type="http://schemas.openxmlformats.org/officeDocument/2006/relationships/image" Target="../media/image31.png"/><Relationship Id="rId5" Type="http://schemas.openxmlformats.org/officeDocument/2006/relationships/audio" Target="../media/audio9.wav"/><Relationship Id="rId15" Type="http://schemas.openxmlformats.org/officeDocument/2006/relationships/image" Target="../media/image35.gif"/><Relationship Id="rId10" Type="http://schemas.openxmlformats.org/officeDocument/2006/relationships/audio" Target="../media/audio13.wav"/><Relationship Id="rId4" Type="http://schemas.openxmlformats.org/officeDocument/2006/relationships/audio" Target="../media/audio8.wav"/><Relationship Id="rId9" Type="http://schemas.openxmlformats.org/officeDocument/2006/relationships/audio" Target="../media/audio12.wav"/><Relationship Id="rId14" Type="http://schemas.openxmlformats.org/officeDocument/2006/relationships/image" Target="../media/image34.gif"/></Relationships>
</file>

<file path=ppt/slides/_rels/slide5.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audio" Target="../media/audio18.wav"/><Relationship Id="rId18" Type="http://schemas.openxmlformats.org/officeDocument/2006/relationships/image" Target="../media/image43.png"/><Relationship Id="rId3" Type="http://schemas.openxmlformats.org/officeDocument/2006/relationships/audio" Target="../media/audio14.wav"/><Relationship Id="rId21" Type="http://schemas.openxmlformats.org/officeDocument/2006/relationships/image" Target="../media/image46.gif"/><Relationship Id="rId7" Type="http://schemas.openxmlformats.org/officeDocument/2006/relationships/audio" Target="../media/audio16.wav"/><Relationship Id="rId12" Type="http://schemas.openxmlformats.org/officeDocument/2006/relationships/image" Target="../media/image36.gif"/><Relationship Id="rId17" Type="http://schemas.openxmlformats.org/officeDocument/2006/relationships/image" Target="../media/image42.svg"/><Relationship Id="rId2" Type="http://schemas.openxmlformats.org/officeDocument/2006/relationships/notesSlide" Target="../notesSlides/notesSlide5.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audio" Target="../media/audio15.wav"/><Relationship Id="rId11" Type="http://schemas.openxmlformats.org/officeDocument/2006/relationships/image" Target="../media/image35.gif"/><Relationship Id="rId5" Type="http://schemas.openxmlformats.org/officeDocument/2006/relationships/image" Target="../media/image32.svg"/><Relationship Id="rId15" Type="http://schemas.openxmlformats.org/officeDocument/2006/relationships/image" Target="../media/image40.png"/><Relationship Id="rId23" Type="http://schemas.openxmlformats.org/officeDocument/2006/relationships/image" Target="../media/image48.png"/><Relationship Id="rId10" Type="http://schemas.openxmlformats.org/officeDocument/2006/relationships/image" Target="../media/image37.png"/><Relationship Id="rId19" Type="http://schemas.openxmlformats.org/officeDocument/2006/relationships/image" Target="../media/image44.svg"/><Relationship Id="rId4" Type="http://schemas.openxmlformats.org/officeDocument/2006/relationships/image" Target="../media/image31.png"/><Relationship Id="rId9" Type="http://schemas.openxmlformats.org/officeDocument/2006/relationships/image" Target="../media/image38.png"/><Relationship Id="rId14" Type="http://schemas.openxmlformats.org/officeDocument/2006/relationships/image" Target="../media/image39.png"/><Relationship Id="rId22" Type="http://schemas.openxmlformats.org/officeDocument/2006/relationships/image" Target="../media/image47.gif"/></Relationships>
</file>

<file path=ppt/slides/_rels/slide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4.png"/><Relationship Id="rId18" Type="http://schemas.openxmlformats.org/officeDocument/2006/relationships/audio" Target="../media/audio26.wav"/><Relationship Id="rId26" Type="http://schemas.openxmlformats.org/officeDocument/2006/relationships/audio" Target="../media/audio34.wav"/><Relationship Id="rId3" Type="http://schemas.openxmlformats.org/officeDocument/2006/relationships/audio" Target="../media/audio19.wav"/><Relationship Id="rId21" Type="http://schemas.openxmlformats.org/officeDocument/2006/relationships/audio" Target="../media/audio29.wav"/><Relationship Id="rId7" Type="http://schemas.openxmlformats.org/officeDocument/2006/relationships/audio" Target="../media/audio22.wav"/><Relationship Id="rId12" Type="http://schemas.openxmlformats.org/officeDocument/2006/relationships/image" Target="../media/image39.png"/><Relationship Id="rId17" Type="http://schemas.openxmlformats.org/officeDocument/2006/relationships/audio" Target="../media/audio25.wav"/><Relationship Id="rId25" Type="http://schemas.openxmlformats.org/officeDocument/2006/relationships/audio" Target="../media/audio33.wav"/><Relationship Id="rId2" Type="http://schemas.openxmlformats.org/officeDocument/2006/relationships/notesSlide" Target="../notesSlides/notesSlide6.xml"/><Relationship Id="rId16" Type="http://schemas.openxmlformats.org/officeDocument/2006/relationships/audio" Target="../media/audio24.wav"/><Relationship Id="rId20" Type="http://schemas.openxmlformats.org/officeDocument/2006/relationships/audio" Target="../media/audio28.wav"/><Relationship Id="rId1" Type="http://schemas.openxmlformats.org/officeDocument/2006/relationships/slideLayout" Target="../slideLayouts/slideLayout30.xml"/><Relationship Id="rId6" Type="http://schemas.openxmlformats.org/officeDocument/2006/relationships/audio" Target="../media/audio21.wav"/><Relationship Id="rId11" Type="http://schemas.openxmlformats.org/officeDocument/2006/relationships/image" Target="../media/image53.png"/><Relationship Id="rId24" Type="http://schemas.openxmlformats.org/officeDocument/2006/relationships/audio" Target="../media/audio32.wav"/><Relationship Id="rId5" Type="http://schemas.openxmlformats.org/officeDocument/2006/relationships/audio" Target="../media/audio20.wav"/><Relationship Id="rId15" Type="http://schemas.openxmlformats.org/officeDocument/2006/relationships/audio" Target="../media/audio23.wav"/><Relationship Id="rId23" Type="http://schemas.openxmlformats.org/officeDocument/2006/relationships/audio" Target="../media/audio31.wav"/><Relationship Id="rId10" Type="http://schemas.openxmlformats.org/officeDocument/2006/relationships/image" Target="../media/image52.png"/><Relationship Id="rId19" Type="http://schemas.openxmlformats.org/officeDocument/2006/relationships/audio" Target="../media/audio27.wav"/><Relationship Id="rId4" Type="http://schemas.openxmlformats.org/officeDocument/2006/relationships/image" Target="../media/image49.png"/><Relationship Id="rId9" Type="http://schemas.openxmlformats.org/officeDocument/2006/relationships/image" Target="../media/image51.svg"/><Relationship Id="rId14" Type="http://schemas.openxmlformats.org/officeDocument/2006/relationships/image" Target="../media/image40.png"/><Relationship Id="rId22" Type="http://schemas.openxmlformats.org/officeDocument/2006/relationships/audio" Target="../media/audio30.wav"/><Relationship Id="rId27" Type="http://schemas.openxmlformats.org/officeDocument/2006/relationships/audio" Target="../media/audio35.wav"/></Relationships>
</file>

<file path=ppt/slides/_rels/slide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36.wav"/><Relationship Id="rId7"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37.wav"/><Relationship Id="rId5" Type="http://schemas.openxmlformats.org/officeDocument/2006/relationships/image" Target="../media/image32.sv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audio" Target="../media/audio48.wav"/><Relationship Id="rId18" Type="http://schemas.openxmlformats.org/officeDocument/2006/relationships/audio" Target="../media/audio53.wav"/><Relationship Id="rId26" Type="http://schemas.openxmlformats.org/officeDocument/2006/relationships/image" Target="../media/image59.png"/><Relationship Id="rId3" Type="http://schemas.openxmlformats.org/officeDocument/2006/relationships/audio" Target="../media/audio38.wav"/><Relationship Id="rId21" Type="http://schemas.openxmlformats.org/officeDocument/2006/relationships/image" Target="../media/image54.png"/><Relationship Id="rId7" Type="http://schemas.openxmlformats.org/officeDocument/2006/relationships/audio" Target="../media/audio42.wav"/><Relationship Id="rId12" Type="http://schemas.openxmlformats.org/officeDocument/2006/relationships/audio" Target="../media/audio47.wav"/><Relationship Id="rId17" Type="http://schemas.openxmlformats.org/officeDocument/2006/relationships/audio" Target="../media/audio52.wav"/><Relationship Id="rId25" Type="http://schemas.openxmlformats.org/officeDocument/2006/relationships/image" Target="../media/image58.png"/><Relationship Id="rId2" Type="http://schemas.openxmlformats.org/officeDocument/2006/relationships/notesSlide" Target="../notesSlides/notesSlide9.xml"/><Relationship Id="rId16" Type="http://schemas.openxmlformats.org/officeDocument/2006/relationships/audio" Target="../media/audio51.wav"/><Relationship Id="rId20" Type="http://schemas.openxmlformats.org/officeDocument/2006/relationships/audio" Target="../media/audio55.wav"/><Relationship Id="rId1" Type="http://schemas.openxmlformats.org/officeDocument/2006/relationships/slideLayout" Target="../slideLayouts/slideLayout17.xml"/><Relationship Id="rId6" Type="http://schemas.openxmlformats.org/officeDocument/2006/relationships/audio" Target="../media/audio41.wav"/><Relationship Id="rId11" Type="http://schemas.openxmlformats.org/officeDocument/2006/relationships/audio" Target="../media/audio46.wav"/><Relationship Id="rId24" Type="http://schemas.openxmlformats.org/officeDocument/2006/relationships/image" Target="../media/image57.png"/><Relationship Id="rId5" Type="http://schemas.openxmlformats.org/officeDocument/2006/relationships/audio" Target="../media/audio40.wav"/><Relationship Id="rId15" Type="http://schemas.openxmlformats.org/officeDocument/2006/relationships/audio" Target="../media/audio50.wav"/><Relationship Id="rId23" Type="http://schemas.openxmlformats.org/officeDocument/2006/relationships/audio" Target="../media/audio56.wav"/><Relationship Id="rId10" Type="http://schemas.openxmlformats.org/officeDocument/2006/relationships/audio" Target="../media/audio45.wav"/><Relationship Id="rId19" Type="http://schemas.openxmlformats.org/officeDocument/2006/relationships/audio" Target="../media/audio54.wav"/><Relationship Id="rId4" Type="http://schemas.openxmlformats.org/officeDocument/2006/relationships/audio" Target="../media/audio39.wav"/><Relationship Id="rId9" Type="http://schemas.openxmlformats.org/officeDocument/2006/relationships/audio" Target="../media/audio44.wav"/><Relationship Id="rId14" Type="http://schemas.openxmlformats.org/officeDocument/2006/relationships/audio" Target="../media/audio49.wav"/><Relationship Id="rId22"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33FF9F9C-7D6B-452C-9BE0-7B44CA0DD93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vert</a:t>
            </a:r>
            <a:endPar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800"/>
              <a:buFontTx/>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Describing me and others</a:t>
            </a:r>
            <a:br>
              <a:rPr lang="en-GB" sz="3600" dirty="0">
                <a:solidFill>
                  <a:srgbClr val="000000"/>
                </a:solidFill>
                <a:latin typeface="Arial"/>
                <a:cs typeface="Arial"/>
                <a:sym typeface="Arial"/>
              </a:rPr>
            </a:b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grpSp>
        <p:nvGrpSpPr>
          <p:cNvPr id="7" name="Group 6">
            <a:extLst>
              <a:ext uri="{FF2B5EF4-FFF2-40B4-BE49-F238E27FC236}">
                <a16:creationId xmlns:a16="http://schemas.microsoft.com/office/drawing/2014/main" id="{25CC5EF0-8DE8-4D00-924C-A405FD3F8AE8}"/>
              </a:ext>
            </a:extLst>
          </p:cNvPr>
          <p:cNvGrpSpPr/>
          <p:nvPr/>
        </p:nvGrpSpPr>
        <p:grpSpPr>
          <a:xfrm>
            <a:off x="-16618" y="1378326"/>
            <a:ext cx="4359648" cy="3641535"/>
            <a:chOff x="-16618" y="1378326"/>
            <a:chExt cx="4359648" cy="3641535"/>
          </a:xfrm>
        </p:grpSpPr>
        <p:sp>
          <p:nvSpPr>
            <p:cNvPr id="10" name="Oval 9">
              <a:extLst>
                <a:ext uri="{FF2B5EF4-FFF2-40B4-BE49-F238E27FC236}">
                  <a16:creationId xmlns:a16="http://schemas.microsoft.com/office/drawing/2014/main" id="{2C55EC11-737D-4B77-AB0A-B9C6EC822794}"/>
                </a:ext>
              </a:extLst>
            </p:cNvPr>
            <p:cNvSpPr/>
            <p:nvPr/>
          </p:nvSpPr>
          <p:spPr>
            <a:xfrm>
              <a:off x="-7210" y="1378326"/>
              <a:ext cx="4350240" cy="362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Tennis racket and ball with solid fill">
              <a:extLst>
                <a:ext uri="{FF2B5EF4-FFF2-40B4-BE49-F238E27FC236}">
                  <a16:creationId xmlns:a16="http://schemas.microsoft.com/office/drawing/2014/main" id="{E0F04077-5474-4413-BE83-487A9837D1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1980" y="3583984"/>
              <a:ext cx="1062271" cy="1062271"/>
            </a:xfrm>
            <a:prstGeom prst="rect">
              <a:avLst/>
            </a:prstGeom>
          </p:spPr>
        </p:pic>
        <p:pic>
          <p:nvPicPr>
            <p:cNvPr id="12" name="Graphic 11" descr="Cycling with solid fill">
              <a:extLst>
                <a:ext uri="{FF2B5EF4-FFF2-40B4-BE49-F238E27FC236}">
                  <a16:creationId xmlns:a16="http://schemas.microsoft.com/office/drawing/2014/main" id="{85961191-2D15-4344-BF56-F233777E88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0582" y="3356292"/>
              <a:ext cx="1140103" cy="1140103"/>
            </a:xfrm>
            <a:prstGeom prst="rect">
              <a:avLst/>
            </a:prstGeom>
          </p:spPr>
        </p:pic>
        <p:pic>
          <p:nvPicPr>
            <p:cNvPr id="13" name="Graphic 12" descr="Skipping Rope with solid fill">
              <a:extLst>
                <a:ext uri="{FF2B5EF4-FFF2-40B4-BE49-F238E27FC236}">
                  <a16:creationId xmlns:a16="http://schemas.microsoft.com/office/drawing/2014/main" id="{0AE2178B-5C4D-40CC-BA2E-E70F527D6A0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618" y="2621480"/>
              <a:ext cx="1027252" cy="1027252"/>
            </a:xfrm>
            <a:prstGeom prst="rect">
              <a:avLst/>
            </a:prstGeom>
          </p:spPr>
        </p:pic>
        <p:pic>
          <p:nvPicPr>
            <p:cNvPr id="14" name="Graphic 13" descr="Football ball with solid fill">
              <a:extLst>
                <a:ext uri="{FF2B5EF4-FFF2-40B4-BE49-F238E27FC236}">
                  <a16:creationId xmlns:a16="http://schemas.microsoft.com/office/drawing/2014/main" id="{481C120E-6281-4510-941B-A83D6FF51D2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344725" y="2679102"/>
              <a:ext cx="914400" cy="914400"/>
            </a:xfrm>
            <a:prstGeom prst="rect">
              <a:avLst/>
            </a:prstGeom>
          </p:spPr>
        </p:pic>
        <p:grpSp>
          <p:nvGrpSpPr>
            <p:cNvPr id="15" name="Group 14">
              <a:extLst>
                <a:ext uri="{FF2B5EF4-FFF2-40B4-BE49-F238E27FC236}">
                  <a16:creationId xmlns:a16="http://schemas.microsoft.com/office/drawing/2014/main" id="{E8E08396-0A74-4C6A-A654-70AE616D3CD2}"/>
                </a:ext>
              </a:extLst>
            </p:cNvPr>
            <p:cNvGrpSpPr/>
            <p:nvPr/>
          </p:nvGrpSpPr>
          <p:grpSpPr>
            <a:xfrm>
              <a:off x="346441" y="1661404"/>
              <a:ext cx="1476190" cy="939981"/>
              <a:chOff x="618830" y="1946476"/>
              <a:chExt cx="2352180" cy="1497777"/>
            </a:xfrm>
          </p:grpSpPr>
          <p:pic>
            <p:nvPicPr>
              <p:cNvPr id="20" name="Graphic 19" descr="Sport balls outline">
                <a:extLst>
                  <a:ext uri="{FF2B5EF4-FFF2-40B4-BE49-F238E27FC236}">
                    <a16:creationId xmlns:a16="http://schemas.microsoft.com/office/drawing/2014/main" id="{9E587777-12D8-469F-80F5-989184FAAA1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473233" y="1946476"/>
                <a:ext cx="1497777" cy="1497777"/>
              </a:xfrm>
              <a:prstGeom prst="rect">
                <a:avLst/>
              </a:prstGeom>
            </p:spPr>
          </p:pic>
          <p:pic>
            <p:nvPicPr>
              <p:cNvPr id="21" name="Graphic 20" descr="Tennis racket and ball with solid fill">
                <a:extLst>
                  <a:ext uri="{FF2B5EF4-FFF2-40B4-BE49-F238E27FC236}">
                    <a16:creationId xmlns:a16="http://schemas.microsoft.com/office/drawing/2014/main" id="{02FBC73F-5DF7-4F68-9064-F5C8D5EA1D4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8830" y="2280907"/>
                <a:ext cx="1062271" cy="1062271"/>
              </a:xfrm>
              <a:prstGeom prst="rect">
                <a:avLst/>
              </a:prstGeom>
            </p:spPr>
          </p:pic>
        </p:grpSp>
        <p:pic>
          <p:nvPicPr>
            <p:cNvPr id="16" name="Graphic 15" descr="Dance with solid fill">
              <a:extLst>
                <a:ext uri="{FF2B5EF4-FFF2-40B4-BE49-F238E27FC236}">
                  <a16:creationId xmlns:a16="http://schemas.microsoft.com/office/drawing/2014/main" id="{2ADC4251-3C8A-47CE-BA07-AF7E78F789E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782188" y="1759212"/>
              <a:ext cx="1040319" cy="1040319"/>
            </a:xfrm>
            <a:prstGeom prst="rect">
              <a:avLst/>
            </a:prstGeom>
          </p:spPr>
        </p:pic>
        <p:pic>
          <p:nvPicPr>
            <p:cNvPr id="17" name="Graphic 16" descr="Piano with solid fill">
              <a:extLst>
                <a:ext uri="{FF2B5EF4-FFF2-40B4-BE49-F238E27FC236}">
                  <a16:creationId xmlns:a16="http://schemas.microsoft.com/office/drawing/2014/main" id="{2028D765-8AD9-40C5-9523-C9CA067534F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833952" y="1410817"/>
              <a:ext cx="914400" cy="914400"/>
            </a:xfrm>
            <a:prstGeom prst="rect">
              <a:avLst/>
            </a:prstGeom>
          </p:spPr>
        </p:pic>
        <p:pic>
          <p:nvPicPr>
            <p:cNvPr id="18" name="Graphic 17" descr="Guitar with solid fill">
              <a:extLst>
                <a:ext uri="{FF2B5EF4-FFF2-40B4-BE49-F238E27FC236}">
                  <a16:creationId xmlns:a16="http://schemas.microsoft.com/office/drawing/2014/main" id="{242C6B07-F1C4-48B5-BDFA-762457ECEF2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776747" y="4071898"/>
              <a:ext cx="947963" cy="947963"/>
            </a:xfrm>
            <a:prstGeom prst="rect">
              <a:avLst/>
            </a:prstGeom>
          </p:spPr>
        </p:pic>
        <p:pic>
          <p:nvPicPr>
            <p:cNvPr id="19" name="Picture 18" descr="A person wearing a striped shirt&#10;&#10;Description automatically generated with medium confidence">
              <a:extLst>
                <a:ext uri="{FF2B5EF4-FFF2-40B4-BE49-F238E27FC236}">
                  <a16:creationId xmlns:a16="http://schemas.microsoft.com/office/drawing/2014/main" id="{91623B8C-CA1A-48C1-821F-ADC4BC9EB96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90652" y="2398543"/>
              <a:ext cx="1446682" cy="1468938"/>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graphicFrame>
        <p:nvGraphicFramePr>
          <p:cNvPr id="17" name="Table 4">
            <a:extLst>
              <a:ext uri="{FF2B5EF4-FFF2-40B4-BE49-F238E27FC236}">
                <a16:creationId xmlns:a16="http://schemas.microsoft.com/office/drawing/2014/main" id="{0E395EE8-2C6B-4FC8-8489-8FA076C21107}"/>
              </a:ext>
            </a:extLst>
          </p:cNvPr>
          <p:cNvGraphicFramePr>
            <a:graphicFrameLocks noGrp="1"/>
          </p:cNvGraphicFramePr>
          <p:nvPr>
            <p:extLst>
              <p:ext uri="{D42A27DB-BD31-4B8C-83A1-F6EECF244321}">
                <p14:modId xmlns:p14="http://schemas.microsoft.com/office/powerpoint/2010/main" val="3561219256"/>
              </p:ext>
            </p:extLst>
          </p:nvPr>
        </p:nvGraphicFramePr>
        <p:xfrm>
          <a:off x="612940" y="812181"/>
          <a:ext cx="9810698" cy="513617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seize</a:t>
                      </a:r>
                    </a:p>
                  </a:txBody>
                  <a:tcPr/>
                </a:tc>
                <a:tc>
                  <a:txBody>
                    <a:bodyPr/>
                    <a:lstStyle/>
                    <a:p>
                      <a:r>
                        <a:rPr lang="en-GB" sz="2400" b="1" dirty="0" err="1">
                          <a:solidFill>
                            <a:srgbClr val="002060"/>
                          </a:solidFill>
                          <a:latin typeface="Century Gothic" panose="020B0502020202020204" pitchFamily="34" charset="0"/>
                        </a:rPr>
                        <a:t>onze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trente</a:t>
                      </a:r>
                      <a:r>
                        <a:rPr lang="en-GB" sz="2400" b="1" dirty="0">
                          <a:solidFill>
                            <a:srgbClr val="002060"/>
                          </a:solidFill>
                          <a:latin typeface="Century Gothic" panose="020B0502020202020204" pitchFamily="34" charset="0"/>
                        </a:rPr>
                        <a:t>-deux</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vingt</a:t>
                      </a:r>
                      <a:r>
                        <a:rPr lang="en-GB" sz="2400" b="1" dirty="0">
                          <a:solidFill>
                            <a:srgbClr val="002060"/>
                          </a:solidFill>
                          <a:latin typeface="Century Gothic" panose="020B0502020202020204" pitchFamily="34" charset="0"/>
                        </a:rPr>
                        <a:t>-quatre</a:t>
                      </a:r>
                    </a:p>
                  </a:txBody>
                  <a:tcPr/>
                </a:tc>
                <a:tc>
                  <a:txBody>
                    <a:bodyPr/>
                    <a:lstStyle/>
                    <a:p>
                      <a:r>
                        <a:rPr lang="en-GB" sz="2400" b="1" dirty="0" err="1">
                          <a:solidFill>
                            <a:srgbClr val="002060"/>
                          </a:solidFill>
                          <a:latin typeface="Century Gothic" panose="020B0502020202020204" pitchFamily="34" charset="0"/>
                        </a:rPr>
                        <a:t>treize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quatorze</a:t>
                      </a: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sport</a:t>
                      </a:r>
                    </a:p>
                  </a:txBody>
                  <a:tcPr/>
                </a:tc>
                <a:tc>
                  <a:txBody>
                    <a:bodyPr/>
                    <a:lstStyle/>
                    <a:p>
                      <a:r>
                        <a:rPr lang="en-GB" sz="2300" b="1" dirty="0">
                          <a:solidFill>
                            <a:srgbClr val="002060"/>
                          </a:solidFill>
                          <a:latin typeface="Century Gothic" panose="020B0502020202020204" pitchFamily="34" charset="0"/>
                        </a:rPr>
                        <a:t>le piano</a:t>
                      </a:r>
                    </a:p>
                  </a:txBody>
                  <a:tcPr/>
                </a:tc>
                <a:tc>
                  <a:txBody>
                    <a:bodyPr/>
                    <a:lstStyle/>
                    <a:p>
                      <a:r>
                        <a:rPr lang="en-GB" sz="2400" b="1" dirty="0" err="1">
                          <a:solidFill>
                            <a:srgbClr val="002060"/>
                          </a:solidFill>
                          <a:latin typeface="Century Gothic" panose="020B0502020202020204" pitchFamily="34" charset="0"/>
                        </a:rPr>
                        <a:t>l’instrument</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jouer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danse</a:t>
                      </a: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guitare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elle</a:t>
                      </a:r>
                      <a:r>
                        <a:rPr lang="en-GB" sz="2400" b="1" dirty="0">
                          <a:solidFill>
                            <a:srgbClr val="002060"/>
                          </a:solidFill>
                          <a:latin typeface="Century Gothic" panose="020B0502020202020204" pitchFamily="34" charset="0"/>
                        </a:rPr>
                        <a:t> fait</a:t>
                      </a:r>
                    </a:p>
                  </a:txBody>
                  <a:tcPr/>
                </a:tc>
                <a:tc>
                  <a:txBody>
                    <a:bodyPr/>
                    <a:lstStyle/>
                    <a:p>
                      <a:r>
                        <a:rPr lang="en-GB" sz="2400" b="1" dirty="0">
                          <a:solidFill>
                            <a:srgbClr val="002060"/>
                          </a:solidFill>
                          <a:latin typeface="Century Gothic" panose="020B0502020202020204" pitchFamily="34" charset="0"/>
                        </a:rPr>
                        <a:t>je </a:t>
                      </a:r>
                      <a:r>
                        <a:rPr lang="en-GB" sz="2400" b="1" dirty="0" err="1">
                          <a:solidFill>
                            <a:srgbClr val="002060"/>
                          </a:solidFill>
                          <a:latin typeface="Century Gothic" panose="020B0502020202020204" pitchFamily="34" charset="0"/>
                        </a:rPr>
                        <a:t>fais</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quand</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parce</a:t>
                      </a:r>
                      <a:r>
                        <a:rPr lang="en-GB" sz="2400" b="1" dirty="0">
                          <a:solidFill>
                            <a:srgbClr val="002060"/>
                          </a:solidFill>
                          <a:latin typeface="Century Gothic" panose="020B0502020202020204" pitchFamily="34" charset="0"/>
                        </a:rPr>
                        <a:t> que</a:t>
                      </a:r>
                    </a:p>
                  </a:txBody>
                  <a:tcPr/>
                </a:tc>
                <a:tc>
                  <a:txBody>
                    <a:bodyPr/>
                    <a:lstStyle/>
                    <a:p>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fais</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pourquoi</a:t>
                      </a:r>
                      <a:r>
                        <a:rPr lang="en-GB" sz="2400" b="1" dirty="0">
                          <a:solidFill>
                            <a:srgbClr val="002060"/>
                          </a:solidFill>
                          <a:latin typeface="Century Gothic" panose="020B0502020202020204" pitchFamily="34" charset="0"/>
                        </a:rPr>
                        <a:t> ?</a:t>
                      </a:r>
                    </a:p>
                  </a:txBody>
                  <a:tcPr/>
                </a:tc>
                <a:extLst>
                  <a:ext uri="{0D108BD9-81ED-4DB2-BD59-A6C34878D82A}">
                    <a16:rowId xmlns:a16="http://schemas.microsoft.com/office/drawing/2014/main" val="80090313"/>
                  </a:ext>
                </a:extLst>
              </a:tr>
            </a:tbl>
          </a:graphicData>
        </a:graphic>
      </p:graphicFrame>
      <p:pic>
        <p:nvPicPr>
          <p:cNvPr id="18" name="Picture 17">
            <a:extLst>
              <a:ext uri="{FF2B5EF4-FFF2-40B4-BE49-F238E27FC236}">
                <a16:creationId xmlns:a16="http://schemas.microsoft.com/office/drawing/2014/main" id="{7660D2C9-8E88-4125-AE1F-9EEDCADF8EF6}"/>
              </a:ext>
            </a:extLst>
          </p:cNvPr>
          <p:cNvPicPr>
            <a:picLocks noChangeAspect="1"/>
          </p:cNvPicPr>
          <p:nvPr/>
        </p:nvPicPr>
        <p:blipFill>
          <a:blip r:embed="rId5"/>
          <a:stretch>
            <a:fillRect/>
          </a:stretch>
        </p:blipFill>
        <p:spPr>
          <a:xfrm>
            <a:off x="746941" y="2840089"/>
            <a:ext cx="1186070" cy="1080360"/>
          </a:xfrm>
          <a:prstGeom prst="rect">
            <a:avLst/>
          </a:prstGeom>
        </p:spPr>
      </p:pic>
      <p:pic>
        <p:nvPicPr>
          <p:cNvPr id="19" name="Picture 18" descr="Icon&#10;&#10;Description automatically generated">
            <a:extLst>
              <a:ext uri="{FF2B5EF4-FFF2-40B4-BE49-F238E27FC236}">
                <a16:creationId xmlns:a16="http://schemas.microsoft.com/office/drawing/2014/main" id="{E9950AAE-1A3C-46EB-AF4B-F9756EC7A8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0" name="Picture 19">
            <a:extLst>
              <a:ext uri="{FF2B5EF4-FFF2-40B4-BE49-F238E27FC236}">
                <a16:creationId xmlns:a16="http://schemas.microsoft.com/office/drawing/2014/main" id="{A6758AA3-AAE4-434D-94F4-C1231083FD16}"/>
              </a:ext>
            </a:extLst>
          </p:cNvPr>
          <p:cNvPicPr>
            <a:picLocks noChangeAspect="1"/>
          </p:cNvPicPr>
          <p:nvPr/>
        </p:nvPicPr>
        <p:blipFill>
          <a:blip r:embed="rId7"/>
          <a:stretch>
            <a:fillRect/>
          </a:stretch>
        </p:blipFill>
        <p:spPr>
          <a:xfrm>
            <a:off x="769971" y="4464502"/>
            <a:ext cx="893494" cy="846468"/>
          </a:xfrm>
          <a:prstGeom prst="rect">
            <a:avLst/>
          </a:prstGeom>
        </p:spPr>
      </p:pic>
      <p:sp>
        <p:nvSpPr>
          <p:cNvPr id="21" name="TextBox 20">
            <a:extLst>
              <a:ext uri="{FF2B5EF4-FFF2-40B4-BE49-F238E27FC236}">
                <a16:creationId xmlns:a16="http://schemas.microsoft.com/office/drawing/2014/main" id="{CEC072E1-3179-4D5E-B3BC-3D11C70B7A12}"/>
              </a:ext>
            </a:extLst>
          </p:cNvPr>
          <p:cNvSpPr txBox="1"/>
          <p:nvPr/>
        </p:nvSpPr>
        <p:spPr>
          <a:xfrm>
            <a:off x="1643242" y="52804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2" name="TextBox 21">
            <a:extLst>
              <a:ext uri="{FF2B5EF4-FFF2-40B4-BE49-F238E27FC236}">
                <a16:creationId xmlns:a16="http://schemas.microsoft.com/office/drawing/2014/main" id="{BC93FDA9-2376-4C52-B3B4-AF485259384A}"/>
              </a:ext>
            </a:extLst>
          </p:cNvPr>
          <p:cNvSpPr txBox="1"/>
          <p:nvPr/>
        </p:nvSpPr>
        <p:spPr>
          <a:xfrm>
            <a:off x="1614771" y="37474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3" name="TextBox 22">
            <a:extLst>
              <a:ext uri="{FF2B5EF4-FFF2-40B4-BE49-F238E27FC236}">
                <a16:creationId xmlns:a16="http://schemas.microsoft.com/office/drawing/2014/main" id="{D6E0F083-A7C8-4481-9F0A-19CD19D09BD4}"/>
              </a:ext>
            </a:extLst>
          </p:cNvPr>
          <p:cNvSpPr txBox="1"/>
          <p:nvPr/>
        </p:nvSpPr>
        <p:spPr>
          <a:xfrm>
            <a:off x="1011882" y="21670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1" name="Google Shape;167;p2">
            <a:extLst>
              <a:ext uri="{FF2B5EF4-FFF2-40B4-BE49-F238E27FC236}">
                <a16:creationId xmlns:a16="http://schemas.microsoft.com/office/drawing/2014/main" id="{832C8E0F-82C0-4A34-9962-42500216C33B}"/>
              </a:ext>
            </a:extLst>
          </p:cNvPr>
          <p:cNvSpPr/>
          <p:nvPr/>
        </p:nvSpPr>
        <p:spPr>
          <a:xfrm>
            <a:off x="67819" y="5599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88971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23" name="Table 4">
            <a:extLst>
              <a:ext uri="{FF2B5EF4-FFF2-40B4-BE49-F238E27FC236}">
                <a16:creationId xmlns:a16="http://schemas.microsoft.com/office/drawing/2014/main" id="{B15E5357-4B70-4C0D-956B-C5CE53084144}"/>
              </a:ext>
            </a:extLst>
          </p:cNvPr>
          <p:cNvGraphicFramePr>
            <a:graphicFrameLocks noGrp="1"/>
          </p:cNvGraphicFramePr>
          <p:nvPr>
            <p:extLst>
              <p:ext uri="{D42A27DB-BD31-4B8C-83A1-F6EECF244321}">
                <p14:modId xmlns:p14="http://schemas.microsoft.com/office/powerpoint/2010/main" val="4204625805"/>
              </p:ext>
            </p:extLst>
          </p:nvPr>
        </p:nvGraphicFramePr>
        <p:xfrm>
          <a:off x="578096" y="779362"/>
          <a:ext cx="9810698" cy="513617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18</a:t>
                      </a:r>
                    </a:p>
                  </a:txBody>
                  <a:tcPr/>
                </a:tc>
                <a:tc>
                  <a:txBody>
                    <a:bodyPr/>
                    <a:lstStyle/>
                    <a:p>
                      <a:r>
                        <a:rPr lang="en-GB" sz="2400" b="1" dirty="0">
                          <a:solidFill>
                            <a:srgbClr val="002060"/>
                          </a:solidFill>
                          <a:latin typeface="Century Gothic" panose="020B0502020202020204" pitchFamily="34" charset="0"/>
                        </a:rPr>
                        <a:t>15</a:t>
                      </a:r>
                    </a:p>
                  </a:txBody>
                  <a:tcPr/>
                </a:tc>
                <a:tc>
                  <a:txBody>
                    <a:bodyPr/>
                    <a:lstStyle/>
                    <a:p>
                      <a:r>
                        <a:rPr lang="en-GB" sz="2400" b="1" dirty="0">
                          <a:solidFill>
                            <a:srgbClr val="002060"/>
                          </a:solidFill>
                          <a:latin typeface="Century Gothic" panose="020B0502020202020204" pitchFamily="34" charset="0"/>
                        </a:rPr>
                        <a:t>17</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12</a:t>
                      </a:r>
                    </a:p>
                  </a:txBody>
                  <a:tcPr/>
                </a:tc>
                <a:tc>
                  <a:txBody>
                    <a:bodyPr/>
                    <a:lstStyle/>
                    <a:p>
                      <a:r>
                        <a:rPr lang="en-GB" sz="2400" b="1" dirty="0">
                          <a:solidFill>
                            <a:srgbClr val="002060"/>
                          </a:solidFill>
                          <a:latin typeface="Century Gothic" panose="020B0502020202020204" pitchFamily="34" charset="0"/>
                        </a:rPr>
                        <a:t>30</a:t>
                      </a:r>
                    </a:p>
                  </a:txBody>
                  <a:tcPr/>
                </a:tc>
                <a:tc>
                  <a:txBody>
                    <a:bodyPr/>
                    <a:lstStyle/>
                    <a:p>
                      <a:r>
                        <a:rPr lang="en-GB" sz="2400" b="1" dirty="0">
                          <a:solidFill>
                            <a:srgbClr val="002060"/>
                          </a:solidFill>
                          <a:latin typeface="Century Gothic" panose="020B0502020202020204" pitchFamily="34" charset="0"/>
                        </a:rPr>
                        <a:t>21</a:t>
                      </a: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sport</a:t>
                      </a:r>
                    </a:p>
                  </a:txBody>
                  <a:tcPr/>
                </a:tc>
                <a:tc>
                  <a:txBody>
                    <a:bodyPr/>
                    <a:lstStyle/>
                    <a:p>
                      <a:r>
                        <a:rPr lang="en-GB" sz="2300" b="1" dirty="0">
                          <a:solidFill>
                            <a:srgbClr val="002060"/>
                          </a:solidFill>
                          <a:latin typeface="Century Gothic" panose="020B0502020202020204" pitchFamily="34" charset="0"/>
                        </a:rPr>
                        <a:t>to play, playing</a:t>
                      </a:r>
                    </a:p>
                  </a:txBody>
                  <a:tcPr/>
                </a:tc>
                <a:tc>
                  <a:txBody>
                    <a:bodyPr/>
                    <a:lstStyle/>
                    <a:p>
                      <a:r>
                        <a:rPr lang="en-GB" sz="2400" b="1" dirty="0">
                          <a:solidFill>
                            <a:srgbClr val="002060"/>
                          </a:solidFill>
                          <a:latin typeface="Century Gothic" panose="020B0502020202020204" pitchFamily="34" charset="0"/>
                        </a:rPr>
                        <a:t>(the) guitar</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(the) dance</a:t>
                      </a:r>
                    </a:p>
                  </a:txBody>
                  <a:tcPr/>
                </a:tc>
                <a:tc>
                  <a:txBody>
                    <a:bodyPr/>
                    <a:lstStyle/>
                    <a:p>
                      <a:r>
                        <a:rPr lang="en-GB" sz="2400" b="1" dirty="0">
                          <a:solidFill>
                            <a:srgbClr val="002060"/>
                          </a:solidFill>
                          <a:latin typeface="Century Gothic" panose="020B0502020202020204" pitchFamily="34" charset="0"/>
                        </a:rPr>
                        <a:t>(the) instrument</a:t>
                      </a:r>
                    </a:p>
                  </a:txBody>
                  <a:tcPr/>
                </a:tc>
                <a:tc>
                  <a:txBody>
                    <a:bodyPr/>
                    <a:lstStyle/>
                    <a:p>
                      <a:r>
                        <a:rPr lang="en-GB" sz="2400" b="1" dirty="0">
                          <a:solidFill>
                            <a:srgbClr val="002060"/>
                          </a:solidFill>
                          <a:latin typeface="Century Gothic" panose="020B0502020202020204" pitchFamily="34" charset="0"/>
                        </a:rPr>
                        <a:t>(the) piano</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when</a:t>
                      </a:r>
                    </a:p>
                  </a:txBody>
                  <a:tcPr/>
                </a:tc>
                <a:tc>
                  <a:txBody>
                    <a:bodyPr/>
                    <a:lstStyle/>
                    <a:p>
                      <a:r>
                        <a:rPr lang="en-GB" sz="2400" b="1" dirty="0">
                          <a:solidFill>
                            <a:srgbClr val="002060"/>
                          </a:solidFill>
                          <a:latin typeface="Century Gothic" panose="020B0502020202020204" pitchFamily="34" charset="0"/>
                        </a:rPr>
                        <a:t>she does, makes</a:t>
                      </a:r>
                    </a:p>
                  </a:txBody>
                  <a:tcPr/>
                </a:tc>
                <a:tc>
                  <a:txBody>
                    <a:bodyPr/>
                    <a:lstStyle/>
                    <a:p>
                      <a:r>
                        <a:rPr lang="en-GB" sz="2400" b="1" dirty="0">
                          <a:solidFill>
                            <a:srgbClr val="002060"/>
                          </a:solidFill>
                          <a:latin typeface="Century Gothic" panose="020B0502020202020204" pitchFamily="34" charset="0"/>
                        </a:rPr>
                        <a:t>I do, make</a:t>
                      </a: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you do, make</a:t>
                      </a:r>
                    </a:p>
                  </a:txBody>
                  <a:tcPr/>
                </a:tc>
                <a:tc>
                  <a:txBody>
                    <a:bodyPr/>
                    <a:lstStyle/>
                    <a:p>
                      <a:r>
                        <a:rPr lang="en-GB" sz="2400" b="1" dirty="0">
                          <a:solidFill>
                            <a:srgbClr val="002060"/>
                          </a:solidFill>
                          <a:latin typeface="Century Gothic" panose="020B0502020202020204" pitchFamily="34" charset="0"/>
                        </a:rPr>
                        <a:t>because</a:t>
                      </a:r>
                    </a:p>
                  </a:txBody>
                  <a:tcPr/>
                </a:tc>
                <a:tc>
                  <a:txBody>
                    <a:bodyPr/>
                    <a:lstStyle/>
                    <a:p>
                      <a:r>
                        <a:rPr lang="en-GB" sz="2400" b="1" dirty="0">
                          <a:solidFill>
                            <a:srgbClr val="002060"/>
                          </a:solidFill>
                          <a:latin typeface="Century Gothic" panose="020B0502020202020204" pitchFamily="34" charset="0"/>
                        </a:rPr>
                        <a:t>why</a:t>
                      </a:r>
                    </a:p>
                  </a:txBody>
                  <a:tcPr/>
                </a:tc>
                <a:extLst>
                  <a:ext uri="{0D108BD9-81ED-4DB2-BD59-A6C34878D82A}">
                    <a16:rowId xmlns:a16="http://schemas.microsoft.com/office/drawing/2014/main" val="80090313"/>
                  </a:ext>
                </a:extLst>
              </a:tr>
            </a:tbl>
          </a:graphicData>
        </a:graphic>
      </p:graphicFrame>
      <p:pic>
        <p:nvPicPr>
          <p:cNvPr id="24" name="Picture 23">
            <a:extLst>
              <a:ext uri="{FF2B5EF4-FFF2-40B4-BE49-F238E27FC236}">
                <a16:creationId xmlns:a16="http://schemas.microsoft.com/office/drawing/2014/main" id="{AA29026A-CB21-4657-B608-84A1132A8828}"/>
              </a:ext>
            </a:extLst>
          </p:cNvPr>
          <p:cNvPicPr>
            <a:picLocks noChangeAspect="1"/>
          </p:cNvPicPr>
          <p:nvPr/>
        </p:nvPicPr>
        <p:blipFill>
          <a:blip r:embed="rId5"/>
          <a:stretch>
            <a:fillRect/>
          </a:stretch>
        </p:blipFill>
        <p:spPr>
          <a:xfrm>
            <a:off x="746941" y="2840089"/>
            <a:ext cx="1186070" cy="1080360"/>
          </a:xfrm>
          <a:prstGeom prst="rect">
            <a:avLst/>
          </a:prstGeom>
        </p:spPr>
      </p:pic>
      <p:pic>
        <p:nvPicPr>
          <p:cNvPr id="25" name="Picture 24" descr="Icon&#10;&#10;Description automatically generated">
            <a:extLst>
              <a:ext uri="{FF2B5EF4-FFF2-40B4-BE49-F238E27FC236}">
                <a16:creationId xmlns:a16="http://schemas.microsoft.com/office/drawing/2014/main" id="{AD1FA97F-2608-41B3-9BBC-DB451BAD15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6" name="Picture 25">
            <a:extLst>
              <a:ext uri="{FF2B5EF4-FFF2-40B4-BE49-F238E27FC236}">
                <a16:creationId xmlns:a16="http://schemas.microsoft.com/office/drawing/2014/main" id="{250E576B-F32A-4517-8525-B4B3D166A2F0}"/>
              </a:ext>
            </a:extLst>
          </p:cNvPr>
          <p:cNvPicPr>
            <a:picLocks noChangeAspect="1"/>
          </p:cNvPicPr>
          <p:nvPr/>
        </p:nvPicPr>
        <p:blipFill>
          <a:blip r:embed="rId7"/>
          <a:stretch>
            <a:fillRect/>
          </a:stretch>
        </p:blipFill>
        <p:spPr>
          <a:xfrm>
            <a:off x="769971" y="4464502"/>
            <a:ext cx="893494" cy="846468"/>
          </a:xfrm>
          <a:prstGeom prst="rect">
            <a:avLst/>
          </a:prstGeom>
        </p:spPr>
      </p:pic>
      <p:sp>
        <p:nvSpPr>
          <p:cNvPr id="27" name="TextBox 26">
            <a:extLst>
              <a:ext uri="{FF2B5EF4-FFF2-40B4-BE49-F238E27FC236}">
                <a16:creationId xmlns:a16="http://schemas.microsoft.com/office/drawing/2014/main" id="{C3154280-DB0F-44C3-9B51-2781D36532E3}"/>
              </a:ext>
            </a:extLst>
          </p:cNvPr>
          <p:cNvSpPr txBox="1"/>
          <p:nvPr/>
        </p:nvSpPr>
        <p:spPr>
          <a:xfrm>
            <a:off x="1643242" y="52804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8" name="TextBox 27">
            <a:extLst>
              <a:ext uri="{FF2B5EF4-FFF2-40B4-BE49-F238E27FC236}">
                <a16:creationId xmlns:a16="http://schemas.microsoft.com/office/drawing/2014/main" id="{0F45367F-E20E-4D0E-8BF5-7B2DE9F32EC9}"/>
              </a:ext>
            </a:extLst>
          </p:cNvPr>
          <p:cNvSpPr txBox="1"/>
          <p:nvPr/>
        </p:nvSpPr>
        <p:spPr>
          <a:xfrm>
            <a:off x="1614771" y="37474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9" name="TextBox 28">
            <a:extLst>
              <a:ext uri="{FF2B5EF4-FFF2-40B4-BE49-F238E27FC236}">
                <a16:creationId xmlns:a16="http://schemas.microsoft.com/office/drawing/2014/main" id="{49959AED-7B2C-488E-956C-E68F2982C3BE}"/>
              </a:ext>
            </a:extLst>
          </p:cNvPr>
          <p:cNvSpPr txBox="1"/>
          <p:nvPr/>
        </p:nvSpPr>
        <p:spPr>
          <a:xfrm>
            <a:off x="1011882" y="21670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1" name="Google Shape;167;p2">
            <a:extLst>
              <a:ext uri="{FF2B5EF4-FFF2-40B4-BE49-F238E27FC236}">
                <a16:creationId xmlns:a16="http://schemas.microsoft.com/office/drawing/2014/main" id="{05256E2C-4107-4826-9976-4852D6CA59AC}"/>
              </a:ext>
            </a:extLst>
          </p:cNvPr>
          <p:cNvSpPr/>
          <p:nvPr/>
        </p:nvSpPr>
        <p:spPr>
          <a:xfrm>
            <a:off x="67819" y="5599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30982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9"/>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qu</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47751" y="425007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estion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6" name="Graphic 5" descr="Help with solid fill">
            <a:extLst>
              <a:ext uri="{FF2B5EF4-FFF2-40B4-BE49-F238E27FC236}">
                <a16:creationId xmlns:a16="http://schemas.microsoft.com/office/drawing/2014/main" id="{A8273D5D-CABC-4B5B-988E-0A6F06281CD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74182" y="1234395"/>
            <a:ext cx="3217606" cy="3217606"/>
          </a:xfrm>
          <a:prstGeom prst="rect">
            <a:avLst/>
          </a:prstGeom>
          <a:effectLst>
            <a:outerShdw blurRad="50800" dist="38100" dir="5400000" algn="t" rotWithShape="0">
              <a:prstClr val="black">
                <a:alpha val="40000"/>
              </a:prstClr>
            </a:outerShdw>
          </a:effectLst>
        </p:spPr>
      </p:pic>
      <p:pic>
        <p:nvPicPr>
          <p:cNvPr id="7" name="qu (RT3W5)">
            <a:hlinkClick r:id="" action="ppaction://media"/>
            <a:extLst>
              <a:ext uri="{FF2B5EF4-FFF2-40B4-BE49-F238E27FC236}">
                <a16:creationId xmlns:a16="http://schemas.microsoft.com/office/drawing/2014/main" id="{40EF0D3C-86FB-4227-B48F-1D5BE73D0617}"/>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329184" y="1700784"/>
            <a:ext cx="2779776" cy="1563624"/>
          </a:xfrm>
          <a:prstGeom prst="rect">
            <a:avLst/>
          </a:prstGeom>
        </p:spPr>
      </p:pic>
      <p:pic>
        <p:nvPicPr>
          <p:cNvPr id="8" name="Question (RT3W5)">
            <a:hlinkClick r:id="" action="ppaction://media"/>
            <a:extLst>
              <a:ext uri="{FF2B5EF4-FFF2-40B4-BE49-F238E27FC236}">
                <a16:creationId xmlns:a16="http://schemas.microsoft.com/office/drawing/2014/main" id="{331C0646-E54D-4844-9D89-ED556AAF81AA}"/>
              </a:ext>
            </a:extLst>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8513064" y="2179171"/>
            <a:ext cx="3678936" cy="2069402"/>
          </a:xfrm>
          <a:prstGeom prst="rect">
            <a:avLst/>
          </a:prstGeom>
        </p:spPr>
      </p:pic>
    </p:spTree>
    <p:extLst>
      <p:ext uri="{BB962C8B-B14F-4D97-AF65-F5344CB8AC3E}">
        <p14:creationId xmlns:p14="http://schemas.microsoft.com/office/powerpoint/2010/main" val="133817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2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317" fill="hold"/>
                                        <p:tgtEl>
                                          <p:spTgt spid="7"/>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2_2.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8" name="2_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44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7"/>
                </p:tgtEl>
              </p:cMediaNode>
            </p:video>
            <p:video>
              <p:cMediaNode vol="80000">
                <p:cTn id="28" fill="hold" display="0">
                  <p:stCondLst>
                    <p:cond delay="indefinite"/>
                  </p:stCondLst>
                </p:cTn>
                <p:tgtEl>
                  <p:spTgt spid="8"/>
                </p:tgtEl>
              </p:cMediaNode>
            </p:video>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8"/>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qu</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expli</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er</a:t>
            </a: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atre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uni</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e</a:t>
            </a: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musi</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e</a:t>
            </a:r>
          </a:p>
        </p:txBody>
      </p:sp>
      <p:sp>
        <p:nvSpPr>
          <p:cNvPr id="18" name="TextBox 17">
            <a:extLst>
              <a:ext uri="{FF2B5EF4-FFF2-40B4-BE49-F238E27FC236}">
                <a16:creationId xmlns:a16="http://schemas.microsoft.com/office/drawing/2014/main" id="{4922BD8A-481B-4FBE-8068-88A74CF716DD}"/>
              </a:ext>
            </a:extLst>
          </p:cNvPr>
          <p:cNvSpPr txBox="1"/>
          <p:nvPr/>
        </p:nvSpPr>
        <p:spPr>
          <a:xfrm>
            <a:off x="3747751" y="425007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estion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9" name="Graphic 18" descr="Help with solid fill">
            <a:extLst>
              <a:ext uri="{FF2B5EF4-FFF2-40B4-BE49-F238E27FC236}">
                <a16:creationId xmlns:a16="http://schemas.microsoft.com/office/drawing/2014/main" id="{2BC6C222-5D47-41CB-8917-4F6B852FA20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74182" y="1234395"/>
            <a:ext cx="3217606" cy="3217606"/>
          </a:xfrm>
          <a:prstGeom prst="rect">
            <a:avLst/>
          </a:prstGeom>
          <a:effectLst>
            <a:outerShdw blurRad="50800" dist="38100" dir="5400000" algn="t" rotWithShape="0">
              <a:prstClr val="black">
                <a:alpha val="40000"/>
              </a:prstClr>
            </a:outerShdw>
          </a:effectLst>
        </p:spPr>
      </p:pic>
      <p:pic>
        <p:nvPicPr>
          <p:cNvPr id="4" name="Picture 3" descr="A picture containing text, sign, vector graphics&#10;&#10;Description automatically generated">
            <a:extLst>
              <a:ext uri="{FF2B5EF4-FFF2-40B4-BE49-F238E27FC236}">
                <a16:creationId xmlns:a16="http://schemas.microsoft.com/office/drawing/2014/main" id="{5CC63016-B69E-44F9-AF71-0129EFDF62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32078" y="1260641"/>
            <a:ext cx="1135157" cy="1677831"/>
          </a:xfrm>
          <a:prstGeom prst="rect">
            <a:avLst/>
          </a:prstGeom>
        </p:spPr>
      </p:pic>
      <p:grpSp>
        <p:nvGrpSpPr>
          <p:cNvPr id="36" name="Group 35">
            <a:extLst>
              <a:ext uri="{FF2B5EF4-FFF2-40B4-BE49-F238E27FC236}">
                <a16:creationId xmlns:a16="http://schemas.microsoft.com/office/drawing/2014/main" id="{39831EB9-5422-45FE-810E-197585F6EE5B}"/>
              </a:ext>
            </a:extLst>
          </p:cNvPr>
          <p:cNvGrpSpPr/>
          <p:nvPr/>
        </p:nvGrpSpPr>
        <p:grpSpPr>
          <a:xfrm>
            <a:off x="8781922" y="4321460"/>
            <a:ext cx="2616469" cy="1210818"/>
            <a:chOff x="8781922" y="4409780"/>
            <a:chExt cx="2616469" cy="1210818"/>
          </a:xfrm>
        </p:grpSpPr>
        <p:pic>
          <p:nvPicPr>
            <p:cNvPr id="7" name="Picture 6" descr="Shape, arrow&#10;&#10;Description automatically generated">
              <a:extLst>
                <a:ext uri="{FF2B5EF4-FFF2-40B4-BE49-F238E27FC236}">
                  <a16:creationId xmlns:a16="http://schemas.microsoft.com/office/drawing/2014/main" id="{5C37FBF5-EB29-4042-B5B9-77201A38C41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81922" y="5118231"/>
              <a:ext cx="857373" cy="502367"/>
            </a:xfrm>
            <a:prstGeom prst="rect">
              <a:avLst/>
            </a:prstGeom>
          </p:spPr>
        </p:pic>
        <p:pic>
          <p:nvPicPr>
            <p:cNvPr id="13" name="Picture 12" descr="Shape, arrow&#10;&#10;Description automatically generated">
              <a:extLst>
                <a:ext uri="{FF2B5EF4-FFF2-40B4-BE49-F238E27FC236}">
                  <a16:creationId xmlns:a16="http://schemas.microsoft.com/office/drawing/2014/main" id="{BD7A2E35-08A1-4E2B-B968-A96AB9F649D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55469" y="5075842"/>
              <a:ext cx="855093" cy="502367"/>
            </a:xfrm>
            <a:prstGeom prst="rect">
              <a:avLst/>
            </a:prstGeom>
          </p:spPr>
        </p:pic>
        <p:pic>
          <p:nvPicPr>
            <p:cNvPr id="31" name="Picture 30" descr="Shape, arrow&#10;&#10;Description automatically generated">
              <a:extLst>
                <a:ext uri="{FF2B5EF4-FFF2-40B4-BE49-F238E27FC236}">
                  <a16:creationId xmlns:a16="http://schemas.microsoft.com/office/drawing/2014/main" id="{77A89EA2-B33D-4065-8B6C-E377F15D0A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81923" y="4452000"/>
              <a:ext cx="857373" cy="502367"/>
            </a:xfrm>
            <a:prstGeom prst="rect">
              <a:avLst/>
            </a:prstGeom>
          </p:spPr>
        </p:pic>
        <p:pic>
          <p:nvPicPr>
            <p:cNvPr id="32" name="Picture 31" descr="Shape, arrow&#10;&#10;Description automatically generated">
              <a:extLst>
                <a:ext uri="{FF2B5EF4-FFF2-40B4-BE49-F238E27FC236}">
                  <a16:creationId xmlns:a16="http://schemas.microsoft.com/office/drawing/2014/main" id="{0EF8C1E5-3545-419B-AF48-36850195CE4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41018" y="5052088"/>
              <a:ext cx="857373" cy="502367"/>
            </a:xfrm>
            <a:prstGeom prst="rect">
              <a:avLst/>
            </a:prstGeom>
          </p:spPr>
        </p:pic>
        <p:pic>
          <p:nvPicPr>
            <p:cNvPr id="33" name="Picture 32" descr="Shape, arrow&#10;&#10;Description automatically generated">
              <a:extLst>
                <a:ext uri="{FF2B5EF4-FFF2-40B4-BE49-F238E27FC236}">
                  <a16:creationId xmlns:a16="http://schemas.microsoft.com/office/drawing/2014/main" id="{F1A470D8-27DA-4BC2-86F2-8F8E0BC6EB0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39296" y="4430890"/>
              <a:ext cx="857373" cy="502367"/>
            </a:xfrm>
            <a:prstGeom prst="rect">
              <a:avLst/>
            </a:prstGeom>
          </p:spPr>
        </p:pic>
        <p:pic>
          <p:nvPicPr>
            <p:cNvPr id="34" name="Picture 33" descr="Shape, arrow&#10;&#10;Description automatically generated">
              <a:extLst>
                <a:ext uri="{FF2B5EF4-FFF2-40B4-BE49-F238E27FC236}">
                  <a16:creationId xmlns:a16="http://schemas.microsoft.com/office/drawing/2014/main" id="{23B62826-36EE-47C9-83CC-9D9E15411E3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90799" y="4409780"/>
              <a:ext cx="857373" cy="502367"/>
            </a:xfrm>
            <a:prstGeom prst="rect">
              <a:avLst/>
            </a:prstGeom>
          </p:spPr>
        </p:pic>
      </p:grpSp>
      <p:grpSp>
        <p:nvGrpSpPr>
          <p:cNvPr id="35" name="Group 34">
            <a:extLst>
              <a:ext uri="{FF2B5EF4-FFF2-40B4-BE49-F238E27FC236}">
                <a16:creationId xmlns:a16="http://schemas.microsoft.com/office/drawing/2014/main" id="{B283245B-3CA1-430B-AB8D-1A4F3D10C5DB}"/>
              </a:ext>
            </a:extLst>
          </p:cNvPr>
          <p:cNvGrpSpPr/>
          <p:nvPr/>
        </p:nvGrpSpPr>
        <p:grpSpPr>
          <a:xfrm>
            <a:off x="8579071" y="1027169"/>
            <a:ext cx="2198006" cy="1932990"/>
            <a:chOff x="8579071" y="1027169"/>
            <a:chExt cx="2198006" cy="1932990"/>
          </a:xfrm>
        </p:grpSpPr>
        <p:pic>
          <p:nvPicPr>
            <p:cNvPr id="28" name="Picture 27" descr="A picture containing icon&#10;&#10;Description automatically generated">
              <a:extLst>
                <a:ext uri="{FF2B5EF4-FFF2-40B4-BE49-F238E27FC236}">
                  <a16:creationId xmlns:a16="http://schemas.microsoft.com/office/drawing/2014/main" id="{F0533565-5E1E-43B5-907D-8874FA94E73C}"/>
                </a:ext>
              </a:extLst>
            </p:cNvPr>
            <p:cNvPicPr>
              <a:picLocks noChangeAspect="1"/>
            </p:cNvPicPr>
            <p:nvPr/>
          </p:nvPicPr>
          <p:blipFill>
            <a:blip r:embed="rId1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579071" y="1027169"/>
              <a:ext cx="1890706" cy="1932990"/>
            </a:xfrm>
            <a:prstGeom prst="rect">
              <a:avLst/>
            </a:prstGeom>
          </p:spPr>
        </p:pic>
        <p:sp>
          <p:nvSpPr>
            <p:cNvPr id="30" name="TextBox 29">
              <a:extLst>
                <a:ext uri="{FF2B5EF4-FFF2-40B4-BE49-F238E27FC236}">
                  <a16:creationId xmlns:a16="http://schemas.microsoft.com/office/drawing/2014/main" id="{44A3E2E9-24B0-4E5B-A74F-6FBC3AFF04A4}"/>
                </a:ext>
              </a:extLst>
            </p:cNvPr>
            <p:cNvSpPr txBox="1"/>
            <p:nvPr/>
          </p:nvSpPr>
          <p:spPr>
            <a:xfrm rot="20734402">
              <a:off x="8682806" y="1488970"/>
              <a:ext cx="20942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to explain</a:t>
              </a:r>
            </a:p>
          </p:txBody>
        </p:sp>
      </p:grpSp>
      <p:grpSp>
        <p:nvGrpSpPr>
          <p:cNvPr id="39" name="Group 38">
            <a:extLst>
              <a:ext uri="{FF2B5EF4-FFF2-40B4-BE49-F238E27FC236}">
                <a16:creationId xmlns:a16="http://schemas.microsoft.com/office/drawing/2014/main" id="{EECB272A-DECE-41B1-930E-ED27F333FF73}"/>
              </a:ext>
            </a:extLst>
          </p:cNvPr>
          <p:cNvGrpSpPr/>
          <p:nvPr/>
        </p:nvGrpSpPr>
        <p:grpSpPr>
          <a:xfrm>
            <a:off x="513915" y="3770720"/>
            <a:ext cx="2970694" cy="2065154"/>
            <a:chOff x="513915" y="3770720"/>
            <a:chExt cx="2970694" cy="2065154"/>
          </a:xfrm>
        </p:grpSpPr>
        <p:pic>
          <p:nvPicPr>
            <p:cNvPr id="24" name="Picture 23" descr="Shape&#10;&#10;Description automatically generated with medium confidence">
              <a:extLst>
                <a:ext uri="{FF2B5EF4-FFF2-40B4-BE49-F238E27FC236}">
                  <a16:creationId xmlns:a16="http://schemas.microsoft.com/office/drawing/2014/main" id="{AB3077B4-D493-452D-AAE7-E85518612FC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1032933">
              <a:off x="513915" y="3770720"/>
              <a:ext cx="2970694" cy="1485347"/>
            </a:xfrm>
            <a:prstGeom prst="rect">
              <a:avLst/>
            </a:prstGeom>
          </p:spPr>
        </p:pic>
        <p:pic>
          <p:nvPicPr>
            <p:cNvPr id="38" name="Picture 37" descr="A group of people wearing clothing&#10;&#10;Description automatically generated with low confidence">
              <a:extLst>
                <a:ext uri="{FF2B5EF4-FFF2-40B4-BE49-F238E27FC236}">
                  <a16:creationId xmlns:a16="http://schemas.microsoft.com/office/drawing/2014/main" id="{0D7F111C-B586-434B-8357-6CFE761CA5E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45128" y="3896219"/>
              <a:ext cx="2213978" cy="1939655"/>
            </a:xfrm>
            <a:prstGeom prst="rect">
              <a:avLst/>
            </a:prstGeom>
          </p:spPr>
        </p:pic>
      </p:grpSp>
    </p:spTree>
    <p:extLst>
      <p:ext uri="{BB962C8B-B14F-4D97-AF65-F5344CB8AC3E}">
        <p14:creationId xmlns:p14="http://schemas.microsoft.com/office/powerpoint/2010/main" val="171337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2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2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2_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2_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2_4.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2_5.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2_5.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2_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2_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8"/>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 name="Title 3">
            <a:extLst>
              <a:ext uri="{FF2B5EF4-FFF2-40B4-BE49-F238E27FC236}">
                <a16:creationId xmlns:a16="http://schemas.microsoft.com/office/drawing/2014/main" id="{0E555F53-7F8E-4169-BC63-62DDD4D20F06}"/>
              </a:ext>
            </a:extLst>
          </p:cNvPr>
          <p:cNvSpPr>
            <a:spLocks noGrp="1"/>
          </p:cNvSpPr>
          <p:nvPr>
            <p:ph type="title"/>
          </p:nvPr>
        </p:nvSpPr>
        <p:spPr>
          <a:xfrm>
            <a:off x="10811132" y="1146129"/>
            <a:ext cx="2496577" cy="481143"/>
          </a:xfrm>
        </p:spPr>
        <p:txBody>
          <a:bodyPr/>
          <a:lstStyle/>
          <a:p>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br>
              <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rPr>
            </a:br>
            <a:endParaRPr lang="en-GB" sz="2000" dirty="0"/>
          </a:p>
        </p:txBody>
      </p:sp>
      <p:sp>
        <p:nvSpPr>
          <p:cNvPr id="76" name="Title 1">
            <a:hlinkClick r:id="" action="ppaction://noaction">
              <a:snd r:embed="rId9" name="p_i.wav"/>
            </a:hlinkClick>
            <a:extLst>
              <a:ext uri="{FF2B5EF4-FFF2-40B4-BE49-F238E27FC236}">
                <a16:creationId xmlns:a16="http://schemas.microsoft.com/office/drawing/2014/main" id="{FE41E531-3E13-4B2A-AD16-13E79BD265E4}"/>
              </a:ext>
            </a:extLst>
          </p:cNvPr>
          <p:cNvSpPr txBox="1">
            <a:spLocks/>
          </p:cNvSpPr>
          <p:nvPr/>
        </p:nvSpPr>
        <p:spPr>
          <a:xfrm>
            <a:off x="724790" y="58981"/>
            <a:ext cx="7914713" cy="67576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1</a:t>
            </a:r>
            <a:endParaRPr kumimoji="0" lang="es-AR" sz="3200" b="0" i="0" u="none" strike="noStrike" kern="1200" cap="none" spc="0" normalizeH="0" baseline="0" noProof="0" dirty="0">
              <a:ln>
                <a:noFill/>
              </a:ln>
              <a:solidFill>
                <a:prstClr val="black"/>
              </a:solidFill>
              <a:effectLst/>
              <a:uLnTx/>
              <a:uFillTx/>
              <a:latin typeface="Arial"/>
            </a:endParaRPr>
          </a:p>
        </p:txBody>
      </p:sp>
      <p:sp>
        <p:nvSpPr>
          <p:cNvPr id="86" name="Speech Bubble: Rectangle with Corners Rounded 85">
            <a:extLst>
              <a:ext uri="{FF2B5EF4-FFF2-40B4-BE49-F238E27FC236}">
                <a16:creationId xmlns:a16="http://schemas.microsoft.com/office/drawing/2014/main" id="{4D7C9CB5-5746-4E3C-AA9B-F3673B32FAE0}"/>
              </a:ext>
            </a:extLst>
          </p:cNvPr>
          <p:cNvSpPr/>
          <p:nvPr/>
        </p:nvSpPr>
        <p:spPr>
          <a:xfrm>
            <a:off x="1088287" y="664239"/>
            <a:ext cx="4093313"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TextBox 86">
            <a:hlinkClick r:id="" action="ppaction://noaction">
              <a:snd r:embed="rId10" name="FUS4_i.wav"/>
            </a:hlinkClick>
            <a:extLst>
              <a:ext uri="{FF2B5EF4-FFF2-40B4-BE49-F238E27FC236}">
                <a16:creationId xmlns:a16="http://schemas.microsoft.com/office/drawing/2014/main" id="{EEEEC65F-70DA-4836-8C8D-69AB906E60DE}"/>
              </a:ext>
            </a:extLst>
          </p:cNvPr>
          <p:cNvSpPr txBox="1"/>
          <p:nvPr/>
        </p:nvSpPr>
        <p:spPr>
          <a:xfrm>
            <a:off x="1198287" y="662437"/>
            <a:ext cx="3807467" cy="461665"/>
          </a:xfrm>
          <a:prstGeom prst="rect">
            <a:avLst/>
          </a:prstGeom>
          <a:noFill/>
        </p:spPr>
        <p:txBody>
          <a:bodyPr wrap="square" rtlCol="0">
            <a:spAutoFit/>
          </a:bodyPr>
          <a:lstStyle/>
          <a:p>
            <a:pPr lvl="0">
              <a:defRPr/>
            </a:pPr>
            <a:r>
              <a:rPr lang="fr-FR" sz="2400" b="1" dirty="0">
                <a:solidFill>
                  <a:prstClr val="white"/>
                </a:solidFill>
                <a:latin typeface="Century Gothic" panose="020B0502020202020204" pitchFamily="34" charset="0"/>
              </a:rPr>
              <a:t>Prononce les questions.</a:t>
            </a:r>
          </a:p>
        </p:txBody>
      </p:sp>
      <p:pic>
        <p:nvPicPr>
          <p:cNvPr id="88" name="Graphic 87" descr="Teacher">
            <a:extLst>
              <a:ext uri="{FF2B5EF4-FFF2-40B4-BE49-F238E27FC236}">
                <a16:creationId xmlns:a16="http://schemas.microsoft.com/office/drawing/2014/main" id="{5C5F109D-AA06-4529-818B-76B8083A67C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302" y="486187"/>
            <a:ext cx="914400" cy="914400"/>
          </a:xfrm>
          <a:prstGeom prst="rect">
            <a:avLst/>
          </a:prstGeom>
        </p:spPr>
      </p:pic>
      <p:sp>
        <p:nvSpPr>
          <p:cNvPr id="2" name="Speech Bubble: Rectangle with Corners Rounded 1">
            <a:extLst>
              <a:ext uri="{FF2B5EF4-FFF2-40B4-BE49-F238E27FC236}">
                <a16:creationId xmlns:a16="http://schemas.microsoft.com/office/drawing/2014/main" id="{534DF87C-E098-4BB5-89F9-8EEA7661AAD1}"/>
              </a:ext>
            </a:extLst>
          </p:cNvPr>
          <p:cNvSpPr/>
          <p:nvPr/>
        </p:nvSpPr>
        <p:spPr>
          <a:xfrm>
            <a:off x="724790" y="1618256"/>
            <a:ext cx="2919046" cy="1300789"/>
          </a:xfrm>
          <a:prstGeom prst="wedgeRoundRectCallou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Google Shape;171;p8">
            <a:extLst>
              <a:ext uri="{FF2B5EF4-FFF2-40B4-BE49-F238E27FC236}">
                <a16:creationId xmlns:a16="http://schemas.microsoft.com/office/drawing/2014/main" id="{F71478F3-179D-46B0-9D88-434B998A7857}"/>
              </a:ext>
            </a:extLst>
          </p:cNvPr>
          <p:cNvSpPr txBox="1"/>
          <p:nvPr/>
        </p:nvSpPr>
        <p:spPr>
          <a:xfrm>
            <a:off x="644541" y="1574197"/>
            <a:ext cx="3016160" cy="138495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Est-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qu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aimes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la musi</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qu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 ?</a:t>
            </a:r>
          </a:p>
        </p:txBody>
      </p:sp>
      <p:sp>
        <p:nvSpPr>
          <p:cNvPr id="35" name="Speech Bubble: Rectangle with Corners Rounded 34">
            <a:extLst>
              <a:ext uri="{FF2B5EF4-FFF2-40B4-BE49-F238E27FC236}">
                <a16:creationId xmlns:a16="http://schemas.microsoft.com/office/drawing/2014/main" id="{8FB23A32-85E4-422D-85BF-3F23BDC7DC6A}"/>
              </a:ext>
            </a:extLst>
          </p:cNvPr>
          <p:cNvSpPr/>
          <p:nvPr/>
        </p:nvSpPr>
        <p:spPr>
          <a:xfrm>
            <a:off x="5694307" y="606149"/>
            <a:ext cx="2637692" cy="887285"/>
          </a:xfrm>
          <a:prstGeom prst="wedgeRoundRectCallout">
            <a:avLst>
              <a:gd name="adj1" fmla="val -102381"/>
              <a:gd name="adj2" fmla="val 3980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Remember! Use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est-ce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to ask a yes/no question.</a:t>
            </a:r>
            <a:endParaRPr kumimoji="0" lang="en-GB"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1" name="Speech Bubble: Rectangle with Corners Rounded 50">
            <a:extLst>
              <a:ext uri="{FF2B5EF4-FFF2-40B4-BE49-F238E27FC236}">
                <a16:creationId xmlns:a16="http://schemas.microsoft.com/office/drawing/2014/main" id="{992CE32D-498F-401F-883A-C80F8B7E9DF2}"/>
              </a:ext>
            </a:extLst>
          </p:cNvPr>
          <p:cNvSpPr/>
          <p:nvPr/>
        </p:nvSpPr>
        <p:spPr>
          <a:xfrm>
            <a:off x="732660" y="3473059"/>
            <a:ext cx="2919046" cy="1300789"/>
          </a:xfrm>
          <a:prstGeom prst="wedgeRoundRectCallou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Google Shape;171;p8">
            <a:extLst>
              <a:ext uri="{FF2B5EF4-FFF2-40B4-BE49-F238E27FC236}">
                <a16:creationId xmlns:a16="http://schemas.microsoft.com/office/drawing/2014/main" id="{5FB0AE34-6A8F-44A8-AC0F-F8F9F9BA6C25}"/>
              </a:ext>
            </a:extLst>
          </p:cNvPr>
          <p:cNvSpPr txBox="1"/>
          <p:nvPr/>
        </p:nvSpPr>
        <p:spPr>
          <a:xfrm>
            <a:off x="652411" y="3429000"/>
            <a:ext cx="3016160" cy="138495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dirty="0" err="1">
                <a:ln>
                  <a:noFill/>
                </a:ln>
                <a:solidFill>
                  <a:srgbClr val="002060"/>
                </a:solidFill>
                <a:effectLst/>
                <a:uLnTx/>
                <a:uFillTx/>
                <a:latin typeface="Century Gothic" panose="020B0502020202020204" pitchFamily="34" charset="0"/>
              </a:rPr>
              <a:t>Où</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qu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2800" b="1" dirty="0">
                <a:solidFill>
                  <a:srgbClr val="002060"/>
                </a:solidFill>
                <a:latin typeface="Century Gothic" panose="020B0502020202020204" pitchFamily="34" charset="0"/>
              </a:rPr>
              <a:t>vas </a:t>
            </a:r>
            <a:r>
              <a:rPr lang="en-GB" sz="2800" b="1" dirty="0" err="1">
                <a:solidFill>
                  <a:srgbClr val="002060"/>
                </a:solidFill>
                <a:latin typeface="Century Gothic" panose="020B0502020202020204" pitchFamily="34" charset="0"/>
              </a:rPr>
              <a:t>cha</a:t>
            </a:r>
            <a:r>
              <a:rPr lang="en-GB" sz="2800" b="1" dirty="0" err="1">
                <a:solidFill>
                  <a:srgbClr val="FF0066"/>
                </a:solidFill>
                <a:latin typeface="Century Gothic" panose="020B0502020202020204" pitchFamily="34" charset="0"/>
              </a:rPr>
              <a:t>qu</a:t>
            </a:r>
            <a:r>
              <a:rPr lang="en-GB" sz="2800" b="1" dirty="0" err="1">
                <a:solidFill>
                  <a:srgbClr val="002060"/>
                </a:solidFill>
                <a:latin typeface="Century Gothic" panose="020B0502020202020204" pitchFamily="34" charset="0"/>
              </a:rPr>
              <a:t>e</a:t>
            </a:r>
            <a:r>
              <a:rPr lang="en-GB" sz="2800" b="1" dirty="0">
                <a:solidFill>
                  <a:srgbClr val="002060"/>
                </a:solidFill>
                <a:latin typeface="Century Gothic" panose="020B0502020202020204" pitchFamily="34" charset="0"/>
              </a:rPr>
              <a:t> matin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3" name="Speech Bubble: Rectangle with Corners Rounded 52">
            <a:extLst>
              <a:ext uri="{FF2B5EF4-FFF2-40B4-BE49-F238E27FC236}">
                <a16:creationId xmlns:a16="http://schemas.microsoft.com/office/drawing/2014/main" id="{09A4B11B-2978-4C8C-A6FA-56CFC09D6826}"/>
              </a:ext>
            </a:extLst>
          </p:cNvPr>
          <p:cNvSpPr/>
          <p:nvPr/>
        </p:nvSpPr>
        <p:spPr>
          <a:xfrm>
            <a:off x="4221699" y="2637693"/>
            <a:ext cx="2637692" cy="1208744"/>
          </a:xfrm>
          <a:prstGeom prst="wedgeRoundRectCallout">
            <a:avLst>
              <a:gd name="adj1" fmla="val -77103"/>
              <a:gd name="adj2" fmla="val 3336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Add </a:t>
            </a:r>
            <a:r>
              <a:rPr lang="en-GB" sz="2000" dirty="0">
                <a:solidFill>
                  <a:srgbClr val="002060"/>
                </a:solidFill>
                <a:latin typeface="Century Gothic" panose="020B0502020202020204" pitchFamily="34" charset="0"/>
              </a:rPr>
              <a:t>a question word to make an information question.</a:t>
            </a:r>
            <a:endParaRPr kumimoji="0" lang="en-GB"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6" name="Speech Bubble: Rectangle with Corners Rounded 55">
            <a:extLst>
              <a:ext uri="{FF2B5EF4-FFF2-40B4-BE49-F238E27FC236}">
                <a16:creationId xmlns:a16="http://schemas.microsoft.com/office/drawing/2014/main" id="{AE1B81C1-E0B1-4232-B8C2-2C81B6689501}"/>
              </a:ext>
            </a:extLst>
          </p:cNvPr>
          <p:cNvSpPr/>
          <p:nvPr/>
        </p:nvSpPr>
        <p:spPr>
          <a:xfrm>
            <a:off x="724790" y="5283803"/>
            <a:ext cx="2919046" cy="1300789"/>
          </a:xfrm>
          <a:prstGeom prst="wedgeRoundRectCallou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Google Shape;171;p8">
            <a:extLst>
              <a:ext uri="{FF2B5EF4-FFF2-40B4-BE49-F238E27FC236}">
                <a16:creationId xmlns:a16="http://schemas.microsoft.com/office/drawing/2014/main" id="{09894D36-9BFF-42D6-9E46-A6D5A5A0FA70}"/>
              </a:ext>
            </a:extLst>
          </p:cNvPr>
          <p:cNvSpPr txBox="1"/>
          <p:nvPr/>
        </p:nvSpPr>
        <p:spPr>
          <a:xfrm>
            <a:off x="644541" y="5239744"/>
            <a:ext cx="3016160" cy="138495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2800" b="1" i="0" u="sng" strike="noStrike" kern="1200" cap="none" spc="0" normalizeH="0" baseline="0" noProof="0" dirty="0" err="1">
                <a:ln>
                  <a:noFill/>
                </a:ln>
                <a:solidFill>
                  <a:srgbClr val="002060"/>
                </a:solidFill>
                <a:effectLst/>
                <a:uLnTx/>
                <a:uFillTx/>
                <a:latin typeface="Century Gothic" panose="020B0502020202020204" pitchFamily="34" charset="0"/>
              </a:rPr>
              <a: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qu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2800" b="1" dirty="0" err="1">
                <a:solidFill>
                  <a:srgbClr val="002060"/>
                </a:solidFill>
                <a:latin typeface="Century Gothic" panose="020B0502020202020204" pitchFamily="34" charset="0"/>
              </a:rPr>
              <a:t>fais</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cha</a:t>
            </a:r>
            <a:r>
              <a:rPr lang="en-GB" sz="2800" b="1" dirty="0" err="1">
                <a:solidFill>
                  <a:srgbClr val="FF0066"/>
                </a:solidFill>
                <a:latin typeface="Century Gothic" panose="020B0502020202020204" pitchFamily="34" charset="0"/>
              </a:rPr>
              <a:t>qu</a:t>
            </a:r>
            <a:r>
              <a:rPr lang="en-GB" sz="2800" b="1" dirty="0" err="1">
                <a:solidFill>
                  <a:srgbClr val="002060"/>
                </a:solidFill>
                <a:latin typeface="Century Gothic" panose="020B0502020202020204" pitchFamily="34" charset="0"/>
              </a:rPr>
              <a:t>e</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soir</a:t>
            </a:r>
            <a:r>
              <a:rPr lang="en-GB" sz="2800" b="1" dirty="0">
                <a:solidFill>
                  <a:srgbClr val="002060"/>
                </a:solidFill>
                <a:latin typeface="Century Gothic" panose="020B0502020202020204" pitchFamily="34" charset="0"/>
              </a:rPr>
              <a:t>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9" name="Speech Bubble: Rectangle with Corners Rounded 58">
            <a:extLst>
              <a:ext uri="{FF2B5EF4-FFF2-40B4-BE49-F238E27FC236}">
                <a16:creationId xmlns:a16="http://schemas.microsoft.com/office/drawing/2014/main" id="{F3DBAFE2-C0E5-48F1-A253-92B24A537BE5}"/>
              </a:ext>
            </a:extLst>
          </p:cNvPr>
          <p:cNvSpPr/>
          <p:nvPr/>
        </p:nvSpPr>
        <p:spPr>
          <a:xfrm>
            <a:off x="7274600" y="1618256"/>
            <a:ext cx="2919046" cy="1300789"/>
          </a:xfrm>
          <a:prstGeom prst="wedgeRoundRectCallou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Google Shape;171;p8">
            <a:extLst>
              <a:ext uri="{FF2B5EF4-FFF2-40B4-BE49-F238E27FC236}">
                <a16:creationId xmlns:a16="http://schemas.microsoft.com/office/drawing/2014/main" id="{C08F0B07-322E-42F2-B7AF-5EF7C0212ADD}"/>
              </a:ext>
            </a:extLst>
          </p:cNvPr>
          <p:cNvSpPr txBox="1"/>
          <p:nvPr/>
        </p:nvSpPr>
        <p:spPr>
          <a:xfrm>
            <a:off x="7194351" y="1574197"/>
            <a:ext cx="3016160" cy="138495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2800" b="1" i="0" u="sng" strike="noStrike" kern="1200" cap="none" spc="0" normalizeH="0" baseline="0" noProof="0" dirty="0" err="1">
                <a:ln>
                  <a:noFill/>
                </a:ln>
                <a:solidFill>
                  <a:srgbClr val="002060"/>
                </a:solidFill>
                <a:effectLst/>
                <a:uLnTx/>
                <a:uFillTx/>
                <a:latin typeface="Century Gothic" panose="020B0502020202020204" pitchFamily="34" charset="0"/>
              </a:rPr>
              <a:t>and</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qu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2800" b="1" dirty="0" err="1">
                <a:solidFill>
                  <a:srgbClr val="002060"/>
                </a:solidFill>
                <a:latin typeface="Century Gothic" panose="020B0502020202020204" pitchFamily="34" charset="0"/>
              </a:rPr>
              <a:t>joues</a:t>
            </a:r>
            <a:r>
              <a:rPr lang="en-GB" sz="2800" b="1" dirty="0">
                <a:solidFill>
                  <a:srgbClr val="002060"/>
                </a:solidFill>
                <a:latin typeface="Century Gothic" panose="020B0502020202020204" pitchFamily="34" charset="0"/>
              </a:rPr>
              <a:t> au foot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1" name="Speech Bubble: Rectangle with Corners Rounded 60">
            <a:extLst>
              <a:ext uri="{FF2B5EF4-FFF2-40B4-BE49-F238E27FC236}">
                <a16:creationId xmlns:a16="http://schemas.microsoft.com/office/drawing/2014/main" id="{96D0C573-0E43-41EE-92C6-CB18F9ED27F6}"/>
              </a:ext>
            </a:extLst>
          </p:cNvPr>
          <p:cNvSpPr/>
          <p:nvPr/>
        </p:nvSpPr>
        <p:spPr>
          <a:xfrm>
            <a:off x="7274600" y="3473059"/>
            <a:ext cx="2919046" cy="1300789"/>
          </a:xfrm>
          <a:prstGeom prst="wedgeRoundRectCallou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Google Shape;171;p8">
            <a:extLst>
              <a:ext uri="{FF2B5EF4-FFF2-40B4-BE49-F238E27FC236}">
                <a16:creationId xmlns:a16="http://schemas.microsoft.com/office/drawing/2014/main" id="{B0528AF0-1562-4A1D-9C94-130810502BE9}"/>
              </a:ext>
            </a:extLst>
          </p:cNvPr>
          <p:cNvSpPr txBox="1"/>
          <p:nvPr/>
        </p:nvSpPr>
        <p:spPr>
          <a:xfrm>
            <a:off x="7194351" y="3429000"/>
            <a:ext cx="3016160" cy="138495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dirty="0" err="1">
                <a:ln>
                  <a:noFill/>
                </a:ln>
                <a:solidFill>
                  <a:srgbClr val="002060"/>
                </a:solidFill>
                <a:effectLst/>
                <a:uLnTx/>
                <a:uFillTx/>
                <a:latin typeface="Century Gothic" panose="020B0502020202020204" pitchFamily="34" charset="0"/>
              </a:rPr>
              <a:t>Pour</a:t>
            </a:r>
            <a:r>
              <a:rPr kumimoji="0" lang="en-GB" sz="2800" b="1" i="0" u="sng"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2800" b="1" i="0" u="sng" strike="noStrike" kern="1200" cap="none" spc="0" normalizeH="0" baseline="0" noProof="0" dirty="0" err="1">
                <a:ln>
                  <a:noFill/>
                </a:ln>
                <a:solidFill>
                  <a:srgbClr val="002060"/>
                </a:solidFill>
                <a:effectLst/>
                <a:uLnTx/>
                <a:uFillTx/>
                <a:latin typeface="Century Gothic" panose="020B0502020202020204" pitchFamily="34" charset="0"/>
              </a:rPr>
              <a:t>oi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qu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2800" b="1" dirty="0" err="1">
                <a:solidFill>
                  <a:srgbClr val="002060"/>
                </a:solidFill>
                <a:latin typeface="Century Gothic" panose="020B0502020202020204" pitchFamily="34" charset="0"/>
              </a:rPr>
              <a:t>joues</a:t>
            </a:r>
            <a:r>
              <a:rPr lang="en-GB" sz="2800" b="1" dirty="0">
                <a:solidFill>
                  <a:srgbClr val="002060"/>
                </a:solidFill>
                <a:latin typeface="Century Gothic" panose="020B0502020202020204" pitchFamily="34" charset="0"/>
              </a:rPr>
              <a:t> au tennis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7" name="Picture 6" descr="A picture containing text, vector graphics&#10;&#10;Description automatically generated">
            <a:hlinkClick r:id="" action="ppaction://noaction">
              <a:snd r:embed="rId5" name="FUS4_3.wav"/>
            </a:hlinkClick>
            <a:extLst>
              <a:ext uri="{FF2B5EF4-FFF2-40B4-BE49-F238E27FC236}">
                <a16:creationId xmlns:a16="http://schemas.microsoft.com/office/drawing/2014/main" id="{227548AF-2873-44C6-9C27-D8460734DF3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01085" y="5283803"/>
            <a:ext cx="1180515" cy="1219210"/>
          </a:xfrm>
          <a:prstGeom prst="rect">
            <a:avLst/>
          </a:prstGeom>
        </p:spPr>
      </p:pic>
      <p:pic>
        <p:nvPicPr>
          <p:cNvPr id="11" name="Picture 10" descr="A picture containing qr code&#10;&#10;Description automatically generated">
            <a:hlinkClick r:id="" action="ppaction://noaction">
              <a:snd r:embed="rId6" name="FUS4_4.wav"/>
            </a:hlinkClick>
            <a:extLst>
              <a:ext uri="{FF2B5EF4-FFF2-40B4-BE49-F238E27FC236}">
                <a16:creationId xmlns:a16="http://schemas.microsoft.com/office/drawing/2014/main" id="{5AA827B7-24FE-4899-9BDF-B262EEC6245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90760" y="1840522"/>
            <a:ext cx="1312977" cy="939581"/>
          </a:xfrm>
          <a:prstGeom prst="rect">
            <a:avLst/>
          </a:prstGeom>
        </p:spPr>
      </p:pic>
      <p:pic>
        <p:nvPicPr>
          <p:cNvPr id="15" name="Picture 14" descr="A picture containing logo&#10;&#10;Description automatically generated">
            <a:hlinkClick r:id="" action="ppaction://noaction">
              <a:snd r:embed="rId4" name="FUS4_2.wav"/>
            </a:hlinkClick>
            <a:extLst>
              <a:ext uri="{FF2B5EF4-FFF2-40B4-BE49-F238E27FC236}">
                <a16:creationId xmlns:a16="http://schemas.microsoft.com/office/drawing/2014/main" id="{BE98C773-0ABE-4F00-B6DF-1DA2453FB86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847315" y="3543087"/>
            <a:ext cx="1334285" cy="1134095"/>
          </a:xfrm>
          <a:prstGeom prst="rect">
            <a:avLst/>
          </a:prstGeom>
        </p:spPr>
      </p:pic>
      <p:pic>
        <p:nvPicPr>
          <p:cNvPr id="19" name="Picture 18" descr="A picture containing text, vector graphics&#10;&#10;Description automatically generated">
            <a:hlinkClick r:id="" action="ppaction://noaction">
              <a:snd r:embed="rId7" name="FUS4_5.wav"/>
            </a:hlinkClick>
            <a:extLst>
              <a:ext uri="{FF2B5EF4-FFF2-40B4-BE49-F238E27FC236}">
                <a16:creationId xmlns:a16="http://schemas.microsoft.com/office/drawing/2014/main" id="{B0BA2C67-3C17-455D-9A68-87379E021A4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73895" y="3451646"/>
            <a:ext cx="1515402" cy="1305073"/>
          </a:xfrm>
          <a:prstGeom prst="rect">
            <a:avLst/>
          </a:prstGeom>
        </p:spPr>
      </p:pic>
      <p:pic>
        <p:nvPicPr>
          <p:cNvPr id="13" name="Picture 12" descr="A cartoon of a child&#10;&#10;Description automatically generated with low confidence">
            <a:hlinkClick r:id="" action="ppaction://noaction">
              <a:snd r:embed="rId3" name="FUS4_1.wav"/>
            </a:hlinkClick>
            <a:extLst>
              <a:ext uri="{FF2B5EF4-FFF2-40B4-BE49-F238E27FC236}">
                <a16:creationId xmlns:a16="http://schemas.microsoft.com/office/drawing/2014/main" id="{80B36B57-10B6-4772-B16C-4FBFE67340A6}"/>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12666" y="1456026"/>
            <a:ext cx="1468934" cy="1102810"/>
          </a:xfrm>
          <a:prstGeom prst="rect">
            <a:avLst/>
          </a:prstGeom>
        </p:spPr>
      </p:pic>
      <p:sp>
        <p:nvSpPr>
          <p:cNvPr id="36" name="Speech Bubble: Rectangle with Corners Rounded 35">
            <a:extLst>
              <a:ext uri="{FF2B5EF4-FFF2-40B4-BE49-F238E27FC236}">
                <a16:creationId xmlns:a16="http://schemas.microsoft.com/office/drawing/2014/main" id="{2E6D2608-9F45-40C0-80F9-181FCF8121D8}"/>
              </a:ext>
            </a:extLst>
          </p:cNvPr>
          <p:cNvSpPr/>
          <p:nvPr/>
        </p:nvSpPr>
        <p:spPr>
          <a:xfrm>
            <a:off x="7065769" y="5074194"/>
            <a:ext cx="3273323" cy="1357998"/>
          </a:xfrm>
          <a:prstGeom prst="wedgeRoundRectCallout">
            <a:avLst>
              <a:gd name="adj1" fmla="val 25886"/>
              <a:gd name="adj2" fmla="val -8368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Pour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(for) +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quoi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(what)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sym typeface="Wingdings" panose="05000000000000000000" pitchFamily="2" charset="2"/>
              </a:rPr>
              <a:t> for what? This is how to say </a:t>
            </a:r>
            <a:r>
              <a:rPr kumimoji="0" lang="en-GB" sz="2000" b="1" i="0" u="sng" strike="noStrike" kern="1200" cap="none" spc="0" normalizeH="0" baseline="0" noProof="0" dirty="0">
                <a:ln>
                  <a:noFill/>
                </a:ln>
                <a:solidFill>
                  <a:srgbClr val="002060"/>
                </a:solidFill>
                <a:effectLst/>
                <a:uLnTx/>
                <a:uFillTx/>
                <a:latin typeface="Century Gothic" panose="020B0502020202020204" pitchFamily="34" charset="0"/>
                <a:sym typeface="Wingdings" panose="05000000000000000000" pitchFamily="2" charset="2"/>
              </a:rPr>
              <a:t>why</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sym typeface="Wingdings" panose="05000000000000000000" pitchFamily="2" charset="2"/>
              </a:rPr>
              <a:t> in French.</a:t>
            </a:r>
            <a:endParaRPr kumimoji="0" lang="en-GB"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8" name="Google Shape;167;p2">
            <a:extLst>
              <a:ext uri="{FF2B5EF4-FFF2-40B4-BE49-F238E27FC236}">
                <a16:creationId xmlns:a16="http://schemas.microsoft.com/office/drawing/2014/main" id="{1C1571CC-EFAD-4352-9A0F-E6ACEEE953DF}"/>
              </a:ext>
            </a:extLst>
          </p:cNvPr>
          <p:cNvSpPr/>
          <p:nvPr/>
        </p:nvSpPr>
        <p:spPr>
          <a:xfrm>
            <a:off x="115311" y="40175"/>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1387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FUS4_1.wav"/>
                                        </p:tgtEl>
                                      </p:cMediaNode>
                                    </p:audio>
                                  </p:sub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FUS4_2.wav"/>
                                        </p:tgtEl>
                                      </p:cMediaNode>
                                    </p:audio>
                                  </p:sub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FUS4_3.wav"/>
                                        </p:tgtEl>
                                      </p:cMediaNode>
                                    </p:audio>
                                  </p:sub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FUS4_4.wav"/>
                                        </p:tgtEl>
                                      </p:cMediaNode>
                                    </p:audio>
                                  </p:sub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FUS4_5.wav"/>
                                        </p:tgtEl>
                                      </p:cMediaNode>
                                    </p:audio>
                                  </p:sub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5" grpId="0" animBg="1"/>
      <p:bldP spid="52" grpId="0"/>
      <p:bldP spid="53" grpId="0" animBg="1"/>
      <p:bldP spid="57" grpId="0"/>
      <p:bldP spid="60" grpId="0"/>
      <p:bldP spid="62" grpId="0"/>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88DB062-A04B-4569-863D-214E18621911}"/>
              </a:ext>
            </a:extLst>
          </p:cNvPr>
          <p:cNvSpPr txBox="1"/>
          <p:nvPr/>
        </p:nvSpPr>
        <p:spPr>
          <a:xfrm>
            <a:off x="578113" y="1618211"/>
            <a:ext cx="153660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dirty="0">
                <a:solidFill>
                  <a:srgbClr val="002060"/>
                </a:solidFill>
                <a:latin typeface="Century Gothic" panose="020B0502020202020204" pitchFamily="34" charset="0"/>
                <a:sym typeface="Arial"/>
              </a:rPr>
              <a:t>B, I, D</a:t>
            </a: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13" name="Table 13">
            <a:extLst>
              <a:ext uri="{FF2B5EF4-FFF2-40B4-BE49-F238E27FC236}">
                <a16:creationId xmlns:a16="http://schemas.microsoft.com/office/drawing/2014/main" id="{EAFA3839-007E-44B5-BF41-6FE0DEAB7B97}"/>
              </a:ext>
            </a:extLst>
          </p:cNvPr>
          <p:cNvGraphicFramePr>
            <a:graphicFrameLocks noGrp="1"/>
          </p:cNvGraphicFramePr>
          <p:nvPr>
            <p:extLst>
              <p:ext uri="{D42A27DB-BD31-4B8C-83A1-F6EECF244321}">
                <p14:modId xmlns:p14="http://schemas.microsoft.com/office/powerpoint/2010/main" val="1344790158"/>
              </p:ext>
            </p:extLst>
          </p:nvPr>
        </p:nvGraphicFramePr>
        <p:xfrm>
          <a:off x="2046770" y="1494536"/>
          <a:ext cx="6736302" cy="4540071"/>
        </p:xfrm>
        <a:graphic>
          <a:graphicData uri="http://schemas.openxmlformats.org/drawingml/2006/table">
            <a:tbl>
              <a:tblPr firstRow="1" bandRow="1">
                <a:tableStyleId>{5940675A-B579-460E-94D1-54222C63F5DA}</a:tableStyleId>
              </a:tblPr>
              <a:tblGrid>
                <a:gridCol w="2245434">
                  <a:extLst>
                    <a:ext uri="{9D8B030D-6E8A-4147-A177-3AD203B41FA5}">
                      <a16:colId xmlns:a16="http://schemas.microsoft.com/office/drawing/2014/main" val="457529105"/>
                    </a:ext>
                  </a:extLst>
                </a:gridCol>
                <a:gridCol w="2245434">
                  <a:extLst>
                    <a:ext uri="{9D8B030D-6E8A-4147-A177-3AD203B41FA5}">
                      <a16:colId xmlns:a16="http://schemas.microsoft.com/office/drawing/2014/main" val="3713215165"/>
                    </a:ext>
                  </a:extLst>
                </a:gridCol>
                <a:gridCol w="2245434">
                  <a:extLst>
                    <a:ext uri="{9D8B030D-6E8A-4147-A177-3AD203B41FA5}">
                      <a16:colId xmlns:a16="http://schemas.microsoft.com/office/drawing/2014/main" val="2270033968"/>
                    </a:ext>
                  </a:extLst>
                </a:gridCol>
              </a:tblGrid>
              <a:tr h="1513357">
                <a:tc>
                  <a:txBody>
                    <a:bodyPr/>
                    <a:lstStyle/>
                    <a:p>
                      <a:r>
                        <a:rPr lang="en-GB" sz="3200" b="1" dirty="0">
                          <a:solidFill>
                            <a:srgbClr val="002060"/>
                          </a:solidFill>
                          <a:latin typeface="Century Gothic" panose="020B0502020202020204" pitchFamily="34" charset="0"/>
                        </a:rPr>
                        <a:t>A</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B</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C</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77364851"/>
                  </a:ext>
                </a:extLst>
              </a:tr>
              <a:tr h="1513357">
                <a:tc>
                  <a:txBody>
                    <a:bodyPr/>
                    <a:lstStyle/>
                    <a:p>
                      <a:r>
                        <a:rPr lang="en-GB" sz="3200" b="1" dirty="0">
                          <a:solidFill>
                            <a:srgbClr val="002060"/>
                          </a:solidFill>
                          <a:latin typeface="Century Gothic" panose="020B0502020202020204" pitchFamily="34" charset="0"/>
                        </a:rPr>
                        <a:t>D</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E</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F</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163134789"/>
                  </a:ext>
                </a:extLst>
              </a:tr>
              <a:tr h="1513357">
                <a:tc>
                  <a:txBody>
                    <a:bodyPr/>
                    <a:lstStyle/>
                    <a:p>
                      <a:r>
                        <a:rPr lang="en-GB" sz="3200" b="1" dirty="0">
                          <a:solidFill>
                            <a:srgbClr val="002060"/>
                          </a:solidFill>
                          <a:latin typeface="Century Gothic" panose="020B0502020202020204" pitchFamily="34" charset="0"/>
                        </a:rPr>
                        <a:t>G</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H</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I</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48886266"/>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61261" y="180362"/>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a:t>
            </a:r>
            <a:endParaRPr lang="en-GB" sz="2800" dirty="0">
              <a:latin typeface="Century Gothic" panose="020B0502020202020204" pitchFamily="34" charset="0"/>
            </a:endParaRPr>
          </a:p>
        </p:txBody>
      </p:sp>
      <p:sp>
        <p:nvSpPr>
          <p:cNvPr id="55" name="Speech Bubble: Rectangle with Corners Rounded 54">
            <a:extLst>
              <a:ext uri="{FF2B5EF4-FFF2-40B4-BE49-F238E27FC236}">
                <a16:creationId xmlns:a16="http://schemas.microsoft.com/office/drawing/2014/main" id="{155C8757-503D-44BE-861F-E793D08B67C6}"/>
              </a:ext>
            </a:extLst>
          </p:cNvPr>
          <p:cNvSpPr/>
          <p:nvPr/>
        </p:nvSpPr>
        <p:spPr>
          <a:xfrm>
            <a:off x="3723147" y="149478"/>
            <a:ext cx="5445040"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hlinkClick r:id="" action="ppaction://noaction">
              <a:snd r:embed="rId3" name="FUS5_i.wav"/>
            </a:hlinkClick>
            <a:extLst>
              <a:ext uri="{FF2B5EF4-FFF2-40B4-BE49-F238E27FC236}">
                <a16:creationId xmlns:a16="http://schemas.microsoft.com/office/drawing/2014/main" id="{ABD7F011-A6FF-4A25-B27A-2073CDC7078D}"/>
              </a:ext>
            </a:extLst>
          </p:cNvPr>
          <p:cNvSpPr txBox="1"/>
          <p:nvPr/>
        </p:nvSpPr>
        <p:spPr>
          <a:xfrm>
            <a:off x="3701993" y="166607"/>
            <a:ext cx="55860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bien. C’est quelles images ?</a:t>
            </a:r>
          </a:p>
        </p:txBody>
      </p:sp>
      <p:pic>
        <p:nvPicPr>
          <p:cNvPr id="57" name="Graphic 56" descr="Teacher">
            <a:extLst>
              <a:ext uri="{FF2B5EF4-FFF2-40B4-BE49-F238E27FC236}">
                <a16:creationId xmlns:a16="http://schemas.microsoft.com/office/drawing/2014/main" id="{DA63988D-06F2-49F7-B522-05EBD54ED2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31273" y="-92801"/>
            <a:ext cx="914400" cy="914400"/>
          </a:xfrm>
          <a:prstGeom prst="rect">
            <a:avLst/>
          </a:prstGeom>
        </p:spPr>
      </p:pic>
      <p:sp>
        <p:nvSpPr>
          <p:cNvPr id="58" name="CustomShape 23">
            <a:hlinkClick r:id="" action="ppaction://noaction">
              <a:snd r:embed="rId6" name="FUS5_1.wav"/>
            </a:hlinkClick>
            <a:extLst>
              <a:ext uri="{FF2B5EF4-FFF2-40B4-BE49-F238E27FC236}">
                <a16:creationId xmlns:a16="http://schemas.microsoft.com/office/drawing/2014/main" id="{3AC8996D-77D4-43D4-91F4-84FFD4B2F506}"/>
              </a:ext>
            </a:extLst>
          </p:cNvPr>
          <p:cNvSpPr/>
          <p:nvPr/>
        </p:nvSpPr>
        <p:spPr>
          <a:xfrm>
            <a:off x="65812" y="167976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9" name="CustomShape 23">
            <a:hlinkClick r:id="" action="ppaction://noaction">
              <a:snd r:embed="rId7" name="FUS5_2.wav"/>
            </a:hlinkClick>
            <a:extLst>
              <a:ext uri="{FF2B5EF4-FFF2-40B4-BE49-F238E27FC236}">
                <a16:creationId xmlns:a16="http://schemas.microsoft.com/office/drawing/2014/main" id="{55E274EA-78FA-4F2A-97CB-0DEF9680ED5C}"/>
              </a:ext>
            </a:extLst>
          </p:cNvPr>
          <p:cNvSpPr/>
          <p:nvPr/>
        </p:nvSpPr>
        <p:spPr>
          <a:xfrm>
            <a:off x="65812" y="341108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8" name="CustomShape 23">
            <a:hlinkClick r:id="" action="ppaction://noaction">
              <a:snd r:embed="rId8" name="FUS5_3.wav"/>
            </a:hlinkClick>
            <a:extLst>
              <a:ext uri="{FF2B5EF4-FFF2-40B4-BE49-F238E27FC236}">
                <a16:creationId xmlns:a16="http://schemas.microsoft.com/office/drawing/2014/main" id="{6B8D1A3D-FD7E-473F-9ED0-8E1FE7874726}"/>
              </a:ext>
            </a:extLst>
          </p:cNvPr>
          <p:cNvSpPr/>
          <p:nvPr/>
        </p:nvSpPr>
        <p:spPr>
          <a:xfrm>
            <a:off x="65812" y="5294132"/>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23" name="Picture 122" descr="Icon&#10;&#10;Description automatically generated">
            <a:extLst>
              <a:ext uri="{FF2B5EF4-FFF2-40B4-BE49-F238E27FC236}">
                <a16:creationId xmlns:a16="http://schemas.microsoft.com/office/drawing/2014/main" id="{11F156CD-82F9-47D0-8451-4913402FC4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24" name="Title 1">
            <a:extLst>
              <a:ext uri="{FF2B5EF4-FFF2-40B4-BE49-F238E27FC236}">
                <a16:creationId xmlns:a16="http://schemas.microsoft.com/office/drawing/2014/main" id="{A1244CF0-3E53-4473-9FCE-F4A60CDBA479}"/>
              </a:ext>
            </a:extLst>
          </p:cNvPr>
          <p:cNvSpPr txBox="1">
            <a:spLocks/>
          </p:cNvSpPr>
          <p:nvPr/>
        </p:nvSpPr>
        <p:spPr>
          <a:xfrm>
            <a:off x="10950576" y="1059840"/>
            <a:ext cx="1241424" cy="424815"/>
          </a:xfrm>
          <a:prstGeom prst="rect">
            <a:avLst/>
          </a:prstGeom>
          <a:solidFill>
            <a:srgbClr val="F19D19">
              <a:lumMod val="40000"/>
              <a:lumOff val="60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rPr>
              <a:t>écouter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6" name="TextBox 125">
            <a:extLst>
              <a:ext uri="{FF2B5EF4-FFF2-40B4-BE49-F238E27FC236}">
                <a16:creationId xmlns:a16="http://schemas.microsoft.com/office/drawing/2014/main" id="{20110009-0F89-4810-9843-8CE29DE4940F}"/>
              </a:ext>
            </a:extLst>
          </p:cNvPr>
          <p:cNvSpPr txBox="1"/>
          <p:nvPr/>
        </p:nvSpPr>
        <p:spPr>
          <a:xfrm>
            <a:off x="426665" y="3314935"/>
            <a:ext cx="177294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dirty="0">
                <a:solidFill>
                  <a:srgbClr val="002060"/>
                </a:solidFill>
                <a:latin typeface="Century Gothic" panose="020B0502020202020204" pitchFamily="34" charset="0"/>
                <a:sym typeface="Arial"/>
              </a:rPr>
              <a:t>E, F, C</a:t>
            </a: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27" name="TextBox 126">
            <a:extLst>
              <a:ext uri="{FF2B5EF4-FFF2-40B4-BE49-F238E27FC236}">
                <a16:creationId xmlns:a16="http://schemas.microsoft.com/office/drawing/2014/main" id="{AD179F5E-0984-481E-8A9B-5223C62A2E01}"/>
              </a:ext>
            </a:extLst>
          </p:cNvPr>
          <p:cNvSpPr txBox="1"/>
          <p:nvPr/>
        </p:nvSpPr>
        <p:spPr>
          <a:xfrm>
            <a:off x="584863" y="5232576"/>
            <a:ext cx="1536608"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dirty="0">
                <a:solidFill>
                  <a:srgbClr val="002060"/>
                </a:solidFill>
                <a:latin typeface="Century Gothic" panose="020B0502020202020204" pitchFamily="34" charset="0"/>
                <a:sym typeface="Arial"/>
              </a:rPr>
              <a:t>G, A, D, H</a:t>
            </a: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32" name="Picture 31" descr="A cartoon of a child&#10;&#10;Description automatically generated with low confidence">
            <a:extLst>
              <a:ext uri="{FF2B5EF4-FFF2-40B4-BE49-F238E27FC236}">
                <a16:creationId xmlns:a16="http://schemas.microsoft.com/office/drawing/2014/main" id="{2F6F10A0-C849-44CA-B45F-A4B55CBC4873}"/>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35312" y="1494536"/>
            <a:ext cx="2096334" cy="1573834"/>
          </a:xfrm>
          <a:prstGeom prst="rect">
            <a:avLst/>
          </a:prstGeom>
        </p:spPr>
      </p:pic>
      <p:pic>
        <p:nvPicPr>
          <p:cNvPr id="37" name="Picture 36" descr="A picture containing logo&#10;&#10;Description automatically generated">
            <a:extLst>
              <a:ext uri="{FF2B5EF4-FFF2-40B4-BE49-F238E27FC236}">
                <a16:creationId xmlns:a16="http://schemas.microsoft.com/office/drawing/2014/main" id="{DCB5AD2C-4229-47AA-8E10-7B23419EA0A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16336" y="3265198"/>
            <a:ext cx="1334285" cy="1134095"/>
          </a:xfrm>
          <a:prstGeom prst="rect">
            <a:avLst/>
          </a:prstGeom>
        </p:spPr>
      </p:pic>
      <p:pic>
        <p:nvPicPr>
          <p:cNvPr id="38" name="Picture 37" descr="A picture containing text, vector graphics&#10;&#10;Description automatically generated">
            <a:extLst>
              <a:ext uri="{FF2B5EF4-FFF2-40B4-BE49-F238E27FC236}">
                <a16:creationId xmlns:a16="http://schemas.microsoft.com/office/drawing/2014/main" id="{86648B83-A25B-4BF2-A886-C9DF00ED969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14295" y="4651128"/>
            <a:ext cx="1515402" cy="1305073"/>
          </a:xfrm>
          <a:prstGeom prst="rect">
            <a:avLst/>
          </a:prstGeom>
        </p:spPr>
      </p:pic>
      <p:sp>
        <p:nvSpPr>
          <p:cNvPr id="41" name="TextBox 40">
            <a:extLst>
              <a:ext uri="{FF2B5EF4-FFF2-40B4-BE49-F238E27FC236}">
                <a16:creationId xmlns:a16="http://schemas.microsoft.com/office/drawing/2014/main" id="{F95A48AA-2B47-4627-845C-60E75D8A133A}"/>
              </a:ext>
            </a:extLst>
          </p:cNvPr>
          <p:cNvSpPr txBox="1"/>
          <p:nvPr/>
        </p:nvSpPr>
        <p:spPr>
          <a:xfrm>
            <a:off x="4296295" y="5626862"/>
            <a:ext cx="2294929"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fast</a:t>
            </a:r>
          </a:p>
        </p:txBody>
      </p:sp>
      <p:sp>
        <p:nvSpPr>
          <p:cNvPr id="5" name="TextBox 4">
            <a:hlinkClick r:id="" action="ppaction://noaction">
              <a:snd r:embed="rId13" name="FUS5_cult.wav"/>
            </a:hlinkClick>
            <a:extLst>
              <a:ext uri="{FF2B5EF4-FFF2-40B4-BE49-F238E27FC236}">
                <a16:creationId xmlns:a16="http://schemas.microsoft.com/office/drawing/2014/main" id="{6C5FC5AC-185B-4C75-A882-590755B0AD1A}"/>
              </a:ext>
            </a:extLst>
          </p:cNvPr>
          <p:cNvSpPr txBox="1"/>
          <p:nvPr/>
        </p:nvSpPr>
        <p:spPr>
          <a:xfrm>
            <a:off x="8912755" y="2112262"/>
            <a:ext cx="2244554" cy="3139321"/>
          </a:xfrm>
          <a:prstGeom prst="rect">
            <a:avLst/>
          </a:prstGeom>
          <a:solidFill>
            <a:srgbClr val="EFF9FB"/>
          </a:solidFill>
          <a:ln>
            <a:solidFill>
              <a:srgbClr val="002060"/>
            </a:solidFill>
          </a:ln>
        </p:spPr>
        <p:txBody>
          <a:bodyPr wrap="square" rtlCol="0">
            <a:spAutoFit/>
          </a:bodyPr>
          <a:lstStyle/>
          <a:p>
            <a:r>
              <a:rPr lang="en-GB" sz="2200" dirty="0">
                <a:solidFill>
                  <a:srgbClr val="002060"/>
                </a:solidFill>
                <a:latin typeface="Century Gothic" panose="020B0502020202020204" pitchFamily="34" charset="0"/>
              </a:rPr>
              <a:t>Chloé </a:t>
            </a:r>
            <a:r>
              <a:rPr lang="en-GB" sz="2200" dirty="0" err="1">
                <a:solidFill>
                  <a:srgbClr val="002060"/>
                </a:solidFill>
                <a:latin typeface="Century Gothic" panose="020B0502020202020204" pitchFamily="34" charset="0"/>
              </a:rPr>
              <a:t>Jac</a:t>
            </a:r>
            <a:r>
              <a:rPr lang="en-GB" sz="2200" b="1" dirty="0" err="1">
                <a:solidFill>
                  <a:srgbClr val="002060"/>
                </a:solidFill>
                <a:latin typeface="Century Gothic" panose="020B0502020202020204" pitchFamily="34" charset="0"/>
              </a:rPr>
              <a:t>qu</a:t>
            </a:r>
            <a:r>
              <a:rPr lang="en-GB" sz="2200" dirty="0" err="1">
                <a:solidFill>
                  <a:srgbClr val="002060"/>
                </a:solidFill>
                <a:latin typeface="Century Gothic" panose="020B0502020202020204" pitchFamily="34" charset="0"/>
              </a:rPr>
              <a:t>et</a:t>
            </a:r>
            <a:r>
              <a:rPr lang="en-GB" sz="2200" dirty="0">
                <a:solidFill>
                  <a:srgbClr val="002060"/>
                </a:solidFill>
                <a:latin typeface="Century Gothic" panose="020B0502020202020204" pitchFamily="34" charset="0"/>
              </a:rPr>
              <a:t> a 20 ans. Elle </a:t>
            </a:r>
            <a:r>
              <a:rPr lang="en-GB" sz="2200" dirty="0" err="1">
                <a:solidFill>
                  <a:srgbClr val="002060"/>
                </a:solidFill>
                <a:latin typeface="Century Gothic" panose="020B0502020202020204" pitchFamily="34" charset="0"/>
              </a:rPr>
              <a:t>joue</a:t>
            </a:r>
            <a:r>
              <a:rPr lang="en-GB" sz="2200" dirty="0">
                <a:solidFill>
                  <a:srgbClr val="002060"/>
                </a:solidFill>
                <a:latin typeface="Century Gothic" panose="020B0502020202020204" pitchFamily="34" charset="0"/>
              </a:rPr>
              <a:t> au rugby avec </a:t>
            </a:r>
            <a:r>
              <a:rPr lang="en-GB" sz="2200" dirty="0" err="1">
                <a:solidFill>
                  <a:srgbClr val="002060"/>
                </a:solidFill>
                <a:latin typeface="Century Gothic" panose="020B0502020202020204" pitchFamily="34" charset="0"/>
              </a:rPr>
              <a:t>l’é</a:t>
            </a:r>
            <a:r>
              <a:rPr lang="en-GB" sz="2200" b="1" dirty="0" err="1">
                <a:solidFill>
                  <a:srgbClr val="002060"/>
                </a:solidFill>
                <a:latin typeface="Century Gothic" panose="020B0502020202020204" pitchFamily="34" charset="0"/>
              </a:rPr>
              <a:t>qu</a:t>
            </a:r>
            <a:r>
              <a:rPr lang="en-GB" sz="2200" dirty="0" err="1">
                <a:solidFill>
                  <a:srgbClr val="002060"/>
                </a:solidFill>
                <a:latin typeface="Century Gothic" panose="020B0502020202020204" pitchFamily="34" charset="0"/>
              </a:rPr>
              <a:t>ipe</a:t>
            </a:r>
            <a:r>
              <a:rPr lang="en-GB" sz="2200" dirty="0">
                <a:solidFill>
                  <a:srgbClr val="002060"/>
                </a:solidFill>
                <a:latin typeface="Century Gothic" panose="020B0502020202020204" pitchFamily="34" charset="0"/>
              </a:rPr>
              <a:t> de France.  </a:t>
            </a:r>
            <a:r>
              <a:rPr lang="en-GB" sz="2200" dirty="0" err="1">
                <a:solidFill>
                  <a:srgbClr val="002060"/>
                </a:solidFill>
                <a:latin typeface="Century Gothic" panose="020B0502020202020204" pitchFamily="34" charset="0"/>
              </a:rPr>
              <a:t>En</a:t>
            </a:r>
            <a:r>
              <a:rPr lang="en-GB" sz="2200" dirty="0">
                <a:solidFill>
                  <a:srgbClr val="002060"/>
                </a:solidFill>
                <a:latin typeface="Century Gothic" panose="020B0502020202020204" pitchFamily="34" charset="0"/>
              </a:rPr>
              <a:t> 2020 </a:t>
            </a:r>
            <a:r>
              <a:rPr lang="en-GB" sz="2200" dirty="0" err="1">
                <a:solidFill>
                  <a:srgbClr val="002060"/>
                </a:solidFill>
                <a:latin typeface="Century Gothic" panose="020B0502020202020204" pitchFamily="34" charset="0"/>
              </a:rPr>
              <a:t>elle</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participe</a:t>
            </a:r>
            <a:r>
              <a:rPr lang="en-GB" sz="2200" dirty="0">
                <a:solidFill>
                  <a:srgbClr val="002060"/>
                </a:solidFill>
                <a:latin typeface="Century Gothic" panose="020B0502020202020204" pitchFamily="34" charset="0"/>
              </a:rPr>
              <a:t> </a:t>
            </a:r>
          </a:p>
          <a:p>
            <a:r>
              <a:rPr lang="en-GB" sz="2200" dirty="0">
                <a:solidFill>
                  <a:srgbClr val="002060"/>
                </a:solidFill>
                <a:latin typeface="Century Gothic" panose="020B0502020202020204" pitchFamily="34" charset="0"/>
              </a:rPr>
              <a:t>aux Jeux </a:t>
            </a:r>
            <a:r>
              <a:rPr lang="en-GB" sz="2200" dirty="0" err="1">
                <a:solidFill>
                  <a:srgbClr val="002060"/>
                </a:solidFill>
                <a:latin typeface="Century Gothic" panose="020B0502020202020204" pitchFamily="34" charset="0"/>
              </a:rPr>
              <a:t>Olympi</a:t>
            </a:r>
            <a:r>
              <a:rPr lang="en-GB" sz="2200" b="1" dirty="0" err="1">
                <a:solidFill>
                  <a:srgbClr val="002060"/>
                </a:solidFill>
                <a:latin typeface="Century Gothic" panose="020B0502020202020204" pitchFamily="34" charset="0"/>
              </a:rPr>
              <a:t>qu</a:t>
            </a:r>
            <a:r>
              <a:rPr lang="en-GB" sz="2200" dirty="0" err="1">
                <a:solidFill>
                  <a:srgbClr val="002060"/>
                </a:solidFill>
                <a:latin typeface="Century Gothic" panose="020B0502020202020204" pitchFamily="34" charset="0"/>
              </a:rPr>
              <a:t>es</a:t>
            </a:r>
            <a:r>
              <a:rPr lang="en-GB" sz="2200" dirty="0">
                <a:solidFill>
                  <a:srgbClr val="002060"/>
                </a:solidFill>
                <a:latin typeface="Century Gothic" panose="020B0502020202020204" pitchFamily="34" charset="0"/>
              </a:rPr>
              <a:t>.</a:t>
            </a:r>
          </a:p>
        </p:txBody>
      </p:sp>
      <p:sp>
        <p:nvSpPr>
          <p:cNvPr id="6" name="TextBox 5">
            <a:extLst>
              <a:ext uri="{FF2B5EF4-FFF2-40B4-BE49-F238E27FC236}">
                <a16:creationId xmlns:a16="http://schemas.microsoft.com/office/drawing/2014/main" id="{A979FD72-80E4-4D22-B360-BC39FA20FCC9}"/>
              </a:ext>
            </a:extLst>
          </p:cNvPr>
          <p:cNvSpPr txBox="1"/>
          <p:nvPr/>
        </p:nvSpPr>
        <p:spPr>
          <a:xfrm>
            <a:off x="9947446" y="6446520"/>
            <a:ext cx="2244554" cy="411480"/>
          </a:xfrm>
          <a:prstGeom prst="rect">
            <a:avLst/>
          </a:prstGeom>
          <a:solidFill>
            <a:srgbClr val="92D050"/>
          </a:solidFill>
        </p:spPr>
        <p:txBody>
          <a:bodyPr wrap="square" rtlCol="0">
            <a:spAutoFit/>
          </a:bodyPr>
          <a:lstStyle/>
          <a:p>
            <a:r>
              <a:rPr lang="en-GB" sz="2000" dirty="0" err="1">
                <a:solidFill>
                  <a:srgbClr val="002060"/>
                </a:solidFill>
                <a:latin typeface="Century Gothic" panose="020B0502020202020204" pitchFamily="34" charset="0"/>
              </a:rPr>
              <a:t>l’équipe</a:t>
            </a:r>
            <a:r>
              <a:rPr lang="en-GB" sz="2000" dirty="0">
                <a:solidFill>
                  <a:srgbClr val="002060"/>
                </a:solidFill>
                <a:latin typeface="Century Gothic" panose="020B0502020202020204" pitchFamily="34" charset="0"/>
              </a:rPr>
              <a:t> - team</a:t>
            </a:r>
          </a:p>
        </p:txBody>
      </p:sp>
      <p:sp>
        <p:nvSpPr>
          <p:cNvPr id="43" name="Google Shape;167;p2">
            <a:extLst>
              <a:ext uri="{FF2B5EF4-FFF2-40B4-BE49-F238E27FC236}">
                <a16:creationId xmlns:a16="http://schemas.microsoft.com/office/drawing/2014/main" id="{6701A6DC-D38F-4209-8454-4265082983C9}"/>
              </a:ext>
            </a:extLst>
          </p:cNvPr>
          <p:cNvSpPr/>
          <p:nvPr/>
        </p:nvSpPr>
        <p:spPr>
          <a:xfrm>
            <a:off x="67819" y="5599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3" name="Picture 2">
            <a:extLst>
              <a:ext uri="{FF2B5EF4-FFF2-40B4-BE49-F238E27FC236}">
                <a16:creationId xmlns:a16="http://schemas.microsoft.com/office/drawing/2014/main" id="{457D07E0-8EAF-4080-87BF-381F7A6888A1}"/>
              </a:ext>
            </a:extLst>
          </p:cNvPr>
          <p:cNvPicPr>
            <a:picLocks noChangeAspect="1"/>
          </p:cNvPicPr>
          <p:nvPr/>
        </p:nvPicPr>
        <p:blipFill>
          <a:blip r:embed="rId14"/>
          <a:stretch>
            <a:fillRect/>
          </a:stretch>
        </p:blipFill>
        <p:spPr>
          <a:xfrm>
            <a:off x="10683946" y="3941020"/>
            <a:ext cx="1455752" cy="1802631"/>
          </a:xfrm>
          <a:prstGeom prst="ellipse">
            <a:avLst/>
          </a:prstGeom>
          <a:ln>
            <a:solidFill>
              <a:srgbClr val="002060"/>
            </a:solidFill>
          </a:ln>
          <a:effectLst>
            <a:outerShdw blurRad="50800" dist="38100" dir="5400000" algn="t" rotWithShape="0">
              <a:prstClr val="black">
                <a:alpha val="40000"/>
              </a:prstClr>
            </a:outerShdw>
          </a:effectLst>
        </p:spPr>
      </p:pic>
      <p:pic>
        <p:nvPicPr>
          <p:cNvPr id="31" name="Picture 30" descr="Logo&#10;&#10;Description automatically generated">
            <a:extLst>
              <a:ext uri="{FF2B5EF4-FFF2-40B4-BE49-F238E27FC236}">
                <a16:creationId xmlns:a16="http://schemas.microsoft.com/office/drawing/2014/main" id="{229FB082-4F9B-4EBF-A117-9D9EEDEECE3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02586" y="65625"/>
            <a:ext cx="1089140" cy="994215"/>
          </a:xfrm>
          <a:prstGeom prst="rect">
            <a:avLst/>
          </a:prstGeom>
        </p:spPr>
      </p:pic>
      <p:pic>
        <p:nvPicPr>
          <p:cNvPr id="8" name="Graphic 7" descr="Rugby ball with solid fill">
            <a:extLst>
              <a:ext uri="{FF2B5EF4-FFF2-40B4-BE49-F238E27FC236}">
                <a16:creationId xmlns:a16="http://schemas.microsoft.com/office/drawing/2014/main" id="{0E97A5A4-C8C5-4014-BC5F-1D342F6EF9A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684894" y="3235607"/>
            <a:ext cx="1163686" cy="1163686"/>
          </a:xfrm>
          <a:prstGeom prst="rect">
            <a:avLst/>
          </a:prstGeom>
        </p:spPr>
      </p:pic>
      <p:pic>
        <p:nvPicPr>
          <p:cNvPr id="10" name="Graphic 9" descr="Football ball with solid fill">
            <a:extLst>
              <a:ext uri="{FF2B5EF4-FFF2-40B4-BE49-F238E27FC236}">
                <a16:creationId xmlns:a16="http://schemas.microsoft.com/office/drawing/2014/main" id="{7DB16398-5FAD-4E09-A788-6E86B02F553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283134" y="4922469"/>
            <a:ext cx="914400" cy="914400"/>
          </a:xfrm>
          <a:prstGeom prst="rect">
            <a:avLst/>
          </a:prstGeom>
        </p:spPr>
      </p:pic>
      <p:pic>
        <p:nvPicPr>
          <p:cNvPr id="12" name="Picture 11" descr="Icon&#10;&#10;Description automatically generated">
            <a:extLst>
              <a:ext uri="{FF2B5EF4-FFF2-40B4-BE49-F238E27FC236}">
                <a16:creationId xmlns:a16="http://schemas.microsoft.com/office/drawing/2014/main" id="{3FE3CDBD-9A59-4917-9A7F-8DDE147F9E3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581224" y="1608705"/>
            <a:ext cx="1332716" cy="1306863"/>
          </a:xfrm>
          <a:prstGeom prst="rect">
            <a:avLst/>
          </a:prstGeom>
        </p:spPr>
      </p:pic>
      <p:pic>
        <p:nvPicPr>
          <p:cNvPr id="15" name="Picture 14">
            <a:extLst>
              <a:ext uri="{FF2B5EF4-FFF2-40B4-BE49-F238E27FC236}">
                <a16:creationId xmlns:a16="http://schemas.microsoft.com/office/drawing/2014/main" id="{0376EACB-A5E6-4FE1-9E0D-028D4A8ACC2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777570" y="4604129"/>
            <a:ext cx="1654076" cy="1383479"/>
          </a:xfrm>
          <a:prstGeom prst="rect">
            <a:avLst/>
          </a:prstGeom>
        </p:spPr>
      </p:pic>
      <p:pic>
        <p:nvPicPr>
          <p:cNvPr id="17" name="Picture 16" descr="Map&#10;&#10;Description automatically generated">
            <a:extLst>
              <a:ext uri="{FF2B5EF4-FFF2-40B4-BE49-F238E27FC236}">
                <a16:creationId xmlns:a16="http://schemas.microsoft.com/office/drawing/2014/main" id="{7B0F72AA-A3A8-43DD-8B20-D0FEBF30E96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131516" y="1524898"/>
            <a:ext cx="1308663" cy="1422912"/>
          </a:xfrm>
          <a:prstGeom prst="rect">
            <a:avLst/>
          </a:prstGeom>
        </p:spPr>
      </p:pic>
      <p:cxnSp>
        <p:nvCxnSpPr>
          <p:cNvPr id="19" name="Straight Arrow Connector 18">
            <a:extLst>
              <a:ext uri="{FF2B5EF4-FFF2-40B4-BE49-F238E27FC236}">
                <a16:creationId xmlns:a16="http://schemas.microsoft.com/office/drawing/2014/main" id="{6B43677D-98AA-4F1B-AE5B-04FDEF6BCBF9}"/>
              </a:ext>
            </a:extLst>
          </p:cNvPr>
          <p:cNvCxnSpPr>
            <a:cxnSpLocks/>
          </p:cNvCxnSpPr>
          <p:nvPr/>
        </p:nvCxnSpPr>
        <p:spPr>
          <a:xfrm>
            <a:off x="7958877" y="1498298"/>
            <a:ext cx="0" cy="78315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15D6F7B8-6D4C-40D1-A2CF-116F7A66F777}"/>
              </a:ext>
            </a:extLst>
          </p:cNvPr>
          <p:cNvPicPr>
            <a:picLocks noChangeAspect="1"/>
          </p:cNvPicPr>
          <p:nvPr/>
        </p:nvPicPr>
        <p:blipFill>
          <a:blip r:embed="rId23">
            <a:duotone>
              <a:schemeClr val="accent4">
                <a:shade val="45000"/>
                <a:satMod val="135000"/>
              </a:schemeClr>
              <a:prstClr val="white"/>
            </a:duotone>
          </a:blip>
          <a:stretch>
            <a:fillRect/>
          </a:stretch>
        </p:blipFill>
        <p:spPr>
          <a:xfrm>
            <a:off x="7117502" y="3351209"/>
            <a:ext cx="1064428" cy="999980"/>
          </a:xfrm>
          <a:prstGeom prst="rect">
            <a:avLst/>
          </a:prstGeom>
        </p:spPr>
      </p:pic>
    </p:spTree>
    <p:extLst>
      <p:ext uri="{BB962C8B-B14F-4D97-AF65-F5344CB8AC3E}">
        <p14:creationId xmlns:p14="http://schemas.microsoft.com/office/powerpoint/2010/main" val="397166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P spid="126" grpId="0"/>
      <p:bldP spid="1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hlinkClick r:id="" action="ppaction://noaction">
              <a:snd r:embed="rId3" name="FUS6_Par exemple....wav"/>
            </a:hlinkClick>
            <a:extLst>
              <a:ext uri="{FF2B5EF4-FFF2-40B4-BE49-F238E27FC236}">
                <a16:creationId xmlns:a16="http://schemas.microsoft.com/office/drawing/2014/main" id="{AE0BF33E-EFD0-46DE-B454-02C91F2C0E6A}"/>
              </a:ext>
            </a:extLst>
          </p:cNvPr>
          <p:cNvSpPr txBox="1"/>
          <p:nvPr/>
        </p:nvSpPr>
        <p:spPr>
          <a:xfrm>
            <a:off x="5677918" y="1497360"/>
            <a:ext cx="6394342" cy="1438855"/>
          </a:xfrm>
          <a:prstGeom prst="rect">
            <a:avLst/>
          </a:prstGeom>
          <a:solidFill>
            <a:srgbClr val="E1E3EE"/>
          </a:solidFill>
        </p:spPr>
        <p:txBody>
          <a:bodyPr wrap="square">
            <a:spAutoFit/>
          </a:bodyPr>
          <a:lstStyle/>
          <a:p>
            <a:pPr lvl="1">
              <a:lnSpc>
                <a:spcPct val="150000"/>
              </a:lnSpc>
            </a:pPr>
            <a:r>
              <a:rPr kumimoji="0" lang="fr-FR"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Par exemple, je regarde un film à la télé ou j’écoute de la musique dans ma chambre. Et toi ? Qu’est-ce que tu fais le weekend ?</a:t>
            </a:r>
            <a:endParaRPr lang="en-GB" dirty="0"/>
          </a:p>
        </p:txBody>
      </p:sp>
      <p:pic>
        <p:nvPicPr>
          <p:cNvPr id="5" name="Picture 4" descr="A person wearing a mask&#10;&#10;Description automatically generated with low confidence">
            <a:extLst>
              <a:ext uri="{FF2B5EF4-FFF2-40B4-BE49-F238E27FC236}">
                <a16:creationId xmlns:a16="http://schemas.microsoft.com/office/drawing/2014/main" id="{95E93784-1BBE-4A86-80AC-3A799427C6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6996" y="510191"/>
            <a:ext cx="816961" cy="868021"/>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52" name="TextBox 51">
            <a:hlinkClick r:id="" action="ppaction://noaction">
              <a:snd r:embed="rId5" name="FUS6_t.wav"/>
            </a:hlinkClick>
            <a:extLst>
              <a:ext uri="{FF2B5EF4-FFF2-40B4-BE49-F238E27FC236}">
                <a16:creationId xmlns:a16="http://schemas.microsoft.com/office/drawing/2014/main" id="{F3082EA1-6ED0-40AF-B3A4-2A6A7FC78D5A}"/>
              </a:ext>
            </a:extLst>
          </p:cNvPr>
          <p:cNvSpPr txBox="1"/>
          <p:nvPr/>
        </p:nvSpPr>
        <p:spPr>
          <a:xfrm>
            <a:off x="2795918" y="138549"/>
            <a:ext cx="849010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Adèle lit 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profil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Chloé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Jacquet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dans un magazine.</a:t>
            </a:r>
          </a:p>
        </p:txBody>
      </p:sp>
      <p:sp>
        <p:nvSpPr>
          <p:cNvPr id="37" name="TextBox 36">
            <a:hlinkClick r:id="" action="ppaction://noaction">
              <a:snd r:embed="rId6" name="FUS6_salut....wav"/>
            </a:hlinkClick>
            <a:extLst>
              <a:ext uri="{FF2B5EF4-FFF2-40B4-BE49-F238E27FC236}">
                <a16:creationId xmlns:a16="http://schemas.microsoft.com/office/drawing/2014/main" id="{196C1424-A27E-4325-A900-E2E676569FFC}"/>
              </a:ext>
            </a:extLst>
          </p:cNvPr>
          <p:cNvSpPr txBox="1"/>
          <p:nvPr/>
        </p:nvSpPr>
        <p:spPr>
          <a:xfrm>
            <a:off x="228226" y="1505678"/>
            <a:ext cx="5867774" cy="2823850"/>
          </a:xfrm>
          <a:prstGeom prst="rect">
            <a:avLst/>
          </a:prstGeom>
          <a:solidFill>
            <a:srgbClr val="E1E3EE"/>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Salut ! Je suis Chloé Jacquet.  J’ai vingt ans. J’habite à Lyon, en France.  J’étudie à l’université et j’aime beaucoup le sport.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J’aime le foot mais j’adore le rugby parce que c’est rapide.  Je joue au rugby tous les jours.  Je joue aussi avec l’équipe de France.</a:t>
            </a:r>
          </a:p>
        </p:txBody>
      </p:sp>
      <p:sp>
        <p:nvSpPr>
          <p:cNvPr id="116" name="TextBox 115">
            <a:hlinkClick r:id="" action="ppaction://noaction">
              <a:snd r:embed="rId7" name="FUS6_i.wav"/>
            </a:hlinkClick>
            <a:extLst>
              <a:ext uri="{FF2B5EF4-FFF2-40B4-BE49-F238E27FC236}">
                <a16:creationId xmlns:a16="http://schemas.microsoft.com/office/drawing/2014/main" id="{C62EDE92-DCAF-4A9C-B0D5-BA6FE89B4CF1}"/>
              </a:ext>
            </a:extLst>
          </p:cNvPr>
          <p:cNvSpPr txBox="1"/>
          <p:nvPr/>
        </p:nvSpPr>
        <p:spPr>
          <a:xfrm>
            <a:off x="1177969" y="874371"/>
            <a:ext cx="8306217"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 le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texte</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Pose des questions à la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qui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Chloé.</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7" name="Speech Bubble: Rectangle with Corners Rounded 116">
            <a:extLst>
              <a:ext uri="{FF2B5EF4-FFF2-40B4-BE49-F238E27FC236}">
                <a16:creationId xmlns:a16="http://schemas.microsoft.com/office/drawing/2014/main" id="{4B93DB88-36F3-48EC-B12C-F7F5591CAB2E}"/>
              </a:ext>
            </a:extLst>
          </p:cNvPr>
          <p:cNvSpPr/>
          <p:nvPr/>
        </p:nvSpPr>
        <p:spPr>
          <a:xfrm>
            <a:off x="1145071" y="818389"/>
            <a:ext cx="8490109" cy="559823"/>
          </a:xfrm>
          <a:prstGeom prst="wedgeRoundRectCallout">
            <a:avLst>
              <a:gd name="adj1" fmla="val -54762"/>
              <a:gd name="adj2" fmla="val -9850"/>
              <a:gd name="adj3" fmla="val 16667"/>
            </a:avLst>
          </a:prstGeom>
          <a:noFill/>
          <a:ln w="5715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18" name="Graphic 117" descr="Teacher">
            <a:extLst>
              <a:ext uri="{FF2B5EF4-FFF2-40B4-BE49-F238E27FC236}">
                <a16:creationId xmlns:a16="http://schemas.microsoft.com/office/drawing/2014/main" id="{8C598265-9BEC-4EDA-A5E9-1E3CF121EAD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0" y="669116"/>
            <a:ext cx="816961" cy="938928"/>
          </a:xfrm>
          <a:prstGeom prst="rect">
            <a:avLst/>
          </a:prstGeom>
        </p:spPr>
      </p:pic>
      <p:pic>
        <p:nvPicPr>
          <p:cNvPr id="42" name="Picture 41" descr="Icon&#10;&#10;Description automatically generated">
            <a:extLst>
              <a:ext uri="{FF2B5EF4-FFF2-40B4-BE49-F238E27FC236}">
                <a16:creationId xmlns:a16="http://schemas.microsoft.com/office/drawing/2014/main" id="{346FD2C6-0FF5-4160-9738-8221725F7E9F}"/>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43" name="Title 2">
            <a:extLst>
              <a:ext uri="{FF2B5EF4-FFF2-40B4-BE49-F238E27FC236}">
                <a16:creationId xmlns:a16="http://schemas.microsoft.com/office/drawing/2014/main" id="{1E3FBDEA-994C-4C31-A8B9-FAAF8B589463}"/>
              </a:ext>
            </a:extLst>
          </p:cNvPr>
          <p:cNvSpPr txBox="1">
            <a:spLocks/>
          </p:cNvSpPr>
          <p:nvPr/>
        </p:nvSpPr>
        <p:spPr>
          <a:xfrm>
            <a:off x="11315774" y="1033981"/>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lire</a:t>
            </a:r>
          </a:p>
        </p:txBody>
      </p:sp>
      <p:sp>
        <p:nvSpPr>
          <p:cNvPr id="40" name="Google Shape;167;p2">
            <a:extLst>
              <a:ext uri="{FF2B5EF4-FFF2-40B4-BE49-F238E27FC236}">
                <a16:creationId xmlns:a16="http://schemas.microsoft.com/office/drawing/2014/main" id="{3C119A7F-2ECC-4FB6-90F5-206E872F51A7}"/>
              </a:ext>
            </a:extLst>
          </p:cNvPr>
          <p:cNvSpPr/>
          <p:nvPr/>
        </p:nvSpPr>
        <p:spPr>
          <a:xfrm>
            <a:off x="67819" y="5599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44" name="Picture 43" descr="A picture containing lamp&#10;&#10;Description automatically generated">
            <a:extLst>
              <a:ext uri="{FF2B5EF4-FFF2-40B4-BE49-F238E27FC236}">
                <a16:creationId xmlns:a16="http://schemas.microsoft.com/office/drawing/2014/main" id="{D4A51CD7-3992-4DC5-9B2A-7D16ED00535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01064" y="4489773"/>
            <a:ext cx="1194226" cy="2021823"/>
          </a:xfrm>
          <a:prstGeom prst="rect">
            <a:avLst/>
          </a:prstGeom>
        </p:spPr>
      </p:pic>
      <p:pic>
        <p:nvPicPr>
          <p:cNvPr id="47" name="Picture 46">
            <a:extLst>
              <a:ext uri="{FF2B5EF4-FFF2-40B4-BE49-F238E27FC236}">
                <a16:creationId xmlns:a16="http://schemas.microsoft.com/office/drawing/2014/main" id="{165B0D83-E06D-44CB-8208-C2A9B587652E}"/>
              </a:ext>
            </a:extLst>
          </p:cNvPr>
          <p:cNvPicPr>
            <a:picLocks noChangeAspect="1"/>
          </p:cNvPicPr>
          <p:nvPr/>
        </p:nvPicPr>
        <p:blipFill>
          <a:blip r:embed="rId12"/>
          <a:stretch>
            <a:fillRect/>
          </a:stretch>
        </p:blipFill>
        <p:spPr>
          <a:xfrm>
            <a:off x="7040972" y="3137455"/>
            <a:ext cx="2657273" cy="3290451"/>
          </a:xfrm>
          <a:prstGeom prst="rect">
            <a:avLst/>
          </a:prstGeom>
        </p:spPr>
      </p:pic>
      <p:sp>
        <p:nvSpPr>
          <p:cNvPr id="48" name="Title 2">
            <a:extLst>
              <a:ext uri="{FF2B5EF4-FFF2-40B4-BE49-F238E27FC236}">
                <a16:creationId xmlns:a16="http://schemas.microsoft.com/office/drawing/2014/main" id="{18B7F7F1-FDAC-4CFD-8D76-F3F1E29720E7}"/>
              </a:ext>
            </a:extLst>
          </p:cNvPr>
          <p:cNvSpPr txBox="1">
            <a:spLocks/>
          </p:cNvSpPr>
          <p:nvPr/>
        </p:nvSpPr>
        <p:spPr>
          <a:xfrm>
            <a:off x="11175371" y="3840933"/>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49" name="Picture 48" descr="Icon&#10;&#10;Description automatically generated">
            <a:extLst>
              <a:ext uri="{FF2B5EF4-FFF2-40B4-BE49-F238E27FC236}">
                <a16:creationId xmlns:a16="http://schemas.microsoft.com/office/drawing/2014/main" id="{51DCCC57-9A88-4165-B9AF-6C063F52175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75509" y="2947014"/>
            <a:ext cx="912916" cy="915725"/>
          </a:xfrm>
          <a:prstGeom prst="rect">
            <a:avLst/>
          </a:prstGeom>
        </p:spPr>
      </p:pic>
      <p:sp>
        <p:nvSpPr>
          <p:cNvPr id="50" name="TextBox 49">
            <a:extLst>
              <a:ext uri="{FF2B5EF4-FFF2-40B4-BE49-F238E27FC236}">
                <a16:creationId xmlns:a16="http://schemas.microsoft.com/office/drawing/2014/main" id="{B9BD7C7B-45B5-4C27-A3F6-0F604C2AD542}"/>
              </a:ext>
            </a:extLst>
          </p:cNvPr>
          <p:cNvSpPr txBox="1"/>
          <p:nvPr/>
        </p:nvSpPr>
        <p:spPr>
          <a:xfrm>
            <a:off x="0" y="6458128"/>
            <a:ext cx="2244554" cy="411480"/>
          </a:xfrm>
          <a:prstGeom prst="rect">
            <a:avLst/>
          </a:prstGeom>
          <a:solidFill>
            <a:srgbClr val="92D050"/>
          </a:solidFill>
        </p:spPr>
        <p:txBody>
          <a:bodyPr wrap="square" rtlCol="0">
            <a:spAutoFit/>
          </a:bodyPr>
          <a:lstStyle/>
          <a:p>
            <a:r>
              <a:rPr lang="en-GB" sz="2000" dirty="0" err="1">
                <a:solidFill>
                  <a:srgbClr val="002060"/>
                </a:solidFill>
                <a:latin typeface="Century Gothic" panose="020B0502020202020204" pitchFamily="34" charset="0"/>
              </a:rPr>
              <a:t>l’équipe</a:t>
            </a:r>
            <a:r>
              <a:rPr lang="en-GB" sz="2000" dirty="0">
                <a:solidFill>
                  <a:srgbClr val="002060"/>
                </a:solidFill>
                <a:latin typeface="Century Gothic" panose="020B0502020202020204" pitchFamily="34" charset="0"/>
              </a:rPr>
              <a:t> - team</a:t>
            </a:r>
          </a:p>
        </p:txBody>
      </p:sp>
      <p:pic>
        <p:nvPicPr>
          <p:cNvPr id="7" name="Picture 6" descr="Logo&#10;&#10;Description automatically generated">
            <a:extLst>
              <a:ext uri="{FF2B5EF4-FFF2-40B4-BE49-F238E27FC236}">
                <a16:creationId xmlns:a16="http://schemas.microsoft.com/office/drawing/2014/main" id="{98C83A66-5714-43A8-B0D2-6AA4137DA2A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74912" y="2990562"/>
            <a:ext cx="898214" cy="819929"/>
          </a:xfrm>
          <a:prstGeom prst="rect">
            <a:avLst/>
          </a:prstGeom>
        </p:spPr>
      </p:pic>
      <p:cxnSp>
        <p:nvCxnSpPr>
          <p:cNvPr id="9" name="Straight Connector 8">
            <a:extLst>
              <a:ext uri="{FF2B5EF4-FFF2-40B4-BE49-F238E27FC236}">
                <a16:creationId xmlns:a16="http://schemas.microsoft.com/office/drawing/2014/main" id="{04AE3E17-D9F8-4E5F-A525-DC48F994010D}"/>
              </a:ext>
            </a:extLst>
          </p:cNvPr>
          <p:cNvCxnSpPr/>
          <p:nvPr/>
        </p:nvCxnSpPr>
        <p:spPr>
          <a:xfrm>
            <a:off x="6096000" y="1497360"/>
            <a:ext cx="0" cy="4691524"/>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55" name="TextBox 54">
            <a:hlinkClick r:id="" action="ppaction://noaction">
              <a:snd r:embed="rId15" name="FUS6_Le weekend....wav"/>
            </a:hlinkClick>
            <a:extLst>
              <a:ext uri="{FF2B5EF4-FFF2-40B4-BE49-F238E27FC236}">
                <a16:creationId xmlns:a16="http://schemas.microsoft.com/office/drawing/2014/main" id="{390789A1-1E1E-4713-9D56-6FE3CEF58433}"/>
              </a:ext>
            </a:extLst>
          </p:cNvPr>
          <p:cNvSpPr txBox="1"/>
          <p:nvPr/>
        </p:nvSpPr>
        <p:spPr>
          <a:xfrm>
            <a:off x="228226" y="4381174"/>
            <a:ext cx="5867774" cy="1900520"/>
          </a:xfrm>
          <a:prstGeom prst="rect">
            <a:avLst/>
          </a:prstGeom>
          <a:solidFill>
            <a:srgbClr val="E1E3EE"/>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Le weekend, je préfère être dehors, quand il fait du soleil.  Je fais du vélo avec mes amis parce que c’est sympa. Quand il fait froid, je fais des activités chez moi.  </a:t>
            </a:r>
          </a:p>
        </p:txBody>
      </p:sp>
      <p:sp>
        <p:nvSpPr>
          <p:cNvPr id="3" name="Action Button: Help 2">
            <a:hlinkClick r:id="" action="ppaction://noaction" highlightClick="1">
              <a:snd r:embed="rId16" name="FUS6_Q1.wav"/>
            </a:hlinkClick>
            <a:extLst>
              <a:ext uri="{FF2B5EF4-FFF2-40B4-BE49-F238E27FC236}">
                <a16:creationId xmlns:a16="http://schemas.microsoft.com/office/drawing/2014/main" id="{759F80B8-74BA-46A5-84E2-57F71331F43E}"/>
              </a:ext>
            </a:extLst>
          </p:cNvPr>
          <p:cNvSpPr/>
          <p:nvPr/>
        </p:nvSpPr>
        <p:spPr>
          <a:xfrm>
            <a:off x="2458121" y="6359479"/>
            <a:ext cx="424416" cy="411480"/>
          </a:xfrm>
          <a:prstGeom prst="actionButtonHelp">
            <a:avLst/>
          </a:prstGeom>
          <a:solidFill>
            <a:srgbClr val="FF006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Action Button: Help 22">
            <a:hlinkClick r:id="" action="ppaction://noaction" highlightClick="1">
              <a:snd r:embed="rId17" name="FUS6_Q2.wav"/>
            </a:hlinkClick>
            <a:extLst>
              <a:ext uri="{FF2B5EF4-FFF2-40B4-BE49-F238E27FC236}">
                <a16:creationId xmlns:a16="http://schemas.microsoft.com/office/drawing/2014/main" id="{E25DD28B-1D21-4CFC-A4F8-4B42D18F0AC3}"/>
              </a:ext>
            </a:extLst>
          </p:cNvPr>
          <p:cNvSpPr/>
          <p:nvPr/>
        </p:nvSpPr>
        <p:spPr>
          <a:xfrm>
            <a:off x="2970908" y="6359479"/>
            <a:ext cx="424416" cy="411480"/>
          </a:xfrm>
          <a:prstGeom prst="actionButtonHelp">
            <a:avLst/>
          </a:prstGeom>
          <a:solidFill>
            <a:srgbClr val="FF006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Action Button: Help 23">
            <a:hlinkClick r:id="" action="ppaction://noaction" highlightClick="1">
              <a:snd r:embed="rId18" name="FUS6_Q3.wav"/>
            </a:hlinkClick>
            <a:extLst>
              <a:ext uri="{FF2B5EF4-FFF2-40B4-BE49-F238E27FC236}">
                <a16:creationId xmlns:a16="http://schemas.microsoft.com/office/drawing/2014/main" id="{9DE513E2-37E8-430D-BE61-C556AAD40816}"/>
              </a:ext>
            </a:extLst>
          </p:cNvPr>
          <p:cNvSpPr/>
          <p:nvPr/>
        </p:nvSpPr>
        <p:spPr>
          <a:xfrm>
            <a:off x="3493418" y="6359479"/>
            <a:ext cx="424416" cy="411480"/>
          </a:xfrm>
          <a:prstGeom prst="actionButtonHelp">
            <a:avLst/>
          </a:prstGeom>
          <a:solidFill>
            <a:srgbClr val="FF006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ction Button: Help 24">
            <a:hlinkClick r:id="" action="ppaction://noaction" highlightClick="1">
              <a:snd r:embed="rId19" name="FUS6_Q4.wav"/>
            </a:hlinkClick>
            <a:extLst>
              <a:ext uri="{FF2B5EF4-FFF2-40B4-BE49-F238E27FC236}">
                <a16:creationId xmlns:a16="http://schemas.microsoft.com/office/drawing/2014/main" id="{DBAB808F-EEFD-4F0D-8D8D-25910F9BF446}"/>
              </a:ext>
            </a:extLst>
          </p:cNvPr>
          <p:cNvSpPr/>
          <p:nvPr/>
        </p:nvSpPr>
        <p:spPr>
          <a:xfrm>
            <a:off x="4006205" y="6359479"/>
            <a:ext cx="424416" cy="411480"/>
          </a:xfrm>
          <a:prstGeom prst="actionButtonHelp">
            <a:avLst/>
          </a:prstGeom>
          <a:solidFill>
            <a:srgbClr val="FF006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ction Button: Help 25">
            <a:hlinkClick r:id="" action="ppaction://noaction" highlightClick="1">
              <a:snd r:embed="rId20" name="FUS6_Q5.wav"/>
            </a:hlinkClick>
            <a:extLst>
              <a:ext uri="{FF2B5EF4-FFF2-40B4-BE49-F238E27FC236}">
                <a16:creationId xmlns:a16="http://schemas.microsoft.com/office/drawing/2014/main" id="{304F324D-EC63-4F5F-8664-0D52F34987EB}"/>
              </a:ext>
            </a:extLst>
          </p:cNvPr>
          <p:cNvSpPr/>
          <p:nvPr/>
        </p:nvSpPr>
        <p:spPr>
          <a:xfrm>
            <a:off x="4518992" y="6359479"/>
            <a:ext cx="424416" cy="411480"/>
          </a:xfrm>
          <a:prstGeom prst="actionButtonHelp">
            <a:avLst/>
          </a:prstGeom>
          <a:solidFill>
            <a:srgbClr val="FF006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Help 26">
            <a:hlinkClick r:id="" action="ppaction://noaction" highlightClick="1">
              <a:snd r:embed="rId21" name="FUS6_Q6.wav"/>
            </a:hlinkClick>
            <a:extLst>
              <a:ext uri="{FF2B5EF4-FFF2-40B4-BE49-F238E27FC236}">
                <a16:creationId xmlns:a16="http://schemas.microsoft.com/office/drawing/2014/main" id="{3D32F263-B775-419C-91A5-D5DFF996811B}"/>
              </a:ext>
            </a:extLst>
          </p:cNvPr>
          <p:cNvSpPr/>
          <p:nvPr/>
        </p:nvSpPr>
        <p:spPr>
          <a:xfrm>
            <a:off x="5031779" y="6359479"/>
            <a:ext cx="424416" cy="411480"/>
          </a:xfrm>
          <a:prstGeom prst="actionButtonHelp">
            <a:avLst/>
          </a:prstGeom>
          <a:solidFill>
            <a:srgbClr val="FF006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Help 27">
            <a:hlinkClick r:id="" action="ppaction://noaction" highlightClick="1">
              <a:snd r:embed="rId22" name="FUS6_Q7.wav"/>
            </a:hlinkClick>
            <a:extLst>
              <a:ext uri="{FF2B5EF4-FFF2-40B4-BE49-F238E27FC236}">
                <a16:creationId xmlns:a16="http://schemas.microsoft.com/office/drawing/2014/main" id="{5076F0F4-D24D-47BD-AA62-7DBAE76EC0B7}"/>
              </a:ext>
            </a:extLst>
          </p:cNvPr>
          <p:cNvSpPr/>
          <p:nvPr/>
        </p:nvSpPr>
        <p:spPr>
          <a:xfrm>
            <a:off x="5554289" y="6359479"/>
            <a:ext cx="424416" cy="411480"/>
          </a:xfrm>
          <a:prstGeom prst="actionButtonHelp">
            <a:avLst/>
          </a:prstGeom>
          <a:solidFill>
            <a:srgbClr val="FF006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Action Button: Help 28">
            <a:hlinkClick r:id="" action="ppaction://noaction" highlightClick="1">
              <a:snd r:embed="rId23" name="FUS6_Q8.wav"/>
            </a:hlinkClick>
            <a:extLst>
              <a:ext uri="{FF2B5EF4-FFF2-40B4-BE49-F238E27FC236}">
                <a16:creationId xmlns:a16="http://schemas.microsoft.com/office/drawing/2014/main" id="{DAFD4E7F-4553-4DEA-AD55-F475C0577D44}"/>
              </a:ext>
            </a:extLst>
          </p:cNvPr>
          <p:cNvSpPr/>
          <p:nvPr/>
        </p:nvSpPr>
        <p:spPr>
          <a:xfrm>
            <a:off x="6067076" y="6359479"/>
            <a:ext cx="424416" cy="411480"/>
          </a:xfrm>
          <a:prstGeom prst="actionButtonHelp">
            <a:avLst/>
          </a:prstGeom>
          <a:solidFill>
            <a:srgbClr val="FF006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Action Button: Help 29">
            <a:hlinkClick r:id="" action="ppaction://noaction" highlightClick="1">
              <a:snd r:embed="rId24" name="FUS6_Q9.wav"/>
            </a:hlinkClick>
            <a:extLst>
              <a:ext uri="{FF2B5EF4-FFF2-40B4-BE49-F238E27FC236}">
                <a16:creationId xmlns:a16="http://schemas.microsoft.com/office/drawing/2014/main" id="{56DE11C0-B94D-4C7D-8991-9B1F92C766C2}"/>
              </a:ext>
            </a:extLst>
          </p:cNvPr>
          <p:cNvSpPr/>
          <p:nvPr/>
        </p:nvSpPr>
        <p:spPr>
          <a:xfrm>
            <a:off x="6583943" y="6359479"/>
            <a:ext cx="424416" cy="411480"/>
          </a:xfrm>
          <a:prstGeom prst="actionButtonHelp">
            <a:avLst/>
          </a:prstGeom>
          <a:solidFill>
            <a:srgbClr val="FF006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Action Button: Help 30">
            <a:hlinkClick r:id="" action="ppaction://noaction" highlightClick="1">
              <a:snd r:embed="rId25" name="FUS6_Q10.wav"/>
            </a:hlinkClick>
            <a:extLst>
              <a:ext uri="{FF2B5EF4-FFF2-40B4-BE49-F238E27FC236}">
                <a16:creationId xmlns:a16="http://schemas.microsoft.com/office/drawing/2014/main" id="{260ED6F5-834E-45B2-8716-436668EAC671}"/>
              </a:ext>
            </a:extLst>
          </p:cNvPr>
          <p:cNvSpPr/>
          <p:nvPr/>
        </p:nvSpPr>
        <p:spPr>
          <a:xfrm>
            <a:off x="7096730" y="6359479"/>
            <a:ext cx="424416" cy="411480"/>
          </a:xfrm>
          <a:prstGeom prst="actionButtonHelp">
            <a:avLst/>
          </a:prstGeom>
          <a:solidFill>
            <a:srgbClr val="FF006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Action Button: Help 31">
            <a:hlinkClick r:id="" action="ppaction://noaction" highlightClick="1">
              <a:snd r:embed="rId26" name="FUS6_Q11.wav"/>
            </a:hlinkClick>
            <a:extLst>
              <a:ext uri="{FF2B5EF4-FFF2-40B4-BE49-F238E27FC236}">
                <a16:creationId xmlns:a16="http://schemas.microsoft.com/office/drawing/2014/main" id="{7CF3BDC6-91B4-4F4F-AC53-0614E19B6FEF}"/>
              </a:ext>
            </a:extLst>
          </p:cNvPr>
          <p:cNvSpPr/>
          <p:nvPr/>
        </p:nvSpPr>
        <p:spPr>
          <a:xfrm>
            <a:off x="7619240" y="6359479"/>
            <a:ext cx="424416" cy="411480"/>
          </a:xfrm>
          <a:prstGeom prst="actionButtonHelp">
            <a:avLst/>
          </a:prstGeom>
          <a:solidFill>
            <a:srgbClr val="FF006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ction Button: Help 32">
            <a:hlinkClick r:id="" action="ppaction://noaction" highlightClick="1">
              <a:snd r:embed="rId27" name="FUS6_Q12.wav"/>
            </a:hlinkClick>
            <a:extLst>
              <a:ext uri="{FF2B5EF4-FFF2-40B4-BE49-F238E27FC236}">
                <a16:creationId xmlns:a16="http://schemas.microsoft.com/office/drawing/2014/main" id="{FE8FEB02-07A2-457B-A854-C08EEF352CEF}"/>
              </a:ext>
            </a:extLst>
          </p:cNvPr>
          <p:cNvSpPr/>
          <p:nvPr/>
        </p:nvSpPr>
        <p:spPr>
          <a:xfrm>
            <a:off x="8132027" y="6359479"/>
            <a:ext cx="424416" cy="411480"/>
          </a:xfrm>
          <a:prstGeom prst="actionButtonHelp">
            <a:avLst/>
          </a:prstGeom>
          <a:solidFill>
            <a:srgbClr val="FF006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1321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42404" y="65800"/>
            <a:ext cx="4081758"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84" name="Google Shape;167;p2">
            <a:extLst>
              <a:ext uri="{FF2B5EF4-FFF2-40B4-BE49-F238E27FC236}">
                <a16:creationId xmlns:a16="http://schemas.microsoft.com/office/drawing/2014/main" id="{6A593A44-6B87-4656-8CD0-6889A58EEBDE}"/>
              </a:ext>
            </a:extLst>
          </p:cNvPr>
          <p:cNvSpPr/>
          <p:nvPr/>
        </p:nvSpPr>
        <p:spPr>
          <a:xfrm>
            <a:off x="67819" y="5599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98" name="Speech Bubble: Rectangle with Corners Rounded 97">
            <a:extLst>
              <a:ext uri="{FF2B5EF4-FFF2-40B4-BE49-F238E27FC236}">
                <a16:creationId xmlns:a16="http://schemas.microsoft.com/office/drawing/2014/main" id="{8D7118C2-D600-4EBE-A8D1-B223D9904965}"/>
              </a:ext>
            </a:extLst>
          </p:cNvPr>
          <p:cNvSpPr/>
          <p:nvPr/>
        </p:nvSpPr>
        <p:spPr>
          <a:xfrm>
            <a:off x="929004" y="524187"/>
            <a:ext cx="9237379" cy="902770"/>
          </a:xfrm>
          <a:prstGeom prst="wedgeRoundRectCallout">
            <a:avLst>
              <a:gd name="adj1" fmla="val -53395"/>
              <a:gd name="adj2" fmla="val -10322"/>
              <a:gd name="adj3" fmla="val 16667"/>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Title 1">
            <a:hlinkClick r:id="" action="ppaction://noaction">
              <a:snd r:embed="rId3" name="FUS7_t.wav"/>
            </a:hlinkClick>
            <a:extLst>
              <a:ext uri="{FF2B5EF4-FFF2-40B4-BE49-F238E27FC236}">
                <a16:creationId xmlns:a16="http://schemas.microsoft.com/office/drawing/2014/main" id="{8B2EC032-8EDB-46C0-B2E3-C325D8EACF41}"/>
              </a:ext>
            </a:extLst>
          </p:cNvPr>
          <p:cNvSpPr txBox="1">
            <a:spLocks/>
          </p:cNvSpPr>
          <p:nvPr/>
        </p:nvSpPr>
        <p:spPr>
          <a:xfrm>
            <a:off x="2977294" y="-14120"/>
            <a:ext cx="4066936" cy="582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err="1">
                <a:solidFill>
                  <a:srgbClr val="002060"/>
                </a:solidFill>
                <a:latin typeface="Century Gothic" panose="020B0502020202020204" pitchFamily="34" charset="0"/>
                <a:ea typeface="Century Gothic"/>
                <a:cs typeface="Century Gothic"/>
                <a:sym typeface="Century Gothic"/>
              </a:rPr>
              <a:t>Parle</a:t>
            </a:r>
            <a:r>
              <a:rPr lang="en-GB" sz="2800" b="1" dirty="0">
                <a:solidFill>
                  <a:srgbClr val="002060"/>
                </a:solidFill>
                <a:latin typeface="Century Gothic" panose="020B0502020202020204" pitchFamily="34" charset="0"/>
                <a:ea typeface="Century Gothic"/>
                <a:cs typeface="Century Gothic"/>
                <a:sym typeface="Century Gothic"/>
              </a:rPr>
              <a:t> </a:t>
            </a:r>
            <a:r>
              <a:rPr lang="en-GB" sz="2800" b="1" dirty="0" err="1">
                <a:solidFill>
                  <a:srgbClr val="002060"/>
                </a:solidFill>
                <a:latin typeface="Century Gothic" panose="020B0502020202020204" pitchFamily="34" charset="0"/>
                <a:ea typeface="Century Gothic"/>
                <a:cs typeface="Century Gothic"/>
                <a:sym typeface="Century Gothic"/>
              </a:rPr>
              <a:t>en</a:t>
            </a:r>
            <a:r>
              <a:rPr lang="en-GB" sz="2800" b="1" dirty="0">
                <a:solidFill>
                  <a:srgbClr val="002060"/>
                </a:solidFill>
                <a:latin typeface="Century Gothic" panose="020B0502020202020204" pitchFamily="34" charset="0"/>
                <a:ea typeface="Century Gothic"/>
                <a:cs typeface="Century Gothic"/>
                <a:sym typeface="Century Gothic"/>
              </a:rPr>
              <a:t> </a:t>
            </a:r>
            <a:r>
              <a:rPr lang="en-GB" sz="2800" b="1" dirty="0" err="1">
                <a:solidFill>
                  <a:srgbClr val="002060"/>
                </a:solidFill>
                <a:latin typeface="Century Gothic" panose="020B0502020202020204" pitchFamily="34" charset="0"/>
                <a:ea typeface="Century Gothic"/>
                <a:cs typeface="Century Gothic"/>
                <a:sym typeface="Century Gothic"/>
              </a:rPr>
              <a:t>français</a:t>
            </a:r>
            <a:r>
              <a:rPr lang="en-GB" sz="2800" b="1" dirty="0">
                <a:solidFill>
                  <a:srgbClr val="002060"/>
                </a:solidFill>
                <a:latin typeface="Century Gothic" panose="020B0502020202020204" pitchFamily="34" charset="0"/>
                <a:ea typeface="Century Gothic"/>
                <a:cs typeface="Century Gothic"/>
                <a:sym typeface="Century Gothic"/>
              </a:rPr>
              <a:t>. </a:t>
            </a:r>
            <a:endParaRPr lang="en-GB" sz="2800" dirty="0">
              <a:latin typeface="Century Gothic" panose="020B0502020202020204" pitchFamily="34" charset="0"/>
            </a:endParaRPr>
          </a:p>
        </p:txBody>
      </p:sp>
      <p:pic>
        <p:nvPicPr>
          <p:cNvPr id="100" name="Graphic 99" descr="Teacher">
            <a:extLst>
              <a:ext uri="{FF2B5EF4-FFF2-40B4-BE49-F238E27FC236}">
                <a16:creationId xmlns:a16="http://schemas.microsoft.com/office/drawing/2014/main" id="{E62644EA-C434-4343-95AA-16FB9E40A7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04" y="462042"/>
            <a:ext cx="914400" cy="914400"/>
          </a:xfrm>
          <a:prstGeom prst="rect">
            <a:avLst/>
          </a:prstGeom>
        </p:spPr>
      </p:pic>
      <p:graphicFrame>
        <p:nvGraphicFramePr>
          <p:cNvPr id="101" name="Table 5">
            <a:extLst>
              <a:ext uri="{FF2B5EF4-FFF2-40B4-BE49-F238E27FC236}">
                <a16:creationId xmlns:a16="http://schemas.microsoft.com/office/drawing/2014/main" id="{CC20CF0C-1A89-4BA5-83D8-6770B2D49C99}"/>
              </a:ext>
            </a:extLst>
          </p:cNvPr>
          <p:cNvGraphicFramePr>
            <a:graphicFrameLocks noGrp="1"/>
          </p:cNvGraphicFramePr>
          <p:nvPr>
            <p:extLst>
              <p:ext uri="{D42A27DB-BD31-4B8C-83A1-F6EECF244321}">
                <p14:modId xmlns:p14="http://schemas.microsoft.com/office/powerpoint/2010/main" val="2079648251"/>
              </p:ext>
            </p:extLst>
          </p:nvPr>
        </p:nvGraphicFramePr>
        <p:xfrm>
          <a:off x="48560" y="1568753"/>
          <a:ext cx="10868845" cy="3093909"/>
        </p:xfrm>
        <a:graphic>
          <a:graphicData uri="http://schemas.openxmlformats.org/drawingml/2006/table">
            <a:tbl>
              <a:tblPr firstRow="1" bandRow="1"/>
              <a:tblGrid>
                <a:gridCol w="850342">
                  <a:extLst>
                    <a:ext uri="{9D8B030D-6E8A-4147-A177-3AD203B41FA5}">
                      <a16:colId xmlns:a16="http://schemas.microsoft.com/office/drawing/2014/main" val="4108464527"/>
                    </a:ext>
                  </a:extLst>
                </a:gridCol>
                <a:gridCol w="983983">
                  <a:extLst>
                    <a:ext uri="{9D8B030D-6E8A-4147-A177-3AD203B41FA5}">
                      <a16:colId xmlns:a16="http://schemas.microsoft.com/office/drawing/2014/main" val="2605482868"/>
                    </a:ext>
                  </a:extLst>
                </a:gridCol>
                <a:gridCol w="1133606">
                  <a:extLst>
                    <a:ext uri="{9D8B030D-6E8A-4147-A177-3AD203B41FA5}">
                      <a16:colId xmlns:a16="http://schemas.microsoft.com/office/drawing/2014/main" val="3998369992"/>
                    </a:ext>
                  </a:extLst>
                </a:gridCol>
                <a:gridCol w="1564695">
                  <a:extLst>
                    <a:ext uri="{9D8B030D-6E8A-4147-A177-3AD203B41FA5}">
                      <a16:colId xmlns:a16="http://schemas.microsoft.com/office/drawing/2014/main" val="1877817290"/>
                    </a:ext>
                  </a:extLst>
                </a:gridCol>
                <a:gridCol w="1101673">
                  <a:extLst>
                    <a:ext uri="{9D8B030D-6E8A-4147-A177-3AD203B41FA5}">
                      <a16:colId xmlns:a16="http://schemas.microsoft.com/office/drawing/2014/main" val="2357527663"/>
                    </a:ext>
                  </a:extLst>
                </a:gridCol>
                <a:gridCol w="975137">
                  <a:extLst>
                    <a:ext uri="{9D8B030D-6E8A-4147-A177-3AD203B41FA5}">
                      <a16:colId xmlns:a16="http://schemas.microsoft.com/office/drawing/2014/main" val="55865390"/>
                    </a:ext>
                  </a:extLst>
                </a:gridCol>
                <a:gridCol w="1419803">
                  <a:extLst>
                    <a:ext uri="{9D8B030D-6E8A-4147-A177-3AD203B41FA5}">
                      <a16:colId xmlns:a16="http://schemas.microsoft.com/office/drawing/2014/main" val="3737688773"/>
                    </a:ext>
                  </a:extLst>
                </a:gridCol>
                <a:gridCol w="1419803">
                  <a:extLst>
                    <a:ext uri="{9D8B030D-6E8A-4147-A177-3AD203B41FA5}">
                      <a16:colId xmlns:a16="http://schemas.microsoft.com/office/drawing/2014/main" val="926640231"/>
                    </a:ext>
                  </a:extLst>
                </a:gridCol>
                <a:gridCol w="1419803">
                  <a:extLst>
                    <a:ext uri="{9D8B030D-6E8A-4147-A177-3AD203B41FA5}">
                      <a16:colId xmlns:a16="http://schemas.microsoft.com/office/drawing/2014/main" val="2519045997"/>
                    </a:ext>
                  </a:extLst>
                </a:gridCol>
              </a:tblGrid>
              <a:tr h="309390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400" b="0" dirty="0">
                          <a:solidFill>
                            <a:srgbClr val="002060"/>
                          </a:solidFill>
                          <a:latin typeface="Century Gothic" panose="020B0502020202020204" pitchFamily="34" charset="0"/>
                        </a:rPr>
                        <a:t>Je/j’</a:t>
                      </a:r>
                    </a:p>
                    <a:p>
                      <a:pPr algn="ctr"/>
                      <a:r>
                        <a:rPr lang="en-GB" sz="2400" b="0" dirty="0">
                          <a:solidFill>
                            <a:srgbClr val="002060"/>
                          </a:solidFill>
                          <a:latin typeface="Century Gothic" panose="020B0502020202020204" pitchFamily="34" charset="0"/>
                        </a:rPr>
                        <a:t>Tu</a:t>
                      </a:r>
                    </a:p>
                    <a:p>
                      <a:pPr algn="ctr"/>
                      <a:r>
                        <a:rPr lang="en-GB" sz="2400" b="0" dirty="0">
                          <a:solidFill>
                            <a:srgbClr val="002060"/>
                          </a:solidFill>
                          <a:latin typeface="Century Gothic" panose="020B0502020202020204" pitchFamily="34" charset="0"/>
                        </a:rPr>
                        <a:t>Il</a:t>
                      </a:r>
                    </a:p>
                    <a:p>
                      <a:pPr algn="ctr"/>
                      <a:r>
                        <a:rPr lang="en-GB" sz="2400" b="0" dirty="0">
                          <a:solidFill>
                            <a:srgbClr val="002060"/>
                          </a:solidFill>
                          <a:latin typeface="Century Gothic" panose="020B0502020202020204" pitchFamily="34" charset="0"/>
                        </a:rPr>
                        <a:t>Elle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400" b="0" dirty="0" err="1">
                          <a:solidFill>
                            <a:srgbClr val="002060"/>
                          </a:solidFill>
                          <a:latin typeface="Century Gothic" panose="020B0502020202020204" pitchFamily="34" charset="0"/>
                        </a:rPr>
                        <a:t>fais</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fait</a:t>
                      </a:r>
                    </a:p>
                    <a:p>
                      <a:pPr algn="ctr"/>
                      <a:r>
                        <a:rPr lang="en-GB" sz="2400" b="0" dirty="0" err="1">
                          <a:solidFill>
                            <a:srgbClr val="002060"/>
                          </a:solidFill>
                          <a:latin typeface="Century Gothic" panose="020B0502020202020204" pitchFamily="34" charset="0"/>
                        </a:rPr>
                        <a:t>joue</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joues</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joue</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400" b="0" dirty="0">
                          <a:solidFill>
                            <a:srgbClr val="002060"/>
                          </a:solidFill>
                          <a:latin typeface="Century Gothic" panose="020B0502020202020204" pitchFamily="34" charset="0"/>
                        </a:rPr>
                        <a:t>un</a:t>
                      </a:r>
                    </a:p>
                    <a:p>
                      <a:pPr algn="ctr"/>
                      <a:r>
                        <a:rPr lang="en-GB" sz="2400" b="0" dirty="0" err="1">
                          <a:solidFill>
                            <a:srgbClr val="002060"/>
                          </a:solidFill>
                          <a:latin typeface="Century Gothic" panose="020B0502020202020204" pitchFamily="34" charset="0"/>
                        </a:rPr>
                        <a:t>une</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au</a:t>
                      </a:r>
                    </a:p>
                    <a:p>
                      <a:pPr algn="ctr"/>
                      <a:r>
                        <a:rPr lang="en-GB" sz="2400" b="0" dirty="0">
                          <a:solidFill>
                            <a:srgbClr val="002060"/>
                          </a:solidFill>
                          <a:latin typeface="Century Gothic" panose="020B0502020202020204" pitchFamily="34" charset="0"/>
                        </a:rPr>
                        <a:t>à la</a:t>
                      </a:r>
                    </a:p>
                    <a:p>
                      <a:pPr algn="ctr"/>
                      <a:r>
                        <a:rPr lang="en-GB" sz="2400" b="0" dirty="0">
                          <a:solidFill>
                            <a:srgbClr val="002060"/>
                          </a:solidFill>
                          <a:latin typeface="Century Gothic" panose="020B0502020202020204" pitchFamily="34" charset="0"/>
                        </a:rPr>
                        <a:t>du</a:t>
                      </a:r>
                    </a:p>
                    <a:p>
                      <a:pPr algn="ctr"/>
                      <a:r>
                        <a:rPr lang="en-GB" sz="2400" b="0" dirty="0">
                          <a:solidFill>
                            <a:srgbClr val="002060"/>
                          </a:solidFill>
                          <a:latin typeface="Century Gothic" panose="020B0502020202020204" pitchFamily="34" charset="0"/>
                        </a:rPr>
                        <a:t>de la</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400" b="0" dirty="0">
                          <a:solidFill>
                            <a:srgbClr val="002060"/>
                          </a:solidFill>
                          <a:latin typeface="Century Gothic" panose="020B0502020202020204" pitchFamily="34" charset="0"/>
                        </a:rPr>
                        <a:t>dessin</a:t>
                      </a:r>
                    </a:p>
                    <a:p>
                      <a:pPr algn="ctr"/>
                      <a:r>
                        <a:rPr lang="en-GB" sz="2400" b="0" dirty="0">
                          <a:solidFill>
                            <a:srgbClr val="002060"/>
                          </a:solidFill>
                          <a:latin typeface="Century Gothic" panose="020B0502020202020204" pitchFamily="34" charset="0"/>
                        </a:rPr>
                        <a:t>gâteau</a:t>
                      </a:r>
                    </a:p>
                    <a:p>
                      <a:pPr algn="ctr"/>
                      <a:r>
                        <a:rPr lang="en-GB" sz="2400" b="0" dirty="0">
                          <a:solidFill>
                            <a:srgbClr val="002060"/>
                          </a:solidFill>
                          <a:latin typeface="Century Gothic" panose="020B0502020202020204" pitchFamily="34" charset="0"/>
                        </a:rPr>
                        <a:t>course foot</a:t>
                      </a:r>
                    </a:p>
                    <a:p>
                      <a:pPr algn="ctr"/>
                      <a:r>
                        <a:rPr lang="en-GB" sz="2400" b="0" dirty="0">
                          <a:solidFill>
                            <a:srgbClr val="002060"/>
                          </a:solidFill>
                          <a:latin typeface="Century Gothic" panose="020B0502020202020204" pitchFamily="34" charset="0"/>
                        </a:rPr>
                        <a:t>tennis</a:t>
                      </a:r>
                    </a:p>
                    <a:p>
                      <a:pPr algn="ctr"/>
                      <a:r>
                        <a:rPr lang="en-GB" sz="2400" b="0" dirty="0" err="1">
                          <a:solidFill>
                            <a:srgbClr val="002060"/>
                          </a:solidFill>
                          <a:latin typeface="Century Gothic" panose="020B0502020202020204" pitchFamily="34" charset="0"/>
                        </a:rPr>
                        <a:t>corde</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piano</a:t>
                      </a:r>
                    </a:p>
                    <a:p>
                      <a:pPr algn="ctr"/>
                      <a:r>
                        <a:rPr lang="en-GB" sz="2400" b="0" dirty="0" err="1">
                          <a:solidFill>
                            <a:srgbClr val="002060"/>
                          </a:solidFill>
                          <a:latin typeface="Century Gothic" panose="020B0502020202020204" pitchFamily="34" charset="0"/>
                        </a:rPr>
                        <a:t>guitare</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400" b="0" dirty="0">
                          <a:solidFill>
                            <a:srgbClr val="002060"/>
                          </a:solidFill>
                          <a:latin typeface="Century Gothic" panose="020B0502020202020204" pitchFamily="34" charset="0"/>
                        </a:rPr>
                        <a:t>avec</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400" b="0" dirty="0" err="1">
                          <a:solidFill>
                            <a:srgbClr val="002060"/>
                          </a:solidFill>
                          <a:latin typeface="Century Gothic" panose="020B0502020202020204" pitchFamily="34" charset="0"/>
                        </a:rPr>
                        <a:t>mon</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ton</a:t>
                      </a:r>
                    </a:p>
                    <a:p>
                      <a:pPr algn="ctr"/>
                      <a:r>
                        <a:rPr lang="en-GB" sz="2400" b="0" dirty="0">
                          <a:solidFill>
                            <a:srgbClr val="002060"/>
                          </a:solidFill>
                          <a:latin typeface="Century Gothic" panose="020B0502020202020204" pitchFamily="34" charset="0"/>
                        </a:rPr>
                        <a:t>ma</a:t>
                      </a:r>
                    </a:p>
                    <a:p>
                      <a:pPr algn="ctr"/>
                      <a:r>
                        <a:rPr lang="en-GB" sz="2400" b="0" dirty="0">
                          <a:solidFill>
                            <a:srgbClr val="002060"/>
                          </a:solidFill>
                          <a:latin typeface="Century Gothic" panose="020B0502020202020204" pitchFamily="34" charset="0"/>
                        </a:rPr>
                        <a:t>ta</a:t>
                      </a:r>
                    </a:p>
                    <a:p>
                      <a:pPr algn="ctr"/>
                      <a:r>
                        <a:rPr lang="en-GB" sz="2400" b="0" dirty="0" err="1">
                          <a:solidFill>
                            <a:srgbClr val="002060"/>
                          </a:solidFill>
                          <a:latin typeface="Century Gothic" panose="020B0502020202020204" pitchFamily="34" charset="0"/>
                        </a:rPr>
                        <a:t>mes</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tes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400" b="0" dirty="0" err="1">
                          <a:solidFill>
                            <a:srgbClr val="002060"/>
                          </a:solidFill>
                          <a:latin typeface="Century Gothic" panose="020B0502020202020204" pitchFamily="34" charset="0"/>
                        </a:rPr>
                        <a:t>ami</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amie</a:t>
                      </a:r>
                    </a:p>
                    <a:p>
                      <a:pPr algn="ctr"/>
                      <a:r>
                        <a:rPr lang="en-GB" sz="2400" b="0" dirty="0">
                          <a:solidFill>
                            <a:srgbClr val="002060"/>
                          </a:solidFill>
                          <a:latin typeface="Century Gothic" panose="020B0502020202020204" pitchFamily="34" charset="0"/>
                        </a:rPr>
                        <a:t>frère</a:t>
                      </a:r>
                    </a:p>
                    <a:p>
                      <a:pPr algn="ctr"/>
                      <a:r>
                        <a:rPr lang="en-GB" sz="2400" b="0" dirty="0" err="1">
                          <a:solidFill>
                            <a:srgbClr val="002060"/>
                          </a:solidFill>
                          <a:latin typeface="Century Gothic" panose="020B0502020202020204" pitchFamily="34" charset="0"/>
                        </a:rPr>
                        <a:t>sœur</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famille</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parents</a:t>
                      </a:r>
                    </a:p>
                    <a:p>
                      <a:pPr algn="ct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400" b="0" dirty="0" err="1">
                          <a:solidFill>
                            <a:srgbClr val="002060"/>
                          </a:solidFill>
                          <a:latin typeface="Century Gothic" panose="020B0502020202020204" pitchFamily="34" charset="0"/>
                        </a:rPr>
                        <a:t>quand</a:t>
                      </a:r>
                      <a:r>
                        <a:rPr lang="en-GB" sz="2400" b="0" dirty="0">
                          <a:solidFill>
                            <a:srgbClr val="002060"/>
                          </a:solidFill>
                          <a:latin typeface="Century Gothic" panose="020B0502020202020204" pitchFamily="34" charset="0"/>
                        </a:rPr>
                        <a:t> il fait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400" b="0" dirty="0" err="1">
                          <a:solidFill>
                            <a:srgbClr val="002060"/>
                          </a:solidFill>
                          <a:latin typeface="Century Gothic" panose="020B0502020202020204" pitchFamily="34" charset="0"/>
                        </a:rPr>
                        <a:t>chaud</a:t>
                      </a:r>
                      <a:br>
                        <a:rPr lang="en-GB" sz="2400" b="0" dirty="0">
                          <a:solidFill>
                            <a:srgbClr val="002060"/>
                          </a:solidFill>
                          <a:latin typeface="Century Gothic" panose="020B0502020202020204" pitchFamily="34" charset="0"/>
                        </a:rPr>
                      </a:br>
                      <a:r>
                        <a:rPr lang="en-GB" sz="2400" b="0" dirty="0" err="1">
                          <a:solidFill>
                            <a:srgbClr val="002060"/>
                          </a:solidFill>
                          <a:latin typeface="Century Gothic" panose="020B0502020202020204" pitchFamily="34" charset="0"/>
                        </a:rPr>
                        <a:t>froid</a:t>
                      </a:r>
                      <a:br>
                        <a:rPr lang="en-GB" sz="2400" b="0" dirty="0">
                          <a:solidFill>
                            <a:srgbClr val="002060"/>
                          </a:solidFill>
                          <a:latin typeface="Century Gothic" panose="020B0502020202020204" pitchFamily="34" charset="0"/>
                        </a:rPr>
                      </a:br>
                      <a:r>
                        <a:rPr lang="en-GB" sz="2400" b="0" dirty="0">
                          <a:solidFill>
                            <a:srgbClr val="002060"/>
                          </a:solidFill>
                          <a:latin typeface="Century Gothic" panose="020B0502020202020204" pitchFamily="34" charset="0"/>
                        </a:rPr>
                        <a:t>du soleil</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904299085"/>
                  </a:ext>
                </a:extLst>
              </a:tr>
            </a:tbl>
          </a:graphicData>
        </a:graphic>
      </p:graphicFrame>
      <p:sp>
        <p:nvSpPr>
          <p:cNvPr id="106" name="TextBox 105">
            <a:hlinkClick r:id="" action="ppaction://noaction">
              <a:snd r:embed="rId6" name="FUS7_i.wav"/>
            </a:hlinkClick>
            <a:extLst>
              <a:ext uri="{FF2B5EF4-FFF2-40B4-BE49-F238E27FC236}">
                <a16:creationId xmlns:a16="http://schemas.microsoft.com/office/drawing/2014/main" id="{69E96C67-D5B8-47E6-B4CC-43FCC9F7089A}"/>
              </a:ext>
            </a:extLst>
          </p:cNvPr>
          <p:cNvSpPr txBox="1"/>
          <p:nvPr/>
        </p:nvSpPr>
        <p:spPr>
          <a:xfrm>
            <a:off x="983978" y="589758"/>
            <a:ext cx="9184164" cy="830997"/>
          </a:xfrm>
          <a:prstGeom prst="rect">
            <a:avLst/>
          </a:prstGeom>
          <a:noFill/>
        </p:spPr>
        <p:txBody>
          <a:bodyPr wrap="square" rtlCol="0">
            <a:spAutoFit/>
          </a:bodyPr>
          <a:lstStyle/>
          <a:p>
            <a:pPr>
              <a:defRPr/>
            </a:pPr>
            <a:r>
              <a:rPr lang="en-GB" sz="2400" dirty="0" err="1">
                <a:solidFill>
                  <a:prstClr val="white"/>
                </a:solidFill>
                <a:latin typeface="Century Gothic" panose="020B0502020202020204" pitchFamily="34" charset="0"/>
              </a:rPr>
              <a:t>Écris</a:t>
            </a:r>
            <a:r>
              <a:rPr lang="en-GB" sz="2400" dirty="0">
                <a:solidFill>
                  <a:prstClr val="white"/>
                </a:solidFill>
                <a:latin typeface="Century Gothic" panose="020B0502020202020204" pitchFamily="34" charset="0"/>
              </a:rPr>
              <a:t> cinq phrases </a:t>
            </a:r>
            <a:r>
              <a:rPr lang="en-GB" sz="2400" dirty="0" err="1">
                <a:solidFill>
                  <a:prstClr val="white"/>
                </a:solidFill>
                <a:latin typeface="Century Gothic" panose="020B0502020202020204" pitchFamily="34" charset="0"/>
              </a:rPr>
              <a:t>en</a:t>
            </a:r>
            <a:r>
              <a:rPr lang="en-GB" sz="2400" dirty="0">
                <a:solidFill>
                  <a:prstClr val="white"/>
                </a:solidFill>
                <a:latin typeface="Century Gothic" panose="020B0502020202020204" pitchFamily="34" charset="0"/>
              </a:rPr>
              <a:t> </a:t>
            </a:r>
            <a:r>
              <a:rPr lang="en-GB" sz="2400" dirty="0" err="1">
                <a:solidFill>
                  <a:prstClr val="white"/>
                </a:solidFill>
                <a:latin typeface="Century Gothic" panose="020B0502020202020204" pitchFamily="34" charset="0"/>
              </a:rPr>
              <a:t>anglais</a:t>
            </a:r>
            <a:r>
              <a:rPr lang="en-GB" sz="2400" dirty="0">
                <a:solidFill>
                  <a:prstClr val="white"/>
                </a:solidFill>
                <a:latin typeface="Century Gothic" panose="020B0502020202020204" pitchFamily="34" charset="0"/>
              </a:rPr>
              <a:t>. Utilise les mots du tableau.</a:t>
            </a:r>
          </a:p>
          <a:p>
            <a:pPr>
              <a:defRPr/>
            </a:pPr>
            <a:r>
              <a:rPr lang="en-GB" sz="2400" dirty="0">
                <a:solidFill>
                  <a:prstClr val="white"/>
                </a:solidFill>
                <a:latin typeface="Century Gothic" panose="020B0502020202020204" pitchFamily="34" charset="0"/>
              </a:rPr>
              <a:t>Ton/ta </a:t>
            </a:r>
            <a:r>
              <a:rPr lang="en-GB" sz="2400" dirty="0" err="1">
                <a:solidFill>
                  <a:prstClr val="white"/>
                </a:solidFill>
                <a:latin typeface="Century Gothic" panose="020B0502020202020204" pitchFamily="34" charset="0"/>
              </a:rPr>
              <a:t>partenaire</a:t>
            </a:r>
            <a:r>
              <a:rPr lang="en-GB" sz="2400" dirty="0">
                <a:solidFill>
                  <a:prstClr val="white"/>
                </a:solidFill>
                <a:latin typeface="Century Gothic" panose="020B0502020202020204" pitchFamily="34" charset="0"/>
              </a:rPr>
              <a:t> </a:t>
            </a:r>
            <a:r>
              <a:rPr lang="en-GB" sz="2400" dirty="0" err="1">
                <a:solidFill>
                  <a:prstClr val="white"/>
                </a:solidFill>
                <a:latin typeface="Century Gothic" panose="020B0502020202020204" pitchFamily="34" charset="0"/>
              </a:rPr>
              <a:t>dit</a:t>
            </a:r>
            <a:r>
              <a:rPr lang="en-GB" sz="2400" dirty="0">
                <a:solidFill>
                  <a:prstClr val="white"/>
                </a:solidFill>
                <a:latin typeface="Century Gothic" panose="020B0502020202020204" pitchFamily="34" charset="0"/>
              </a:rPr>
              <a:t> tes phrases </a:t>
            </a:r>
            <a:r>
              <a:rPr lang="en-GB" sz="2400" dirty="0" err="1">
                <a:solidFill>
                  <a:prstClr val="white"/>
                </a:solidFill>
                <a:latin typeface="Century Gothic" panose="020B0502020202020204" pitchFamily="34" charset="0"/>
              </a:rPr>
              <a:t>en</a:t>
            </a:r>
            <a:r>
              <a:rPr lang="en-GB" sz="2400" dirty="0">
                <a:solidFill>
                  <a:prstClr val="white"/>
                </a:solidFill>
                <a:latin typeface="Century Gothic" panose="020B0502020202020204" pitchFamily="34" charset="0"/>
              </a:rPr>
              <a:t> </a:t>
            </a:r>
            <a:r>
              <a:rPr lang="en-GB" sz="2400" dirty="0" err="1">
                <a:solidFill>
                  <a:prstClr val="white"/>
                </a:solidFill>
                <a:latin typeface="Century Gothic" panose="020B0502020202020204" pitchFamily="34" charset="0"/>
              </a:rPr>
              <a:t>français</a:t>
            </a:r>
            <a:r>
              <a:rPr lang="en-GB" sz="2400" dirty="0">
                <a:solidFill>
                  <a:prstClr val="white"/>
                </a:solidFill>
                <a:latin typeface="Century Gothic" panose="020B0502020202020204" pitchFamily="34" charset="0"/>
              </a:rPr>
              <a:t>.</a:t>
            </a:r>
          </a:p>
        </p:txBody>
      </p:sp>
      <p:grpSp>
        <p:nvGrpSpPr>
          <p:cNvPr id="107" name="Group 106">
            <a:extLst>
              <a:ext uri="{FF2B5EF4-FFF2-40B4-BE49-F238E27FC236}">
                <a16:creationId xmlns:a16="http://schemas.microsoft.com/office/drawing/2014/main" id="{C5911AA5-E295-4391-9754-0B0102624C8E}"/>
              </a:ext>
            </a:extLst>
          </p:cNvPr>
          <p:cNvGrpSpPr/>
          <p:nvPr/>
        </p:nvGrpSpPr>
        <p:grpSpPr>
          <a:xfrm>
            <a:off x="7158440" y="4677729"/>
            <a:ext cx="3134216" cy="1966219"/>
            <a:chOff x="-2702857" y="836329"/>
            <a:chExt cx="9681882" cy="5884770"/>
          </a:xfrm>
        </p:grpSpPr>
        <p:pic>
          <p:nvPicPr>
            <p:cNvPr id="109" name="Picture 108" descr="A picture containing text, dark&#10;&#10;Description automatically generated">
              <a:extLst>
                <a:ext uri="{FF2B5EF4-FFF2-40B4-BE49-F238E27FC236}">
                  <a16:creationId xmlns:a16="http://schemas.microsoft.com/office/drawing/2014/main" id="{3BD2A23E-0B93-42B3-8B8F-872D6D9FD966}"/>
                </a:ext>
              </a:extLst>
            </p:cNvPr>
            <p:cNvPicPr>
              <a:picLocks noChangeAspect="1"/>
            </p:cNvPicPr>
            <p:nvPr/>
          </p:nvPicPr>
          <p:blipFill>
            <a:blip r:embed="rId7" cstate="print">
              <a:duotone>
                <a:srgbClr val="5B9BD5">
                  <a:shade val="45000"/>
                  <a:satMod val="135000"/>
                </a:srgbClr>
                <a:prstClr val="white"/>
              </a:duotone>
              <a:extLst>
                <a:ext uri="{28A0092B-C50C-407E-A947-70E740481C1C}">
                  <a14:useLocalDpi xmlns:a14="http://schemas.microsoft.com/office/drawing/2010/main" val="0"/>
                </a:ext>
              </a:extLst>
            </a:blip>
            <a:stretch>
              <a:fillRect/>
            </a:stretch>
          </p:blipFill>
          <p:spPr>
            <a:xfrm>
              <a:off x="-2702857" y="836329"/>
              <a:ext cx="9681882" cy="5884770"/>
            </a:xfrm>
            <a:prstGeom prst="rect">
              <a:avLst/>
            </a:prstGeom>
          </p:spPr>
        </p:pic>
        <p:sp>
          <p:nvSpPr>
            <p:cNvPr id="127" name="Rectangle: Rounded Corners 126">
              <a:extLst>
                <a:ext uri="{FF2B5EF4-FFF2-40B4-BE49-F238E27FC236}">
                  <a16:creationId xmlns:a16="http://schemas.microsoft.com/office/drawing/2014/main" id="{F48C36CD-A77C-4B58-81E0-D2549ACA0FF5}"/>
                </a:ext>
              </a:extLst>
            </p:cNvPr>
            <p:cNvSpPr/>
            <p:nvPr/>
          </p:nvSpPr>
          <p:spPr>
            <a:xfrm>
              <a:off x="14604" y="1870188"/>
              <a:ext cx="843749" cy="165640"/>
            </a:xfrm>
            <a:prstGeom prst="roundRect">
              <a:avLst/>
            </a:prstGeom>
            <a:solidFill>
              <a:srgbClr val="F4F7F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Rectangle: Rounded Corners 127">
              <a:extLst>
                <a:ext uri="{FF2B5EF4-FFF2-40B4-BE49-F238E27FC236}">
                  <a16:creationId xmlns:a16="http://schemas.microsoft.com/office/drawing/2014/main" id="{5449A34E-7BB9-4004-B204-1429D2884305}"/>
                </a:ext>
              </a:extLst>
            </p:cNvPr>
            <p:cNvSpPr/>
            <p:nvPr/>
          </p:nvSpPr>
          <p:spPr>
            <a:xfrm rot="17788993">
              <a:off x="3033262" y="3185489"/>
              <a:ext cx="648655" cy="199651"/>
            </a:xfrm>
            <a:prstGeom prst="roundRect">
              <a:avLst/>
            </a:prstGeom>
            <a:solidFill>
              <a:srgbClr val="F4F7F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46" name="Arrow: Chevron 145">
            <a:extLst>
              <a:ext uri="{FF2B5EF4-FFF2-40B4-BE49-F238E27FC236}">
                <a16:creationId xmlns:a16="http://schemas.microsoft.com/office/drawing/2014/main" id="{521A3099-62AF-499E-9732-2A3908BD397F}"/>
              </a:ext>
            </a:extLst>
          </p:cNvPr>
          <p:cNvSpPr/>
          <p:nvPr/>
        </p:nvSpPr>
        <p:spPr>
          <a:xfrm>
            <a:off x="384619" y="5261323"/>
            <a:ext cx="1362107" cy="765124"/>
          </a:xfrm>
          <a:prstGeom prst="chevron">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61" name="Table 8">
            <a:extLst>
              <a:ext uri="{FF2B5EF4-FFF2-40B4-BE49-F238E27FC236}">
                <a16:creationId xmlns:a16="http://schemas.microsoft.com/office/drawing/2014/main" id="{55C25A09-92EF-45CF-B19D-5DDC9B901974}"/>
              </a:ext>
            </a:extLst>
          </p:cNvPr>
          <p:cNvGraphicFramePr>
            <a:graphicFrameLocks noGrp="1"/>
          </p:cNvGraphicFramePr>
          <p:nvPr>
            <p:extLst>
              <p:ext uri="{D42A27DB-BD31-4B8C-83A1-F6EECF244321}">
                <p14:modId xmlns:p14="http://schemas.microsoft.com/office/powerpoint/2010/main" val="2090516243"/>
              </p:ext>
            </p:extLst>
          </p:nvPr>
        </p:nvGraphicFramePr>
        <p:xfrm>
          <a:off x="1871885" y="4804458"/>
          <a:ext cx="4902203" cy="1920240"/>
        </p:xfrm>
        <a:graphic>
          <a:graphicData uri="http://schemas.openxmlformats.org/drawingml/2006/table">
            <a:tbl>
              <a:tblPr firstRow="1" bandRow="1"/>
              <a:tblGrid>
                <a:gridCol w="1906111">
                  <a:extLst>
                    <a:ext uri="{9D8B030D-6E8A-4147-A177-3AD203B41FA5}">
                      <a16:colId xmlns:a16="http://schemas.microsoft.com/office/drawing/2014/main" val="2645723394"/>
                    </a:ext>
                  </a:extLst>
                </a:gridCol>
                <a:gridCol w="1038386">
                  <a:extLst>
                    <a:ext uri="{9D8B030D-6E8A-4147-A177-3AD203B41FA5}">
                      <a16:colId xmlns:a16="http://schemas.microsoft.com/office/drawing/2014/main" val="25373867"/>
                    </a:ext>
                  </a:extLst>
                </a:gridCol>
                <a:gridCol w="1957706">
                  <a:extLst>
                    <a:ext uri="{9D8B030D-6E8A-4147-A177-3AD203B41FA5}">
                      <a16:colId xmlns:a16="http://schemas.microsoft.com/office/drawing/2014/main" val="2329360250"/>
                    </a:ext>
                  </a:extLst>
                </a:gridCol>
              </a:tblGrid>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2400" dirty="0" err="1">
                          <a:solidFill>
                            <a:srgbClr val="002060"/>
                          </a:solidFill>
                          <a:latin typeface="Century Gothic" panose="020B0502020202020204" pitchFamily="34" charset="0"/>
                        </a:rPr>
                        <a:t>parce</a:t>
                      </a:r>
                      <a:r>
                        <a:rPr lang="en-GB" sz="2400" dirty="0">
                          <a:solidFill>
                            <a:srgbClr val="002060"/>
                          </a:solidFill>
                          <a:latin typeface="Century Gothic" panose="020B0502020202020204" pitchFamily="34" charset="0"/>
                        </a:rPr>
                        <a:t> que</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2400" dirty="0" err="1">
                          <a:solidFill>
                            <a:srgbClr val="002060"/>
                          </a:solidFill>
                          <a:latin typeface="Century Gothic" panose="020B0502020202020204" pitchFamily="34" charset="0"/>
                        </a:rPr>
                        <a:t>c’est</a:t>
                      </a:r>
                      <a:endParaRPr lang="en-GB" sz="2400"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2400" dirty="0">
                          <a:solidFill>
                            <a:srgbClr val="002060"/>
                          </a:solidFill>
                          <a:latin typeface="Century Gothic" panose="020B0502020202020204" pitchFamily="34" charset="0"/>
                        </a:rPr>
                        <a:t>super.</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genial.</a:t>
                      </a:r>
                    </a:p>
                    <a:p>
                      <a:r>
                        <a:rPr lang="en-GB" sz="2400" dirty="0" err="1">
                          <a:solidFill>
                            <a:srgbClr val="002060"/>
                          </a:solidFill>
                          <a:latin typeface="Century Gothic" panose="020B0502020202020204" pitchFamily="34" charset="0"/>
                        </a:rPr>
                        <a:t>intéressant</a:t>
                      </a:r>
                      <a:r>
                        <a:rPr lang="en-GB" sz="2400" dirty="0">
                          <a:solidFill>
                            <a:srgbClr val="002060"/>
                          </a:solidFill>
                          <a:latin typeface="Century Gothic" panose="020B0502020202020204" pitchFamily="34" charset="0"/>
                        </a:rPr>
                        <a:t>.</a:t>
                      </a:r>
                    </a:p>
                    <a:p>
                      <a:r>
                        <a:rPr lang="en-GB" sz="2400" dirty="0" err="1">
                          <a:solidFill>
                            <a:srgbClr val="002060"/>
                          </a:solidFill>
                          <a:latin typeface="Century Gothic" panose="020B0502020202020204" pitchFamily="34" charset="0"/>
                        </a:rPr>
                        <a:t>sympa</a:t>
                      </a:r>
                      <a:r>
                        <a:rPr lang="en-GB" sz="2400" dirty="0">
                          <a:solidFill>
                            <a:srgbClr val="002060"/>
                          </a:solidFill>
                          <a:latin typeface="Century Gothic" panose="020B0502020202020204" pitchFamily="34" charset="0"/>
                        </a:rPr>
                        <a:t>.</a:t>
                      </a:r>
                    </a:p>
                    <a:p>
                      <a:r>
                        <a:rPr lang="en-GB" sz="2400" dirty="0">
                          <a:solidFill>
                            <a:srgbClr val="002060"/>
                          </a:solidFill>
                          <a:latin typeface="Century Gothic" panose="020B0502020202020204" pitchFamily="34" charset="0"/>
                        </a:rPr>
                        <a:t>fantastique.</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3420773"/>
                  </a:ext>
                </a:extLst>
              </a:tr>
            </a:tbl>
          </a:graphicData>
        </a:graphic>
      </p:graphicFrame>
      <p:sp>
        <p:nvSpPr>
          <p:cNvPr id="162" name="Title 2">
            <a:extLst>
              <a:ext uri="{FF2B5EF4-FFF2-40B4-BE49-F238E27FC236}">
                <a16:creationId xmlns:a16="http://schemas.microsoft.com/office/drawing/2014/main" id="{055043E2-FF94-42F2-9789-FC1916EDE139}"/>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63" name="Picture 162" descr="Icon&#10;&#10;Description automatically generated">
            <a:extLst>
              <a:ext uri="{FF2B5EF4-FFF2-40B4-BE49-F238E27FC236}">
                <a16:creationId xmlns:a16="http://schemas.microsoft.com/office/drawing/2014/main" id="{F73281F1-C58F-4D20-81B2-1C1F9E9200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64" name="Google Shape;410;p19">
            <a:extLst>
              <a:ext uri="{FF2B5EF4-FFF2-40B4-BE49-F238E27FC236}">
                <a16:creationId xmlns:a16="http://schemas.microsoft.com/office/drawing/2014/main" id="{7AFFED89-CE9F-4F73-89AC-3574DB245ED1}"/>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65" name="Google Shape;387;p19">
            <a:extLst>
              <a:ext uri="{FF2B5EF4-FFF2-40B4-BE49-F238E27FC236}">
                <a16:creationId xmlns:a16="http://schemas.microsoft.com/office/drawing/2014/main" id="{0F502D41-3414-4E41-83A4-C90DB6CE6374}"/>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66" name="Google Shape;388;p19">
            <a:extLst>
              <a:ext uri="{FF2B5EF4-FFF2-40B4-BE49-F238E27FC236}">
                <a16:creationId xmlns:a16="http://schemas.microsoft.com/office/drawing/2014/main" id="{E0674786-A01E-4EE4-B563-6E44928F0AB8}"/>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67" name="Google Shape;389;p19">
            <a:extLst>
              <a:ext uri="{FF2B5EF4-FFF2-40B4-BE49-F238E27FC236}">
                <a16:creationId xmlns:a16="http://schemas.microsoft.com/office/drawing/2014/main" id="{BA0B5ADC-CD8C-49B3-86D1-E5BECC6A567F}"/>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68" name="Google Shape;390;p19">
            <a:extLst>
              <a:ext uri="{FF2B5EF4-FFF2-40B4-BE49-F238E27FC236}">
                <a16:creationId xmlns:a16="http://schemas.microsoft.com/office/drawing/2014/main" id="{0B2CA104-5164-49BF-9AB0-0A2F1EC1AB01}"/>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69" name="Google Shape;391;p19">
            <a:extLst>
              <a:ext uri="{FF2B5EF4-FFF2-40B4-BE49-F238E27FC236}">
                <a16:creationId xmlns:a16="http://schemas.microsoft.com/office/drawing/2014/main" id="{72057A56-C930-46FB-AD73-62D3EA9C3C5A}"/>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170" name="Google Shape;393;p19">
            <a:extLst>
              <a:ext uri="{FF2B5EF4-FFF2-40B4-BE49-F238E27FC236}">
                <a16:creationId xmlns:a16="http://schemas.microsoft.com/office/drawing/2014/main" id="{AE9BAA8D-0014-4F46-BD66-CA570BA73A92}"/>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1" name="Google Shape;394;p19">
            <a:extLst>
              <a:ext uri="{FF2B5EF4-FFF2-40B4-BE49-F238E27FC236}">
                <a16:creationId xmlns:a16="http://schemas.microsoft.com/office/drawing/2014/main" id="{D7F83A84-9C0A-4A38-B51D-62E3F434301C}"/>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2" name="Google Shape;395;p19">
            <a:extLst>
              <a:ext uri="{FF2B5EF4-FFF2-40B4-BE49-F238E27FC236}">
                <a16:creationId xmlns:a16="http://schemas.microsoft.com/office/drawing/2014/main" id="{6655C9B8-6013-48A0-8687-35329A87BFAA}"/>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6" name="TextBox 25">
            <a:extLst>
              <a:ext uri="{FF2B5EF4-FFF2-40B4-BE49-F238E27FC236}">
                <a16:creationId xmlns:a16="http://schemas.microsoft.com/office/drawing/2014/main" id="{4D4188EB-ABDB-42EB-B69F-5D3DEF952EA1}"/>
              </a:ext>
            </a:extLst>
          </p:cNvPr>
          <p:cNvSpPr txBox="1"/>
          <p:nvPr/>
        </p:nvSpPr>
        <p:spPr>
          <a:xfrm>
            <a:off x="8454694" y="76530"/>
            <a:ext cx="2416872" cy="400110"/>
          </a:xfrm>
          <a:prstGeom prst="rect">
            <a:avLst/>
          </a:prstGeom>
          <a:solidFill>
            <a:srgbClr val="92D050"/>
          </a:solidFill>
        </p:spPr>
        <p:txBody>
          <a:bodyPr wrap="square" rtlCol="0">
            <a:spAutoFit/>
          </a:bodyPr>
          <a:lstStyle/>
          <a:p>
            <a:r>
              <a:rPr lang="en-GB" sz="2000" dirty="0">
                <a:solidFill>
                  <a:srgbClr val="002060"/>
                </a:solidFill>
                <a:latin typeface="Century Gothic" panose="020B0502020202020204" pitchFamily="34" charset="0"/>
              </a:rPr>
              <a:t>le tableau – table</a:t>
            </a:r>
          </a:p>
        </p:txBody>
      </p:sp>
    </p:spTree>
    <p:extLst>
      <p:ext uri="{BB962C8B-B14F-4D97-AF65-F5344CB8AC3E}">
        <p14:creationId xmlns:p14="http://schemas.microsoft.com/office/powerpoint/2010/main" val="1152194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2"/>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30000"/>
                                        <p:tgtEl>
                                          <p:spTgt spid="166"/>
                                        </p:tgtEl>
                                        <p:attrNameLst>
                                          <p:attrName>ppt_y</p:attrName>
                                        </p:attrNameLst>
                                      </p:cBhvr>
                                      <p:tavLst>
                                        <p:tav tm="0">
                                          <p:val>
                                            <p:strVal val="#ppt_y"/>
                                          </p:val>
                                        </p:tav>
                                        <p:tav tm="100000">
                                          <p:val>
                                            <p:strVal val="#ppt_y+#ppt_h*1.125000"/>
                                          </p:val>
                                        </p:tav>
                                      </p:tavLst>
                                    </p:anim>
                                    <p:animEffect transition="out" filter="wipe(down)">
                                      <p:cBhvr>
                                        <p:cTn id="7" dur="30000"/>
                                        <p:tgtEl>
                                          <p:spTgt spid="166"/>
                                        </p:tgtEl>
                                      </p:cBhvr>
                                    </p:animEffect>
                                    <p:set>
                                      <p:cBhvr>
                                        <p:cTn id="8" dur="1" fill="hold">
                                          <p:stCondLst>
                                            <p:cond delay="29999"/>
                                          </p:stCondLst>
                                        </p:cTn>
                                        <p:tgtEl>
                                          <p:spTgt spid="166"/>
                                        </p:tgtEl>
                                        <p:attrNameLst>
                                          <p:attrName>style.visibility</p:attrName>
                                        </p:attrNameLst>
                                      </p:cBhvr>
                                      <p:to>
                                        <p:strVal val="hidden"/>
                                      </p:to>
                                    </p:set>
                                  </p:childTnLst>
                                </p:cTn>
                              </p:par>
                            </p:childTnLst>
                          </p:cTn>
                        </p:par>
                      </p:childTnLst>
                    </p:cTn>
                  </p:par>
                </p:childTnLst>
              </p:cTn>
              <p:nextCondLst>
                <p:cond evt="onClick" delay="0">
                  <p:tgtEl>
                    <p:spTgt spid="172"/>
                  </p:tgtEl>
                </p:cond>
              </p:nextCondLst>
            </p:seq>
          </p:childTnLst>
        </p:cTn>
      </p:par>
    </p:tnLst>
    <p:bldLst>
      <p:bldP spid="16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Table 4">
            <a:extLst>
              <a:ext uri="{FF2B5EF4-FFF2-40B4-BE49-F238E27FC236}">
                <a16:creationId xmlns:a16="http://schemas.microsoft.com/office/drawing/2014/main" id="{6D20467B-D6BF-4756-8AF4-9394BE130E47}"/>
              </a:ext>
            </a:extLst>
          </p:cNvPr>
          <p:cNvGraphicFramePr>
            <a:graphicFrameLocks noGrp="1"/>
          </p:cNvGraphicFramePr>
          <p:nvPr>
            <p:extLst>
              <p:ext uri="{D42A27DB-BD31-4B8C-83A1-F6EECF244321}">
                <p14:modId xmlns:p14="http://schemas.microsoft.com/office/powerpoint/2010/main" val="2217467101"/>
              </p:ext>
            </p:extLst>
          </p:nvPr>
        </p:nvGraphicFramePr>
        <p:xfrm>
          <a:off x="612940" y="812181"/>
          <a:ext cx="9810698" cy="513617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seize</a:t>
                      </a:r>
                    </a:p>
                  </a:txBody>
                  <a:tcPr/>
                </a:tc>
                <a:tc>
                  <a:txBody>
                    <a:bodyPr/>
                    <a:lstStyle/>
                    <a:p>
                      <a:r>
                        <a:rPr lang="en-GB" sz="2400" b="1" dirty="0" err="1">
                          <a:solidFill>
                            <a:srgbClr val="00B0F0"/>
                          </a:solidFill>
                          <a:latin typeface="Century Gothic" panose="020B0502020202020204" pitchFamily="34" charset="0"/>
                        </a:rPr>
                        <a:t>onze</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trente</a:t>
                      </a:r>
                      <a:r>
                        <a:rPr lang="en-GB" sz="2400" b="1" dirty="0">
                          <a:solidFill>
                            <a:srgbClr val="00B0F0"/>
                          </a:solidFill>
                          <a:latin typeface="Century Gothic" panose="020B0502020202020204" pitchFamily="34" charset="0"/>
                        </a:rPr>
                        <a:t>-deux</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vingt</a:t>
                      </a:r>
                      <a:r>
                        <a:rPr lang="en-GB" sz="2400" b="1" dirty="0">
                          <a:solidFill>
                            <a:srgbClr val="00B0F0"/>
                          </a:solidFill>
                          <a:latin typeface="Century Gothic" panose="020B0502020202020204" pitchFamily="34" charset="0"/>
                        </a:rPr>
                        <a:t>-quatre</a:t>
                      </a:r>
                    </a:p>
                  </a:txBody>
                  <a:tcPr/>
                </a:tc>
                <a:tc>
                  <a:txBody>
                    <a:bodyPr/>
                    <a:lstStyle/>
                    <a:p>
                      <a:r>
                        <a:rPr lang="en-GB" sz="2400" b="1" dirty="0" err="1">
                          <a:solidFill>
                            <a:srgbClr val="00B0F0"/>
                          </a:solidFill>
                          <a:latin typeface="Century Gothic" panose="020B0502020202020204" pitchFamily="34" charset="0"/>
                        </a:rPr>
                        <a:t>treize</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quatorze</a:t>
                      </a: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sport</a:t>
                      </a:r>
                    </a:p>
                  </a:txBody>
                  <a:tcPr/>
                </a:tc>
                <a:tc>
                  <a:txBody>
                    <a:bodyPr/>
                    <a:lstStyle/>
                    <a:p>
                      <a:r>
                        <a:rPr lang="en-GB" sz="2300" b="1" dirty="0">
                          <a:solidFill>
                            <a:srgbClr val="92D050"/>
                          </a:solidFill>
                          <a:latin typeface="Century Gothic" panose="020B0502020202020204" pitchFamily="34" charset="0"/>
                        </a:rPr>
                        <a:t>le piano</a:t>
                      </a:r>
                    </a:p>
                  </a:txBody>
                  <a:tcPr/>
                </a:tc>
                <a:tc>
                  <a:txBody>
                    <a:bodyPr/>
                    <a:lstStyle/>
                    <a:p>
                      <a:r>
                        <a:rPr lang="en-GB" sz="2400" b="1" dirty="0" err="1">
                          <a:solidFill>
                            <a:srgbClr val="92D050"/>
                          </a:solidFill>
                          <a:latin typeface="Century Gothic" panose="020B0502020202020204" pitchFamily="34" charset="0"/>
                        </a:rPr>
                        <a:t>l’instrument</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jouer</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danse</a:t>
                      </a:r>
                    </a:p>
                  </a:txBody>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guitare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elle</a:t>
                      </a:r>
                      <a:r>
                        <a:rPr lang="en-GB" sz="2400" b="1" dirty="0">
                          <a:solidFill>
                            <a:srgbClr val="FF3399"/>
                          </a:solidFill>
                          <a:latin typeface="Century Gothic" panose="020B0502020202020204" pitchFamily="34" charset="0"/>
                        </a:rPr>
                        <a:t> fait</a:t>
                      </a:r>
                    </a:p>
                  </a:txBody>
                  <a:tcPr/>
                </a:tc>
                <a:tc>
                  <a:txBody>
                    <a:bodyPr/>
                    <a:lstStyle/>
                    <a:p>
                      <a:r>
                        <a:rPr lang="en-GB" sz="2400" b="1" dirty="0">
                          <a:solidFill>
                            <a:srgbClr val="FF3399"/>
                          </a:solidFill>
                          <a:latin typeface="Century Gothic" panose="020B0502020202020204" pitchFamily="34" charset="0"/>
                        </a:rPr>
                        <a:t>je </a:t>
                      </a:r>
                      <a:r>
                        <a:rPr lang="en-GB" sz="2400" b="1" dirty="0" err="1">
                          <a:solidFill>
                            <a:srgbClr val="FF3399"/>
                          </a:solidFill>
                          <a:latin typeface="Century Gothic" panose="020B0502020202020204" pitchFamily="34" charset="0"/>
                        </a:rPr>
                        <a:t>fais</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quand</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parce</a:t>
                      </a:r>
                      <a:r>
                        <a:rPr lang="en-GB" sz="2400" b="1" dirty="0">
                          <a:solidFill>
                            <a:srgbClr val="FF3399"/>
                          </a:solidFill>
                          <a:latin typeface="Century Gothic" panose="020B0502020202020204" pitchFamily="34" charset="0"/>
                        </a:rPr>
                        <a:t> que</a:t>
                      </a:r>
                    </a:p>
                  </a:txBody>
                  <a:tcPr/>
                </a:tc>
                <a:tc>
                  <a:txBody>
                    <a:bodyPr/>
                    <a:lstStyle/>
                    <a:p>
                      <a:r>
                        <a:rPr lang="en-GB" sz="2400" b="1" dirty="0" err="1">
                          <a:solidFill>
                            <a:srgbClr val="FF3399"/>
                          </a:solidFill>
                          <a:latin typeface="Century Gothic" panose="020B0502020202020204" pitchFamily="34" charset="0"/>
                        </a:rPr>
                        <a:t>tu</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fais</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pourquoi</a:t>
                      </a:r>
                      <a:r>
                        <a:rPr lang="en-GB" sz="2400" b="1" dirty="0">
                          <a:solidFill>
                            <a:srgbClr val="FF3399"/>
                          </a:solidFill>
                          <a:latin typeface="Century Gothic" panose="020B0502020202020204" pitchFamily="34" charset="0"/>
                        </a:rPr>
                        <a:t> ?</a:t>
                      </a: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47" name="Picture 46">
            <a:extLst>
              <a:ext uri="{FF2B5EF4-FFF2-40B4-BE49-F238E27FC236}">
                <a16:creationId xmlns:a16="http://schemas.microsoft.com/office/drawing/2014/main" id="{A1916067-1A4C-4B10-B58A-092279331CC2}"/>
              </a:ext>
            </a:extLst>
          </p:cNvPr>
          <p:cNvPicPr>
            <a:picLocks noChangeAspect="1"/>
          </p:cNvPicPr>
          <p:nvPr/>
        </p:nvPicPr>
        <p:blipFill>
          <a:blip r:embed="rId5"/>
          <a:stretch>
            <a:fillRect/>
          </a:stretch>
        </p:blipFill>
        <p:spPr>
          <a:xfrm>
            <a:off x="746941" y="2840089"/>
            <a:ext cx="1186070" cy="1080360"/>
          </a:xfrm>
          <a:prstGeom prst="rect">
            <a:avLst/>
          </a:prstGeom>
        </p:spPr>
      </p:pic>
      <p:pic>
        <p:nvPicPr>
          <p:cNvPr id="48" name="Picture 47" descr="Icon&#10;&#10;Description automatically generated">
            <a:extLst>
              <a:ext uri="{FF2B5EF4-FFF2-40B4-BE49-F238E27FC236}">
                <a16:creationId xmlns:a16="http://schemas.microsoft.com/office/drawing/2014/main" id="{AFF9C3AB-B5B0-4925-BA57-592933EF34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50" name="Picture 49">
            <a:extLst>
              <a:ext uri="{FF2B5EF4-FFF2-40B4-BE49-F238E27FC236}">
                <a16:creationId xmlns:a16="http://schemas.microsoft.com/office/drawing/2014/main" id="{46FA8D0E-C976-4A34-9E7A-16B9D703243E}"/>
              </a:ext>
            </a:extLst>
          </p:cNvPr>
          <p:cNvPicPr>
            <a:picLocks noChangeAspect="1"/>
          </p:cNvPicPr>
          <p:nvPr/>
        </p:nvPicPr>
        <p:blipFill>
          <a:blip r:embed="rId7"/>
          <a:stretch>
            <a:fillRect/>
          </a:stretch>
        </p:blipFill>
        <p:spPr>
          <a:xfrm>
            <a:off x="769971" y="4464502"/>
            <a:ext cx="893494" cy="846468"/>
          </a:xfrm>
          <a:prstGeom prst="rect">
            <a:avLst/>
          </a:prstGeom>
        </p:spPr>
      </p:pic>
      <p:sp>
        <p:nvSpPr>
          <p:cNvPr id="51" name="TextBox 50">
            <a:extLst>
              <a:ext uri="{FF2B5EF4-FFF2-40B4-BE49-F238E27FC236}">
                <a16:creationId xmlns:a16="http://schemas.microsoft.com/office/drawing/2014/main" id="{8D1359A7-364F-487C-97CD-6410DCD00537}"/>
              </a:ext>
            </a:extLst>
          </p:cNvPr>
          <p:cNvSpPr txBox="1"/>
          <p:nvPr/>
        </p:nvSpPr>
        <p:spPr>
          <a:xfrm>
            <a:off x="1643242" y="52804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2" name="TextBox 51">
            <a:extLst>
              <a:ext uri="{FF2B5EF4-FFF2-40B4-BE49-F238E27FC236}">
                <a16:creationId xmlns:a16="http://schemas.microsoft.com/office/drawing/2014/main" id="{B30F6E6B-42CB-473B-8C02-10E7A8437DE4}"/>
              </a:ext>
            </a:extLst>
          </p:cNvPr>
          <p:cNvSpPr txBox="1"/>
          <p:nvPr/>
        </p:nvSpPr>
        <p:spPr>
          <a:xfrm>
            <a:off x="1614771" y="37474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3" name="TextBox 52">
            <a:extLst>
              <a:ext uri="{FF2B5EF4-FFF2-40B4-BE49-F238E27FC236}">
                <a16:creationId xmlns:a16="http://schemas.microsoft.com/office/drawing/2014/main" id="{3E8DBC73-1D43-4556-B541-4CEF1640FC24}"/>
              </a:ext>
            </a:extLst>
          </p:cNvPr>
          <p:cNvSpPr txBox="1"/>
          <p:nvPr/>
        </p:nvSpPr>
        <p:spPr>
          <a:xfrm>
            <a:off x="1011882" y="21670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4" name="TextBox 53">
            <a:extLst>
              <a:ext uri="{FF2B5EF4-FFF2-40B4-BE49-F238E27FC236}">
                <a16:creationId xmlns:a16="http://schemas.microsoft.com/office/drawing/2014/main" id="{53AD7996-BC00-418F-A4D6-8D617ED7239C}"/>
              </a:ext>
            </a:extLst>
          </p:cNvPr>
          <p:cNvSpPr txBox="1"/>
          <p:nvPr/>
        </p:nvSpPr>
        <p:spPr>
          <a:xfrm>
            <a:off x="2268131" y="475278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she does,</a:t>
            </a:r>
            <a:r>
              <a:rPr kumimoji="0" lang="en-GB" sz="20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makes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5" name="TextBox 54">
            <a:extLst>
              <a:ext uri="{FF2B5EF4-FFF2-40B4-BE49-F238E27FC236}">
                <a16:creationId xmlns:a16="http://schemas.microsoft.com/office/drawing/2014/main" id="{57F09D3C-86A0-4CE3-AFB7-F047CA8FD956}"/>
              </a:ext>
            </a:extLst>
          </p:cNvPr>
          <p:cNvSpPr txBox="1"/>
          <p:nvPr/>
        </p:nvSpPr>
        <p:spPr>
          <a:xfrm>
            <a:off x="4708644" y="4760728"/>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 do/make</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0C394843-9E23-4A9A-B9A0-22B3BCE63FA3}"/>
              </a:ext>
            </a:extLst>
          </p:cNvPr>
          <p:cNvSpPr txBox="1"/>
          <p:nvPr/>
        </p:nvSpPr>
        <p:spPr>
          <a:xfrm>
            <a:off x="7681261" y="474071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when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7" name="TextBox 56">
            <a:extLst>
              <a:ext uri="{FF2B5EF4-FFF2-40B4-BE49-F238E27FC236}">
                <a16:creationId xmlns:a16="http://schemas.microsoft.com/office/drawing/2014/main" id="{E17946EF-F93F-4434-9F55-E4B139C31FAE}"/>
              </a:ext>
            </a:extLst>
          </p:cNvPr>
          <p:cNvSpPr txBox="1"/>
          <p:nvPr/>
        </p:nvSpPr>
        <p:spPr>
          <a:xfrm>
            <a:off x="2338022" y="3973209"/>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play, playing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C06CE59E-B564-46BD-A1EB-B80FA5553BCA}"/>
              </a:ext>
            </a:extLst>
          </p:cNvPr>
          <p:cNvSpPr txBox="1"/>
          <p:nvPr/>
        </p:nvSpPr>
        <p:spPr>
          <a:xfrm>
            <a:off x="4726901" y="3992228"/>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dance</a:t>
            </a:r>
          </a:p>
        </p:txBody>
      </p:sp>
      <p:sp>
        <p:nvSpPr>
          <p:cNvPr id="59" name="TextBox 58">
            <a:extLst>
              <a:ext uri="{FF2B5EF4-FFF2-40B4-BE49-F238E27FC236}">
                <a16:creationId xmlns:a16="http://schemas.microsoft.com/office/drawing/2014/main" id="{839E6EBF-DDB8-4C06-B428-41FDF712E3AA}"/>
              </a:ext>
            </a:extLst>
          </p:cNvPr>
          <p:cNvSpPr txBox="1"/>
          <p:nvPr/>
        </p:nvSpPr>
        <p:spPr>
          <a:xfrm>
            <a:off x="7666209" y="3973209"/>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guitar</a:t>
            </a:r>
          </a:p>
        </p:txBody>
      </p:sp>
      <p:sp>
        <p:nvSpPr>
          <p:cNvPr id="60" name="TextBox 59">
            <a:extLst>
              <a:ext uri="{FF2B5EF4-FFF2-40B4-BE49-F238E27FC236}">
                <a16:creationId xmlns:a16="http://schemas.microsoft.com/office/drawing/2014/main" id="{5DCB7683-CC1E-4D1E-87CB-CBB652E4D1C3}"/>
              </a:ext>
            </a:extLst>
          </p:cNvPr>
          <p:cNvSpPr txBox="1"/>
          <p:nvPr/>
        </p:nvSpPr>
        <p:spPr>
          <a:xfrm>
            <a:off x="2301692" y="3121238"/>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sport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1D4AF4A4-7FE5-4995-97F6-FE36C4848CA7}"/>
              </a:ext>
            </a:extLst>
          </p:cNvPr>
          <p:cNvSpPr txBox="1"/>
          <p:nvPr/>
        </p:nvSpPr>
        <p:spPr>
          <a:xfrm>
            <a:off x="4691850" y="3167279"/>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piano</a:t>
            </a:r>
          </a:p>
        </p:txBody>
      </p:sp>
      <p:sp>
        <p:nvSpPr>
          <p:cNvPr id="62" name="TextBox 61">
            <a:extLst>
              <a:ext uri="{FF2B5EF4-FFF2-40B4-BE49-F238E27FC236}">
                <a16:creationId xmlns:a16="http://schemas.microsoft.com/office/drawing/2014/main" id="{53982CEC-4146-4DE6-945A-557A22BFFACF}"/>
              </a:ext>
            </a:extLst>
          </p:cNvPr>
          <p:cNvSpPr txBox="1"/>
          <p:nvPr/>
        </p:nvSpPr>
        <p:spPr>
          <a:xfrm>
            <a:off x="7702994" y="3148260"/>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instrument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8F13D433-1943-4A9A-AA62-42C1B505C79D}"/>
              </a:ext>
            </a:extLst>
          </p:cNvPr>
          <p:cNvSpPr txBox="1"/>
          <p:nvPr/>
        </p:nvSpPr>
        <p:spPr>
          <a:xfrm>
            <a:off x="2313711" y="2352575"/>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a:solidFill>
                  <a:srgbClr val="002060"/>
                </a:solidFill>
                <a:latin typeface="Century Gothic" panose="020B0502020202020204" pitchFamily="34" charset="0"/>
                <a:cs typeface="Arial"/>
                <a:sym typeface="Arial"/>
              </a:rPr>
              <a:t>24</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7" name="TextBox 66">
            <a:extLst>
              <a:ext uri="{FF2B5EF4-FFF2-40B4-BE49-F238E27FC236}">
                <a16:creationId xmlns:a16="http://schemas.microsoft.com/office/drawing/2014/main" id="{C4609612-73F0-4298-A255-F13E4A3D4FE4}"/>
              </a:ext>
            </a:extLst>
          </p:cNvPr>
          <p:cNvSpPr txBox="1"/>
          <p:nvPr/>
        </p:nvSpPr>
        <p:spPr>
          <a:xfrm>
            <a:off x="4750819" y="2332591"/>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13</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8" name="TextBox 67">
            <a:extLst>
              <a:ext uri="{FF2B5EF4-FFF2-40B4-BE49-F238E27FC236}">
                <a16:creationId xmlns:a16="http://schemas.microsoft.com/office/drawing/2014/main" id="{A574AE94-70A1-432B-9182-1D34DF9DB81B}"/>
              </a:ext>
            </a:extLst>
          </p:cNvPr>
          <p:cNvSpPr txBox="1"/>
          <p:nvPr/>
        </p:nvSpPr>
        <p:spPr>
          <a:xfrm>
            <a:off x="7702994" y="2332591"/>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14</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64280B8F-B508-4662-9F05-EA1AA838EE4A}"/>
              </a:ext>
            </a:extLst>
          </p:cNvPr>
          <p:cNvSpPr txBox="1"/>
          <p:nvPr/>
        </p:nvSpPr>
        <p:spPr>
          <a:xfrm>
            <a:off x="2313711" y="1382323"/>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a:solidFill>
                  <a:srgbClr val="002060"/>
                </a:solidFill>
                <a:latin typeface="Century Gothic" panose="020B0502020202020204" pitchFamily="34" charset="0"/>
                <a:cs typeface="Arial"/>
                <a:sym typeface="Arial"/>
              </a:rPr>
              <a:t>16</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79382738-D0E1-4FEB-ABCC-005B1F3241EA}"/>
              </a:ext>
            </a:extLst>
          </p:cNvPr>
          <p:cNvSpPr txBox="1"/>
          <p:nvPr/>
        </p:nvSpPr>
        <p:spPr>
          <a:xfrm>
            <a:off x="4742710" y="1345017"/>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11</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8A3A4295-A1E6-4285-95B5-EBF80D7D4829}"/>
              </a:ext>
            </a:extLst>
          </p:cNvPr>
          <p:cNvSpPr txBox="1"/>
          <p:nvPr/>
        </p:nvSpPr>
        <p:spPr>
          <a:xfrm>
            <a:off x="7757380" y="1346117"/>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32</a:t>
            </a:r>
          </a:p>
        </p:txBody>
      </p:sp>
      <p:sp>
        <p:nvSpPr>
          <p:cNvPr id="35" name="TextBox 34">
            <a:extLst>
              <a:ext uri="{FF2B5EF4-FFF2-40B4-BE49-F238E27FC236}">
                <a16:creationId xmlns:a16="http://schemas.microsoft.com/office/drawing/2014/main" id="{1786A9DD-5F5A-4C5F-8F21-FCA776211612}"/>
              </a:ext>
            </a:extLst>
          </p:cNvPr>
          <p:cNvSpPr txBox="1"/>
          <p:nvPr/>
        </p:nvSpPr>
        <p:spPr>
          <a:xfrm>
            <a:off x="2303693" y="552227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because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B1F1B387-4963-47EC-BFAB-9F14210E33B1}"/>
              </a:ext>
            </a:extLst>
          </p:cNvPr>
          <p:cNvSpPr txBox="1"/>
          <p:nvPr/>
        </p:nvSpPr>
        <p:spPr>
          <a:xfrm>
            <a:off x="4646462" y="5536323"/>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you do, make</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04856E24-C002-41DB-AAF3-2BDB630B32D7}"/>
              </a:ext>
            </a:extLst>
          </p:cNvPr>
          <p:cNvSpPr txBox="1"/>
          <p:nvPr/>
        </p:nvSpPr>
        <p:spPr>
          <a:xfrm>
            <a:off x="7716823" y="551020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why?</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Google Shape;167;p2">
            <a:extLst>
              <a:ext uri="{FF2B5EF4-FFF2-40B4-BE49-F238E27FC236}">
                <a16:creationId xmlns:a16="http://schemas.microsoft.com/office/drawing/2014/main" id="{97535AD9-84AA-45FE-9083-A469D6BCD585}"/>
              </a:ext>
            </a:extLst>
          </p:cNvPr>
          <p:cNvSpPr/>
          <p:nvPr/>
        </p:nvSpPr>
        <p:spPr>
          <a:xfrm>
            <a:off x="67819" y="5599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4264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6" grpId="0"/>
      <p:bldP spid="67" grpId="0"/>
      <p:bldP spid="68" grpId="0"/>
      <p:bldP spid="69" grpId="0"/>
      <p:bldP spid="70" grpId="0"/>
      <p:bldP spid="71" grpId="0"/>
      <p:bldP spid="35" grpId="0"/>
      <p:bldP spid="36" grpId="0"/>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Table 4">
            <a:extLst>
              <a:ext uri="{FF2B5EF4-FFF2-40B4-BE49-F238E27FC236}">
                <a16:creationId xmlns:a16="http://schemas.microsoft.com/office/drawing/2014/main" id="{BCEB7739-6462-43C6-A4FF-9513CDF68904}"/>
              </a:ext>
            </a:extLst>
          </p:cNvPr>
          <p:cNvGraphicFramePr>
            <a:graphicFrameLocks noGrp="1"/>
          </p:cNvGraphicFramePr>
          <p:nvPr>
            <p:extLst>
              <p:ext uri="{D42A27DB-BD31-4B8C-83A1-F6EECF244321}">
                <p14:modId xmlns:p14="http://schemas.microsoft.com/office/powerpoint/2010/main" val="3339816526"/>
              </p:ext>
            </p:extLst>
          </p:nvPr>
        </p:nvGraphicFramePr>
        <p:xfrm>
          <a:off x="578096" y="779362"/>
          <a:ext cx="9810698" cy="513617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18</a:t>
                      </a:r>
                    </a:p>
                  </a:txBody>
                  <a:tcPr/>
                </a:tc>
                <a:tc>
                  <a:txBody>
                    <a:bodyPr/>
                    <a:lstStyle/>
                    <a:p>
                      <a:r>
                        <a:rPr lang="en-GB" sz="2400" b="1" dirty="0">
                          <a:solidFill>
                            <a:srgbClr val="00B0F0"/>
                          </a:solidFill>
                          <a:latin typeface="Century Gothic" panose="020B0502020202020204" pitchFamily="34" charset="0"/>
                        </a:rPr>
                        <a:t>15</a:t>
                      </a:r>
                    </a:p>
                  </a:txBody>
                  <a:tcPr/>
                </a:tc>
                <a:tc>
                  <a:txBody>
                    <a:bodyPr/>
                    <a:lstStyle/>
                    <a:p>
                      <a:r>
                        <a:rPr lang="en-GB" sz="2400" b="1" dirty="0">
                          <a:solidFill>
                            <a:srgbClr val="00B0F0"/>
                          </a:solidFill>
                          <a:latin typeface="Century Gothic" panose="020B0502020202020204" pitchFamily="34" charset="0"/>
                        </a:rPr>
                        <a:t>17</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12</a:t>
                      </a:r>
                    </a:p>
                  </a:txBody>
                  <a:tcPr/>
                </a:tc>
                <a:tc>
                  <a:txBody>
                    <a:bodyPr/>
                    <a:lstStyle/>
                    <a:p>
                      <a:r>
                        <a:rPr lang="en-GB" sz="2400" b="1" dirty="0">
                          <a:solidFill>
                            <a:srgbClr val="00B0F0"/>
                          </a:solidFill>
                          <a:latin typeface="Century Gothic" panose="020B0502020202020204" pitchFamily="34" charset="0"/>
                        </a:rPr>
                        <a:t>30</a:t>
                      </a:r>
                    </a:p>
                  </a:txBody>
                  <a:tcPr/>
                </a:tc>
                <a:tc>
                  <a:txBody>
                    <a:bodyPr/>
                    <a:lstStyle/>
                    <a:p>
                      <a:r>
                        <a:rPr lang="en-GB" sz="2400" b="1" dirty="0">
                          <a:solidFill>
                            <a:srgbClr val="00B0F0"/>
                          </a:solidFill>
                          <a:latin typeface="Century Gothic" panose="020B0502020202020204" pitchFamily="34" charset="0"/>
                        </a:rPr>
                        <a:t>21</a:t>
                      </a: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sport</a:t>
                      </a:r>
                    </a:p>
                  </a:txBody>
                  <a:tcPr/>
                </a:tc>
                <a:tc>
                  <a:txBody>
                    <a:bodyPr/>
                    <a:lstStyle/>
                    <a:p>
                      <a:r>
                        <a:rPr lang="en-GB" sz="2300" b="1" dirty="0">
                          <a:solidFill>
                            <a:srgbClr val="92D050"/>
                          </a:solidFill>
                          <a:latin typeface="Century Gothic" panose="020B0502020202020204" pitchFamily="34" charset="0"/>
                        </a:rPr>
                        <a:t>to play, playing</a:t>
                      </a:r>
                    </a:p>
                  </a:txBody>
                  <a:tcPr/>
                </a:tc>
                <a:tc>
                  <a:txBody>
                    <a:bodyPr/>
                    <a:lstStyle/>
                    <a:p>
                      <a:r>
                        <a:rPr lang="en-GB" sz="2400" b="1" dirty="0">
                          <a:solidFill>
                            <a:srgbClr val="92D050"/>
                          </a:solidFill>
                          <a:latin typeface="Century Gothic" panose="020B0502020202020204" pitchFamily="34" charset="0"/>
                        </a:rPr>
                        <a:t>(the) guitar</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(the) dance</a:t>
                      </a:r>
                    </a:p>
                  </a:txBody>
                  <a:tcPr/>
                </a:tc>
                <a:tc>
                  <a:txBody>
                    <a:bodyPr/>
                    <a:lstStyle/>
                    <a:p>
                      <a:r>
                        <a:rPr lang="en-GB" sz="2400" b="1" dirty="0">
                          <a:solidFill>
                            <a:srgbClr val="92D050"/>
                          </a:solidFill>
                          <a:latin typeface="Century Gothic" panose="020B0502020202020204" pitchFamily="34" charset="0"/>
                        </a:rPr>
                        <a:t>(the) instrument</a:t>
                      </a:r>
                    </a:p>
                  </a:txBody>
                  <a:tcPr/>
                </a:tc>
                <a:tc>
                  <a:txBody>
                    <a:bodyPr/>
                    <a:lstStyle/>
                    <a:p>
                      <a:r>
                        <a:rPr lang="en-GB" sz="2400" b="1" dirty="0">
                          <a:solidFill>
                            <a:srgbClr val="92D050"/>
                          </a:solidFill>
                          <a:latin typeface="Century Gothic" panose="020B0502020202020204" pitchFamily="34" charset="0"/>
                        </a:rPr>
                        <a:t>(the) piano</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when</a:t>
                      </a:r>
                    </a:p>
                  </a:txBody>
                  <a:tcPr/>
                </a:tc>
                <a:tc>
                  <a:txBody>
                    <a:bodyPr/>
                    <a:lstStyle/>
                    <a:p>
                      <a:r>
                        <a:rPr lang="en-GB" sz="2400" b="1" dirty="0">
                          <a:solidFill>
                            <a:srgbClr val="FF3399"/>
                          </a:solidFill>
                          <a:latin typeface="Century Gothic" panose="020B0502020202020204" pitchFamily="34" charset="0"/>
                        </a:rPr>
                        <a:t>she does, makes</a:t>
                      </a:r>
                    </a:p>
                  </a:txBody>
                  <a:tcPr/>
                </a:tc>
                <a:tc>
                  <a:txBody>
                    <a:bodyPr/>
                    <a:lstStyle/>
                    <a:p>
                      <a:r>
                        <a:rPr lang="en-GB" sz="2400" b="1" dirty="0">
                          <a:solidFill>
                            <a:srgbClr val="FF3399"/>
                          </a:solidFill>
                          <a:latin typeface="Century Gothic" panose="020B0502020202020204" pitchFamily="34" charset="0"/>
                        </a:rPr>
                        <a:t>I do, make</a:t>
                      </a: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you do, make</a:t>
                      </a:r>
                    </a:p>
                  </a:txBody>
                  <a:tcPr/>
                </a:tc>
                <a:tc>
                  <a:txBody>
                    <a:bodyPr/>
                    <a:lstStyle/>
                    <a:p>
                      <a:r>
                        <a:rPr lang="en-GB" sz="2400" b="1" dirty="0">
                          <a:solidFill>
                            <a:srgbClr val="FF3399"/>
                          </a:solidFill>
                          <a:latin typeface="Century Gothic" panose="020B0502020202020204" pitchFamily="34" charset="0"/>
                        </a:rPr>
                        <a:t>because</a:t>
                      </a:r>
                    </a:p>
                  </a:txBody>
                  <a:tcPr/>
                </a:tc>
                <a:tc>
                  <a:txBody>
                    <a:bodyPr/>
                    <a:lstStyle/>
                    <a:p>
                      <a:r>
                        <a:rPr lang="en-GB" sz="2400" b="1" dirty="0">
                          <a:solidFill>
                            <a:srgbClr val="FF3399"/>
                          </a:solidFill>
                          <a:latin typeface="Century Gothic" panose="020B0502020202020204" pitchFamily="34" charset="0"/>
                        </a:rPr>
                        <a:t>why</a:t>
                      </a: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6" name="Rectangle 45">
            <a:hlinkClick r:id="" action="ppaction://noaction">
              <a:snd r:embed="rId23" name="FUS9_t.wav"/>
            </a:hlinkClick>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pic>
        <p:nvPicPr>
          <p:cNvPr id="39" name="Picture 38">
            <a:extLst>
              <a:ext uri="{FF2B5EF4-FFF2-40B4-BE49-F238E27FC236}">
                <a16:creationId xmlns:a16="http://schemas.microsoft.com/office/drawing/2014/main" id="{F2BBD5A3-FAF3-42CD-B37C-EDBA9B24765D}"/>
              </a:ext>
            </a:extLst>
          </p:cNvPr>
          <p:cNvPicPr>
            <a:picLocks noChangeAspect="1"/>
          </p:cNvPicPr>
          <p:nvPr/>
        </p:nvPicPr>
        <p:blipFill>
          <a:blip r:embed="rId24"/>
          <a:stretch>
            <a:fillRect/>
          </a:stretch>
        </p:blipFill>
        <p:spPr>
          <a:xfrm>
            <a:off x="746941" y="2840089"/>
            <a:ext cx="1186070" cy="1080360"/>
          </a:xfrm>
          <a:prstGeom prst="rect">
            <a:avLst/>
          </a:prstGeom>
        </p:spPr>
      </p:pic>
      <p:pic>
        <p:nvPicPr>
          <p:cNvPr id="40" name="Picture 39" descr="Icon&#10;&#10;Description automatically generated">
            <a:extLst>
              <a:ext uri="{FF2B5EF4-FFF2-40B4-BE49-F238E27FC236}">
                <a16:creationId xmlns:a16="http://schemas.microsoft.com/office/drawing/2014/main" id="{E4C31E01-F686-43AE-9019-A9C9B2D31BB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41" name="Picture 40">
            <a:extLst>
              <a:ext uri="{FF2B5EF4-FFF2-40B4-BE49-F238E27FC236}">
                <a16:creationId xmlns:a16="http://schemas.microsoft.com/office/drawing/2014/main" id="{D3512FF1-C452-4B7D-9779-3E4B0F7CB9CA}"/>
              </a:ext>
            </a:extLst>
          </p:cNvPr>
          <p:cNvPicPr>
            <a:picLocks noChangeAspect="1"/>
          </p:cNvPicPr>
          <p:nvPr/>
        </p:nvPicPr>
        <p:blipFill>
          <a:blip r:embed="rId26"/>
          <a:stretch>
            <a:fillRect/>
          </a:stretch>
        </p:blipFill>
        <p:spPr>
          <a:xfrm>
            <a:off x="769971" y="4464502"/>
            <a:ext cx="893494" cy="846468"/>
          </a:xfrm>
          <a:prstGeom prst="rect">
            <a:avLst/>
          </a:prstGeom>
        </p:spPr>
      </p:pic>
      <p:sp>
        <p:nvSpPr>
          <p:cNvPr id="42" name="TextBox 41">
            <a:extLst>
              <a:ext uri="{FF2B5EF4-FFF2-40B4-BE49-F238E27FC236}">
                <a16:creationId xmlns:a16="http://schemas.microsoft.com/office/drawing/2014/main" id="{9524F9AD-6C9B-4999-B477-4EA75BB81C8E}"/>
              </a:ext>
            </a:extLst>
          </p:cNvPr>
          <p:cNvSpPr txBox="1"/>
          <p:nvPr/>
        </p:nvSpPr>
        <p:spPr>
          <a:xfrm>
            <a:off x="1643242" y="52804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43" name="TextBox 42">
            <a:extLst>
              <a:ext uri="{FF2B5EF4-FFF2-40B4-BE49-F238E27FC236}">
                <a16:creationId xmlns:a16="http://schemas.microsoft.com/office/drawing/2014/main" id="{99EED8E7-2C49-4A87-AF43-6D0FB4272623}"/>
              </a:ext>
            </a:extLst>
          </p:cNvPr>
          <p:cNvSpPr txBox="1"/>
          <p:nvPr/>
        </p:nvSpPr>
        <p:spPr>
          <a:xfrm>
            <a:off x="1614771" y="37474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44" name="TextBox 43">
            <a:extLst>
              <a:ext uri="{FF2B5EF4-FFF2-40B4-BE49-F238E27FC236}">
                <a16:creationId xmlns:a16="http://schemas.microsoft.com/office/drawing/2014/main" id="{360BA31C-8108-4F42-B2CC-A4ACA240F3F5}"/>
              </a:ext>
            </a:extLst>
          </p:cNvPr>
          <p:cNvSpPr txBox="1"/>
          <p:nvPr/>
        </p:nvSpPr>
        <p:spPr>
          <a:xfrm>
            <a:off x="1011882" y="21670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5" name="TextBox 44">
            <a:extLst>
              <a:ext uri="{FF2B5EF4-FFF2-40B4-BE49-F238E27FC236}">
                <a16:creationId xmlns:a16="http://schemas.microsoft.com/office/drawing/2014/main" id="{9D357C90-09DA-4A36-A22D-B8E962AF458D}"/>
              </a:ext>
            </a:extLst>
          </p:cNvPr>
          <p:cNvSpPr txBox="1"/>
          <p:nvPr/>
        </p:nvSpPr>
        <p:spPr>
          <a:xfrm>
            <a:off x="2268131" y="475278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quand</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6" name="TextBox 75">
            <a:extLst>
              <a:ext uri="{FF2B5EF4-FFF2-40B4-BE49-F238E27FC236}">
                <a16:creationId xmlns:a16="http://schemas.microsoft.com/office/drawing/2014/main" id="{002C63B8-9D58-426C-ADEF-B3EFE4537559}"/>
              </a:ext>
            </a:extLst>
          </p:cNvPr>
          <p:cNvSpPr txBox="1"/>
          <p:nvPr/>
        </p:nvSpPr>
        <p:spPr>
          <a:xfrm>
            <a:off x="4673137" y="4732592"/>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elle</a:t>
            </a:r>
            <a:r>
              <a:rPr lang="en-GB" sz="2000" kern="0" dirty="0">
                <a:solidFill>
                  <a:srgbClr val="002060"/>
                </a:solidFill>
                <a:latin typeface="Century Gothic" panose="020B0502020202020204" pitchFamily="34" charset="0"/>
                <a:cs typeface="Arial"/>
                <a:sym typeface="Arial"/>
              </a:rPr>
              <a:t> fait</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7" name="TextBox 76">
            <a:extLst>
              <a:ext uri="{FF2B5EF4-FFF2-40B4-BE49-F238E27FC236}">
                <a16:creationId xmlns:a16="http://schemas.microsoft.com/office/drawing/2014/main" id="{4615B1A5-D21B-40D3-9946-20BECA9EF31D}"/>
              </a:ext>
            </a:extLst>
          </p:cNvPr>
          <p:cNvSpPr txBox="1"/>
          <p:nvPr/>
        </p:nvSpPr>
        <p:spPr>
          <a:xfrm>
            <a:off x="7681261" y="474071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fais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8" name="TextBox 77">
            <a:extLst>
              <a:ext uri="{FF2B5EF4-FFF2-40B4-BE49-F238E27FC236}">
                <a16:creationId xmlns:a16="http://schemas.microsoft.com/office/drawing/2014/main" id="{BA4B8ABE-A383-4831-B3E9-AE117D7A81E1}"/>
              </a:ext>
            </a:extLst>
          </p:cNvPr>
          <p:cNvSpPr txBox="1"/>
          <p:nvPr/>
        </p:nvSpPr>
        <p:spPr>
          <a:xfrm>
            <a:off x="2296813" y="3973209"/>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la danse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9" name="TextBox 78">
            <a:extLst>
              <a:ext uri="{FF2B5EF4-FFF2-40B4-BE49-F238E27FC236}">
                <a16:creationId xmlns:a16="http://schemas.microsoft.com/office/drawing/2014/main" id="{26AD12F7-7FF6-401D-9C65-BF3D52593DDD}"/>
              </a:ext>
            </a:extLst>
          </p:cNvPr>
          <p:cNvSpPr txBox="1"/>
          <p:nvPr/>
        </p:nvSpPr>
        <p:spPr>
          <a:xfrm>
            <a:off x="4691779" y="3930614"/>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l’instrument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0" name="TextBox 79">
            <a:extLst>
              <a:ext uri="{FF2B5EF4-FFF2-40B4-BE49-F238E27FC236}">
                <a16:creationId xmlns:a16="http://schemas.microsoft.com/office/drawing/2014/main" id="{B8BD871B-BFC2-4309-A60A-18B6F56A903A}"/>
              </a:ext>
            </a:extLst>
          </p:cNvPr>
          <p:cNvSpPr txBox="1"/>
          <p:nvPr/>
        </p:nvSpPr>
        <p:spPr>
          <a:xfrm>
            <a:off x="7705297" y="3937714"/>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piano</a:t>
            </a:r>
          </a:p>
        </p:txBody>
      </p:sp>
      <p:sp>
        <p:nvSpPr>
          <p:cNvPr id="81" name="TextBox 80">
            <a:extLst>
              <a:ext uri="{FF2B5EF4-FFF2-40B4-BE49-F238E27FC236}">
                <a16:creationId xmlns:a16="http://schemas.microsoft.com/office/drawing/2014/main" id="{9C77F414-ED63-4F9C-997B-0FD39DA2F6CE}"/>
              </a:ext>
            </a:extLst>
          </p:cNvPr>
          <p:cNvSpPr txBox="1"/>
          <p:nvPr/>
        </p:nvSpPr>
        <p:spPr>
          <a:xfrm>
            <a:off x="2272620" y="3108963"/>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sport</a:t>
            </a:r>
          </a:p>
        </p:txBody>
      </p:sp>
      <p:sp>
        <p:nvSpPr>
          <p:cNvPr id="82" name="TextBox 81">
            <a:extLst>
              <a:ext uri="{FF2B5EF4-FFF2-40B4-BE49-F238E27FC236}">
                <a16:creationId xmlns:a16="http://schemas.microsoft.com/office/drawing/2014/main" id="{78B627A7-2B43-4EC0-9A67-C64D7C7243E9}"/>
              </a:ext>
            </a:extLst>
          </p:cNvPr>
          <p:cNvSpPr txBox="1"/>
          <p:nvPr/>
        </p:nvSpPr>
        <p:spPr>
          <a:xfrm>
            <a:off x="4691851" y="3129241"/>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jouer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3" name="TextBox 82">
            <a:extLst>
              <a:ext uri="{FF2B5EF4-FFF2-40B4-BE49-F238E27FC236}">
                <a16:creationId xmlns:a16="http://schemas.microsoft.com/office/drawing/2014/main" id="{03886DE9-4DE8-4689-A2EF-C1E7C2A9191F}"/>
              </a:ext>
            </a:extLst>
          </p:cNvPr>
          <p:cNvSpPr txBox="1"/>
          <p:nvPr/>
        </p:nvSpPr>
        <p:spPr>
          <a:xfrm>
            <a:off x="7673797" y="3136539"/>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la </a:t>
            </a:r>
            <a:r>
              <a:rPr lang="en-GB" sz="2000" kern="0" dirty="0" err="1">
                <a:solidFill>
                  <a:srgbClr val="002060"/>
                </a:solidFill>
                <a:latin typeface="Century Gothic" panose="020B0502020202020204" pitchFamily="34" charset="0"/>
                <a:cs typeface="Arial"/>
                <a:sym typeface="Arial"/>
              </a:rPr>
              <a:t>guitare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4" name="TextBox 83">
            <a:extLst>
              <a:ext uri="{FF2B5EF4-FFF2-40B4-BE49-F238E27FC236}">
                <a16:creationId xmlns:a16="http://schemas.microsoft.com/office/drawing/2014/main" id="{4F6ECE7E-4B51-4A53-A016-48037CFF5C02}"/>
              </a:ext>
            </a:extLst>
          </p:cNvPr>
          <p:cNvSpPr txBox="1"/>
          <p:nvPr/>
        </p:nvSpPr>
        <p:spPr>
          <a:xfrm>
            <a:off x="2313711" y="2327263"/>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douze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5" name="TextBox 84">
            <a:extLst>
              <a:ext uri="{FF2B5EF4-FFF2-40B4-BE49-F238E27FC236}">
                <a16:creationId xmlns:a16="http://schemas.microsoft.com/office/drawing/2014/main" id="{9BF7CA41-2A30-48B0-9716-6253DC53604E}"/>
              </a:ext>
            </a:extLst>
          </p:cNvPr>
          <p:cNvSpPr txBox="1"/>
          <p:nvPr/>
        </p:nvSpPr>
        <p:spPr>
          <a:xfrm>
            <a:off x="4750819" y="2332591"/>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trente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6" name="TextBox 85">
            <a:extLst>
              <a:ext uri="{FF2B5EF4-FFF2-40B4-BE49-F238E27FC236}">
                <a16:creationId xmlns:a16="http://schemas.microsoft.com/office/drawing/2014/main" id="{4512D816-7B84-4BB5-A648-89D9FB8C56E0}"/>
              </a:ext>
            </a:extLst>
          </p:cNvPr>
          <p:cNvSpPr txBox="1"/>
          <p:nvPr/>
        </p:nvSpPr>
        <p:spPr>
          <a:xfrm>
            <a:off x="7702994" y="2332591"/>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vingt-et-un</a:t>
            </a:r>
          </a:p>
        </p:txBody>
      </p:sp>
      <p:sp>
        <p:nvSpPr>
          <p:cNvPr id="87" name="TextBox 86">
            <a:extLst>
              <a:ext uri="{FF2B5EF4-FFF2-40B4-BE49-F238E27FC236}">
                <a16:creationId xmlns:a16="http://schemas.microsoft.com/office/drawing/2014/main" id="{0EA0C09E-B9D2-4C8E-B2D3-A99775C826C0}"/>
              </a:ext>
            </a:extLst>
          </p:cNvPr>
          <p:cNvSpPr txBox="1"/>
          <p:nvPr/>
        </p:nvSpPr>
        <p:spPr>
          <a:xfrm>
            <a:off x="2313711" y="1318881"/>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dix-</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huit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8" name="TextBox 87">
            <a:extLst>
              <a:ext uri="{FF2B5EF4-FFF2-40B4-BE49-F238E27FC236}">
                <a16:creationId xmlns:a16="http://schemas.microsoft.com/office/drawing/2014/main" id="{85EAC1DC-6FF9-43F0-9630-F9FB6C0387C6}"/>
              </a:ext>
            </a:extLst>
          </p:cNvPr>
          <p:cNvSpPr txBox="1"/>
          <p:nvPr/>
        </p:nvSpPr>
        <p:spPr>
          <a:xfrm>
            <a:off x="4665489" y="1300339"/>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quinze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9" name="TextBox 88">
            <a:extLst>
              <a:ext uri="{FF2B5EF4-FFF2-40B4-BE49-F238E27FC236}">
                <a16:creationId xmlns:a16="http://schemas.microsoft.com/office/drawing/2014/main" id="{9AEFEAB4-B0CB-4732-AEC5-923C60D6CF68}"/>
              </a:ext>
            </a:extLst>
          </p:cNvPr>
          <p:cNvSpPr txBox="1"/>
          <p:nvPr/>
        </p:nvSpPr>
        <p:spPr>
          <a:xfrm>
            <a:off x="7721429" y="1300339"/>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dix-sept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90" name="TextBox 89">
            <a:extLst>
              <a:ext uri="{FF2B5EF4-FFF2-40B4-BE49-F238E27FC236}">
                <a16:creationId xmlns:a16="http://schemas.microsoft.com/office/drawing/2014/main" id="{B2AE5C21-BB05-43BE-9311-CF0707B48A9C}"/>
              </a:ext>
            </a:extLst>
          </p:cNvPr>
          <p:cNvSpPr txBox="1"/>
          <p:nvPr/>
        </p:nvSpPr>
        <p:spPr>
          <a:xfrm>
            <a:off x="2303693" y="552227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tu</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fais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91" name="TextBox 90">
            <a:extLst>
              <a:ext uri="{FF2B5EF4-FFF2-40B4-BE49-F238E27FC236}">
                <a16:creationId xmlns:a16="http://schemas.microsoft.com/office/drawing/2014/main" id="{81B0B26C-C99B-49A8-BF30-E7380C2A271A}"/>
              </a:ext>
            </a:extLst>
          </p:cNvPr>
          <p:cNvSpPr txBox="1"/>
          <p:nvPr/>
        </p:nvSpPr>
        <p:spPr>
          <a:xfrm>
            <a:off x="4712902" y="5548736"/>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parce</a:t>
            </a:r>
            <a:r>
              <a:rPr kumimoji="0" lang="en-GB" sz="20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que</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92" name="TextBox 91">
            <a:extLst>
              <a:ext uri="{FF2B5EF4-FFF2-40B4-BE49-F238E27FC236}">
                <a16:creationId xmlns:a16="http://schemas.microsoft.com/office/drawing/2014/main" id="{95F93896-46B0-48EE-94E0-1CC6B8523DE5}"/>
              </a:ext>
            </a:extLst>
          </p:cNvPr>
          <p:cNvSpPr txBox="1"/>
          <p:nvPr/>
        </p:nvSpPr>
        <p:spPr>
          <a:xfrm>
            <a:off x="7716823" y="551020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pourquoi</a:t>
            </a:r>
            <a:r>
              <a:rPr lang="en-GB" sz="2000" kern="0" dirty="0">
                <a:solidFill>
                  <a:srgbClr val="002060"/>
                </a:solidFill>
                <a:latin typeface="Century Gothic" panose="020B0502020202020204" pitchFamily="34" charset="0"/>
                <a:cs typeface="Arial"/>
                <a:sym typeface="Arial"/>
              </a:rPr>
              <a:t> ?</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Google Shape;167;p2">
            <a:extLst>
              <a:ext uri="{FF2B5EF4-FFF2-40B4-BE49-F238E27FC236}">
                <a16:creationId xmlns:a16="http://schemas.microsoft.com/office/drawing/2014/main" id="{3FEB894C-F430-4A22-8EED-8C329F6AEDBA}"/>
              </a:ext>
            </a:extLst>
          </p:cNvPr>
          <p:cNvSpPr/>
          <p:nvPr/>
        </p:nvSpPr>
        <p:spPr>
          <a:xfrm>
            <a:off x="67819" y="5599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0908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US9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FUS9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FUS9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FUS9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FUS9_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FUS9_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FUS9_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FUS9_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FUS9_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FUS9_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FUS9_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FUS9_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FUS9_1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FUS9_1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FUS9_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FUS9_1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FUS9_17.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FUS9_1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76" grpId="0"/>
      <p:bldP spid="77" grpId="0"/>
      <p:bldP spid="78" grpId="0"/>
      <p:bldP spid="79" grpId="0"/>
      <p:bldP spid="80" grpId="0"/>
      <p:bldP spid="81" grpId="0"/>
      <p:bldP spid="82" grpId="0"/>
      <p:bldP spid="83" grpId="0"/>
      <p:bldP spid="84" grpId="0"/>
      <p:bldP spid="85" grpId="0"/>
      <p:bldP spid="86" grpId="0"/>
      <p:bldP spid="87" grpId="0"/>
      <p:bldP spid="88" grpId="0"/>
      <p:bldP spid="89" grpId="0"/>
      <p:bldP spid="90" grpId="0"/>
      <p:bldP spid="91" grpId="0"/>
      <p:bldP spid="92"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14535</TotalTime>
  <Words>2508</Words>
  <Application>Microsoft Office PowerPoint</Application>
  <PresentationFormat>Widescreen</PresentationFormat>
  <Paragraphs>359</Paragraphs>
  <Slides>11</Slides>
  <Notes>11</Notes>
  <HiddenSlides>0</HiddenSlides>
  <MMClips>2</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11</vt:i4>
      </vt:variant>
    </vt:vector>
  </HeadingPairs>
  <TitlesOfParts>
    <vt:vector size="25" baseType="lpstr">
      <vt:lpstr>Arial</vt:lpstr>
      <vt:lpstr>Calibri</vt:lpstr>
      <vt:lpstr>Calibri Light</vt:lpstr>
      <vt:lpstr>Century Gothic</vt:lpstr>
      <vt:lpstr>Eras Demi ITC</vt:lpstr>
      <vt:lpstr>Modern Love</vt:lpstr>
      <vt:lpstr>Segoe Print</vt:lpstr>
      <vt:lpstr>Symbol</vt:lpstr>
      <vt:lpstr>Tw Cen MT</vt:lpstr>
      <vt:lpstr>Wingdings</vt:lpstr>
      <vt:lpstr>1_Office Theme</vt:lpstr>
      <vt:lpstr>2_Office Theme</vt:lpstr>
      <vt:lpstr>3_Office Theme</vt:lpstr>
      <vt:lpstr>1_NCELP Theme</vt:lpstr>
      <vt:lpstr>Describing me and others </vt:lpstr>
      <vt:lpstr> [qu]</vt:lpstr>
      <vt:lpstr> [qu]</vt:lpstr>
      <vt:lpstr>prononcer </vt:lpstr>
      <vt:lpstr>Follow up 2</vt:lpstr>
      <vt:lpstr>Follow up 3: </vt:lpstr>
      <vt:lpstr>Follow up 4</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do</dc:title>
  <dc:creator>Rachel Hawkes</dc:creator>
  <cp:lastModifiedBy>Rachel Hawkes</cp:lastModifiedBy>
  <cp:revision>178</cp:revision>
  <dcterms:created xsi:type="dcterms:W3CDTF">2022-04-17T18:00:57Z</dcterms:created>
  <dcterms:modified xsi:type="dcterms:W3CDTF">2023-05-05T10:12:13Z</dcterms:modified>
</cp:coreProperties>
</file>