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6"/>
  </p:notesMasterIdLst>
  <p:sldIdLst>
    <p:sldId id="275" r:id="rId4"/>
    <p:sldId id="375" r:id="rId5"/>
    <p:sldId id="923" r:id="rId6"/>
    <p:sldId id="926" r:id="rId7"/>
    <p:sldId id="930" r:id="rId8"/>
    <p:sldId id="374" r:id="rId9"/>
    <p:sldId id="911" r:id="rId10"/>
    <p:sldId id="912" r:id="rId11"/>
    <p:sldId id="924" r:id="rId12"/>
    <p:sldId id="922" r:id="rId13"/>
    <p:sldId id="925"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60752" autoAdjust="0"/>
  </p:normalViewPr>
  <p:slideViewPr>
    <p:cSldViewPr snapToGrid="0">
      <p:cViewPr varScale="1">
        <p:scale>
          <a:sx n="49" d="100"/>
          <a:sy n="49" d="100"/>
        </p:scale>
        <p:origin x="2083" y="3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0" i="0" strike="noStrike" spc="-1" dirty="0">
                <a:solidFill>
                  <a:srgbClr val="002060"/>
                </a:solidFill>
                <a:latin typeface="Century Gothic"/>
                <a:ea typeface="Century Gothic"/>
              </a:rPr>
              <a:t>ç (and soft -c)  ici [167] français [251] garçon [1599] cinéma [1623] décider [165]</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faire</a:t>
            </a:r>
            <a:r>
              <a:rPr lang="fr-FR" sz="1200" b="0" strike="noStrike" spc="-1" dirty="0">
                <a:solidFill>
                  <a:srgbClr val="002060"/>
                </a:solidFill>
                <a:latin typeface="Century Gothic"/>
                <a:ea typeface="Century Gothic"/>
              </a:rPr>
              <a:t> [25] </a:t>
            </a:r>
            <a:r>
              <a:rPr lang="fr-FR" sz="1200" b="1" strike="noStrike" spc="-1" dirty="0">
                <a:solidFill>
                  <a:srgbClr val="002060"/>
                </a:solidFill>
                <a:latin typeface="Century Gothic"/>
                <a:ea typeface="Century Gothic"/>
              </a:rPr>
              <a:t>je fais il/elle fait  activité </a:t>
            </a:r>
            <a:r>
              <a:rPr lang="fr-FR" sz="1200" b="0" strike="noStrike" spc="-1" dirty="0">
                <a:solidFill>
                  <a:srgbClr val="002060"/>
                </a:solidFill>
                <a:latin typeface="Century Gothic"/>
                <a:ea typeface="Century Gothic"/>
              </a:rPr>
              <a:t>[452] course à pied [n/a] chanson [2142] dessin [2624]  film [848] gâteau [4845] </a:t>
            </a:r>
            <a:r>
              <a:rPr lang="fr-FR" sz="1200" b="1" strike="noStrike" spc="-1" dirty="0">
                <a:solidFill>
                  <a:srgbClr val="002060"/>
                </a:solidFill>
                <a:latin typeface="Century Gothic"/>
                <a:ea typeface="Century Gothic"/>
              </a:rPr>
              <a:t>matin</a:t>
            </a:r>
            <a:r>
              <a:rPr lang="fr-FR" sz="1200" b="0" strike="noStrike" spc="-1" dirty="0">
                <a:solidFill>
                  <a:srgbClr val="002060"/>
                </a:solidFill>
                <a:latin typeface="Century Gothic"/>
                <a:ea typeface="Century Gothic"/>
              </a:rPr>
              <a:t> [442]  soir [397]  spectacle [1687] ville</a:t>
            </a:r>
          </a:p>
          <a:p>
            <a:pPr marL="216000" indent="-216000">
              <a:lnSpc>
                <a:spcPct val="100000"/>
              </a:lnSpc>
            </a:pPr>
            <a:r>
              <a:rPr lang="fr-FR" sz="1200" b="0" strike="noStrike" spc="-1" dirty="0">
                <a:solidFill>
                  <a:srgbClr val="002060"/>
                </a:solidFill>
                <a:latin typeface="Century Gothic"/>
                <a:ea typeface="Century Gothic"/>
              </a:rPr>
              <a:t>[360] visite [1072]  weekend [2475] </a:t>
            </a:r>
            <a:r>
              <a:rPr lang="fr-FR" sz="1200" b="1" strike="noStrike" spc="-1" dirty="0">
                <a:solidFill>
                  <a:srgbClr val="002060"/>
                </a:solidFill>
                <a:latin typeface="Century Gothic"/>
                <a:ea typeface="Century Gothic"/>
              </a:rPr>
              <a:t>demain</a:t>
            </a:r>
            <a:r>
              <a:rPr lang="fr-FR" sz="1200" b="0" strike="noStrike" spc="-1" dirty="0">
                <a:solidFill>
                  <a:srgbClr val="002060"/>
                </a:solidFill>
                <a:latin typeface="Century Gothic"/>
                <a:ea typeface="Century Gothic"/>
              </a:rPr>
              <a:t> [871] </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Revisit 1: </a:t>
            </a:r>
            <a:r>
              <a:rPr lang="fr-FR" sz="1200" b="1" strike="noStrike" spc="-1" dirty="0">
                <a:solidFill>
                  <a:srgbClr val="002060"/>
                </a:solidFill>
                <a:latin typeface="Century Gothic"/>
                <a:ea typeface="Century Gothic"/>
              </a:rPr>
              <a:t>aller </a:t>
            </a:r>
            <a:r>
              <a:rPr lang="fr-FR" sz="1200" b="0" strike="noStrike" spc="-1" dirty="0">
                <a:solidFill>
                  <a:srgbClr val="002060"/>
                </a:solidFill>
                <a:latin typeface="Century Gothic"/>
                <a:ea typeface="Century Gothic"/>
              </a:rPr>
              <a:t>[53] </a:t>
            </a:r>
            <a:r>
              <a:rPr lang="fr-FR" sz="1200" b="1" strike="noStrike" spc="-1" dirty="0">
                <a:solidFill>
                  <a:srgbClr val="002060"/>
                </a:solidFill>
                <a:latin typeface="Century Gothic"/>
                <a:ea typeface="Century Gothic"/>
              </a:rPr>
              <a:t>je vais il/elle va à (meaning ‘at/in/to’)</a:t>
            </a:r>
            <a:r>
              <a:rPr lang="fr-FR" sz="1200" b="0" strike="noStrike" spc="-1" dirty="0">
                <a:solidFill>
                  <a:srgbClr val="002060"/>
                </a:solidFill>
                <a:latin typeface="Century Gothic"/>
                <a:ea typeface="Century Gothic"/>
              </a:rPr>
              <a:t>[4] </a:t>
            </a:r>
            <a:r>
              <a:rPr lang="fr-FR" sz="1200" b="1" strike="noStrike" spc="-1" dirty="0">
                <a:solidFill>
                  <a:srgbClr val="002060"/>
                </a:solidFill>
                <a:latin typeface="Century Gothic"/>
                <a:ea typeface="Century Gothic"/>
              </a:rPr>
              <a:t>campagne </a:t>
            </a:r>
            <a:r>
              <a:rPr lang="fr-FR" sz="1200" b="0" strike="noStrike" spc="-1" dirty="0">
                <a:solidFill>
                  <a:srgbClr val="002060"/>
                </a:solidFill>
                <a:latin typeface="Century Gothic"/>
                <a:ea typeface="Century Gothic"/>
              </a:rPr>
              <a:t>[666] </a:t>
            </a:r>
            <a:r>
              <a:rPr lang="fr-FR" sz="1200" b="1" strike="noStrike" spc="-1" dirty="0">
                <a:solidFill>
                  <a:srgbClr val="002060"/>
                </a:solidFill>
                <a:latin typeface="Century Gothic"/>
                <a:ea typeface="Century Gothic"/>
              </a:rPr>
              <a:t>Île </a:t>
            </a:r>
            <a:r>
              <a:rPr lang="fr-FR" sz="1200" b="0" strike="noStrike" spc="-1" dirty="0">
                <a:solidFill>
                  <a:srgbClr val="002060"/>
                </a:solidFill>
                <a:latin typeface="Century Gothic"/>
                <a:ea typeface="Century Gothic"/>
              </a:rPr>
              <a:t>[1245] </a:t>
            </a:r>
            <a:r>
              <a:rPr lang="fr-FR" sz="1200" b="1" strike="noStrike" spc="-1" dirty="0">
                <a:solidFill>
                  <a:srgbClr val="002060"/>
                </a:solidFill>
                <a:latin typeface="Century Gothic"/>
                <a:ea typeface="Century Gothic"/>
              </a:rPr>
              <a:t>montagne </a:t>
            </a:r>
            <a:r>
              <a:rPr lang="fr-FR" sz="1200" b="0" strike="noStrike" spc="-1" dirty="0">
                <a:solidFill>
                  <a:srgbClr val="002060"/>
                </a:solidFill>
                <a:latin typeface="Century Gothic"/>
                <a:ea typeface="Century Gothic"/>
              </a:rPr>
              <a:t>[1732] </a:t>
            </a:r>
            <a:r>
              <a:rPr lang="fr-FR" sz="1200" b="1" strike="noStrike" spc="-1" dirty="0">
                <a:solidFill>
                  <a:srgbClr val="002060"/>
                </a:solidFill>
                <a:latin typeface="Century Gothic"/>
                <a:ea typeface="Century Gothic"/>
              </a:rPr>
              <a:t>plage </a:t>
            </a:r>
            <a:r>
              <a:rPr lang="fr-FR" sz="1200" b="0" strike="noStrike" spc="-1" dirty="0">
                <a:solidFill>
                  <a:srgbClr val="002060"/>
                </a:solidFill>
                <a:latin typeface="Century Gothic"/>
                <a:ea typeface="Century Gothic"/>
              </a:rPr>
              <a:t>[2693] </a:t>
            </a:r>
            <a:r>
              <a:rPr lang="fr-FR" sz="1200" b="1" strike="noStrike" spc="-1" dirty="0">
                <a:solidFill>
                  <a:srgbClr val="002060"/>
                </a:solidFill>
                <a:latin typeface="Century Gothic"/>
                <a:ea typeface="Century Gothic"/>
              </a:rPr>
              <a:t>port </a:t>
            </a:r>
            <a:r>
              <a:rPr lang="fr-FR" sz="1200" b="0" strike="noStrike" spc="-1" dirty="0">
                <a:solidFill>
                  <a:srgbClr val="002060"/>
                </a:solidFill>
                <a:latin typeface="Century Gothic"/>
                <a:ea typeface="Century Gothic"/>
              </a:rPr>
              <a:t>[1304]</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a:solidFill>
                  <a:srgbClr val="002060"/>
                </a:solidFill>
                <a:latin typeface="Century Gothic"/>
                <a:ea typeface="Century Gothic"/>
              </a:rPr>
              <a:t>Revisit 2</a:t>
            </a:r>
            <a:r>
              <a:rPr lang="it-IT"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nager</a:t>
            </a:r>
            <a:r>
              <a:rPr lang="fr-FR" sz="1200" b="0" i="0" strike="noStrike" spc="-1" dirty="0">
                <a:solidFill>
                  <a:srgbClr val="002060"/>
                </a:solidFill>
                <a:latin typeface="Century Gothic"/>
                <a:ea typeface="Century Gothic"/>
              </a:rPr>
              <a:t> [n/a] chanter [1820] jouer [219] </a:t>
            </a:r>
            <a:r>
              <a:rPr lang="fr-FR" sz="1200" b="1" i="0" strike="noStrike" spc="-1" dirty="0">
                <a:solidFill>
                  <a:srgbClr val="002060"/>
                </a:solidFill>
                <a:latin typeface="Century Gothic"/>
                <a:ea typeface="Century Gothic"/>
              </a:rPr>
              <a:t>participer (à) </a:t>
            </a:r>
            <a:r>
              <a:rPr lang="fr-FR" sz="1200" b="0" i="0" strike="noStrike" spc="-1" dirty="0">
                <a:solidFill>
                  <a:srgbClr val="002060"/>
                </a:solidFill>
                <a:latin typeface="Century Gothic"/>
                <a:ea typeface="Century Gothic"/>
              </a:rPr>
              <a:t>[670] porter [105] animal [1002] cadeau [2298] chapeau [2908] </a:t>
            </a:r>
            <a:r>
              <a:rPr lang="fr-FR" sz="1200" b="1" i="0" strike="noStrike" spc="-1" dirty="0">
                <a:solidFill>
                  <a:srgbClr val="002060"/>
                </a:solidFill>
                <a:latin typeface="Century Gothic"/>
                <a:ea typeface="Century Gothic"/>
              </a:rPr>
              <a:t>château</a:t>
            </a:r>
            <a:r>
              <a:rPr lang="fr-FR" sz="1200" b="0" i="0" strike="noStrike" spc="-1" dirty="0">
                <a:solidFill>
                  <a:srgbClr val="002060"/>
                </a:solidFill>
                <a:latin typeface="Century Gothic"/>
                <a:ea typeface="Century Gothic"/>
              </a:rPr>
              <a:t> [3510] cheval [2220] </a:t>
            </a:r>
            <a:r>
              <a:rPr lang="fr-FR" sz="1200" b="1" i="0" strike="noStrike" spc="-1" dirty="0">
                <a:solidFill>
                  <a:srgbClr val="002060"/>
                </a:solidFill>
                <a:latin typeface="Century Gothic"/>
                <a:ea typeface="Century Gothic"/>
              </a:rPr>
              <a:t>course</a:t>
            </a:r>
            <a:r>
              <a:rPr lang="fr-FR" sz="1200" b="0" i="0" strike="noStrike" spc="-1" dirty="0">
                <a:solidFill>
                  <a:srgbClr val="002060"/>
                </a:solidFill>
                <a:latin typeface="Century Gothic"/>
                <a:ea typeface="Century Gothic"/>
              </a:rPr>
              <a:t> [1289]</a:t>
            </a:r>
          </a:p>
          <a:p>
            <a:pPr marL="216000" indent="-216000">
              <a:lnSpc>
                <a:spcPct val="100000"/>
              </a:lnSpc>
            </a:pPr>
            <a:r>
              <a:rPr lang="fr-FR" sz="1200" b="1" i="0" strike="noStrike" spc="-1" dirty="0">
                <a:solidFill>
                  <a:srgbClr val="002060"/>
                </a:solidFill>
                <a:latin typeface="Century Gothic"/>
                <a:ea typeface="Century Gothic"/>
              </a:rPr>
              <a:t>défilé </a:t>
            </a:r>
            <a:r>
              <a:rPr lang="fr-FR" sz="1200" b="0" i="0" strike="noStrike" spc="-1" dirty="0">
                <a:solidFill>
                  <a:srgbClr val="002060"/>
                </a:solidFill>
                <a:latin typeface="Century Gothic"/>
                <a:ea typeface="Century Gothic"/>
              </a:rPr>
              <a:t>[&gt;5000] feu d'artifice [n/a] </a:t>
            </a:r>
            <a:r>
              <a:rPr lang="fr-FR" sz="1200" b="1" i="0" strike="noStrike" spc="-1" dirty="0">
                <a:solidFill>
                  <a:srgbClr val="002060"/>
                </a:solidFill>
                <a:latin typeface="Century Gothic"/>
                <a:ea typeface="Century Gothic"/>
              </a:rPr>
              <a:t>gâteau</a:t>
            </a:r>
            <a:r>
              <a:rPr lang="fr-FR" sz="1200" b="0" i="0" strike="noStrike" spc="-1" dirty="0">
                <a:solidFill>
                  <a:srgbClr val="002060"/>
                </a:solidFill>
                <a:latin typeface="Century Gothic"/>
                <a:ea typeface="Century Gothic"/>
              </a:rPr>
              <a:t> [4845] </a:t>
            </a:r>
            <a:r>
              <a:rPr lang="fr-FR" sz="1200" b="1" i="0" strike="noStrike" spc="-1" dirty="0">
                <a:solidFill>
                  <a:srgbClr val="002060"/>
                </a:solidFill>
                <a:latin typeface="Century Gothic"/>
                <a:ea typeface="Century Gothic"/>
              </a:rPr>
              <a:t>glace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[2580] jeu [291]</a:t>
            </a:r>
            <a:r>
              <a:rPr lang="fr-FR" sz="1200" b="1" i="0" strike="noStrike" spc="-1" dirty="0">
                <a:solidFill>
                  <a:srgbClr val="002060"/>
                </a:solidFill>
                <a:latin typeface="Century Gothic"/>
                <a:ea typeface="Century Gothic"/>
              </a:rPr>
              <a:t> lieu </a:t>
            </a:r>
            <a:r>
              <a:rPr lang="fr-FR" sz="1200" b="0" i="0" strike="noStrike" spc="-1" dirty="0">
                <a:solidFill>
                  <a:srgbClr val="002060"/>
                </a:solidFill>
                <a:latin typeface="Century Gothic"/>
                <a:ea typeface="Century Gothic"/>
              </a:rPr>
              <a:t>[117] </a:t>
            </a:r>
            <a:r>
              <a:rPr lang="fr-FR" sz="1200" b="1" i="0" strike="noStrike" spc="-1" dirty="0">
                <a:solidFill>
                  <a:srgbClr val="002060"/>
                </a:solidFill>
                <a:latin typeface="Century Gothic"/>
                <a:ea typeface="Century Gothic"/>
              </a:rPr>
              <a:t>neige</a:t>
            </a:r>
            <a:r>
              <a:rPr lang="fr-FR" sz="1200" b="0" i="0" strike="noStrike" spc="-1" dirty="0">
                <a:solidFill>
                  <a:srgbClr val="002060"/>
                </a:solidFill>
                <a:latin typeface="Century Gothic"/>
                <a:ea typeface="Century Gothic"/>
              </a:rPr>
              <a:t> [1824] trâineau [n/a]  </a:t>
            </a:r>
            <a:r>
              <a:rPr lang="fr-FR" sz="1200" b="1" i="0" strike="noStrike" spc="-1" dirty="0">
                <a:solidFill>
                  <a:srgbClr val="002060"/>
                </a:solidFill>
                <a:latin typeface="Century Gothic"/>
                <a:ea typeface="Century Gothic"/>
              </a:rPr>
              <a:t>Québec</a:t>
            </a:r>
            <a:r>
              <a:rPr lang="fr-FR" sz="1200" b="0" i="0" strike="noStrike" spc="-1" dirty="0">
                <a:solidFill>
                  <a:srgbClr val="002060"/>
                </a:solidFill>
                <a:latin typeface="Century Gothic"/>
                <a:ea typeface="Century Gothic"/>
              </a:rPr>
              <a:t> [n/a]</a:t>
            </a:r>
          </a:p>
          <a:p>
            <a:pPr marL="216000" indent="-216000">
              <a:lnSpc>
                <a:spcPct val="100000"/>
              </a:lnSpc>
            </a:pPr>
            <a:endParaRPr lang="fr-FR" sz="1200" b="0" i="0" strike="noStrike" spc="-1" dirty="0">
              <a:solidFill>
                <a:srgbClr val="002060"/>
              </a:solidFill>
              <a:effectLst/>
              <a:latin typeface="Century Gothic"/>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an idiomatic expression with ‘faire’.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if they have a lie-in at the weekend?</a:t>
            </a:r>
          </a:p>
          <a:p>
            <a:pPr marL="0" marR="0" lvl="0" indent="0" algn="l" rtl="0">
              <a:lnSpc>
                <a:spcPct val="100000"/>
              </a:lnSpc>
              <a:spcBef>
                <a:spcPts val="0"/>
              </a:spcBef>
              <a:spcAft>
                <a:spcPts val="0"/>
              </a:spcAft>
              <a:buClr>
                <a:schemeClr val="dk1"/>
              </a:buClr>
              <a:buSzPts val="1200"/>
              <a:buFont typeface="Calibri"/>
              <a:buNone/>
            </a:pPr>
            <a:endParaRPr lang="en-GB" dirty="0"/>
          </a:p>
          <a:p>
            <a:r>
              <a:rPr lang="en-GB" b="1" dirty="0"/>
              <a:t>Source</a:t>
            </a:r>
            <a:r>
              <a:rPr lang="en-GB" dirty="0"/>
              <a:t>:</a:t>
            </a:r>
          </a:p>
          <a:p>
            <a:r>
              <a:rPr lang="en-GB" dirty="0"/>
              <a:t>https://www.noovomoi.ca/vivre/bien-etre/article.il-faut-faire-la-grasse-matinee-et-cest-la-science-qui-le-dit.1.9723116.html </a:t>
            </a:r>
          </a:p>
          <a:p>
            <a:r>
              <a:rPr lang="en-GB" dirty="0"/>
              <a:t>https://actu.fr/insolite/fan-grasses-matinees-trop-dormir-est-dangereux-la-sante_18137277.html</a:t>
            </a:r>
          </a:p>
        </p:txBody>
      </p:sp>
    </p:spTree>
    <p:extLst>
      <p:ext uri="{BB962C8B-B14F-4D97-AF65-F5344CB8AC3E}">
        <p14:creationId xmlns:p14="http://schemas.microsoft.com/office/powerpoint/2010/main" val="238950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aural comprehension of this week’s vocabulary and use of 1</a:t>
            </a:r>
            <a:r>
              <a:rPr lang="en-US" b="0" baseline="30000" dirty="0"/>
              <a:t>st</a:t>
            </a:r>
            <a:r>
              <a:rPr lang="en-US" b="0" dirty="0"/>
              <a:t> 2</a:t>
            </a:r>
            <a:r>
              <a:rPr lang="en-US" b="0" baseline="30000" dirty="0"/>
              <a:t>nd</a:t>
            </a:r>
            <a:r>
              <a:rPr lang="en-US" b="0" dirty="0"/>
              <a:t> and 3</a:t>
            </a:r>
            <a:r>
              <a:rPr lang="en-US" b="0" baseline="30000" dirty="0"/>
              <a:t>rd</a:t>
            </a:r>
            <a:r>
              <a:rPr lang="en-US" b="0" dirty="0"/>
              <a:t> persons of faire.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what each person does as well as any extra information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first to reveal what they do and then to reveal the extra information. </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 </a:t>
            </a:r>
            <a:r>
              <a:rPr lang="en-GB" sz="1200" kern="1200" dirty="0" err="1">
                <a:solidFill>
                  <a:schemeClr val="tx1"/>
                </a:solidFill>
                <a:effectLst/>
                <a:latin typeface="+mn-lt"/>
                <a:ea typeface="+mn-ea"/>
                <a:cs typeface="+mn-cs"/>
              </a:rPr>
              <a:t>samedi</a:t>
            </a:r>
            <a:r>
              <a:rPr lang="en-GB" sz="1200" kern="1200" dirty="0">
                <a:solidFill>
                  <a:schemeClr val="tx1"/>
                </a:solidFill>
                <a:effectLst/>
                <a:latin typeface="+mn-lt"/>
                <a:ea typeface="+mn-ea"/>
                <a:cs typeface="+mn-cs"/>
              </a:rPr>
              <a:t> matin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activité</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ville</a:t>
            </a:r>
            <a:r>
              <a:rPr lang="en-GB" sz="1200" kern="1200" dirty="0">
                <a:solidFill>
                  <a:schemeClr val="tx1"/>
                </a:solidFill>
                <a:effectLst/>
                <a:latin typeface="+mn-lt"/>
                <a:ea typeface="+mn-ea"/>
                <a:cs typeface="+mn-cs"/>
              </a:rPr>
              <a:t> pour Maman.  Le </a:t>
            </a:r>
            <a:r>
              <a:rPr lang="en-GB" sz="1200" kern="1200" dirty="0" err="1">
                <a:solidFill>
                  <a:schemeClr val="tx1"/>
                </a:solidFill>
                <a:effectLst/>
                <a:latin typeface="+mn-lt"/>
                <a:ea typeface="+mn-ea"/>
                <a:cs typeface="+mn-cs"/>
              </a:rPr>
              <a:t>soir</a:t>
            </a:r>
            <a:r>
              <a:rPr lang="en-GB" sz="1200" kern="1200" dirty="0">
                <a:solidFill>
                  <a:schemeClr val="tx1"/>
                </a:solidFill>
                <a:effectLst/>
                <a:latin typeface="+mn-lt"/>
                <a:ea typeface="+mn-ea"/>
                <a:cs typeface="+mn-cs"/>
              </a:rPr>
              <a:t>,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chanson pour un spectacle de </a:t>
            </a:r>
            <a:r>
              <a:rPr lang="en-GB" sz="1200" kern="1200" dirty="0" err="1">
                <a:solidFill>
                  <a:schemeClr val="tx1"/>
                </a:solidFill>
                <a:effectLst/>
                <a:latin typeface="+mn-lt"/>
                <a:ea typeface="+mn-ea"/>
                <a:cs typeface="+mn-cs"/>
              </a:rPr>
              <a:t>l’école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Maman, le </a:t>
            </a:r>
            <a:r>
              <a:rPr lang="en-US" b="0" dirty="0" err="1"/>
              <a:t>samedi</a:t>
            </a:r>
            <a:r>
              <a:rPr lang="en-US" b="0" dirty="0"/>
              <a:t> </a:t>
            </a:r>
            <a:r>
              <a:rPr lang="en-US" b="0" dirty="0" err="1"/>
              <a:t>tu</a:t>
            </a:r>
            <a:r>
              <a:rPr lang="en-US" b="0" dirty="0"/>
              <a:t> </a:t>
            </a:r>
            <a:r>
              <a:rPr lang="en-US" b="0" dirty="0" err="1"/>
              <a:t>fais</a:t>
            </a:r>
            <a:r>
              <a:rPr lang="en-US" b="0" dirty="0"/>
              <a:t> </a:t>
            </a:r>
            <a:r>
              <a:rPr lang="en-US" b="0" dirty="0" err="1"/>
              <a:t>une</a:t>
            </a:r>
            <a:r>
              <a:rPr lang="en-US" b="0" dirty="0"/>
              <a:t> </a:t>
            </a:r>
            <a:r>
              <a:rPr lang="en-US" b="0" dirty="0" err="1"/>
              <a:t>visite</a:t>
            </a:r>
            <a:r>
              <a:rPr lang="en-US" b="0" dirty="0"/>
              <a:t> de Port-au-Prince avec ton amie. Et le </a:t>
            </a:r>
            <a:r>
              <a:rPr lang="en-US" b="0" dirty="0" err="1"/>
              <a:t>dimanche</a:t>
            </a:r>
            <a:r>
              <a:rPr lang="en-US" b="0" dirty="0"/>
              <a:t> ? Tu </a:t>
            </a:r>
            <a:r>
              <a:rPr lang="en-US" b="0" dirty="0" err="1"/>
              <a:t>fais</a:t>
            </a:r>
            <a:r>
              <a:rPr lang="en-US" b="0" dirty="0"/>
              <a:t> un gâteau pour </a:t>
            </a:r>
            <a:r>
              <a:rPr lang="en-US" b="0" dirty="0" err="1"/>
              <a:t>elle</a:t>
            </a:r>
            <a:r>
              <a:rPr lang="en-US" b="0" dirty="0"/>
              <a:t>, </a:t>
            </a:r>
            <a:r>
              <a:rPr lang="en-US" b="0" dirty="0" err="1"/>
              <a:t>oui</a:t>
            </a:r>
            <a:r>
              <a:rPr lang="en-US" b="0" dirty="0"/>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 weekend, </a:t>
            </a:r>
            <a:r>
              <a:rPr lang="en-US" b="0" dirty="0" err="1"/>
              <a:t>Clémentine</a:t>
            </a:r>
            <a:r>
              <a:rPr lang="en-US" b="0" dirty="0"/>
              <a:t> fait beaucoup de choses ! Le </a:t>
            </a:r>
            <a:r>
              <a:rPr lang="en-US" b="0" dirty="0" err="1"/>
              <a:t>samedi</a:t>
            </a:r>
            <a:r>
              <a:rPr lang="en-US" b="0" dirty="0"/>
              <a:t>, </a:t>
            </a:r>
            <a:r>
              <a:rPr lang="en-US" b="0" dirty="0" err="1"/>
              <a:t>elle</a:t>
            </a:r>
            <a:r>
              <a:rPr lang="en-US" b="0" dirty="0"/>
              <a:t> fait un film pour le spectacle avec des </a:t>
            </a:r>
            <a:r>
              <a:rPr lang="en-US" b="0" dirty="0" err="1"/>
              <a:t>amis</a:t>
            </a:r>
            <a:r>
              <a:rPr lang="en-US" b="0" dirty="0"/>
              <a:t>. Le Dimanche matin </a:t>
            </a:r>
            <a:r>
              <a:rPr lang="en-US" b="0" dirty="0" err="1"/>
              <a:t>elle</a:t>
            </a:r>
            <a:r>
              <a:rPr lang="en-US" b="0" dirty="0"/>
              <a:t> fait </a:t>
            </a:r>
            <a:r>
              <a:rPr lang="en-US" b="0" dirty="0" err="1"/>
              <a:t>une</a:t>
            </a:r>
            <a:r>
              <a:rPr lang="en-US" b="0" dirty="0"/>
              <a:t> course à pied dans le parc.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a:r>
              <a:rPr lang="en-GB" b="1" dirty="0"/>
              <a:t>Timing: 2 minutes</a:t>
            </a:r>
          </a:p>
          <a:p>
            <a:pPr marL="0"/>
            <a:endParaRPr lang="en-GB" b="1" dirty="0"/>
          </a:p>
          <a:p>
            <a:pPr marL="0"/>
            <a:r>
              <a:rPr lang="en-GB" b="1" dirty="0"/>
              <a:t>Aim: </a:t>
            </a:r>
            <a:r>
              <a:rPr lang="en-GB" b="0" dirty="0"/>
              <a:t>t</a:t>
            </a:r>
            <a:r>
              <a:rPr lang="en-GB" dirty="0"/>
              <a:t>o explain the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Pupils repeat.</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6403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contrôle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calculer</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maçon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leçon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limaçon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course à pied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concours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glaçon</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contrôle</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[662] </a:t>
            </a:r>
            <a:r>
              <a:rPr lang="fr-FR" sz="1200" b="1" strike="noStrike" spc="-1" dirty="0">
                <a:solidFill>
                  <a:srgbClr val="FF0066"/>
                </a:solidFill>
                <a:latin typeface="Century Gothic"/>
                <a:ea typeface="Century Gothic"/>
              </a:rPr>
              <a:t>calculer </a:t>
            </a:r>
            <a:r>
              <a:rPr lang="fr-FR" sz="1200" b="0" strike="noStrike" spc="-1" dirty="0">
                <a:solidFill>
                  <a:srgbClr val="FF0066"/>
                </a:solidFill>
                <a:latin typeface="Century Gothic"/>
                <a:ea typeface="Century Gothic"/>
              </a:rPr>
              <a:t>[2331] </a:t>
            </a:r>
            <a:r>
              <a:rPr lang="en-GB" sz="1200" b="1" kern="1200" dirty="0" err="1">
                <a:solidFill>
                  <a:schemeClr val="tx1"/>
                </a:solidFill>
                <a:effectLst/>
                <a:latin typeface="+mn-lt"/>
                <a:ea typeface="+mn-ea"/>
                <a:cs typeface="+mn-cs"/>
              </a:rPr>
              <a:t>maçon</a:t>
            </a:r>
            <a:r>
              <a:rPr lang="en-GB" sz="1200" b="0" kern="1200" dirty="0">
                <a:solidFill>
                  <a:schemeClr val="tx1"/>
                </a:solidFill>
                <a:effectLst/>
                <a:latin typeface="+mn-lt"/>
                <a:ea typeface="+mn-ea"/>
                <a:cs typeface="+mn-cs"/>
              </a:rPr>
              <a:t> [&gt;5000]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limaçon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course </a:t>
            </a:r>
            <a:r>
              <a:rPr lang="en-GB" sz="1200" b="0" kern="1200" dirty="0">
                <a:solidFill>
                  <a:schemeClr val="tx1"/>
                </a:solidFill>
                <a:effectLst/>
                <a:latin typeface="+mn-lt"/>
                <a:ea typeface="+mn-ea"/>
                <a:cs typeface="+mn-cs"/>
              </a:rPr>
              <a:t>[1289] </a:t>
            </a:r>
            <a:r>
              <a:rPr lang="en-GB" sz="1200" b="1" kern="1200" dirty="0">
                <a:solidFill>
                  <a:schemeClr val="tx1"/>
                </a:solidFill>
                <a:effectLst/>
                <a:latin typeface="+mn-lt"/>
                <a:ea typeface="+mn-ea"/>
                <a:cs typeface="+mn-cs"/>
              </a:rPr>
              <a:t>concours</a:t>
            </a:r>
            <a:r>
              <a:rPr lang="en-GB" sz="1200" b="0" kern="1200" dirty="0">
                <a:solidFill>
                  <a:schemeClr val="tx1"/>
                </a:solidFill>
                <a:effectLst/>
                <a:latin typeface="+mn-lt"/>
                <a:ea typeface="+mn-ea"/>
                <a:cs typeface="+mn-cs"/>
              </a:rPr>
              <a:t> [1375] </a:t>
            </a:r>
            <a:r>
              <a:rPr lang="en-GB" sz="1200" b="1" kern="1200" dirty="0" err="1">
                <a:solidFill>
                  <a:schemeClr val="tx1"/>
                </a:solidFill>
                <a:effectLst/>
                <a:latin typeface="+mn-lt"/>
                <a:ea typeface="+mn-ea"/>
                <a:cs typeface="+mn-cs"/>
              </a:rPr>
              <a:t>glaçon</a:t>
            </a:r>
            <a:r>
              <a:rPr lang="en-GB" sz="1200" b="0" kern="1200" dirty="0">
                <a:solidFill>
                  <a:schemeClr val="tx1"/>
                </a:solidFill>
                <a:effectLst/>
                <a:latin typeface="+mn-lt"/>
                <a:ea typeface="+mn-ea"/>
                <a:cs typeface="+mn-cs"/>
              </a:rPr>
              <a:t> [&gt;5000]</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some revisited vocabulary for this week, and one new word, </a:t>
            </a:r>
            <a:r>
              <a:rPr lang="en-GB" sz="1200" b="0" i="1" strike="noStrike" spc="-1" dirty="0" err="1">
                <a:solidFill>
                  <a:srgbClr val="000000"/>
                </a:solidFill>
                <a:latin typeface="Calibri"/>
                <a:ea typeface="Calibri"/>
              </a:rPr>
              <a:t>demain</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five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French word to disappear.  Elicit the French from pupils. Continue with the remaining items.</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two forms of the irregular verb faire.</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consolidate understanding and pronunciation of faire + complementary nouns.</a:t>
            </a:r>
          </a:p>
          <a:p>
            <a:endParaRPr lang="en-US" b="1" dirty="0"/>
          </a:p>
          <a:p>
            <a:r>
              <a:rPr lang="en-US" b="1" dirty="0"/>
              <a:t>Procedure:</a:t>
            </a:r>
          </a:p>
          <a:p>
            <a:pPr marL="228600" indent="-228600">
              <a:buAutoNum type="arabicPeriod"/>
            </a:pPr>
            <a:r>
              <a:rPr lang="en-US" b="0" dirty="0"/>
              <a:t>Click for French prompt.</a:t>
            </a:r>
          </a:p>
          <a:p>
            <a:pPr marL="228600" indent="-228600">
              <a:buAutoNum type="arabicPeriod"/>
            </a:pPr>
            <a:r>
              <a:rPr lang="en-US" b="0" dirty="0"/>
              <a:t>Elicit French, then English from pupils, paying attention to when it is it ‘to do’ and when ‘to make’.</a:t>
            </a:r>
          </a:p>
          <a:p>
            <a:pPr marL="228600" indent="-228600">
              <a:buAutoNum type="arabicPeriod"/>
            </a:pPr>
            <a:r>
              <a:rPr lang="en-US" b="0" dirty="0"/>
              <a:t>Click to confirm.</a:t>
            </a:r>
          </a:p>
          <a:p>
            <a:pPr marL="228600" indent="-228600">
              <a:buAutoNum type="arabicPeriod"/>
            </a:pPr>
            <a:r>
              <a:rPr lang="en-US" b="0" dirty="0"/>
              <a:t>Then click again to reveal each picture again and use the English to elicit the French for each phrase from pupils.</a:t>
            </a:r>
          </a:p>
          <a:p>
            <a:pPr marL="0" indent="0">
              <a:buNone/>
            </a:pPr>
            <a:endParaRPr lang="en-US" b="0" dirty="0"/>
          </a:p>
          <a:p>
            <a:pPr marL="0" indent="0">
              <a:buNone/>
            </a:pPr>
            <a:r>
              <a:rPr lang="en-US" b="1" dirty="0"/>
              <a:t>Note</a:t>
            </a:r>
            <a:r>
              <a:rPr lang="en-US" b="0" dirty="0"/>
              <a:t>: with the exception of the cognate ‘test’, all words have been previously taught or presented this lesson.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or cognates used (1 is the most frequent word in French): </a:t>
            </a:r>
            <a:br>
              <a:rPr lang="en-GB" baseline="0" dirty="0"/>
            </a:br>
            <a:r>
              <a:rPr lang="en-GB" baseline="0" dirty="0"/>
              <a:t>test [1788]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00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a:t>
            </a:r>
            <a:r>
              <a:rPr lang="en-US" b="0" dirty="0"/>
              <a:t> to </a:t>
            </a:r>
            <a:r>
              <a:rPr lang="en-US" b="0" dirty="0" err="1"/>
              <a:t>practise</a:t>
            </a:r>
            <a:r>
              <a:rPr lang="en-US" b="0" dirty="0"/>
              <a:t> written recognition of the first and third person singular forms of ‘faire’ and connect these with meaning.</a:t>
            </a:r>
            <a:endParaRPr lang="en-US" b="1" dirty="0"/>
          </a:p>
          <a:p>
            <a:endParaRPr lang="en-US" b="1" dirty="0"/>
          </a:p>
          <a:p>
            <a:r>
              <a:rPr lang="en-US" b="1" dirty="0"/>
              <a:t>Procedure:</a:t>
            </a:r>
          </a:p>
          <a:p>
            <a:r>
              <a:rPr lang="en-US" b="0" dirty="0"/>
              <a:t>1. Pupils read the parts of sentences they can see and tick who they think it applies to. They should use their knowledge of verb forms to decide.</a:t>
            </a:r>
          </a:p>
          <a:p>
            <a:r>
              <a:rPr lang="en-US" b="0" dirty="0"/>
              <a:t>2. Answers revealed on clicks.</a:t>
            </a:r>
          </a:p>
          <a:p>
            <a:r>
              <a:rPr lang="en-US" b="0" dirty="0"/>
              <a:t>3. Optional – click the numbered buttons to hear the full sentences.</a:t>
            </a:r>
          </a:p>
          <a:p>
            <a:r>
              <a:rPr lang="en-US" b="0" dirty="0"/>
              <a:t>4. Ask additional questions to assess comprehension – e.g., who does the shopping?  Who makes an effort?</a:t>
            </a:r>
          </a:p>
          <a:p>
            <a:r>
              <a:rPr lang="en-US" b="0" dirty="0"/>
              <a:t>5. Finally, ask pupils if any of the statements surprises them (e.g. Jean-Michel making a film, or his dad doing a vocabulary test) – ask them if they do the same things as J-M at home at the weekend.  Do any of them do different things?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973267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1037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2493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450831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7959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46722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9955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57437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14261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1755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912919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40696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14948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39054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8351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2295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724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7043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77135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3372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54025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6528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8056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41025072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86159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5.wav"/><Relationship Id="rId3" Type="http://schemas.openxmlformats.org/officeDocument/2006/relationships/image" Target="../media/image56.png"/><Relationship Id="rId7" Type="http://schemas.openxmlformats.org/officeDocument/2006/relationships/audio" Target="../media/audio4.wav"/><Relationship Id="rId12" Type="http://schemas.openxmlformats.org/officeDocument/2006/relationships/image" Target="../media/image58.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image" Target="../media/image57.gif"/><Relationship Id="rId5" Type="http://schemas.openxmlformats.org/officeDocument/2006/relationships/audio" Target="../media/audio2.wav"/><Relationship Id="rId10" Type="http://schemas.openxmlformats.org/officeDocument/2006/relationships/image" Target="../media/image51.gif"/><Relationship Id="rId4" Type="http://schemas.openxmlformats.org/officeDocument/2006/relationships/audio" Target="../media/audio1.wav"/><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15.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8.xml"/><Relationship Id="rId16" Type="http://schemas.openxmlformats.org/officeDocument/2006/relationships/image" Target="../media/image43.png"/><Relationship Id="rId20"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8.svg"/><Relationship Id="rId5" Type="http://schemas.openxmlformats.org/officeDocument/2006/relationships/image" Target="../media/image24.png"/><Relationship Id="rId15" Type="http://schemas.openxmlformats.org/officeDocument/2006/relationships/image" Target="../media/image42.svg"/><Relationship Id="rId23" Type="http://schemas.openxmlformats.org/officeDocument/2006/relationships/image" Target="../media/image48.pn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23.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9.png"/><Relationship Id="rId7" Type="http://schemas.openxmlformats.org/officeDocument/2006/relationships/image" Target="../media/image51.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[to do, make] (je fais, il/elle fait)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[ç] [soft c]</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dirty="0">
                <a:solidFill>
                  <a:srgbClr val="FFFFFF"/>
                </a:solidFill>
                <a:latin typeface="Century Gothic"/>
                <a:ea typeface="Century Gothic"/>
                <a:cs typeface="Century Gothic"/>
                <a:sym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3" name="Picture 2">
            <a:extLst>
              <a:ext uri="{FF2B5EF4-FFF2-40B4-BE49-F238E27FC236}">
                <a16:creationId xmlns:a16="http://schemas.microsoft.com/office/drawing/2014/main" id="{523EF99B-99FF-40A9-AC36-884C4E5F8EBA}"/>
              </a:ext>
            </a:extLst>
          </p:cNvPr>
          <p:cNvPicPr>
            <a:picLocks noChangeAspect="1"/>
          </p:cNvPicPr>
          <p:nvPr/>
        </p:nvPicPr>
        <p:blipFill>
          <a:blip r:embed="rId4"/>
          <a:stretch>
            <a:fillRect/>
          </a:stretch>
        </p:blipFill>
        <p:spPr>
          <a:xfrm>
            <a:off x="631229" y="2114967"/>
            <a:ext cx="3088525" cy="242964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la </a:t>
            </a:r>
            <a:r>
              <a:rPr lang="en-GB" sz="3600" b="1" dirty="0" err="1">
                <a:solidFill>
                  <a:srgbClr val="1E4E79"/>
                </a:solidFill>
                <a:latin typeface="Century Gothic"/>
                <a:ea typeface="Century Gothic"/>
                <a:cs typeface="Century Gothic"/>
                <a:sym typeface="Century Gothic"/>
              </a:rPr>
              <a:t>grasse</a:t>
            </a:r>
            <a:r>
              <a:rPr lang="en-GB" sz="3600" b="1" dirty="0">
                <a:solidFill>
                  <a:srgbClr val="1E4E79"/>
                </a:solidFill>
                <a:latin typeface="Century Gothic"/>
                <a:ea typeface="Century Gothic"/>
                <a:cs typeface="Century Gothic"/>
                <a:sym typeface="Century Gothic"/>
              </a:rPr>
              <a:t> matinée</a:t>
            </a:r>
            <a:endParaRPr lang="en-GB" sz="3600" b="1" i="0" u="none" strike="noStrike" cap="none" dirty="0">
              <a:solidFill>
                <a:srgbClr val="1E4E79"/>
              </a:solidFill>
              <a:latin typeface="Century Gothic"/>
              <a:ea typeface="Century Gothic"/>
              <a:cs typeface="Century Gothic"/>
              <a:sym typeface="Century Gothic"/>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 la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grasse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matinée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literally means ‘to do/make the fat morning’.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Google Shape;169;p8">
            <a:extLst>
              <a:ext uri="{FF2B5EF4-FFF2-40B4-BE49-F238E27FC236}">
                <a16:creationId xmlns:a16="http://schemas.microsoft.com/office/drawing/2014/main" id="{B3DAE0E8-D798-434D-A205-754AD78F7277}"/>
              </a:ext>
            </a:extLst>
          </p:cNvPr>
          <p:cNvSpPr txBox="1"/>
          <p:nvPr/>
        </p:nvSpPr>
        <p:spPr>
          <a:xfrm>
            <a:off x="4192657" y="1942944"/>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But French people say this to mean ‘</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a lie-in</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grpSp>
        <p:nvGrpSpPr>
          <p:cNvPr id="27" name="Group 26">
            <a:extLst>
              <a:ext uri="{FF2B5EF4-FFF2-40B4-BE49-F238E27FC236}">
                <a16:creationId xmlns:a16="http://schemas.microsoft.com/office/drawing/2014/main" id="{6C3ABD81-18D0-4AB9-9E6E-EF89C893FF1E}"/>
              </a:ext>
            </a:extLst>
          </p:cNvPr>
          <p:cNvGrpSpPr/>
          <p:nvPr/>
        </p:nvGrpSpPr>
        <p:grpSpPr>
          <a:xfrm>
            <a:off x="10485061" y="174215"/>
            <a:ext cx="1706939" cy="1089014"/>
            <a:chOff x="10462370" y="146240"/>
            <a:chExt cx="1901190" cy="1224686"/>
          </a:xfrm>
        </p:grpSpPr>
        <p:pic>
          <p:nvPicPr>
            <p:cNvPr id="32" name="Picture 31" descr="Icon&#10;&#10;Description automatically generated">
              <a:extLst>
                <a:ext uri="{FF2B5EF4-FFF2-40B4-BE49-F238E27FC236}">
                  <a16:creationId xmlns:a16="http://schemas.microsoft.com/office/drawing/2014/main" id="{1BEF2536-3030-4166-940E-B90BECF801D2}"/>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34" name="Picture 33">
              <a:extLst>
                <a:ext uri="{FF2B5EF4-FFF2-40B4-BE49-F238E27FC236}">
                  <a16:creationId xmlns:a16="http://schemas.microsoft.com/office/drawing/2014/main" id="{502FAC80-397E-48E2-8454-6C88CDF0E4F3}"/>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4" name="Picture 3">
            <a:extLst>
              <a:ext uri="{FF2B5EF4-FFF2-40B4-BE49-F238E27FC236}">
                <a16:creationId xmlns:a16="http://schemas.microsoft.com/office/drawing/2014/main" id="{955FDC72-A155-453D-92ED-CEB1FC03AF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4236" y="2173756"/>
            <a:ext cx="3612445" cy="3714596"/>
          </a:xfrm>
          <a:prstGeom prst="rect">
            <a:avLst/>
          </a:prstGeom>
        </p:spPr>
      </p:pic>
      <p:sp>
        <p:nvSpPr>
          <p:cNvPr id="20" name="Google Shape;169;p8">
            <a:extLst>
              <a:ext uri="{FF2B5EF4-FFF2-40B4-BE49-F238E27FC236}">
                <a16:creationId xmlns:a16="http://schemas.microsoft.com/office/drawing/2014/main" id="{C3A3D243-D2E8-45E5-A0DD-C1008EC817DC}"/>
              </a:ext>
            </a:extLst>
          </p:cNvPr>
          <p:cNvSpPr txBox="1"/>
          <p:nvPr/>
        </p:nvSpPr>
        <p:spPr>
          <a:xfrm>
            <a:off x="4180479" y="5657540"/>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Est-</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ce</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fais</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grasse</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matinée ?</a:t>
            </a:r>
            <a:endParaRPr kumimoji="0"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52D1EC5C-84C7-4365-83FD-8CEDDD2E62B1}"/>
              </a:ext>
            </a:extLst>
          </p:cNvPr>
          <p:cNvSpPr txBox="1"/>
          <p:nvPr/>
        </p:nvSpPr>
        <p:spPr>
          <a:xfrm>
            <a:off x="4192657" y="2795340"/>
            <a:ext cx="8011521" cy="1938952"/>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lvl="0">
              <a:buClr>
                <a:srgbClr val="1E4E79"/>
              </a:buClr>
              <a:buSzPts val="2800"/>
              <a:defRPr/>
            </a:pPr>
            <a:r>
              <a:rPr lang="en-GB" sz="2400" b="1" dirty="0">
                <a:solidFill>
                  <a:srgbClr val="1E4E79"/>
                </a:solidFill>
                <a:latin typeface="Century Gothic"/>
                <a:ea typeface="Century Gothic"/>
                <a:cs typeface="Century Gothic"/>
                <a:sym typeface="Century Gothic"/>
              </a:rPr>
              <a:t>La science </a:t>
            </a:r>
            <a:r>
              <a:rPr lang="en-GB" sz="2400" b="1" dirty="0" err="1">
                <a:solidFill>
                  <a:srgbClr val="1E4E79"/>
                </a:solidFill>
                <a:latin typeface="Century Gothic"/>
                <a:ea typeface="Century Gothic"/>
                <a:cs typeface="Century Gothic"/>
                <a:sym typeface="Century Gothic"/>
              </a:rPr>
              <a:t>trouve</a:t>
            </a:r>
            <a:r>
              <a:rPr lang="en-GB" sz="2400" b="1" dirty="0">
                <a:solidFill>
                  <a:srgbClr val="1E4E79"/>
                </a:solidFill>
                <a:latin typeface="Century Gothic"/>
                <a:ea typeface="Century Gothic"/>
                <a:cs typeface="Century Gothic"/>
                <a:sym typeface="Century Gothic"/>
              </a:rPr>
              <a:t> que faire la </a:t>
            </a:r>
            <a:r>
              <a:rPr lang="en-GB" sz="2400" b="1" dirty="0" err="1">
                <a:solidFill>
                  <a:srgbClr val="1E4E79"/>
                </a:solidFill>
                <a:latin typeface="Century Gothic"/>
                <a:ea typeface="Century Gothic"/>
                <a:cs typeface="Century Gothic"/>
                <a:sym typeface="Century Gothic"/>
              </a:rPr>
              <a:t>grasse</a:t>
            </a:r>
            <a:r>
              <a:rPr lang="en-GB" sz="2400" b="1" dirty="0">
                <a:solidFill>
                  <a:srgbClr val="1E4E79"/>
                </a:solidFill>
                <a:latin typeface="Century Gothic"/>
                <a:ea typeface="Century Gothic"/>
                <a:cs typeface="Century Gothic"/>
                <a:sym typeface="Century Gothic"/>
              </a:rPr>
              <a:t> matinée </a:t>
            </a:r>
            <a:r>
              <a:rPr lang="en-GB" sz="2400" b="1" dirty="0" err="1">
                <a:solidFill>
                  <a:srgbClr val="1E4E79"/>
                </a:solidFill>
                <a:latin typeface="Century Gothic"/>
                <a:ea typeface="Century Gothic"/>
                <a:cs typeface="Century Gothic"/>
                <a:sym typeface="Century Gothic"/>
              </a:rPr>
              <a:t>est</a:t>
            </a:r>
            <a:r>
              <a:rPr lang="en-GB" sz="2400" b="1" dirty="0">
                <a:solidFill>
                  <a:srgbClr val="1E4E79"/>
                </a:solidFill>
                <a:latin typeface="Century Gothic"/>
                <a:ea typeface="Century Gothic"/>
                <a:cs typeface="Century Gothic"/>
                <a:sym typeface="Century Gothic"/>
              </a:rPr>
              <a:t> bon pour la </a:t>
            </a:r>
            <a:r>
              <a:rPr lang="en-GB" sz="2400" b="1" dirty="0" err="1">
                <a:solidFill>
                  <a:srgbClr val="1E4E79"/>
                </a:solidFill>
                <a:latin typeface="Century Gothic"/>
                <a:ea typeface="Century Gothic"/>
                <a:cs typeface="Century Gothic"/>
                <a:sym typeface="Century Gothic"/>
              </a:rPr>
              <a:t>santé</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Mais</a:t>
            </a:r>
            <a:r>
              <a:rPr lang="en-GB" sz="2400" b="1" dirty="0">
                <a:solidFill>
                  <a:srgbClr val="1E4E79"/>
                </a:solidFill>
                <a:latin typeface="Century Gothic"/>
                <a:ea typeface="Century Gothic"/>
                <a:cs typeface="Century Gothic"/>
                <a:sym typeface="Century Gothic"/>
              </a:rPr>
              <a:t> il y a des opinions </a:t>
            </a:r>
            <a:r>
              <a:rPr lang="en-GB" sz="2400" b="1" dirty="0" err="1">
                <a:solidFill>
                  <a:srgbClr val="1E4E79"/>
                </a:solidFill>
                <a:latin typeface="Century Gothic"/>
                <a:ea typeface="Century Gothic"/>
                <a:cs typeface="Century Gothic"/>
                <a:sym typeface="Century Gothic"/>
              </a:rPr>
              <a:t>différentes</a:t>
            </a:r>
            <a:r>
              <a:rPr lang="en-GB" sz="2400" b="1" dirty="0">
                <a:solidFill>
                  <a:srgbClr val="1E4E79"/>
                </a:solidFill>
                <a:latin typeface="Century Gothic"/>
                <a:ea typeface="Century Gothic"/>
                <a:cs typeface="Century Gothic"/>
                <a:sym typeface="Century Gothic"/>
              </a:rPr>
              <a:t> ! Une </a:t>
            </a:r>
            <a:r>
              <a:rPr lang="en-GB" sz="2400" b="1" dirty="0" err="1">
                <a:solidFill>
                  <a:srgbClr val="1E4E79"/>
                </a:solidFill>
                <a:latin typeface="Century Gothic"/>
                <a:ea typeface="Century Gothic"/>
                <a:cs typeface="Century Gothic"/>
                <a:sym typeface="Century Gothic"/>
              </a:rPr>
              <a:t>autre</a:t>
            </a:r>
            <a:r>
              <a:rPr lang="en-GB" sz="2400" b="1" dirty="0">
                <a:solidFill>
                  <a:srgbClr val="1E4E79"/>
                </a:solidFill>
                <a:latin typeface="Century Gothic"/>
                <a:ea typeface="Century Gothic"/>
                <a:cs typeface="Century Gothic"/>
                <a:sym typeface="Century Gothic"/>
              </a:rPr>
              <a:t> recommendation </a:t>
            </a:r>
            <a:r>
              <a:rPr lang="en-GB" sz="2400" b="1" dirty="0" err="1">
                <a:solidFill>
                  <a:srgbClr val="1E4E79"/>
                </a:solidFill>
                <a:latin typeface="Century Gothic"/>
                <a:ea typeface="Century Gothic"/>
                <a:cs typeface="Century Gothic"/>
                <a:sym typeface="Century Gothic"/>
              </a:rPr>
              <a:t>est</a:t>
            </a:r>
            <a:r>
              <a:rPr lang="en-GB" sz="2400" b="1" dirty="0">
                <a:solidFill>
                  <a:srgbClr val="1E4E79"/>
                </a:solidFill>
                <a:latin typeface="Century Gothic"/>
                <a:ea typeface="Century Gothic"/>
                <a:cs typeface="Century Gothic"/>
                <a:sym typeface="Century Gothic"/>
              </a:rPr>
              <a:t> de </a:t>
            </a:r>
            <a:r>
              <a:rPr lang="en-GB" sz="2400" b="1" dirty="0" err="1">
                <a:solidFill>
                  <a:srgbClr val="1E4E79"/>
                </a:solidFill>
                <a:latin typeface="Century Gothic"/>
                <a:ea typeface="Century Gothic"/>
                <a:cs typeface="Century Gothic"/>
                <a:sym typeface="Century Gothic"/>
              </a:rPr>
              <a:t>rester</a:t>
            </a:r>
            <a:r>
              <a:rPr lang="en-GB" sz="2400" b="1" dirty="0">
                <a:solidFill>
                  <a:srgbClr val="1E4E79"/>
                </a:solidFill>
                <a:latin typeface="Century Gothic"/>
                <a:ea typeface="Century Gothic"/>
                <a:cs typeface="Century Gothic"/>
                <a:sym typeface="Century Gothic"/>
              </a:rPr>
              <a:t> au lit entre 7 et 8 </a:t>
            </a:r>
            <a:r>
              <a:rPr lang="en-GB" sz="2400" b="1" dirty="0" err="1">
                <a:solidFill>
                  <a:srgbClr val="1E4E79"/>
                </a:solidFill>
                <a:latin typeface="Century Gothic"/>
                <a:ea typeface="Century Gothic"/>
                <a:cs typeface="Century Gothic"/>
                <a:sym typeface="Century Gothic"/>
              </a:rPr>
              <a:t>heures</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chaque</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nuit</a:t>
            </a:r>
            <a:r>
              <a:rPr lang="en-GB" sz="2400" b="1" dirty="0">
                <a:solidFill>
                  <a:srgbClr val="1E4E79"/>
                </a:solidFill>
                <a:latin typeface="Century Gothic"/>
                <a:ea typeface="Century Gothic"/>
                <a:cs typeface="Century Gothic"/>
                <a:sym typeface="Century Gothic"/>
              </a:rPr>
              <a:t> pour </a:t>
            </a:r>
            <a:r>
              <a:rPr lang="en-GB" sz="2400" b="1" dirty="0" err="1">
                <a:solidFill>
                  <a:srgbClr val="1E4E79"/>
                </a:solidFill>
                <a:latin typeface="Century Gothic"/>
                <a:ea typeface="Century Gothic"/>
                <a:cs typeface="Century Gothic"/>
                <a:sym typeface="Century Gothic"/>
              </a:rPr>
              <a:t>rester</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en</a:t>
            </a:r>
            <a:r>
              <a:rPr lang="en-GB" sz="2400" b="1" dirty="0">
                <a:solidFill>
                  <a:srgbClr val="1E4E79"/>
                </a:solidFill>
                <a:latin typeface="Century Gothic"/>
                <a:ea typeface="Century Gothic"/>
                <a:cs typeface="Century Gothic"/>
                <a:sym typeface="Century Gothic"/>
              </a:rPr>
              <a:t> bonne </a:t>
            </a:r>
            <a:r>
              <a:rPr lang="en-GB" sz="2400" b="1" dirty="0" err="1">
                <a:solidFill>
                  <a:srgbClr val="1E4E79"/>
                </a:solidFill>
                <a:latin typeface="Century Gothic"/>
                <a:ea typeface="Century Gothic"/>
                <a:cs typeface="Century Gothic"/>
                <a:sym typeface="Century Gothic"/>
              </a:rPr>
              <a:t>santé</a:t>
            </a:r>
            <a:r>
              <a:rPr lang="en-GB" sz="2400" b="1" dirty="0">
                <a:solidFill>
                  <a:srgbClr val="1E4E79"/>
                </a:solidFill>
                <a:latin typeface="Century Gothic"/>
                <a:ea typeface="Century Gothic"/>
                <a:cs typeface="Century Gothic"/>
                <a:sym typeface="Century Gothic"/>
              </a:rPr>
              <a:t>.</a:t>
            </a:r>
            <a:r>
              <a:rPr lang="fr-FR" dirty="0"/>
              <a:t> </a:t>
            </a:r>
            <a:endParaRPr kumimoji="0"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9F621A89-E3EC-48A1-AD1C-E76C1D167982}"/>
              </a:ext>
            </a:extLst>
          </p:cNvPr>
          <p:cNvSpPr txBox="1"/>
          <p:nvPr/>
        </p:nvSpPr>
        <p:spPr>
          <a:xfrm>
            <a:off x="9973994" y="6454234"/>
            <a:ext cx="2230184" cy="400110"/>
          </a:xfrm>
          <a:prstGeom prst="rect">
            <a:avLst/>
          </a:prstGeom>
          <a:solidFill>
            <a:schemeClr val="accent2"/>
          </a:solid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santé</a:t>
            </a:r>
            <a:r>
              <a:rPr lang="en-GB" sz="2000" dirty="0">
                <a:solidFill>
                  <a:srgbClr val="002060"/>
                </a:solidFill>
                <a:latin typeface="Century Gothic" panose="020B0502020202020204" pitchFamily="34" charset="0"/>
              </a:rPr>
              <a:t> – health </a:t>
            </a:r>
          </a:p>
        </p:txBody>
      </p:sp>
      <p:sp>
        <p:nvSpPr>
          <p:cNvPr id="23" name="Google Shape;169;p8">
            <a:extLst>
              <a:ext uri="{FF2B5EF4-FFF2-40B4-BE49-F238E27FC236}">
                <a16:creationId xmlns:a16="http://schemas.microsoft.com/office/drawing/2014/main" id="{DD518C48-F495-48E5-92B3-01FFC5B521C0}"/>
              </a:ext>
            </a:extLst>
          </p:cNvPr>
          <p:cNvSpPr txBox="1"/>
          <p:nvPr/>
        </p:nvSpPr>
        <p:spPr>
          <a:xfrm>
            <a:off x="4180478" y="5091658"/>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Qu’est-ce</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fais</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 weekend ?</a:t>
            </a:r>
            <a:endParaRPr kumimoji="0"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31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nvGraphicFramePr>
        <p:xfrm>
          <a:off x="1847897" y="1286766"/>
          <a:ext cx="8053753" cy="5187776"/>
        </p:xfrm>
        <a:graphic>
          <a:graphicData uri="http://schemas.openxmlformats.org/drawingml/2006/table">
            <a:tbl>
              <a:tblPr firstRow="1" bandRow="1">
                <a:noFill/>
              </a:tblPr>
              <a:tblGrid>
                <a:gridCol w="1658815">
                  <a:extLst>
                    <a:ext uri="{9D8B030D-6E8A-4147-A177-3AD203B41FA5}">
                      <a16:colId xmlns:a16="http://schemas.microsoft.com/office/drawing/2014/main" val="2145662844"/>
                    </a:ext>
                  </a:extLst>
                </a:gridCol>
                <a:gridCol w="2976913">
                  <a:extLst>
                    <a:ext uri="{9D8B030D-6E8A-4147-A177-3AD203B41FA5}">
                      <a16:colId xmlns:a16="http://schemas.microsoft.com/office/drawing/2014/main" val="2633898058"/>
                    </a:ext>
                  </a:extLst>
                </a:gridCol>
                <a:gridCol w="3418025">
                  <a:extLst>
                    <a:ext uri="{9D8B030D-6E8A-4147-A177-3AD203B41FA5}">
                      <a16:colId xmlns:a16="http://schemas.microsoft.com/office/drawing/2014/main" val="1120597939"/>
                    </a:ext>
                  </a:extLst>
                </a:gridCol>
              </a:tblGrid>
              <a:tr h="681366">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panose="020B0502020202020204" pitchFamily="34" charset="0"/>
                          <a:ea typeface="Century Gothic"/>
                          <a:cs typeface="Century Gothic"/>
                          <a:sym typeface="Century Gothic"/>
                        </a:rPr>
                        <a:t>Activité</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Extra info</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129019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129019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1926022">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9" name="CustomShape 23">
            <a:hlinkClick r:id="" action="ppaction://noaction">
              <a:snd r:embed="rId4" name="T3_W2_11.3.wav"/>
            </a:hlinkClick>
            <a:extLst>
              <a:ext uri="{FF2B5EF4-FFF2-40B4-BE49-F238E27FC236}">
                <a16:creationId xmlns:a16="http://schemas.microsoft.com/office/drawing/2014/main" id="{CB73AB5D-F244-4241-81E4-DCB1D86D59E2}"/>
              </a:ext>
            </a:extLst>
          </p:cNvPr>
          <p:cNvSpPr/>
          <p:nvPr/>
        </p:nvSpPr>
        <p:spPr>
          <a:xfrm>
            <a:off x="2425592" y="230445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5" name="T3_W2_11.4.wav"/>
            </a:hlinkClick>
            <a:extLst>
              <a:ext uri="{FF2B5EF4-FFF2-40B4-BE49-F238E27FC236}">
                <a16:creationId xmlns:a16="http://schemas.microsoft.com/office/drawing/2014/main" id="{90B2F28D-4EB2-41BD-9F69-F2A2A5527988}"/>
              </a:ext>
            </a:extLst>
          </p:cNvPr>
          <p:cNvSpPr/>
          <p:nvPr/>
        </p:nvSpPr>
        <p:spPr>
          <a:xfrm>
            <a:off x="2416288" y="352742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6" name="T3_W2_11.5.wav"/>
            </a:hlinkClick>
            <a:extLst>
              <a:ext uri="{FF2B5EF4-FFF2-40B4-BE49-F238E27FC236}">
                <a16:creationId xmlns:a16="http://schemas.microsoft.com/office/drawing/2014/main" id="{87968B7F-3859-4FC4-B3E1-8651F8BB28C0}"/>
              </a:ext>
            </a:extLst>
          </p:cNvPr>
          <p:cNvSpPr/>
          <p:nvPr/>
        </p:nvSpPr>
        <p:spPr>
          <a:xfrm>
            <a:off x="2445177" y="51874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0" name="Speech Bubble: Rectangle with Corners Rounded 29">
            <a:hlinkClick r:id="" action="ppaction://noaction">
              <a:snd r:embed="rId7" name="T3_W2_11.2.wav"/>
            </a:hlinkClick>
            <a:extLst>
              <a:ext uri="{FF2B5EF4-FFF2-40B4-BE49-F238E27FC236}">
                <a16:creationId xmlns:a16="http://schemas.microsoft.com/office/drawing/2014/main" id="{707B8F4F-12CC-4EA2-A7AE-D37EA0BB3712}"/>
              </a:ext>
            </a:extLst>
          </p:cNvPr>
          <p:cNvSpPr/>
          <p:nvPr/>
        </p:nvSpPr>
        <p:spPr>
          <a:xfrm>
            <a:off x="1001321" y="685199"/>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600" y="515014"/>
            <a:ext cx="914400" cy="914400"/>
          </a:xfrm>
          <a:prstGeom prst="rect">
            <a:avLst/>
          </a:prstGeom>
        </p:spPr>
      </p:pic>
      <p:sp>
        <p:nvSpPr>
          <p:cNvPr id="28" name="Google Shape;108;p3">
            <a:hlinkClick r:id="" action="ppaction://noaction">
              <a:snd r:embed="rId7" name="T3_W2_11.2.wav"/>
            </a:hlinkClick>
            <a:extLst>
              <a:ext uri="{FF2B5EF4-FFF2-40B4-BE49-F238E27FC236}">
                <a16:creationId xmlns:a16="http://schemas.microsoft.com/office/drawing/2014/main" id="{8A172C33-597D-45A1-8713-22EC248A9CBC}"/>
              </a:ext>
            </a:extLst>
          </p:cNvPr>
          <p:cNvSpPr txBox="1"/>
          <p:nvPr/>
        </p:nvSpPr>
        <p:spPr>
          <a:xfrm>
            <a:off x="1001321" y="674181"/>
            <a:ext cx="74708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Qui fait quoi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E8D6E7A1-0F13-4A67-A5D0-4A0798D4574C}"/>
              </a:ext>
            </a:extLst>
          </p:cNvPr>
          <p:cNvSpPr txBox="1"/>
          <p:nvPr/>
        </p:nvSpPr>
        <p:spPr>
          <a:xfrm>
            <a:off x="1775857" y="2869916"/>
            <a:ext cx="17936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Jean-Michel</a:t>
            </a:r>
          </a:p>
        </p:txBody>
      </p:sp>
      <p:sp>
        <p:nvSpPr>
          <p:cNvPr id="56" name="TextBox 55">
            <a:extLst>
              <a:ext uri="{FF2B5EF4-FFF2-40B4-BE49-F238E27FC236}">
                <a16:creationId xmlns:a16="http://schemas.microsoft.com/office/drawing/2014/main" id="{1E21B625-C7B8-4E85-BE93-47765563920F}"/>
              </a:ext>
            </a:extLst>
          </p:cNvPr>
          <p:cNvSpPr txBox="1"/>
          <p:nvPr/>
        </p:nvSpPr>
        <p:spPr>
          <a:xfrm>
            <a:off x="1775857" y="4074266"/>
            <a:ext cx="17936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Annick</a:t>
            </a:r>
          </a:p>
        </p:txBody>
      </p:sp>
      <p:pic>
        <p:nvPicPr>
          <p:cNvPr id="6" name="Picture 5" descr="A person wearing a striped shirt&#10;&#10;Description automatically generated with medium confidence">
            <a:extLst>
              <a:ext uri="{FF2B5EF4-FFF2-40B4-BE49-F238E27FC236}">
                <a16:creationId xmlns:a16="http://schemas.microsoft.com/office/drawing/2014/main" id="{C3D2ADE8-A369-4BFA-AFDE-CBFAB88360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500" y="1985080"/>
            <a:ext cx="827728" cy="840462"/>
          </a:xfrm>
          <a:prstGeom prst="ellipse">
            <a:avLst/>
          </a:prstGeom>
        </p:spPr>
      </p:pic>
      <p:sp>
        <p:nvSpPr>
          <p:cNvPr id="59" name="TextBox 58">
            <a:extLst>
              <a:ext uri="{FF2B5EF4-FFF2-40B4-BE49-F238E27FC236}">
                <a16:creationId xmlns:a16="http://schemas.microsoft.com/office/drawing/2014/main" id="{654BF156-B07A-4197-B497-77EEF84EB544}"/>
              </a:ext>
            </a:extLst>
          </p:cNvPr>
          <p:cNvSpPr txBox="1"/>
          <p:nvPr/>
        </p:nvSpPr>
        <p:spPr>
          <a:xfrm>
            <a:off x="1775857" y="5958930"/>
            <a:ext cx="17936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Clémentine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38DB40D4-A6C1-4AF7-B36C-A9B9F313E532}"/>
              </a:ext>
            </a:extLst>
          </p:cNvPr>
          <p:cNvSpPr txBox="1"/>
          <p:nvPr/>
        </p:nvSpPr>
        <p:spPr>
          <a:xfrm>
            <a:off x="3678651" y="2069485"/>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an activity</a:t>
            </a:r>
          </a:p>
        </p:txBody>
      </p:sp>
      <p:sp>
        <p:nvSpPr>
          <p:cNvPr id="60" name="TextBox 59">
            <a:extLst>
              <a:ext uri="{FF2B5EF4-FFF2-40B4-BE49-F238E27FC236}">
                <a16:creationId xmlns:a16="http://schemas.microsoft.com/office/drawing/2014/main" id="{6FA94FC7-7E26-4F38-B4C0-889E5B547531}"/>
              </a:ext>
            </a:extLst>
          </p:cNvPr>
          <p:cNvSpPr txBox="1"/>
          <p:nvPr/>
        </p:nvSpPr>
        <p:spPr>
          <a:xfrm>
            <a:off x="3748107" y="2693268"/>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 song</a:t>
            </a:r>
          </a:p>
        </p:txBody>
      </p:sp>
      <p:sp>
        <p:nvSpPr>
          <p:cNvPr id="62" name="TextBox 61">
            <a:extLst>
              <a:ext uri="{FF2B5EF4-FFF2-40B4-BE49-F238E27FC236}">
                <a16:creationId xmlns:a16="http://schemas.microsoft.com/office/drawing/2014/main" id="{7A33E2A2-294C-4237-AF3A-9774A859DBA6}"/>
              </a:ext>
            </a:extLst>
          </p:cNvPr>
          <p:cNvSpPr txBox="1"/>
          <p:nvPr/>
        </p:nvSpPr>
        <p:spPr>
          <a:xfrm>
            <a:off x="7207053" y="3283903"/>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Saturday</a:t>
            </a:r>
          </a:p>
        </p:txBody>
      </p:sp>
      <p:sp>
        <p:nvSpPr>
          <p:cNvPr id="63" name="TextBox 62">
            <a:extLst>
              <a:ext uri="{FF2B5EF4-FFF2-40B4-BE49-F238E27FC236}">
                <a16:creationId xmlns:a16="http://schemas.microsoft.com/office/drawing/2014/main" id="{C8117C4F-0FA0-4427-AF23-7AE2E6EEE2DB}"/>
              </a:ext>
            </a:extLst>
          </p:cNvPr>
          <p:cNvSpPr txBox="1"/>
          <p:nvPr/>
        </p:nvSpPr>
        <p:spPr>
          <a:xfrm>
            <a:off x="7150149" y="2621939"/>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the evening</a:t>
            </a:r>
          </a:p>
        </p:txBody>
      </p:sp>
      <p:cxnSp>
        <p:nvCxnSpPr>
          <p:cNvPr id="9" name="Straight Arrow Connector 8">
            <a:extLst>
              <a:ext uri="{FF2B5EF4-FFF2-40B4-BE49-F238E27FC236}">
                <a16:creationId xmlns:a16="http://schemas.microsoft.com/office/drawing/2014/main" id="{9858C82E-4A15-4C2D-8DE8-707C05DC417A}"/>
              </a:ext>
            </a:extLst>
          </p:cNvPr>
          <p:cNvCxnSpPr>
            <a:cxnSpLocks/>
          </p:cNvCxnSpPr>
          <p:nvPr/>
        </p:nvCxnSpPr>
        <p:spPr>
          <a:xfrm flipV="1">
            <a:off x="6290671" y="2148693"/>
            <a:ext cx="697791" cy="21836"/>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6C73A94-2760-4572-99C3-68968E039154}"/>
              </a:ext>
            </a:extLst>
          </p:cNvPr>
          <p:cNvCxnSpPr>
            <a:cxnSpLocks/>
          </p:cNvCxnSpPr>
          <p:nvPr/>
        </p:nvCxnSpPr>
        <p:spPr>
          <a:xfrm>
            <a:off x="6274236" y="2318472"/>
            <a:ext cx="766182" cy="14273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ECA2A5C-3DA9-43E1-9B30-18847A0B4317}"/>
              </a:ext>
            </a:extLst>
          </p:cNvPr>
          <p:cNvCxnSpPr>
            <a:cxnSpLocks/>
          </p:cNvCxnSpPr>
          <p:nvPr/>
        </p:nvCxnSpPr>
        <p:spPr>
          <a:xfrm>
            <a:off x="6285680" y="2847626"/>
            <a:ext cx="674949" cy="1594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29A0132-41CD-4F6A-833D-85BF973636AA}"/>
              </a:ext>
            </a:extLst>
          </p:cNvPr>
          <p:cNvSpPr txBox="1"/>
          <p:nvPr/>
        </p:nvSpPr>
        <p:spPr>
          <a:xfrm>
            <a:off x="3685586" y="3335855"/>
            <a:ext cx="2497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going on a visit of Port-au-Prince</a:t>
            </a:r>
          </a:p>
        </p:txBody>
      </p:sp>
      <p:sp>
        <p:nvSpPr>
          <p:cNvPr id="68" name="TextBox 67">
            <a:extLst>
              <a:ext uri="{FF2B5EF4-FFF2-40B4-BE49-F238E27FC236}">
                <a16:creationId xmlns:a16="http://schemas.microsoft.com/office/drawing/2014/main" id="{C9CA4536-E183-4D27-A40E-9CB917BB2F6B}"/>
              </a:ext>
            </a:extLst>
          </p:cNvPr>
          <p:cNvSpPr txBox="1"/>
          <p:nvPr/>
        </p:nvSpPr>
        <p:spPr>
          <a:xfrm>
            <a:off x="7087032" y="1904340"/>
            <a:ext cx="2883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Saturday morning</a:t>
            </a:r>
          </a:p>
        </p:txBody>
      </p:sp>
      <p:cxnSp>
        <p:nvCxnSpPr>
          <p:cNvPr id="69" name="Straight Arrow Connector 68">
            <a:extLst>
              <a:ext uri="{FF2B5EF4-FFF2-40B4-BE49-F238E27FC236}">
                <a16:creationId xmlns:a16="http://schemas.microsoft.com/office/drawing/2014/main" id="{E9393DC5-8606-4E38-8699-60B281E510D1}"/>
              </a:ext>
            </a:extLst>
          </p:cNvPr>
          <p:cNvCxnSpPr>
            <a:cxnSpLocks/>
          </p:cNvCxnSpPr>
          <p:nvPr/>
        </p:nvCxnSpPr>
        <p:spPr>
          <a:xfrm>
            <a:off x="6202430" y="3527424"/>
            <a:ext cx="771138"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D3E7113-5408-4174-B2E9-429E22FD6B5D}"/>
              </a:ext>
            </a:extLst>
          </p:cNvPr>
          <p:cNvSpPr txBox="1"/>
          <p:nvPr/>
        </p:nvSpPr>
        <p:spPr>
          <a:xfrm>
            <a:off x="7226330" y="3945103"/>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Sunday</a:t>
            </a:r>
          </a:p>
        </p:txBody>
      </p:sp>
      <p:cxnSp>
        <p:nvCxnSpPr>
          <p:cNvPr id="71" name="Straight Arrow Connector 70">
            <a:extLst>
              <a:ext uri="{FF2B5EF4-FFF2-40B4-BE49-F238E27FC236}">
                <a16:creationId xmlns:a16="http://schemas.microsoft.com/office/drawing/2014/main" id="{85A36C35-24ED-43AF-BFD5-346C88E0909D}"/>
              </a:ext>
            </a:extLst>
          </p:cNvPr>
          <p:cNvCxnSpPr>
            <a:cxnSpLocks/>
          </p:cNvCxnSpPr>
          <p:nvPr/>
        </p:nvCxnSpPr>
        <p:spPr>
          <a:xfrm>
            <a:off x="6224743" y="4204321"/>
            <a:ext cx="735886"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B54CD99-D302-422C-9C8D-D99465E105CA}"/>
              </a:ext>
            </a:extLst>
          </p:cNvPr>
          <p:cNvSpPr txBox="1"/>
          <p:nvPr/>
        </p:nvSpPr>
        <p:spPr>
          <a:xfrm>
            <a:off x="3479315" y="4572416"/>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 lot of things</a:t>
            </a:r>
          </a:p>
        </p:txBody>
      </p:sp>
      <p:sp>
        <p:nvSpPr>
          <p:cNvPr id="73" name="TextBox 72">
            <a:extLst>
              <a:ext uri="{FF2B5EF4-FFF2-40B4-BE49-F238E27FC236}">
                <a16:creationId xmlns:a16="http://schemas.microsoft.com/office/drawing/2014/main" id="{8F05F8A1-9E86-4F53-8D91-5A85463913E9}"/>
              </a:ext>
            </a:extLst>
          </p:cNvPr>
          <p:cNvSpPr txBox="1"/>
          <p:nvPr/>
        </p:nvSpPr>
        <p:spPr>
          <a:xfrm>
            <a:off x="3788665" y="5828349"/>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 race</a:t>
            </a:r>
          </a:p>
        </p:txBody>
      </p:sp>
      <p:sp>
        <p:nvSpPr>
          <p:cNvPr id="74" name="TextBox 73">
            <a:extLst>
              <a:ext uri="{FF2B5EF4-FFF2-40B4-BE49-F238E27FC236}">
                <a16:creationId xmlns:a16="http://schemas.microsoft.com/office/drawing/2014/main" id="{F695622F-274F-486B-925D-3836FAC3E9DF}"/>
              </a:ext>
            </a:extLst>
          </p:cNvPr>
          <p:cNvSpPr txBox="1"/>
          <p:nvPr/>
        </p:nvSpPr>
        <p:spPr>
          <a:xfrm>
            <a:off x="7229492" y="4545052"/>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th</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e weekend</a:t>
            </a:r>
          </a:p>
        </p:txBody>
      </p:sp>
      <p:cxnSp>
        <p:nvCxnSpPr>
          <p:cNvPr id="75" name="Straight Arrow Connector 74">
            <a:extLst>
              <a:ext uri="{FF2B5EF4-FFF2-40B4-BE49-F238E27FC236}">
                <a16:creationId xmlns:a16="http://schemas.microsoft.com/office/drawing/2014/main" id="{17C86BEE-B883-4515-A7D8-7146BF59F054}"/>
              </a:ext>
            </a:extLst>
          </p:cNvPr>
          <p:cNvCxnSpPr>
            <a:cxnSpLocks/>
          </p:cNvCxnSpPr>
          <p:nvPr/>
        </p:nvCxnSpPr>
        <p:spPr>
          <a:xfrm>
            <a:off x="6301673" y="4830822"/>
            <a:ext cx="658956"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E1A1F26-603F-4056-BFC6-BAB84A80D5F3}"/>
              </a:ext>
            </a:extLst>
          </p:cNvPr>
          <p:cNvSpPr txBox="1"/>
          <p:nvPr/>
        </p:nvSpPr>
        <p:spPr>
          <a:xfrm>
            <a:off x="7246709" y="4874780"/>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Saturday</a:t>
            </a:r>
          </a:p>
        </p:txBody>
      </p:sp>
      <p:sp>
        <p:nvSpPr>
          <p:cNvPr id="77" name="TextBox 76">
            <a:extLst>
              <a:ext uri="{FF2B5EF4-FFF2-40B4-BE49-F238E27FC236}">
                <a16:creationId xmlns:a16="http://schemas.microsoft.com/office/drawing/2014/main" id="{37187420-7DA5-4407-9040-B0DB3847D82A}"/>
              </a:ext>
            </a:extLst>
          </p:cNvPr>
          <p:cNvSpPr txBox="1"/>
          <p:nvPr/>
        </p:nvSpPr>
        <p:spPr>
          <a:xfrm>
            <a:off x="7246709" y="5211715"/>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with friends</a:t>
            </a:r>
          </a:p>
        </p:txBody>
      </p:sp>
      <p:cxnSp>
        <p:nvCxnSpPr>
          <p:cNvPr id="78" name="Straight Arrow Connector 77">
            <a:extLst>
              <a:ext uri="{FF2B5EF4-FFF2-40B4-BE49-F238E27FC236}">
                <a16:creationId xmlns:a16="http://schemas.microsoft.com/office/drawing/2014/main" id="{AF277B14-5E96-486F-ABBE-03ACFC24C512}"/>
              </a:ext>
            </a:extLst>
          </p:cNvPr>
          <p:cNvCxnSpPr>
            <a:cxnSpLocks/>
          </p:cNvCxnSpPr>
          <p:nvPr/>
        </p:nvCxnSpPr>
        <p:spPr>
          <a:xfrm>
            <a:off x="6245122" y="5130831"/>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picture containing text, toy, doll&#10;&#10;Description automatically generated">
            <a:extLst>
              <a:ext uri="{FF2B5EF4-FFF2-40B4-BE49-F238E27FC236}">
                <a16:creationId xmlns:a16="http://schemas.microsoft.com/office/drawing/2014/main" id="{8A1F53A0-5A4A-46F7-8961-AE53F5B471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84" y="3262011"/>
            <a:ext cx="690575" cy="1173618"/>
          </a:xfrm>
          <a:prstGeom prst="ellipse">
            <a:avLst/>
          </a:prstGeom>
        </p:spPr>
      </p:pic>
      <p:pic>
        <p:nvPicPr>
          <p:cNvPr id="39" name="Picture 38" descr="A picture containing text, toy, doll&#10;&#10;Description automatically generated">
            <a:extLst>
              <a:ext uri="{FF2B5EF4-FFF2-40B4-BE49-F238E27FC236}">
                <a16:creationId xmlns:a16="http://schemas.microsoft.com/office/drawing/2014/main" id="{93EDE129-AC62-4710-8C45-1D0BD35BF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492" y="4782164"/>
            <a:ext cx="615040" cy="1014347"/>
          </a:xfrm>
          <a:prstGeom prst="ellipse">
            <a:avLst/>
          </a:prstGeom>
        </p:spPr>
      </p:pic>
      <p:sp>
        <p:nvSpPr>
          <p:cNvPr id="5" name="TextBox 4">
            <a:hlinkClick r:id="" action="ppaction://noaction">
              <a:snd r:embed="rId13" name="T3_W2_11.1.wav"/>
            </a:hlinkClick>
            <a:extLst>
              <a:ext uri="{FF2B5EF4-FFF2-40B4-BE49-F238E27FC236}">
                <a16:creationId xmlns:a16="http://schemas.microsoft.com/office/drawing/2014/main" id="{6612D468-356D-4D13-9FF0-0DD3E877C603}"/>
              </a:ext>
            </a:extLst>
          </p:cNvPr>
          <p:cNvSpPr txBox="1"/>
          <p:nvPr/>
        </p:nvSpPr>
        <p:spPr>
          <a:xfrm>
            <a:off x="58600" y="0"/>
            <a:ext cx="6689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 weekend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famille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4ED91DCC-7BF9-4968-871F-978EEDC43708}"/>
              </a:ext>
            </a:extLst>
          </p:cNvPr>
          <p:cNvSpPr txBox="1"/>
          <p:nvPr/>
        </p:nvSpPr>
        <p:spPr>
          <a:xfrm>
            <a:off x="7115911" y="2205256"/>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town for mum</a:t>
            </a:r>
          </a:p>
        </p:txBody>
      </p:sp>
      <p:sp>
        <p:nvSpPr>
          <p:cNvPr id="45" name="TextBox 44">
            <a:extLst>
              <a:ext uri="{FF2B5EF4-FFF2-40B4-BE49-F238E27FC236}">
                <a16:creationId xmlns:a16="http://schemas.microsoft.com/office/drawing/2014/main" id="{B77F9587-C2F0-4DE5-8C2B-52FE8A8A89FF}"/>
              </a:ext>
            </a:extLst>
          </p:cNvPr>
          <p:cNvSpPr txBox="1"/>
          <p:nvPr/>
        </p:nvSpPr>
        <p:spPr>
          <a:xfrm>
            <a:off x="7138662" y="2918842"/>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for a school show</a:t>
            </a:r>
          </a:p>
        </p:txBody>
      </p:sp>
      <p:cxnSp>
        <p:nvCxnSpPr>
          <p:cNvPr id="46" name="Straight Arrow Connector 45">
            <a:extLst>
              <a:ext uri="{FF2B5EF4-FFF2-40B4-BE49-F238E27FC236}">
                <a16:creationId xmlns:a16="http://schemas.microsoft.com/office/drawing/2014/main" id="{A3118DAB-18BF-4547-A60D-4497A95AC066}"/>
              </a:ext>
            </a:extLst>
          </p:cNvPr>
          <p:cNvCxnSpPr>
            <a:cxnSpLocks/>
          </p:cNvCxnSpPr>
          <p:nvPr/>
        </p:nvCxnSpPr>
        <p:spPr>
          <a:xfrm>
            <a:off x="6273921" y="3101162"/>
            <a:ext cx="674949" cy="1594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EBCCE15-1C67-4FC0-9F37-58DC429D6885}"/>
              </a:ext>
            </a:extLst>
          </p:cNvPr>
          <p:cNvSpPr txBox="1"/>
          <p:nvPr/>
        </p:nvSpPr>
        <p:spPr>
          <a:xfrm>
            <a:off x="7207053" y="3600190"/>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with a friend</a:t>
            </a:r>
          </a:p>
        </p:txBody>
      </p:sp>
      <p:cxnSp>
        <p:nvCxnSpPr>
          <p:cNvPr id="49" name="Straight Arrow Connector 48">
            <a:extLst>
              <a:ext uri="{FF2B5EF4-FFF2-40B4-BE49-F238E27FC236}">
                <a16:creationId xmlns:a16="http://schemas.microsoft.com/office/drawing/2014/main" id="{CA20DCA8-E4BB-4FD7-992A-D0FD6060B2E4}"/>
              </a:ext>
            </a:extLst>
          </p:cNvPr>
          <p:cNvCxnSpPr>
            <a:cxnSpLocks/>
          </p:cNvCxnSpPr>
          <p:nvPr/>
        </p:nvCxnSpPr>
        <p:spPr>
          <a:xfrm>
            <a:off x="6224743" y="3702581"/>
            <a:ext cx="862289" cy="14623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5E178FF-D59A-4329-853A-70A753922B28}"/>
              </a:ext>
            </a:extLst>
          </p:cNvPr>
          <p:cNvSpPr txBox="1"/>
          <p:nvPr/>
        </p:nvSpPr>
        <p:spPr>
          <a:xfrm>
            <a:off x="3705414" y="4125314"/>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making a cake</a:t>
            </a:r>
          </a:p>
        </p:txBody>
      </p:sp>
      <p:cxnSp>
        <p:nvCxnSpPr>
          <p:cNvPr id="53" name="Straight Arrow Connector 52">
            <a:extLst>
              <a:ext uri="{FF2B5EF4-FFF2-40B4-BE49-F238E27FC236}">
                <a16:creationId xmlns:a16="http://schemas.microsoft.com/office/drawing/2014/main" id="{C56CCEDB-BB42-4671-91F4-B2DE7F19B17A}"/>
              </a:ext>
            </a:extLst>
          </p:cNvPr>
          <p:cNvCxnSpPr>
            <a:cxnSpLocks/>
          </p:cNvCxnSpPr>
          <p:nvPr/>
        </p:nvCxnSpPr>
        <p:spPr>
          <a:xfrm>
            <a:off x="6245122" y="4435629"/>
            <a:ext cx="735886"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C289CD-0D6D-4F62-94C8-1111FBB7479C}"/>
              </a:ext>
            </a:extLst>
          </p:cNvPr>
          <p:cNvSpPr txBox="1"/>
          <p:nvPr/>
        </p:nvSpPr>
        <p:spPr>
          <a:xfrm>
            <a:off x="7246709" y="4214879"/>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for her (the friend)</a:t>
            </a:r>
          </a:p>
        </p:txBody>
      </p:sp>
      <p:sp>
        <p:nvSpPr>
          <p:cNvPr id="57" name="TextBox 56">
            <a:extLst>
              <a:ext uri="{FF2B5EF4-FFF2-40B4-BE49-F238E27FC236}">
                <a16:creationId xmlns:a16="http://schemas.microsoft.com/office/drawing/2014/main" id="{C271C345-AB95-44D4-B115-F789E93CB924}"/>
              </a:ext>
            </a:extLst>
          </p:cNvPr>
          <p:cNvSpPr txBox="1"/>
          <p:nvPr/>
        </p:nvSpPr>
        <p:spPr>
          <a:xfrm>
            <a:off x="3814680" y="4946866"/>
            <a:ext cx="2255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making a film</a:t>
            </a:r>
          </a:p>
        </p:txBody>
      </p:sp>
      <p:sp>
        <p:nvSpPr>
          <p:cNvPr id="58" name="TextBox 57">
            <a:extLst>
              <a:ext uri="{FF2B5EF4-FFF2-40B4-BE49-F238E27FC236}">
                <a16:creationId xmlns:a16="http://schemas.microsoft.com/office/drawing/2014/main" id="{36DC0FD6-9324-4368-B5C4-6178CE6B3B35}"/>
              </a:ext>
            </a:extLst>
          </p:cNvPr>
          <p:cNvSpPr txBox="1"/>
          <p:nvPr/>
        </p:nvSpPr>
        <p:spPr>
          <a:xfrm>
            <a:off x="7263926" y="5529217"/>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for the show</a:t>
            </a:r>
          </a:p>
        </p:txBody>
      </p:sp>
      <p:sp>
        <p:nvSpPr>
          <p:cNvPr id="79" name="TextBox 78">
            <a:extLst>
              <a:ext uri="{FF2B5EF4-FFF2-40B4-BE49-F238E27FC236}">
                <a16:creationId xmlns:a16="http://schemas.microsoft.com/office/drawing/2014/main" id="{4117E3BE-5A34-477A-9B5E-F8823F35A41A}"/>
              </a:ext>
            </a:extLst>
          </p:cNvPr>
          <p:cNvSpPr txBox="1"/>
          <p:nvPr/>
        </p:nvSpPr>
        <p:spPr>
          <a:xfrm>
            <a:off x="7263555" y="5804747"/>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Sunday morning</a:t>
            </a:r>
          </a:p>
        </p:txBody>
      </p:sp>
      <p:sp>
        <p:nvSpPr>
          <p:cNvPr id="80" name="TextBox 79">
            <a:extLst>
              <a:ext uri="{FF2B5EF4-FFF2-40B4-BE49-F238E27FC236}">
                <a16:creationId xmlns:a16="http://schemas.microsoft.com/office/drawing/2014/main" id="{6848BD46-DD1D-40DC-A70A-F52C3B9365A7}"/>
              </a:ext>
            </a:extLst>
          </p:cNvPr>
          <p:cNvSpPr txBox="1"/>
          <p:nvPr/>
        </p:nvSpPr>
        <p:spPr>
          <a:xfrm>
            <a:off x="7319903" y="6125308"/>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the park</a:t>
            </a:r>
          </a:p>
        </p:txBody>
      </p:sp>
      <p:cxnSp>
        <p:nvCxnSpPr>
          <p:cNvPr id="81" name="Straight Arrow Connector 80">
            <a:extLst>
              <a:ext uri="{FF2B5EF4-FFF2-40B4-BE49-F238E27FC236}">
                <a16:creationId xmlns:a16="http://schemas.microsoft.com/office/drawing/2014/main" id="{4D679849-E074-4FBF-946E-97C4CBCF1B04}"/>
              </a:ext>
            </a:extLst>
          </p:cNvPr>
          <p:cNvCxnSpPr>
            <a:cxnSpLocks/>
          </p:cNvCxnSpPr>
          <p:nvPr/>
        </p:nvCxnSpPr>
        <p:spPr>
          <a:xfrm>
            <a:off x="6254722" y="5401580"/>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0747A7A-99A2-4B9D-8EC1-0CC8812E31B9}"/>
              </a:ext>
            </a:extLst>
          </p:cNvPr>
          <p:cNvCxnSpPr>
            <a:cxnSpLocks/>
          </p:cNvCxnSpPr>
          <p:nvPr/>
        </p:nvCxnSpPr>
        <p:spPr>
          <a:xfrm>
            <a:off x="6254722" y="5683360"/>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0049C75-BC48-4F43-B11C-F070154E45A6}"/>
              </a:ext>
            </a:extLst>
          </p:cNvPr>
          <p:cNvCxnSpPr>
            <a:cxnSpLocks/>
          </p:cNvCxnSpPr>
          <p:nvPr/>
        </p:nvCxnSpPr>
        <p:spPr>
          <a:xfrm>
            <a:off x="6279277" y="6054088"/>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FB20E02-D669-4F55-999B-EB4BAD1FAF7C}"/>
              </a:ext>
            </a:extLst>
          </p:cNvPr>
          <p:cNvCxnSpPr>
            <a:cxnSpLocks/>
          </p:cNvCxnSpPr>
          <p:nvPr/>
        </p:nvCxnSpPr>
        <p:spPr>
          <a:xfrm>
            <a:off x="6265327" y="6315585"/>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9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wipe(left)">
                                      <p:cBhvr>
                                        <p:cTn id="45" dur="500"/>
                                        <p:tgtEl>
                                          <p:spTgt spid="6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par>
                                <p:cTn id="50" presetID="22" presetClass="entr" presetSubtype="8"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22" presetClass="entr" presetSubtype="8"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left)">
                                      <p:cBhvr>
                                        <p:cTn id="63" dur="500"/>
                                        <p:tgtEl>
                                          <p:spTgt spid="7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0"/>
                                        </p:tgtEl>
                                        <p:attrNameLst>
                                          <p:attrName>style.visibility</p:attrName>
                                        </p:attrNameLst>
                                      </p:cBhvr>
                                      <p:to>
                                        <p:strVal val="visible"/>
                                      </p:to>
                                    </p:set>
                                  </p:childTnLst>
                                </p:cTn>
                              </p:par>
                              <p:par>
                                <p:cTn id="68" presetID="22" presetClass="entr" presetSubtype="8"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left)">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left)">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7"/>
                                        </p:tgtEl>
                                        <p:attrNameLst>
                                          <p:attrName>style.visibility</p:attrName>
                                        </p:attrNameLst>
                                      </p:cBhvr>
                                      <p:to>
                                        <p:strVal val="visible"/>
                                      </p:to>
                                    </p:set>
                                  </p:childTnLst>
                                </p:cTn>
                              </p:par>
                              <p:par>
                                <p:cTn id="90" presetID="22" presetClass="entr" presetSubtype="8" fill="hold"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wipe(left)">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22" presetClass="entr" presetSubtype="8" fill="hold"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wipe(left)">
                                      <p:cBhvr>
                                        <p:cTn id="99" dur="500"/>
                                        <p:tgtEl>
                                          <p:spTgt spid="8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par>
                                <p:cTn id="104" presetID="22" presetClass="entr" presetSubtype="8" fill="hold" nodeType="withEffect">
                                  <p:stCondLst>
                                    <p:cond delay="0"/>
                                  </p:stCondLst>
                                  <p:childTnLst>
                                    <p:set>
                                      <p:cBhvr>
                                        <p:cTn id="105" dur="1" fill="hold">
                                          <p:stCondLst>
                                            <p:cond delay="0"/>
                                          </p:stCondLst>
                                        </p:cTn>
                                        <p:tgtEl>
                                          <p:spTgt spid="82"/>
                                        </p:tgtEl>
                                        <p:attrNameLst>
                                          <p:attrName>style.visibility</p:attrName>
                                        </p:attrNameLst>
                                      </p:cBhvr>
                                      <p:to>
                                        <p:strVal val="visible"/>
                                      </p:to>
                                    </p:set>
                                    <p:animEffect transition="in" filter="wipe(left)">
                                      <p:cBhvr>
                                        <p:cTn id="106" dur="500"/>
                                        <p:tgtEl>
                                          <p:spTgt spid="82"/>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3"/>
                                        </p:tgtEl>
                                        <p:attrNameLst>
                                          <p:attrName>style.visibility</p:attrName>
                                        </p:attrNameLst>
                                      </p:cBhvr>
                                      <p:to>
                                        <p:strVal val="visible"/>
                                      </p:to>
                                    </p:set>
                                  </p:childTnLst>
                                </p:cTn>
                              </p:par>
                              <p:par>
                                <p:cTn id="115" presetID="22" presetClass="entr" presetSubtype="8" fill="hold" nodeType="with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wipe(left)">
                                      <p:cBhvr>
                                        <p:cTn id="117" dur="500"/>
                                        <p:tgtEl>
                                          <p:spTgt spid="83"/>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79"/>
                                        </p:tgtEl>
                                        <p:attrNameLst>
                                          <p:attrName>style.visibility</p:attrName>
                                        </p:attrNameLst>
                                      </p:cBhvr>
                                      <p:to>
                                        <p:strVal val="visible"/>
                                      </p:to>
                                    </p:set>
                                  </p:childTnLst>
                                </p:cTn>
                              </p:par>
                              <p:par>
                                <p:cTn id="122" presetID="22" presetClass="entr" presetSubtype="8" fill="hold" nodeType="with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wipe(left)">
                                      <p:cBhvr>
                                        <p:cTn id="124" dur="500"/>
                                        <p:tgtEl>
                                          <p:spTgt spid="84"/>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0" grpId="0"/>
      <p:bldP spid="62" grpId="0"/>
      <p:bldP spid="63" grpId="0"/>
      <p:bldP spid="66" grpId="0"/>
      <p:bldP spid="68" grpId="0"/>
      <p:bldP spid="70" grpId="0"/>
      <p:bldP spid="72" grpId="0"/>
      <p:bldP spid="73" grpId="0"/>
      <p:bldP spid="74" grpId="0"/>
      <p:bldP spid="76" grpId="0"/>
      <p:bldP spid="77" grpId="0"/>
      <p:bldP spid="43" grpId="0"/>
      <p:bldP spid="45" grpId="0"/>
      <p:bldP spid="47" grpId="0"/>
      <p:bldP spid="51" grpId="0"/>
      <p:bldP spid="54" grpId="0"/>
      <p:bldP spid="57" grpId="0"/>
      <p:bldP spid="58" grpId="0"/>
      <p:bldP spid="79"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9">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15" name="TextBox 14">
            <a:extLst>
              <a:ext uri="{FF2B5EF4-FFF2-40B4-BE49-F238E27FC236}">
                <a16:creationId xmlns:a16="http://schemas.microsoft.com/office/drawing/2014/main" id="{1236F7BE-3C01-427B-9BB8-9750416C4946}"/>
              </a:ext>
            </a:extLst>
          </p:cNvPr>
          <p:cNvSpPr txBox="1"/>
          <p:nvPr/>
        </p:nvSpPr>
        <p:spPr>
          <a:xfrm>
            <a:off x="150303" y="1318447"/>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The letter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soft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(sounds like ‘s’) before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5" name="TextBox 4">
            <a:extLst>
              <a:ext uri="{FF2B5EF4-FFF2-40B4-BE49-F238E27FC236}">
                <a16:creationId xmlns:a16="http://schemas.microsoft.com/office/drawing/2014/main" id="{AD90477A-DA1A-40A8-A2D0-DA810EAAA4E4}"/>
              </a:ext>
            </a:extLst>
          </p:cNvPr>
          <p:cNvSpPr txBox="1"/>
          <p:nvPr/>
        </p:nvSpPr>
        <p:spPr>
          <a:xfrm>
            <a:off x="5685692" y="2020417"/>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inq</a:t>
            </a:r>
          </a:p>
        </p:txBody>
      </p:sp>
      <p:sp>
        <p:nvSpPr>
          <p:cNvPr id="11" name="TextBox 10">
            <a:extLst>
              <a:ext uri="{FF2B5EF4-FFF2-40B4-BE49-F238E27FC236}">
                <a16:creationId xmlns:a16="http://schemas.microsoft.com/office/drawing/2014/main" id="{EE84EA72-397B-4868-9EEB-B21E869350BC}"/>
              </a:ext>
            </a:extLst>
          </p:cNvPr>
          <p:cNvSpPr txBox="1"/>
          <p:nvPr/>
        </p:nvSpPr>
        <p:spPr>
          <a:xfrm>
            <a:off x="2356338" y="2020417"/>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671F3AC6-7BDB-490A-A948-D7FC591BE295}"/>
              </a:ext>
            </a:extLst>
          </p:cNvPr>
          <p:cNvSpPr txBox="1"/>
          <p:nvPr/>
        </p:nvSpPr>
        <p:spPr>
          <a:xfrm>
            <a:off x="150303" y="2907053"/>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However,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hard</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(sounds like ‘k’) before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13" name="TextBox 12">
            <a:extLst>
              <a:ext uri="{FF2B5EF4-FFF2-40B4-BE49-F238E27FC236}">
                <a16:creationId xmlns:a16="http://schemas.microsoft.com/office/drawing/2014/main" id="{E02BBA64-3DF6-4DBA-A6B2-CCC6A7A5A1C4}"/>
              </a:ext>
            </a:extLst>
          </p:cNvPr>
          <p:cNvSpPr txBox="1"/>
          <p:nvPr/>
        </p:nvSpPr>
        <p:spPr>
          <a:xfrm>
            <a:off x="4677507" y="3633614"/>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ourses</a:t>
            </a:r>
          </a:p>
        </p:txBody>
      </p:sp>
      <p:sp>
        <p:nvSpPr>
          <p:cNvPr id="14" name="TextBox 13">
            <a:extLst>
              <a:ext uri="{FF2B5EF4-FFF2-40B4-BE49-F238E27FC236}">
                <a16:creationId xmlns:a16="http://schemas.microsoft.com/office/drawing/2014/main" id="{F3A67AE3-393D-4F5B-8B90-D1EA5C94538D}"/>
              </a:ext>
            </a:extLst>
          </p:cNvPr>
          <p:cNvSpPr txBox="1"/>
          <p:nvPr/>
        </p:nvSpPr>
        <p:spPr>
          <a:xfrm>
            <a:off x="1348153" y="3633614"/>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arte</a:t>
            </a:r>
          </a:p>
        </p:txBody>
      </p:sp>
      <p:sp>
        <p:nvSpPr>
          <p:cNvPr id="16" name="TextBox 15">
            <a:extLst>
              <a:ext uri="{FF2B5EF4-FFF2-40B4-BE49-F238E27FC236}">
                <a16:creationId xmlns:a16="http://schemas.microsoft.com/office/drawing/2014/main" id="{845D501A-D4A2-4D22-9325-54E84A7871AC}"/>
              </a:ext>
            </a:extLst>
          </p:cNvPr>
          <p:cNvSpPr txBox="1"/>
          <p:nvPr/>
        </p:nvSpPr>
        <p:spPr>
          <a:xfrm>
            <a:off x="8006861" y="3609023"/>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uisine</a:t>
            </a:r>
          </a:p>
        </p:txBody>
      </p:sp>
      <p:sp>
        <p:nvSpPr>
          <p:cNvPr id="17" name="TextBox 16">
            <a:extLst>
              <a:ext uri="{FF2B5EF4-FFF2-40B4-BE49-F238E27FC236}">
                <a16:creationId xmlns:a16="http://schemas.microsoft.com/office/drawing/2014/main" id="{6C81B600-AB6E-4712-AA40-249D4188EAA0}"/>
              </a:ext>
            </a:extLst>
          </p:cNvPr>
          <p:cNvSpPr txBox="1"/>
          <p:nvPr/>
        </p:nvSpPr>
        <p:spPr>
          <a:xfrm>
            <a:off x="150302" y="4921597"/>
            <a:ext cx="11502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 words have a cedilla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ç</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before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soften the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18" name="TextBox 17">
            <a:extLst>
              <a:ext uri="{FF2B5EF4-FFF2-40B4-BE49-F238E27FC236}">
                <a16:creationId xmlns:a16="http://schemas.microsoft.com/office/drawing/2014/main" id="{EEE376BF-62CC-4593-9544-7BCC7F308C5B}"/>
              </a:ext>
            </a:extLst>
          </p:cNvPr>
          <p:cNvSpPr txBox="1"/>
          <p:nvPr/>
        </p:nvSpPr>
        <p:spPr>
          <a:xfrm>
            <a:off x="2461845" y="5526285"/>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9" name="TextBox 18">
            <a:extLst>
              <a:ext uri="{FF2B5EF4-FFF2-40B4-BE49-F238E27FC236}">
                <a16:creationId xmlns:a16="http://schemas.microsoft.com/office/drawing/2014/main" id="{11F6A3D8-18C3-444E-AD03-A6EDD4B68E9A}"/>
              </a:ext>
            </a:extLst>
          </p:cNvPr>
          <p:cNvSpPr txBox="1"/>
          <p:nvPr/>
        </p:nvSpPr>
        <p:spPr>
          <a:xfrm>
            <a:off x="6096000" y="5526285"/>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spTree>
    <p:extLst>
      <p:ext uri="{BB962C8B-B14F-4D97-AF65-F5344CB8AC3E}">
        <p14:creationId xmlns:p14="http://schemas.microsoft.com/office/powerpoint/2010/main" val="15225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1" grpId="0"/>
      <p:bldP spid="12" grpId="0"/>
      <p:bldP spid="13" grpId="0"/>
      <p:bldP spid="14"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16474" y="803485"/>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22" y="-5890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16474" y="266740"/>
            <a:ext cx="5270950"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681946" y="882301"/>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extLst>
              <a:ext uri="{FF2B5EF4-FFF2-40B4-BE49-F238E27FC236}">
                <a16:creationId xmlns:a16="http://schemas.microsoft.com/office/drawing/2014/main" id="{C70F02DE-1360-45C2-820F-0466DACA58C9}"/>
              </a:ext>
            </a:extLst>
          </p:cNvPr>
          <p:cNvSpPr txBox="1"/>
          <p:nvPr/>
        </p:nvSpPr>
        <p:spPr>
          <a:xfrm>
            <a:off x="1116474" y="292968"/>
            <a:ext cx="5157023"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C’est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‘ç’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7A7AC9BC-ABE0-45B0-9F28-0E29F2C9AA3E}"/>
              </a:ext>
            </a:extLst>
          </p:cNvPr>
          <p:cNvSpPr txBox="1"/>
          <p:nvPr/>
        </p:nvSpPr>
        <p:spPr>
          <a:xfrm>
            <a:off x="1116474" y="761932"/>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3124049657"/>
              </p:ext>
            </p:extLst>
          </p:nvPr>
        </p:nvGraphicFramePr>
        <p:xfrm>
          <a:off x="714222" y="1592175"/>
          <a:ext cx="4877686" cy="4751836"/>
        </p:xfrm>
        <a:graphic>
          <a:graphicData uri="http://schemas.openxmlformats.org/drawingml/2006/table">
            <a:tbl>
              <a:tblPr firstRow="1" bandRow="1">
                <a:tableStyleId>{5940675A-B579-460E-94D1-54222C63F5DA}</a:tableStyleId>
              </a:tblPr>
              <a:tblGrid>
                <a:gridCol w="2837870">
                  <a:extLst>
                    <a:ext uri="{9D8B030D-6E8A-4147-A177-3AD203B41FA5}">
                      <a16:colId xmlns:a16="http://schemas.microsoft.com/office/drawing/2014/main" val="1697490510"/>
                    </a:ext>
                  </a:extLst>
                </a:gridCol>
                <a:gridCol w="2039816">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c o n t r ô l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c a l c u l e 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m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031434" y="193955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extLst>
              <a:ext uri="{FF2B5EF4-FFF2-40B4-BE49-F238E27FC236}">
                <a16:creationId xmlns:a16="http://schemas.microsoft.com/office/drawing/2014/main" id="{18357F38-4629-4504-8130-18685F357253}"/>
              </a:ext>
            </a:extLst>
          </p:cNvPr>
          <p:cNvSpPr/>
          <p:nvPr/>
        </p:nvSpPr>
        <p:spPr>
          <a:xfrm>
            <a:off x="126597" y="211014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extLst>
              <a:ext uri="{FF2B5EF4-FFF2-40B4-BE49-F238E27FC236}">
                <a16:creationId xmlns:a16="http://schemas.microsoft.com/office/drawing/2014/main" id="{9C609E5B-9C28-4A4E-AB17-0E89C9A4577E}"/>
              </a:ext>
            </a:extLst>
          </p:cNvPr>
          <p:cNvSpPr/>
          <p:nvPr/>
        </p:nvSpPr>
        <p:spPr>
          <a:xfrm>
            <a:off x="130023" y="308489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extLst>
              <a:ext uri="{FF2B5EF4-FFF2-40B4-BE49-F238E27FC236}">
                <a16:creationId xmlns:a16="http://schemas.microsoft.com/office/drawing/2014/main" id="{B6D49E85-6D00-4851-9322-3553AB362F4F}"/>
              </a:ext>
            </a:extLst>
          </p:cNvPr>
          <p:cNvSpPr/>
          <p:nvPr/>
        </p:nvSpPr>
        <p:spPr>
          <a:xfrm>
            <a:off x="123171" y="427141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extLst>
              <a:ext uri="{FF2B5EF4-FFF2-40B4-BE49-F238E27FC236}">
                <a16:creationId xmlns:a16="http://schemas.microsoft.com/office/drawing/2014/main" id="{91D1AAA7-8FED-47BF-B457-946A889EAB4E}"/>
              </a:ext>
            </a:extLst>
          </p:cNvPr>
          <p:cNvSpPr/>
          <p:nvPr/>
        </p:nvSpPr>
        <p:spPr>
          <a:xfrm>
            <a:off x="1231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1031434" y="3133688"/>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2039547" y="436246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1894540" y="5551205"/>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extLst>
              <p:ext uri="{D42A27DB-BD31-4B8C-83A1-F6EECF244321}">
                <p14:modId xmlns:p14="http://schemas.microsoft.com/office/powerpoint/2010/main" val="70644656"/>
              </p:ext>
            </p:extLst>
          </p:nvPr>
        </p:nvGraphicFramePr>
        <p:xfrm>
          <a:off x="6342373" y="1592174"/>
          <a:ext cx="5603440" cy="4751836"/>
        </p:xfrm>
        <a:graphic>
          <a:graphicData uri="http://schemas.openxmlformats.org/drawingml/2006/table">
            <a:tbl>
              <a:tblPr firstRow="1" bandRow="1">
                <a:tableStyleId>{5940675A-B579-460E-94D1-54222C63F5DA}</a:tableStyleId>
              </a:tblPr>
              <a:tblGrid>
                <a:gridCol w="3446393">
                  <a:extLst>
                    <a:ext uri="{9D8B030D-6E8A-4147-A177-3AD203B41FA5}">
                      <a16:colId xmlns:a16="http://schemas.microsoft.com/office/drawing/2014/main" val="1697490510"/>
                    </a:ext>
                  </a:extLst>
                </a:gridCol>
                <a:gridCol w="2157047">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l i m a ç o 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c o u r s e   </a:t>
                      </a:r>
                      <a:br>
                        <a:rPr lang="en-GB" sz="2800" b="1"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à   p i e 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c o n c o u r 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g l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8168792" y="1982301"/>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extLst>
              <a:ext uri="{FF2B5EF4-FFF2-40B4-BE49-F238E27FC236}">
                <a16:creationId xmlns:a16="http://schemas.microsoft.com/office/drawing/2014/main" id="{1D8B56E6-C9CC-406C-B406-BCBA708EE8A3}"/>
              </a:ext>
            </a:extLst>
          </p:cNvPr>
          <p:cNvSpPr/>
          <p:nvPr/>
        </p:nvSpPr>
        <p:spPr>
          <a:xfrm>
            <a:off x="5778197" y="210349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extLst>
              <a:ext uri="{FF2B5EF4-FFF2-40B4-BE49-F238E27FC236}">
                <a16:creationId xmlns:a16="http://schemas.microsoft.com/office/drawing/2014/main" id="{D93598D6-2017-4D37-83A2-C405909C51F8}"/>
              </a:ext>
            </a:extLst>
          </p:cNvPr>
          <p:cNvSpPr/>
          <p:nvPr/>
        </p:nvSpPr>
        <p:spPr>
          <a:xfrm>
            <a:off x="5774771" y="316466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extLst>
              <a:ext uri="{FF2B5EF4-FFF2-40B4-BE49-F238E27FC236}">
                <a16:creationId xmlns:a16="http://schemas.microsoft.com/office/drawing/2014/main" id="{A2C5CBD5-9859-4015-B9CD-958C4D712334}"/>
              </a:ext>
            </a:extLst>
          </p:cNvPr>
          <p:cNvSpPr/>
          <p:nvPr/>
        </p:nvSpPr>
        <p:spPr>
          <a:xfrm>
            <a:off x="5774771" y="42258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extLst>
              <a:ext uri="{FF2B5EF4-FFF2-40B4-BE49-F238E27FC236}">
                <a16:creationId xmlns:a16="http://schemas.microsoft.com/office/drawing/2014/main" id="{F77B39E7-D6D6-4AA3-A708-88925F0CF699}"/>
              </a:ext>
            </a:extLst>
          </p:cNvPr>
          <p:cNvSpPr/>
          <p:nvPr/>
        </p:nvSpPr>
        <p:spPr>
          <a:xfrm>
            <a:off x="57747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6841718" y="434780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7165568" y="284689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7830917" y="434335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9" name="Rectangle: Rounded Corners 48">
            <a:extLst>
              <a:ext uri="{FF2B5EF4-FFF2-40B4-BE49-F238E27FC236}">
                <a16:creationId xmlns:a16="http://schemas.microsoft.com/office/drawing/2014/main" id="{A525FF88-48BC-48AA-B8FF-9B10D2B0A7E8}"/>
              </a:ext>
            </a:extLst>
          </p:cNvPr>
          <p:cNvSpPr/>
          <p:nvPr/>
        </p:nvSpPr>
        <p:spPr>
          <a:xfrm>
            <a:off x="8006867" y="5502415"/>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42" name="Picture 41" descr="Icon&#10;&#10;Description automatically generated with medium confidence">
            <a:extLst>
              <a:ext uri="{FF2B5EF4-FFF2-40B4-BE49-F238E27FC236}">
                <a16:creationId xmlns:a16="http://schemas.microsoft.com/office/drawing/2014/main" id="{F1F76B2E-44A2-45D1-8FC3-5AD6E7F33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3863" y="5269823"/>
            <a:ext cx="907957" cy="960484"/>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681946" y="733255"/>
            <a:ext cx="1510054" cy="675762"/>
          </a:xfrm>
        </p:spPr>
        <p:txBody>
          <a:bodyPr>
            <a:normAutofit/>
          </a:bodyPr>
          <a:lstStyle/>
          <a:p>
            <a:r>
              <a:rPr lang="en-GB" sz="2000" b="1" dirty="0" err="1">
                <a:solidFill>
                  <a:schemeClr val="bg1"/>
                </a:solidFill>
                <a:latin typeface="Century Gothic"/>
                <a:ea typeface="Century Gothic"/>
                <a:cs typeface="Century Gothic"/>
                <a:sym typeface="Century Gothic"/>
              </a:rPr>
              <a:t>prononcer</a:t>
            </a:r>
            <a:endParaRPr lang="en-GB" sz="2000" b="1" dirty="0">
              <a:solidFill>
                <a:schemeClr val="bg1"/>
              </a:solidFill>
            </a:endParaRPr>
          </a:p>
        </p:txBody>
      </p:sp>
      <p:pic>
        <p:nvPicPr>
          <p:cNvPr id="3" name="Picture 2">
            <a:extLst>
              <a:ext uri="{FF2B5EF4-FFF2-40B4-BE49-F238E27FC236}">
                <a16:creationId xmlns:a16="http://schemas.microsoft.com/office/drawing/2014/main" id="{58424868-0AD4-4B53-AFFB-C56EDA6DBEE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269281" y="5311510"/>
            <a:ext cx="1368446" cy="813235"/>
          </a:xfrm>
          <a:prstGeom prst="rect">
            <a:avLst/>
          </a:prstGeom>
        </p:spPr>
      </p:pic>
      <p:pic>
        <p:nvPicPr>
          <p:cNvPr id="4" name="Picture 3">
            <a:extLst>
              <a:ext uri="{FF2B5EF4-FFF2-40B4-BE49-F238E27FC236}">
                <a16:creationId xmlns:a16="http://schemas.microsoft.com/office/drawing/2014/main" id="{BF7CE449-1B04-4A2D-A370-ABC831E43990}"/>
              </a:ext>
            </a:extLst>
          </p:cNvPr>
          <p:cNvPicPr>
            <a:picLocks noChangeAspect="1"/>
          </p:cNvPicPr>
          <p:nvPr/>
        </p:nvPicPr>
        <p:blipFill>
          <a:blip r:embed="rId8"/>
          <a:stretch>
            <a:fillRect/>
          </a:stretch>
        </p:blipFill>
        <p:spPr>
          <a:xfrm>
            <a:off x="10013932" y="1619190"/>
            <a:ext cx="1698719" cy="960484"/>
          </a:xfrm>
          <a:prstGeom prst="rect">
            <a:avLst/>
          </a:prstGeom>
        </p:spPr>
      </p:pic>
      <p:pic>
        <p:nvPicPr>
          <p:cNvPr id="5" name="Picture 4">
            <a:extLst>
              <a:ext uri="{FF2B5EF4-FFF2-40B4-BE49-F238E27FC236}">
                <a16:creationId xmlns:a16="http://schemas.microsoft.com/office/drawing/2014/main" id="{13DB8E2F-94D6-434E-BA2D-565A8BF9CF3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025748" y="1700338"/>
            <a:ext cx="1150461" cy="945849"/>
          </a:xfrm>
          <a:prstGeom prst="rect">
            <a:avLst/>
          </a:prstGeom>
        </p:spPr>
      </p:pic>
      <p:pic>
        <p:nvPicPr>
          <p:cNvPr id="6" name="Picture 5">
            <a:extLst>
              <a:ext uri="{FF2B5EF4-FFF2-40B4-BE49-F238E27FC236}">
                <a16:creationId xmlns:a16="http://schemas.microsoft.com/office/drawing/2014/main" id="{C129DD82-F208-41DD-88D6-90454497D612}"/>
              </a:ext>
            </a:extLst>
          </p:cNvPr>
          <p:cNvPicPr>
            <a:picLocks noChangeAspect="1"/>
          </p:cNvPicPr>
          <p:nvPr/>
        </p:nvPicPr>
        <p:blipFill>
          <a:blip r:embed="rId10"/>
          <a:stretch>
            <a:fillRect/>
          </a:stretch>
        </p:blipFill>
        <p:spPr>
          <a:xfrm>
            <a:off x="9944204" y="2827064"/>
            <a:ext cx="1851009" cy="1108548"/>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82626D19-3026-4A53-9F77-CFF774FB52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4597" y="4017748"/>
            <a:ext cx="552891" cy="993962"/>
          </a:xfrm>
          <a:prstGeom prst="rect">
            <a:avLst/>
          </a:prstGeom>
        </p:spPr>
      </p:pic>
      <p:pic>
        <p:nvPicPr>
          <p:cNvPr id="10" name="Picture 9">
            <a:extLst>
              <a:ext uri="{FF2B5EF4-FFF2-40B4-BE49-F238E27FC236}">
                <a16:creationId xmlns:a16="http://schemas.microsoft.com/office/drawing/2014/main" id="{7D180E9A-DAC8-496E-BAED-2EEAC9FAD9B0}"/>
              </a:ext>
            </a:extLst>
          </p:cNvPr>
          <p:cNvPicPr>
            <a:picLocks noChangeAspect="1"/>
          </p:cNvPicPr>
          <p:nvPr/>
        </p:nvPicPr>
        <p:blipFill rotWithShape="1">
          <a:blip r:embed="rId12">
            <a:clrChange>
              <a:clrFrom>
                <a:srgbClr val="FFFFFF"/>
              </a:clrFrom>
              <a:clrTo>
                <a:srgbClr val="FFFFFF">
                  <a:alpha val="0"/>
                </a:srgbClr>
              </a:clrTo>
            </a:clrChange>
          </a:blip>
          <a:srcRect b="31234"/>
          <a:stretch/>
        </p:blipFill>
        <p:spPr>
          <a:xfrm>
            <a:off x="3421703" y="3983978"/>
            <a:ext cx="1672267" cy="1061501"/>
          </a:xfrm>
          <a:prstGeom prst="rect">
            <a:avLst/>
          </a:prstGeom>
        </p:spPr>
      </p:pic>
      <p:pic>
        <p:nvPicPr>
          <p:cNvPr id="14" name="Picture 13" descr="Icon&#10;&#10;Description automatically generated">
            <a:extLst>
              <a:ext uri="{FF2B5EF4-FFF2-40B4-BE49-F238E27FC236}">
                <a16:creationId xmlns:a16="http://schemas.microsoft.com/office/drawing/2014/main" id="{F5689A16-0D76-4FEF-B7ED-B26FB92426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7418" y="4026038"/>
            <a:ext cx="832945" cy="832945"/>
          </a:xfrm>
          <a:prstGeom prst="rect">
            <a:avLst/>
          </a:prstGeom>
        </p:spPr>
      </p:pic>
      <p:pic>
        <p:nvPicPr>
          <p:cNvPr id="17" name="Picture 16" descr="A picture containing text, aircraft&#10;&#10;Description automatically generated">
            <a:extLst>
              <a:ext uri="{FF2B5EF4-FFF2-40B4-BE49-F238E27FC236}">
                <a16:creationId xmlns:a16="http://schemas.microsoft.com/office/drawing/2014/main" id="{B4E57503-F705-4091-9155-9402655B5F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85614" y="4056092"/>
            <a:ext cx="373206" cy="746412"/>
          </a:xfrm>
          <a:prstGeom prst="rect">
            <a:avLst/>
          </a:prstGeom>
        </p:spPr>
      </p:pic>
      <p:sp>
        <p:nvSpPr>
          <p:cNvPr id="21" name="TextBox 20">
            <a:extLst>
              <a:ext uri="{FF2B5EF4-FFF2-40B4-BE49-F238E27FC236}">
                <a16:creationId xmlns:a16="http://schemas.microsoft.com/office/drawing/2014/main" id="{50A83606-4688-435B-AF93-A7AD2BDB1066}"/>
              </a:ext>
            </a:extLst>
          </p:cNvPr>
          <p:cNvSpPr txBox="1"/>
          <p:nvPr/>
        </p:nvSpPr>
        <p:spPr>
          <a:xfrm>
            <a:off x="10101298" y="4765062"/>
            <a:ext cx="206705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competition</a:t>
            </a:r>
          </a:p>
        </p:txBody>
      </p:sp>
      <p:sp>
        <p:nvSpPr>
          <p:cNvPr id="53" name="Rectangle: Rounded Corners 52">
            <a:extLst>
              <a:ext uri="{FF2B5EF4-FFF2-40B4-BE49-F238E27FC236}">
                <a16:creationId xmlns:a16="http://schemas.microsoft.com/office/drawing/2014/main" id="{18321E87-E8D3-43C4-9C2B-3E06561769F9}"/>
              </a:ext>
            </a:extLst>
          </p:cNvPr>
          <p:cNvSpPr/>
          <p:nvPr/>
        </p:nvSpPr>
        <p:spPr>
          <a:xfrm>
            <a:off x="2166188" y="313103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24" name="Picture 23" descr="Text&#10;&#10;Description automatically generated">
            <a:extLst>
              <a:ext uri="{FF2B5EF4-FFF2-40B4-BE49-F238E27FC236}">
                <a16:creationId xmlns:a16="http://schemas.microsoft.com/office/drawing/2014/main" id="{8DB6CAD1-A9E9-495B-AAB9-A06F90BAB1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3894" y="2899722"/>
            <a:ext cx="705445" cy="954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8"/>
                                        </p:tgtEl>
                                      </p:cBhvr>
                                    </p:animEffect>
                                    <p:set>
                                      <p:cBhvr>
                                        <p:cTn id="22" dur="1" fill="hold">
                                          <p:stCondLst>
                                            <p:cond delay="499"/>
                                          </p:stCondLst>
                                        </p:cTn>
                                        <p:tgtEl>
                                          <p:spTgt spid="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9"/>
                                        </p:tgtEl>
                                      </p:cBhvr>
                                    </p:animEffect>
                                    <p:set>
                                      <p:cBhvr>
                                        <p:cTn id="27" dur="1" fill="hold">
                                          <p:stCondLst>
                                            <p:cond delay="499"/>
                                          </p:stCondLst>
                                        </p:cTn>
                                        <p:tgtEl>
                                          <p:spTgt spid="6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8"/>
                                        </p:tgtEl>
                                      </p:cBhvr>
                                    </p:animEffect>
                                    <p:set>
                                      <p:cBhvr>
                                        <p:cTn id="42" dur="1" fill="hold">
                                          <p:stCondLst>
                                            <p:cond delay="499"/>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80"/>
                                        </p:tgtEl>
                                      </p:cBhvr>
                                    </p:animEffect>
                                    <p:set>
                                      <p:cBhvr>
                                        <p:cTn id="47" dur="1" fill="hold">
                                          <p:stCondLst>
                                            <p:cond delay="499"/>
                                          </p:stCondLst>
                                        </p:cTn>
                                        <p:tgtEl>
                                          <p:spTgt spid="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P spid="49"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650527" y="2604444"/>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matin</a:t>
            </a:r>
          </a:p>
        </p:txBody>
      </p:sp>
      <p:sp>
        <p:nvSpPr>
          <p:cNvPr id="69" name="TextBox 68">
            <a:extLst>
              <a:ext uri="{FF2B5EF4-FFF2-40B4-BE49-F238E27FC236}">
                <a16:creationId xmlns:a16="http://schemas.microsoft.com/office/drawing/2014/main" id="{0BED56CE-4AAF-4EAD-89BA-3B71597F682C}"/>
              </a:ext>
            </a:extLst>
          </p:cNvPr>
          <p:cNvSpPr txBox="1"/>
          <p:nvPr/>
        </p:nvSpPr>
        <p:spPr>
          <a:xfrm>
            <a:off x="8952010" y="2603200"/>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3310426" y="5134797"/>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weekend</a:t>
            </a:r>
          </a:p>
        </p:txBody>
      </p:sp>
      <p:sp>
        <p:nvSpPr>
          <p:cNvPr id="73" name="TextBox 72">
            <a:extLst>
              <a:ext uri="{FF2B5EF4-FFF2-40B4-BE49-F238E27FC236}">
                <a16:creationId xmlns:a16="http://schemas.microsoft.com/office/drawing/2014/main" id="{E1D6AC94-FD1B-4898-AE43-C6D73443C750}"/>
              </a:ext>
            </a:extLst>
          </p:cNvPr>
          <p:cNvSpPr txBox="1"/>
          <p:nvPr/>
        </p:nvSpPr>
        <p:spPr>
          <a:xfrm>
            <a:off x="9211980" y="503572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demain</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 name="Picture 1">
            <a:extLst>
              <a:ext uri="{FF2B5EF4-FFF2-40B4-BE49-F238E27FC236}">
                <a16:creationId xmlns:a16="http://schemas.microsoft.com/office/drawing/2014/main" id="{5E182AC0-CFBD-47A2-9205-3B94707862FB}"/>
              </a:ext>
            </a:extLst>
          </p:cNvPr>
          <p:cNvPicPr>
            <a:picLocks noChangeAspect="1"/>
          </p:cNvPicPr>
          <p:nvPr/>
        </p:nvPicPr>
        <p:blipFill>
          <a:blip r:embed="rId7"/>
          <a:stretch>
            <a:fillRect/>
          </a:stretch>
        </p:blipFill>
        <p:spPr>
          <a:xfrm>
            <a:off x="6615171" y="1552973"/>
            <a:ext cx="2400300" cy="1852232"/>
          </a:xfrm>
          <a:prstGeom prst="rect">
            <a:avLst/>
          </a:prstGeom>
        </p:spPr>
      </p:pic>
      <p:grpSp>
        <p:nvGrpSpPr>
          <p:cNvPr id="18" name="Group 17">
            <a:extLst>
              <a:ext uri="{FF2B5EF4-FFF2-40B4-BE49-F238E27FC236}">
                <a16:creationId xmlns:a16="http://schemas.microsoft.com/office/drawing/2014/main" id="{130DA055-8D39-48C2-B981-55716F71C805}"/>
              </a:ext>
            </a:extLst>
          </p:cNvPr>
          <p:cNvGrpSpPr/>
          <p:nvPr/>
        </p:nvGrpSpPr>
        <p:grpSpPr>
          <a:xfrm>
            <a:off x="1362805" y="1591763"/>
            <a:ext cx="2400300" cy="1926875"/>
            <a:chOff x="-318733" y="2662322"/>
            <a:chExt cx="2400300" cy="1926875"/>
          </a:xfrm>
        </p:grpSpPr>
        <p:pic>
          <p:nvPicPr>
            <p:cNvPr id="9" name="Picture 8">
              <a:extLst>
                <a:ext uri="{FF2B5EF4-FFF2-40B4-BE49-F238E27FC236}">
                  <a16:creationId xmlns:a16="http://schemas.microsoft.com/office/drawing/2014/main" id="{788C56DF-97D9-4D53-9A17-93D1E842E901}"/>
                </a:ext>
              </a:extLst>
            </p:cNvPr>
            <p:cNvPicPr>
              <a:picLocks noChangeAspect="1"/>
            </p:cNvPicPr>
            <p:nvPr/>
          </p:nvPicPr>
          <p:blipFill>
            <a:blip r:embed="rId8"/>
            <a:stretch>
              <a:fillRect/>
            </a:stretch>
          </p:blipFill>
          <p:spPr>
            <a:xfrm>
              <a:off x="-318733" y="2662322"/>
              <a:ext cx="2400300" cy="1905000"/>
            </a:xfrm>
            <a:prstGeom prst="rect">
              <a:avLst/>
            </a:prstGeom>
          </p:spPr>
        </p:pic>
        <p:pic>
          <p:nvPicPr>
            <p:cNvPr id="17" name="Picture 16" descr="A picture containing silhouette, night sky&#10;&#10;Description automatically generated">
              <a:extLst>
                <a:ext uri="{FF2B5EF4-FFF2-40B4-BE49-F238E27FC236}">
                  <a16:creationId xmlns:a16="http://schemas.microsoft.com/office/drawing/2014/main" id="{66FEE84F-29D2-4229-A539-99FB48A399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462" y="3978234"/>
              <a:ext cx="539365" cy="610963"/>
            </a:xfrm>
            <a:prstGeom prst="rect">
              <a:avLst/>
            </a:prstGeom>
          </p:spPr>
        </p:pic>
      </p:grpSp>
      <p:pic>
        <p:nvPicPr>
          <p:cNvPr id="20" name="Picture 19" descr="Diagram&#10;&#10;Description automatically generated">
            <a:extLst>
              <a:ext uri="{FF2B5EF4-FFF2-40B4-BE49-F238E27FC236}">
                <a16:creationId xmlns:a16="http://schemas.microsoft.com/office/drawing/2014/main" id="{FD154BFA-BF74-493A-9BAE-93D05F28652E}"/>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7291" y="4426611"/>
            <a:ext cx="1632576" cy="1485998"/>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2FB7996E-3655-42AF-B1A6-6E4401BE8F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52835">
            <a:off x="6564490" y="5043417"/>
            <a:ext cx="2800547" cy="507832"/>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nodeType="clickEffect">
                                  <p:stCondLst>
                                    <p:cond delay="0"/>
                                  </p:stCondLst>
                                  <p:childTnLst>
                                    <p:animEffect transition="out" filter="circle(out)">
                                      <p:cBhvr>
                                        <p:cTn id="50" dur="2000"/>
                                        <p:tgtEl>
                                          <p:spTgt spid="2"/>
                                        </p:tgtEl>
                                      </p:cBhvr>
                                    </p:animEffect>
                                    <p:set>
                                      <p:cBhvr>
                                        <p:cTn id="51" dur="1" fill="hold">
                                          <p:stCondLst>
                                            <p:cond delay="19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nodeType="clickEffect">
                                  <p:stCondLst>
                                    <p:cond delay="0"/>
                                  </p:stCondLst>
                                  <p:childTnLst>
                                    <p:animEffect transition="out" filter="circle(out)">
                                      <p:cBhvr>
                                        <p:cTn id="62" dur="2000"/>
                                        <p:tgtEl>
                                          <p:spTgt spid="24"/>
                                        </p:tgtEl>
                                      </p:cBhvr>
                                    </p:animEffect>
                                    <p:set>
                                      <p:cBhvr>
                                        <p:cTn id="63" dur="1" fill="hold">
                                          <p:stCondLst>
                                            <p:cond delay="1999"/>
                                          </p:stCondLst>
                                        </p:cTn>
                                        <p:tgtEl>
                                          <p:spTgt spid="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xit" presetSubtype="32" fill="hold"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29"/>
                                        </p:tgtEl>
                                      </p:cBhvr>
                                    </p:animEffect>
                                    <p:set>
                                      <p:cBhvr>
                                        <p:cTn id="87" dur="1" fill="hold">
                                          <p:stCondLst>
                                            <p:cond delay="1999"/>
                                          </p:stCondLst>
                                        </p:cTn>
                                        <p:tgtEl>
                                          <p:spTgt spid="2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2" nodeType="click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xit" presetSubtype="32" fill="hold" grpId="1" nodeType="clickEffect">
                                  <p:stCondLst>
                                    <p:cond delay="0"/>
                                  </p:stCondLst>
                                  <p:childTnLst>
                                    <p:animEffect transition="out" filter="circle(out)">
                                      <p:cBhvr>
                                        <p:cTn id="98" dur="2000"/>
                                        <p:tgtEl>
                                          <p:spTgt spid="73"/>
                                        </p:tgtEl>
                                      </p:cBhvr>
                                    </p:animEffect>
                                    <p:set>
                                      <p:cBhvr>
                                        <p:cTn id="99" dur="1" fill="hold">
                                          <p:stCondLst>
                                            <p:cond delay="1999"/>
                                          </p:stCondLst>
                                        </p:cTn>
                                        <p:tgtEl>
                                          <p:spTgt spid="7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2" nodeType="clickEffect">
                                  <p:stCondLst>
                                    <p:cond delay="0"/>
                                  </p:stCondLst>
                                  <p:childTnLst>
                                    <p:set>
                                      <p:cBhvr>
                                        <p:cTn id="103" dur="1" fill="hold">
                                          <p:stCondLst>
                                            <p:cond delay="0"/>
                                          </p:stCondLst>
                                        </p:cTn>
                                        <p:tgtEl>
                                          <p:spTgt spid="73"/>
                                        </p:tgtEl>
                                        <p:attrNameLst>
                                          <p:attrName>style.visibility</p:attrName>
                                        </p:attrNameLst>
                                      </p:cBhvr>
                                      <p:to>
                                        <p:strVal val="visible"/>
                                      </p:to>
                                    </p:set>
                                    <p:anim calcmode="lin" valueType="num">
                                      <p:cBhvr>
                                        <p:cTn id="104" dur="500" fill="hold"/>
                                        <p:tgtEl>
                                          <p:spTgt spid="73"/>
                                        </p:tgtEl>
                                        <p:attrNameLst>
                                          <p:attrName>ppt_w</p:attrName>
                                        </p:attrNameLst>
                                      </p:cBhvr>
                                      <p:tavLst>
                                        <p:tav tm="0">
                                          <p:val>
                                            <p:fltVal val="0"/>
                                          </p:val>
                                        </p:tav>
                                        <p:tav tm="100000">
                                          <p:val>
                                            <p:strVal val="#ppt_w"/>
                                          </p:val>
                                        </p:tav>
                                      </p:tavLst>
                                    </p:anim>
                                    <p:anim calcmode="lin" valueType="num">
                                      <p:cBhvr>
                                        <p:cTn id="105" dur="500" fill="hold"/>
                                        <p:tgtEl>
                                          <p:spTgt spid="73"/>
                                        </p:tgtEl>
                                        <p:attrNameLst>
                                          <p:attrName>ppt_h</p:attrName>
                                        </p:attrNameLst>
                                      </p:cBhvr>
                                      <p:tavLst>
                                        <p:tav tm="0">
                                          <p:val>
                                            <p:fltVal val="0"/>
                                          </p:val>
                                        </p:tav>
                                        <p:tav tm="100000">
                                          <p:val>
                                            <p:strVal val="#ppt_h"/>
                                          </p:val>
                                        </p:tav>
                                      </p:tavLst>
                                    </p:anim>
                                    <p:animEffect transition="in" filter="fade">
                                      <p:cBhvr>
                                        <p:cTn id="106" dur="500"/>
                                        <p:tgtEl>
                                          <p:spTgt spid="73"/>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xit" presetSubtype="32" fill="hold" grpId="1" nodeType="clickEffect">
                                  <p:stCondLst>
                                    <p:cond delay="0"/>
                                  </p:stCondLst>
                                  <p:childTnLst>
                                    <p:animEffect transition="out" filter="circle(out)">
                                      <p:cBhvr>
                                        <p:cTn id="110" dur="2000"/>
                                        <p:tgtEl>
                                          <p:spTgt spid="71"/>
                                        </p:tgtEl>
                                      </p:cBhvr>
                                    </p:animEffect>
                                    <p:set>
                                      <p:cBhvr>
                                        <p:cTn id="111" dur="1" fill="hold">
                                          <p:stCondLst>
                                            <p:cond delay="1999"/>
                                          </p:stCondLst>
                                        </p:cTn>
                                        <p:tgtEl>
                                          <p:spTgt spid="71"/>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2" nodeType="clickEffect">
                                  <p:stCondLst>
                                    <p:cond delay="0"/>
                                  </p:stCondLst>
                                  <p:childTnLst>
                                    <p:set>
                                      <p:cBhvr>
                                        <p:cTn id="115" dur="1" fill="hold">
                                          <p:stCondLst>
                                            <p:cond delay="0"/>
                                          </p:stCondLst>
                                        </p:cTn>
                                        <p:tgtEl>
                                          <p:spTgt spid="71"/>
                                        </p:tgtEl>
                                        <p:attrNameLst>
                                          <p:attrName>style.visibility</p:attrName>
                                        </p:attrNameLst>
                                      </p:cBhvr>
                                      <p:to>
                                        <p:strVal val="visible"/>
                                      </p:to>
                                    </p:set>
                                    <p:anim calcmode="lin" valueType="num">
                                      <p:cBhvr>
                                        <p:cTn id="116" dur="500" fill="hold"/>
                                        <p:tgtEl>
                                          <p:spTgt spid="71"/>
                                        </p:tgtEl>
                                        <p:attrNameLst>
                                          <p:attrName>ppt_w</p:attrName>
                                        </p:attrNameLst>
                                      </p:cBhvr>
                                      <p:tavLst>
                                        <p:tav tm="0">
                                          <p:val>
                                            <p:fltVal val="0"/>
                                          </p:val>
                                        </p:tav>
                                        <p:tav tm="100000">
                                          <p:val>
                                            <p:strVal val="#ppt_w"/>
                                          </p:val>
                                        </p:tav>
                                      </p:tavLst>
                                    </p:anim>
                                    <p:anim calcmode="lin" valueType="num">
                                      <p:cBhvr>
                                        <p:cTn id="117" dur="500" fill="hold"/>
                                        <p:tgtEl>
                                          <p:spTgt spid="71"/>
                                        </p:tgtEl>
                                        <p:attrNameLst>
                                          <p:attrName>ppt_h</p:attrName>
                                        </p:attrNameLst>
                                      </p:cBhvr>
                                      <p:tavLst>
                                        <p:tav tm="0">
                                          <p:val>
                                            <p:fltVal val="0"/>
                                          </p:val>
                                        </p:tav>
                                        <p:tav tm="100000">
                                          <p:val>
                                            <p:strVal val="#ppt_h"/>
                                          </p:val>
                                        </p:tav>
                                      </p:tavLst>
                                    </p:anim>
                                    <p:animEffect transition="in" filter="fade">
                                      <p:cBhvr>
                                        <p:cTn id="118" dur="500"/>
                                        <p:tgtEl>
                                          <p:spTgt spid="71"/>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xit" presetSubtype="32" fill="hold" grpId="1" nodeType="clickEffect">
                                  <p:stCondLst>
                                    <p:cond delay="0"/>
                                  </p:stCondLst>
                                  <p:childTnLst>
                                    <p:animEffect transition="out" filter="circle(out)">
                                      <p:cBhvr>
                                        <p:cTn id="122" dur="2000"/>
                                        <p:tgtEl>
                                          <p:spTgt spid="69"/>
                                        </p:tgtEl>
                                      </p:cBhvr>
                                    </p:animEffect>
                                    <p:set>
                                      <p:cBhvr>
                                        <p:cTn id="123" dur="1" fill="hold">
                                          <p:stCondLst>
                                            <p:cond delay="1999"/>
                                          </p:stCondLst>
                                        </p:cTn>
                                        <p:tgtEl>
                                          <p:spTgt spid="6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2" nodeType="clickEffect">
                                  <p:stCondLst>
                                    <p:cond delay="0"/>
                                  </p:stCondLst>
                                  <p:childTnLst>
                                    <p:set>
                                      <p:cBhvr>
                                        <p:cTn id="127" dur="1" fill="hold">
                                          <p:stCondLst>
                                            <p:cond delay="0"/>
                                          </p:stCondLst>
                                        </p:cTn>
                                        <p:tgtEl>
                                          <p:spTgt spid="69"/>
                                        </p:tgtEl>
                                        <p:attrNameLst>
                                          <p:attrName>style.visibility</p:attrName>
                                        </p:attrNameLst>
                                      </p:cBhvr>
                                      <p:to>
                                        <p:strVal val="visible"/>
                                      </p:to>
                                    </p:set>
                                    <p:anim calcmode="lin" valueType="num">
                                      <p:cBhvr>
                                        <p:cTn id="128" dur="500" fill="hold"/>
                                        <p:tgtEl>
                                          <p:spTgt spid="69"/>
                                        </p:tgtEl>
                                        <p:attrNameLst>
                                          <p:attrName>ppt_w</p:attrName>
                                        </p:attrNameLst>
                                      </p:cBhvr>
                                      <p:tavLst>
                                        <p:tav tm="0">
                                          <p:val>
                                            <p:fltVal val="0"/>
                                          </p:val>
                                        </p:tav>
                                        <p:tav tm="100000">
                                          <p:val>
                                            <p:strVal val="#ppt_w"/>
                                          </p:val>
                                        </p:tav>
                                      </p:tavLst>
                                    </p:anim>
                                    <p:anim calcmode="lin" valueType="num">
                                      <p:cBhvr>
                                        <p:cTn id="129" dur="500" fill="hold"/>
                                        <p:tgtEl>
                                          <p:spTgt spid="69"/>
                                        </p:tgtEl>
                                        <p:attrNameLst>
                                          <p:attrName>ppt_h</p:attrName>
                                        </p:attrNameLst>
                                      </p:cBhvr>
                                      <p:tavLst>
                                        <p:tav tm="0">
                                          <p:val>
                                            <p:fltVal val="0"/>
                                          </p:val>
                                        </p:tav>
                                        <p:tav tm="100000">
                                          <p:val>
                                            <p:strVal val="#ppt_h"/>
                                          </p:val>
                                        </p:tav>
                                      </p:tavLst>
                                    </p:anim>
                                    <p:animEffect transition="in" filter="fade">
                                      <p:cBhvr>
                                        <p:cTn id="13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69" grpId="0"/>
      <p:bldP spid="69" grpId="1"/>
      <p:bldP spid="69" grpId="2"/>
      <p:bldP spid="71" grpId="0"/>
      <p:bldP spid="71" grpId="1"/>
      <p:bldP spid="71" grpId="2"/>
      <p:bldP spid="73" grpId="0"/>
      <p:bldP spid="73" grpId="1"/>
      <p:bldP spid="7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08291" y="2277670"/>
            <a:ext cx="136105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(to do </a:t>
            </a:r>
            <a:r>
              <a:rPr lang="en-GB" sz="3600" dirty="0">
                <a:solidFill>
                  <a:srgbClr val="1E4E79"/>
                </a:solidFill>
                <a:latin typeface="Century Gothic"/>
                <a:ea typeface="Century Gothic"/>
                <a:cs typeface="Century Gothic"/>
                <a:sym typeface="Century Gothic"/>
              </a:rPr>
              <a:t>and</a:t>
            </a:r>
            <a:r>
              <a:rPr lang="en-GB" sz="3600" b="1" dirty="0">
                <a:solidFill>
                  <a:srgbClr val="1E4E79"/>
                </a:solidFill>
                <a:latin typeface="Century Gothic"/>
                <a:ea typeface="Century Gothic"/>
                <a:cs typeface="Century Gothic"/>
                <a:sym typeface="Century Gothic"/>
              </a:rPr>
              <a:t> to make)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We use the verb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to do and to make.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08291" y="2255755"/>
            <a:ext cx="13610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fai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4784" y="3974265"/>
            <a:ext cx="13873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52169" y="3958528"/>
            <a:ext cx="16800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204236" y="2851229"/>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79118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make</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4">
            <a:alphaModFix/>
          </a:blip>
          <a:srcRect/>
          <a:stretch/>
        </p:blipFill>
        <p:spPr>
          <a:xfrm>
            <a:off x="176974" y="4640389"/>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1029" y="4591887"/>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 | he makes</a:t>
            </a:r>
          </a:p>
        </p:txBody>
      </p:sp>
      <p:sp>
        <p:nvSpPr>
          <p:cNvPr id="28" name="Rectangle: Rounded Corners 27">
            <a:extLst>
              <a:ext uri="{FF2B5EF4-FFF2-40B4-BE49-F238E27FC236}">
                <a16:creationId xmlns:a16="http://schemas.microsoft.com/office/drawing/2014/main" id="{C4B26E00-060E-4A05-852F-01B47EADDEEB}"/>
              </a:ext>
            </a:extLst>
          </p:cNvPr>
          <p:cNvSpPr/>
          <p:nvPr/>
        </p:nvSpPr>
        <p:spPr>
          <a:xfrm>
            <a:off x="581030" y="5348873"/>
            <a:ext cx="1449954"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581027" y="5329349"/>
            <a:ext cx="144995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fai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4">
            <a:alphaModFix/>
          </a:blip>
          <a:srcRect/>
          <a:stretch/>
        </p:blipFill>
        <p:spPr>
          <a:xfrm>
            <a:off x="203220" y="6014997"/>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07274" y="5966495"/>
            <a:ext cx="69355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does | she makes</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2743944" y="2037595"/>
            <a:ext cx="6674561" cy="548094"/>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sp>
        <p:nvSpPr>
          <p:cNvPr id="22" name="Speech Bubble: Rectangle with Corners Rounded 21">
            <a:extLst>
              <a:ext uri="{FF2B5EF4-FFF2-40B4-BE49-F238E27FC236}">
                <a16:creationId xmlns:a16="http://schemas.microsoft.com/office/drawing/2014/main" id="{31D35A32-1492-4B57-B274-B6251155C5A3}"/>
              </a:ext>
            </a:extLst>
          </p:cNvPr>
          <p:cNvSpPr/>
          <p:nvPr/>
        </p:nvSpPr>
        <p:spPr>
          <a:xfrm>
            <a:off x="2450710" y="3744543"/>
            <a:ext cx="6674561" cy="548094"/>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t</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pic>
        <p:nvPicPr>
          <p:cNvPr id="23" name="Picture 22" descr="Quiet Sign Clip Art">
            <a:extLst>
              <a:ext uri="{FF2B5EF4-FFF2-40B4-BE49-F238E27FC236}">
                <a16:creationId xmlns:a16="http://schemas.microsoft.com/office/drawing/2014/main" id="{C75CF578-0AA5-4B84-888B-684DE1015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462" y="1602547"/>
            <a:ext cx="419088" cy="5927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Quiet Sign Clip Art">
            <a:extLst>
              <a:ext uri="{FF2B5EF4-FFF2-40B4-BE49-F238E27FC236}">
                <a16:creationId xmlns:a16="http://schemas.microsoft.com/office/drawing/2014/main" id="{F4668298-30AC-474B-86C2-22FBC96A3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434" y="3348533"/>
            <a:ext cx="424406" cy="60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8" grpId="0" animBg="1"/>
      <p:bldP spid="29" grpId="0"/>
      <p:bldP spid="31" grpId="0"/>
      <p:bldP spid="24"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22259" y="1219471"/>
            <a:ext cx="1564111" cy="387362"/>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1" name="Picture 20" descr="Icon&#10;&#10;Description automatically generated">
            <a:extLst>
              <a:ext uri="{FF2B5EF4-FFF2-40B4-BE49-F238E27FC236}">
                <a16:creationId xmlns:a16="http://schemas.microsoft.com/office/drawing/2014/main" id="{AFEB51BE-B85C-4F2E-9F86-B27EE4481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517" y="11651"/>
            <a:ext cx="1139687" cy="1143194"/>
          </a:xfrm>
          <a:prstGeom prst="rect">
            <a:avLst/>
          </a:prstGeom>
        </p:spPr>
      </p:pic>
      <p:pic>
        <p:nvPicPr>
          <p:cNvPr id="22" name="Picture 21" descr="Icon&#10;&#10;Description automatically generated">
            <a:extLst>
              <a:ext uri="{FF2B5EF4-FFF2-40B4-BE49-F238E27FC236}">
                <a16:creationId xmlns:a16="http://schemas.microsoft.com/office/drawing/2014/main" id="{05B21B8F-DC2D-4AA5-B37B-D71698B1C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0509" y="76277"/>
            <a:ext cx="933659" cy="933659"/>
          </a:xfrm>
          <a:prstGeom prst="rect">
            <a:avLst/>
          </a:prstGeom>
        </p:spPr>
      </p:pic>
      <p:sp>
        <p:nvSpPr>
          <p:cNvPr id="23" name="Explosion: 8 Points 22">
            <a:extLst>
              <a:ext uri="{FF2B5EF4-FFF2-40B4-BE49-F238E27FC236}">
                <a16:creationId xmlns:a16="http://schemas.microsoft.com/office/drawing/2014/main" id="{F8D2D11E-7F41-40BE-93E6-D25E4B408B5E}"/>
              </a:ext>
            </a:extLst>
          </p:cNvPr>
          <p:cNvSpPr/>
          <p:nvPr/>
        </p:nvSpPr>
        <p:spPr>
          <a:xfrm rot="20101036">
            <a:off x="11011096" y="159852"/>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24" name="Explosion: 8 Points 23">
            <a:extLst>
              <a:ext uri="{FF2B5EF4-FFF2-40B4-BE49-F238E27FC236}">
                <a16:creationId xmlns:a16="http://schemas.microsoft.com/office/drawing/2014/main" id="{61565835-75E6-4332-B890-B3D8F70AECD2}"/>
              </a:ext>
            </a:extLst>
          </p:cNvPr>
          <p:cNvSpPr/>
          <p:nvPr/>
        </p:nvSpPr>
        <p:spPr>
          <a:xfrm rot="20101036">
            <a:off x="11015612" y="155779"/>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25" name="TextBox 24">
            <a:extLst>
              <a:ext uri="{FF2B5EF4-FFF2-40B4-BE49-F238E27FC236}">
                <a16:creationId xmlns:a16="http://schemas.microsoft.com/office/drawing/2014/main" id="{AAF1BBEF-6A54-4D1A-8AEE-3B2DEDE02771}"/>
              </a:ext>
            </a:extLst>
          </p:cNvPr>
          <p:cNvSpPr txBox="1"/>
          <p:nvPr/>
        </p:nvSpPr>
        <p:spPr>
          <a:xfrm rot="20326871">
            <a:off x="10975407" y="344888"/>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10" name="CustomShape 3">
            <a:extLst>
              <a:ext uri="{FF2B5EF4-FFF2-40B4-BE49-F238E27FC236}">
                <a16:creationId xmlns:a16="http://schemas.microsoft.com/office/drawing/2014/main" id="{C0D59737-CA62-42E4-A5BD-C2FB0C7315AF}"/>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Speech Bubble: Rectangle with Corners Rounded 10">
            <a:extLst>
              <a:ext uri="{FF2B5EF4-FFF2-40B4-BE49-F238E27FC236}">
                <a16:creationId xmlns:a16="http://schemas.microsoft.com/office/drawing/2014/main" id="{9C808193-45EC-4ACD-904C-1743325D42D1}"/>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46F02B8B-0ED4-442C-8336-2CCCFBF634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13" name="Google Shape;108;p3">
            <a:extLst>
              <a:ext uri="{FF2B5EF4-FFF2-40B4-BE49-F238E27FC236}">
                <a16:creationId xmlns:a16="http://schemas.microsoft.com/office/drawing/2014/main" id="{A13FBA02-E3E7-4B3F-B00B-90BBC8093EA1}"/>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3" name="Table 3">
            <a:extLst>
              <a:ext uri="{FF2B5EF4-FFF2-40B4-BE49-F238E27FC236}">
                <a16:creationId xmlns:a16="http://schemas.microsoft.com/office/drawing/2014/main" id="{7A779059-75BA-4E3B-98AF-BE5F73CB3B4F}"/>
              </a:ext>
            </a:extLst>
          </p:cNvPr>
          <p:cNvGraphicFramePr>
            <a:graphicFrameLocks noGrp="1"/>
          </p:cNvGraphicFramePr>
          <p:nvPr/>
        </p:nvGraphicFramePr>
        <p:xfrm>
          <a:off x="1378693" y="1899238"/>
          <a:ext cx="9409736" cy="3625912"/>
        </p:xfrm>
        <a:graphic>
          <a:graphicData uri="http://schemas.openxmlformats.org/drawingml/2006/table">
            <a:tbl>
              <a:tblPr firstRow="1" bandRow="1">
                <a:tableStyleId>{5940675A-B579-460E-94D1-54222C63F5DA}</a:tableStyleId>
              </a:tblPr>
              <a:tblGrid>
                <a:gridCol w="2352434">
                  <a:extLst>
                    <a:ext uri="{9D8B030D-6E8A-4147-A177-3AD203B41FA5}">
                      <a16:colId xmlns:a16="http://schemas.microsoft.com/office/drawing/2014/main" val="1369646778"/>
                    </a:ext>
                  </a:extLst>
                </a:gridCol>
                <a:gridCol w="2352434">
                  <a:extLst>
                    <a:ext uri="{9D8B030D-6E8A-4147-A177-3AD203B41FA5}">
                      <a16:colId xmlns:a16="http://schemas.microsoft.com/office/drawing/2014/main" val="3828758490"/>
                    </a:ext>
                  </a:extLst>
                </a:gridCol>
                <a:gridCol w="2352434">
                  <a:extLst>
                    <a:ext uri="{9D8B030D-6E8A-4147-A177-3AD203B41FA5}">
                      <a16:colId xmlns:a16="http://schemas.microsoft.com/office/drawing/2014/main" val="4083932608"/>
                    </a:ext>
                  </a:extLst>
                </a:gridCol>
                <a:gridCol w="2352434">
                  <a:extLst>
                    <a:ext uri="{9D8B030D-6E8A-4147-A177-3AD203B41FA5}">
                      <a16:colId xmlns:a16="http://schemas.microsoft.com/office/drawing/2014/main" val="3673066663"/>
                    </a:ext>
                  </a:extLst>
                </a:gridCol>
              </a:tblGrid>
              <a:tr h="181295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24759632"/>
                  </a:ext>
                </a:extLst>
              </a:tr>
              <a:tr h="1812956">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6001905"/>
                  </a:ext>
                </a:extLst>
              </a:tr>
            </a:tbl>
          </a:graphicData>
        </a:graphic>
      </p:graphicFrame>
      <p:sp>
        <p:nvSpPr>
          <p:cNvPr id="5" name="TextBox 4">
            <a:extLst>
              <a:ext uri="{FF2B5EF4-FFF2-40B4-BE49-F238E27FC236}">
                <a16:creationId xmlns:a16="http://schemas.microsoft.com/office/drawing/2014/main" id="{FE1D2F33-F9A1-48BC-A981-3254ECF24F2C}"/>
              </a:ext>
            </a:extLst>
          </p:cNvPr>
          <p:cNvSpPr txBox="1"/>
          <p:nvPr/>
        </p:nvSpPr>
        <p:spPr>
          <a:xfrm>
            <a:off x="1378693" y="319985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cake</a:t>
            </a:r>
          </a:p>
        </p:txBody>
      </p:sp>
      <p:sp>
        <p:nvSpPr>
          <p:cNvPr id="17" name="TextBox 16">
            <a:extLst>
              <a:ext uri="{FF2B5EF4-FFF2-40B4-BE49-F238E27FC236}">
                <a16:creationId xmlns:a16="http://schemas.microsoft.com/office/drawing/2014/main" id="{D62470CF-B894-400C-87D7-F1D96C1DED05}"/>
              </a:ext>
            </a:extLst>
          </p:cNvPr>
          <p:cNvSpPr txBox="1"/>
          <p:nvPr/>
        </p:nvSpPr>
        <p:spPr>
          <a:xfrm>
            <a:off x="3743693" y="316684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test</a:t>
            </a:r>
          </a:p>
        </p:txBody>
      </p:sp>
      <p:sp>
        <p:nvSpPr>
          <p:cNvPr id="18" name="TextBox 17">
            <a:extLst>
              <a:ext uri="{FF2B5EF4-FFF2-40B4-BE49-F238E27FC236}">
                <a16:creationId xmlns:a16="http://schemas.microsoft.com/office/drawing/2014/main" id="{4CB47676-6E15-4C10-8A8A-DE85DA6270DF}"/>
              </a:ext>
            </a:extLst>
          </p:cNvPr>
          <p:cNvSpPr txBox="1"/>
          <p:nvPr/>
        </p:nvSpPr>
        <p:spPr>
          <a:xfrm>
            <a:off x="6077278" y="319985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drawing</a:t>
            </a:r>
          </a:p>
        </p:txBody>
      </p:sp>
      <p:sp>
        <p:nvSpPr>
          <p:cNvPr id="19" name="TextBox 18">
            <a:extLst>
              <a:ext uri="{FF2B5EF4-FFF2-40B4-BE49-F238E27FC236}">
                <a16:creationId xmlns:a16="http://schemas.microsoft.com/office/drawing/2014/main" id="{D1AB7BB1-B82C-4E31-B138-9B94FC9F7F98}"/>
              </a:ext>
            </a:extLst>
          </p:cNvPr>
          <p:cNvSpPr txBox="1"/>
          <p:nvPr/>
        </p:nvSpPr>
        <p:spPr>
          <a:xfrm>
            <a:off x="8473693" y="319985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activity</a:t>
            </a:r>
          </a:p>
        </p:txBody>
      </p:sp>
      <p:sp>
        <p:nvSpPr>
          <p:cNvPr id="26" name="TextBox 25">
            <a:extLst>
              <a:ext uri="{FF2B5EF4-FFF2-40B4-BE49-F238E27FC236}">
                <a16:creationId xmlns:a16="http://schemas.microsoft.com/office/drawing/2014/main" id="{CCFCFC60-9D49-4565-8E1D-E459165EE1AB}"/>
              </a:ext>
            </a:extLst>
          </p:cNvPr>
          <p:cNvSpPr txBox="1"/>
          <p:nvPr/>
        </p:nvSpPr>
        <p:spPr>
          <a:xfrm>
            <a:off x="1312263" y="495907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race</a:t>
            </a:r>
          </a:p>
        </p:txBody>
      </p:sp>
      <p:sp>
        <p:nvSpPr>
          <p:cNvPr id="27" name="TextBox 26">
            <a:extLst>
              <a:ext uri="{FF2B5EF4-FFF2-40B4-BE49-F238E27FC236}">
                <a16:creationId xmlns:a16="http://schemas.microsoft.com/office/drawing/2014/main" id="{456206A8-E059-480A-8E74-584AF89841E8}"/>
              </a:ext>
            </a:extLst>
          </p:cNvPr>
          <p:cNvSpPr txBox="1"/>
          <p:nvPr/>
        </p:nvSpPr>
        <p:spPr>
          <a:xfrm>
            <a:off x="3674703" y="497541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song</a:t>
            </a:r>
          </a:p>
        </p:txBody>
      </p:sp>
      <p:sp>
        <p:nvSpPr>
          <p:cNvPr id="28" name="TextBox 27">
            <a:extLst>
              <a:ext uri="{FF2B5EF4-FFF2-40B4-BE49-F238E27FC236}">
                <a16:creationId xmlns:a16="http://schemas.microsoft.com/office/drawing/2014/main" id="{7F14F37A-A906-46CF-A084-C7A804A7965D}"/>
              </a:ext>
            </a:extLst>
          </p:cNvPr>
          <p:cNvSpPr txBox="1"/>
          <p:nvPr/>
        </p:nvSpPr>
        <p:spPr>
          <a:xfrm>
            <a:off x="6108693" y="499067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film</a:t>
            </a:r>
          </a:p>
        </p:txBody>
      </p:sp>
      <p:sp>
        <p:nvSpPr>
          <p:cNvPr id="29" name="TextBox 28">
            <a:extLst>
              <a:ext uri="{FF2B5EF4-FFF2-40B4-BE49-F238E27FC236}">
                <a16:creationId xmlns:a16="http://schemas.microsoft.com/office/drawing/2014/main" id="{4D55ECB8-AC94-434A-B2E6-BEC9F77662C0}"/>
              </a:ext>
            </a:extLst>
          </p:cNvPr>
          <p:cNvSpPr txBox="1"/>
          <p:nvPr/>
        </p:nvSpPr>
        <p:spPr>
          <a:xfrm>
            <a:off x="8407263" y="495907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visit</a:t>
            </a:r>
          </a:p>
        </p:txBody>
      </p:sp>
      <p:sp>
        <p:nvSpPr>
          <p:cNvPr id="9" name="Rectangle: Rounded Corners 8">
            <a:extLst>
              <a:ext uri="{FF2B5EF4-FFF2-40B4-BE49-F238E27FC236}">
                <a16:creationId xmlns:a16="http://schemas.microsoft.com/office/drawing/2014/main" id="{1B01312C-5FEC-4AFE-83AD-97569F49293E}"/>
              </a:ext>
            </a:extLst>
          </p:cNvPr>
          <p:cNvSpPr/>
          <p:nvPr/>
        </p:nvSpPr>
        <p:spPr>
          <a:xfrm>
            <a:off x="2719507" y="5698434"/>
            <a:ext cx="6881019"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activité</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8ED78437-EAB1-4EAC-B219-45367F34D606}"/>
              </a:ext>
            </a:extLst>
          </p:cNvPr>
          <p:cNvSpPr/>
          <p:nvPr/>
        </p:nvSpPr>
        <p:spPr>
          <a:xfrm>
            <a:off x="3367523" y="5721160"/>
            <a:ext cx="5692923"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dessin</a:t>
            </a:r>
          </a:p>
        </p:txBody>
      </p:sp>
      <p:sp>
        <p:nvSpPr>
          <p:cNvPr id="58" name="Rectangle: Rounded Corners 57">
            <a:extLst>
              <a:ext uri="{FF2B5EF4-FFF2-40B4-BE49-F238E27FC236}">
                <a16:creationId xmlns:a16="http://schemas.microsoft.com/office/drawing/2014/main" id="{285A7C5D-80B1-444A-BA3F-A154FCB3D86C}"/>
              </a:ext>
            </a:extLst>
          </p:cNvPr>
          <p:cNvSpPr/>
          <p:nvPr/>
        </p:nvSpPr>
        <p:spPr>
          <a:xfrm>
            <a:off x="1220187" y="5708795"/>
            <a:ext cx="9354600" cy="99158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course à pied</a:t>
            </a:r>
          </a:p>
        </p:txBody>
      </p:sp>
      <p:sp>
        <p:nvSpPr>
          <p:cNvPr id="59" name="Rectangle 58">
            <a:extLst>
              <a:ext uri="{FF2B5EF4-FFF2-40B4-BE49-F238E27FC236}">
                <a16:creationId xmlns:a16="http://schemas.microsoft.com/office/drawing/2014/main" id="{2B21FA7D-2A21-4A82-B055-1412F6E551B3}"/>
              </a:ext>
            </a:extLst>
          </p:cNvPr>
          <p:cNvSpPr/>
          <p:nvPr/>
        </p:nvSpPr>
        <p:spPr>
          <a:xfrm>
            <a:off x="1377593" y="3715492"/>
            <a:ext cx="2351741"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44A64834-349F-4F1A-B451-5AF77957C4D9}"/>
              </a:ext>
            </a:extLst>
          </p:cNvPr>
          <p:cNvSpPr/>
          <p:nvPr/>
        </p:nvSpPr>
        <p:spPr>
          <a:xfrm>
            <a:off x="2506951" y="5726627"/>
            <a:ext cx="6230250"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film</a:t>
            </a:r>
          </a:p>
        </p:txBody>
      </p:sp>
      <p:sp>
        <p:nvSpPr>
          <p:cNvPr id="62" name="Rectangle: Rounded Corners 61">
            <a:extLst>
              <a:ext uri="{FF2B5EF4-FFF2-40B4-BE49-F238E27FC236}">
                <a16:creationId xmlns:a16="http://schemas.microsoft.com/office/drawing/2014/main" id="{D84B7C9B-A084-4615-A854-65CE7B411963}"/>
              </a:ext>
            </a:extLst>
          </p:cNvPr>
          <p:cNvSpPr/>
          <p:nvPr/>
        </p:nvSpPr>
        <p:spPr>
          <a:xfrm>
            <a:off x="2591597" y="5687018"/>
            <a:ext cx="6508656" cy="10170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gâteau</a:t>
            </a:r>
          </a:p>
        </p:txBody>
      </p:sp>
      <p:sp>
        <p:nvSpPr>
          <p:cNvPr id="64" name="Rectangle: Rounded Corners 63">
            <a:extLst>
              <a:ext uri="{FF2B5EF4-FFF2-40B4-BE49-F238E27FC236}">
                <a16:creationId xmlns:a16="http://schemas.microsoft.com/office/drawing/2014/main" id="{A4CA84B6-974D-4CAB-A407-FF02113AEDF6}"/>
              </a:ext>
            </a:extLst>
          </p:cNvPr>
          <p:cNvSpPr/>
          <p:nvPr/>
        </p:nvSpPr>
        <p:spPr>
          <a:xfrm>
            <a:off x="2456233" y="5713401"/>
            <a:ext cx="6497182" cy="101549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test</a:t>
            </a:r>
          </a:p>
        </p:txBody>
      </p:sp>
      <p:sp>
        <p:nvSpPr>
          <p:cNvPr id="66" name="Rectangle: Rounded Corners 65">
            <a:extLst>
              <a:ext uri="{FF2B5EF4-FFF2-40B4-BE49-F238E27FC236}">
                <a16:creationId xmlns:a16="http://schemas.microsoft.com/office/drawing/2014/main" id="{BCD9651C-61F3-4B00-9672-60F960AE34F5}"/>
              </a:ext>
            </a:extLst>
          </p:cNvPr>
          <p:cNvSpPr/>
          <p:nvPr/>
        </p:nvSpPr>
        <p:spPr>
          <a:xfrm>
            <a:off x="2626436" y="5694433"/>
            <a:ext cx="6427011" cy="101420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visite</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BC78EE61-443F-49A0-9FD0-EFE6C74E4FFB}"/>
              </a:ext>
            </a:extLst>
          </p:cNvPr>
          <p:cNvSpPr/>
          <p:nvPr/>
        </p:nvSpPr>
        <p:spPr>
          <a:xfrm>
            <a:off x="1136471" y="5643562"/>
            <a:ext cx="9857058" cy="106671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chanson</a:t>
            </a:r>
          </a:p>
        </p:txBody>
      </p:sp>
      <p:sp>
        <p:nvSpPr>
          <p:cNvPr id="14" name="Rectangle 13">
            <a:extLst>
              <a:ext uri="{FF2B5EF4-FFF2-40B4-BE49-F238E27FC236}">
                <a16:creationId xmlns:a16="http://schemas.microsoft.com/office/drawing/2014/main" id="{8F308C6A-88F1-44CE-9E32-AE699F6DCF86}"/>
              </a:ext>
            </a:extLst>
          </p:cNvPr>
          <p:cNvSpPr/>
          <p:nvPr/>
        </p:nvSpPr>
        <p:spPr>
          <a:xfrm>
            <a:off x="8487071" y="1916173"/>
            <a:ext cx="2310298"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7" name="Picture 76" descr="A picture containing text&#10;&#10;Description automatically generated">
            <a:extLst>
              <a:ext uri="{FF2B5EF4-FFF2-40B4-BE49-F238E27FC236}">
                <a16:creationId xmlns:a16="http://schemas.microsoft.com/office/drawing/2014/main" id="{F45766AE-FB31-4527-8B42-1E0CC4A9E9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2166" y="2302832"/>
            <a:ext cx="2045940" cy="1022970"/>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E1F7A2CE-7246-40BC-BAA0-9D09F8E68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3693" y="2391558"/>
            <a:ext cx="960022" cy="877520"/>
          </a:xfrm>
          <a:prstGeom prst="rect">
            <a:avLst/>
          </a:prstGeom>
        </p:spPr>
      </p:pic>
      <p:pic>
        <p:nvPicPr>
          <p:cNvPr id="79" name="Picture 78" descr="A picture containing toy&#10;&#10;Description automatically generated">
            <a:extLst>
              <a:ext uri="{FF2B5EF4-FFF2-40B4-BE49-F238E27FC236}">
                <a16:creationId xmlns:a16="http://schemas.microsoft.com/office/drawing/2014/main" id="{1AB87E96-9891-4C78-8455-A58EE5B3B1D8}"/>
              </a:ext>
            </a:extLst>
          </p:cNvPr>
          <p:cNvPicPr>
            <a:picLocks noChangeAspect="1"/>
          </p:cNvPicPr>
          <p:nvPr/>
        </p:nvPicPr>
        <p:blipFill rotWithShape="1">
          <a:blip r:embed="rId9">
            <a:extLst>
              <a:ext uri="{28A0092B-C50C-407E-A947-70E740481C1C}">
                <a14:useLocalDpi xmlns:a14="http://schemas.microsoft.com/office/drawing/2010/main" val="0"/>
              </a:ext>
            </a:extLst>
          </a:blip>
          <a:srcRect r="59881"/>
          <a:stretch/>
        </p:blipFill>
        <p:spPr>
          <a:xfrm>
            <a:off x="9938550" y="1920779"/>
            <a:ext cx="583341" cy="1122324"/>
          </a:xfrm>
          <a:prstGeom prst="rect">
            <a:avLst/>
          </a:prstGeom>
        </p:spPr>
      </p:pic>
      <p:sp>
        <p:nvSpPr>
          <p:cNvPr id="65" name="Rectangle 64">
            <a:extLst>
              <a:ext uri="{FF2B5EF4-FFF2-40B4-BE49-F238E27FC236}">
                <a16:creationId xmlns:a16="http://schemas.microsoft.com/office/drawing/2014/main" id="{B2AEF98F-1E7F-42A1-B5E0-94DD310ADAF7}"/>
              </a:ext>
            </a:extLst>
          </p:cNvPr>
          <p:cNvSpPr/>
          <p:nvPr/>
        </p:nvSpPr>
        <p:spPr>
          <a:xfrm>
            <a:off x="3742182" y="1897894"/>
            <a:ext cx="23261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68">
            <a:extLst>
              <a:ext uri="{FF2B5EF4-FFF2-40B4-BE49-F238E27FC236}">
                <a16:creationId xmlns:a16="http://schemas.microsoft.com/office/drawing/2014/main" id="{002EA261-57FB-4097-8745-9CBAF3E5F151}"/>
              </a:ext>
            </a:extLst>
          </p:cNvPr>
          <p:cNvSpPr/>
          <p:nvPr/>
        </p:nvSpPr>
        <p:spPr>
          <a:xfrm>
            <a:off x="3725462" y="3739858"/>
            <a:ext cx="233202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56">
            <a:extLst>
              <a:ext uri="{FF2B5EF4-FFF2-40B4-BE49-F238E27FC236}">
                <a16:creationId xmlns:a16="http://schemas.microsoft.com/office/drawing/2014/main" id="{06094735-ACAC-43B5-B4E4-04892F3A9F51}"/>
              </a:ext>
            </a:extLst>
          </p:cNvPr>
          <p:cNvSpPr/>
          <p:nvPr/>
        </p:nvSpPr>
        <p:spPr>
          <a:xfrm>
            <a:off x="6103449" y="1913705"/>
            <a:ext cx="2364999"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62">
            <a:extLst>
              <a:ext uri="{FF2B5EF4-FFF2-40B4-BE49-F238E27FC236}">
                <a16:creationId xmlns:a16="http://schemas.microsoft.com/office/drawing/2014/main" id="{04276490-E4C3-43B1-906A-CCE75F2A4E68}"/>
              </a:ext>
            </a:extLst>
          </p:cNvPr>
          <p:cNvSpPr/>
          <p:nvPr/>
        </p:nvSpPr>
        <p:spPr>
          <a:xfrm>
            <a:off x="1369753" y="1894632"/>
            <a:ext cx="2340900"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60">
            <a:extLst>
              <a:ext uri="{FF2B5EF4-FFF2-40B4-BE49-F238E27FC236}">
                <a16:creationId xmlns:a16="http://schemas.microsoft.com/office/drawing/2014/main" id="{D2B47D28-D7EB-4799-89BA-02EF12DE3B19}"/>
              </a:ext>
            </a:extLst>
          </p:cNvPr>
          <p:cNvSpPr/>
          <p:nvPr/>
        </p:nvSpPr>
        <p:spPr>
          <a:xfrm>
            <a:off x="6080524" y="3700421"/>
            <a:ext cx="2345310"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66">
            <a:extLst>
              <a:ext uri="{FF2B5EF4-FFF2-40B4-BE49-F238E27FC236}">
                <a16:creationId xmlns:a16="http://schemas.microsoft.com/office/drawing/2014/main" id="{99C9F25C-BF0C-47D1-AB04-90E7CE2E42F6}"/>
              </a:ext>
            </a:extLst>
          </p:cNvPr>
          <p:cNvSpPr/>
          <p:nvPr/>
        </p:nvSpPr>
        <p:spPr>
          <a:xfrm>
            <a:off x="8432523" y="3740787"/>
            <a:ext cx="234846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Cave Drawing with solid fill">
            <a:extLst>
              <a:ext uri="{FF2B5EF4-FFF2-40B4-BE49-F238E27FC236}">
                <a16:creationId xmlns:a16="http://schemas.microsoft.com/office/drawing/2014/main" id="{C4AAE95D-2312-4482-86DF-39B36C5728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6125" y="2154350"/>
            <a:ext cx="1132792" cy="1132792"/>
          </a:xfrm>
          <a:prstGeom prst="rect">
            <a:avLst/>
          </a:prstGeom>
        </p:spPr>
      </p:pic>
      <p:pic>
        <p:nvPicPr>
          <p:cNvPr id="15" name="Graphic 14" descr="Pencil with solid fill">
            <a:extLst>
              <a:ext uri="{FF2B5EF4-FFF2-40B4-BE49-F238E27FC236}">
                <a16:creationId xmlns:a16="http://schemas.microsoft.com/office/drawing/2014/main" id="{D9B4D5A9-B61B-4676-987E-5B85910937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06797" y="1974748"/>
            <a:ext cx="914400" cy="914400"/>
          </a:xfrm>
          <a:prstGeom prst="rect">
            <a:avLst/>
          </a:prstGeom>
        </p:spPr>
      </p:pic>
      <p:pic>
        <p:nvPicPr>
          <p:cNvPr id="20" name="Graphic 19" descr="Video camera with solid fill">
            <a:extLst>
              <a:ext uri="{FF2B5EF4-FFF2-40B4-BE49-F238E27FC236}">
                <a16:creationId xmlns:a16="http://schemas.microsoft.com/office/drawing/2014/main" id="{DF2E1917-31AC-45B4-8459-5E6EB085085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94093" y="3748041"/>
            <a:ext cx="1455370" cy="1455370"/>
          </a:xfrm>
          <a:prstGeom prst="rect">
            <a:avLst/>
          </a:prstGeom>
        </p:spPr>
      </p:pic>
      <p:pic>
        <p:nvPicPr>
          <p:cNvPr id="31" name="Graphic 30" descr="Microphone with solid fill">
            <a:extLst>
              <a:ext uri="{FF2B5EF4-FFF2-40B4-BE49-F238E27FC236}">
                <a16:creationId xmlns:a16="http://schemas.microsoft.com/office/drawing/2014/main" id="{C2220416-B77F-4950-8013-0B210A1930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23100" y="4158495"/>
            <a:ext cx="914400" cy="914400"/>
          </a:xfrm>
          <a:prstGeom prst="rect">
            <a:avLst/>
          </a:prstGeom>
        </p:spPr>
      </p:pic>
      <p:pic>
        <p:nvPicPr>
          <p:cNvPr id="33" name="Graphic 32" descr="Music notation with solid fill">
            <a:extLst>
              <a:ext uri="{FF2B5EF4-FFF2-40B4-BE49-F238E27FC236}">
                <a16:creationId xmlns:a16="http://schemas.microsoft.com/office/drawing/2014/main" id="{782EE330-48E8-4003-BDFB-AC043754CCC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41896" y="4004231"/>
            <a:ext cx="1152930" cy="1152930"/>
          </a:xfrm>
          <a:prstGeom prst="rect">
            <a:avLst/>
          </a:prstGeom>
        </p:spPr>
      </p:pic>
      <p:pic>
        <p:nvPicPr>
          <p:cNvPr id="70" name="Picture 69">
            <a:extLst>
              <a:ext uri="{FF2B5EF4-FFF2-40B4-BE49-F238E27FC236}">
                <a16:creationId xmlns:a16="http://schemas.microsoft.com/office/drawing/2014/main" id="{6A0613C8-23E0-436B-83BF-8F77351C35E7}"/>
              </a:ext>
            </a:extLst>
          </p:cNvPr>
          <p:cNvPicPr>
            <a:picLocks noChangeAspect="1"/>
          </p:cNvPicPr>
          <p:nvPr/>
        </p:nvPicPr>
        <p:blipFill>
          <a:blip r:embed="rId20"/>
          <a:stretch>
            <a:fillRect/>
          </a:stretch>
        </p:blipFill>
        <p:spPr>
          <a:xfrm>
            <a:off x="1660221" y="3926988"/>
            <a:ext cx="1851009" cy="1108548"/>
          </a:xfrm>
          <a:prstGeom prst="rect">
            <a:avLst/>
          </a:prstGeom>
        </p:spPr>
      </p:pic>
      <p:pic>
        <p:nvPicPr>
          <p:cNvPr id="71" name="Picture 70">
            <a:extLst>
              <a:ext uri="{FF2B5EF4-FFF2-40B4-BE49-F238E27FC236}">
                <a16:creationId xmlns:a16="http://schemas.microsoft.com/office/drawing/2014/main" id="{7D1B9BA7-53E8-4B60-B190-8B29217F9AE7}"/>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4541197" y="2211101"/>
            <a:ext cx="1150461" cy="945849"/>
          </a:xfrm>
          <a:prstGeom prst="rect">
            <a:avLst/>
          </a:prstGeom>
        </p:spPr>
      </p:pic>
      <p:pic>
        <p:nvPicPr>
          <p:cNvPr id="34" name="Picture 33">
            <a:extLst>
              <a:ext uri="{FF2B5EF4-FFF2-40B4-BE49-F238E27FC236}">
                <a16:creationId xmlns:a16="http://schemas.microsoft.com/office/drawing/2014/main" id="{3B1EA3CA-ED05-40CC-A46B-3E34389F5439}"/>
              </a:ext>
            </a:extLst>
          </p:cNvPr>
          <p:cNvPicPr>
            <a:picLocks noChangeAspect="1"/>
          </p:cNvPicPr>
          <p:nvPr/>
        </p:nvPicPr>
        <p:blipFill>
          <a:blip r:embed="rId22"/>
          <a:stretch>
            <a:fillRect/>
          </a:stretch>
        </p:blipFill>
        <p:spPr>
          <a:xfrm>
            <a:off x="1773826" y="2013251"/>
            <a:ext cx="1485773" cy="1149928"/>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E6F96872-C6A1-4AE1-B5E6-39C4221741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82688" y="3865159"/>
            <a:ext cx="814150" cy="1110993"/>
          </a:xfrm>
          <a:prstGeom prst="rect">
            <a:avLst/>
          </a:prstGeom>
        </p:spPr>
      </p:pic>
    </p:spTree>
    <p:extLst>
      <p:ext uri="{BB962C8B-B14F-4D97-AF65-F5344CB8AC3E}">
        <p14:creationId xmlns:p14="http://schemas.microsoft.com/office/powerpoint/2010/main" val="308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6" presetClass="entr" presetSubtype="32"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circle(out)">
                                      <p:cBhvr>
                                        <p:cTn id="19" dur="20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6"/>
                                        </p:tgtEl>
                                        <p:attrNameLst>
                                          <p:attrName>style.visibility</p:attrName>
                                        </p:attrNameLst>
                                      </p:cBhvr>
                                      <p:to>
                                        <p:strVal val="hidden"/>
                                      </p:to>
                                    </p:set>
                                  </p:childTnLst>
                                </p:cTn>
                              </p:par>
                              <p:par>
                                <p:cTn id="29" presetID="6" presetClass="entr" presetSubtype="32"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circle(out)">
                                      <p:cBhvr>
                                        <p:cTn id="31" dur="20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circle(out)">
                                      <p:cBhvr>
                                        <p:cTn id="36" dur="20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8"/>
                                        </p:tgtEl>
                                        <p:attrNameLst>
                                          <p:attrName>style.visibility</p:attrName>
                                        </p:attrNameLst>
                                      </p:cBhvr>
                                      <p:to>
                                        <p:strVal val="hidden"/>
                                      </p:to>
                                    </p:set>
                                  </p:childTnLst>
                                </p:cTn>
                              </p:par>
                              <p:par>
                                <p:cTn id="41" presetID="6" presetClass="entr" presetSubtype="32"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circle(out)">
                                      <p:cBhvr>
                                        <p:cTn id="43" dur="20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circle(out)">
                                      <p:cBhvr>
                                        <p:cTn id="48" dur="20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0"/>
                                        </p:tgtEl>
                                        <p:attrNameLst>
                                          <p:attrName>style.visibility</p:attrName>
                                        </p:attrNameLst>
                                      </p:cBhvr>
                                      <p:to>
                                        <p:strVal val="hidden"/>
                                      </p:to>
                                    </p:set>
                                  </p:childTnLst>
                                </p:cTn>
                              </p:par>
                              <p:par>
                                <p:cTn id="53" presetID="6" presetClass="entr" presetSubtype="32"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circle(out)">
                                      <p:cBhvr>
                                        <p:cTn id="55" dur="2000"/>
                                        <p:tgtEl>
                                          <p:spTgt spid="6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circle(out)">
                                      <p:cBhvr>
                                        <p:cTn id="60" dur="20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2"/>
                                        </p:tgtEl>
                                        <p:attrNameLst>
                                          <p:attrName>style.visibility</p:attrName>
                                        </p:attrNameLst>
                                      </p:cBhvr>
                                      <p:to>
                                        <p:strVal val="hidden"/>
                                      </p:to>
                                    </p:set>
                                  </p:childTnLst>
                                </p:cTn>
                              </p:par>
                              <p:par>
                                <p:cTn id="65" presetID="6" presetClass="entr" presetSubtype="32"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circle(out)">
                                      <p:cBhvr>
                                        <p:cTn id="67" dur="2000"/>
                                        <p:tgtEl>
                                          <p:spTgt spid="64"/>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circle(out)">
                                      <p:cBhvr>
                                        <p:cTn id="72" dur="20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par>
                                <p:cTn id="77" presetID="6" presetClass="entr" presetSubtype="32"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circle(out)">
                                      <p:cBhvr>
                                        <p:cTn id="79" dur="2000"/>
                                        <p:tgtEl>
                                          <p:spTgt spid="66"/>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32"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circle(out)">
                                      <p:cBhvr>
                                        <p:cTn id="84" dur="2000"/>
                                        <p:tgtEl>
                                          <p:spTgt spid="6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6"/>
                                        </p:tgtEl>
                                        <p:attrNameLst>
                                          <p:attrName>style.visibility</p:attrName>
                                        </p:attrNameLst>
                                      </p:cBhvr>
                                      <p:to>
                                        <p:strVal val="hidden"/>
                                      </p:to>
                                    </p:set>
                                  </p:childTnLst>
                                </p:cTn>
                              </p:par>
                              <p:par>
                                <p:cTn id="89" presetID="6" presetClass="entr" presetSubtype="32"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circle(out)">
                                      <p:cBhvr>
                                        <p:cTn id="91" dur="2000"/>
                                        <p:tgtEl>
                                          <p:spTgt spid="68"/>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32" fill="hold" grpId="0" nodeType="click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circle(out)">
                                      <p:cBhvr>
                                        <p:cTn id="96" dur="2000"/>
                                        <p:tgtEl>
                                          <p:spTgt spid="69"/>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grpId="1" nodeType="clickEffect">
                                  <p:stCondLst>
                                    <p:cond delay="0"/>
                                  </p:stCondLst>
                                  <p:childTnLst>
                                    <p:animEffect transition="out" filter="circle(out)">
                                      <p:cBhvr>
                                        <p:cTn id="104" dur="2000"/>
                                        <p:tgtEl>
                                          <p:spTgt spid="65"/>
                                        </p:tgtEl>
                                      </p:cBhvr>
                                    </p:animEffect>
                                    <p:set>
                                      <p:cBhvr>
                                        <p:cTn id="105" dur="1" fill="hold">
                                          <p:stCondLst>
                                            <p:cond delay="1999"/>
                                          </p:stCondLst>
                                        </p:cTn>
                                        <p:tgtEl>
                                          <p:spTgt spid="6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6" presetClass="exit" presetSubtype="32" fill="hold" grpId="1" nodeType="clickEffect">
                                  <p:stCondLst>
                                    <p:cond delay="0"/>
                                  </p:stCondLst>
                                  <p:childTnLst>
                                    <p:animEffect transition="out" filter="circle(out)">
                                      <p:cBhvr>
                                        <p:cTn id="109" dur="2000"/>
                                        <p:tgtEl>
                                          <p:spTgt spid="61"/>
                                        </p:tgtEl>
                                      </p:cBhvr>
                                    </p:animEffect>
                                    <p:set>
                                      <p:cBhvr>
                                        <p:cTn id="110" dur="1" fill="hold">
                                          <p:stCondLst>
                                            <p:cond delay="1999"/>
                                          </p:stCondLst>
                                        </p:cTn>
                                        <p:tgtEl>
                                          <p:spTgt spid="6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grpId="1" nodeType="clickEffect">
                                  <p:stCondLst>
                                    <p:cond delay="0"/>
                                  </p:stCondLst>
                                  <p:childTnLst>
                                    <p:animEffect transition="out" filter="circle(out)">
                                      <p:cBhvr>
                                        <p:cTn id="114" dur="2000"/>
                                        <p:tgtEl>
                                          <p:spTgt spid="59"/>
                                        </p:tgtEl>
                                      </p:cBhvr>
                                    </p:animEffect>
                                    <p:set>
                                      <p:cBhvr>
                                        <p:cTn id="115" dur="1" fill="hold">
                                          <p:stCondLst>
                                            <p:cond delay="1999"/>
                                          </p:stCondLst>
                                        </p:cTn>
                                        <p:tgtEl>
                                          <p:spTgt spid="5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6" presetClass="exit" presetSubtype="32" fill="hold" grpId="1" nodeType="clickEffect">
                                  <p:stCondLst>
                                    <p:cond delay="0"/>
                                  </p:stCondLst>
                                  <p:childTnLst>
                                    <p:animEffect transition="out" filter="circle(out)">
                                      <p:cBhvr>
                                        <p:cTn id="119" dur="2000"/>
                                        <p:tgtEl>
                                          <p:spTgt spid="57"/>
                                        </p:tgtEl>
                                      </p:cBhvr>
                                    </p:animEffect>
                                    <p:set>
                                      <p:cBhvr>
                                        <p:cTn id="120" dur="1" fill="hold">
                                          <p:stCondLst>
                                            <p:cond delay="1999"/>
                                          </p:stCondLst>
                                        </p:cTn>
                                        <p:tgtEl>
                                          <p:spTgt spid="5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grpId="1" nodeType="clickEffect">
                                  <p:stCondLst>
                                    <p:cond delay="0"/>
                                  </p:stCondLst>
                                  <p:childTnLst>
                                    <p:animEffect transition="out" filter="circle(out)">
                                      <p:cBhvr>
                                        <p:cTn id="124" dur="2000"/>
                                        <p:tgtEl>
                                          <p:spTgt spid="63"/>
                                        </p:tgtEl>
                                      </p:cBhvr>
                                    </p:animEffect>
                                    <p:set>
                                      <p:cBhvr>
                                        <p:cTn id="125" dur="1" fill="hold">
                                          <p:stCondLst>
                                            <p:cond delay="19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6" presetClass="exit" presetSubtype="32" fill="hold" grpId="1" nodeType="clickEffect">
                                  <p:stCondLst>
                                    <p:cond delay="0"/>
                                  </p:stCondLst>
                                  <p:childTnLst>
                                    <p:animEffect transition="out" filter="circle(out)">
                                      <p:cBhvr>
                                        <p:cTn id="129" dur="2000"/>
                                        <p:tgtEl>
                                          <p:spTgt spid="67"/>
                                        </p:tgtEl>
                                      </p:cBhvr>
                                    </p:animEffect>
                                    <p:set>
                                      <p:cBhvr>
                                        <p:cTn id="130" dur="1" fill="hold">
                                          <p:stCondLst>
                                            <p:cond delay="1999"/>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6" presetClass="exit" presetSubtype="32" fill="hold" grpId="1" nodeType="clickEffect">
                                  <p:stCondLst>
                                    <p:cond delay="0"/>
                                  </p:stCondLst>
                                  <p:childTnLst>
                                    <p:animEffect transition="out" filter="circle(out)">
                                      <p:cBhvr>
                                        <p:cTn id="134" dur="2000"/>
                                        <p:tgtEl>
                                          <p:spTgt spid="14"/>
                                        </p:tgtEl>
                                      </p:cBhvr>
                                    </p:animEffect>
                                    <p:set>
                                      <p:cBhvr>
                                        <p:cTn id="135" dur="1" fill="hold">
                                          <p:stCondLst>
                                            <p:cond delay="1999"/>
                                          </p:stCondLst>
                                        </p:cTn>
                                        <p:tgtEl>
                                          <p:spTgt spid="1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6" presetClass="exit" presetSubtype="32" fill="hold" grpId="1" nodeType="clickEffect">
                                  <p:stCondLst>
                                    <p:cond delay="0"/>
                                  </p:stCondLst>
                                  <p:childTnLst>
                                    <p:animEffect transition="out" filter="circle(out)">
                                      <p:cBhvr>
                                        <p:cTn id="139" dur="2000"/>
                                        <p:tgtEl>
                                          <p:spTgt spid="69"/>
                                        </p:tgtEl>
                                      </p:cBhvr>
                                    </p:animEffect>
                                    <p:set>
                                      <p:cBhvr>
                                        <p:cTn id="140" dur="1" fill="hold">
                                          <p:stCondLst>
                                            <p:cond delay="19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6" grpId="0" animBg="1"/>
      <p:bldP spid="56" grpId="1" animBg="1"/>
      <p:bldP spid="58" grpId="0" animBg="1"/>
      <p:bldP spid="58" grpId="1" animBg="1"/>
      <p:bldP spid="59" grpId="0" animBg="1"/>
      <p:bldP spid="59"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14" grpId="0" animBg="1"/>
      <p:bldP spid="14" grpId="1" animBg="1"/>
      <p:bldP spid="65" grpId="0" animBg="1"/>
      <p:bldP spid="65" grpId="1" animBg="1"/>
      <p:bldP spid="69" grpId="0" animBg="1"/>
      <p:bldP spid="69" grpId="1" animBg="1"/>
      <p:bldP spid="57" grpId="0" animBg="1"/>
      <p:bldP spid="57" grpId="1" animBg="1"/>
      <p:bldP spid="63" grpId="0" animBg="1"/>
      <p:bldP spid="63" grpId="1" animBg="1"/>
      <p:bldP spid="61" grpId="0" animBg="1"/>
      <p:bldP spid="61" grpId="1" animBg="1"/>
      <p:bldP spid="67" grpId="0" animBg="1"/>
      <p:bldP spid="6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97" name="Table 96">
            <a:extLst>
              <a:ext uri="{FF2B5EF4-FFF2-40B4-BE49-F238E27FC236}">
                <a16:creationId xmlns:a16="http://schemas.microsoft.com/office/drawing/2014/main" id="{97C34D5D-D5E3-4F04-B1C1-F252FC3456E6}"/>
              </a:ext>
            </a:extLst>
          </p:cNvPr>
          <p:cNvGraphicFramePr>
            <a:graphicFrameLocks noGrp="1"/>
          </p:cNvGraphicFramePr>
          <p:nvPr>
            <p:extLst>
              <p:ext uri="{D42A27DB-BD31-4B8C-83A1-F6EECF244321}">
                <p14:modId xmlns:p14="http://schemas.microsoft.com/office/powerpoint/2010/main" val="2220104455"/>
              </p:ext>
            </p:extLst>
          </p:nvPr>
        </p:nvGraphicFramePr>
        <p:xfrm>
          <a:off x="383856" y="1657353"/>
          <a:ext cx="5669099" cy="4127241"/>
        </p:xfrm>
        <a:graphic>
          <a:graphicData uri="http://schemas.openxmlformats.org/drawingml/2006/table">
            <a:tbl>
              <a:tblPr firstRow="1" bandRow="1">
                <a:noFill/>
              </a:tblPr>
              <a:tblGrid>
                <a:gridCol w="3224758">
                  <a:extLst>
                    <a:ext uri="{9D8B030D-6E8A-4147-A177-3AD203B41FA5}">
                      <a16:colId xmlns:a16="http://schemas.microsoft.com/office/drawing/2014/main" val="2145662844"/>
                    </a:ext>
                  </a:extLst>
                </a:gridCol>
                <a:gridCol w="1214255">
                  <a:extLst>
                    <a:ext uri="{9D8B030D-6E8A-4147-A177-3AD203B41FA5}">
                      <a16:colId xmlns:a16="http://schemas.microsoft.com/office/drawing/2014/main" val="2633898058"/>
                    </a:ext>
                  </a:extLst>
                </a:gridCol>
                <a:gridCol w="1230086">
                  <a:extLst>
                    <a:ext uri="{9D8B030D-6E8A-4147-A177-3AD203B41FA5}">
                      <a16:colId xmlns:a16="http://schemas.microsoft.com/office/drawing/2014/main" val="1120597939"/>
                    </a:ext>
                  </a:extLst>
                </a:gridCol>
              </a:tblGrid>
              <a:tr h="1241895">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(il)</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85977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chanson.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675190">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visite</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675190">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un dessin.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675190">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un film.</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bl>
          </a:graphicData>
        </a:graphic>
      </p:graphicFrame>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714403"/>
            <a:ext cx="995236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946BF25-A249-412D-9D36-BE2DB2C90C88}"/>
              </a:ext>
            </a:extLst>
          </p:cNvPr>
          <p:cNvSpPr txBox="1"/>
          <p:nvPr/>
        </p:nvSpPr>
        <p:spPr>
          <a:xfrm>
            <a:off x="1116940" y="731532"/>
            <a:ext cx="10095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 fait quoi ? C’est Jean-Michel (I...) ou son père Jacques (he...) ?</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17229"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108" y="536351"/>
            <a:ext cx="914400" cy="914400"/>
          </a:xfrm>
          <a:prstGeom prst="rect">
            <a:avLst/>
          </a:prstGeom>
        </p:spPr>
      </p:pic>
      <p:sp>
        <p:nvSpPr>
          <p:cNvPr id="3" name="TextBox 2">
            <a:extLst>
              <a:ext uri="{FF2B5EF4-FFF2-40B4-BE49-F238E27FC236}">
                <a16:creationId xmlns:a16="http://schemas.microsoft.com/office/drawing/2014/main" id="{CDA0A80D-F423-4A44-8CDD-A3D1AAFC658D}"/>
              </a:ext>
            </a:extLst>
          </p:cNvPr>
          <p:cNvSpPr txBox="1"/>
          <p:nvPr/>
        </p:nvSpPr>
        <p:spPr>
          <a:xfrm>
            <a:off x="130107" y="164409"/>
            <a:ext cx="115134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weekend.  Jean-Michel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son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père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C1A8F53D-6ED9-488E-A7A3-742BE57B62FA}"/>
              </a:ext>
            </a:extLst>
          </p:cNvPr>
          <p:cNvSpPr txBox="1"/>
          <p:nvPr/>
        </p:nvSpPr>
        <p:spPr>
          <a:xfrm>
            <a:off x="10247977" y="6450945"/>
            <a:ext cx="1956438"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*son,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his</a:t>
            </a:r>
          </a:p>
        </p:txBody>
      </p:sp>
      <p:graphicFrame>
        <p:nvGraphicFramePr>
          <p:cNvPr id="98" name="Table 97">
            <a:extLst>
              <a:ext uri="{FF2B5EF4-FFF2-40B4-BE49-F238E27FC236}">
                <a16:creationId xmlns:a16="http://schemas.microsoft.com/office/drawing/2014/main" id="{97830F7C-8086-42DC-B0CC-B89C22DE7247}"/>
              </a:ext>
            </a:extLst>
          </p:cNvPr>
          <p:cNvGraphicFramePr>
            <a:graphicFrameLocks noGrp="1"/>
          </p:cNvGraphicFramePr>
          <p:nvPr>
            <p:extLst>
              <p:ext uri="{D42A27DB-BD31-4B8C-83A1-F6EECF244321}">
                <p14:modId xmlns:p14="http://schemas.microsoft.com/office/powerpoint/2010/main" val="3557458261"/>
              </p:ext>
            </p:extLst>
          </p:nvPr>
        </p:nvGraphicFramePr>
        <p:xfrm>
          <a:off x="6379698" y="1661831"/>
          <a:ext cx="5669099" cy="4127242"/>
        </p:xfrm>
        <a:graphic>
          <a:graphicData uri="http://schemas.openxmlformats.org/drawingml/2006/table">
            <a:tbl>
              <a:tblPr firstRow="1" bandRow="1">
                <a:noFill/>
              </a:tblPr>
              <a:tblGrid>
                <a:gridCol w="3482759">
                  <a:extLst>
                    <a:ext uri="{9D8B030D-6E8A-4147-A177-3AD203B41FA5}">
                      <a16:colId xmlns:a16="http://schemas.microsoft.com/office/drawing/2014/main" val="2145662844"/>
                    </a:ext>
                  </a:extLst>
                </a:gridCol>
                <a:gridCol w="1143000">
                  <a:extLst>
                    <a:ext uri="{9D8B030D-6E8A-4147-A177-3AD203B41FA5}">
                      <a16:colId xmlns:a16="http://schemas.microsoft.com/office/drawing/2014/main" val="2633898058"/>
                    </a:ext>
                  </a:extLst>
                </a:gridCol>
                <a:gridCol w="1043340">
                  <a:extLst>
                    <a:ext uri="{9D8B030D-6E8A-4147-A177-3AD203B41FA5}">
                      <a16:colId xmlns:a16="http://schemas.microsoft.com/office/drawing/2014/main" val="1120597939"/>
                    </a:ext>
                  </a:extLst>
                </a:gridCol>
              </a:tblGrid>
              <a:tr h="572804">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(il)</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un test de </a:t>
                      </a:r>
                      <a:r>
                        <a:rPr lang="en-GB" sz="2400" u="none" strike="noStrike" cap="none" dirty="0" err="1">
                          <a:solidFill>
                            <a:srgbClr val="002060"/>
                          </a:solidFill>
                          <a:latin typeface="Century Gothic"/>
                          <a:ea typeface="Century Gothic"/>
                          <a:cs typeface="Century Gothic"/>
                          <a:sym typeface="Century Gothic"/>
                        </a:rPr>
                        <a:t>vocabulaire</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activité</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un gâteau.</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course à pied.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bl>
          </a:graphicData>
        </a:graphic>
      </p:graphicFrame>
      <p:sp>
        <p:nvSpPr>
          <p:cNvPr id="12" name="Explosion: 14 Points 11">
            <a:extLst>
              <a:ext uri="{FF2B5EF4-FFF2-40B4-BE49-F238E27FC236}">
                <a16:creationId xmlns:a16="http://schemas.microsoft.com/office/drawing/2014/main" id="{1931CBEB-6984-4CD2-A70D-87B7B3836435}"/>
              </a:ext>
            </a:extLst>
          </p:cNvPr>
          <p:cNvSpPr/>
          <p:nvPr/>
        </p:nvSpPr>
        <p:spPr>
          <a:xfrm rot="20824785" flipH="1">
            <a:off x="408471" y="4452276"/>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Explosion: 14 Points 102">
            <a:extLst>
              <a:ext uri="{FF2B5EF4-FFF2-40B4-BE49-F238E27FC236}">
                <a16:creationId xmlns:a16="http://schemas.microsoft.com/office/drawing/2014/main" id="{2641673B-0B97-4BD9-A7B0-142A5D756135}"/>
              </a:ext>
            </a:extLst>
          </p:cNvPr>
          <p:cNvSpPr/>
          <p:nvPr/>
        </p:nvSpPr>
        <p:spPr>
          <a:xfrm rot="20824785" flipH="1">
            <a:off x="496549" y="2903804"/>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CC488709-38C4-4BBE-8C0A-9BF6921A9723}"/>
              </a:ext>
            </a:extLst>
          </p:cNvPr>
          <p:cNvSpPr/>
          <p:nvPr/>
        </p:nvSpPr>
        <p:spPr>
          <a:xfrm>
            <a:off x="36060" y="3032862"/>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4" name="Explosion: 14 Points 103">
            <a:extLst>
              <a:ext uri="{FF2B5EF4-FFF2-40B4-BE49-F238E27FC236}">
                <a16:creationId xmlns:a16="http://schemas.microsoft.com/office/drawing/2014/main" id="{61E3E8F5-A535-4A42-805B-BE8685CE2FFB}"/>
              </a:ext>
            </a:extLst>
          </p:cNvPr>
          <p:cNvSpPr/>
          <p:nvPr/>
        </p:nvSpPr>
        <p:spPr>
          <a:xfrm rot="20824785" flipH="1">
            <a:off x="469476" y="3811540"/>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Explosion: 14 Points 104">
            <a:extLst>
              <a:ext uri="{FF2B5EF4-FFF2-40B4-BE49-F238E27FC236}">
                <a16:creationId xmlns:a16="http://schemas.microsoft.com/office/drawing/2014/main" id="{9D9C174F-6C25-4906-8408-BF7434134627}"/>
              </a:ext>
            </a:extLst>
          </p:cNvPr>
          <p:cNvSpPr/>
          <p:nvPr/>
        </p:nvSpPr>
        <p:spPr>
          <a:xfrm rot="20824785" flipH="1">
            <a:off x="474266" y="5150787"/>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Explosion: 14 Points 125">
            <a:extLst>
              <a:ext uri="{FF2B5EF4-FFF2-40B4-BE49-F238E27FC236}">
                <a16:creationId xmlns:a16="http://schemas.microsoft.com/office/drawing/2014/main" id="{07FA79CF-B2C0-452A-970C-B07AC1D960D8}"/>
              </a:ext>
            </a:extLst>
          </p:cNvPr>
          <p:cNvSpPr/>
          <p:nvPr/>
        </p:nvSpPr>
        <p:spPr>
          <a:xfrm rot="20590567" flipH="1">
            <a:off x="6364437" y="2820267"/>
            <a:ext cx="750266" cy="567391"/>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Explosion: 14 Points 126">
            <a:extLst>
              <a:ext uri="{FF2B5EF4-FFF2-40B4-BE49-F238E27FC236}">
                <a16:creationId xmlns:a16="http://schemas.microsoft.com/office/drawing/2014/main" id="{80F2180E-66C3-42EA-A724-A984DB1065F5}"/>
              </a:ext>
            </a:extLst>
          </p:cNvPr>
          <p:cNvSpPr/>
          <p:nvPr/>
        </p:nvSpPr>
        <p:spPr>
          <a:xfrm rot="20824785" flipH="1">
            <a:off x="6406952" y="3715223"/>
            <a:ext cx="71345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Explosion: 14 Points 136">
            <a:extLst>
              <a:ext uri="{FF2B5EF4-FFF2-40B4-BE49-F238E27FC236}">
                <a16:creationId xmlns:a16="http://schemas.microsoft.com/office/drawing/2014/main" id="{4CBDE905-2FCE-42E7-AD77-8F5FF010018A}"/>
              </a:ext>
            </a:extLst>
          </p:cNvPr>
          <p:cNvSpPr/>
          <p:nvPr/>
        </p:nvSpPr>
        <p:spPr>
          <a:xfrm rot="20824785" flipH="1">
            <a:off x="6433889" y="4353828"/>
            <a:ext cx="71345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Explosion: 14 Points 165">
            <a:extLst>
              <a:ext uri="{FF2B5EF4-FFF2-40B4-BE49-F238E27FC236}">
                <a16:creationId xmlns:a16="http://schemas.microsoft.com/office/drawing/2014/main" id="{807B32C4-8F57-4EC9-ABFC-43016452A171}"/>
              </a:ext>
            </a:extLst>
          </p:cNvPr>
          <p:cNvSpPr/>
          <p:nvPr/>
        </p:nvSpPr>
        <p:spPr>
          <a:xfrm rot="20824785" flipH="1">
            <a:off x="6411742" y="4913752"/>
            <a:ext cx="71345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A5B1084B-1752-494E-AE51-E9C0A60FEEB0}"/>
              </a:ext>
            </a:extLst>
          </p:cNvPr>
          <p:cNvSpPr/>
          <p:nvPr/>
        </p:nvSpPr>
        <p:spPr>
          <a:xfrm>
            <a:off x="47478" y="3791683"/>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9" name="Oval 168">
            <a:extLst>
              <a:ext uri="{FF2B5EF4-FFF2-40B4-BE49-F238E27FC236}">
                <a16:creationId xmlns:a16="http://schemas.microsoft.com/office/drawing/2014/main" id="{2C680C8D-F195-4F1E-9CC9-B5948F2E2108}"/>
              </a:ext>
            </a:extLst>
          </p:cNvPr>
          <p:cNvSpPr/>
          <p:nvPr/>
        </p:nvSpPr>
        <p:spPr>
          <a:xfrm>
            <a:off x="34178" y="4476612"/>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0" name="Oval 169">
            <a:extLst>
              <a:ext uri="{FF2B5EF4-FFF2-40B4-BE49-F238E27FC236}">
                <a16:creationId xmlns:a16="http://schemas.microsoft.com/office/drawing/2014/main" id="{A876A775-3266-44F8-A23F-C7C7F42925CE}"/>
              </a:ext>
            </a:extLst>
          </p:cNvPr>
          <p:cNvSpPr/>
          <p:nvPr/>
        </p:nvSpPr>
        <p:spPr>
          <a:xfrm>
            <a:off x="29284" y="5175029"/>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1" name="Oval 170">
            <a:extLst>
              <a:ext uri="{FF2B5EF4-FFF2-40B4-BE49-F238E27FC236}">
                <a16:creationId xmlns:a16="http://schemas.microsoft.com/office/drawing/2014/main" id="{B156DA62-172F-424C-80FE-7F29CFD64545}"/>
              </a:ext>
            </a:extLst>
          </p:cNvPr>
          <p:cNvSpPr/>
          <p:nvPr/>
        </p:nvSpPr>
        <p:spPr>
          <a:xfrm>
            <a:off x="6080893" y="2965568"/>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5" name="Oval 174">
            <a:extLst>
              <a:ext uri="{FF2B5EF4-FFF2-40B4-BE49-F238E27FC236}">
                <a16:creationId xmlns:a16="http://schemas.microsoft.com/office/drawing/2014/main" id="{02BBBC90-160D-4DFE-8194-546DB5D0315A}"/>
              </a:ext>
            </a:extLst>
          </p:cNvPr>
          <p:cNvSpPr/>
          <p:nvPr/>
        </p:nvSpPr>
        <p:spPr>
          <a:xfrm>
            <a:off x="6096000" y="3748569"/>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6" name="Oval 175">
            <a:extLst>
              <a:ext uri="{FF2B5EF4-FFF2-40B4-BE49-F238E27FC236}">
                <a16:creationId xmlns:a16="http://schemas.microsoft.com/office/drawing/2014/main" id="{5D0717CB-B10B-42CE-BFB1-DCD4C021EF72}"/>
              </a:ext>
            </a:extLst>
          </p:cNvPr>
          <p:cNvSpPr/>
          <p:nvPr/>
        </p:nvSpPr>
        <p:spPr>
          <a:xfrm>
            <a:off x="6088820" y="4435804"/>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7" name="Oval 176">
            <a:extLst>
              <a:ext uri="{FF2B5EF4-FFF2-40B4-BE49-F238E27FC236}">
                <a16:creationId xmlns:a16="http://schemas.microsoft.com/office/drawing/2014/main" id="{56D32F7B-CBBB-4608-A2E2-45ECBB3457A3}"/>
              </a:ext>
            </a:extLst>
          </p:cNvPr>
          <p:cNvSpPr/>
          <p:nvPr/>
        </p:nvSpPr>
        <p:spPr>
          <a:xfrm>
            <a:off x="6045253" y="5123039"/>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9" name="Picture 178">
            <a:extLst>
              <a:ext uri="{FF2B5EF4-FFF2-40B4-BE49-F238E27FC236}">
                <a16:creationId xmlns:a16="http://schemas.microsoft.com/office/drawing/2014/main" id="{99E00B4D-0D79-4880-966E-D0246D1A2C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174" y="2976247"/>
            <a:ext cx="384106" cy="400110"/>
          </a:xfrm>
          <a:prstGeom prst="rect">
            <a:avLst/>
          </a:prstGeom>
        </p:spPr>
      </p:pic>
      <p:pic>
        <p:nvPicPr>
          <p:cNvPr id="180" name="Picture 179">
            <a:extLst>
              <a:ext uri="{FF2B5EF4-FFF2-40B4-BE49-F238E27FC236}">
                <a16:creationId xmlns:a16="http://schemas.microsoft.com/office/drawing/2014/main" id="{DC307582-C82F-44D7-B079-6FCEB1C4F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174" y="3633640"/>
            <a:ext cx="384106" cy="400110"/>
          </a:xfrm>
          <a:prstGeom prst="rect">
            <a:avLst/>
          </a:prstGeom>
        </p:spPr>
      </p:pic>
      <p:pic>
        <p:nvPicPr>
          <p:cNvPr id="181" name="Picture 180">
            <a:extLst>
              <a:ext uri="{FF2B5EF4-FFF2-40B4-BE49-F238E27FC236}">
                <a16:creationId xmlns:a16="http://schemas.microsoft.com/office/drawing/2014/main" id="{2826043F-C93C-4BF6-94F1-D3454E2A04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1647" y="4260167"/>
            <a:ext cx="384106" cy="400110"/>
          </a:xfrm>
          <a:prstGeom prst="rect">
            <a:avLst/>
          </a:prstGeom>
        </p:spPr>
      </p:pic>
      <p:pic>
        <p:nvPicPr>
          <p:cNvPr id="182" name="Picture 181">
            <a:extLst>
              <a:ext uri="{FF2B5EF4-FFF2-40B4-BE49-F238E27FC236}">
                <a16:creationId xmlns:a16="http://schemas.microsoft.com/office/drawing/2014/main" id="{0938AB45-98C7-4F9C-A6DA-C3FC3F7ED1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174" y="4894881"/>
            <a:ext cx="384106" cy="400110"/>
          </a:xfrm>
          <a:prstGeom prst="rect">
            <a:avLst/>
          </a:prstGeom>
        </p:spPr>
      </p:pic>
      <p:pic>
        <p:nvPicPr>
          <p:cNvPr id="183" name="Picture 182">
            <a:extLst>
              <a:ext uri="{FF2B5EF4-FFF2-40B4-BE49-F238E27FC236}">
                <a16:creationId xmlns:a16="http://schemas.microsoft.com/office/drawing/2014/main" id="{143E307C-96A3-41DC-80B2-1DC4C9C633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9176" y="3023336"/>
            <a:ext cx="384106" cy="400110"/>
          </a:xfrm>
          <a:prstGeom prst="rect">
            <a:avLst/>
          </a:prstGeom>
        </p:spPr>
      </p:pic>
      <p:pic>
        <p:nvPicPr>
          <p:cNvPr id="184" name="Picture 183">
            <a:extLst>
              <a:ext uri="{FF2B5EF4-FFF2-40B4-BE49-F238E27FC236}">
                <a16:creationId xmlns:a16="http://schemas.microsoft.com/office/drawing/2014/main" id="{B5BD12A9-FDE2-411A-AAC4-19EC6960E8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9176" y="3785504"/>
            <a:ext cx="384106" cy="400110"/>
          </a:xfrm>
          <a:prstGeom prst="rect">
            <a:avLst/>
          </a:prstGeom>
        </p:spPr>
      </p:pic>
      <p:pic>
        <p:nvPicPr>
          <p:cNvPr id="187" name="Picture 186">
            <a:extLst>
              <a:ext uri="{FF2B5EF4-FFF2-40B4-BE49-F238E27FC236}">
                <a16:creationId xmlns:a16="http://schemas.microsoft.com/office/drawing/2014/main" id="{D8C07488-D343-4306-B990-06772887BA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976" y="4411165"/>
            <a:ext cx="384106" cy="400110"/>
          </a:xfrm>
          <a:prstGeom prst="rect">
            <a:avLst/>
          </a:prstGeom>
        </p:spPr>
      </p:pic>
      <p:pic>
        <p:nvPicPr>
          <p:cNvPr id="188" name="Picture 187">
            <a:extLst>
              <a:ext uri="{FF2B5EF4-FFF2-40B4-BE49-F238E27FC236}">
                <a16:creationId xmlns:a16="http://schemas.microsoft.com/office/drawing/2014/main" id="{4EE8E29A-4027-4E94-A477-EEB2BE09A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4038" y="5088669"/>
            <a:ext cx="384106" cy="40011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23732" y="1108428"/>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pic>
        <p:nvPicPr>
          <p:cNvPr id="46" name="Picture 45" descr="A person wearing a striped shirt&#10;&#10;Description automatically generated with medium confidence">
            <a:extLst>
              <a:ext uri="{FF2B5EF4-FFF2-40B4-BE49-F238E27FC236}">
                <a16:creationId xmlns:a16="http://schemas.microsoft.com/office/drawing/2014/main" id="{A48568E2-9CB0-49BC-BEE8-F6C2A6A05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8533" y="1695492"/>
            <a:ext cx="765205" cy="776977"/>
          </a:xfrm>
          <a:prstGeom prst="ellipse">
            <a:avLst/>
          </a:prstGeom>
        </p:spPr>
      </p:pic>
      <p:pic>
        <p:nvPicPr>
          <p:cNvPr id="47" name="Picture 46" descr="A picture containing text, vector graphics&#10;&#10;Description automatically generated">
            <a:extLst>
              <a:ext uri="{FF2B5EF4-FFF2-40B4-BE49-F238E27FC236}">
                <a16:creationId xmlns:a16="http://schemas.microsoft.com/office/drawing/2014/main" id="{06B70730-35EA-4E9A-8EC3-DE7FE0BA5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12052" y="1689201"/>
            <a:ext cx="753177" cy="785186"/>
          </a:xfrm>
          <a:prstGeom prst="ellipse">
            <a:avLst/>
          </a:prstGeom>
        </p:spPr>
      </p:pic>
      <p:pic>
        <p:nvPicPr>
          <p:cNvPr id="48" name="Picture 47" descr="A person wearing a striped shirt&#10;&#10;Description automatically generated with medium confidence">
            <a:extLst>
              <a:ext uri="{FF2B5EF4-FFF2-40B4-BE49-F238E27FC236}">
                <a16:creationId xmlns:a16="http://schemas.microsoft.com/office/drawing/2014/main" id="{F7C86502-B409-48C7-B360-724A3E297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5057" y="1744235"/>
            <a:ext cx="765205" cy="776977"/>
          </a:xfrm>
          <a:prstGeom prst="ellipse">
            <a:avLst/>
          </a:prstGeom>
        </p:spPr>
      </p:pic>
      <p:pic>
        <p:nvPicPr>
          <p:cNvPr id="49" name="Picture 48" descr="A picture containing text, vector graphics&#10;&#10;Description automatically generated">
            <a:extLst>
              <a:ext uri="{FF2B5EF4-FFF2-40B4-BE49-F238E27FC236}">
                <a16:creationId xmlns:a16="http://schemas.microsoft.com/office/drawing/2014/main" id="{9418F65C-0318-4F14-B121-BCDFDDB71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8576" y="1737944"/>
            <a:ext cx="753177" cy="785186"/>
          </a:xfrm>
          <a:prstGeom prst="ellipse">
            <a:avLst/>
          </a:prstGeom>
        </p:spPr>
      </p:pic>
    </p:spTree>
    <p:extLst>
      <p:ext uri="{BB962C8B-B14F-4D97-AF65-F5344CB8AC3E}">
        <p14:creationId xmlns:p14="http://schemas.microsoft.com/office/powerpoint/2010/main" val="19669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7"/>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8"/>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3" grpId="0" animBg="1"/>
      <p:bldP spid="104" grpId="0" animBg="1"/>
      <p:bldP spid="105" grpId="0" animBg="1"/>
      <p:bldP spid="126" grpId="0" animBg="1"/>
      <p:bldP spid="127" grpId="0" animBg="1"/>
      <p:bldP spid="137" grpId="0" animBg="1"/>
      <p:bldP spid="16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4821</TotalTime>
  <Words>2353</Words>
  <Application>Microsoft Office PowerPoint</Application>
  <PresentationFormat>Widescreen</PresentationFormat>
  <Paragraphs>292</Paragraphs>
  <Slides>12</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Calibri Light</vt:lpstr>
      <vt:lpstr>Century gothic</vt:lpstr>
      <vt:lpstr>Century gothic</vt:lpstr>
      <vt:lpstr>Eras Demi ITC</vt:lpstr>
      <vt:lpstr>Modern Love</vt:lpstr>
      <vt:lpstr>Montserrat Medium</vt:lpstr>
      <vt:lpstr>Symbol</vt:lpstr>
      <vt:lpstr>Wingdings</vt:lpstr>
      <vt:lpstr>1_Office Theme</vt:lpstr>
      <vt:lpstr>Office Theme</vt:lpstr>
      <vt:lpstr>3_Office Theme</vt:lpstr>
      <vt:lpstr>Saying what I and others do</vt:lpstr>
      <vt:lpstr> [ç/c] soft ‘c’</vt:lpstr>
      <vt:lpstr> [ç/c] soft ‘c’</vt:lpstr>
      <vt:lpstr> [ç/c] soft ‘c’</vt:lpstr>
      <vt:lpstr>prononcer</vt:lpstr>
      <vt:lpstr>vocabulaire</vt:lpstr>
      <vt:lpstr>faire (to do and to make)</vt:lpstr>
      <vt:lpstr>vocabulaire</vt:lpstr>
      <vt:lpstr>lire</vt:lpstr>
      <vt:lpstr>faire la grasse matinée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58</cp:revision>
  <dcterms:created xsi:type="dcterms:W3CDTF">2021-07-02T19:27:01Z</dcterms:created>
  <dcterms:modified xsi:type="dcterms:W3CDTF">2023-04-16T12:08:09Z</dcterms:modified>
</cp:coreProperties>
</file>