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57" r:id="rId4"/>
    <p:sldId id="299" r:id="rId5"/>
    <p:sldId id="362" r:id="rId6"/>
    <p:sldId id="928" r:id="rId7"/>
    <p:sldId id="301" r:id="rId8"/>
    <p:sldId id="930" r:id="rId9"/>
    <p:sldId id="931" r:id="rId10"/>
    <p:sldId id="455" r:id="rId11"/>
    <p:sldId id="457" r:id="rId12"/>
    <p:sldId id="456" r:id="rId13"/>
    <p:sldId id="9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796" autoAdjust="0"/>
  </p:normalViewPr>
  <p:slideViewPr>
    <p:cSldViewPr snapToGrid="0">
      <p:cViewPr varScale="1">
        <p:scale>
          <a:sx n="80" d="100"/>
          <a:sy n="80" d="100"/>
        </p:scale>
        <p:origin x="96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8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</a:t>
            </a: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license, no attribution required.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it-IT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several SSC</a:t>
            </a:r>
            <a:endParaRPr lang="it-IT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ce,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cet, cette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escalier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[3705] </a:t>
            </a:r>
            <a:r>
              <a:rPr lang="fr-FR" sz="18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oiseau </a:t>
            </a:r>
            <a:r>
              <a:rPr lang="fr-FR" sz="18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[2435]</a:t>
            </a:r>
            <a:endParaRPr lang="it-IT" sz="1800" b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</a:t>
            </a:r>
            <a:r>
              <a:rPr lang="it-IT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vouloir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[57]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 veux, tu veux, il/elle veut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[57] </a:t>
            </a:r>
            <a:endParaRPr lang="it-IT" sz="1800" b="0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</a:t>
            </a:r>
            <a:r>
              <a:rPr lang="it-IT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côté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[123]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piscine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[&gt;5000] 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stade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[1967]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théâtre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[1701]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loin 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[341]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près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[225] </a:t>
            </a:r>
            <a:r>
              <a:rPr lang="fr-FR" sz="18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de</a:t>
            </a:r>
            <a:r>
              <a:rPr lang="fr-FR" sz="1800" b="1" i="0" strike="noStrike" spc="-1" baseline="30000" dirty="0">
                <a:solidFill>
                  <a:srgbClr val="002060"/>
                </a:solidFill>
                <a:latin typeface="Century Gothic"/>
                <a:ea typeface="Century Gothic"/>
              </a:rPr>
              <a:t>2</a:t>
            </a:r>
            <a:r>
              <a:rPr lang="fr-FR" sz="18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[2] </a:t>
            </a:r>
            <a:endParaRPr lang="fr-FR" sz="1800" b="1" i="0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6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6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6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</a:t>
            </a:r>
          </a:p>
          <a:p>
            <a:pPr marL="216000" indent="-216000">
              <a:lnSpc>
                <a:spcPct val="100000"/>
              </a:lnSpc>
            </a:pPr>
            <a:r>
              <a:rPr lang="en-GB" sz="1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introduced and formally re-visited those words. </a:t>
            </a:r>
            <a:endParaRPr lang="en-GB" sz="16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8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8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800" b="0" strike="noStrike" spc="-1" dirty="0">
              <a:latin typeface="Arial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272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Cards for Follow up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2D0CC9-DEA3-4A63-A921-D94C06607C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3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read aloud in pairs, including different tones of voice; to continue familiarising pupils with the poem.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pupils understand the different ‘tone’ options.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take turns to read a line of the poem each, in pairs.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Frequency of unknown words and </a:t>
            </a:r>
            <a:r>
              <a:rPr lang="en-US" b="1" dirty="0" err="1"/>
              <a:t>cogates</a:t>
            </a:r>
            <a:r>
              <a:rPr lang="en-US" b="1" dirty="0"/>
              <a:t>:</a:t>
            </a:r>
            <a:br>
              <a:rPr lang="en-US" dirty="0"/>
            </a:b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[&gt;5000] </a:t>
            </a: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renverser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[2079] tapis [3783] </a:t>
            </a:r>
            <a:b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8 minutes (2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listening and reading lines from the poem, connecting the words with meaning.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 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bring up the first line from the poem. (Either read aloud or play with audio).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respond by selecting the cards that represent the meaning of that line.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bring up the cards to confirm the answers.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Continue with the rest of the poem.</a:t>
            </a:r>
            <a:endParaRPr lang="en-GB" sz="12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Frequency of unknown words and </a:t>
            </a:r>
            <a:r>
              <a:rPr lang="en-GB" b="1" dirty="0" err="1"/>
              <a:t>cogates</a:t>
            </a:r>
            <a:r>
              <a:rPr lang="en-GB" b="1" dirty="0"/>
              <a:t>:</a:t>
            </a:r>
            <a:br>
              <a:rPr lang="en-GB" dirty="0"/>
            </a:br>
            <a:r>
              <a:rPr lang="es-ES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 [&gt;5000] renverser [2079] tapis [3783] </a:t>
            </a:r>
            <a:br>
              <a:rPr lang="es-ES" sz="18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97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[2/2]</a:t>
            </a:r>
            <a:endParaRPr lang="en-GB" sz="12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Frequency of unknown words and </a:t>
            </a:r>
            <a:r>
              <a:rPr lang="en-US" b="1" dirty="0" err="1"/>
              <a:t>cogates</a:t>
            </a:r>
            <a:r>
              <a:rPr lang="en-US" b="1" dirty="0"/>
              <a:t>:</a:t>
            </a:r>
            <a:br>
              <a:rPr lang="en-US" dirty="0"/>
            </a:b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[&gt;5000] </a:t>
            </a: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renverser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[2079] tapis [3783] </a:t>
            </a: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458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spoken recall of the words from the first half of the poem.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Start the timer. Pupil A reads the first sentence.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Pupil B listens.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They swap roles till the end of the poem.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r>
              <a:rPr lang="en-US" b="1" dirty="0"/>
              <a:t>Frequency of unknown words and </a:t>
            </a:r>
            <a:r>
              <a:rPr lang="en-US" b="1" dirty="0" err="1"/>
              <a:t>cogates</a:t>
            </a:r>
            <a:r>
              <a:rPr lang="en-US" b="1" dirty="0"/>
              <a:t>:</a:t>
            </a:r>
            <a:br>
              <a:rPr lang="en-US" dirty="0"/>
            </a:b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[&gt;5000] </a:t>
            </a: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renverser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[2079] tapis [3783]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253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Note: this activity repeats Follow up 3 but all pupils say all lines together, chorally, out loud.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spoken recall of the words from the first half of the poem.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Start the timer. All pupils read the poem aloud, chorally.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to reveal the answers.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r>
              <a:rPr lang="en-US" b="1" dirty="0"/>
              <a:t>Frequency of unknown words and </a:t>
            </a:r>
            <a:r>
              <a:rPr lang="en-US" b="1" dirty="0" err="1"/>
              <a:t>cogates</a:t>
            </a:r>
            <a:r>
              <a:rPr lang="en-US" b="1" dirty="0"/>
              <a:t>:</a:t>
            </a:r>
            <a:br>
              <a:rPr lang="en-US" dirty="0"/>
            </a:b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[&gt;5000] </a:t>
            </a:r>
            <a:r>
              <a:rPr lang="en-US" sz="1200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renverser</a:t>
            </a:r>
            <a:r>
              <a:rPr lang="en-US" sz="1200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[2079] tapis [3783]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66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week 1, last week and this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the previous week are green and those from week 1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518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74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0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6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3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76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0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6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548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8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8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120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audio" Target="../media/audio2.wav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33FF9F9C-7D6B-452C-9BE0-7B44CA0DD93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3444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vert</a:t>
            </a:r>
            <a:endParaRPr lang="en-GB" sz="9600" dirty="0">
              <a:solidFill>
                <a:srgbClr val="00B05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6A974A-B618-4450-913D-E3399548C606}"/>
              </a:ext>
            </a:extLst>
          </p:cNvPr>
          <p:cNvSpPr/>
          <p:nvPr/>
        </p:nvSpPr>
        <p:spPr>
          <a:xfrm>
            <a:off x="908269" y="2089976"/>
            <a:ext cx="2806262" cy="2678048"/>
          </a:xfrm>
          <a:prstGeom prst="roundRect">
            <a:avLst/>
          </a:prstGeom>
          <a:solidFill>
            <a:srgbClr val="EFF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http://lakanal.net/poesie/photos/Paul-Eluard.jpg">
            <a:extLst>
              <a:ext uri="{FF2B5EF4-FFF2-40B4-BE49-F238E27FC236}">
                <a16:creationId xmlns:a16="http://schemas.microsoft.com/office/drawing/2014/main" id="{1313D8DD-A19C-47FC-B693-65CFF2A41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59" y="1639034"/>
            <a:ext cx="1328320" cy="1789966"/>
          </a:xfrm>
          <a:prstGeom prst="round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FCF261-B258-4E8E-8401-9CC66657AF41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69" y="2317996"/>
            <a:ext cx="1792061" cy="2397487"/>
          </a:xfrm>
          <a:prstGeom prst="rect">
            <a:avLst/>
          </a:prstGeom>
        </p:spPr>
      </p:pic>
      <p:pic>
        <p:nvPicPr>
          <p:cNvPr id="12" name="Picture 11" descr="A logo with a circle and text&#10;&#10;Description automatically generated">
            <a:extLst>
              <a:ext uri="{FF2B5EF4-FFF2-40B4-BE49-F238E27FC236}">
                <a16:creationId xmlns:a16="http://schemas.microsoft.com/office/drawing/2014/main" id="{6218190A-9C48-4B73-952B-486D848557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27" y="4197644"/>
            <a:ext cx="942004" cy="859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CA8AD7-2AE8-46AA-BA6A-1DEAC0B30D8D}"/>
              </a:ext>
            </a:extLst>
          </p:cNvPr>
          <p:cNvSpPr txBox="1"/>
          <p:nvPr/>
        </p:nvSpPr>
        <p:spPr>
          <a:xfrm>
            <a:off x="9788434" y="6435634"/>
            <a:ext cx="240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3 Week 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hlinkClick r:id="" action="ppaction://noaction">
              <a:snd r:embed="rId5" name="S11_i.wav"/>
            </a:hlinkClick>
            <a:extLst>
              <a:ext uri="{FF2B5EF4-FFF2-40B4-BE49-F238E27FC236}">
                <a16:creationId xmlns:a16="http://schemas.microsoft.com/office/drawing/2014/main" id="{AA085FD0-7B47-4794-99DF-064111A92E53}"/>
              </a:ext>
            </a:extLst>
          </p:cNvPr>
          <p:cNvSpPr txBox="1"/>
          <p:nvPr/>
        </p:nvSpPr>
        <p:spPr>
          <a:xfrm>
            <a:off x="3474453" y="71956"/>
            <a:ext cx="782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français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CA8B8C-748C-4F7B-BE39-245EABFBC48F}"/>
              </a:ext>
            </a:extLst>
          </p:cNvPr>
          <p:cNvSpPr txBox="1"/>
          <p:nvPr/>
        </p:nvSpPr>
        <p:spPr>
          <a:xfrm>
            <a:off x="2718370" y="-33315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64260169-55A9-439D-91C5-80ED6881E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848805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far (from)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stadium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next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near (to)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theatre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 wants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she wants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want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want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want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this, that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staircase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this, that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FB14616A-D50D-4BC9-B05C-EEB959298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38F2A86F-A93E-4F88-9290-80B982FACA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C7F54C-6CBB-4EED-99C1-F95BE600AB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59DFA6B-850F-48FA-A460-6F6FCB94A413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06E2DE-2BA0-4628-B904-D7518C625842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4FC88A-6AB7-4BF8-9F9A-6475B3A21122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228311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CD2F-1EA0-4933-BAE6-44F92365E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5" y="0"/>
            <a:ext cx="802105" cy="368801"/>
          </a:xfrm>
        </p:spPr>
        <p:txBody>
          <a:bodyPr>
            <a:norm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cards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62E3A9-A76C-45ED-82FA-D64AE624D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6087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84AC16C-F6D8-4222-B82B-5E6617DB107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62" y="98184"/>
            <a:ext cx="1536412" cy="2055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C4339-0ECE-4658-9270-C53E1FC12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08" y="477634"/>
            <a:ext cx="2159982" cy="1463388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ABA1AA98-BA17-4EB6-B2B4-95BA9EBA3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21" y="477634"/>
            <a:ext cx="2223219" cy="14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0D7A3-F847-4980-9A8A-C0F74916EC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101" y="103604"/>
            <a:ext cx="2274547" cy="1887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51969-28A4-431C-93E5-752B7293A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8" y="2725240"/>
            <a:ext cx="2230040" cy="1568461"/>
          </a:xfrm>
          <a:prstGeom prst="rect">
            <a:avLst/>
          </a:prstGeom>
        </p:spPr>
      </p:pic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556C7797-A59F-4142-BC9D-E97A61E0C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38" y="2658672"/>
            <a:ext cx="2443228" cy="17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Image result for carpet clipart">
            <a:extLst>
              <a:ext uri="{FF2B5EF4-FFF2-40B4-BE49-F238E27FC236}">
                <a16:creationId xmlns:a16="http://schemas.microsoft.com/office/drawing/2014/main" id="{E77AAC5E-D774-4E60-AC9C-733B4ED9A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14" y="2881699"/>
            <a:ext cx="2135279" cy="12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3BDE7F-C352-4CA7-8ECB-1205132083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381" y="2314845"/>
            <a:ext cx="1608842" cy="21559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54E14-5533-4164-9A7D-FD4C8E93AB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3" y="5125332"/>
            <a:ext cx="2252778" cy="1392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D6D7D5-400C-4265-AECA-7006D89A68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50" y="4748610"/>
            <a:ext cx="1391297" cy="1890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A1A885-6F28-450A-A749-A96194B800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10" y="4643201"/>
            <a:ext cx="1944383" cy="203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9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2814" y="91888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 </a:t>
            </a:r>
            <a:endParaRPr lang="en-GB" sz="3200" dirty="0"/>
          </a:p>
        </p:txBody>
      </p:sp>
      <p:sp>
        <p:nvSpPr>
          <p:cNvPr id="27" name="Google Shape;167;p2">
            <a:extLst>
              <a:ext uri="{FF2B5EF4-FFF2-40B4-BE49-F238E27FC236}">
                <a16:creationId xmlns:a16="http://schemas.microsoft.com/office/drawing/2014/main" id="{9BEF0045-2696-42C4-9A76-B57F3335B560}"/>
              </a:ext>
            </a:extLst>
          </p:cNvPr>
          <p:cNvSpPr/>
          <p:nvPr/>
        </p:nvSpPr>
        <p:spPr>
          <a:xfrm>
            <a:off x="188993" y="11694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3FAEA5-A960-401E-8E35-BA52742E7B7A}"/>
              </a:ext>
            </a:extLst>
          </p:cNvPr>
          <p:cNvSpPr txBox="1"/>
          <p:nvPr/>
        </p:nvSpPr>
        <p:spPr>
          <a:xfrm>
            <a:off x="124460" y="91523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Paris il y 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rue;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DF3405-2D9B-4A1D-9D8A-36A4AD5D0FCD}"/>
              </a:ext>
            </a:extLst>
          </p:cNvPr>
          <p:cNvSpPr txBox="1"/>
          <p:nvPr/>
        </p:nvSpPr>
        <p:spPr>
          <a:xfrm>
            <a:off x="124460" y="151878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</a:t>
            </a: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cette rue il y a une maison; 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8B483D-B5DA-4472-9D72-0AD14F3C2C3D}"/>
              </a:ext>
            </a:extLst>
          </p:cNvPr>
          <p:cNvSpPr txBox="1"/>
          <p:nvPr/>
        </p:nvSpPr>
        <p:spPr>
          <a:xfrm>
            <a:off x="159465" y="214262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cette maison il y a un escalier;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BBA52F-70C8-4B5D-9D6E-CFDF4D5D7F8F}"/>
              </a:ext>
            </a:extLst>
          </p:cNvPr>
          <p:cNvSpPr txBox="1"/>
          <p:nvPr/>
        </p:nvSpPr>
        <p:spPr>
          <a:xfrm>
            <a:off x="159465" y="274618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 escalier il y a une chambre;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4D8E67-1093-4FB9-9100-2B69856BECF7}"/>
              </a:ext>
            </a:extLst>
          </p:cNvPr>
          <p:cNvSpPr txBox="1"/>
          <p:nvPr/>
        </p:nvSpPr>
        <p:spPr>
          <a:xfrm>
            <a:off x="159465" y="331145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cette chambre il y a une table;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4618C5A-9096-4B8F-85FB-2C43F5B60903}"/>
              </a:ext>
            </a:extLst>
          </p:cNvPr>
          <p:cNvSpPr txBox="1"/>
          <p:nvPr/>
        </p:nvSpPr>
        <p:spPr>
          <a:xfrm>
            <a:off x="124460" y="387528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Sur cette table il y a un tapis;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A3E503-F810-443E-9F6F-E475B241CBCC}"/>
              </a:ext>
            </a:extLst>
          </p:cNvPr>
          <p:cNvSpPr txBox="1"/>
          <p:nvPr/>
        </p:nvSpPr>
        <p:spPr>
          <a:xfrm>
            <a:off x="138591" y="450919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Sur ce tapis il y a une cage;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4A9AC3-B879-4908-80F7-B93B0549CB83}"/>
              </a:ext>
            </a:extLst>
          </p:cNvPr>
          <p:cNvSpPr txBox="1"/>
          <p:nvPr/>
        </p:nvSpPr>
        <p:spPr>
          <a:xfrm>
            <a:off x="148196" y="509598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cette cage il y a un nid;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1693E4-7E5F-4317-8F3F-B2F8A9CFC2C6}"/>
              </a:ext>
            </a:extLst>
          </p:cNvPr>
          <p:cNvSpPr txBox="1"/>
          <p:nvPr/>
        </p:nvSpPr>
        <p:spPr>
          <a:xfrm>
            <a:off x="159465" y="566795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 nid il y a un œuf,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DB5AA2-743D-4F80-97AA-9473DB9C72EC}"/>
              </a:ext>
            </a:extLst>
          </p:cNvPr>
          <p:cNvSpPr txBox="1"/>
          <p:nvPr/>
        </p:nvSpPr>
        <p:spPr>
          <a:xfrm>
            <a:off x="111527" y="623178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 œuf il y a un oiseau.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2F8E99-438D-42A7-9D7B-496CB8068C5D}"/>
              </a:ext>
            </a:extLst>
          </p:cNvPr>
          <p:cNvSpPr txBox="1"/>
          <p:nvPr/>
        </p:nvSpPr>
        <p:spPr>
          <a:xfrm>
            <a:off x="4885425" y="92109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L'oiseau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l'œuf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F0DE67-E232-443E-9792-9EB79085A460}"/>
              </a:ext>
            </a:extLst>
          </p:cNvPr>
          <p:cNvSpPr txBox="1"/>
          <p:nvPr/>
        </p:nvSpPr>
        <p:spPr>
          <a:xfrm>
            <a:off x="4885425" y="149165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L'œuf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le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nid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97C295-1F78-46BE-BD02-15515AF8441C}"/>
              </a:ext>
            </a:extLst>
          </p:cNvPr>
          <p:cNvSpPr txBox="1"/>
          <p:nvPr/>
        </p:nvSpPr>
        <p:spPr>
          <a:xfrm>
            <a:off x="4869952" y="202389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nid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la cage;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DA798F-A0F2-4A26-AA38-D83116C86ABB}"/>
              </a:ext>
            </a:extLst>
          </p:cNvPr>
          <p:cNvSpPr txBox="1"/>
          <p:nvPr/>
        </p:nvSpPr>
        <p:spPr>
          <a:xfrm>
            <a:off x="4885425" y="267109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cage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le tapis;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6C1AE6E-BE4C-4094-867C-16345DAD3306}"/>
              </a:ext>
            </a:extLst>
          </p:cNvPr>
          <p:cNvSpPr txBox="1"/>
          <p:nvPr/>
        </p:nvSpPr>
        <p:spPr>
          <a:xfrm>
            <a:off x="4859559" y="3196429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Le tapis renversa la table;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DDF9E0-BC04-4907-9BC8-9DC6312105C9}"/>
              </a:ext>
            </a:extLst>
          </p:cNvPr>
          <p:cNvSpPr txBox="1"/>
          <p:nvPr/>
        </p:nvSpPr>
        <p:spPr>
          <a:xfrm>
            <a:off x="4907497" y="379593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table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la chambre;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340416-D5FC-4D8B-B3FD-AFC84C3A8147}"/>
              </a:ext>
            </a:extLst>
          </p:cNvPr>
          <p:cNvSpPr txBox="1"/>
          <p:nvPr/>
        </p:nvSpPr>
        <p:spPr>
          <a:xfrm>
            <a:off x="4859559" y="438942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chambre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l'escalier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CD6493-320F-4325-B248-5A78900BCD99}"/>
              </a:ext>
            </a:extLst>
          </p:cNvPr>
          <p:cNvSpPr txBox="1"/>
          <p:nvPr/>
        </p:nvSpPr>
        <p:spPr>
          <a:xfrm>
            <a:off x="4869952" y="497051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L'escalier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la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maison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;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CD6D06-96B8-4FE7-BAC9-A80975D23B09}"/>
              </a:ext>
            </a:extLst>
          </p:cNvPr>
          <p:cNvSpPr txBox="1"/>
          <p:nvPr/>
        </p:nvSpPr>
        <p:spPr>
          <a:xfrm>
            <a:off x="4859559" y="556761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maison renversa la rue;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itle 2">
            <a:extLst>
              <a:ext uri="{FF2B5EF4-FFF2-40B4-BE49-F238E27FC236}">
                <a16:creationId xmlns:a16="http://schemas.microsoft.com/office/drawing/2014/main" id="{E9760D86-5208-414E-8E8A-DC395300FB51}"/>
              </a:ext>
            </a:extLst>
          </p:cNvPr>
          <p:cNvSpPr txBox="1">
            <a:spLocks/>
          </p:cNvSpPr>
          <p:nvPr/>
        </p:nvSpPr>
        <p:spPr>
          <a:xfrm>
            <a:off x="10686190" y="891888"/>
            <a:ext cx="150581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prononcer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52" name="Graphic 51" descr="Teacher">
            <a:extLst>
              <a:ext uri="{FF2B5EF4-FFF2-40B4-BE49-F238E27FC236}">
                <a16:creationId xmlns:a16="http://schemas.microsoft.com/office/drawing/2014/main" id="{2CF936F7-ED55-4CFC-AB50-C96FFA445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5860" y="-107594"/>
            <a:ext cx="914400" cy="914400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361DC934-D64D-49FC-B205-9F21A3A818B8}"/>
              </a:ext>
            </a:extLst>
          </p:cNvPr>
          <p:cNvSpPr/>
          <p:nvPr/>
        </p:nvSpPr>
        <p:spPr>
          <a:xfrm>
            <a:off x="4340300" y="117778"/>
            <a:ext cx="4278394" cy="395971"/>
          </a:xfrm>
          <a:prstGeom prst="wedgeRoundRectCallout">
            <a:avLst>
              <a:gd name="adj1" fmla="val -60161"/>
              <a:gd name="adj2" fmla="val 8897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Lis avec ton/ta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partenaire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CEB0E6E-024C-4C09-A9B2-58B4BC6C8FC2}"/>
              </a:ext>
            </a:extLst>
          </p:cNvPr>
          <p:cNvSpPr txBox="1"/>
          <p:nvPr/>
        </p:nvSpPr>
        <p:spPr>
          <a:xfrm>
            <a:off x="8673699" y="5394154"/>
            <a:ext cx="3534582" cy="1477328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d’une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façon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… - in a … way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lentement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– slowly</a:t>
            </a:r>
            <a:b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à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voix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basse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quietly</a:t>
            </a:r>
            <a:b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(la )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voix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– voice</a:t>
            </a:r>
            <a:b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(l’)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abeille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 - bee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B790CA1-F776-49A5-B1CF-5DA8C5509E23}"/>
              </a:ext>
            </a:extLst>
          </p:cNvPr>
          <p:cNvSpPr/>
          <p:nvPr/>
        </p:nvSpPr>
        <p:spPr>
          <a:xfrm>
            <a:off x="8868739" y="1646269"/>
            <a:ext cx="3295553" cy="34497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167B96-17EB-43A6-994D-A500E5AD5EBE}"/>
              </a:ext>
            </a:extLst>
          </p:cNvPr>
          <p:cNvSpPr txBox="1"/>
          <p:nvPr/>
        </p:nvSpPr>
        <p:spPr>
          <a:xfrm>
            <a:off x="8868739" y="1824165"/>
            <a:ext cx="3244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d’une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façon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triste🙁</a:t>
            </a: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15F1D9-475B-4000-8D4F-907376DBD40C}"/>
              </a:ext>
            </a:extLst>
          </p:cNvPr>
          <p:cNvSpPr txBox="1"/>
          <p:nvPr/>
        </p:nvSpPr>
        <p:spPr>
          <a:xfrm>
            <a:off x="8919642" y="2863897"/>
            <a:ext cx="2528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lentement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🐌</a:t>
            </a: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3B92A7-3D24-4395-A54F-F6D14690DFAB}"/>
              </a:ext>
            </a:extLst>
          </p:cNvPr>
          <p:cNvSpPr txBox="1"/>
          <p:nvPr/>
        </p:nvSpPr>
        <p:spPr>
          <a:xfrm>
            <a:off x="8919642" y="3366407"/>
            <a:ext cx="3244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rapidement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🌠</a:t>
            </a: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80A4BB-7E5C-4F8B-A7ED-B30CF6F4DA2B}"/>
              </a:ext>
            </a:extLst>
          </p:cNvPr>
          <p:cNvSpPr txBox="1"/>
          <p:nvPr/>
        </p:nvSpPr>
        <p:spPr>
          <a:xfrm>
            <a:off x="8919642" y="3959321"/>
            <a:ext cx="32446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à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voix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basse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🤫 </a:t>
            </a: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695F22-2A0C-4274-AA7C-5470B1ADDEE4}"/>
              </a:ext>
            </a:extLst>
          </p:cNvPr>
          <p:cNvSpPr txBox="1"/>
          <p:nvPr/>
        </p:nvSpPr>
        <p:spPr>
          <a:xfrm>
            <a:off x="8868739" y="2314228"/>
            <a:ext cx="35345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d’une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façon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joyeuse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😊</a:t>
            </a: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9E15766-B926-45C0-B904-1485EB4A41AF}"/>
              </a:ext>
            </a:extLst>
          </p:cNvPr>
          <p:cNvSpPr txBox="1"/>
          <p:nvPr/>
        </p:nvSpPr>
        <p:spPr>
          <a:xfrm>
            <a:off x="8979993" y="4389420"/>
            <a:ext cx="32446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avec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voix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d’abeille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🐝 </a:t>
            </a:r>
            <a:endParaRPr lang="en-GB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01571E-FD88-455A-8C75-64BD7AE67CBC}"/>
              </a:ext>
            </a:extLst>
          </p:cNvPr>
          <p:cNvSpPr txBox="1"/>
          <p:nvPr/>
        </p:nvSpPr>
        <p:spPr>
          <a:xfrm>
            <a:off x="4859559" y="618084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rue renversa la ville de Paris.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D6367B-B6CA-42C4-AE50-322A8C579900}"/>
              </a:ext>
            </a:extLst>
          </p:cNvPr>
          <p:cNvSpPr txBox="1"/>
          <p:nvPr/>
        </p:nvSpPr>
        <p:spPr>
          <a:xfrm>
            <a:off x="9480884" y="-26092"/>
            <a:ext cx="2711116" cy="92333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nid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- nest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renverser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to overturn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 tapis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carpet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96296E-6 L 3.33333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2.96296E-6 L 3.33333E-6 -0.07223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4.81481E-6 L 3.54167E-6 -0.07223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81481E-6 L -3.54167E-6 -0.07223 " pathEditMode="relative" rAng="0" ptsTypes="AA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7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4AA34CF-36C9-47CF-9C59-669FFAEE0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548414"/>
              </p:ext>
            </p:extLst>
          </p:nvPr>
        </p:nvGraphicFramePr>
        <p:xfrm>
          <a:off x="5472460" y="2232553"/>
          <a:ext cx="6491314" cy="2392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5657">
                  <a:extLst>
                    <a:ext uri="{9D8B030D-6E8A-4147-A177-3AD203B41FA5}">
                      <a16:colId xmlns:a16="http://schemas.microsoft.com/office/drawing/2014/main" val="2333475523"/>
                    </a:ext>
                  </a:extLst>
                </a:gridCol>
                <a:gridCol w="3245657">
                  <a:extLst>
                    <a:ext uri="{9D8B030D-6E8A-4147-A177-3AD203B41FA5}">
                      <a16:colId xmlns:a16="http://schemas.microsoft.com/office/drawing/2014/main" val="939253338"/>
                    </a:ext>
                  </a:extLst>
                </a:gridCol>
              </a:tblGrid>
              <a:tr h="23928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70115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 </a:t>
            </a:r>
            <a:endParaRPr lang="en-GB" sz="3200" dirty="0"/>
          </a:p>
        </p:txBody>
      </p:sp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9829E0B3-E88E-4809-B80F-68DB89217C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70" name="Title 2">
            <a:extLst>
              <a:ext uri="{FF2B5EF4-FFF2-40B4-BE49-F238E27FC236}">
                <a16:creationId xmlns:a16="http://schemas.microsoft.com/office/drawing/2014/main" id="{D2419E94-DEC4-4386-BF17-EDFCC9C8FCFE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71" name="Graphic 70" descr="Teacher">
            <a:extLst>
              <a:ext uri="{FF2B5EF4-FFF2-40B4-BE49-F238E27FC236}">
                <a16:creationId xmlns:a16="http://schemas.microsoft.com/office/drawing/2014/main" id="{7111D253-1851-47FF-AA2B-625590A5E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2665" y="-58635"/>
            <a:ext cx="914400" cy="914400"/>
          </a:xfrm>
          <a:prstGeom prst="rect">
            <a:avLst/>
          </a:prstGeom>
        </p:spPr>
      </p:pic>
      <p:sp>
        <p:nvSpPr>
          <p:cNvPr id="72" name="Speech Bubble: Rectangle with Corners Rounded 71">
            <a:extLst>
              <a:ext uri="{FF2B5EF4-FFF2-40B4-BE49-F238E27FC236}">
                <a16:creationId xmlns:a16="http://schemas.microsoft.com/office/drawing/2014/main" id="{A0B35F85-CC67-414B-9FCD-E5A9F344BCC5}"/>
              </a:ext>
            </a:extLst>
          </p:cNvPr>
          <p:cNvSpPr/>
          <p:nvPr/>
        </p:nvSpPr>
        <p:spPr>
          <a:xfrm>
            <a:off x="3868642" y="112203"/>
            <a:ext cx="7220361" cy="433637"/>
          </a:xfrm>
          <a:prstGeom prst="wedgeRoundRectCallout">
            <a:avLst>
              <a:gd name="adj1" fmla="val -54475"/>
              <a:gd name="adj2" fmla="val 13056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Organise les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cartes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dans le bon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ordre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9" name="Google Shape;167;p2">
            <a:extLst>
              <a:ext uri="{FF2B5EF4-FFF2-40B4-BE49-F238E27FC236}">
                <a16:creationId xmlns:a16="http://schemas.microsoft.com/office/drawing/2014/main" id="{E7885ED5-6DAE-43B5-8EE7-ACA0F8E6F132}"/>
              </a:ext>
            </a:extLst>
          </p:cNvPr>
          <p:cNvSpPr/>
          <p:nvPr/>
        </p:nvSpPr>
        <p:spPr>
          <a:xfrm>
            <a:off x="188993" y="11694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054173-33B6-4F76-AF09-E128FDCFCF39}"/>
              </a:ext>
            </a:extLst>
          </p:cNvPr>
          <p:cNvSpPr txBox="1"/>
          <p:nvPr/>
        </p:nvSpPr>
        <p:spPr>
          <a:xfrm>
            <a:off x="124460" y="91523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Paris il y 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rue;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5A0A7D-02B9-45C7-9EB9-E5D0CB72ABCE}"/>
              </a:ext>
            </a:extLst>
          </p:cNvPr>
          <p:cNvSpPr txBox="1"/>
          <p:nvPr/>
        </p:nvSpPr>
        <p:spPr>
          <a:xfrm>
            <a:off x="124460" y="1518787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</a:t>
            </a: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cette rue il y a une maison; 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701FE1-15BD-4598-AEF6-395477A90A17}"/>
              </a:ext>
            </a:extLst>
          </p:cNvPr>
          <p:cNvSpPr txBox="1"/>
          <p:nvPr/>
        </p:nvSpPr>
        <p:spPr>
          <a:xfrm>
            <a:off x="159465" y="214262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cette maison il y a un escalier;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FB74C5-AEE5-449D-ADF9-2357F18408AA}"/>
              </a:ext>
            </a:extLst>
          </p:cNvPr>
          <p:cNvSpPr txBox="1"/>
          <p:nvPr/>
        </p:nvSpPr>
        <p:spPr>
          <a:xfrm>
            <a:off x="159465" y="274618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 escalier il y a une chambre;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0AB6B6-BC0C-42E5-8E96-02678EC85158}"/>
              </a:ext>
            </a:extLst>
          </p:cNvPr>
          <p:cNvSpPr txBox="1"/>
          <p:nvPr/>
        </p:nvSpPr>
        <p:spPr>
          <a:xfrm>
            <a:off x="159465" y="331145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cette chambre il y a une table;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0B64BF-28B6-4EC8-9209-9EEAC6297038}"/>
              </a:ext>
            </a:extLst>
          </p:cNvPr>
          <p:cNvSpPr txBox="1"/>
          <p:nvPr/>
        </p:nvSpPr>
        <p:spPr>
          <a:xfrm>
            <a:off x="124460" y="387528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Sur cette table il y a un tapis;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C4F06-55CB-4B34-9071-E8FEF8EE798F}"/>
              </a:ext>
            </a:extLst>
          </p:cNvPr>
          <p:cNvSpPr txBox="1"/>
          <p:nvPr/>
        </p:nvSpPr>
        <p:spPr>
          <a:xfrm>
            <a:off x="138591" y="450919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Sur ce tapis il y a une cage;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694800-B6EB-4A03-956C-B49CEB59319A}"/>
              </a:ext>
            </a:extLst>
          </p:cNvPr>
          <p:cNvSpPr txBox="1"/>
          <p:nvPr/>
        </p:nvSpPr>
        <p:spPr>
          <a:xfrm>
            <a:off x="148196" y="5095982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cette cage il y a un nid;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6090-244C-4337-8573-4D5EB0ED939B}"/>
              </a:ext>
            </a:extLst>
          </p:cNvPr>
          <p:cNvSpPr txBox="1"/>
          <p:nvPr/>
        </p:nvSpPr>
        <p:spPr>
          <a:xfrm>
            <a:off x="159465" y="566795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 nid il y a un œuf,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35ABC2-11B7-4356-9D4E-C3A965D65CB8}"/>
              </a:ext>
            </a:extLst>
          </p:cNvPr>
          <p:cNvSpPr txBox="1"/>
          <p:nvPr/>
        </p:nvSpPr>
        <p:spPr>
          <a:xfrm>
            <a:off x="111527" y="623178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 œuf il y a un oiseau.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A2891E7-9628-463E-ACA6-A2538A02708B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471" y="2317856"/>
            <a:ext cx="1536412" cy="20554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FE04B66-46D0-479E-A11D-945A060628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792" y="2697305"/>
            <a:ext cx="2159982" cy="146338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A96D116-BBF8-448D-A3B7-4E0EB6CF03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78" y="2611952"/>
            <a:ext cx="2159982" cy="1463388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6D0C4726-6800-4F3B-8307-9C32A342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792" y="2539965"/>
            <a:ext cx="2223219" cy="14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>
            <a:extLst>
              <a:ext uri="{FF2B5EF4-FFF2-40B4-BE49-F238E27FC236}">
                <a16:creationId xmlns:a16="http://schemas.microsoft.com/office/drawing/2014/main" id="{85FBA70D-FD3F-4925-ABC9-472BE6A1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159" y="2779920"/>
            <a:ext cx="2223219" cy="14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482985-9DB1-422B-BC4D-14A27688B8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44" y="2684614"/>
            <a:ext cx="1968077" cy="163350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47CE783-E469-4F84-9332-1D0D3FE235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82" y="2611952"/>
            <a:ext cx="1853251" cy="15381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E52147-90E2-47FD-9F3D-F0A6716002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45" y="2677577"/>
            <a:ext cx="2230040" cy="15684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28D666A-F372-47E8-8728-FADA8FB5F5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59" y="2641146"/>
            <a:ext cx="2230040" cy="1568461"/>
          </a:xfrm>
          <a:prstGeom prst="rect">
            <a:avLst/>
          </a:prstGeom>
        </p:spPr>
      </p:pic>
      <p:pic>
        <p:nvPicPr>
          <p:cNvPr id="40" name="Picture 4" descr="Related image">
            <a:extLst>
              <a:ext uri="{FF2B5EF4-FFF2-40B4-BE49-F238E27FC236}">
                <a16:creationId xmlns:a16="http://schemas.microsoft.com/office/drawing/2014/main" id="{B1AA29A0-3EE9-4D20-81A4-C7FEAFFEF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99" y="2574578"/>
            <a:ext cx="2443228" cy="17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Related image">
            <a:extLst>
              <a:ext uri="{FF2B5EF4-FFF2-40B4-BE49-F238E27FC236}">
                <a16:creationId xmlns:a16="http://schemas.microsoft.com/office/drawing/2014/main" id="{695401EA-2A4C-481C-A176-2ECE43FAC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17" y="2578201"/>
            <a:ext cx="2443228" cy="17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Image result for carpet clipart">
            <a:extLst>
              <a:ext uri="{FF2B5EF4-FFF2-40B4-BE49-F238E27FC236}">
                <a16:creationId xmlns:a16="http://schemas.microsoft.com/office/drawing/2014/main" id="{550095FB-D4B0-46F9-BE61-DFA68BDA6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393" y="2801228"/>
            <a:ext cx="2135279" cy="12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Image result for carpet clipart">
            <a:extLst>
              <a:ext uri="{FF2B5EF4-FFF2-40B4-BE49-F238E27FC236}">
                <a16:creationId xmlns:a16="http://schemas.microsoft.com/office/drawing/2014/main" id="{64755949-DCDA-41D4-BA06-0BF1E3BCA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72" y="2847545"/>
            <a:ext cx="2135279" cy="12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E2ADBB1-3BED-4A4E-810A-3900AF3ACA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286" y="2647321"/>
            <a:ext cx="1091675" cy="146294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7A0A2F7-8CE5-4FB0-BD1F-4B9255280FE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54" y="2578201"/>
            <a:ext cx="1107985" cy="14847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1F59A62-2EF1-4930-B6FB-7D13053B1D7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83" y="3141087"/>
            <a:ext cx="1315046" cy="8131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0EA31A4-C29D-4D56-87B1-B224A12509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24" y="3146739"/>
            <a:ext cx="1228498" cy="75962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C4C53BB-DE76-491A-AA43-74663E0653A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42" y="2996007"/>
            <a:ext cx="758710" cy="10306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2ADFA5A-C43B-48FA-9FCB-CF7FE9B128D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17" y="2922908"/>
            <a:ext cx="839832" cy="114086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654E3A3-A21F-4DCF-85A7-3CC5C867700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76" y="2874207"/>
            <a:ext cx="1173693" cy="122723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359EFF7-4AFF-4CDE-9241-E8D30C5B3DA8}"/>
              </a:ext>
            </a:extLst>
          </p:cNvPr>
          <p:cNvSpPr txBox="1"/>
          <p:nvPr/>
        </p:nvSpPr>
        <p:spPr>
          <a:xfrm>
            <a:off x="9479429" y="5934670"/>
            <a:ext cx="2711116" cy="92333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nid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- nest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renverser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to overturn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 tapis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carpet </a:t>
            </a:r>
          </a:p>
        </p:txBody>
      </p:sp>
    </p:spTree>
    <p:extLst>
      <p:ext uri="{BB962C8B-B14F-4D97-AF65-F5344CB8AC3E}">
        <p14:creationId xmlns:p14="http://schemas.microsoft.com/office/powerpoint/2010/main" val="31468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</a:t>
            </a:r>
            <a:endParaRPr lang="en-GB" sz="3200" dirty="0"/>
          </a:p>
        </p:txBody>
      </p:sp>
      <p:pic>
        <p:nvPicPr>
          <p:cNvPr id="69" name="Picture 68" descr="Icon&#10;&#10;Description automatically generated">
            <a:extLst>
              <a:ext uri="{FF2B5EF4-FFF2-40B4-BE49-F238E27FC236}">
                <a16:creationId xmlns:a16="http://schemas.microsoft.com/office/drawing/2014/main" id="{9829E0B3-E88E-4809-B80F-68DB89217C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70" name="Title 2">
            <a:extLst>
              <a:ext uri="{FF2B5EF4-FFF2-40B4-BE49-F238E27FC236}">
                <a16:creationId xmlns:a16="http://schemas.microsoft.com/office/drawing/2014/main" id="{D2419E94-DEC4-4386-BF17-EDFCC9C8FCFE}"/>
              </a:ext>
            </a:extLst>
          </p:cNvPr>
          <p:cNvSpPr txBox="1">
            <a:spLocks/>
          </p:cNvSpPr>
          <p:nvPr/>
        </p:nvSpPr>
        <p:spPr>
          <a:xfrm>
            <a:off x="11315774" y="1033981"/>
            <a:ext cx="648000" cy="374973"/>
          </a:xfrm>
          <a:prstGeom prst="rect">
            <a:avLst/>
          </a:prstGeom>
          <a:solidFill>
            <a:srgbClr val="786EB1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71" name="Graphic 70" descr="Teacher">
            <a:extLst>
              <a:ext uri="{FF2B5EF4-FFF2-40B4-BE49-F238E27FC236}">
                <a16:creationId xmlns:a16="http://schemas.microsoft.com/office/drawing/2014/main" id="{7111D253-1851-47FF-AA2B-625590A5E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53633" y="-39331"/>
            <a:ext cx="914400" cy="914400"/>
          </a:xfrm>
          <a:prstGeom prst="rect">
            <a:avLst/>
          </a:prstGeom>
        </p:spPr>
      </p:pic>
      <p:sp>
        <p:nvSpPr>
          <p:cNvPr id="72" name="Speech Bubble: Rectangle with Corners Rounded 71">
            <a:extLst>
              <a:ext uri="{FF2B5EF4-FFF2-40B4-BE49-F238E27FC236}">
                <a16:creationId xmlns:a16="http://schemas.microsoft.com/office/drawing/2014/main" id="{A0B35F85-CC67-414B-9FCD-E5A9F344BCC5}"/>
              </a:ext>
            </a:extLst>
          </p:cNvPr>
          <p:cNvSpPr/>
          <p:nvPr/>
        </p:nvSpPr>
        <p:spPr>
          <a:xfrm>
            <a:off x="4670652" y="118467"/>
            <a:ext cx="3678029" cy="424815"/>
          </a:xfrm>
          <a:prstGeom prst="wedgeRoundRectCallout">
            <a:avLst>
              <a:gd name="adj1" fmla="val -59807"/>
              <a:gd name="adj2" fmla="val 21380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poème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98" name="Speech Bubble: Rectangle with Corners Rounded 97">
            <a:extLst>
              <a:ext uri="{FF2B5EF4-FFF2-40B4-BE49-F238E27FC236}">
                <a16:creationId xmlns:a16="http://schemas.microsoft.com/office/drawing/2014/main" id="{C9E9A61F-F4F9-45B6-950F-491355CD3C52}"/>
              </a:ext>
            </a:extLst>
          </p:cNvPr>
          <p:cNvSpPr/>
          <p:nvPr/>
        </p:nvSpPr>
        <p:spPr>
          <a:xfrm>
            <a:off x="7247765" y="573900"/>
            <a:ext cx="3678029" cy="424815"/>
          </a:xfrm>
          <a:prstGeom prst="wedgeRoundRectCallout">
            <a:avLst>
              <a:gd name="adj1" fmla="val -59807"/>
              <a:gd name="adj2" fmla="val 21380"/>
              <a:gd name="adj3" fmla="val 16667"/>
            </a:avLst>
          </a:prstGeom>
          <a:solidFill>
            <a:srgbClr val="00206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C’est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quelle carte ?</a:t>
            </a:r>
          </a:p>
        </p:txBody>
      </p:sp>
      <p:sp>
        <p:nvSpPr>
          <p:cNvPr id="19" name="Google Shape;167;p2">
            <a:extLst>
              <a:ext uri="{FF2B5EF4-FFF2-40B4-BE49-F238E27FC236}">
                <a16:creationId xmlns:a16="http://schemas.microsoft.com/office/drawing/2014/main" id="{E7885ED5-6DAE-43B5-8EE7-ACA0F8E6F132}"/>
              </a:ext>
            </a:extLst>
          </p:cNvPr>
          <p:cNvSpPr/>
          <p:nvPr/>
        </p:nvSpPr>
        <p:spPr>
          <a:xfrm>
            <a:off x="188993" y="11694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931230-C78A-4D8D-A7D9-F3A21EF097EA}"/>
              </a:ext>
            </a:extLst>
          </p:cNvPr>
          <p:cNvSpPr txBox="1"/>
          <p:nvPr/>
        </p:nvSpPr>
        <p:spPr>
          <a:xfrm>
            <a:off x="143098" y="99871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L'oiseau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l'œuf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10684-3D5E-47AE-A48A-7603B1559F3D}"/>
              </a:ext>
            </a:extLst>
          </p:cNvPr>
          <p:cNvSpPr txBox="1"/>
          <p:nvPr/>
        </p:nvSpPr>
        <p:spPr>
          <a:xfrm>
            <a:off x="143098" y="156927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L'œuf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le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nid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5789DF-E47B-4C66-B3B6-B4CB7F17F07A}"/>
              </a:ext>
            </a:extLst>
          </p:cNvPr>
          <p:cNvSpPr txBox="1"/>
          <p:nvPr/>
        </p:nvSpPr>
        <p:spPr>
          <a:xfrm>
            <a:off x="127625" y="210151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nid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la cage;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A2CEDA-A801-4EFA-A800-523FB608CA71}"/>
              </a:ext>
            </a:extLst>
          </p:cNvPr>
          <p:cNvSpPr txBox="1"/>
          <p:nvPr/>
        </p:nvSpPr>
        <p:spPr>
          <a:xfrm>
            <a:off x="143098" y="274871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cage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le tapis;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25BF8C-8F6E-4781-9E3D-EE29F312215A}"/>
              </a:ext>
            </a:extLst>
          </p:cNvPr>
          <p:cNvSpPr txBox="1"/>
          <p:nvPr/>
        </p:nvSpPr>
        <p:spPr>
          <a:xfrm>
            <a:off x="117232" y="327405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Le tapis renversa la table;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D0FCE4-8FF6-4283-99C4-61D5578E8AC2}"/>
              </a:ext>
            </a:extLst>
          </p:cNvPr>
          <p:cNvSpPr txBox="1"/>
          <p:nvPr/>
        </p:nvSpPr>
        <p:spPr>
          <a:xfrm>
            <a:off x="165170" y="387355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table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la chambre;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000E34-5E06-487A-939A-313C03B0E44F}"/>
              </a:ext>
            </a:extLst>
          </p:cNvPr>
          <p:cNvSpPr txBox="1"/>
          <p:nvPr/>
        </p:nvSpPr>
        <p:spPr>
          <a:xfrm>
            <a:off x="117232" y="446704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chambre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l'escalier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3D7BF5-BAD9-4C16-A297-4C08EDA68499}"/>
              </a:ext>
            </a:extLst>
          </p:cNvPr>
          <p:cNvSpPr txBox="1"/>
          <p:nvPr/>
        </p:nvSpPr>
        <p:spPr>
          <a:xfrm>
            <a:off x="127625" y="5048138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L'escalier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la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maison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;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BE22FE-3E61-49AD-A1F3-8FD8D304DE76}"/>
              </a:ext>
            </a:extLst>
          </p:cNvPr>
          <p:cNvSpPr txBox="1"/>
          <p:nvPr/>
        </p:nvSpPr>
        <p:spPr>
          <a:xfrm>
            <a:off x="117232" y="564523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maison renversa la rue;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56B65152-215E-4C35-94CB-39598292C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59244"/>
              </p:ext>
            </p:extLst>
          </p:nvPr>
        </p:nvGraphicFramePr>
        <p:xfrm>
          <a:off x="5472460" y="2232553"/>
          <a:ext cx="6491314" cy="23928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5657">
                  <a:extLst>
                    <a:ext uri="{9D8B030D-6E8A-4147-A177-3AD203B41FA5}">
                      <a16:colId xmlns:a16="http://schemas.microsoft.com/office/drawing/2014/main" val="2333475523"/>
                    </a:ext>
                  </a:extLst>
                </a:gridCol>
                <a:gridCol w="3245657">
                  <a:extLst>
                    <a:ext uri="{9D8B030D-6E8A-4147-A177-3AD203B41FA5}">
                      <a16:colId xmlns:a16="http://schemas.microsoft.com/office/drawing/2014/main" val="939253338"/>
                    </a:ext>
                  </a:extLst>
                </a:gridCol>
              </a:tblGrid>
              <a:tr h="239289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701153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2430115D-1AD8-443A-B580-CCC45CDE2B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54336">
            <a:off x="9636018" y="2402408"/>
            <a:ext cx="1391297" cy="1890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CE1025-BC6C-483A-BEF4-AAB4364224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2462"/>
            <a:ext cx="1944383" cy="2033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E927A6-8BAD-47EC-BED9-D30691126F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96803">
            <a:off x="9224809" y="2593689"/>
            <a:ext cx="2252778" cy="13929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4C8779-E764-449D-B4A6-928B26E45B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5122">
            <a:off x="6392554" y="2414006"/>
            <a:ext cx="1391297" cy="189000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5AAF31-5486-4D0C-92CA-2E309DA6C6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9204">
            <a:off x="9836489" y="2635498"/>
            <a:ext cx="1370367" cy="18364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E3A9A1-1A73-4202-BA0F-24E29DA342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9400">
            <a:off x="5875840" y="2755849"/>
            <a:ext cx="2252778" cy="1392967"/>
          </a:xfrm>
          <a:prstGeom prst="rect">
            <a:avLst/>
          </a:prstGeom>
        </p:spPr>
      </p:pic>
      <p:pic>
        <p:nvPicPr>
          <p:cNvPr id="26" name="Picture 18" descr="Image result for carpet clipart">
            <a:extLst>
              <a:ext uri="{FF2B5EF4-FFF2-40B4-BE49-F238E27FC236}">
                <a16:creationId xmlns:a16="http://schemas.microsoft.com/office/drawing/2014/main" id="{45358E83-A3F6-4DA2-8563-E20F4156B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845">
            <a:off x="9359059" y="2751404"/>
            <a:ext cx="2135279" cy="12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F6B4DC-2629-42C3-A9E8-186B4A74DE2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5847">
            <a:off x="6495916" y="2567340"/>
            <a:ext cx="1320793" cy="1769982"/>
          </a:xfrm>
          <a:prstGeom prst="rect">
            <a:avLst/>
          </a:prstGeom>
        </p:spPr>
      </p:pic>
      <p:pic>
        <p:nvPicPr>
          <p:cNvPr id="28" name="Picture 4" descr="Related image">
            <a:extLst>
              <a:ext uri="{FF2B5EF4-FFF2-40B4-BE49-F238E27FC236}">
                <a16:creationId xmlns:a16="http://schemas.microsoft.com/office/drawing/2014/main" id="{3E3AD189-7985-4806-A25E-61F1A5162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6438">
            <a:off x="9250679" y="2501847"/>
            <a:ext cx="2443228" cy="17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Image result for carpet clipart">
            <a:extLst>
              <a:ext uri="{FF2B5EF4-FFF2-40B4-BE49-F238E27FC236}">
                <a16:creationId xmlns:a16="http://schemas.microsoft.com/office/drawing/2014/main" id="{6F15C3A9-CE20-40DA-8BB1-945E231C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209">
            <a:off x="5795231" y="2784418"/>
            <a:ext cx="2135279" cy="125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A740EFA-41B7-4964-8A86-C9CB82844C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2986">
            <a:off x="9389965" y="2601988"/>
            <a:ext cx="2230040" cy="1568461"/>
          </a:xfrm>
          <a:prstGeom prst="rect">
            <a:avLst/>
          </a:prstGeom>
        </p:spPr>
      </p:pic>
      <p:pic>
        <p:nvPicPr>
          <p:cNvPr id="31" name="Picture 4" descr="Related image">
            <a:extLst>
              <a:ext uri="{FF2B5EF4-FFF2-40B4-BE49-F238E27FC236}">
                <a16:creationId xmlns:a16="http://schemas.microsoft.com/office/drawing/2014/main" id="{C3E3D03B-1DD8-48E4-9894-B9A4A7BF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7886">
            <a:off x="5850730" y="2537229"/>
            <a:ext cx="2443228" cy="17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50B781-0590-4400-AD0D-E462CAFEC8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3405">
            <a:off x="9304786" y="2450232"/>
            <a:ext cx="2274547" cy="18878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EF8976-0DDE-4824-83B3-EE79571FD3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0770">
            <a:off x="5878898" y="2666632"/>
            <a:ext cx="2230040" cy="1568461"/>
          </a:xfrm>
          <a:prstGeom prst="rect">
            <a:avLst/>
          </a:prstGeom>
        </p:spPr>
      </p:pic>
      <p:pic>
        <p:nvPicPr>
          <p:cNvPr id="34" name="Picture 9">
            <a:extLst>
              <a:ext uri="{FF2B5EF4-FFF2-40B4-BE49-F238E27FC236}">
                <a16:creationId xmlns:a16="http://schemas.microsoft.com/office/drawing/2014/main" id="{C83AC612-EE0C-4835-8F48-CBFEA3CAC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7697">
            <a:off x="9310491" y="2787318"/>
            <a:ext cx="2223219" cy="14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2F9CB18-A593-44DD-9E06-1C78AD17C6B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4204">
            <a:off x="5975474" y="2533793"/>
            <a:ext cx="2274547" cy="18878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FDE1E8F-575A-4E1D-ADD5-AFE13AF654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87776">
            <a:off x="9251674" y="2719168"/>
            <a:ext cx="2159982" cy="1463388"/>
          </a:xfrm>
          <a:prstGeom prst="rect">
            <a:avLst/>
          </a:prstGeom>
        </p:spPr>
      </p:pic>
      <p:pic>
        <p:nvPicPr>
          <p:cNvPr id="37" name="Picture 9">
            <a:extLst>
              <a:ext uri="{FF2B5EF4-FFF2-40B4-BE49-F238E27FC236}">
                <a16:creationId xmlns:a16="http://schemas.microsoft.com/office/drawing/2014/main" id="{1249101C-42EA-4D7D-AF11-E6FE5A81C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06274">
            <a:off x="5968536" y="2840357"/>
            <a:ext cx="2223219" cy="146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05935B3-3165-43C0-9D08-9E5420F32F98}"/>
              </a:ext>
            </a:extLst>
          </p:cNvPr>
          <p:cNvSpPr txBox="1"/>
          <p:nvPr/>
        </p:nvSpPr>
        <p:spPr>
          <a:xfrm>
            <a:off x="117232" y="624770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la rue renversa la ville de Paris.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E413ADA-3937-46F5-9D73-6C63E37829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0305">
            <a:off x="9640708" y="2527450"/>
            <a:ext cx="1536412" cy="20554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F0A7569-76D1-4C4D-98CA-39F40E05E0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3612">
            <a:off x="5885343" y="2670174"/>
            <a:ext cx="2159982" cy="146338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07A5C2F-E9F1-4520-A091-9942CB883F05}"/>
              </a:ext>
            </a:extLst>
          </p:cNvPr>
          <p:cNvSpPr txBox="1"/>
          <p:nvPr/>
        </p:nvSpPr>
        <p:spPr>
          <a:xfrm>
            <a:off x="9493029" y="5934670"/>
            <a:ext cx="2711116" cy="92333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nid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- nest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renverser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to overturn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 tapis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carpet </a:t>
            </a:r>
          </a:p>
        </p:txBody>
      </p:sp>
    </p:spTree>
    <p:extLst>
      <p:ext uri="{BB962C8B-B14F-4D97-AF65-F5344CB8AC3E}">
        <p14:creationId xmlns:p14="http://schemas.microsoft.com/office/powerpoint/2010/main" val="10698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3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57" name="Google Shape;167;p2">
            <a:extLst>
              <a:ext uri="{FF2B5EF4-FFF2-40B4-BE49-F238E27FC236}">
                <a16:creationId xmlns:a16="http://schemas.microsoft.com/office/drawing/2014/main" id="{7E229164-396B-4B1F-B0CD-F2E95320B276}"/>
              </a:ext>
            </a:extLst>
          </p:cNvPr>
          <p:cNvSpPr/>
          <p:nvPr/>
        </p:nvSpPr>
        <p:spPr>
          <a:xfrm>
            <a:off x="188993" y="11694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raphic 49" descr="Teacher">
            <a:extLst>
              <a:ext uri="{FF2B5EF4-FFF2-40B4-BE49-F238E27FC236}">
                <a16:creationId xmlns:a16="http://schemas.microsoft.com/office/drawing/2014/main" id="{C1EC9303-B187-4573-B426-5F2110BFE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6280" y="-59113"/>
            <a:ext cx="914400" cy="914400"/>
          </a:xfrm>
          <a:prstGeom prst="rect">
            <a:avLst/>
          </a:prstGeom>
        </p:spPr>
      </p:pic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5076F2B5-9D1F-48E7-BC3C-1E9B124516D1}"/>
              </a:ext>
            </a:extLst>
          </p:cNvPr>
          <p:cNvSpPr/>
          <p:nvPr/>
        </p:nvSpPr>
        <p:spPr>
          <a:xfrm>
            <a:off x="3703389" y="106809"/>
            <a:ext cx="2829759" cy="455341"/>
          </a:xfrm>
          <a:prstGeom prst="wedgeRoundRectCallout">
            <a:avLst>
              <a:gd name="adj1" fmla="val -59163"/>
              <a:gd name="adj2" fmla="val 2076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" name="CustomShape 7">
            <a:extLst>
              <a:ext uri="{FF2B5EF4-FFF2-40B4-BE49-F238E27FC236}">
                <a16:creationId xmlns:a16="http://schemas.microsoft.com/office/drawing/2014/main" id="{E59E0B8B-0CE8-44C6-A979-3B309E020601}"/>
              </a:ext>
            </a:extLst>
          </p:cNvPr>
          <p:cNvSpPr/>
          <p:nvPr/>
        </p:nvSpPr>
        <p:spPr>
          <a:xfrm>
            <a:off x="3721166" y="70899"/>
            <a:ext cx="2811982" cy="455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Parle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en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français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1A8E47-CFD3-4D07-A73F-BA5A7C228071}"/>
              </a:ext>
            </a:extLst>
          </p:cNvPr>
          <p:cNvSpPr txBox="1"/>
          <p:nvPr/>
        </p:nvSpPr>
        <p:spPr>
          <a:xfrm>
            <a:off x="2933397" y="95824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__________ il y a ___________;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3BF458A-2E24-401D-A5BA-A1C334E91616}"/>
              </a:ext>
            </a:extLst>
          </p:cNvPr>
          <p:cNvSpPr txBox="1"/>
          <p:nvPr/>
        </p:nvSpPr>
        <p:spPr>
          <a:xfrm>
            <a:off x="2933396" y="1561798"/>
            <a:ext cx="6962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</a:t>
            </a: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cette ___________ il y a _________________; 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6909D4-7A1D-4A65-8B6B-021C3B25C327}"/>
              </a:ext>
            </a:extLst>
          </p:cNvPr>
          <p:cNvSpPr txBox="1"/>
          <p:nvPr/>
        </p:nvSpPr>
        <p:spPr>
          <a:xfrm>
            <a:off x="2968402" y="2185635"/>
            <a:ext cx="615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cette ___________ il y a ________________;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DC08D09-A63A-4B99-824A-AD3E6747B6EA}"/>
              </a:ext>
            </a:extLst>
          </p:cNvPr>
          <p:cNvSpPr txBox="1"/>
          <p:nvPr/>
        </p:nvSpPr>
        <p:spPr>
          <a:xfrm>
            <a:off x="2968401" y="2789192"/>
            <a:ext cx="611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 ____________ il y a __________________;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6B4B22-7E94-43B9-98FE-770FD10DDCE0}"/>
              </a:ext>
            </a:extLst>
          </p:cNvPr>
          <p:cNvSpPr txBox="1"/>
          <p:nvPr/>
        </p:nvSpPr>
        <p:spPr>
          <a:xfrm>
            <a:off x="2968401" y="3354466"/>
            <a:ext cx="5936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cette ___________ il y a ______________;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55C1DF-C4B4-4510-9DA7-78F545573BE1}"/>
              </a:ext>
            </a:extLst>
          </p:cNvPr>
          <p:cNvSpPr txBox="1"/>
          <p:nvPr/>
        </p:nvSpPr>
        <p:spPr>
          <a:xfrm>
            <a:off x="2933397" y="391829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Sur cette ___________ il y a _______________;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EFD3E8-9F75-4550-85C8-E67E70D30046}"/>
              </a:ext>
            </a:extLst>
          </p:cNvPr>
          <p:cNvSpPr txBox="1"/>
          <p:nvPr/>
        </p:nvSpPr>
        <p:spPr>
          <a:xfrm>
            <a:off x="2947528" y="455220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Sur ce ____________ il y a 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42CD09E-3ED4-43D7-9C60-94F396EAEF21}"/>
              </a:ext>
            </a:extLst>
          </p:cNvPr>
          <p:cNvSpPr txBox="1"/>
          <p:nvPr/>
        </p:nvSpPr>
        <p:spPr>
          <a:xfrm>
            <a:off x="2957133" y="513899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cette ____________ il y a 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651708-5FDF-403A-90E6-49A805476859}"/>
              </a:ext>
            </a:extLst>
          </p:cNvPr>
          <p:cNvSpPr txBox="1"/>
          <p:nvPr/>
        </p:nvSpPr>
        <p:spPr>
          <a:xfrm>
            <a:off x="2968402" y="571096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ce__________il y a _______________;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1377D0B-A58C-428C-9391-F5F2A7A206B5}"/>
              </a:ext>
            </a:extLst>
          </p:cNvPr>
          <p:cNvSpPr txBox="1"/>
          <p:nvPr/>
        </p:nvSpPr>
        <p:spPr>
          <a:xfrm>
            <a:off x="2920464" y="627479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 ___________ il y a ____________.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E3499833-BD94-4D72-996B-051710C08362}"/>
              </a:ext>
            </a:extLst>
          </p:cNvPr>
          <p:cNvSpPr txBox="1">
            <a:spLocks/>
          </p:cNvSpPr>
          <p:nvPr/>
        </p:nvSpPr>
        <p:spPr>
          <a:xfrm>
            <a:off x="11389896" y="158553"/>
            <a:ext cx="457268" cy="21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50" kern="0">
                <a:solidFill>
                  <a:schemeClr val="bg1"/>
                </a:solidFill>
              </a:rPr>
              <a:t>cards</a:t>
            </a:r>
            <a:endParaRPr lang="en-GB" sz="1050" kern="0" dirty="0">
              <a:solidFill>
                <a:schemeClr val="bg1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5DF602A-39D2-427A-987D-72C49AD50D7E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72" y="641362"/>
            <a:ext cx="473718" cy="6337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6F21E06-A8F3-4083-8627-E12803072F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99" y="771319"/>
            <a:ext cx="684563" cy="463792"/>
          </a:xfrm>
          <a:prstGeom prst="rect">
            <a:avLst/>
          </a:prstGeom>
        </p:spPr>
      </p:pic>
      <p:pic>
        <p:nvPicPr>
          <p:cNvPr id="73" name="Picture 9">
            <a:extLst>
              <a:ext uri="{FF2B5EF4-FFF2-40B4-BE49-F238E27FC236}">
                <a16:creationId xmlns:a16="http://schemas.microsoft.com/office/drawing/2014/main" id="{844BC71A-A09E-4FED-8EFE-A491C3A0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66" y="1311170"/>
            <a:ext cx="853866" cy="56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F970524-A958-4520-96DE-A2624F603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91" y="1921889"/>
            <a:ext cx="654830" cy="54350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4D8BD37-A06A-4E63-9E4E-934683527F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55" y="2648387"/>
            <a:ext cx="568877" cy="400110"/>
          </a:xfrm>
          <a:prstGeom prst="rect">
            <a:avLst/>
          </a:prstGeom>
        </p:spPr>
      </p:pic>
      <p:pic>
        <p:nvPicPr>
          <p:cNvPr id="76" name="Picture 4" descr="Related image">
            <a:extLst>
              <a:ext uri="{FF2B5EF4-FFF2-40B4-BE49-F238E27FC236}">
                <a16:creationId xmlns:a16="http://schemas.microsoft.com/office/drawing/2014/main" id="{5E891D9D-7726-4997-B76A-6C29F84E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78" y="3097156"/>
            <a:ext cx="820091" cy="5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8" descr="Image result for carpet clipart">
            <a:extLst>
              <a:ext uri="{FF2B5EF4-FFF2-40B4-BE49-F238E27FC236}">
                <a16:creationId xmlns:a16="http://schemas.microsoft.com/office/drawing/2014/main" id="{5988C9AE-5486-4F9A-8E9E-A294A8B7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01" y="3706354"/>
            <a:ext cx="820091" cy="4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6DE91BA-24DA-4D8B-BE8C-1CE08B67D2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46" y="4352762"/>
            <a:ext cx="378888" cy="50774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29AF523-A1A6-48BE-9270-81B6DA5FDA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45" y="5020535"/>
            <a:ext cx="644617" cy="39858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95AAFA4-D1B6-4332-BDE3-6FC4742CA3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86" y="5572514"/>
            <a:ext cx="331286" cy="45003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712E6EF-757D-4975-8D57-D60AB42DD6B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05" y="6022549"/>
            <a:ext cx="573129" cy="59927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77006EB-6D78-443C-AE40-8B447D7B14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66" y="1347206"/>
            <a:ext cx="684563" cy="463792"/>
          </a:xfrm>
          <a:prstGeom prst="rect">
            <a:avLst/>
          </a:prstGeom>
        </p:spPr>
      </p:pic>
      <p:pic>
        <p:nvPicPr>
          <p:cNvPr id="83" name="Picture 9">
            <a:extLst>
              <a:ext uri="{FF2B5EF4-FFF2-40B4-BE49-F238E27FC236}">
                <a16:creationId xmlns:a16="http://schemas.microsoft.com/office/drawing/2014/main" id="{8203ED39-7406-4AA6-8564-CE05FDFA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37" y="1904655"/>
            <a:ext cx="853866" cy="56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902AE55-613F-44FD-8FA5-649879F7BB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55" y="2555393"/>
            <a:ext cx="654830" cy="54350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1474283-A932-48E1-9F3B-48EB6D5E49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31" y="3259022"/>
            <a:ext cx="568877" cy="400110"/>
          </a:xfrm>
          <a:prstGeom prst="rect">
            <a:avLst/>
          </a:prstGeom>
        </p:spPr>
      </p:pic>
      <p:pic>
        <p:nvPicPr>
          <p:cNvPr id="86" name="Picture 4" descr="Related image">
            <a:extLst>
              <a:ext uri="{FF2B5EF4-FFF2-40B4-BE49-F238E27FC236}">
                <a16:creationId xmlns:a16="http://schemas.microsoft.com/office/drawing/2014/main" id="{AC4C0DDD-27C8-4CE9-9558-B713E83A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31" y="3678814"/>
            <a:ext cx="820091" cy="5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8" descr="Image result for carpet clipart">
            <a:extLst>
              <a:ext uri="{FF2B5EF4-FFF2-40B4-BE49-F238E27FC236}">
                <a16:creationId xmlns:a16="http://schemas.microsoft.com/office/drawing/2014/main" id="{E6C57BDD-8006-4A72-8172-6AAC6A111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44" y="4365527"/>
            <a:ext cx="820091" cy="4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153F234-0B52-4A20-8333-42F1573F2AE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43" y="4932242"/>
            <a:ext cx="378888" cy="50774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A27A4E8-2846-4366-8A67-08BCAC81FE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28" y="5650957"/>
            <a:ext cx="644617" cy="39858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F8A693B-94AE-450C-8D02-8F28746094B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90" y="6121044"/>
            <a:ext cx="331286" cy="45003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0057382B-C2BC-4AD4-B60A-66B9C16F3374}"/>
              </a:ext>
            </a:extLst>
          </p:cNvPr>
          <p:cNvSpPr txBox="1"/>
          <p:nvPr/>
        </p:nvSpPr>
        <p:spPr>
          <a:xfrm>
            <a:off x="3752313" y="884529"/>
            <a:ext cx="92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Paris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4EC158D-D238-4020-B114-887F456402B8}"/>
              </a:ext>
            </a:extLst>
          </p:cNvPr>
          <p:cNvSpPr txBox="1"/>
          <p:nvPr/>
        </p:nvSpPr>
        <p:spPr>
          <a:xfrm>
            <a:off x="5545217" y="867405"/>
            <a:ext cx="150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rue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2DECC12-82F2-410A-9FBF-12A5E1A232D9}"/>
              </a:ext>
            </a:extLst>
          </p:cNvPr>
          <p:cNvSpPr txBox="1"/>
          <p:nvPr/>
        </p:nvSpPr>
        <p:spPr>
          <a:xfrm>
            <a:off x="4687451" y="1491315"/>
            <a:ext cx="92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rue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E455B44-0AD2-4BF6-B629-BBF14853306D}"/>
              </a:ext>
            </a:extLst>
          </p:cNvPr>
          <p:cNvSpPr txBox="1"/>
          <p:nvPr/>
        </p:nvSpPr>
        <p:spPr>
          <a:xfrm>
            <a:off x="6472840" y="1464265"/>
            <a:ext cx="215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maison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B90355B-4AC8-461A-A733-E8E03BEF9198}"/>
              </a:ext>
            </a:extLst>
          </p:cNvPr>
          <p:cNvSpPr txBox="1"/>
          <p:nvPr/>
        </p:nvSpPr>
        <p:spPr>
          <a:xfrm>
            <a:off x="4209213" y="2116803"/>
            <a:ext cx="187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maison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9389C6E-3A0F-4FD6-9131-D9177757C670}"/>
              </a:ext>
            </a:extLst>
          </p:cNvPr>
          <p:cNvSpPr txBox="1"/>
          <p:nvPr/>
        </p:nvSpPr>
        <p:spPr>
          <a:xfrm>
            <a:off x="6472840" y="2089865"/>
            <a:ext cx="187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escalier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9E67DAC-A7BC-4F53-B8B8-F5EC33E07014}"/>
              </a:ext>
            </a:extLst>
          </p:cNvPr>
          <p:cNvSpPr txBox="1"/>
          <p:nvPr/>
        </p:nvSpPr>
        <p:spPr>
          <a:xfrm>
            <a:off x="4064208" y="2738752"/>
            <a:ext cx="187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escalier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B4A313E-FB53-4FE8-B27B-C3E1C639CC1D}"/>
              </a:ext>
            </a:extLst>
          </p:cNvPr>
          <p:cNvSpPr txBox="1"/>
          <p:nvPr/>
        </p:nvSpPr>
        <p:spPr>
          <a:xfrm>
            <a:off x="6337928" y="2712277"/>
            <a:ext cx="236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chambre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F1D1DE2-EA2C-4675-A1DD-50BE893E3A61}"/>
              </a:ext>
            </a:extLst>
          </p:cNvPr>
          <p:cNvSpPr txBox="1"/>
          <p:nvPr/>
        </p:nvSpPr>
        <p:spPr>
          <a:xfrm>
            <a:off x="4397476" y="3297896"/>
            <a:ext cx="160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chambre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3004222-4BFF-45C6-80FF-6962020B9BE9}"/>
              </a:ext>
            </a:extLst>
          </p:cNvPr>
          <p:cNvSpPr txBox="1"/>
          <p:nvPr/>
        </p:nvSpPr>
        <p:spPr>
          <a:xfrm>
            <a:off x="6587214" y="3306771"/>
            <a:ext cx="160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table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F611CC6-725A-460D-A47D-573BD7BA1029}"/>
              </a:ext>
            </a:extLst>
          </p:cNvPr>
          <p:cNvSpPr txBox="1"/>
          <p:nvPr/>
        </p:nvSpPr>
        <p:spPr>
          <a:xfrm>
            <a:off x="4007530" y="3854723"/>
            <a:ext cx="160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table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A8D15D8-9321-401B-A9C6-26C317AF9B8C}"/>
              </a:ext>
            </a:extLst>
          </p:cNvPr>
          <p:cNvSpPr txBox="1"/>
          <p:nvPr/>
        </p:nvSpPr>
        <p:spPr>
          <a:xfrm>
            <a:off x="6256400" y="3858238"/>
            <a:ext cx="160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tapis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4AE8FC-501E-4456-8697-AD2F1C1ED660}"/>
              </a:ext>
            </a:extLst>
          </p:cNvPr>
          <p:cNvSpPr txBox="1"/>
          <p:nvPr/>
        </p:nvSpPr>
        <p:spPr>
          <a:xfrm>
            <a:off x="4001511" y="4507355"/>
            <a:ext cx="96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tapis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9667C06-6BB9-44AE-9A3E-433137E3197B}"/>
              </a:ext>
            </a:extLst>
          </p:cNvPr>
          <p:cNvSpPr txBox="1"/>
          <p:nvPr/>
        </p:nvSpPr>
        <p:spPr>
          <a:xfrm>
            <a:off x="5906336" y="4497430"/>
            <a:ext cx="181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cage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8AE41A9-3A0F-4BAB-845C-044EF54E8604}"/>
              </a:ext>
            </a:extLst>
          </p:cNvPr>
          <p:cNvSpPr txBox="1"/>
          <p:nvPr/>
        </p:nvSpPr>
        <p:spPr>
          <a:xfrm>
            <a:off x="4463829" y="5067621"/>
            <a:ext cx="11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cage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1DB785B-88C7-48C7-A8CF-7C49DEE683DB}"/>
              </a:ext>
            </a:extLst>
          </p:cNvPr>
          <p:cNvSpPr txBox="1"/>
          <p:nvPr/>
        </p:nvSpPr>
        <p:spPr>
          <a:xfrm>
            <a:off x="6731457" y="5057765"/>
            <a:ext cx="11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nid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931F0C2-BDE5-462A-8635-35AFD7D55450}"/>
              </a:ext>
            </a:extLst>
          </p:cNvPr>
          <p:cNvSpPr txBox="1"/>
          <p:nvPr/>
        </p:nvSpPr>
        <p:spPr>
          <a:xfrm>
            <a:off x="4037549" y="5650639"/>
            <a:ext cx="11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nid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174F34B-1D37-4588-B181-550A9C2E9C7F}"/>
              </a:ext>
            </a:extLst>
          </p:cNvPr>
          <p:cNvSpPr txBox="1"/>
          <p:nvPr/>
        </p:nvSpPr>
        <p:spPr>
          <a:xfrm>
            <a:off x="6116808" y="5642744"/>
            <a:ext cx="148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œuf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0CC47D9-D119-4BEA-A232-5E36A78B1542}"/>
              </a:ext>
            </a:extLst>
          </p:cNvPr>
          <p:cNvSpPr txBox="1"/>
          <p:nvPr/>
        </p:nvSpPr>
        <p:spPr>
          <a:xfrm>
            <a:off x="3981572" y="6203295"/>
            <a:ext cx="148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œuf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8BB6637-71CF-4534-B013-B03AA95226CE}"/>
              </a:ext>
            </a:extLst>
          </p:cNvPr>
          <p:cNvSpPr txBox="1"/>
          <p:nvPr/>
        </p:nvSpPr>
        <p:spPr>
          <a:xfrm>
            <a:off x="6150335" y="6203411"/>
            <a:ext cx="177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oiseau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71E476C-A6AD-4437-8433-7F1DF06A0AD0}"/>
              </a:ext>
            </a:extLst>
          </p:cNvPr>
          <p:cNvSpPr txBox="1"/>
          <p:nvPr/>
        </p:nvSpPr>
        <p:spPr>
          <a:xfrm>
            <a:off x="0" y="5923683"/>
            <a:ext cx="2711116" cy="92333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nid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- nest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renverser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to overturn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 tapis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carpet </a:t>
            </a:r>
          </a:p>
        </p:txBody>
      </p:sp>
    </p:spTree>
    <p:extLst>
      <p:ext uri="{BB962C8B-B14F-4D97-AF65-F5344CB8AC3E}">
        <p14:creationId xmlns:p14="http://schemas.microsoft.com/office/powerpoint/2010/main" val="30972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8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60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6409071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 up 4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57" name="Google Shape;167;p2">
            <a:extLst>
              <a:ext uri="{FF2B5EF4-FFF2-40B4-BE49-F238E27FC236}">
                <a16:creationId xmlns:a16="http://schemas.microsoft.com/office/drawing/2014/main" id="{7E229164-396B-4B1F-B0CD-F2E95320B276}"/>
              </a:ext>
            </a:extLst>
          </p:cNvPr>
          <p:cNvSpPr/>
          <p:nvPr/>
        </p:nvSpPr>
        <p:spPr>
          <a:xfrm>
            <a:off x="188993" y="116947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raphic 49" descr="Teacher">
            <a:extLst>
              <a:ext uri="{FF2B5EF4-FFF2-40B4-BE49-F238E27FC236}">
                <a16:creationId xmlns:a16="http://schemas.microsoft.com/office/drawing/2014/main" id="{C1EC9303-B187-4573-B426-5F2110BFE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6280" y="-59113"/>
            <a:ext cx="914400" cy="914400"/>
          </a:xfrm>
          <a:prstGeom prst="rect">
            <a:avLst/>
          </a:prstGeom>
        </p:spPr>
      </p:pic>
      <p:sp>
        <p:nvSpPr>
          <p:cNvPr id="58" name="Speech Bubble: Rectangle with Corners Rounded 57">
            <a:extLst>
              <a:ext uri="{FF2B5EF4-FFF2-40B4-BE49-F238E27FC236}">
                <a16:creationId xmlns:a16="http://schemas.microsoft.com/office/drawing/2014/main" id="{5076F2B5-9D1F-48E7-BC3C-1E9B124516D1}"/>
              </a:ext>
            </a:extLst>
          </p:cNvPr>
          <p:cNvSpPr/>
          <p:nvPr/>
        </p:nvSpPr>
        <p:spPr>
          <a:xfrm>
            <a:off x="3703389" y="106809"/>
            <a:ext cx="4751413" cy="455341"/>
          </a:xfrm>
          <a:prstGeom prst="wedgeRoundRectCallout">
            <a:avLst>
              <a:gd name="adj1" fmla="val -55871"/>
              <a:gd name="adj2" fmla="val 2076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" name="CustomShape 7">
            <a:extLst>
              <a:ext uri="{FF2B5EF4-FFF2-40B4-BE49-F238E27FC236}">
                <a16:creationId xmlns:a16="http://schemas.microsoft.com/office/drawing/2014/main" id="{E59E0B8B-0CE8-44C6-A979-3B309E020601}"/>
              </a:ext>
            </a:extLst>
          </p:cNvPr>
          <p:cNvSpPr/>
          <p:nvPr/>
        </p:nvSpPr>
        <p:spPr>
          <a:xfrm>
            <a:off x="3681826" y="69441"/>
            <a:ext cx="5404350" cy="455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Récite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le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poème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de </a:t>
            </a:r>
            <a:r>
              <a:rPr kumimoji="0" lang="en-GB" sz="24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mémoire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61A8E47-CFD3-4D07-A73F-BA5A7C228071}"/>
              </a:ext>
            </a:extLst>
          </p:cNvPr>
          <p:cNvSpPr txBox="1"/>
          <p:nvPr/>
        </p:nvSpPr>
        <p:spPr>
          <a:xfrm>
            <a:off x="2933397" y="95824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__________ il y a ___________;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3BF458A-2E24-401D-A5BA-A1C334E91616}"/>
              </a:ext>
            </a:extLst>
          </p:cNvPr>
          <p:cNvSpPr txBox="1"/>
          <p:nvPr/>
        </p:nvSpPr>
        <p:spPr>
          <a:xfrm>
            <a:off x="2933396" y="1561798"/>
            <a:ext cx="6962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</a:t>
            </a:r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cette ___________ il y a _________________; 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6909D4-7A1D-4A65-8B6B-021C3B25C327}"/>
              </a:ext>
            </a:extLst>
          </p:cNvPr>
          <p:cNvSpPr txBox="1"/>
          <p:nvPr/>
        </p:nvSpPr>
        <p:spPr>
          <a:xfrm>
            <a:off x="2968402" y="2185635"/>
            <a:ext cx="615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cette ___________ il y a ________________;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DC08D09-A63A-4B99-824A-AD3E6747B6EA}"/>
              </a:ext>
            </a:extLst>
          </p:cNvPr>
          <p:cNvSpPr txBox="1"/>
          <p:nvPr/>
        </p:nvSpPr>
        <p:spPr>
          <a:xfrm>
            <a:off x="2968401" y="2789192"/>
            <a:ext cx="6117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 ____________ il y a __________________;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F6B4B22-7E94-43B9-98FE-770FD10DDCE0}"/>
              </a:ext>
            </a:extLst>
          </p:cNvPr>
          <p:cNvSpPr txBox="1"/>
          <p:nvPr/>
        </p:nvSpPr>
        <p:spPr>
          <a:xfrm>
            <a:off x="2968401" y="3354466"/>
            <a:ext cx="5936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cette ___________ il y a ______________;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55C1DF-C4B4-4510-9DA7-78F545573BE1}"/>
              </a:ext>
            </a:extLst>
          </p:cNvPr>
          <p:cNvSpPr txBox="1"/>
          <p:nvPr/>
        </p:nvSpPr>
        <p:spPr>
          <a:xfrm>
            <a:off x="2933397" y="391829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Sur cette ___________ il y a _______________;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6EFD3E8-9F75-4550-85C8-E67E70D30046}"/>
              </a:ext>
            </a:extLst>
          </p:cNvPr>
          <p:cNvSpPr txBox="1"/>
          <p:nvPr/>
        </p:nvSpPr>
        <p:spPr>
          <a:xfrm>
            <a:off x="2947528" y="4552205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Sur ce ____________ il y a 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42CD09E-3ED4-43D7-9C60-94F396EAEF21}"/>
              </a:ext>
            </a:extLst>
          </p:cNvPr>
          <p:cNvSpPr txBox="1"/>
          <p:nvPr/>
        </p:nvSpPr>
        <p:spPr>
          <a:xfrm>
            <a:off x="2957133" y="5138993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cette ____________ il y a 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651708-5FDF-403A-90E6-49A805476859}"/>
              </a:ext>
            </a:extLst>
          </p:cNvPr>
          <p:cNvSpPr txBox="1"/>
          <p:nvPr/>
        </p:nvSpPr>
        <p:spPr>
          <a:xfrm>
            <a:off x="2968402" y="571096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ce__________il y a _______________;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1377D0B-A58C-428C-9391-F5F2A7A206B5}"/>
              </a:ext>
            </a:extLst>
          </p:cNvPr>
          <p:cNvSpPr txBox="1"/>
          <p:nvPr/>
        </p:nvSpPr>
        <p:spPr>
          <a:xfrm>
            <a:off x="2920464" y="6274794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Dans cet ___________ il y a ____________.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E3499833-BD94-4D72-996B-051710C08362}"/>
              </a:ext>
            </a:extLst>
          </p:cNvPr>
          <p:cNvSpPr txBox="1">
            <a:spLocks/>
          </p:cNvSpPr>
          <p:nvPr/>
        </p:nvSpPr>
        <p:spPr>
          <a:xfrm>
            <a:off x="11389896" y="158553"/>
            <a:ext cx="457268" cy="21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50" kern="0">
                <a:solidFill>
                  <a:schemeClr val="bg1"/>
                </a:solidFill>
              </a:rPr>
              <a:t>cards</a:t>
            </a:r>
            <a:endParaRPr lang="en-GB" sz="1050" kern="0" dirty="0">
              <a:solidFill>
                <a:schemeClr val="bg1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5DF602A-39D2-427A-987D-72C49AD50D7E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72" y="641362"/>
            <a:ext cx="473718" cy="63375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66F21E06-A8F3-4083-8627-E12803072F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899" y="771319"/>
            <a:ext cx="684563" cy="463792"/>
          </a:xfrm>
          <a:prstGeom prst="rect">
            <a:avLst/>
          </a:prstGeom>
        </p:spPr>
      </p:pic>
      <p:pic>
        <p:nvPicPr>
          <p:cNvPr id="73" name="Picture 9">
            <a:extLst>
              <a:ext uri="{FF2B5EF4-FFF2-40B4-BE49-F238E27FC236}">
                <a16:creationId xmlns:a16="http://schemas.microsoft.com/office/drawing/2014/main" id="{844BC71A-A09E-4FED-8EFE-A491C3A08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66" y="1311170"/>
            <a:ext cx="853866" cy="56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F970524-A958-4520-96DE-A2624F603E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91" y="1921889"/>
            <a:ext cx="654830" cy="54350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4D8BD37-A06A-4E63-9E4E-934683527F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55" y="2648387"/>
            <a:ext cx="568877" cy="400110"/>
          </a:xfrm>
          <a:prstGeom prst="rect">
            <a:avLst/>
          </a:prstGeom>
        </p:spPr>
      </p:pic>
      <p:pic>
        <p:nvPicPr>
          <p:cNvPr id="76" name="Picture 4" descr="Related image">
            <a:extLst>
              <a:ext uri="{FF2B5EF4-FFF2-40B4-BE49-F238E27FC236}">
                <a16:creationId xmlns:a16="http://schemas.microsoft.com/office/drawing/2014/main" id="{5E891D9D-7726-4997-B76A-6C29F84E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778" y="3097156"/>
            <a:ext cx="820091" cy="5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8" descr="Image result for carpet clipart">
            <a:extLst>
              <a:ext uri="{FF2B5EF4-FFF2-40B4-BE49-F238E27FC236}">
                <a16:creationId xmlns:a16="http://schemas.microsoft.com/office/drawing/2014/main" id="{5988C9AE-5486-4F9A-8E9E-A294A8B7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01" y="3706354"/>
            <a:ext cx="820091" cy="4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6DE91BA-24DA-4D8B-BE8C-1CE08B67D2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46" y="4352762"/>
            <a:ext cx="378888" cy="50774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829AF523-A1A6-48BE-9270-81B6DA5FDAF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145" y="5020535"/>
            <a:ext cx="644617" cy="39858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95AAFA4-D1B6-4332-BDE3-6FC4742CA3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86" y="5572514"/>
            <a:ext cx="331286" cy="45003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712E6EF-757D-4975-8D57-D60AB42DD6B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05" y="6022549"/>
            <a:ext cx="573129" cy="59927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77006EB-6D78-443C-AE40-8B447D7B14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66" y="1347206"/>
            <a:ext cx="684563" cy="463792"/>
          </a:xfrm>
          <a:prstGeom prst="rect">
            <a:avLst/>
          </a:prstGeom>
        </p:spPr>
      </p:pic>
      <p:pic>
        <p:nvPicPr>
          <p:cNvPr id="83" name="Picture 9">
            <a:extLst>
              <a:ext uri="{FF2B5EF4-FFF2-40B4-BE49-F238E27FC236}">
                <a16:creationId xmlns:a16="http://schemas.microsoft.com/office/drawing/2014/main" id="{8203ED39-7406-4AA6-8564-CE05FDFA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37" y="1904655"/>
            <a:ext cx="853866" cy="56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902AE55-613F-44FD-8FA5-649879F7BB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55" y="2555393"/>
            <a:ext cx="654830" cy="54350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F1474283-A932-48E1-9F3B-48EB6D5E49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31" y="3259022"/>
            <a:ext cx="568877" cy="400110"/>
          </a:xfrm>
          <a:prstGeom prst="rect">
            <a:avLst/>
          </a:prstGeom>
        </p:spPr>
      </p:pic>
      <p:pic>
        <p:nvPicPr>
          <p:cNvPr id="86" name="Picture 4" descr="Related image">
            <a:extLst>
              <a:ext uri="{FF2B5EF4-FFF2-40B4-BE49-F238E27FC236}">
                <a16:creationId xmlns:a16="http://schemas.microsoft.com/office/drawing/2014/main" id="{AC4C0DDD-27C8-4CE9-9558-B713E83A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31" y="3678814"/>
            <a:ext cx="820091" cy="5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8" descr="Image result for carpet clipart">
            <a:extLst>
              <a:ext uri="{FF2B5EF4-FFF2-40B4-BE49-F238E27FC236}">
                <a16:creationId xmlns:a16="http://schemas.microsoft.com/office/drawing/2014/main" id="{E6C57BDD-8006-4A72-8172-6AAC6A111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244" y="4365527"/>
            <a:ext cx="820091" cy="48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153F234-0B52-4A20-8333-42F1573F2AE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43" y="4932242"/>
            <a:ext cx="378888" cy="50774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A27A4E8-2846-4366-8A67-08BCAC81FEF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28" y="5650957"/>
            <a:ext cx="644617" cy="39858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F8A693B-94AE-450C-8D02-8F28746094B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90" y="6121044"/>
            <a:ext cx="331286" cy="45003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0057382B-C2BC-4AD4-B60A-66B9C16F3374}"/>
              </a:ext>
            </a:extLst>
          </p:cNvPr>
          <p:cNvSpPr txBox="1"/>
          <p:nvPr/>
        </p:nvSpPr>
        <p:spPr>
          <a:xfrm>
            <a:off x="3752313" y="884529"/>
            <a:ext cx="92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Paris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4EC158D-D238-4020-B114-887F456402B8}"/>
              </a:ext>
            </a:extLst>
          </p:cNvPr>
          <p:cNvSpPr txBox="1"/>
          <p:nvPr/>
        </p:nvSpPr>
        <p:spPr>
          <a:xfrm>
            <a:off x="5545217" y="867405"/>
            <a:ext cx="150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rue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2DECC12-82F2-410A-9FBF-12A5E1A232D9}"/>
              </a:ext>
            </a:extLst>
          </p:cNvPr>
          <p:cNvSpPr txBox="1"/>
          <p:nvPr/>
        </p:nvSpPr>
        <p:spPr>
          <a:xfrm>
            <a:off x="4687451" y="1491315"/>
            <a:ext cx="925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rue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E455B44-0AD2-4BF6-B629-BBF14853306D}"/>
              </a:ext>
            </a:extLst>
          </p:cNvPr>
          <p:cNvSpPr txBox="1"/>
          <p:nvPr/>
        </p:nvSpPr>
        <p:spPr>
          <a:xfrm>
            <a:off x="6472840" y="1464265"/>
            <a:ext cx="215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maison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B90355B-4AC8-461A-A733-E8E03BEF9198}"/>
              </a:ext>
            </a:extLst>
          </p:cNvPr>
          <p:cNvSpPr txBox="1"/>
          <p:nvPr/>
        </p:nvSpPr>
        <p:spPr>
          <a:xfrm>
            <a:off x="4209213" y="2116803"/>
            <a:ext cx="187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maison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9389C6E-3A0F-4FD6-9131-D9177757C670}"/>
              </a:ext>
            </a:extLst>
          </p:cNvPr>
          <p:cNvSpPr txBox="1"/>
          <p:nvPr/>
        </p:nvSpPr>
        <p:spPr>
          <a:xfrm>
            <a:off x="6472840" y="2089865"/>
            <a:ext cx="187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escalier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9E67DAC-A7BC-4F53-B8B8-F5EC33E07014}"/>
              </a:ext>
            </a:extLst>
          </p:cNvPr>
          <p:cNvSpPr txBox="1"/>
          <p:nvPr/>
        </p:nvSpPr>
        <p:spPr>
          <a:xfrm>
            <a:off x="4064208" y="2738752"/>
            <a:ext cx="187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escalier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B4A313E-FB53-4FE8-B27B-C3E1C639CC1D}"/>
              </a:ext>
            </a:extLst>
          </p:cNvPr>
          <p:cNvSpPr txBox="1"/>
          <p:nvPr/>
        </p:nvSpPr>
        <p:spPr>
          <a:xfrm>
            <a:off x="6337928" y="2712277"/>
            <a:ext cx="236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chambre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F1D1DE2-EA2C-4675-A1DD-50BE893E3A61}"/>
              </a:ext>
            </a:extLst>
          </p:cNvPr>
          <p:cNvSpPr txBox="1"/>
          <p:nvPr/>
        </p:nvSpPr>
        <p:spPr>
          <a:xfrm>
            <a:off x="4397476" y="3297896"/>
            <a:ext cx="160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chambre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3004222-4BFF-45C6-80FF-6962020B9BE9}"/>
              </a:ext>
            </a:extLst>
          </p:cNvPr>
          <p:cNvSpPr txBox="1"/>
          <p:nvPr/>
        </p:nvSpPr>
        <p:spPr>
          <a:xfrm>
            <a:off x="6587214" y="3306771"/>
            <a:ext cx="160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table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F611CC6-725A-460D-A47D-573BD7BA1029}"/>
              </a:ext>
            </a:extLst>
          </p:cNvPr>
          <p:cNvSpPr txBox="1"/>
          <p:nvPr/>
        </p:nvSpPr>
        <p:spPr>
          <a:xfrm>
            <a:off x="4007530" y="3854723"/>
            <a:ext cx="160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table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A8D15D8-9321-401B-A9C6-26C317AF9B8C}"/>
              </a:ext>
            </a:extLst>
          </p:cNvPr>
          <p:cNvSpPr txBox="1"/>
          <p:nvPr/>
        </p:nvSpPr>
        <p:spPr>
          <a:xfrm>
            <a:off x="6256400" y="3858238"/>
            <a:ext cx="1604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tapis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44AE8FC-501E-4456-8697-AD2F1C1ED660}"/>
              </a:ext>
            </a:extLst>
          </p:cNvPr>
          <p:cNvSpPr txBox="1"/>
          <p:nvPr/>
        </p:nvSpPr>
        <p:spPr>
          <a:xfrm>
            <a:off x="4001511" y="4507355"/>
            <a:ext cx="96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tapis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9667C06-6BB9-44AE-9A3E-433137E3197B}"/>
              </a:ext>
            </a:extLst>
          </p:cNvPr>
          <p:cNvSpPr txBox="1"/>
          <p:nvPr/>
        </p:nvSpPr>
        <p:spPr>
          <a:xfrm>
            <a:off x="5906336" y="4497430"/>
            <a:ext cx="181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cage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8AE41A9-3A0F-4BAB-845C-044EF54E8604}"/>
              </a:ext>
            </a:extLst>
          </p:cNvPr>
          <p:cNvSpPr txBox="1"/>
          <p:nvPr/>
        </p:nvSpPr>
        <p:spPr>
          <a:xfrm>
            <a:off x="4463829" y="5067621"/>
            <a:ext cx="11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cage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1DB785B-88C7-48C7-A8CF-7C49DEE683DB}"/>
              </a:ext>
            </a:extLst>
          </p:cNvPr>
          <p:cNvSpPr txBox="1"/>
          <p:nvPr/>
        </p:nvSpPr>
        <p:spPr>
          <a:xfrm>
            <a:off x="6731457" y="5057765"/>
            <a:ext cx="11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nid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931F0C2-BDE5-462A-8635-35AFD7D55450}"/>
              </a:ext>
            </a:extLst>
          </p:cNvPr>
          <p:cNvSpPr txBox="1"/>
          <p:nvPr/>
        </p:nvSpPr>
        <p:spPr>
          <a:xfrm>
            <a:off x="4037549" y="5650639"/>
            <a:ext cx="1184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nid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174F34B-1D37-4588-B181-550A9C2E9C7F}"/>
              </a:ext>
            </a:extLst>
          </p:cNvPr>
          <p:cNvSpPr txBox="1"/>
          <p:nvPr/>
        </p:nvSpPr>
        <p:spPr>
          <a:xfrm>
            <a:off x="6116808" y="5642744"/>
            <a:ext cx="148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œuf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0CC47D9-D119-4BEA-A232-5E36A78B1542}"/>
              </a:ext>
            </a:extLst>
          </p:cNvPr>
          <p:cNvSpPr txBox="1"/>
          <p:nvPr/>
        </p:nvSpPr>
        <p:spPr>
          <a:xfrm>
            <a:off x="3981572" y="6203295"/>
            <a:ext cx="1489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œuf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8BB6637-71CF-4534-B013-B03AA95226CE}"/>
              </a:ext>
            </a:extLst>
          </p:cNvPr>
          <p:cNvSpPr txBox="1"/>
          <p:nvPr/>
        </p:nvSpPr>
        <p:spPr>
          <a:xfrm>
            <a:off x="6150335" y="6203411"/>
            <a:ext cx="177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oiseau</a:t>
            </a:r>
            <a:endParaRPr lang="en-GB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Speech Bubble: Rectangle with Corners Rounded 110">
            <a:extLst>
              <a:ext uri="{FF2B5EF4-FFF2-40B4-BE49-F238E27FC236}">
                <a16:creationId xmlns:a16="http://schemas.microsoft.com/office/drawing/2014/main" id="{8437517A-D1D6-40E5-9599-4563F1AE06F0}"/>
              </a:ext>
            </a:extLst>
          </p:cNvPr>
          <p:cNvSpPr/>
          <p:nvPr/>
        </p:nvSpPr>
        <p:spPr>
          <a:xfrm>
            <a:off x="86369" y="841584"/>
            <a:ext cx="2729395" cy="455341"/>
          </a:xfrm>
          <a:prstGeom prst="wedgeRoundRectCallout">
            <a:avLst>
              <a:gd name="adj1" fmla="val 48449"/>
              <a:gd name="adj2" fmla="val -11398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2" name="CustomShape 7">
            <a:extLst>
              <a:ext uri="{FF2B5EF4-FFF2-40B4-BE49-F238E27FC236}">
                <a16:creationId xmlns:a16="http://schemas.microsoft.com/office/drawing/2014/main" id="{1A4DC7F9-BAD4-4412-9FD9-A8F63FA27C25}"/>
              </a:ext>
            </a:extLst>
          </p:cNvPr>
          <p:cNvSpPr/>
          <p:nvPr/>
        </p:nvSpPr>
        <p:spPr>
          <a:xfrm>
            <a:off x="5364" y="819779"/>
            <a:ext cx="3018921" cy="455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spc="-1" dirty="0" err="1">
                <a:solidFill>
                  <a:schemeClr val="bg1"/>
                </a:solidFill>
                <a:latin typeface="Century Gothic"/>
                <a:ea typeface="Century Gothic"/>
              </a:rPr>
              <a:t>Voici</a:t>
            </a:r>
            <a:r>
              <a:rPr lang="en-GB" sz="2400" b="1" spc="-1" dirty="0">
                <a:solidFill>
                  <a:schemeClr val="bg1"/>
                </a:solidFill>
                <a:latin typeface="Century Gothic"/>
                <a:ea typeface="Century Gothic"/>
              </a:rPr>
              <a:t> les </a:t>
            </a:r>
            <a:r>
              <a:rPr lang="en-GB" sz="2400" b="1" spc="-1" dirty="0" err="1">
                <a:solidFill>
                  <a:schemeClr val="bg1"/>
                </a:solidFill>
                <a:latin typeface="Century Gothic"/>
                <a:ea typeface="Century Gothic"/>
              </a:rPr>
              <a:t>réponses</a:t>
            </a:r>
            <a:r>
              <a:rPr kumimoji="0" lang="en-GB" sz="24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288EB66-0127-4CEC-9CF4-9DE8487F951E}"/>
              </a:ext>
            </a:extLst>
          </p:cNvPr>
          <p:cNvSpPr txBox="1"/>
          <p:nvPr/>
        </p:nvSpPr>
        <p:spPr>
          <a:xfrm>
            <a:off x="-12764" y="5935715"/>
            <a:ext cx="2711116" cy="92333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nid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- nest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renverser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to overturn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 tapis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carpet </a:t>
            </a:r>
          </a:p>
        </p:txBody>
      </p:sp>
    </p:spTree>
    <p:extLst>
      <p:ext uri="{BB962C8B-B14F-4D97-AF65-F5344CB8AC3E}">
        <p14:creationId xmlns:p14="http://schemas.microsoft.com/office/powerpoint/2010/main" val="340226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9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8" dur="59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>
            <a:hlinkClick r:id="" action="ppaction://noaction">
              <a:snd r:embed="rId5" name="S10_i.wav"/>
            </a:hlinkClick>
            <a:extLst>
              <a:ext uri="{FF2B5EF4-FFF2-40B4-BE49-F238E27FC236}">
                <a16:creationId xmlns:a16="http://schemas.microsoft.com/office/drawing/2014/main" id="{AFEE7816-34EF-40E3-ADC5-4EFEE8E6AA8C}"/>
              </a:ext>
            </a:extLst>
          </p:cNvPr>
          <p:cNvSpPr txBox="1"/>
          <p:nvPr/>
        </p:nvSpPr>
        <p:spPr>
          <a:xfrm>
            <a:off x="3475705" y="54976"/>
            <a:ext cx="770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anglais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52E24B-8ACB-4D37-903D-0D7ADFCC1B63}"/>
              </a:ext>
            </a:extLst>
          </p:cNvPr>
          <p:cNvSpPr txBox="1"/>
          <p:nvPr/>
        </p:nvSpPr>
        <p:spPr>
          <a:xfrm>
            <a:off x="2719622" y="-35013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3" name="Table 4">
            <a:extLst>
              <a:ext uri="{FF2B5EF4-FFF2-40B4-BE49-F238E27FC236}">
                <a16:creationId xmlns:a16="http://schemas.microsoft.com/office/drawing/2014/main" id="{7AEBAF71-6E74-45CA-B9AD-5FDF53A02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690235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stade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la piscine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théâtre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à </a:t>
                      </a:r>
                      <a:r>
                        <a:rPr lang="en-GB" sz="22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côté</a:t>
                      </a:r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loin (de)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près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veut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veux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côté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vouloir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veut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veux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l’oiseau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cet</a:t>
                      </a:r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, c’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cette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quoi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l’œuf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l’escalier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54" name="Picture 53">
            <a:extLst>
              <a:ext uri="{FF2B5EF4-FFF2-40B4-BE49-F238E27FC236}">
                <a16:creationId xmlns:a16="http://schemas.microsoft.com/office/drawing/2014/main" id="{58E94F31-CF60-44B8-B7FE-46FABC6B3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C811D2BB-91C6-4407-BD24-FE93AA088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397CF4E-6FA2-4D2C-A542-0BAA5C82DF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60CDE4A-D9FF-4CA1-A3B4-FD9BB84163BE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A827F1-D503-4B42-B7E4-6EEA7F838097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F82619-18AC-4C1A-9938-B3A32337246C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3FF7B5B-F6CE-4991-B3D1-FB8AD2421758}"/>
              </a:ext>
            </a:extLst>
          </p:cNvPr>
          <p:cNvSpPr txBox="1"/>
          <p:nvPr/>
        </p:nvSpPr>
        <p:spPr>
          <a:xfrm>
            <a:off x="1808866" y="5900648"/>
            <a:ext cx="249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what?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9C79F2-71D1-4416-A1F9-29F625E3063F}"/>
              </a:ext>
            </a:extLst>
          </p:cNvPr>
          <p:cNvSpPr txBox="1"/>
          <p:nvPr/>
        </p:nvSpPr>
        <p:spPr>
          <a:xfrm>
            <a:off x="4528342" y="5945314"/>
            <a:ext cx="331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egg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8E710D0-A5E4-4F84-AA24-9BBAA5F2AE11}"/>
              </a:ext>
            </a:extLst>
          </p:cNvPr>
          <p:cNvSpPr txBox="1"/>
          <p:nvPr/>
        </p:nvSpPr>
        <p:spPr>
          <a:xfrm>
            <a:off x="7728964" y="5914545"/>
            <a:ext cx="2927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staircase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38CD01D-0939-4E86-8FA7-5D218DFFD8A4}"/>
              </a:ext>
            </a:extLst>
          </p:cNvPr>
          <p:cNvSpPr txBox="1"/>
          <p:nvPr/>
        </p:nvSpPr>
        <p:spPr>
          <a:xfrm>
            <a:off x="1737554" y="5078630"/>
            <a:ext cx="249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bird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F2B77E-3EB5-4630-8117-94EDA149958E}"/>
              </a:ext>
            </a:extLst>
          </p:cNvPr>
          <p:cNvSpPr txBox="1"/>
          <p:nvPr/>
        </p:nvSpPr>
        <p:spPr>
          <a:xfrm>
            <a:off x="4515825" y="5071499"/>
            <a:ext cx="249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this, that (m)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5801C7-B3CC-44C6-8378-15B5C7154763}"/>
              </a:ext>
            </a:extLst>
          </p:cNvPr>
          <p:cNvSpPr txBox="1"/>
          <p:nvPr/>
        </p:nvSpPr>
        <p:spPr>
          <a:xfrm>
            <a:off x="7721012" y="5046426"/>
            <a:ext cx="2650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this, that (f)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96F7BF1-C101-48BF-859A-86EDA44D4ED0}"/>
              </a:ext>
            </a:extLst>
          </p:cNvPr>
          <p:cNvSpPr txBox="1"/>
          <p:nvPr/>
        </p:nvSpPr>
        <p:spPr>
          <a:xfrm>
            <a:off x="1789147" y="4187480"/>
            <a:ext cx="276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want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AA46FC-58CB-404C-AC08-81EF437F5F91}"/>
              </a:ext>
            </a:extLst>
          </p:cNvPr>
          <p:cNvSpPr txBox="1"/>
          <p:nvPr/>
        </p:nvSpPr>
        <p:spPr>
          <a:xfrm>
            <a:off x="4528341" y="4202611"/>
            <a:ext cx="289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she wants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5F5478-B936-4D13-BC04-9227ED34B96E}"/>
              </a:ext>
            </a:extLst>
          </p:cNvPr>
          <p:cNvSpPr txBox="1"/>
          <p:nvPr/>
        </p:nvSpPr>
        <p:spPr>
          <a:xfrm>
            <a:off x="7725535" y="4202611"/>
            <a:ext cx="2888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 want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09CB083-D47C-40C4-A8FF-53DF9DC133F7}"/>
              </a:ext>
            </a:extLst>
          </p:cNvPr>
          <p:cNvSpPr txBox="1"/>
          <p:nvPr/>
        </p:nvSpPr>
        <p:spPr>
          <a:xfrm>
            <a:off x="1829585" y="332223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he wants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946F105-5CFD-40F1-9368-B9029A4D8A12}"/>
              </a:ext>
            </a:extLst>
          </p:cNvPr>
          <p:cNvSpPr txBox="1"/>
          <p:nvPr/>
        </p:nvSpPr>
        <p:spPr>
          <a:xfrm>
            <a:off x="4554025" y="3310676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you want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CD5A9E6-C443-4DC7-9667-4DE290E508AD}"/>
              </a:ext>
            </a:extLst>
          </p:cNvPr>
          <p:cNvSpPr txBox="1"/>
          <p:nvPr/>
        </p:nvSpPr>
        <p:spPr>
          <a:xfrm>
            <a:off x="7723132" y="334756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side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28A433C-A065-452F-B425-CC955BCF8D8A}"/>
              </a:ext>
            </a:extLst>
          </p:cNvPr>
          <p:cNvSpPr txBox="1"/>
          <p:nvPr/>
        </p:nvSpPr>
        <p:spPr>
          <a:xfrm>
            <a:off x="1820737" y="2425219"/>
            <a:ext cx="2764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next to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A84253-E762-4F98-9818-6E40E3CD429A}"/>
              </a:ext>
            </a:extLst>
          </p:cNvPr>
          <p:cNvSpPr txBox="1"/>
          <p:nvPr/>
        </p:nvSpPr>
        <p:spPr>
          <a:xfrm>
            <a:off x="4529457" y="2442423"/>
            <a:ext cx="309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far (from)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7C8BC4-DB08-4860-B971-9824BF0E7FE9}"/>
              </a:ext>
            </a:extLst>
          </p:cNvPr>
          <p:cNvSpPr txBox="1"/>
          <p:nvPr/>
        </p:nvSpPr>
        <p:spPr>
          <a:xfrm>
            <a:off x="7721012" y="2367228"/>
            <a:ext cx="325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near (to)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80D71D1-458A-4F2D-B7C2-C1682ED33755}"/>
              </a:ext>
            </a:extLst>
          </p:cNvPr>
          <p:cNvSpPr txBox="1"/>
          <p:nvPr/>
        </p:nvSpPr>
        <p:spPr>
          <a:xfrm>
            <a:off x="1778897" y="1523414"/>
            <a:ext cx="2449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stadium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843CE32-5764-4DCF-8D50-DFC642895A53}"/>
              </a:ext>
            </a:extLst>
          </p:cNvPr>
          <p:cNvSpPr txBox="1"/>
          <p:nvPr/>
        </p:nvSpPr>
        <p:spPr>
          <a:xfrm>
            <a:off x="4464355" y="1523413"/>
            <a:ext cx="357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pool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9BD2D48-B809-4023-A118-909174206D54}"/>
              </a:ext>
            </a:extLst>
          </p:cNvPr>
          <p:cNvSpPr txBox="1"/>
          <p:nvPr/>
        </p:nvSpPr>
        <p:spPr>
          <a:xfrm>
            <a:off x="7727646" y="157148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(the) theatre</a:t>
            </a:r>
          </a:p>
        </p:txBody>
      </p:sp>
    </p:spTree>
    <p:extLst>
      <p:ext uri="{BB962C8B-B14F-4D97-AF65-F5344CB8AC3E}">
        <p14:creationId xmlns:p14="http://schemas.microsoft.com/office/powerpoint/2010/main" val="213818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165750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far (from)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stadium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next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pool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near (to)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(the) theatre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he wants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she wants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I want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you want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to want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this, that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what?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bird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staircase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this, that (m)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1808866" y="59006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l’oiseau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528342" y="5945314"/>
            <a:ext cx="331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l’escalier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728965" y="5914545"/>
            <a:ext cx="2280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cet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, c’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1820736" y="509098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cette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515825" y="507149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l’œuf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721012" y="5046426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quoi 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1789147" y="418748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je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veux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528341" y="420261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veux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725535" y="420261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vouloir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1829585" y="332223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veux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554025" y="331067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elle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veut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723132" y="3347564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côté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1820737" y="242521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la piscine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529457" y="244242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près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(de)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2544" y="244242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théâtre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1778897" y="1523414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loin (de)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464355" y="1523413"/>
            <a:ext cx="3579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le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stade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727646" y="1571481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à </a:t>
            </a:r>
            <a:r>
              <a:rPr lang="en-GB" sz="2400" kern="0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côté</a:t>
            </a: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de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TextBox 51">
            <a:hlinkClick r:id="" action="ppaction://noaction">
              <a:snd r:embed="rId8" name="S11_i.wav"/>
            </a:hlinkClick>
            <a:extLst>
              <a:ext uri="{FF2B5EF4-FFF2-40B4-BE49-F238E27FC236}">
                <a16:creationId xmlns:a16="http://schemas.microsoft.com/office/drawing/2014/main" id="{AA085FD0-7B47-4794-99DF-064111A92E53}"/>
              </a:ext>
            </a:extLst>
          </p:cNvPr>
          <p:cNvSpPr txBox="1"/>
          <p:nvPr/>
        </p:nvSpPr>
        <p:spPr>
          <a:xfrm>
            <a:off x="3474453" y="71956"/>
            <a:ext cx="7825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français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CA8B8C-748C-4F7B-BE39-245EABFBC48F}"/>
              </a:ext>
            </a:extLst>
          </p:cNvPr>
          <p:cNvSpPr txBox="1"/>
          <p:nvPr/>
        </p:nvSpPr>
        <p:spPr>
          <a:xfrm>
            <a:off x="2718370" y="-33315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4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2208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>
            <a:hlinkClick r:id="" action="ppaction://noaction">
              <a:snd r:embed="rId5" name="S10_i.wav"/>
            </a:hlinkClick>
            <a:extLst>
              <a:ext uri="{FF2B5EF4-FFF2-40B4-BE49-F238E27FC236}">
                <a16:creationId xmlns:a16="http://schemas.microsoft.com/office/drawing/2014/main" id="{AFEE7816-34EF-40E3-ADC5-4EFEE8E6AA8C}"/>
              </a:ext>
            </a:extLst>
          </p:cNvPr>
          <p:cNvSpPr txBox="1"/>
          <p:nvPr/>
        </p:nvSpPr>
        <p:spPr>
          <a:xfrm>
            <a:off x="3475705" y="54976"/>
            <a:ext cx="770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en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anglais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52E24B-8ACB-4D37-903D-0D7ADFCC1B63}"/>
              </a:ext>
            </a:extLst>
          </p:cNvPr>
          <p:cNvSpPr txBox="1"/>
          <p:nvPr/>
        </p:nvSpPr>
        <p:spPr>
          <a:xfrm>
            <a:off x="2719622" y="-350137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F0713B0E-E4F9-4814-B7A1-ECB16EC3D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30010"/>
              </p:ext>
            </p:extLst>
          </p:nvPr>
        </p:nvGraphicFramePr>
        <p:xfrm>
          <a:off x="116255" y="1081382"/>
          <a:ext cx="10498196" cy="5276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475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42738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3197816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882167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stade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piscine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théâtre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à </a:t>
                      </a:r>
                      <a:r>
                        <a:rPr lang="en-GB" sz="2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côté</a:t>
                      </a:r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loin (de)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près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il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veut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tu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veux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côté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vouloir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elle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veut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veux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79477">
                <a:tc rowSpan="2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l’oiseau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cet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c’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cette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794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quoi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l’œuf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l’escalier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660E8948-57BB-415F-9D60-4991AE90C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47" y="3165083"/>
            <a:ext cx="1186070" cy="110844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7CE748D8-EF2B-4A86-8EB4-5239B0C090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7" y="1456355"/>
            <a:ext cx="1186070" cy="12169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FFEEA1-967F-4842-928E-D2205E2F0F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696" y="4815451"/>
            <a:ext cx="1162417" cy="11298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5A5D736-BB2C-4503-808A-97BD9D0F1C13}"/>
              </a:ext>
            </a:extLst>
          </p:cNvPr>
          <p:cNvSpPr txBox="1"/>
          <p:nvPr/>
        </p:nvSpPr>
        <p:spPr>
          <a:xfrm>
            <a:off x="1220123" y="566041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1C9EE7-AAC9-49E6-BC11-094596A9E0F3}"/>
              </a:ext>
            </a:extLst>
          </p:cNvPr>
          <p:cNvSpPr txBox="1"/>
          <p:nvPr/>
        </p:nvSpPr>
        <p:spPr>
          <a:xfrm>
            <a:off x="1242769" y="388838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2FC70B-AA52-4485-97DB-5843B6DE0E0C}"/>
              </a:ext>
            </a:extLst>
          </p:cNvPr>
          <p:cNvSpPr txBox="1"/>
          <p:nvPr/>
        </p:nvSpPr>
        <p:spPr>
          <a:xfrm>
            <a:off x="1229112" y="218124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14141189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1932</Words>
  <Application>Microsoft Office PowerPoint</Application>
  <PresentationFormat>Widescreen</PresentationFormat>
  <Paragraphs>378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Century Gothic</vt:lpstr>
      <vt:lpstr>Eras Demi ITC</vt:lpstr>
      <vt:lpstr>Modern Love</vt:lpstr>
      <vt:lpstr>Symbol</vt:lpstr>
      <vt:lpstr>Wingdings</vt:lpstr>
      <vt:lpstr>1_Office Theme</vt:lpstr>
      <vt:lpstr>Office Theme</vt:lpstr>
      <vt:lpstr>2_Office Theme</vt:lpstr>
      <vt:lpstr>Describing me and others </vt:lpstr>
      <vt:lpstr>Follow up 1 </vt:lpstr>
      <vt:lpstr>Follow up 2 </vt:lpstr>
      <vt:lpstr>Follow up 2</vt:lpstr>
      <vt:lpstr>Follow up 3</vt:lpstr>
      <vt:lpstr>Follow up 4</vt:lpstr>
      <vt:lpstr>vocabulaire</vt:lpstr>
      <vt:lpstr>vocabulaire</vt:lpstr>
      <vt:lpstr>vocabulaire</vt:lpstr>
      <vt:lpstr>vocabulaire</vt:lpstr>
      <vt:lpstr>cards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50</cp:revision>
  <dcterms:created xsi:type="dcterms:W3CDTF">2021-06-12T06:20:35Z</dcterms:created>
  <dcterms:modified xsi:type="dcterms:W3CDTF">2023-09-02T14:56:34Z</dcterms:modified>
</cp:coreProperties>
</file>