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634" r:id="rId2"/>
    <p:sldId id="261" r:id="rId3"/>
    <p:sldId id="533" r:id="rId4"/>
    <p:sldId id="620" r:id="rId5"/>
    <p:sldId id="538" r:id="rId6"/>
    <p:sldId id="643" r:id="rId7"/>
    <p:sldId id="631" r:id="rId8"/>
    <p:sldId id="632" r:id="rId9"/>
    <p:sldId id="573" r:id="rId10"/>
    <p:sldId id="628" r:id="rId11"/>
    <p:sldId id="642" r:id="rId12"/>
    <p:sldId id="630" r:id="rId13"/>
    <p:sldId id="581" r:id="rId14"/>
    <p:sldId id="633" r:id="rId15"/>
    <p:sldId id="657" r:id="rId16"/>
    <p:sldId id="658" r:id="rId17"/>
    <p:sldId id="659" r:id="rId18"/>
    <p:sldId id="660" r:id="rId19"/>
    <p:sldId id="661" r:id="rId20"/>
    <p:sldId id="662" r:id="rId21"/>
    <p:sldId id="663" r:id="rId22"/>
    <p:sldId id="664" r:id="rId23"/>
    <p:sldId id="665" r:id="rId24"/>
    <p:sldId id="666" r:id="rId25"/>
    <p:sldId id="667" r:id="rId26"/>
    <p:sldId id="6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3"/>
    <a:srgbClr val="DEEAF6"/>
    <a:srgbClr val="EFF9FB"/>
    <a:srgbClr val="DDDDCD"/>
    <a:srgbClr val="1D9A78"/>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51003" autoAdjust="0"/>
  </p:normalViewPr>
  <p:slideViewPr>
    <p:cSldViewPr snapToGrid="0">
      <p:cViewPr varScale="1">
        <p:scale>
          <a:sx n="54" d="100"/>
          <a:sy n="54" d="100"/>
        </p:scale>
        <p:origin x="2652" y="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vocabulary and grammar assessments to check progress in the words and structures introduced and practised in the first 12 weeks of this year’s course, as well as those from the previous two years. </a:t>
            </a:r>
            <a:br>
              <a:rPr lang="en-GB" sz="1200" b="0" strike="noStrike" spc="-1" dirty="0">
                <a:latin typeface="Arial"/>
              </a:rPr>
            </a:br>
            <a:r>
              <a:rPr lang="en-GB" sz="1200" b="0" strike="noStrike" spc="-1" dirty="0">
                <a:latin typeface="Arial"/>
              </a:rPr>
              <a:t>The ratio of old to new language in the quiz is very approximately 50:50.</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02340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943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4972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1" strike="noStrike" spc="-1" dirty="0" err="1">
                <a:solidFill>
                  <a:srgbClr val="000000"/>
                </a:solidFill>
                <a:latin typeface="Calibri"/>
              </a:rPr>
              <a:t>stade</a:t>
            </a:r>
            <a:r>
              <a:rPr lang="en-GB" sz="1200" b="1" strike="noStrike" spc="-1" dirty="0">
                <a:solidFill>
                  <a:srgbClr val="000000"/>
                </a:solidFill>
                <a:latin typeface="Calibri"/>
              </a:rPr>
              <a:t>…..</a:t>
            </a:r>
            <a:r>
              <a:rPr lang="en-GB" sz="1200" b="1" strike="noStrike" spc="-1" dirty="0" err="1">
                <a:solidFill>
                  <a:srgbClr val="000000"/>
                </a:solidFill>
                <a:latin typeface="Calibri"/>
              </a:rPr>
              <a:t>stade</a:t>
            </a:r>
            <a:endParaRPr lang="en-GB" sz="1200" b="1" strike="noStrike" spc="-1" dirty="0">
              <a:solidFill>
                <a:srgbClr val="000000"/>
              </a:solidFill>
              <a:latin typeface="Calibri"/>
            </a:endParaRPr>
          </a:p>
          <a:p>
            <a:pPr marL="228600" indent="-228600">
              <a:lnSpc>
                <a:spcPct val="100000"/>
              </a:lnSpc>
              <a:buAutoNum type="arabicPeriod"/>
            </a:pPr>
            <a:r>
              <a:rPr lang="en-GB" sz="1200" b="1" strike="noStrike" spc="-1" dirty="0">
                <a:solidFill>
                  <a:srgbClr val="000000"/>
                </a:solidFill>
                <a:latin typeface="Calibri"/>
              </a:rPr>
              <a:t>belle…..belle</a:t>
            </a:r>
          </a:p>
          <a:p>
            <a:pPr marL="228600" indent="-228600">
              <a:lnSpc>
                <a:spcPct val="100000"/>
              </a:lnSpc>
              <a:buAutoNum type="arabicPeriod"/>
            </a:pPr>
            <a:r>
              <a:rPr lang="en-GB" sz="1200" b="1" strike="noStrike" spc="-1" dirty="0" err="1">
                <a:solidFill>
                  <a:srgbClr val="000000"/>
                </a:solidFill>
                <a:latin typeface="Calibri"/>
              </a:rPr>
              <a:t>demain</a:t>
            </a:r>
            <a:r>
              <a:rPr lang="en-GB" sz="1200" b="1" strike="noStrike" spc="-1" dirty="0">
                <a:solidFill>
                  <a:srgbClr val="000000"/>
                </a:solidFill>
                <a:latin typeface="Calibri"/>
              </a:rPr>
              <a:t>…..</a:t>
            </a:r>
            <a:r>
              <a:rPr lang="en-GB" sz="1200" b="1" strike="noStrike" spc="-1" dirty="0" err="1">
                <a:solidFill>
                  <a:srgbClr val="000000"/>
                </a:solidFill>
                <a:latin typeface="Calibri"/>
              </a:rPr>
              <a:t>demain</a:t>
            </a:r>
            <a:endParaRPr lang="en-GB" sz="1200" b="1" strike="noStrike" spc="-1" dirty="0">
              <a:solidFill>
                <a:srgbClr val="000000"/>
              </a:solidFill>
              <a:latin typeface="Calibri"/>
            </a:endParaRPr>
          </a:p>
          <a:p>
            <a:pPr marL="228600" indent="-228600">
              <a:lnSpc>
                <a:spcPct val="100000"/>
              </a:lnSpc>
              <a:buAutoNum type="arabicPeriod"/>
            </a:pPr>
            <a:r>
              <a:rPr lang="en-GB" sz="1200" b="1" strike="noStrike" spc="-1" dirty="0" err="1">
                <a:solidFill>
                  <a:srgbClr val="000000"/>
                </a:solidFill>
                <a:latin typeface="Calibri"/>
              </a:rPr>
              <a:t>Allemagne</a:t>
            </a:r>
            <a:r>
              <a:rPr lang="en-GB" sz="1200" b="1" strike="noStrike" spc="-1" dirty="0">
                <a:solidFill>
                  <a:srgbClr val="000000"/>
                </a:solidFill>
                <a:latin typeface="Calibri"/>
              </a:rPr>
              <a:t>…..</a:t>
            </a:r>
            <a:r>
              <a:rPr lang="en-GB" sz="1200" b="1" strike="noStrike" spc="-1" dirty="0" err="1">
                <a:solidFill>
                  <a:srgbClr val="000000"/>
                </a:solidFill>
                <a:latin typeface="Calibri"/>
              </a:rPr>
              <a:t>Allemagne</a:t>
            </a:r>
            <a:endParaRPr lang="en-GB" sz="1200" b="1"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pourquoi</a:t>
            </a:r>
            <a:r>
              <a:rPr lang="en-GB" sz="1200" b="0" strike="noStrike" spc="-1" dirty="0">
                <a:solidFill>
                  <a:srgbClr val="000000"/>
                </a:solidFill>
                <a:latin typeface="Calibri"/>
              </a:rPr>
              <a:t>…..</a:t>
            </a:r>
            <a:r>
              <a:rPr lang="en-GB" sz="1200" b="0" strike="noStrike" spc="-1" dirty="0" err="1">
                <a:solidFill>
                  <a:srgbClr val="000000"/>
                </a:solidFill>
                <a:latin typeface="Calibri"/>
              </a:rPr>
              <a:t>pourquoi</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vouloir</a:t>
            </a:r>
            <a:r>
              <a:rPr lang="en-GB" sz="1200" b="0" strike="noStrike" spc="-1" dirty="0">
                <a:solidFill>
                  <a:srgbClr val="000000"/>
                </a:solidFill>
                <a:latin typeface="Calibri"/>
              </a:rPr>
              <a:t>…..</a:t>
            </a:r>
            <a:r>
              <a:rPr lang="en-GB" sz="1200" b="0" strike="noStrike" spc="-1" dirty="0" err="1">
                <a:solidFill>
                  <a:srgbClr val="000000"/>
                </a:solidFill>
                <a:latin typeface="Calibri"/>
              </a:rPr>
              <a:t>vouloir</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loin…..loin</a:t>
            </a:r>
          </a:p>
          <a:p>
            <a:pPr marL="228600" indent="-228600">
              <a:lnSpc>
                <a:spcPct val="100000"/>
              </a:lnSpc>
              <a:buAutoNum type="arabicPeriod"/>
            </a:pPr>
            <a:r>
              <a:rPr lang="en-GB" sz="1200" b="0" strike="noStrike" spc="-1" dirty="0">
                <a:solidFill>
                  <a:srgbClr val="000000"/>
                </a:solidFill>
                <a:latin typeface="Calibri"/>
              </a:rPr>
              <a:t>qui…..qui</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78296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228600" indent="-228600">
              <a:lnSpc>
                <a:spcPct val="100000"/>
              </a:lnSpc>
              <a:buAutoNum type="arabicPeriod"/>
            </a:pPr>
            <a:r>
              <a:rPr lang="en-GB" sz="1800" b="0" strike="noStrike" spc="-1" dirty="0" err="1">
                <a:solidFill>
                  <a:srgbClr val="000000"/>
                </a:solidFill>
                <a:latin typeface="Calibri"/>
              </a:rPr>
              <a:t>stade</a:t>
            </a:r>
            <a:r>
              <a:rPr lang="en-GB" sz="1800" b="0" strike="noStrike" spc="-1" dirty="0">
                <a:solidFill>
                  <a:srgbClr val="000000"/>
                </a:solidFill>
                <a:latin typeface="Calibri"/>
              </a:rPr>
              <a:t>…..</a:t>
            </a:r>
            <a:r>
              <a:rPr lang="en-GB" sz="1800" b="0" strike="noStrike" spc="-1" dirty="0" err="1">
                <a:solidFill>
                  <a:srgbClr val="000000"/>
                </a:solidFill>
                <a:latin typeface="Calibri"/>
              </a:rPr>
              <a:t>stade</a:t>
            </a:r>
            <a:endParaRPr lang="en-GB" sz="1800" b="0" strike="noStrike" spc="-1" dirty="0">
              <a:solidFill>
                <a:srgbClr val="000000"/>
              </a:solidFill>
              <a:latin typeface="Calibri"/>
            </a:endParaRPr>
          </a:p>
          <a:p>
            <a:pPr marL="228600" indent="-228600">
              <a:lnSpc>
                <a:spcPct val="100000"/>
              </a:lnSpc>
              <a:buAutoNum type="arabicPeriod"/>
            </a:pPr>
            <a:r>
              <a:rPr lang="en-GB" sz="1800" b="0" strike="noStrike" spc="-1" dirty="0">
                <a:solidFill>
                  <a:srgbClr val="000000"/>
                </a:solidFill>
                <a:latin typeface="Calibri"/>
              </a:rPr>
              <a:t>belle…..belle</a:t>
            </a:r>
          </a:p>
          <a:p>
            <a:pPr marL="228600" indent="-228600">
              <a:lnSpc>
                <a:spcPct val="100000"/>
              </a:lnSpc>
              <a:buAutoNum type="arabicPeriod"/>
            </a:pPr>
            <a:r>
              <a:rPr lang="en-GB" sz="1800" b="0" strike="noStrike" spc="-1" dirty="0" err="1">
                <a:solidFill>
                  <a:srgbClr val="000000"/>
                </a:solidFill>
                <a:latin typeface="Calibri"/>
              </a:rPr>
              <a:t>demain</a:t>
            </a:r>
            <a:r>
              <a:rPr lang="en-GB" sz="1800" b="0" strike="noStrike" spc="-1" dirty="0">
                <a:solidFill>
                  <a:srgbClr val="000000"/>
                </a:solidFill>
                <a:latin typeface="Calibri"/>
              </a:rPr>
              <a:t>…..</a:t>
            </a:r>
            <a:r>
              <a:rPr lang="en-GB" sz="1800" b="0" strike="noStrike" spc="-1" dirty="0" err="1">
                <a:solidFill>
                  <a:srgbClr val="000000"/>
                </a:solidFill>
                <a:latin typeface="Calibri"/>
              </a:rPr>
              <a:t>demain</a:t>
            </a:r>
            <a:endParaRPr lang="en-GB" sz="1800" b="0" strike="noStrike" spc="-1" dirty="0">
              <a:solidFill>
                <a:srgbClr val="000000"/>
              </a:solidFill>
              <a:latin typeface="Calibri"/>
            </a:endParaRPr>
          </a:p>
          <a:p>
            <a:pPr marL="228600" indent="-228600">
              <a:lnSpc>
                <a:spcPct val="100000"/>
              </a:lnSpc>
              <a:buAutoNum type="arabicPeriod"/>
            </a:pPr>
            <a:r>
              <a:rPr lang="en-GB" sz="1800" b="0" strike="noStrike" spc="-1" dirty="0" err="1">
                <a:solidFill>
                  <a:srgbClr val="000000"/>
                </a:solidFill>
                <a:latin typeface="Calibri"/>
              </a:rPr>
              <a:t>Allemagne</a:t>
            </a:r>
            <a:r>
              <a:rPr lang="en-GB" sz="1800" b="0" strike="noStrike" spc="-1" dirty="0">
                <a:solidFill>
                  <a:srgbClr val="000000"/>
                </a:solidFill>
                <a:latin typeface="Calibri"/>
              </a:rPr>
              <a:t>…..</a:t>
            </a:r>
            <a:r>
              <a:rPr lang="en-GB" sz="1800" b="0" strike="noStrike" spc="-1" dirty="0" err="1">
                <a:solidFill>
                  <a:srgbClr val="000000"/>
                </a:solidFill>
                <a:latin typeface="Calibri"/>
              </a:rPr>
              <a:t>Allemagne</a:t>
            </a:r>
            <a:endParaRPr lang="en-GB" sz="1800" b="0" strike="noStrike" spc="-1" dirty="0">
              <a:solidFill>
                <a:srgbClr val="000000"/>
              </a:solidFill>
              <a:latin typeface="Calibri"/>
            </a:endParaRPr>
          </a:p>
          <a:p>
            <a:pPr marL="228600" indent="-228600">
              <a:lnSpc>
                <a:spcPct val="100000"/>
              </a:lnSpc>
              <a:buAutoNum type="arabicPeriod"/>
            </a:pPr>
            <a:r>
              <a:rPr lang="en-GB" sz="1800" b="1" strike="noStrike" spc="-1" dirty="0" err="1">
                <a:solidFill>
                  <a:srgbClr val="000000"/>
                </a:solidFill>
                <a:latin typeface="Calibri"/>
              </a:rPr>
              <a:t>pourquoi</a:t>
            </a:r>
            <a:r>
              <a:rPr lang="en-GB" sz="1800" b="1" strike="noStrike" spc="-1" dirty="0">
                <a:solidFill>
                  <a:srgbClr val="000000"/>
                </a:solidFill>
                <a:latin typeface="Calibri"/>
              </a:rPr>
              <a:t>…..</a:t>
            </a:r>
            <a:r>
              <a:rPr lang="en-GB" sz="1800" b="1" strike="noStrike" spc="-1" dirty="0" err="1">
                <a:solidFill>
                  <a:srgbClr val="000000"/>
                </a:solidFill>
                <a:latin typeface="Calibri"/>
              </a:rPr>
              <a:t>pourquoi</a:t>
            </a:r>
            <a:endParaRPr lang="en-GB" sz="1800" b="1" strike="noStrike" spc="-1" dirty="0">
              <a:solidFill>
                <a:srgbClr val="000000"/>
              </a:solidFill>
              <a:latin typeface="Calibri"/>
            </a:endParaRPr>
          </a:p>
          <a:p>
            <a:pPr marL="228600" indent="-228600">
              <a:lnSpc>
                <a:spcPct val="100000"/>
              </a:lnSpc>
              <a:buAutoNum type="arabicPeriod"/>
            </a:pPr>
            <a:r>
              <a:rPr lang="en-GB" sz="1800" b="1" strike="noStrike" spc="-1" dirty="0" err="1">
                <a:solidFill>
                  <a:srgbClr val="000000"/>
                </a:solidFill>
                <a:latin typeface="Calibri"/>
              </a:rPr>
              <a:t>vouloir</a:t>
            </a:r>
            <a:r>
              <a:rPr lang="en-GB" sz="1800" b="1" strike="noStrike" spc="-1" dirty="0">
                <a:solidFill>
                  <a:srgbClr val="000000"/>
                </a:solidFill>
                <a:latin typeface="Calibri"/>
              </a:rPr>
              <a:t>…..</a:t>
            </a:r>
            <a:r>
              <a:rPr lang="en-GB" sz="1800" b="1" strike="noStrike" spc="-1" dirty="0" err="1">
                <a:solidFill>
                  <a:srgbClr val="000000"/>
                </a:solidFill>
                <a:latin typeface="Calibri"/>
              </a:rPr>
              <a:t>vouloir</a:t>
            </a:r>
            <a:endParaRPr lang="en-GB" sz="1800" b="1" strike="noStrike" spc="-1" dirty="0">
              <a:solidFill>
                <a:srgbClr val="000000"/>
              </a:solidFill>
              <a:latin typeface="Calibri"/>
            </a:endParaRPr>
          </a:p>
          <a:p>
            <a:pPr marL="228600" indent="-228600">
              <a:lnSpc>
                <a:spcPct val="100000"/>
              </a:lnSpc>
              <a:buAutoNum type="arabicPeriod"/>
            </a:pPr>
            <a:r>
              <a:rPr lang="en-GB" sz="1800" b="1" strike="noStrike" spc="-1" dirty="0">
                <a:solidFill>
                  <a:srgbClr val="000000"/>
                </a:solidFill>
                <a:latin typeface="Calibri"/>
              </a:rPr>
              <a:t>loin…..loin</a:t>
            </a:r>
          </a:p>
          <a:p>
            <a:pPr marL="228600" indent="-228600">
              <a:lnSpc>
                <a:spcPct val="100000"/>
              </a:lnSpc>
              <a:buAutoNum type="arabicPeriod"/>
            </a:pPr>
            <a:r>
              <a:rPr lang="en-GB" sz="1800" b="1" strike="noStrike" spc="-1" dirty="0">
                <a:solidFill>
                  <a:srgbClr val="000000"/>
                </a:solidFill>
                <a:latin typeface="Calibri"/>
              </a:rPr>
              <a:t>qui…..qui</a:t>
            </a:r>
            <a:endParaRPr lang="en-GB" sz="1800" b="0" strike="noStrike" spc="-1" dirty="0">
              <a:solidFill>
                <a:srgbClr val="000000"/>
              </a:solidFill>
              <a:latin typeface="Calibri"/>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33421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eau</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eau</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corde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corde</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cheveux</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cheveux</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près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près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piscine…..piscine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Suisse…..Suisse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fromage…..fromage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soleil…..soleil</a:t>
            </a:r>
          </a:p>
          <a:p>
            <a:pPr marL="342900" lvl="0" indent="-342900">
              <a:lnSpc>
                <a:spcPct val="107000"/>
              </a:lnSpc>
              <a:spcAft>
                <a:spcPts val="800"/>
              </a:spcAft>
              <a:buFont typeface="+mj-lt"/>
              <a:buAutoNum type="arabicPeriod"/>
              <a:tabLst>
                <a:tab pos="457200" algn="l"/>
              </a:tabLst>
            </a:pP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62365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eau</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eau</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corde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corde</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cheveux</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cheveux</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près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près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piscine…..piscine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Suisse…..Suisse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fromage…..fromage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soleil…..soleil</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19603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 A:</a:t>
            </a:r>
          </a:p>
          <a:p>
            <a:r>
              <a:rPr lang="en-GB" dirty="0"/>
              <a:t>1. </a:t>
            </a:r>
            <a:r>
              <a:rPr lang="en-GB" dirty="0" err="1"/>
              <a:t>J’apporte</a:t>
            </a:r>
            <a:r>
              <a:rPr lang="en-GB" dirty="0"/>
              <a:t> </a:t>
            </a:r>
            <a:r>
              <a:rPr lang="en-GB" dirty="0" err="1"/>
              <a:t>mon</a:t>
            </a:r>
            <a:r>
              <a:rPr lang="en-GB" dirty="0"/>
              <a:t> instrument.</a:t>
            </a:r>
            <a:br>
              <a:rPr lang="en-GB" dirty="0"/>
            </a:br>
            <a:r>
              <a:rPr lang="en-GB" dirty="0"/>
              <a:t>2. </a:t>
            </a:r>
            <a:r>
              <a:rPr lang="en-GB" dirty="0" err="1"/>
              <a:t>Vous</a:t>
            </a:r>
            <a:r>
              <a:rPr lang="en-GB" dirty="0"/>
              <a:t> ne </a:t>
            </a:r>
            <a:r>
              <a:rPr lang="en-GB" dirty="0" err="1"/>
              <a:t>dessinez</a:t>
            </a:r>
            <a:r>
              <a:rPr lang="en-GB" dirty="0"/>
              <a:t> pas </a:t>
            </a:r>
            <a:r>
              <a:rPr lang="en-GB" dirty="0" err="1"/>
              <a:t>en</a:t>
            </a:r>
            <a:r>
              <a:rPr lang="en-GB" dirty="0"/>
              <a:t> </a:t>
            </a:r>
            <a:r>
              <a:rPr lang="en-GB" dirty="0" err="1"/>
              <a:t>classe</a:t>
            </a:r>
            <a:r>
              <a:rPr lang="en-GB" dirty="0"/>
              <a:t>.</a:t>
            </a:r>
          </a:p>
          <a:p>
            <a:endParaRPr lang="en-GB" dirty="0"/>
          </a:p>
          <a:p>
            <a:r>
              <a:rPr lang="en-GB" b="1" dirty="0"/>
              <a:t>Transcript B:</a:t>
            </a:r>
          </a:p>
          <a:p>
            <a:r>
              <a:rPr lang="en-GB" b="0" dirty="0"/>
              <a:t>1. Est-</a:t>
            </a:r>
            <a:r>
              <a:rPr lang="en-GB" b="0" dirty="0" err="1"/>
              <a:t>ce</a:t>
            </a:r>
            <a:r>
              <a:rPr lang="en-GB" b="0" dirty="0"/>
              <a:t> que </a:t>
            </a:r>
            <a:r>
              <a:rPr lang="en-GB" b="0" dirty="0" err="1"/>
              <a:t>tu</a:t>
            </a:r>
            <a:r>
              <a:rPr lang="en-GB" b="0" dirty="0"/>
              <a:t> </a:t>
            </a:r>
            <a:r>
              <a:rPr lang="en-GB" b="0" dirty="0" err="1"/>
              <a:t>montres</a:t>
            </a:r>
            <a:r>
              <a:rPr lang="en-GB" b="0" dirty="0"/>
              <a:t> ta photo ?</a:t>
            </a:r>
            <a:br>
              <a:rPr lang="en-GB" b="0" dirty="0"/>
            </a:br>
            <a:r>
              <a:rPr lang="en-GB" b="0" dirty="0"/>
              <a:t>2. Tu </a:t>
            </a:r>
            <a:r>
              <a:rPr lang="en-GB" b="0" dirty="0" err="1"/>
              <a:t>trouves</a:t>
            </a:r>
            <a:r>
              <a:rPr lang="en-GB" b="0" dirty="0"/>
              <a:t> le </a:t>
            </a:r>
            <a:r>
              <a:rPr lang="en-GB" b="0" dirty="0" err="1"/>
              <a:t>vélo</a:t>
            </a:r>
            <a:r>
              <a:rPr lang="en-GB" b="0" dirty="0"/>
              <a:t>.</a:t>
            </a:r>
          </a:p>
          <a:p>
            <a:r>
              <a:rPr lang="en-GB" b="0" dirty="0"/>
              <a:t>3. </a:t>
            </a:r>
            <a:r>
              <a:rPr lang="en-GB" b="0" dirty="0" err="1"/>
              <a:t>Vous</a:t>
            </a:r>
            <a:r>
              <a:rPr lang="en-GB" b="0" dirty="0"/>
              <a:t> </a:t>
            </a:r>
            <a:r>
              <a:rPr lang="en-GB" b="0" dirty="0" err="1"/>
              <a:t>répétez</a:t>
            </a:r>
            <a:r>
              <a:rPr lang="en-GB" b="0" dirty="0"/>
              <a:t> les mots ? </a:t>
            </a:r>
          </a:p>
        </p:txBody>
      </p:sp>
      <p:sp>
        <p:nvSpPr>
          <p:cNvPr id="4" name="Slide Number Placeholder 3"/>
          <p:cNvSpPr>
            <a:spLocks noGrp="1"/>
          </p:cNvSpPr>
          <p:nvPr>
            <p:ph type="sldNum" sz="quarter" idx="5"/>
          </p:nvPr>
        </p:nvSpPr>
        <p:spPr/>
        <p:txBody>
          <a:bodyPr/>
          <a:lstStyle/>
          <a:p>
            <a:fld id="{6F88A7DB-3951-47CF-8E53-B42241E86674}" type="slidenum">
              <a:rPr lang="en-GB" smtClean="0"/>
              <a:t>19</a:t>
            </a:fld>
            <a:endParaRPr lang="en-GB"/>
          </a:p>
        </p:txBody>
      </p:sp>
    </p:spTree>
    <p:extLst>
      <p:ext uri="{BB962C8B-B14F-4D97-AF65-F5344CB8AC3E}">
        <p14:creationId xmlns:p14="http://schemas.microsoft.com/office/powerpoint/2010/main" val="627094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a:t>
            </a:r>
            <a:r>
              <a:rPr lang="en-GB" sz="1200" b="1" u="sng" strike="noStrike" spc="-1" dirty="0">
                <a:solidFill>
                  <a:srgbClr val="000000"/>
                </a:solidFill>
                <a:latin typeface="+mn-lt"/>
                <a:ea typeface="Calibri"/>
              </a:rPr>
              <a:t>item</a:t>
            </a:r>
            <a:r>
              <a:rPr lang="en-GB" sz="1200" b="1" u="none" strike="noStrike" spc="-1" dirty="0">
                <a:solidFill>
                  <a:srgbClr val="000000"/>
                </a:solidFill>
                <a:latin typeface="+mn-lt"/>
                <a:ea typeface="Calibri"/>
              </a:rPr>
              <a:t> for</a:t>
            </a:r>
            <a:r>
              <a:rPr lang="en-GB" sz="1200" b="1" strike="noStrike" spc="-1" dirty="0">
                <a:solidFill>
                  <a:srgbClr val="000000"/>
                </a:solidFill>
                <a:latin typeface="+mn-lt"/>
                <a:ea typeface="Calibri"/>
              </a:rPr>
              <a:t> this task</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7776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lnSpc>
                <a:spcPct val="100000"/>
              </a:lnSpc>
              <a:buAutoNum type="arabicPeriod"/>
            </a:pPr>
            <a:r>
              <a:rPr lang="en-GB" sz="1200" b="1" strike="noStrike" spc="-1" dirty="0" err="1">
                <a:solidFill>
                  <a:srgbClr val="000000"/>
                </a:solidFill>
                <a:latin typeface="Calibri"/>
              </a:rPr>
              <a:t>stade</a:t>
            </a:r>
            <a:r>
              <a:rPr lang="en-GB" sz="1200" b="1" strike="noStrike" spc="-1" dirty="0">
                <a:solidFill>
                  <a:srgbClr val="000000"/>
                </a:solidFill>
                <a:latin typeface="Calibri"/>
              </a:rPr>
              <a:t>…..</a:t>
            </a:r>
            <a:r>
              <a:rPr lang="en-GB" sz="1200" b="1" strike="noStrike" spc="-1" dirty="0" err="1">
                <a:solidFill>
                  <a:srgbClr val="000000"/>
                </a:solidFill>
                <a:latin typeface="Calibri"/>
              </a:rPr>
              <a:t>stade</a:t>
            </a:r>
            <a:endParaRPr lang="en-GB" sz="1200" b="1" strike="noStrike" spc="-1" dirty="0">
              <a:solidFill>
                <a:srgbClr val="000000"/>
              </a:solidFill>
              <a:latin typeface="Calibri"/>
            </a:endParaRPr>
          </a:p>
          <a:p>
            <a:pPr marL="228600" indent="-228600">
              <a:lnSpc>
                <a:spcPct val="100000"/>
              </a:lnSpc>
              <a:buAutoNum type="arabicPeriod"/>
            </a:pPr>
            <a:r>
              <a:rPr lang="en-GB" sz="1200" b="1" strike="noStrike" spc="-1" dirty="0">
                <a:solidFill>
                  <a:srgbClr val="000000"/>
                </a:solidFill>
                <a:latin typeface="Calibri"/>
              </a:rPr>
              <a:t>belle…..belle</a:t>
            </a:r>
          </a:p>
          <a:p>
            <a:pPr marL="228600" indent="-228600">
              <a:lnSpc>
                <a:spcPct val="100000"/>
              </a:lnSpc>
              <a:buAutoNum type="arabicPeriod"/>
            </a:pPr>
            <a:r>
              <a:rPr lang="en-GB" sz="1200" b="1" strike="noStrike" spc="-1" dirty="0" err="1">
                <a:solidFill>
                  <a:srgbClr val="000000"/>
                </a:solidFill>
                <a:latin typeface="Calibri"/>
              </a:rPr>
              <a:t>demain</a:t>
            </a:r>
            <a:r>
              <a:rPr lang="en-GB" sz="1200" b="1" strike="noStrike" spc="-1" dirty="0">
                <a:solidFill>
                  <a:srgbClr val="000000"/>
                </a:solidFill>
                <a:latin typeface="Calibri"/>
              </a:rPr>
              <a:t>…..</a:t>
            </a:r>
            <a:r>
              <a:rPr lang="en-GB" sz="1200" b="1" strike="noStrike" spc="-1" dirty="0" err="1">
                <a:solidFill>
                  <a:srgbClr val="000000"/>
                </a:solidFill>
                <a:latin typeface="Calibri"/>
              </a:rPr>
              <a:t>demain</a:t>
            </a:r>
            <a:endParaRPr lang="en-GB" sz="1200" b="1" strike="noStrike" spc="-1" dirty="0">
              <a:solidFill>
                <a:srgbClr val="000000"/>
              </a:solidFill>
              <a:latin typeface="Calibri"/>
            </a:endParaRPr>
          </a:p>
          <a:p>
            <a:pPr marL="228600" indent="-228600">
              <a:lnSpc>
                <a:spcPct val="100000"/>
              </a:lnSpc>
              <a:buAutoNum type="arabicPeriod"/>
            </a:pPr>
            <a:r>
              <a:rPr lang="en-GB" sz="1200" b="1" strike="noStrike" spc="-1" dirty="0" err="1">
                <a:solidFill>
                  <a:srgbClr val="000000"/>
                </a:solidFill>
                <a:latin typeface="Calibri"/>
              </a:rPr>
              <a:t>Allemagne</a:t>
            </a:r>
            <a:r>
              <a:rPr lang="en-GB" sz="1200" b="1" strike="noStrike" spc="-1" dirty="0">
                <a:solidFill>
                  <a:srgbClr val="000000"/>
                </a:solidFill>
                <a:latin typeface="Calibri"/>
              </a:rPr>
              <a:t>…..</a:t>
            </a:r>
            <a:r>
              <a:rPr lang="en-GB" sz="1200" b="1" strike="noStrike" spc="-1" dirty="0" err="1">
                <a:solidFill>
                  <a:srgbClr val="000000"/>
                </a:solidFill>
                <a:latin typeface="Calibri"/>
              </a:rPr>
              <a:t>Allemagne</a:t>
            </a:r>
            <a:endParaRPr lang="en-GB" sz="1200" b="1"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pourquoi</a:t>
            </a:r>
            <a:r>
              <a:rPr lang="en-GB" sz="1200" b="0" strike="noStrike" spc="-1" dirty="0">
                <a:solidFill>
                  <a:srgbClr val="000000"/>
                </a:solidFill>
                <a:latin typeface="Calibri"/>
              </a:rPr>
              <a:t>…..</a:t>
            </a:r>
            <a:r>
              <a:rPr lang="en-GB" sz="1200" b="0" strike="noStrike" spc="-1" dirty="0" err="1">
                <a:solidFill>
                  <a:srgbClr val="000000"/>
                </a:solidFill>
                <a:latin typeface="Calibri"/>
              </a:rPr>
              <a:t>pourquoi</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err="1">
                <a:solidFill>
                  <a:srgbClr val="000000"/>
                </a:solidFill>
                <a:latin typeface="Calibri"/>
              </a:rPr>
              <a:t>vouloir</a:t>
            </a:r>
            <a:r>
              <a:rPr lang="en-GB" sz="1200" b="0" strike="noStrike" spc="-1" dirty="0">
                <a:solidFill>
                  <a:srgbClr val="000000"/>
                </a:solidFill>
                <a:latin typeface="Calibri"/>
              </a:rPr>
              <a:t>…..</a:t>
            </a:r>
            <a:r>
              <a:rPr lang="en-GB" sz="1200" b="0" strike="noStrike" spc="-1" dirty="0" err="1">
                <a:solidFill>
                  <a:srgbClr val="000000"/>
                </a:solidFill>
                <a:latin typeface="Calibri"/>
              </a:rPr>
              <a:t>vouloir</a:t>
            </a:r>
            <a:endParaRPr lang="en-GB" sz="1200" b="0" strike="noStrike" spc="-1" dirty="0">
              <a:solidFill>
                <a:srgbClr val="000000"/>
              </a:solidFill>
              <a:latin typeface="Calibri"/>
            </a:endParaRPr>
          </a:p>
          <a:p>
            <a:pPr marL="228600" indent="-228600">
              <a:lnSpc>
                <a:spcPct val="100000"/>
              </a:lnSpc>
              <a:buAutoNum type="arabicPeriod"/>
            </a:pPr>
            <a:r>
              <a:rPr lang="en-GB" sz="1200" b="0" strike="noStrike" spc="-1" dirty="0">
                <a:solidFill>
                  <a:srgbClr val="000000"/>
                </a:solidFill>
                <a:latin typeface="Calibri"/>
              </a:rPr>
              <a:t>loin…..loin</a:t>
            </a:r>
          </a:p>
          <a:p>
            <a:pPr marL="228600" indent="-228600">
              <a:lnSpc>
                <a:spcPct val="100000"/>
              </a:lnSpc>
              <a:buAutoNum type="arabicPeriod"/>
            </a:pPr>
            <a:r>
              <a:rPr lang="en-GB" sz="1200" b="0" strike="noStrike" spc="-1" dirty="0">
                <a:solidFill>
                  <a:srgbClr val="000000"/>
                </a:solidFill>
                <a:latin typeface="Calibri"/>
              </a:rPr>
              <a:t>qui…..qui</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word for this task</a:t>
            </a:r>
            <a:br>
              <a:rPr lang="en-GB" sz="1200" b="1" strike="noStrike" spc="-1" dirty="0">
                <a:solidFill>
                  <a:srgbClr val="000000"/>
                </a:solidFill>
                <a:latin typeface="+mn-lt"/>
                <a:ea typeface="Calibri"/>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16362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8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40502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884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19343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6684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228600" indent="-228600">
              <a:lnSpc>
                <a:spcPct val="100000"/>
              </a:lnSpc>
              <a:buAutoNum type="arabicPeriod"/>
            </a:pPr>
            <a:r>
              <a:rPr lang="en-GB" sz="1800" b="0" strike="noStrike" spc="-1" dirty="0" err="1">
                <a:solidFill>
                  <a:srgbClr val="000000"/>
                </a:solidFill>
                <a:latin typeface="Calibri"/>
              </a:rPr>
              <a:t>stade</a:t>
            </a:r>
            <a:r>
              <a:rPr lang="en-GB" sz="1800" b="0" strike="noStrike" spc="-1" dirty="0">
                <a:solidFill>
                  <a:srgbClr val="000000"/>
                </a:solidFill>
                <a:latin typeface="Calibri"/>
              </a:rPr>
              <a:t>…..</a:t>
            </a:r>
            <a:r>
              <a:rPr lang="en-GB" sz="1800" b="0" strike="noStrike" spc="-1" dirty="0" err="1">
                <a:solidFill>
                  <a:srgbClr val="000000"/>
                </a:solidFill>
                <a:latin typeface="Calibri"/>
              </a:rPr>
              <a:t>stade</a:t>
            </a:r>
            <a:endParaRPr lang="en-GB" sz="1800" b="0" strike="noStrike" spc="-1" dirty="0">
              <a:solidFill>
                <a:srgbClr val="000000"/>
              </a:solidFill>
              <a:latin typeface="Calibri"/>
            </a:endParaRPr>
          </a:p>
          <a:p>
            <a:pPr marL="228600" indent="-228600">
              <a:lnSpc>
                <a:spcPct val="100000"/>
              </a:lnSpc>
              <a:buAutoNum type="arabicPeriod"/>
            </a:pPr>
            <a:r>
              <a:rPr lang="en-GB" sz="1800" b="0" strike="noStrike" spc="-1" dirty="0">
                <a:solidFill>
                  <a:srgbClr val="000000"/>
                </a:solidFill>
                <a:latin typeface="Calibri"/>
              </a:rPr>
              <a:t>belle…..belle</a:t>
            </a:r>
          </a:p>
          <a:p>
            <a:pPr marL="228600" indent="-228600">
              <a:lnSpc>
                <a:spcPct val="100000"/>
              </a:lnSpc>
              <a:buAutoNum type="arabicPeriod"/>
            </a:pPr>
            <a:r>
              <a:rPr lang="en-GB" sz="1800" b="0" strike="noStrike" spc="-1" dirty="0" err="1">
                <a:solidFill>
                  <a:srgbClr val="000000"/>
                </a:solidFill>
                <a:latin typeface="Calibri"/>
              </a:rPr>
              <a:t>demain</a:t>
            </a:r>
            <a:r>
              <a:rPr lang="en-GB" sz="1800" b="0" strike="noStrike" spc="-1" dirty="0">
                <a:solidFill>
                  <a:srgbClr val="000000"/>
                </a:solidFill>
                <a:latin typeface="Calibri"/>
              </a:rPr>
              <a:t>…..</a:t>
            </a:r>
            <a:r>
              <a:rPr lang="en-GB" sz="1800" b="0" strike="noStrike" spc="-1" dirty="0" err="1">
                <a:solidFill>
                  <a:srgbClr val="000000"/>
                </a:solidFill>
                <a:latin typeface="Calibri"/>
              </a:rPr>
              <a:t>demain</a:t>
            </a:r>
            <a:endParaRPr lang="en-GB" sz="1800" b="0" strike="noStrike" spc="-1" dirty="0">
              <a:solidFill>
                <a:srgbClr val="000000"/>
              </a:solidFill>
              <a:latin typeface="Calibri"/>
            </a:endParaRPr>
          </a:p>
          <a:p>
            <a:pPr marL="228600" indent="-228600">
              <a:lnSpc>
                <a:spcPct val="100000"/>
              </a:lnSpc>
              <a:buAutoNum type="arabicPeriod"/>
            </a:pPr>
            <a:r>
              <a:rPr lang="en-GB" sz="1800" b="0" strike="noStrike" spc="-1" dirty="0" err="1">
                <a:solidFill>
                  <a:srgbClr val="000000"/>
                </a:solidFill>
                <a:latin typeface="Calibri"/>
              </a:rPr>
              <a:t>Allemagne</a:t>
            </a:r>
            <a:r>
              <a:rPr lang="en-GB" sz="1800" b="0" strike="noStrike" spc="-1" dirty="0">
                <a:solidFill>
                  <a:srgbClr val="000000"/>
                </a:solidFill>
                <a:latin typeface="Calibri"/>
              </a:rPr>
              <a:t>…..</a:t>
            </a:r>
            <a:r>
              <a:rPr lang="en-GB" sz="1800" b="0" strike="noStrike" spc="-1" dirty="0" err="1">
                <a:solidFill>
                  <a:srgbClr val="000000"/>
                </a:solidFill>
                <a:latin typeface="Calibri"/>
              </a:rPr>
              <a:t>Allemagne</a:t>
            </a:r>
            <a:endParaRPr lang="en-GB" sz="1800" b="0" strike="noStrike" spc="-1" dirty="0">
              <a:solidFill>
                <a:srgbClr val="000000"/>
              </a:solidFill>
              <a:latin typeface="Calibri"/>
            </a:endParaRPr>
          </a:p>
          <a:p>
            <a:pPr marL="228600" indent="-228600">
              <a:lnSpc>
                <a:spcPct val="100000"/>
              </a:lnSpc>
              <a:buAutoNum type="arabicPeriod"/>
            </a:pPr>
            <a:r>
              <a:rPr lang="en-GB" sz="1800" b="1" strike="noStrike" spc="-1" dirty="0" err="1">
                <a:solidFill>
                  <a:srgbClr val="000000"/>
                </a:solidFill>
                <a:latin typeface="Calibri"/>
              </a:rPr>
              <a:t>pourquoi</a:t>
            </a:r>
            <a:r>
              <a:rPr lang="en-GB" sz="1800" b="1" strike="noStrike" spc="-1" dirty="0">
                <a:solidFill>
                  <a:srgbClr val="000000"/>
                </a:solidFill>
                <a:latin typeface="Calibri"/>
              </a:rPr>
              <a:t>…..</a:t>
            </a:r>
            <a:r>
              <a:rPr lang="en-GB" sz="1800" b="1" strike="noStrike" spc="-1" dirty="0" err="1">
                <a:solidFill>
                  <a:srgbClr val="000000"/>
                </a:solidFill>
                <a:latin typeface="Calibri"/>
              </a:rPr>
              <a:t>pourquoi</a:t>
            </a:r>
            <a:endParaRPr lang="en-GB" sz="1800" b="1" strike="noStrike" spc="-1" dirty="0">
              <a:solidFill>
                <a:srgbClr val="000000"/>
              </a:solidFill>
              <a:latin typeface="Calibri"/>
            </a:endParaRPr>
          </a:p>
          <a:p>
            <a:pPr marL="228600" indent="-228600">
              <a:lnSpc>
                <a:spcPct val="100000"/>
              </a:lnSpc>
              <a:buAutoNum type="arabicPeriod"/>
            </a:pPr>
            <a:r>
              <a:rPr lang="en-GB" sz="1800" b="1" strike="noStrike" spc="-1" dirty="0" err="1">
                <a:solidFill>
                  <a:srgbClr val="000000"/>
                </a:solidFill>
                <a:latin typeface="Calibri"/>
              </a:rPr>
              <a:t>vouloir</a:t>
            </a:r>
            <a:r>
              <a:rPr lang="en-GB" sz="1800" b="1" strike="noStrike" spc="-1" dirty="0">
                <a:solidFill>
                  <a:srgbClr val="000000"/>
                </a:solidFill>
                <a:latin typeface="Calibri"/>
              </a:rPr>
              <a:t>…..</a:t>
            </a:r>
            <a:r>
              <a:rPr lang="en-GB" sz="1800" b="1" strike="noStrike" spc="-1" dirty="0" err="1">
                <a:solidFill>
                  <a:srgbClr val="000000"/>
                </a:solidFill>
                <a:latin typeface="Calibri"/>
              </a:rPr>
              <a:t>vouloir</a:t>
            </a:r>
            <a:endParaRPr lang="en-GB" sz="1800" b="1" strike="noStrike" spc="-1" dirty="0">
              <a:solidFill>
                <a:srgbClr val="000000"/>
              </a:solidFill>
              <a:latin typeface="Calibri"/>
            </a:endParaRPr>
          </a:p>
          <a:p>
            <a:pPr marL="228600" indent="-228600">
              <a:lnSpc>
                <a:spcPct val="100000"/>
              </a:lnSpc>
              <a:buAutoNum type="arabicPeriod"/>
            </a:pPr>
            <a:r>
              <a:rPr lang="en-GB" sz="1800" b="1" strike="noStrike" spc="-1" dirty="0">
                <a:solidFill>
                  <a:srgbClr val="000000"/>
                </a:solidFill>
                <a:latin typeface="Calibri"/>
              </a:rPr>
              <a:t>loin…..loin</a:t>
            </a:r>
          </a:p>
          <a:p>
            <a:pPr marL="228600" indent="-228600">
              <a:lnSpc>
                <a:spcPct val="100000"/>
              </a:lnSpc>
              <a:buAutoNum type="arabicPeriod"/>
            </a:pPr>
            <a:r>
              <a:rPr lang="en-GB" sz="1800" b="1" strike="noStrike" spc="-1" dirty="0">
                <a:solidFill>
                  <a:srgbClr val="000000"/>
                </a:solidFill>
                <a:latin typeface="Calibri"/>
              </a:rPr>
              <a:t>qui…..qui</a:t>
            </a:r>
            <a:endParaRPr lang="en-GB" sz="1800" b="0" strike="noStrike" spc="-1" dirty="0">
              <a:solidFill>
                <a:srgbClr val="000000"/>
              </a:solidFill>
              <a:latin typeface="Calibri"/>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63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eau</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eau</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corde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corde</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cheveux</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cheveux</a:t>
            </a:r>
            <a:endPar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près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près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piscine…..piscine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Suisse…..Suisse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fromage…..fromage</a:t>
            </a:r>
          </a:p>
          <a:p>
            <a:pPr marL="342900" lvl="0" indent="-342900">
              <a:lnSpc>
                <a:spcPct val="107000"/>
              </a:lnSpc>
              <a:spcAft>
                <a:spcPts val="800"/>
              </a:spcAft>
              <a:buFont typeface="+mj-lt"/>
              <a:buAutoNum type="arabicPeriod"/>
              <a:tabLst>
                <a:tab pos="457200" algn="l"/>
              </a:tabLst>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soleil…..soleil</a:t>
            </a:r>
          </a:p>
          <a:p>
            <a:pPr marL="342900" lvl="0" indent="-342900">
              <a:lnSpc>
                <a:spcPct val="107000"/>
              </a:lnSpc>
              <a:spcAft>
                <a:spcPts val="800"/>
              </a:spcAft>
              <a:buFont typeface="+mj-lt"/>
              <a:buAutoNum type="arabicPeriod"/>
              <a:tabLst>
                <a:tab pos="457200" algn="l"/>
              </a:tabLst>
            </a:pP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eau</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eau</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corde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corde</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cheveux</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cheveux</a:t>
            </a:r>
            <a:endPar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près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près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piscine…..piscine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Suisse…..Suisse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fromage…..fromage</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soleil…..soleil</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 A:</a:t>
            </a:r>
          </a:p>
          <a:p>
            <a:r>
              <a:rPr lang="en-GB" dirty="0"/>
              <a:t>1. </a:t>
            </a:r>
            <a:r>
              <a:rPr lang="en-GB" dirty="0" err="1"/>
              <a:t>J’apporte</a:t>
            </a:r>
            <a:r>
              <a:rPr lang="en-GB" dirty="0"/>
              <a:t> </a:t>
            </a:r>
            <a:r>
              <a:rPr lang="en-GB" dirty="0" err="1"/>
              <a:t>mon</a:t>
            </a:r>
            <a:r>
              <a:rPr lang="en-GB" dirty="0"/>
              <a:t> instrument.</a:t>
            </a:r>
            <a:br>
              <a:rPr lang="en-GB" dirty="0"/>
            </a:br>
            <a:r>
              <a:rPr lang="en-GB" dirty="0"/>
              <a:t>2. </a:t>
            </a:r>
            <a:r>
              <a:rPr lang="en-GB" dirty="0" err="1"/>
              <a:t>Vous</a:t>
            </a:r>
            <a:r>
              <a:rPr lang="en-GB" dirty="0"/>
              <a:t> ne </a:t>
            </a:r>
            <a:r>
              <a:rPr lang="en-GB" dirty="0" err="1"/>
              <a:t>dessinez</a:t>
            </a:r>
            <a:r>
              <a:rPr lang="en-GB" dirty="0"/>
              <a:t> pas </a:t>
            </a:r>
            <a:r>
              <a:rPr lang="en-GB" dirty="0" err="1"/>
              <a:t>en</a:t>
            </a:r>
            <a:r>
              <a:rPr lang="en-GB" dirty="0"/>
              <a:t> </a:t>
            </a:r>
            <a:r>
              <a:rPr lang="en-GB" dirty="0" err="1"/>
              <a:t>classe</a:t>
            </a:r>
            <a:r>
              <a:rPr lang="en-GB" dirty="0"/>
              <a:t>.</a:t>
            </a:r>
          </a:p>
          <a:p>
            <a:endParaRPr lang="en-GB" dirty="0"/>
          </a:p>
          <a:p>
            <a:r>
              <a:rPr lang="en-GB" b="1" dirty="0"/>
              <a:t>Transcript B:</a:t>
            </a:r>
          </a:p>
          <a:p>
            <a:r>
              <a:rPr lang="en-GB" b="0" dirty="0"/>
              <a:t>1. Est-</a:t>
            </a:r>
            <a:r>
              <a:rPr lang="en-GB" b="0" dirty="0" err="1"/>
              <a:t>ce</a:t>
            </a:r>
            <a:r>
              <a:rPr lang="en-GB" b="0" dirty="0"/>
              <a:t> que </a:t>
            </a:r>
            <a:r>
              <a:rPr lang="en-GB" b="0" dirty="0" err="1"/>
              <a:t>tu</a:t>
            </a:r>
            <a:r>
              <a:rPr lang="en-GB" b="0" dirty="0"/>
              <a:t> </a:t>
            </a:r>
            <a:r>
              <a:rPr lang="en-GB" b="0" dirty="0" err="1"/>
              <a:t>montres</a:t>
            </a:r>
            <a:r>
              <a:rPr lang="en-GB" b="0" dirty="0"/>
              <a:t> ta photo ?</a:t>
            </a:r>
            <a:br>
              <a:rPr lang="en-GB" b="0" dirty="0"/>
            </a:br>
            <a:r>
              <a:rPr lang="en-GB" b="0" dirty="0"/>
              <a:t>2. Tu </a:t>
            </a:r>
            <a:r>
              <a:rPr lang="en-GB" b="0" dirty="0" err="1"/>
              <a:t>trouves</a:t>
            </a:r>
            <a:r>
              <a:rPr lang="en-GB" b="0" dirty="0"/>
              <a:t> le </a:t>
            </a:r>
            <a:r>
              <a:rPr lang="en-GB" b="0" dirty="0" err="1"/>
              <a:t>vélo</a:t>
            </a:r>
            <a:r>
              <a:rPr lang="en-GB" b="0" dirty="0"/>
              <a:t>.</a:t>
            </a:r>
          </a:p>
          <a:p>
            <a:r>
              <a:rPr lang="en-GB" b="0" dirty="0"/>
              <a:t>3. </a:t>
            </a:r>
            <a:r>
              <a:rPr lang="en-GB" b="0" dirty="0" err="1"/>
              <a:t>Vous</a:t>
            </a:r>
            <a:r>
              <a:rPr lang="en-GB" b="0" dirty="0"/>
              <a:t> </a:t>
            </a:r>
            <a:r>
              <a:rPr lang="en-GB" b="0" dirty="0" err="1"/>
              <a:t>répétez</a:t>
            </a:r>
            <a:r>
              <a:rPr lang="en-GB" b="0" dirty="0"/>
              <a:t> les mots ? </a:t>
            </a:r>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221933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a:t>
            </a:r>
            <a:r>
              <a:rPr lang="en-GB" sz="1200" b="1" u="sng" strike="noStrike" spc="-1" dirty="0">
                <a:solidFill>
                  <a:srgbClr val="000000"/>
                </a:solidFill>
                <a:latin typeface="+mn-lt"/>
                <a:ea typeface="Calibri"/>
              </a:rPr>
              <a:t>item</a:t>
            </a:r>
            <a:r>
              <a:rPr lang="en-GB" sz="1200" b="1" u="none" strike="noStrike" spc="-1" dirty="0">
                <a:solidFill>
                  <a:srgbClr val="000000"/>
                </a:solidFill>
                <a:latin typeface="+mn-lt"/>
                <a:ea typeface="Calibri"/>
              </a:rPr>
              <a:t> for</a:t>
            </a:r>
            <a:r>
              <a:rPr lang="en-GB" sz="1200" b="1" strike="noStrike" spc="-1" dirty="0">
                <a:solidFill>
                  <a:srgbClr val="000000"/>
                </a:solidFill>
                <a:latin typeface="+mn-lt"/>
                <a:ea typeface="Calibri"/>
              </a:rPr>
              <a:t> this task</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word for this task</a:t>
            </a:r>
            <a:br>
              <a:rPr lang="en-GB" sz="1200" b="1" strike="noStrike" spc="-1" dirty="0">
                <a:solidFill>
                  <a:srgbClr val="000000"/>
                </a:solidFill>
                <a:latin typeface="+mn-lt"/>
                <a:ea typeface="Calibri"/>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8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png"/><Relationship Id="rId7"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6.png"/><Relationship Id="rId7"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6.png"/><Relationship Id="rId7" Type="http://schemas.openxmlformats.org/officeDocument/2006/relationships/audio" Target="../media/audio11.wav"/><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6.png"/><Relationship Id="rId7" Type="http://schemas.openxmlformats.org/officeDocument/2006/relationships/audio" Target="../media/audio15.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audio" Target="../media/audio19.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11.svg"/><Relationship Id="rId5" Type="http://schemas.openxmlformats.org/officeDocument/2006/relationships/audio" Target="../media/audio17.wav"/><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audio" Target="../media/audio21.wav"/></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6.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6.pn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6.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6.png"/><Relationship Id="rId7"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7.png"/><Relationship Id="rId7" Type="http://schemas.openxmlformats.org/officeDocument/2006/relationships/audio" Target="../media/audio19.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image" Target="../media/image6.png"/><Relationship Id="rId9" Type="http://schemas.openxmlformats.org/officeDocument/2006/relationships/audio" Target="../media/audio21.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582675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Vocabulary &amp; Grammar Quiz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44237" y="-148854"/>
            <a:ext cx="4439457" cy="2021196"/>
          </a:xfrm>
        </p:spPr>
        <p:txBody>
          <a:bodyPr/>
          <a:lstStyle/>
          <a:p>
            <a:pPr algn="ctr"/>
            <a:r>
              <a:rPr lang="en-GB" sz="3600" b="1" spc="-1" dirty="0">
                <a:solidFill>
                  <a:schemeClr val="bg1"/>
                </a:solidFill>
                <a:latin typeface="Century Gothic" panose="020B0502020202020204" pitchFamily="34" charset="0"/>
                <a:ea typeface="Century Gothic"/>
              </a:rPr>
              <a:t>What do I know now?</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Picture 8" descr="A cartoon character sitting at a desk with a book&#10;&#10;Description automatically generated with low confidence">
            <a:extLst>
              <a:ext uri="{FF2B5EF4-FFF2-40B4-BE49-F238E27FC236}">
                <a16:creationId xmlns:a16="http://schemas.microsoft.com/office/drawing/2014/main" id="{993C36E2-CF00-4D7A-9CD8-E53BF00A7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6" y="2395205"/>
            <a:ext cx="3891516" cy="1702538"/>
          </a:xfrm>
          <a:prstGeom prst="ellipse">
            <a:avLst/>
          </a:prstGeom>
        </p:spPr>
      </p:pic>
      <p:pic>
        <p:nvPicPr>
          <p:cNvPr id="10" name="Picture 9" descr="A yellow circle with a question mark and text&#10;&#10;Description automatically generated with low confidence">
            <a:extLst>
              <a:ext uri="{FF2B5EF4-FFF2-40B4-BE49-F238E27FC236}">
                <a16:creationId xmlns:a16="http://schemas.microsoft.com/office/drawing/2014/main" id="{B5D6D3AF-7B93-440A-887A-7674D8F10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2593" y="3731143"/>
            <a:ext cx="1325564" cy="1325564"/>
          </a:xfrm>
          <a:prstGeom prst="rect">
            <a:avLst/>
          </a:prstGeom>
        </p:spPr>
      </p:pic>
      <p:pic>
        <p:nvPicPr>
          <p:cNvPr id="11" name="Picture 10" descr="A picture containing handwriting, blackboard, text, chalk&#10;&#10;Description automatically generated">
            <a:extLst>
              <a:ext uri="{FF2B5EF4-FFF2-40B4-BE49-F238E27FC236}">
                <a16:creationId xmlns:a16="http://schemas.microsoft.com/office/drawing/2014/main" id="{09389EDF-9585-4A40-AF3C-0F9BF28894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528" y="3856753"/>
            <a:ext cx="1808871" cy="1325563"/>
          </a:xfrm>
          <a:prstGeom prst="ellipse">
            <a:avLst/>
          </a:prstGeom>
        </p:spPr>
      </p:pic>
      <p:pic>
        <p:nvPicPr>
          <p:cNvPr id="13" name="Picture 12" descr="A picture containing yellow, circle, design, illustration&#10;&#10;Description automatically generated">
            <a:extLst>
              <a:ext uri="{FF2B5EF4-FFF2-40B4-BE49-F238E27FC236}">
                <a16:creationId xmlns:a16="http://schemas.microsoft.com/office/drawing/2014/main" id="{8A554B00-AE41-4B8D-8C98-999802F4AC9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9457" y="1145327"/>
            <a:ext cx="2018661" cy="201866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[2/2]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3332353393"/>
              </p:ext>
            </p:extLst>
          </p:nvPr>
        </p:nvGraphicFramePr>
        <p:xfrm>
          <a:off x="1402260" y="1204956"/>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ont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idée.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utilisons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des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stylos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êtes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France.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8</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vas à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l’hôtel</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3721120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93E2-AFC8-4553-B9EB-D3B3935FBBB6}"/>
              </a:ext>
            </a:extLst>
          </p:cNvPr>
          <p:cNvSpPr>
            <a:spLocks noGrp="1"/>
          </p:cNvSpPr>
          <p:nvPr>
            <p:ph type="title"/>
          </p:nvPr>
        </p:nvSpPr>
        <p:spPr>
          <a:xfrm>
            <a:off x="1174809" y="288799"/>
            <a:ext cx="10972440" cy="251773"/>
          </a:xfrm>
        </p:spPr>
        <p:txBody>
          <a:bodyPr/>
          <a:lstStyle/>
          <a:p>
            <a:r>
              <a:rPr lang="en-GB" sz="2800" b="1" dirty="0">
                <a:solidFill>
                  <a:srgbClr val="1F3864"/>
                </a:solidFill>
                <a:latin typeface="Century Gothic" panose="020B0502020202020204" pitchFamily="34" charset="0"/>
              </a:rPr>
              <a:t>Grammar</a:t>
            </a:r>
          </a:p>
        </p:txBody>
      </p:sp>
      <p:graphicFrame>
        <p:nvGraphicFramePr>
          <p:cNvPr id="3" name="Table 2">
            <a:extLst>
              <a:ext uri="{FF2B5EF4-FFF2-40B4-BE49-F238E27FC236}">
                <a16:creationId xmlns:a16="http://schemas.microsoft.com/office/drawing/2014/main" id="{BF144E02-7CD7-48BE-B4AC-085B12BF6A10}"/>
              </a:ext>
            </a:extLst>
          </p:cNvPr>
          <p:cNvGraphicFramePr>
            <a:graphicFrameLocks noGrp="1"/>
          </p:cNvGraphicFramePr>
          <p:nvPr>
            <p:extLst>
              <p:ext uri="{D42A27DB-BD31-4B8C-83A1-F6EECF244321}">
                <p14:modId xmlns:p14="http://schemas.microsoft.com/office/powerpoint/2010/main" val="1640564123"/>
              </p:ext>
            </p:extLst>
          </p:nvPr>
        </p:nvGraphicFramePr>
        <p:xfrm>
          <a:off x="195953" y="3241123"/>
          <a:ext cx="11767821" cy="3512936"/>
        </p:xfrm>
        <a:graphic>
          <a:graphicData uri="http://schemas.openxmlformats.org/drawingml/2006/table">
            <a:tbl>
              <a:tblPr firstRow="1" firstCol="1" bandRow="1"/>
              <a:tblGrid>
                <a:gridCol w="332355">
                  <a:extLst>
                    <a:ext uri="{9D8B030D-6E8A-4147-A177-3AD203B41FA5}">
                      <a16:colId xmlns:a16="http://schemas.microsoft.com/office/drawing/2014/main" val="1061103924"/>
                    </a:ext>
                  </a:extLst>
                </a:gridCol>
                <a:gridCol w="6589145">
                  <a:extLst>
                    <a:ext uri="{9D8B030D-6E8A-4147-A177-3AD203B41FA5}">
                      <a16:colId xmlns:a16="http://schemas.microsoft.com/office/drawing/2014/main" val="2833441794"/>
                    </a:ext>
                  </a:extLst>
                </a:gridCol>
                <a:gridCol w="4846321">
                  <a:extLst>
                    <a:ext uri="{9D8B030D-6E8A-4147-A177-3AD203B41FA5}">
                      <a16:colId xmlns:a16="http://schemas.microsoft.com/office/drawing/2014/main" val="1981576122"/>
                    </a:ext>
                  </a:extLst>
                </a:gridCol>
              </a:tblGrid>
              <a:tr h="878234">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Le garçon _________ absent. </a:t>
                      </a:r>
                      <a:b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b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 boy </a:t>
                      </a:r>
                      <a:r>
                        <a:rPr lang="en-GB"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absent.</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fille ________ </a:t>
                      </a:r>
                      <a:r>
                        <a:rPr lang="en-GB" sz="24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peur</a:t>
                      </a: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b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 girl </a:t>
                      </a:r>
                      <a:r>
                        <a:rPr lang="en-GB"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scared.</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Aujourd’hui, il _________ du vent. </a:t>
                      </a:r>
                      <a:b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b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Today </a:t>
                      </a:r>
                      <a:r>
                        <a:rPr lang="fr-FR" sz="2000" u="sng"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it</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 </a:t>
                      </a:r>
                      <a:r>
                        <a:rPr lang="fr-FR" sz="2000" u="sng"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 windy.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Dans le sac_________ un cahier.          </a:t>
                      </a:r>
                    </a:p>
                    <a:p>
                      <a:pPr>
                        <a:lnSpc>
                          <a:spcPct val="107000"/>
                        </a:lnSpc>
                        <a:spcAft>
                          <a:spcPts val="800"/>
                        </a:spcAft>
                      </a:pP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In the bag </a:t>
                      </a:r>
                      <a:r>
                        <a:rPr lang="fr-FR"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there</a:t>
                      </a: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an exercise book.</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bl>
          </a:graphicData>
        </a:graphic>
      </p:graphicFrame>
      <p:sp>
        <p:nvSpPr>
          <p:cNvPr id="4" name="Rectangle 1">
            <a:extLst>
              <a:ext uri="{FF2B5EF4-FFF2-40B4-BE49-F238E27FC236}">
                <a16:creationId xmlns:a16="http://schemas.microsoft.com/office/drawing/2014/main" id="{A28896F2-E6EF-4349-B905-1A9E080BE594}"/>
              </a:ext>
            </a:extLst>
          </p:cNvPr>
          <p:cNvSpPr>
            <a:spLocks noChangeArrowheads="1"/>
          </p:cNvSpPr>
          <p:nvPr/>
        </p:nvSpPr>
        <p:spPr bwMode="auto">
          <a:xfrm>
            <a:off x="142240" y="2708088"/>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E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word(s)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3470366D-C5B7-40D0-8664-F6FE20100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4" y="103941"/>
            <a:ext cx="1236429" cy="1256055"/>
          </a:xfrm>
          <a:prstGeom prst="rect">
            <a:avLst/>
          </a:prstGeom>
        </p:spPr>
      </p:pic>
      <p:pic>
        <p:nvPicPr>
          <p:cNvPr id="6" name="Picture 5" descr="Icon&#10;&#10;Description automatically generated">
            <a:extLst>
              <a:ext uri="{FF2B5EF4-FFF2-40B4-BE49-F238E27FC236}">
                <a16:creationId xmlns:a16="http://schemas.microsoft.com/office/drawing/2014/main" id="{2E9B2B50-3EB2-4846-A44F-C153787FFAE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7" name="Title 2">
            <a:extLst>
              <a:ext uri="{FF2B5EF4-FFF2-40B4-BE49-F238E27FC236}">
                <a16:creationId xmlns:a16="http://schemas.microsoft.com/office/drawing/2014/main" id="{F423048F-911E-4E5F-8297-948B3C224B8A}"/>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F390E2D2-BBC2-4132-B341-3F7F84AE0542}"/>
              </a:ext>
            </a:extLst>
          </p:cNvPr>
          <p:cNvGraphicFramePr>
            <a:graphicFrameLocks noGrp="1"/>
          </p:cNvGraphicFramePr>
          <p:nvPr>
            <p:extLst>
              <p:ext uri="{D42A27DB-BD31-4B8C-83A1-F6EECF244321}">
                <p14:modId xmlns:p14="http://schemas.microsoft.com/office/powerpoint/2010/main" val="1777704892"/>
              </p:ext>
            </p:extLst>
          </p:nvPr>
        </p:nvGraphicFramePr>
        <p:xfrm>
          <a:off x="195952" y="1571047"/>
          <a:ext cx="11767821" cy="825881"/>
        </p:xfrm>
        <a:graphic>
          <a:graphicData uri="http://schemas.openxmlformats.org/drawingml/2006/table">
            <a:tbl>
              <a:tblPr firstRow="1" firstCol="1" bandRow="1"/>
              <a:tblGrid>
                <a:gridCol w="461722">
                  <a:extLst>
                    <a:ext uri="{9D8B030D-6E8A-4147-A177-3AD203B41FA5}">
                      <a16:colId xmlns:a16="http://schemas.microsoft.com/office/drawing/2014/main" val="3601750504"/>
                    </a:ext>
                  </a:extLst>
                </a:gridCol>
                <a:gridCol w="2691316">
                  <a:extLst>
                    <a:ext uri="{9D8B030D-6E8A-4147-A177-3AD203B41FA5}">
                      <a16:colId xmlns:a16="http://schemas.microsoft.com/office/drawing/2014/main" val="1038675324"/>
                    </a:ext>
                  </a:extLst>
                </a:gridCol>
                <a:gridCol w="2148840">
                  <a:extLst>
                    <a:ext uri="{9D8B030D-6E8A-4147-A177-3AD203B41FA5}">
                      <a16:colId xmlns:a16="http://schemas.microsoft.com/office/drawing/2014/main" val="2116411571"/>
                    </a:ext>
                  </a:extLst>
                </a:gridCol>
                <a:gridCol w="411480">
                  <a:extLst>
                    <a:ext uri="{9D8B030D-6E8A-4147-A177-3AD203B41FA5}">
                      <a16:colId xmlns:a16="http://schemas.microsoft.com/office/drawing/2014/main" val="3064309855"/>
                    </a:ext>
                  </a:extLst>
                </a:gridCol>
                <a:gridCol w="468630">
                  <a:extLst>
                    <a:ext uri="{9D8B030D-6E8A-4147-A177-3AD203B41FA5}">
                      <a16:colId xmlns:a16="http://schemas.microsoft.com/office/drawing/2014/main" val="2694346709"/>
                    </a:ext>
                  </a:extLst>
                </a:gridCol>
                <a:gridCol w="3370645">
                  <a:extLst>
                    <a:ext uri="{9D8B030D-6E8A-4147-A177-3AD203B41FA5}">
                      <a16:colId xmlns:a16="http://schemas.microsoft.com/office/drawing/2014/main" val="3656298852"/>
                    </a:ext>
                  </a:extLst>
                </a:gridCol>
                <a:gridCol w="2215188">
                  <a:extLst>
                    <a:ext uri="{9D8B030D-6E8A-4147-A177-3AD203B41FA5}">
                      <a16:colId xmlns:a16="http://schemas.microsoft.com/office/drawing/2014/main" val="1461030526"/>
                    </a:ext>
                  </a:extLst>
                </a:gridCol>
              </a:tblGrid>
              <a:tr h="539750">
                <a:tc>
                  <a:txBody>
                    <a:bodyPr/>
                    <a:lstStyle/>
                    <a:p>
                      <a:pPr>
                        <a:lnSpc>
                          <a:spcPct val="150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en-GB" sz="2400" dirty="0">
                          <a:solidFill>
                            <a:srgbClr val="1F3864"/>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 …</a:t>
                      </a:r>
                    </a:p>
                    <a:p>
                      <a:pPr>
                        <a:lnSpc>
                          <a:spcPct val="107000"/>
                        </a:lnSpc>
                        <a:spcBef>
                          <a:spcPts val="300"/>
                        </a:spcBef>
                        <a:spcAft>
                          <a:spcPts val="300"/>
                        </a:spcAft>
                      </a:pPr>
                      <a:r>
                        <a:rPr lang="zh-CN" sz="24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veut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lire.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en-GB" sz="2400" dirty="0">
                          <a:solidFill>
                            <a:srgbClr val="1F3864"/>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 …</a:t>
                      </a:r>
                    </a:p>
                    <a:p>
                      <a:pPr>
                        <a:lnSpc>
                          <a:spcPct val="107000"/>
                        </a:lnSpc>
                        <a:spcBef>
                          <a:spcPts val="300"/>
                        </a:spcBef>
                        <a:spcAft>
                          <a:spcPts val="300"/>
                        </a:spcAft>
                      </a:pPr>
                      <a:r>
                        <a:rPr lang="zh-CN" sz="24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aime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nage.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03193"/>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C9BD36EF-1542-4665-B0AF-17C582D565A8}"/>
              </a:ext>
            </a:extLst>
          </p:cNvPr>
          <p:cNvSpPr/>
          <p:nvPr/>
        </p:nvSpPr>
        <p:spPr>
          <a:xfrm>
            <a:off x="3405666" y="1791374"/>
            <a:ext cx="192087" cy="484187"/>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Right Brace 9" descr="right brace to connect possible answers with the question">
            <a:extLst>
              <a:ext uri="{FF2B5EF4-FFF2-40B4-BE49-F238E27FC236}">
                <a16:creationId xmlns:a16="http://schemas.microsoft.com/office/drawing/2014/main" id="{CB54D676-85CC-450E-9997-ABFADFB848E6}"/>
              </a:ext>
            </a:extLst>
          </p:cNvPr>
          <p:cNvSpPr/>
          <p:nvPr/>
        </p:nvSpPr>
        <p:spPr>
          <a:xfrm>
            <a:off x="8989695" y="1791949"/>
            <a:ext cx="192087" cy="484187"/>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10">
            <a:extLst>
              <a:ext uri="{FF2B5EF4-FFF2-40B4-BE49-F238E27FC236}">
                <a16:creationId xmlns:a16="http://schemas.microsoft.com/office/drawing/2014/main" id="{E8B7371D-3F83-46F6-A66B-F6303FA1014C}"/>
              </a:ext>
            </a:extLst>
          </p:cNvPr>
          <p:cNvSpPr/>
          <p:nvPr/>
        </p:nvSpPr>
        <p:spPr>
          <a:xfrm>
            <a:off x="1136390" y="915006"/>
            <a:ext cx="9468125"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by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altLang="zh-CN" sz="3600" b="0"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2299812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5" name="Title 2">
            <a:extLst>
              <a:ext uri="{FF2B5EF4-FFF2-40B4-BE49-F238E27FC236}">
                <a16:creationId xmlns:a16="http://schemas.microsoft.com/office/drawing/2014/main" id="{6FFFBCD4-DF71-4486-977C-BB28FA966E3D}"/>
              </a:ext>
            </a:extLst>
          </p:cNvPr>
          <p:cNvSpPr txBox="1">
            <a:spLocks/>
          </p:cNvSpPr>
          <p:nvPr/>
        </p:nvSpPr>
        <p:spPr>
          <a:xfrm>
            <a:off x="11268639" y="983031"/>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13" y="40725"/>
            <a:ext cx="923361" cy="926202"/>
          </a:xfrm>
          <a:prstGeom prst="rect">
            <a:avLst/>
          </a:prstGeom>
        </p:spPr>
      </p:pic>
      <p:sp>
        <p:nvSpPr>
          <p:cNvPr id="11" name="Rectangle 10">
            <a:extLst>
              <a:ext uri="{FF2B5EF4-FFF2-40B4-BE49-F238E27FC236}">
                <a16:creationId xmlns:a16="http://schemas.microsoft.com/office/drawing/2014/main" id="{76AA8FBC-190A-41CA-BFE8-41990C114C8E}"/>
              </a:ext>
            </a:extLst>
          </p:cNvPr>
          <p:cNvSpPr/>
          <p:nvPr/>
        </p:nvSpPr>
        <p:spPr>
          <a:xfrm>
            <a:off x="104326" y="3578743"/>
            <a:ext cx="11819390" cy="8536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correct</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combination of </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à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or</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de + article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to complete the French translations of the English sentences.</a:t>
            </a:r>
            <a:endParaRPr kumimoji="0" lang="en-GB" altLang="zh-CN" sz="3600" b="0" i="0" u="none" strike="noStrike" kern="1200" cap="none" spc="0" normalizeH="0" baseline="0" noProof="0" dirty="0">
              <a:ln>
                <a:noFill/>
              </a:ln>
              <a:solidFill>
                <a:srgbClr val="002060"/>
              </a:solidFill>
              <a:effectLst/>
              <a:uLnTx/>
              <a:uFillTx/>
              <a:latin typeface="Arial" panose="020B0604020202020204" pitchFamily="34" charset="0"/>
            </a:endParaRPr>
          </a:p>
        </p:txBody>
      </p:sp>
      <p:graphicFrame>
        <p:nvGraphicFramePr>
          <p:cNvPr id="12" name="Table 11">
            <a:extLst>
              <a:ext uri="{FF2B5EF4-FFF2-40B4-BE49-F238E27FC236}">
                <a16:creationId xmlns:a16="http://schemas.microsoft.com/office/drawing/2014/main" id="{BC80471B-0DFC-46C2-93D5-00E02244BC3E}"/>
              </a:ext>
            </a:extLst>
          </p:cNvPr>
          <p:cNvGraphicFramePr>
            <a:graphicFrameLocks noGrp="1"/>
          </p:cNvGraphicFramePr>
          <p:nvPr>
            <p:extLst>
              <p:ext uri="{D42A27DB-BD31-4B8C-83A1-F6EECF244321}">
                <p14:modId xmlns:p14="http://schemas.microsoft.com/office/powerpoint/2010/main" val="3396499058"/>
              </p:ext>
            </p:extLst>
          </p:nvPr>
        </p:nvGraphicFramePr>
        <p:xfrm>
          <a:off x="268284" y="4379493"/>
          <a:ext cx="11819390" cy="2273621"/>
        </p:xfrm>
        <a:graphic>
          <a:graphicData uri="http://schemas.openxmlformats.org/drawingml/2006/table">
            <a:tbl>
              <a:tblPr firstRow="1" firstCol="1" bandRow="1"/>
              <a:tblGrid>
                <a:gridCol w="461395">
                  <a:extLst>
                    <a:ext uri="{9D8B030D-6E8A-4147-A177-3AD203B41FA5}">
                      <a16:colId xmlns:a16="http://schemas.microsoft.com/office/drawing/2014/main" val="1061103924"/>
                    </a:ext>
                  </a:extLst>
                </a:gridCol>
                <a:gridCol w="5985521">
                  <a:extLst>
                    <a:ext uri="{9D8B030D-6E8A-4147-A177-3AD203B41FA5}">
                      <a16:colId xmlns:a16="http://schemas.microsoft.com/office/drawing/2014/main" val="2833441794"/>
                    </a:ext>
                  </a:extLst>
                </a:gridCol>
                <a:gridCol w="5372474">
                  <a:extLst>
                    <a:ext uri="{9D8B030D-6E8A-4147-A177-3AD203B41FA5}">
                      <a16:colId xmlns:a16="http://schemas.microsoft.com/office/drawing/2014/main" val="1981576122"/>
                    </a:ext>
                  </a:extLst>
                </a:gridCol>
              </a:tblGrid>
              <a:tr h="569039">
                <a:tc>
                  <a:txBody>
                    <a:bodyPr/>
                    <a:lstStyle/>
                    <a:p>
                      <a:pPr>
                        <a:lnSpc>
                          <a:spcPct val="107000"/>
                        </a:lnSpc>
                        <a:spcAft>
                          <a:spcPts val="80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Tu veux _____________ jus. (m)</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 want </a:t>
                      </a: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juice.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mange _____________ pizza.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eats </a:t>
                      </a: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some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pizza.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 piano.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 play the piano.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568194">
                <a:tc>
                  <a:txBody>
                    <a:bodyPr/>
                    <a:lstStyle/>
                    <a:p>
                      <a:pP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jouons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 foot(ball). (f)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We play football.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bl>
          </a:graphicData>
        </a:graphic>
      </p:graphicFrame>
      <p:graphicFrame>
        <p:nvGraphicFramePr>
          <p:cNvPr id="14" name="Table 13">
            <a:extLst>
              <a:ext uri="{FF2B5EF4-FFF2-40B4-BE49-F238E27FC236}">
                <a16:creationId xmlns:a16="http://schemas.microsoft.com/office/drawing/2014/main" id="{05FEDC6C-AD0A-40F8-932A-F0B408C435B2}"/>
              </a:ext>
            </a:extLst>
          </p:cNvPr>
          <p:cNvGraphicFramePr>
            <a:graphicFrameLocks noGrp="1"/>
          </p:cNvGraphicFramePr>
          <p:nvPr>
            <p:extLst>
              <p:ext uri="{D42A27DB-BD31-4B8C-83A1-F6EECF244321}">
                <p14:modId xmlns:p14="http://schemas.microsoft.com/office/powerpoint/2010/main" val="921492624"/>
              </p:ext>
            </p:extLst>
          </p:nvPr>
        </p:nvGraphicFramePr>
        <p:xfrm>
          <a:off x="142241" y="888946"/>
          <a:ext cx="11945434" cy="2514293"/>
        </p:xfrm>
        <a:graphic>
          <a:graphicData uri="http://schemas.openxmlformats.org/drawingml/2006/table">
            <a:tbl>
              <a:tblPr firstRow="1" firstCol="1" bandRow="1"/>
              <a:tblGrid>
                <a:gridCol w="349249">
                  <a:extLst>
                    <a:ext uri="{9D8B030D-6E8A-4147-A177-3AD203B41FA5}">
                      <a16:colId xmlns:a16="http://schemas.microsoft.com/office/drawing/2014/main" val="2575177798"/>
                    </a:ext>
                  </a:extLst>
                </a:gridCol>
                <a:gridCol w="7495238">
                  <a:extLst>
                    <a:ext uri="{9D8B030D-6E8A-4147-A177-3AD203B41FA5}">
                      <a16:colId xmlns:a16="http://schemas.microsoft.com/office/drawing/2014/main" val="1573139809"/>
                    </a:ext>
                  </a:extLst>
                </a:gridCol>
                <a:gridCol w="4100947">
                  <a:extLst>
                    <a:ext uri="{9D8B030D-6E8A-4147-A177-3AD203B41FA5}">
                      <a16:colId xmlns:a16="http://schemas.microsoft.com/office/drawing/2014/main" val="601020361"/>
                    </a:ext>
                  </a:extLst>
                </a:gridCol>
              </a:tblGrid>
              <a:tr h="502672">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835845"/>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Ils ___________ dans le train. (they climb)</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ride, climb</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monter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933712"/>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___________ avec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mes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amis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 dance)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dance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danser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963920"/>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______________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affiche. (we create)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create</a:t>
                      </a:r>
                      <a:r>
                        <a:rPr lang="en-GB" sz="24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créer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001267"/>
                  </a:ext>
                </a:extLst>
              </a:tr>
              <a:tr h="503605">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Vous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raison. (you give)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give</a:t>
                      </a:r>
                      <a:r>
                        <a:rPr lang="en-GB" sz="24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donner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30254"/>
                  </a:ext>
                </a:extLst>
              </a:tr>
            </a:tbl>
          </a:graphicData>
        </a:graphic>
      </p:graphicFrame>
      <p:sp>
        <p:nvSpPr>
          <p:cNvPr id="5" name="Title 4">
            <a:extLst>
              <a:ext uri="{FF2B5EF4-FFF2-40B4-BE49-F238E27FC236}">
                <a16:creationId xmlns:a16="http://schemas.microsoft.com/office/drawing/2014/main" id="{5D077710-B3FE-457F-B585-4671955981C8}"/>
              </a:ext>
            </a:extLst>
          </p:cNvPr>
          <p:cNvSpPr>
            <a:spLocks noGrp="1"/>
          </p:cNvSpPr>
          <p:nvPr>
            <p:ph type="title"/>
          </p:nvPr>
        </p:nvSpPr>
        <p:spPr>
          <a:xfrm>
            <a:off x="1378669" y="-9968"/>
            <a:ext cx="1706520" cy="516360"/>
          </a:xfrm>
        </p:spPr>
        <p:txBody>
          <a:bodyPr/>
          <a:lstStyle/>
          <a:p>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rPr>
              <a:t>Grammar</a:t>
            </a:r>
            <a:endParaRPr lang="en-GB" sz="2800" dirty="0">
              <a:solidFill>
                <a:srgbClr val="002060"/>
              </a:solidFill>
            </a:endParaRPr>
          </a:p>
        </p:txBody>
      </p:sp>
      <p:sp>
        <p:nvSpPr>
          <p:cNvPr id="13" name="Rectangle 12">
            <a:extLst>
              <a:ext uri="{FF2B5EF4-FFF2-40B4-BE49-F238E27FC236}">
                <a16:creationId xmlns:a16="http://schemas.microsoft.com/office/drawing/2014/main" id="{CAF8C71B-7850-45ED-9659-6603264FFE7F}"/>
              </a:ext>
            </a:extLst>
          </p:cNvPr>
          <p:cNvSpPr/>
          <p:nvPr/>
        </p:nvSpPr>
        <p:spPr>
          <a:xfrm>
            <a:off x="1280795" y="392619"/>
            <a:ext cx="9992715" cy="994183"/>
          </a:xfrm>
          <a:prstGeom prst="rect">
            <a:avLst/>
          </a:prstGeom>
        </p:spPr>
        <p:txBody>
          <a:bodyPr wrap="square">
            <a:spAutoFit/>
          </a:bodyPr>
          <a:lstStyle/>
          <a:p>
            <a:pPr>
              <a:lnSpc>
                <a:spcPct val="107000"/>
              </a:lnSpc>
              <a:spcAft>
                <a:spcPts val="800"/>
              </a:spcAft>
            </a:pPr>
            <a:r>
              <a:rPr lang="fr-FR"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32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a:t>
            </a:r>
            <a:r>
              <a:rPr lang="en-GB" sz="28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a:t>
            </a:r>
            <a:b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br>
            <a: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Use the clues to help you. </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64588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78" name="Rectangle 77">
            <a:extLst>
              <a:ext uri="{FF2B5EF4-FFF2-40B4-BE49-F238E27FC236}">
                <a16:creationId xmlns:a16="http://schemas.microsoft.com/office/drawing/2014/main" id="{54F214D2-D906-467F-9EF7-71F792C13871}"/>
              </a:ext>
            </a:extLst>
          </p:cNvPr>
          <p:cNvSpPr/>
          <p:nvPr/>
        </p:nvSpPr>
        <p:spPr>
          <a:xfrm>
            <a:off x="1278967" y="570646"/>
            <a:ext cx="9560483" cy="8536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 </a:t>
            </a:r>
            <a:r>
              <a:rPr kumimoji="0" lang="en-GB" altLang="zh-CN"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correct determiner </a:t>
            </a:r>
            <a:r>
              <a:rPr kumimoji="0" lang="en-GB" altLang="zh-CN"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to complete the French translations of the English sentences.</a:t>
            </a:r>
            <a:endParaRPr kumimoji="0" lang="en-GB" altLang="zh-CN" sz="3600" b="0" i="0" u="none" strike="noStrike" kern="1200" cap="none" spc="0" normalizeH="0" baseline="0" noProof="0" dirty="0">
              <a:ln>
                <a:noFill/>
              </a:ln>
              <a:solidFill>
                <a:prstClr val="black"/>
              </a:solidFill>
              <a:effectLst/>
              <a:uLnTx/>
              <a:uFillTx/>
              <a:latin typeface="Arial" panose="020B0604020202020204" pitchFamily="34" charset="0"/>
            </a:endParaRPr>
          </a:p>
        </p:txBody>
      </p:sp>
      <p:graphicFrame>
        <p:nvGraphicFramePr>
          <p:cNvPr id="12" name="Table 11">
            <a:extLst>
              <a:ext uri="{FF2B5EF4-FFF2-40B4-BE49-F238E27FC236}">
                <a16:creationId xmlns:a16="http://schemas.microsoft.com/office/drawing/2014/main" id="{CEE38C7D-3E08-458B-8307-4FF2D8EFF367}"/>
              </a:ext>
            </a:extLst>
          </p:cNvPr>
          <p:cNvGraphicFramePr>
            <a:graphicFrameLocks noGrp="1"/>
          </p:cNvGraphicFramePr>
          <p:nvPr>
            <p:extLst>
              <p:ext uri="{D42A27DB-BD31-4B8C-83A1-F6EECF244321}">
                <p14:modId xmlns:p14="http://schemas.microsoft.com/office/powerpoint/2010/main" val="1857027339"/>
              </p:ext>
            </p:extLst>
          </p:nvPr>
        </p:nvGraphicFramePr>
        <p:xfrm>
          <a:off x="186305" y="1461537"/>
          <a:ext cx="11819390" cy="4546397"/>
        </p:xfrm>
        <a:graphic>
          <a:graphicData uri="http://schemas.openxmlformats.org/drawingml/2006/table">
            <a:tbl>
              <a:tblPr firstRow="1" firstCol="1" bandRow="1"/>
              <a:tblGrid>
                <a:gridCol w="461395">
                  <a:extLst>
                    <a:ext uri="{9D8B030D-6E8A-4147-A177-3AD203B41FA5}">
                      <a16:colId xmlns:a16="http://schemas.microsoft.com/office/drawing/2014/main" val="1061103924"/>
                    </a:ext>
                  </a:extLst>
                </a:gridCol>
                <a:gridCol w="5985521">
                  <a:extLst>
                    <a:ext uri="{9D8B030D-6E8A-4147-A177-3AD203B41FA5}">
                      <a16:colId xmlns:a16="http://schemas.microsoft.com/office/drawing/2014/main" val="2833441794"/>
                    </a:ext>
                  </a:extLst>
                </a:gridCol>
                <a:gridCol w="5372474">
                  <a:extLst>
                    <a:ext uri="{9D8B030D-6E8A-4147-A177-3AD203B41FA5}">
                      <a16:colId xmlns:a16="http://schemas.microsoft.com/office/drawing/2014/main" val="1981576122"/>
                    </a:ext>
                  </a:extLst>
                </a:gridCol>
              </a:tblGrid>
              <a:tr h="569039">
                <a:tc>
                  <a:txBody>
                    <a:bodyPr/>
                    <a:lstStyle/>
                    <a:p>
                      <a:pPr>
                        <a:lnSpc>
                          <a:spcPct val="107000"/>
                        </a:lnSpc>
                        <a:spcAft>
                          <a:spcPts val="80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Il y a _____________ instruments. (mpl)</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some</a:t>
                      </a:r>
                      <a:r>
                        <a:rPr lang="en-GB" sz="2400" b="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instruments.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trouve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bouteille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 find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bottle.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aime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 phrases.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 likes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a:t>
                      </a:r>
                      <a:r>
                        <a:rPr lang="en-GB" sz="2400" b="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sentences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568194">
                <a:tc>
                  <a:txBody>
                    <a:bodyPr/>
                    <a:lstStyle/>
                    <a:p>
                      <a:pP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C’est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lieu. (m)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place.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Voici</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prix.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prizes.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2445038"/>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regarde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exercice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watches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exercise.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3234241"/>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C’est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 main.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a:t>
                      </a:r>
                      <a:r>
                        <a:rPr lang="en-GB" sz="2400" b="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hand.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049162"/>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Voici</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 raisons.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reasons.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837764"/>
                  </a:ext>
                </a:extLst>
              </a:tr>
            </a:tbl>
          </a:graphicData>
        </a:graphic>
      </p:graphicFrame>
      <p:pic>
        <p:nvPicPr>
          <p:cNvPr id="19" name="Picture 18">
            <a:extLst>
              <a:ext uri="{FF2B5EF4-FFF2-40B4-BE49-F238E27FC236}">
                <a16:creationId xmlns:a16="http://schemas.microsoft.com/office/drawing/2014/main" id="{A47051B9-B713-4380-896D-DE7734D9A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0" name="TextBox 19">
            <a:extLst>
              <a:ext uri="{FF2B5EF4-FFF2-40B4-BE49-F238E27FC236}">
                <a16:creationId xmlns:a16="http://schemas.microsoft.com/office/drawing/2014/main" id="{5240EAB7-4396-440C-B953-D249B51D6EC2}"/>
              </a:ext>
            </a:extLst>
          </p:cNvPr>
          <p:cNvSpPr txBox="1"/>
          <p:nvPr/>
        </p:nvSpPr>
        <p:spPr>
          <a:xfrm>
            <a:off x="7110103" y="6457890"/>
            <a:ext cx="508189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(Grammar): 35</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274215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23297697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8" y="2205745"/>
          <a:ext cx="10410584" cy="3357774"/>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2714703">
                  <a:extLst>
                    <a:ext uri="{9D8B030D-6E8A-4147-A177-3AD203B41FA5}">
                      <a16:colId xmlns:a16="http://schemas.microsoft.com/office/drawing/2014/main" val="3647508583"/>
                    </a:ext>
                  </a:extLst>
                </a:gridCol>
                <a:gridCol w="2412694">
                  <a:extLst>
                    <a:ext uri="{9D8B030D-6E8A-4147-A177-3AD203B41FA5}">
                      <a16:colId xmlns:a16="http://schemas.microsoft.com/office/drawing/2014/main" val="3884416310"/>
                    </a:ext>
                  </a:extLst>
                </a:gridCol>
                <a:gridCol w="2328273">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360730">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370853">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Switzerland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800"/>
                        </a:spcAft>
                      </a:pPr>
                      <a:r>
                        <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castle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stadium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room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0546623"/>
                  </a:ext>
                </a:extLst>
              </a:tr>
              <a:tr h="371157">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60188408"/>
                  </a:ext>
                </a:extLst>
              </a:tr>
              <a:tr h="37085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beautiful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new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80825">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37085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tomorrow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morning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80825">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37085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Belgium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Spain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Great-Britain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Germany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80825">
                <a:tc vMerge="1">
                  <a:txBody>
                    <a:bodyPr/>
                    <a:lstStyle/>
                    <a:p>
                      <a:endParaRPr lang="en-GB"/>
                    </a:p>
                  </a:txBody>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S2_1.wav"/>
            </a:hlinkClick>
            <a:extLst>
              <a:ext uri="{FF2B5EF4-FFF2-40B4-BE49-F238E27FC236}">
                <a16:creationId xmlns:a16="http://schemas.microsoft.com/office/drawing/2014/main" id="{8A997B6E-5985-435D-8A7D-13BDF475D415}"/>
              </a:ext>
            </a:extLst>
          </p:cNvPr>
          <p:cNvSpPr/>
          <p:nvPr/>
        </p:nvSpPr>
        <p:spPr>
          <a:xfrm>
            <a:off x="583415" y="2705324"/>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S2_2.wav"/>
            </a:hlinkClick>
            <a:extLst>
              <a:ext uri="{FF2B5EF4-FFF2-40B4-BE49-F238E27FC236}">
                <a16:creationId xmlns:a16="http://schemas.microsoft.com/office/drawing/2014/main" id="{F4615312-C611-4356-A0C5-6FE99D0344A2}"/>
              </a:ext>
            </a:extLst>
          </p:cNvPr>
          <p:cNvSpPr/>
          <p:nvPr/>
        </p:nvSpPr>
        <p:spPr>
          <a:xfrm>
            <a:off x="553965" y="3449534"/>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S2_3.wav"/>
            </a:hlinkClick>
            <a:extLst>
              <a:ext uri="{FF2B5EF4-FFF2-40B4-BE49-F238E27FC236}">
                <a16:creationId xmlns:a16="http://schemas.microsoft.com/office/drawing/2014/main" id="{01CC2E26-13CF-4F85-819C-F4E7E8906553}"/>
              </a:ext>
            </a:extLst>
          </p:cNvPr>
          <p:cNvSpPr/>
          <p:nvPr/>
        </p:nvSpPr>
        <p:spPr>
          <a:xfrm>
            <a:off x="553965" y="422869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S2_4.wav"/>
            </a:hlinkClick>
            <a:extLst>
              <a:ext uri="{FF2B5EF4-FFF2-40B4-BE49-F238E27FC236}">
                <a16:creationId xmlns:a16="http://schemas.microsoft.com/office/drawing/2014/main" id="{38586378-39B8-4178-BE89-C951F6DBEA88}"/>
              </a:ext>
            </a:extLst>
          </p:cNvPr>
          <p:cNvSpPr/>
          <p:nvPr/>
        </p:nvSpPr>
        <p:spPr>
          <a:xfrm>
            <a:off x="553965" y="4912333"/>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8" name="Graphic 17" descr="Close">
            <a:extLst>
              <a:ext uri="{FF2B5EF4-FFF2-40B4-BE49-F238E27FC236}">
                <a16:creationId xmlns:a16="http://schemas.microsoft.com/office/drawing/2014/main" id="{093CB4BC-18CF-4CFB-A38E-0D76F17030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05511" y="2994124"/>
            <a:ext cx="259625" cy="259625"/>
          </a:xfrm>
          <a:prstGeom prst="rect">
            <a:avLst/>
          </a:prstGeom>
        </p:spPr>
      </p:pic>
      <p:pic>
        <p:nvPicPr>
          <p:cNvPr id="19" name="Graphic 18" descr="Close">
            <a:extLst>
              <a:ext uri="{FF2B5EF4-FFF2-40B4-BE49-F238E27FC236}">
                <a16:creationId xmlns:a16="http://schemas.microsoft.com/office/drawing/2014/main" id="{D605D68C-DE01-4016-AF5E-0F6AD5DDE5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24031" y="3754819"/>
            <a:ext cx="259625" cy="259625"/>
          </a:xfrm>
          <a:prstGeom prst="rect">
            <a:avLst/>
          </a:prstGeom>
        </p:spPr>
      </p:pic>
      <p:pic>
        <p:nvPicPr>
          <p:cNvPr id="20" name="Graphic 19" descr="Close">
            <a:extLst>
              <a:ext uri="{FF2B5EF4-FFF2-40B4-BE49-F238E27FC236}">
                <a16:creationId xmlns:a16="http://schemas.microsoft.com/office/drawing/2014/main" id="{992FFA53-31C2-453B-994F-3C08BC36AA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24031" y="4475909"/>
            <a:ext cx="259625" cy="259625"/>
          </a:xfrm>
          <a:prstGeom prst="rect">
            <a:avLst/>
          </a:prstGeom>
        </p:spPr>
      </p:pic>
      <p:pic>
        <p:nvPicPr>
          <p:cNvPr id="21" name="Graphic 20" descr="Close">
            <a:extLst>
              <a:ext uri="{FF2B5EF4-FFF2-40B4-BE49-F238E27FC236}">
                <a16:creationId xmlns:a16="http://schemas.microsoft.com/office/drawing/2014/main" id="{D5D41502-3C6C-4B17-9FAD-89A3C6A26F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51116" y="5247376"/>
            <a:ext cx="259625" cy="259625"/>
          </a:xfrm>
          <a:prstGeom prst="rect">
            <a:avLst/>
          </a:prstGeom>
        </p:spPr>
      </p:pic>
    </p:spTree>
    <p:extLst>
      <p:ext uri="{BB962C8B-B14F-4D97-AF65-F5344CB8AC3E}">
        <p14:creationId xmlns:p14="http://schemas.microsoft.com/office/powerpoint/2010/main" val="59228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4870" y="1272247"/>
          <a:ext cx="10410584" cy="372951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2578600">
                  <a:extLst>
                    <a:ext uri="{9D8B030D-6E8A-4147-A177-3AD203B41FA5}">
                      <a16:colId xmlns:a16="http://schemas.microsoft.com/office/drawing/2014/main" val="3647508583"/>
                    </a:ext>
                  </a:extLst>
                </a:gridCol>
                <a:gridCol w="2412694">
                  <a:extLst>
                    <a:ext uri="{9D8B030D-6E8A-4147-A177-3AD203B41FA5}">
                      <a16:colId xmlns:a16="http://schemas.microsoft.com/office/drawing/2014/main" val="3884416310"/>
                    </a:ext>
                  </a:extLst>
                </a:gridCol>
                <a:gridCol w="2464376">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394033">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522619">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because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parent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415608">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394033">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read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want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do, make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write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427041">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32935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near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415608">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415608">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415608">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S3_1.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S3_2.wav"/>
            </a:hlinkClick>
            <a:extLst>
              <a:ext uri="{FF2B5EF4-FFF2-40B4-BE49-F238E27FC236}">
                <a16:creationId xmlns:a16="http://schemas.microsoft.com/office/drawing/2014/main" id="{2DD31AC0-AA2D-41C8-9EBD-93FC36546E2B}"/>
              </a:ext>
            </a:extLst>
          </p:cNvPr>
          <p:cNvSpPr/>
          <p:nvPr/>
        </p:nvSpPr>
        <p:spPr>
          <a:xfrm>
            <a:off x="575430" y="2781216"/>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S3_3.wav"/>
            </a:hlinkClick>
            <a:extLst>
              <a:ext uri="{FF2B5EF4-FFF2-40B4-BE49-F238E27FC236}">
                <a16:creationId xmlns:a16="http://schemas.microsoft.com/office/drawing/2014/main" id="{E01BECA0-4986-4143-ACF1-26F77569801E}"/>
              </a:ext>
            </a:extLst>
          </p:cNvPr>
          <p:cNvSpPr/>
          <p:nvPr/>
        </p:nvSpPr>
        <p:spPr>
          <a:xfrm>
            <a:off x="575431" y="3572533"/>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S3_4.wav"/>
            </a:hlinkClick>
            <a:extLst>
              <a:ext uri="{FF2B5EF4-FFF2-40B4-BE49-F238E27FC236}">
                <a16:creationId xmlns:a16="http://schemas.microsoft.com/office/drawing/2014/main" id="{3CABC732-B9E3-4362-A501-DB03114C982B}"/>
              </a:ext>
            </a:extLst>
          </p:cNvPr>
          <p:cNvSpPr/>
          <p:nvPr/>
        </p:nvSpPr>
        <p:spPr>
          <a:xfrm>
            <a:off x="575430" y="4312238"/>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1" name="Graphic 10" descr="Close">
            <a:extLst>
              <a:ext uri="{FF2B5EF4-FFF2-40B4-BE49-F238E27FC236}">
                <a16:creationId xmlns:a16="http://schemas.microsoft.com/office/drawing/2014/main" id="{D9CAF7A2-ADD6-40B9-ADB1-CA42FB0436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19580" y="2248229"/>
            <a:ext cx="259625" cy="259625"/>
          </a:xfrm>
          <a:prstGeom prst="rect">
            <a:avLst/>
          </a:prstGeom>
        </p:spPr>
      </p:pic>
      <p:pic>
        <p:nvPicPr>
          <p:cNvPr id="12" name="Graphic 11" descr="Close">
            <a:extLst>
              <a:ext uri="{FF2B5EF4-FFF2-40B4-BE49-F238E27FC236}">
                <a16:creationId xmlns:a16="http://schemas.microsoft.com/office/drawing/2014/main" id="{364C4F41-48AF-4CD0-AFBB-9CEDA5E7AE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87394" y="3107465"/>
            <a:ext cx="259625" cy="259625"/>
          </a:xfrm>
          <a:prstGeom prst="rect">
            <a:avLst/>
          </a:prstGeom>
        </p:spPr>
      </p:pic>
      <p:pic>
        <p:nvPicPr>
          <p:cNvPr id="14" name="Graphic 13" descr="Close">
            <a:extLst>
              <a:ext uri="{FF2B5EF4-FFF2-40B4-BE49-F238E27FC236}">
                <a16:creationId xmlns:a16="http://schemas.microsoft.com/office/drawing/2014/main" id="{06DF48D8-360C-4B62-951E-03139349DC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1480" y="3814539"/>
            <a:ext cx="259625" cy="259625"/>
          </a:xfrm>
          <a:prstGeom prst="rect">
            <a:avLst/>
          </a:prstGeom>
        </p:spPr>
      </p:pic>
      <p:pic>
        <p:nvPicPr>
          <p:cNvPr id="15" name="Graphic 14" descr="Close">
            <a:extLst>
              <a:ext uri="{FF2B5EF4-FFF2-40B4-BE49-F238E27FC236}">
                <a16:creationId xmlns:a16="http://schemas.microsoft.com/office/drawing/2014/main" id="{1768E8A4-AF3B-44D5-A08E-EBB6CD8C95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11479" y="4638487"/>
            <a:ext cx="259625" cy="259625"/>
          </a:xfrm>
          <a:prstGeom prst="rect">
            <a:avLst/>
          </a:prstGeom>
        </p:spPr>
      </p:pic>
    </p:spTree>
    <p:extLst>
      <p:ext uri="{BB962C8B-B14F-4D97-AF65-F5344CB8AC3E}">
        <p14:creationId xmlns:p14="http://schemas.microsoft.com/office/powerpoint/2010/main" val="3078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4094677615"/>
              </p:ext>
            </p:extLst>
          </p:nvPr>
        </p:nvGraphicFramePr>
        <p:xfrm>
          <a:off x="833377" y="1828385"/>
          <a:ext cx="10434503" cy="3645365"/>
        </p:xfrm>
        <a:graphic>
          <a:graphicData uri="http://schemas.openxmlformats.org/drawingml/2006/table">
            <a:tbl>
              <a:tblPr firstRow="1" firstCol="1" bandRow="1"/>
              <a:tblGrid>
                <a:gridCol w="779020">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603417">
                  <a:extLst>
                    <a:ext uri="{9D8B030D-6E8A-4147-A177-3AD203B41FA5}">
                      <a16:colId xmlns:a16="http://schemas.microsoft.com/office/drawing/2014/main" val="1200443041"/>
                    </a:ext>
                  </a:extLst>
                </a:gridCol>
                <a:gridCol w="2560320">
                  <a:extLst>
                    <a:ext uri="{9D8B030D-6E8A-4147-A177-3AD203B41FA5}">
                      <a16:colId xmlns:a16="http://schemas.microsoft.com/office/drawing/2014/main" val="1186076623"/>
                    </a:ext>
                  </a:extLst>
                </a:gridCol>
                <a:gridCol w="2078160">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 and drink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8952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4_1.wav"/>
            </a:hlinkClick>
            <a:extLst>
              <a:ext uri="{FF2B5EF4-FFF2-40B4-BE49-F238E27FC236}">
                <a16:creationId xmlns:a16="http://schemas.microsoft.com/office/drawing/2014/main" id="{55EE9022-D5E3-464B-A4A8-866C1B836A5D}"/>
              </a:ext>
            </a:extLst>
          </p:cNvPr>
          <p:cNvSpPr/>
          <p:nvPr/>
        </p:nvSpPr>
        <p:spPr>
          <a:xfrm>
            <a:off x="998464" y="2713693"/>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S4_2.wav"/>
            </a:hlinkClick>
            <a:extLst>
              <a:ext uri="{FF2B5EF4-FFF2-40B4-BE49-F238E27FC236}">
                <a16:creationId xmlns:a16="http://schemas.microsoft.com/office/drawing/2014/main" id="{5EA44F4B-261C-47AD-9F52-F210415EE11E}"/>
              </a:ext>
            </a:extLst>
          </p:cNvPr>
          <p:cNvSpPr/>
          <p:nvPr/>
        </p:nvSpPr>
        <p:spPr>
          <a:xfrm>
            <a:off x="998463" y="346752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S4_3.wav"/>
            </a:hlinkClick>
            <a:extLst>
              <a:ext uri="{FF2B5EF4-FFF2-40B4-BE49-F238E27FC236}">
                <a16:creationId xmlns:a16="http://schemas.microsoft.com/office/drawing/2014/main" id="{635EBD65-6C99-4920-9BAE-26CAB08B96FE}"/>
              </a:ext>
            </a:extLst>
          </p:cNvPr>
          <p:cNvSpPr/>
          <p:nvPr/>
        </p:nvSpPr>
        <p:spPr>
          <a:xfrm>
            <a:off x="998462" y="4179184"/>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S4_4.wav"/>
            </a:hlinkClick>
            <a:extLst>
              <a:ext uri="{FF2B5EF4-FFF2-40B4-BE49-F238E27FC236}">
                <a16:creationId xmlns:a16="http://schemas.microsoft.com/office/drawing/2014/main" id="{AAD4A40F-74FE-4269-B6B5-F7C9DFBB0CD6}"/>
              </a:ext>
            </a:extLst>
          </p:cNvPr>
          <p:cNvSpPr/>
          <p:nvPr/>
        </p:nvSpPr>
        <p:spPr>
          <a:xfrm>
            <a:off x="998462" y="483815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2" name="Graphic 11" descr="Close">
            <a:extLst>
              <a:ext uri="{FF2B5EF4-FFF2-40B4-BE49-F238E27FC236}">
                <a16:creationId xmlns:a16="http://schemas.microsoft.com/office/drawing/2014/main" id="{4A79D949-B53F-400C-BBCE-9E249EC6C9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5339" y="2951135"/>
            <a:ext cx="259625" cy="259625"/>
          </a:xfrm>
          <a:prstGeom prst="rect">
            <a:avLst/>
          </a:prstGeom>
        </p:spPr>
      </p:pic>
      <p:pic>
        <p:nvPicPr>
          <p:cNvPr id="14" name="Graphic 13" descr="Close">
            <a:extLst>
              <a:ext uri="{FF2B5EF4-FFF2-40B4-BE49-F238E27FC236}">
                <a16:creationId xmlns:a16="http://schemas.microsoft.com/office/drawing/2014/main" id="{B1DB08B3-FA02-4D1D-B95C-992E69AB7B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92834" y="3694348"/>
            <a:ext cx="259625" cy="259625"/>
          </a:xfrm>
          <a:prstGeom prst="rect">
            <a:avLst/>
          </a:prstGeom>
        </p:spPr>
      </p:pic>
      <p:pic>
        <p:nvPicPr>
          <p:cNvPr id="15" name="Graphic 14" descr="Close">
            <a:extLst>
              <a:ext uri="{FF2B5EF4-FFF2-40B4-BE49-F238E27FC236}">
                <a16:creationId xmlns:a16="http://schemas.microsoft.com/office/drawing/2014/main" id="{D5155FD0-BBDC-4AC3-8E31-F3EFA5C596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5338" y="4453916"/>
            <a:ext cx="259625" cy="259625"/>
          </a:xfrm>
          <a:prstGeom prst="rect">
            <a:avLst/>
          </a:prstGeom>
        </p:spPr>
      </p:pic>
      <p:pic>
        <p:nvPicPr>
          <p:cNvPr id="16" name="Graphic 15" descr="Close">
            <a:extLst>
              <a:ext uri="{FF2B5EF4-FFF2-40B4-BE49-F238E27FC236}">
                <a16:creationId xmlns:a16="http://schemas.microsoft.com/office/drawing/2014/main" id="{6D91E008-6B7E-475B-B6F0-AC1AB6E2E9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85337" y="5195998"/>
            <a:ext cx="259625" cy="259625"/>
          </a:xfrm>
          <a:prstGeom prst="rect">
            <a:avLst/>
          </a:prstGeom>
        </p:spPr>
      </p:pic>
    </p:spTree>
    <p:extLst>
      <p:ext uri="{BB962C8B-B14F-4D97-AF65-F5344CB8AC3E}">
        <p14:creationId xmlns:p14="http://schemas.microsoft.com/office/powerpoint/2010/main" val="294625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A78DE42-C6F6-4915-9933-DBA6674389CB}"/>
              </a:ext>
            </a:extLst>
          </p:cNvPr>
          <p:cNvGraphicFramePr>
            <a:graphicFrameLocks noGrp="1"/>
          </p:cNvGraphicFramePr>
          <p:nvPr/>
        </p:nvGraphicFramePr>
        <p:xfrm>
          <a:off x="833377" y="1828385"/>
          <a:ext cx="10434503" cy="3645365"/>
        </p:xfrm>
        <a:graphic>
          <a:graphicData uri="http://schemas.openxmlformats.org/drawingml/2006/table">
            <a:tbl>
              <a:tblPr firstRow="1" firstCol="1" bandRow="1"/>
              <a:tblGrid>
                <a:gridCol w="779020">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 and drink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 and drink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89525"/>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5_1.wav"/>
            </a:hlinkClick>
            <a:extLst>
              <a:ext uri="{FF2B5EF4-FFF2-40B4-BE49-F238E27FC236}">
                <a16:creationId xmlns:a16="http://schemas.microsoft.com/office/drawing/2014/main" id="{55EE9022-D5E3-464B-A4A8-866C1B836A5D}"/>
              </a:ext>
            </a:extLst>
          </p:cNvPr>
          <p:cNvSpPr/>
          <p:nvPr/>
        </p:nvSpPr>
        <p:spPr>
          <a:xfrm>
            <a:off x="998464" y="263393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S5_2.wav"/>
            </a:hlinkClick>
            <a:extLst>
              <a:ext uri="{FF2B5EF4-FFF2-40B4-BE49-F238E27FC236}">
                <a16:creationId xmlns:a16="http://schemas.microsoft.com/office/drawing/2014/main" id="{5EA44F4B-261C-47AD-9F52-F210415EE11E}"/>
              </a:ext>
            </a:extLst>
          </p:cNvPr>
          <p:cNvSpPr/>
          <p:nvPr/>
        </p:nvSpPr>
        <p:spPr>
          <a:xfrm>
            <a:off x="998464" y="3408459"/>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S5_3.wav"/>
            </a:hlinkClick>
            <a:extLst>
              <a:ext uri="{FF2B5EF4-FFF2-40B4-BE49-F238E27FC236}">
                <a16:creationId xmlns:a16="http://schemas.microsoft.com/office/drawing/2014/main" id="{635EBD65-6C99-4920-9BAE-26CAB08B96FE}"/>
              </a:ext>
            </a:extLst>
          </p:cNvPr>
          <p:cNvSpPr/>
          <p:nvPr/>
        </p:nvSpPr>
        <p:spPr>
          <a:xfrm>
            <a:off x="1018112" y="4170833"/>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S5_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4" name="Graphic 13" descr="Close">
            <a:extLst>
              <a:ext uri="{FF2B5EF4-FFF2-40B4-BE49-F238E27FC236}">
                <a16:creationId xmlns:a16="http://schemas.microsoft.com/office/drawing/2014/main" id="{1468FF2A-3C0C-49B5-82D2-35AA8B7AFC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78766" y="2964936"/>
            <a:ext cx="259625" cy="259625"/>
          </a:xfrm>
          <a:prstGeom prst="rect">
            <a:avLst/>
          </a:prstGeom>
        </p:spPr>
      </p:pic>
      <p:pic>
        <p:nvPicPr>
          <p:cNvPr id="15" name="Graphic 14" descr="Close">
            <a:extLst>
              <a:ext uri="{FF2B5EF4-FFF2-40B4-BE49-F238E27FC236}">
                <a16:creationId xmlns:a16="http://schemas.microsoft.com/office/drawing/2014/main" id="{EDA9B587-E94A-4B72-BE5F-589497C046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12477" y="3739463"/>
            <a:ext cx="259625" cy="259625"/>
          </a:xfrm>
          <a:prstGeom prst="rect">
            <a:avLst/>
          </a:prstGeom>
        </p:spPr>
      </p:pic>
      <p:pic>
        <p:nvPicPr>
          <p:cNvPr id="16" name="Graphic 15" descr="Close">
            <a:extLst>
              <a:ext uri="{FF2B5EF4-FFF2-40B4-BE49-F238E27FC236}">
                <a16:creationId xmlns:a16="http://schemas.microsoft.com/office/drawing/2014/main" id="{A19E3555-DE9C-40CE-A6D3-A7BB7E566E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37695" y="4459633"/>
            <a:ext cx="259625" cy="259625"/>
          </a:xfrm>
          <a:prstGeom prst="rect">
            <a:avLst/>
          </a:prstGeom>
        </p:spPr>
      </p:pic>
      <p:pic>
        <p:nvPicPr>
          <p:cNvPr id="17" name="Graphic 16" descr="Close">
            <a:extLst>
              <a:ext uri="{FF2B5EF4-FFF2-40B4-BE49-F238E27FC236}">
                <a16:creationId xmlns:a16="http://schemas.microsoft.com/office/drawing/2014/main" id="{9A9996DC-6AC8-455C-AFD8-36ADDE65DE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12477" y="5214125"/>
            <a:ext cx="259625" cy="259625"/>
          </a:xfrm>
          <a:prstGeom prst="rect">
            <a:avLst/>
          </a:prstGeom>
        </p:spPr>
      </p:pic>
    </p:spTree>
    <p:extLst>
      <p:ext uri="{BB962C8B-B14F-4D97-AF65-F5344CB8AC3E}">
        <p14:creationId xmlns:p14="http://schemas.microsoft.com/office/powerpoint/2010/main" val="184134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6A77-7006-4E37-BF5A-C12FF7F9C0E8}"/>
              </a:ext>
            </a:extLst>
          </p:cNvPr>
          <p:cNvSpPr>
            <a:spLocks noGrp="1"/>
          </p:cNvSpPr>
          <p:nvPr>
            <p:ph type="title"/>
          </p:nvPr>
        </p:nvSpPr>
        <p:spPr>
          <a:xfrm>
            <a:off x="1378669" y="103941"/>
            <a:ext cx="1650281" cy="469350"/>
          </a:xfrm>
        </p:spPr>
        <p:txBody>
          <a:bodyPr/>
          <a:lstStyle/>
          <a:p>
            <a:r>
              <a:rPr lang="en-GB" sz="2400" b="1" dirty="0">
                <a:solidFill>
                  <a:srgbClr val="002060"/>
                </a:solidFill>
                <a:latin typeface="Century Gothic" panose="020B0502020202020204" pitchFamily="34" charset="0"/>
              </a:rPr>
              <a:t>Grammar</a:t>
            </a:r>
          </a:p>
        </p:txBody>
      </p:sp>
      <p:pic>
        <p:nvPicPr>
          <p:cNvPr id="3" name="Picture 2">
            <a:extLst>
              <a:ext uri="{FF2B5EF4-FFF2-40B4-BE49-F238E27FC236}">
                <a16:creationId xmlns:a16="http://schemas.microsoft.com/office/drawing/2014/main" id="{07D3CE9D-4D20-4136-8EB5-A2E5517A1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4" name="Picture 3" descr="Icon&#10;&#10;Description automatically generated">
            <a:extLst>
              <a:ext uri="{FF2B5EF4-FFF2-40B4-BE49-F238E27FC236}">
                <a16:creationId xmlns:a16="http://schemas.microsoft.com/office/drawing/2014/main" id="{94A6EF7A-743B-46D8-BE30-14DD4E9AA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 name="Title 1">
            <a:extLst>
              <a:ext uri="{FF2B5EF4-FFF2-40B4-BE49-F238E27FC236}">
                <a16:creationId xmlns:a16="http://schemas.microsoft.com/office/drawing/2014/main" id="{E85FFF8A-84D3-49D1-899E-713809E98370}"/>
              </a:ext>
            </a:extLst>
          </p:cNvPr>
          <p:cNvSpPr txBox="1">
            <a:spLocks/>
          </p:cNvSpPr>
          <p:nvPr/>
        </p:nvSpPr>
        <p:spPr>
          <a:xfrm>
            <a:off x="10950576" y="105984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73718413-963A-439E-A883-9A62DA42A8F4}"/>
              </a:ext>
            </a:extLst>
          </p:cNvPr>
          <p:cNvSpPr txBox="1"/>
          <p:nvPr/>
        </p:nvSpPr>
        <p:spPr>
          <a:xfrm>
            <a:off x="1378669" y="548640"/>
            <a:ext cx="9224010" cy="1298048"/>
          </a:xfrm>
          <a:prstGeom prst="rect">
            <a:avLst/>
          </a:prstGeom>
          <a:noFill/>
        </p:spPr>
        <p:txBody>
          <a:bodyPr wrap="square">
            <a:spAutoFit/>
          </a:bodyPr>
          <a:lstStyle/>
          <a:p>
            <a:pPr>
              <a:spcAft>
                <a:spcPts val="800"/>
              </a:spcAft>
            </a:pPr>
            <a:r>
              <a:rPr lang="en-US"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You will hear </a:t>
            </a:r>
            <a:r>
              <a:rPr lang="en-US"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each French sentence </a:t>
            </a:r>
            <a:r>
              <a:rPr lang="en-US"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US"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Put a cross (x)</a:t>
            </a:r>
            <a:r>
              <a:rPr lang="en-US"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next to your answer.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5E060BBB-653D-4721-B1EA-EBED428CB6A5}"/>
              </a:ext>
            </a:extLst>
          </p:cNvPr>
          <p:cNvSpPr txBox="1"/>
          <p:nvPr/>
        </p:nvSpPr>
        <p:spPr>
          <a:xfrm>
            <a:off x="304249" y="2041349"/>
            <a:ext cx="10298430" cy="10709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1.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I bring my instrument.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I do not bring my instrument.</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2.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You(all) draw in class.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You(all) do not draw in class.</a:t>
            </a:r>
          </a:p>
        </p:txBody>
      </p:sp>
      <p:sp>
        <p:nvSpPr>
          <p:cNvPr id="11" name="TextBox 10">
            <a:extLst>
              <a:ext uri="{FF2B5EF4-FFF2-40B4-BE49-F238E27FC236}">
                <a16:creationId xmlns:a16="http://schemas.microsoft.com/office/drawing/2014/main" id="{671214AB-B829-48DE-A5CD-2AFE8879E375}"/>
              </a:ext>
            </a:extLst>
          </p:cNvPr>
          <p:cNvSpPr txBox="1"/>
          <p:nvPr/>
        </p:nvSpPr>
        <p:spPr>
          <a:xfrm>
            <a:off x="304249" y="1472102"/>
            <a:ext cx="8942621"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Decide what each sentence means in English. </a:t>
            </a:r>
          </a:p>
        </p:txBody>
      </p:sp>
      <p:sp>
        <p:nvSpPr>
          <p:cNvPr id="13" name="TextBox 12">
            <a:extLst>
              <a:ext uri="{FF2B5EF4-FFF2-40B4-BE49-F238E27FC236}">
                <a16:creationId xmlns:a16="http://schemas.microsoft.com/office/drawing/2014/main" id="{5FF8A03E-A0CE-4F5D-9B09-8A33E88A2118}"/>
              </a:ext>
            </a:extLst>
          </p:cNvPr>
          <p:cNvSpPr txBox="1"/>
          <p:nvPr/>
        </p:nvSpPr>
        <p:spPr>
          <a:xfrm>
            <a:off x="304248" y="4123910"/>
            <a:ext cx="11384280" cy="1890454"/>
          </a:xfrm>
          <a:prstGeom prst="rect">
            <a:avLst/>
          </a:prstGeom>
          <a:noFill/>
        </p:spPr>
        <p:txBody>
          <a:bodyPr wrap="square">
            <a:spAutoFit/>
          </a:bodyPr>
          <a:lstStyle/>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53895078-7E70-4DB0-9F46-17A1BCC886BE}"/>
              </a:ext>
            </a:extLst>
          </p:cNvPr>
          <p:cNvSpPr txBox="1"/>
          <p:nvPr/>
        </p:nvSpPr>
        <p:spPr>
          <a:xfrm>
            <a:off x="304248" y="3429000"/>
            <a:ext cx="11887751" cy="51636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Decide whether each sentence is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STATEMENT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or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p:txBody>
      </p:sp>
      <p:sp>
        <p:nvSpPr>
          <p:cNvPr id="16" name="Rectangle 15">
            <a:hlinkClick r:id="" action="ppaction://noaction">
              <a:snd r:embed="rId5" name="S6_1.wav"/>
            </a:hlinkClick>
            <a:extLst>
              <a:ext uri="{FF2B5EF4-FFF2-40B4-BE49-F238E27FC236}">
                <a16:creationId xmlns:a16="http://schemas.microsoft.com/office/drawing/2014/main" id="{F631E585-319A-4E02-ACFA-27B96D16512F}"/>
              </a:ext>
            </a:extLst>
          </p:cNvPr>
          <p:cNvSpPr/>
          <p:nvPr/>
        </p:nvSpPr>
        <p:spPr>
          <a:xfrm>
            <a:off x="304248" y="1975884"/>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7" name="Rectangle 16">
            <a:hlinkClick r:id="" action="ppaction://noaction">
              <a:snd r:embed="rId6" name="S6_2.wav"/>
            </a:hlinkClick>
            <a:extLst>
              <a:ext uri="{FF2B5EF4-FFF2-40B4-BE49-F238E27FC236}">
                <a16:creationId xmlns:a16="http://schemas.microsoft.com/office/drawing/2014/main" id="{26C07A2F-4119-4BD1-8D6A-C1FD78C03505}"/>
              </a:ext>
            </a:extLst>
          </p:cNvPr>
          <p:cNvSpPr/>
          <p:nvPr/>
        </p:nvSpPr>
        <p:spPr>
          <a:xfrm>
            <a:off x="304247" y="2733001"/>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8" name="Rectangle 17">
            <a:hlinkClick r:id="" action="ppaction://noaction">
              <a:snd r:embed="rId7" name="S6_B1.wav"/>
            </a:hlinkClick>
            <a:extLst>
              <a:ext uri="{FF2B5EF4-FFF2-40B4-BE49-F238E27FC236}">
                <a16:creationId xmlns:a16="http://schemas.microsoft.com/office/drawing/2014/main" id="{86C154A9-F46A-444B-BBED-7BBC237AC508}"/>
              </a:ext>
            </a:extLst>
          </p:cNvPr>
          <p:cNvSpPr/>
          <p:nvPr/>
        </p:nvSpPr>
        <p:spPr>
          <a:xfrm>
            <a:off x="250092" y="4223909"/>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9" name="Rectangle 18">
            <a:hlinkClick r:id="" action="ppaction://noaction">
              <a:snd r:embed="rId8" name="S6_B2.wav"/>
            </a:hlinkClick>
            <a:extLst>
              <a:ext uri="{FF2B5EF4-FFF2-40B4-BE49-F238E27FC236}">
                <a16:creationId xmlns:a16="http://schemas.microsoft.com/office/drawing/2014/main" id="{1A923608-B678-4A07-90B6-65F431A600F1}"/>
              </a:ext>
            </a:extLst>
          </p:cNvPr>
          <p:cNvSpPr/>
          <p:nvPr/>
        </p:nvSpPr>
        <p:spPr>
          <a:xfrm>
            <a:off x="250092" y="4909829"/>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0" name="Rectangle 19">
            <a:hlinkClick r:id="" action="ppaction://noaction">
              <a:snd r:embed="rId9" name="S6_B3.wav"/>
            </a:hlinkClick>
            <a:extLst>
              <a:ext uri="{FF2B5EF4-FFF2-40B4-BE49-F238E27FC236}">
                <a16:creationId xmlns:a16="http://schemas.microsoft.com/office/drawing/2014/main" id="{DA217701-B41E-4C50-B5AC-C04D43137470}"/>
              </a:ext>
            </a:extLst>
          </p:cNvPr>
          <p:cNvSpPr/>
          <p:nvPr/>
        </p:nvSpPr>
        <p:spPr>
          <a:xfrm>
            <a:off x="238138" y="5620673"/>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pic>
        <p:nvPicPr>
          <p:cNvPr id="21" name="Graphic 20" descr="Close">
            <a:extLst>
              <a:ext uri="{FF2B5EF4-FFF2-40B4-BE49-F238E27FC236}">
                <a16:creationId xmlns:a16="http://schemas.microsoft.com/office/drawing/2014/main" id="{F1814DFF-ADE8-4D7A-8C85-DCF027B747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9696" y="2135656"/>
            <a:ext cx="259625" cy="259625"/>
          </a:xfrm>
          <a:prstGeom prst="rect">
            <a:avLst/>
          </a:prstGeom>
        </p:spPr>
      </p:pic>
      <p:pic>
        <p:nvPicPr>
          <p:cNvPr id="22" name="Graphic 21" descr="Close">
            <a:extLst>
              <a:ext uri="{FF2B5EF4-FFF2-40B4-BE49-F238E27FC236}">
                <a16:creationId xmlns:a16="http://schemas.microsoft.com/office/drawing/2014/main" id="{0912AE23-8394-4A23-A875-1BC3CA9612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09915" y="2740096"/>
            <a:ext cx="259625" cy="259625"/>
          </a:xfrm>
          <a:prstGeom prst="rect">
            <a:avLst/>
          </a:prstGeom>
        </p:spPr>
      </p:pic>
      <p:pic>
        <p:nvPicPr>
          <p:cNvPr id="23" name="Graphic 22" descr="Close">
            <a:extLst>
              <a:ext uri="{FF2B5EF4-FFF2-40B4-BE49-F238E27FC236}">
                <a16:creationId xmlns:a16="http://schemas.microsoft.com/office/drawing/2014/main" id="{03CDAD9D-FEC5-407F-82B2-C0FC4E771C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81778" y="4336476"/>
            <a:ext cx="259625" cy="259625"/>
          </a:xfrm>
          <a:prstGeom prst="rect">
            <a:avLst/>
          </a:prstGeom>
        </p:spPr>
      </p:pic>
      <p:pic>
        <p:nvPicPr>
          <p:cNvPr id="24" name="Graphic 23" descr="Close">
            <a:extLst>
              <a:ext uri="{FF2B5EF4-FFF2-40B4-BE49-F238E27FC236}">
                <a16:creationId xmlns:a16="http://schemas.microsoft.com/office/drawing/2014/main" id="{26A0A1AE-2CE5-4DDB-8688-6CE7610E68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29695" y="4989322"/>
            <a:ext cx="259625" cy="259625"/>
          </a:xfrm>
          <a:prstGeom prst="rect">
            <a:avLst/>
          </a:prstGeom>
        </p:spPr>
      </p:pic>
      <p:pic>
        <p:nvPicPr>
          <p:cNvPr id="25" name="Graphic 24" descr="Close">
            <a:extLst>
              <a:ext uri="{FF2B5EF4-FFF2-40B4-BE49-F238E27FC236}">
                <a16:creationId xmlns:a16="http://schemas.microsoft.com/office/drawing/2014/main" id="{EB30E9CA-D72B-4ECB-8FBC-A6F13C16DB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81777" y="5637388"/>
            <a:ext cx="259625" cy="259625"/>
          </a:xfrm>
          <a:prstGeom prst="rect">
            <a:avLst/>
          </a:prstGeom>
        </p:spPr>
      </p:pic>
    </p:spTree>
    <p:extLst>
      <p:ext uri="{BB962C8B-B14F-4D97-AF65-F5344CB8AC3E}">
        <p14:creationId xmlns:p14="http://schemas.microsoft.com/office/powerpoint/2010/main" val="294745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3963312289"/>
              </p:ext>
            </p:extLst>
          </p:nvPr>
        </p:nvGraphicFramePr>
        <p:xfrm>
          <a:off x="430968" y="2205745"/>
          <a:ext cx="10410584" cy="3357774"/>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2714703">
                  <a:extLst>
                    <a:ext uri="{9D8B030D-6E8A-4147-A177-3AD203B41FA5}">
                      <a16:colId xmlns:a16="http://schemas.microsoft.com/office/drawing/2014/main" val="3647508583"/>
                    </a:ext>
                  </a:extLst>
                </a:gridCol>
                <a:gridCol w="2412694">
                  <a:extLst>
                    <a:ext uri="{9D8B030D-6E8A-4147-A177-3AD203B41FA5}">
                      <a16:colId xmlns:a16="http://schemas.microsoft.com/office/drawing/2014/main" val="3884416310"/>
                    </a:ext>
                  </a:extLst>
                </a:gridCol>
                <a:gridCol w="2328273">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360730">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370853">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Switzerland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algn="ctr" defTabSz="914400" rtl="0" eaLnBrk="1" latinLnBrk="0" hangingPunct="1">
                        <a:lnSpc>
                          <a:spcPct val="107000"/>
                        </a:lnSpc>
                        <a:spcAft>
                          <a:spcPts val="800"/>
                        </a:spcAft>
                      </a:pPr>
                      <a:r>
                        <a:rPr lang="en-GB" sz="2000" kern="12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castle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stadium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room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200546623"/>
                  </a:ext>
                </a:extLst>
              </a:tr>
              <a:tr h="371157">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60188408"/>
                  </a:ext>
                </a:extLst>
              </a:tr>
              <a:tr h="37085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beautiful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new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80825">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370853">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hand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tomorrow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morning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80825">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37085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Belgium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Spain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Great-Britain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Germany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80825">
                <a:tc vMerge="1">
                  <a:txBody>
                    <a:bodyPr/>
                    <a:lstStyle/>
                    <a:p>
                      <a:endParaRPr lang="en-GB"/>
                    </a:p>
                  </a:txBody>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S2_1.wav"/>
            </a:hlinkClick>
            <a:extLst>
              <a:ext uri="{FF2B5EF4-FFF2-40B4-BE49-F238E27FC236}">
                <a16:creationId xmlns:a16="http://schemas.microsoft.com/office/drawing/2014/main" id="{8A997B6E-5985-435D-8A7D-13BDF475D415}"/>
              </a:ext>
            </a:extLst>
          </p:cNvPr>
          <p:cNvSpPr/>
          <p:nvPr/>
        </p:nvSpPr>
        <p:spPr>
          <a:xfrm>
            <a:off x="583415" y="270532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S2_2.wav"/>
            </a:hlinkClick>
            <a:extLst>
              <a:ext uri="{FF2B5EF4-FFF2-40B4-BE49-F238E27FC236}">
                <a16:creationId xmlns:a16="http://schemas.microsoft.com/office/drawing/2014/main" id="{F4615312-C611-4356-A0C5-6FE99D0344A2}"/>
              </a:ext>
            </a:extLst>
          </p:cNvPr>
          <p:cNvSpPr/>
          <p:nvPr/>
        </p:nvSpPr>
        <p:spPr>
          <a:xfrm>
            <a:off x="553965" y="344953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S2_3.wav"/>
            </a:hlinkClick>
            <a:extLst>
              <a:ext uri="{FF2B5EF4-FFF2-40B4-BE49-F238E27FC236}">
                <a16:creationId xmlns:a16="http://schemas.microsoft.com/office/drawing/2014/main" id="{01CC2E26-13CF-4F85-819C-F4E7E8906553}"/>
              </a:ext>
            </a:extLst>
          </p:cNvPr>
          <p:cNvSpPr/>
          <p:nvPr/>
        </p:nvSpPr>
        <p:spPr>
          <a:xfrm>
            <a:off x="553965" y="422869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S2_4.wav"/>
            </a:hlinkClick>
            <a:extLst>
              <a:ext uri="{FF2B5EF4-FFF2-40B4-BE49-F238E27FC236}">
                <a16:creationId xmlns:a16="http://schemas.microsoft.com/office/drawing/2014/main" id="{38586378-39B8-4178-BE89-C951F6DBEA88}"/>
              </a:ext>
            </a:extLst>
          </p:cNvPr>
          <p:cNvSpPr/>
          <p:nvPr/>
        </p:nvSpPr>
        <p:spPr>
          <a:xfrm>
            <a:off x="553965" y="491233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42240" y="1518923"/>
            <a:ext cx="11954280" cy="45264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Il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veut faire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l’activité.			He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___________________the activity.</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voudrais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glace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au </a:t>
            </a:r>
            <a:r>
              <a:rPr kumimoji="0" lang="en-GB" sz="2000" i="0"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chocolat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 __________________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chocolate 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va</a:t>
            </a:r>
            <a:r>
              <a:rPr kumimoji="0" lang="es-ES_tradnl"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au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théâtre</a:t>
            </a:r>
            <a:r>
              <a:rPr kumimoji="0" lang="es-ES_tradnl"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___________ to the 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J’aime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ça</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parce</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que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drôle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 like that _____________ it’s _____________.</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Le café </a:t>
            </a:r>
            <a:r>
              <a:rPr lang="en-GB" sz="2000" b="0" u="none"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à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côté</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du </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château.</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café is ____________________ castle.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elle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veut</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What does 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souvent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 </a:t>
            </a:r>
            <a:r>
              <a:rPr kumimoji="0" lang="en-GB" sz="2000" i="0"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l’exercice</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He ___________________ exercise.</a:t>
            </a:r>
            <a:endPar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Elle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les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cheveux</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roux</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She has ____________________.</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L’actrice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beau visage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actress has a 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 Luxembourg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grand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pays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Is ________________ a big  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TextBox 6">
            <a:extLst>
              <a:ext uri="{FF2B5EF4-FFF2-40B4-BE49-F238E27FC236}">
                <a16:creationId xmlns:a16="http://schemas.microsoft.com/office/drawing/2014/main" id="{6545965E-08BD-45CB-941B-C395DD2B8A10}"/>
              </a:ext>
            </a:extLst>
          </p:cNvPr>
          <p:cNvSpPr txBox="1"/>
          <p:nvPr/>
        </p:nvSpPr>
        <p:spPr>
          <a:xfrm>
            <a:off x="1476260" y="219654"/>
            <a:ext cx="6566052" cy="66223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18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18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96AE4923-0811-4709-AD01-E048BBED7447}"/>
              </a:ext>
            </a:extLst>
          </p:cNvPr>
          <p:cNvSpPr txBox="1"/>
          <p:nvPr/>
        </p:nvSpPr>
        <p:spPr>
          <a:xfrm>
            <a:off x="6341547" y="1425206"/>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wants to do</a:t>
            </a:r>
          </a:p>
        </p:txBody>
      </p:sp>
      <p:sp>
        <p:nvSpPr>
          <p:cNvPr id="9" name="TextBox 8">
            <a:extLst>
              <a:ext uri="{FF2B5EF4-FFF2-40B4-BE49-F238E27FC236}">
                <a16:creationId xmlns:a16="http://schemas.microsoft.com/office/drawing/2014/main" id="{E6993142-D142-4D85-99AC-E94EE9A3A8D0}"/>
              </a:ext>
            </a:extLst>
          </p:cNvPr>
          <p:cNvSpPr txBox="1"/>
          <p:nvPr/>
        </p:nvSpPr>
        <p:spPr>
          <a:xfrm>
            <a:off x="5915109" y="1886871"/>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would like a</a:t>
            </a:r>
          </a:p>
        </p:txBody>
      </p:sp>
      <p:sp>
        <p:nvSpPr>
          <p:cNvPr id="10" name="TextBox 9">
            <a:extLst>
              <a:ext uri="{FF2B5EF4-FFF2-40B4-BE49-F238E27FC236}">
                <a16:creationId xmlns:a16="http://schemas.microsoft.com/office/drawing/2014/main" id="{1AE05FB4-461C-4726-9C0F-95320C596C8D}"/>
              </a:ext>
            </a:extLst>
          </p:cNvPr>
          <p:cNvSpPr txBox="1"/>
          <p:nvPr/>
        </p:nvSpPr>
        <p:spPr>
          <a:xfrm>
            <a:off x="9504555" y="1886870"/>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ice cream</a:t>
            </a:r>
          </a:p>
        </p:txBody>
      </p:sp>
      <p:sp>
        <p:nvSpPr>
          <p:cNvPr id="11" name="TextBox 10">
            <a:extLst>
              <a:ext uri="{FF2B5EF4-FFF2-40B4-BE49-F238E27FC236}">
                <a16:creationId xmlns:a16="http://schemas.microsoft.com/office/drawing/2014/main" id="{209D136A-42D5-4E5A-9498-39E938553677}"/>
              </a:ext>
            </a:extLst>
          </p:cNvPr>
          <p:cNvSpPr txBox="1"/>
          <p:nvPr/>
        </p:nvSpPr>
        <p:spPr>
          <a:xfrm>
            <a:off x="6341546" y="2333698"/>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goes</a:t>
            </a:r>
          </a:p>
        </p:txBody>
      </p:sp>
      <p:sp>
        <p:nvSpPr>
          <p:cNvPr id="12" name="TextBox 11">
            <a:extLst>
              <a:ext uri="{FF2B5EF4-FFF2-40B4-BE49-F238E27FC236}">
                <a16:creationId xmlns:a16="http://schemas.microsoft.com/office/drawing/2014/main" id="{DC66918D-B451-42F8-82E2-27676FDFE074}"/>
              </a:ext>
            </a:extLst>
          </p:cNvPr>
          <p:cNvSpPr txBox="1"/>
          <p:nvPr/>
        </p:nvSpPr>
        <p:spPr>
          <a:xfrm>
            <a:off x="8440952" y="2333698"/>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theatre</a:t>
            </a:r>
          </a:p>
        </p:txBody>
      </p:sp>
      <p:sp>
        <p:nvSpPr>
          <p:cNvPr id="13" name="TextBox 12">
            <a:extLst>
              <a:ext uri="{FF2B5EF4-FFF2-40B4-BE49-F238E27FC236}">
                <a16:creationId xmlns:a16="http://schemas.microsoft.com/office/drawing/2014/main" id="{DBC3FBF0-E21A-41DC-BA1A-04B612A8D88B}"/>
              </a:ext>
            </a:extLst>
          </p:cNvPr>
          <p:cNvSpPr txBox="1"/>
          <p:nvPr/>
        </p:nvSpPr>
        <p:spPr>
          <a:xfrm>
            <a:off x="6912587" y="2765917"/>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because</a:t>
            </a:r>
          </a:p>
        </p:txBody>
      </p:sp>
      <p:sp>
        <p:nvSpPr>
          <p:cNvPr id="14" name="TextBox 13">
            <a:extLst>
              <a:ext uri="{FF2B5EF4-FFF2-40B4-BE49-F238E27FC236}">
                <a16:creationId xmlns:a16="http://schemas.microsoft.com/office/drawing/2014/main" id="{CD8FF8AF-567A-41D5-9D95-0E180AE180CF}"/>
              </a:ext>
            </a:extLst>
          </p:cNvPr>
          <p:cNvSpPr txBox="1"/>
          <p:nvPr/>
        </p:nvSpPr>
        <p:spPr>
          <a:xfrm>
            <a:off x="9188571" y="2795362"/>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funny</a:t>
            </a:r>
          </a:p>
        </p:txBody>
      </p:sp>
      <p:sp>
        <p:nvSpPr>
          <p:cNvPr id="15" name="TextBox 14">
            <a:extLst>
              <a:ext uri="{FF2B5EF4-FFF2-40B4-BE49-F238E27FC236}">
                <a16:creationId xmlns:a16="http://schemas.microsoft.com/office/drawing/2014/main" id="{6A2D422B-FF30-4DC7-BA0B-3CC2CC21A93A}"/>
              </a:ext>
            </a:extLst>
          </p:cNvPr>
          <p:cNvSpPr txBox="1"/>
          <p:nvPr/>
        </p:nvSpPr>
        <p:spPr>
          <a:xfrm>
            <a:off x="7377350" y="3238987"/>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next to the</a:t>
            </a:r>
          </a:p>
        </p:txBody>
      </p:sp>
      <p:sp>
        <p:nvSpPr>
          <p:cNvPr id="16" name="TextBox 15">
            <a:extLst>
              <a:ext uri="{FF2B5EF4-FFF2-40B4-BE49-F238E27FC236}">
                <a16:creationId xmlns:a16="http://schemas.microsoft.com/office/drawing/2014/main" id="{04FE0A18-B4E1-4BD7-96C2-7737005980F8}"/>
              </a:ext>
            </a:extLst>
          </p:cNvPr>
          <p:cNvSpPr txBox="1"/>
          <p:nvPr/>
        </p:nvSpPr>
        <p:spPr>
          <a:xfrm>
            <a:off x="7061368" y="3727861"/>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she want</a:t>
            </a:r>
          </a:p>
        </p:txBody>
      </p:sp>
      <p:sp>
        <p:nvSpPr>
          <p:cNvPr id="18" name="TextBox 17">
            <a:extLst>
              <a:ext uri="{FF2B5EF4-FFF2-40B4-BE49-F238E27FC236}">
                <a16:creationId xmlns:a16="http://schemas.microsoft.com/office/drawing/2014/main" id="{8C793527-31CC-4BA8-AC90-A09DAE477851}"/>
              </a:ext>
            </a:extLst>
          </p:cNvPr>
          <p:cNvSpPr txBox="1"/>
          <p:nvPr/>
        </p:nvSpPr>
        <p:spPr>
          <a:xfrm>
            <a:off x="6313748" y="4166901"/>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often does</a:t>
            </a:r>
          </a:p>
        </p:txBody>
      </p:sp>
      <p:sp>
        <p:nvSpPr>
          <p:cNvPr id="19" name="TextBox 18">
            <a:extLst>
              <a:ext uri="{FF2B5EF4-FFF2-40B4-BE49-F238E27FC236}">
                <a16:creationId xmlns:a16="http://schemas.microsoft.com/office/drawing/2014/main" id="{44275AF6-0024-48B7-AFC4-22281BC77EC5}"/>
              </a:ext>
            </a:extLst>
          </p:cNvPr>
          <p:cNvSpPr txBox="1"/>
          <p:nvPr/>
        </p:nvSpPr>
        <p:spPr>
          <a:xfrm>
            <a:off x="7077931" y="4617346"/>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red hair</a:t>
            </a:r>
          </a:p>
        </p:txBody>
      </p:sp>
      <p:sp>
        <p:nvSpPr>
          <p:cNvPr id="20" name="TextBox 19">
            <a:extLst>
              <a:ext uri="{FF2B5EF4-FFF2-40B4-BE49-F238E27FC236}">
                <a16:creationId xmlns:a16="http://schemas.microsoft.com/office/drawing/2014/main" id="{C4B534F5-28B1-4769-A7DA-E69353463EAB}"/>
              </a:ext>
            </a:extLst>
          </p:cNvPr>
          <p:cNvSpPr txBox="1"/>
          <p:nvPr/>
        </p:nvSpPr>
        <p:spPr>
          <a:xfrm>
            <a:off x="7962119" y="5082318"/>
            <a:ext cx="2490176"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beautiful face</a:t>
            </a:r>
          </a:p>
        </p:txBody>
      </p:sp>
      <p:sp>
        <p:nvSpPr>
          <p:cNvPr id="21" name="TextBox 20">
            <a:extLst>
              <a:ext uri="{FF2B5EF4-FFF2-40B4-BE49-F238E27FC236}">
                <a16:creationId xmlns:a16="http://schemas.microsoft.com/office/drawing/2014/main" id="{BA1E5C8F-4493-459F-A48D-150CCBC84D77}"/>
              </a:ext>
            </a:extLst>
          </p:cNvPr>
          <p:cNvSpPr txBox="1"/>
          <p:nvPr/>
        </p:nvSpPr>
        <p:spPr>
          <a:xfrm>
            <a:off x="6119380" y="5515791"/>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Luxemburg</a:t>
            </a:r>
          </a:p>
        </p:txBody>
      </p:sp>
      <p:sp>
        <p:nvSpPr>
          <p:cNvPr id="22" name="TextBox 21">
            <a:extLst>
              <a:ext uri="{FF2B5EF4-FFF2-40B4-BE49-F238E27FC236}">
                <a16:creationId xmlns:a16="http://schemas.microsoft.com/office/drawing/2014/main" id="{C0E4E63A-A38A-4A75-AE34-2A3C17D50BF9}"/>
              </a:ext>
            </a:extLst>
          </p:cNvPr>
          <p:cNvSpPr txBox="1"/>
          <p:nvPr/>
        </p:nvSpPr>
        <p:spPr>
          <a:xfrm>
            <a:off x="8880309" y="5554145"/>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country</a:t>
            </a:r>
          </a:p>
        </p:txBody>
      </p:sp>
    </p:spTree>
    <p:extLst>
      <p:ext uri="{BB962C8B-B14F-4D97-AF65-F5344CB8AC3E}">
        <p14:creationId xmlns:p14="http://schemas.microsoft.com/office/powerpoint/2010/main" val="123649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8" grpId="0"/>
      <p:bldP spid="19"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172737" y="875289"/>
            <a:ext cx="13371856" cy="600568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to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Spain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Je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You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dance in the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morning.</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 de la danse le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We play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 guitar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Nous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jouons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 ______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 play tennis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with</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my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parents.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joue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au tennis 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want</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some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pizza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Je ________ de la  ________.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Belgium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near to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Great Britain?	La Belgique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 ___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la Grande-Bretagne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She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likes living </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in the mountains.</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Elle ______ ________ à 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montagne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Would you like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visit Italy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voudrais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 l’__________ ?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she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doing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race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Est-</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qu’ell</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It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far from</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beach.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_____ 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plage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8977" y="67107"/>
            <a:ext cx="1236429" cy="1256055"/>
          </a:xfrm>
          <a:prstGeom prst="rect">
            <a:avLst/>
          </a:prstGeom>
        </p:spPr>
      </p:pic>
      <p:sp>
        <p:nvSpPr>
          <p:cNvPr id="10" name="TextBox 9">
            <a:extLst>
              <a:ext uri="{FF2B5EF4-FFF2-40B4-BE49-F238E27FC236}">
                <a16:creationId xmlns:a16="http://schemas.microsoft.com/office/drawing/2014/main" id="{3C6A91C9-D04F-4D1B-93A0-52E88C3EA80D}"/>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(Vocabulary): 46</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1" name="TextBox 10">
            <a:extLst>
              <a:ext uri="{FF2B5EF4-FFF2-40B4-BE49-F238E27FC236}">
                <a16:creationId xmlns:a16="http://schemas.microsoft.com/office/drawing/2014/main" id="{7B7BC55C-ED2E-4D7B-ADCD-4ED129D87E4E}"/>
              </a:ext>
            </a:extLst>
          </p:cNvPr>
          <p:cNvSpPr txBox="1"/>
          <p:nvPr/>
        </p:nvSpPr>
        <p:spPr>
          <a:xfrm>
            <a:off x="5328674" y="1352096"/>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vais</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2BD9BB41-77BA-4A60-8892-691A6D4FC706}"/>
              </a:ext>
            </a:extLst>
          </p:cNvPr>
          <p:cNvSpPr txBox="1"/>
          <p:nvPr/>
        </p:nvSpPr>
        <p:spPr>
          <a:xfrm>
            <a:off x="6969426" y="1352895"/>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Espagne</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A3DD7859-F36D-4334-88B3-E89F647AD6BF}"/>
              </a:ext>
            </a:extLst>
          </p:cNvPr>
          <p:cNvSpPr txBox="1"/>
          <p:nvPr/>
        </p:nvSpPr>
        <p:spPr>
          <a:xfrm>
            <a:off x="5139257" y="1787498"/>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fais</a:t>
            </a:r>
            <a:endParaRPr lang="en-GB" sz="2400" b="1"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89FD3564-D745-4942-849E-302CDA7836DD}"/>
              </a:ext>
            </a:extLst>
          </p:cNvPr>
          <p:cNvSpPr txBox="1"/>
          <p:nvPr/>
        </p:nvSpPr>
        <p:spPr>
          <a:xfrm>
            <a:off x="8283408" y="1759363"/>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matin</a:t>
            </a:r>
          </a:p>
        </p:txBody>
      </p:sp>
      <p:sp>
        <p:nvSpPr>
          <p:cNvPr id="15" name="TextBox 14">
            <a:extLst>
              <a:ext uri="{FF2B5EF4-FFF2-40B4-BE49-F238E27FC236}">
                <a16:creationId xmlns:a16="http://schemas.microsoft.com/office/drawing/2014/main" id="{C4D94C72-F643-4F32-BB98-388BB4A3CAC1}"/>
              </a:ext>
            </a:extLst>
          </p:cNvPr>
          <p:cNvSpPr txBox="1"/>
          <p:nvPr/>
        </p:nvSpPr>
        <p:spPr>
          <a:xfrm>
            <a:off x="6858665" y="2249163"/>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la </a:t>
            </a:r>
            <a:r>
              <a:rPr lang="en-GB" sz="2400" b="1" dirty="0" err="1">
                <a:solidFill>
                  <a:srgbClr val="FF0066"/>
                </a:solidFill>
                <a:latin typeface="Century Gothic" panose="020B0502020202020204" pitchFamily="34" charset="0"/>
              </a:rPr>
              <a:t>guitare</a:t>
            </a:r>
            <a:endParaRPr lang="en-GB" sz="24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37E5DEC1-8F7A-41AC-855E-4369A8DBFBBB}"/>
              </a:ext>
            </a:extLst>
          </p:cNvPr>
          <p:cNvSpPr txBox="1"/>
          <p:nvPr/>
        </p:nvSpPr>
        <p:spPr>
          <a:xfrm>
            <a:off x="6858664" y="2725970"/>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avec</a:t>
            </a:r>
          </a:p>
        </p:txBody>
      </p:sp>
      <p:sp>
        <p:nvSpPr>
          <p:cNvPr id="17" name="TextBox 16">
            <a:extLst>
              <a:ext uri="{FF2B5EF4-FFF2-40B4-BE49-F238E27FC236}">
                <a16:creationId xmlns:a16="http://schemas.microsoft.com/office/drawing/2014/main" id="{53422B5C-AA35-46C3-8DFE-111E29363BEE}"/>
              </a:ext>
            </a:extLst>
          </p:cNvPr>
          <p:cNvSpPr txBox="1"/>
          <p:nvPr/>
        </p:nvSpPr>
        <p:spPr>
          <a:xfrm>
            <a:off x="8283408" y="2725969"/>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parents</a:t>
            </a:r>
          </a:p>
        </p:txBody>
      </p:sp>
      <p:sp>
        <p:nvSpPr>
          <p:cNvPr id="18" name="TextBox 17">
            <a:extLst>
              <a:ext uri="{FF2B5EF4-FFF2-40B4-BE49-F238E27FC236}">
                <a16:creationId xmlns:a16="http://schemas.microsoft.com/office/drawing/2014/main" id="{BD18626D-916D-41E3-8EDD-F171A305F2DD}"/>
              </a:ext>
            </a:extLst>
          </p:cNvPr>
          <p:cNvSpPr txBox="1"/>
          <p:nvPr/>
        </p:nvSpPr>
        <p:spPr>
          <a:xfrm>
            <a:off x="5122727" y="3161372"/>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veux</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B709EF2B-D4F4-4D2B-AB22-58000A4E456B}"/>
              </a:ext>
            </a:extLst>
          </p:cNvPr>
          <p:cNvSpPr txBox="1"/>
          <p:nvPr/>
        </p:nvSpPr>
        <p:spPr>
          <a:xfrm>
            <a:off x="6934921" y="3157498"/>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pizza</a:t>
            </a:r>
          </a:p>
        </p:txBody>
      </p:sp>
      <p:sp>
        <p:nvSpPr>
          <p:cNvPr id="20" name="TextBox 19">
            <a:extLst>
              <a:ext uri="{FF2B5EF4-FFF2-40B4-BE49-F238E27FC236}">
                <a16:creationId xmlns:a16="http://schemas.microsoft.com/office/drawing/2014/main" id="{7248F9DE-1CE2-4D80-8C74-7AA19CB26F74}"/>
              </a:ext>
            </a:extLst>
          </p:cNvPr>
          <p:cNvSpPr txBox="1"/>
          <p:nvPr/>
        </p:nvSpPr>
        <p:spPr>
          <a:xfrm>
            <a:off x="6705406" y="3619162"/>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près</a:t>
            </a:r>
            <a:r>
              <a:rPr lang="en-GB" sz="2400" b="1" dirty="0">
                <a:solidFill>
                  <a:srgbClr val="FF0066"/>
                </a:solidFill>
                <a:latin typeface="Century Gothic" panose="020B0502020202020204" pitchFamily="34" charset="0"/>
              </a:rPr>
              <a:t> de</a:t>
            </a:r>
          </a:p>
        </p:txBody>
      </p:sp>
      <p:sp>
        <p:nvSpPr>
          <p:cNvPr id="21" name="TextBox 20">
            <a:extLst>
              <a:ext uri="{FF2B5EF4-FFF2-40B4-BE49-F238E27FC236}">
                <a16:creationId xmlns:a16="http://schemas.microsoft.com/office/drawing/2014/main" id="{96A449AF-8E31-41CE-A499-3E5C56C4DD8F}"/>
              </a:ext>
            </a:extLst>
          </p:cNvPr>
          <p:cNvSpPr txBox="1"/>
          <p:nvPr/>
        </p:nvSpPr>
        <p:spPr>
          <a:xfrm>
            <a:off x="5203060" y="4527262"/>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aime</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habiter</a:t>
            </a:r>
            <a:endParaRPr lang="en-GB" sz="24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4A966D4E-9B35-450C-9F08-117DA20B77E5}"/>
              </a:ext>
            </a:extLst>
          </p:cNvPr>
          <p:cNvSpPr txBox="1"/>
          <p:nvPr/>
        </p:nvSpPr>
        <p:spPr>
          <a:xfrm>
            <a:off x="6392275" y="4985052"/>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visiter</a:t>
            </a:r>
            <a:endParaRPr lang="en-GB" sz="24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E1C41EDD-94E1-43C1-BAD7-1D5F4363384A}"/>
              </a:ext>
            </a:extLst>
          </p:cNvPr>
          <p:cNvSpPr txBox="1"/>
          <p:nvPr/>
        </p:nvSpPr>
        <p:spPr>
          <a:xfrm>
            <a:off x="7841231" y="4996538"/>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Italie</a:t>
            </a:r>
          </a:p>
        </p:txBody>
      </p:sp>
      <p:sp>
        <p:nvSpPr>
          <p:cNvPr id="24" name="TextBox 23">
            <a:extLst>
              <a:ext uri="{FF2B5EF4-FFF2-40B4-BE49-F238E27FC236}">
                <a16:creationId xmlns:a16="http://schemas.microsoft.com/office/drawing/2014/main" id="{41ABA95B-182C-48C0-B44C-8EC2312E16C5}"/>
              </a:ext>
            </a:extLst>
          </p:cNvPr>
          <p:cNvSpPr txBox="1"/>
          <p:nvPr/>
        </p:nvSpPr>
        <p:spPr>
          <a:xfrm>
            <a:off x="6566630" y="5458202"/>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fait</a:t>
            </a:r>
          </a:p>
        </p:txBody>
      </p:sp>
      <p:sp>
        <p:nvSpPr>
          <p:cNvPr id="25" name="TextBox 24">
            <a:extLst>
              <a:ext uri="{FF2B5EF4-FFF2-40B4-BE49-F238E27FC236}">
                <a16:creationId xmlns:a16="http://schemas.microsoft.com/office/drawing/2014/main" id="{A9EEBAF2-AA1E-4C7D-A7B6-0FF7D0A902EC}"/>
              </a:ext>
            </a:extLst>
          </p:cNvPr>
          <p:cNvSpPr txBox="1"/>
          <p:nvPr/>
        </p:nvSpPr>
        <p:spPr>
          <a:xfrm>
            <a:off x="8095515" y="5448647"/>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course</a:t>
            </a:r>
          </a:p>
        </p:txBody>
      </p:sp>
      <p:sp>
        <p:nvSpPr>
          <p:cNvPr id="26" name="TextBox 25">
            <a:extLst>
              <a:ext uri="{FF2B5EF4-FFF2-40B4-BE49-F238E27FC236}">
                <a16:creationId xmlns:a16="http://schemas.microsoft.com/office/drawing/2014/main" id="{93EE33B5-E80D-4DA7-8C49-767BC009FF50}"/>
              </a:ext>
            </a:extLst>
          </p:cNvPr>
          <p:cNvSpPr txBox="1"/>
          <p:nvPr/>
        </p:nvSpPr>
        <p:spPr>
          <a:xfrm>
            <a:off x="5641804" y="5896550"/>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loin de</a:t>
            </a:r>
          </a:p>
        </p:txBody>
      </p:sp>
    </p:spTree>
    <p:extLst>
      <p:ext uri="{BB962C8B-B14F-4D97-AF65-F5344CB8AC3E}">
        <p14:creationId xmlns:p14="http://schemas.microsoft.com/office/powerpoint/2010/main" val="407263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[1/2]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prononces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bien.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…arrive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retard.</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habitent</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dans un village.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restez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au lit.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A9A9DE39-6D7E-4E38-BF9E-BFF21E40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7C8B5816-434A-47BE-89C7-FE2213BFE4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4350" y="1939047"/>
            <a:ext cx="259625" cy="259625"/>
          </a:xfrm>
          <a:prstGeom prst="rect">
            <a:avLst/>
          </a:prstGeom>
        </p:spPr>
      </p:pic>
      <p:pic>
        <p:nvPicPr>
          <p:cNvPr id="10" name="Graphic 9" descr="Close">
            <a:extLst>
              <a:ext uri="{FF2B5EF4-FFF2-40B4-BE49-F238E27FC236}">
                <a16:creationId xmlns:a16="http://schemas.microsoft.com/office/drawing/2014/main" id="{362204FA-F5E5-4EF8-977D-63A2330B6C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4349" y="6004612"/>
            <a:ext cx="259625" cy="259625"/>
          </a:xfrm>
          <a:prstGeom prst="rect">
            <a:avLst/>
          </a:prstGeom>
        </p:spPr>
      </p:pic>
      <p:pic>
        <p:nvPicPr>
          <p:cNvPr id="11" name="Graphic 10" descr="Close">
            <a:extLst>
              <a:ext uri="{FF2B5EF4-FFF2-40B4-BE49-F238E27FC236}">
                <a16:creationId xmlns:a16="http://schemas.microsoft.com/office/drawing/2014/main" id="{5E955605-D561-4E73-9EEE-53AD8DCC18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1788" y="1453431"/>
            <a:ext cx="259625" cy="259625"/>
          </a:xfrm>
          <a:prstGeom prst="rect">
            <a:avLst/>
          </a:prstGeom>
        </p:spPr>
      </p:pic>
      <p:pic>
        <p:nvPicPr>
          <p:cNvPr id="12" name="Graphic 11" descr="Close">
            <a:extLst>
              <a:ext uri="{FF2B5EF4-FFF2-40B4-BE49-F238E27FC236}">
                <a16:creationId xmlns:a16="http://schemas.microsoft.com/office/drawing/2014/main" id="{A0119373-FD17-4ED9-A8A4-2EB9444234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1788" y="5506720"/>
            <a:ext cx="259625" cy="259625"/>
          </a:xfrm>
          <a:prstGeom prst="rect">
            <a:avLst/>
          </a:prstGeom>
        </p:spPr>
      </p:pic>
    </p:spTree>
    <p:extLst>
      <p:ext uri="{BB962C8B-B14F-4D97-AF65-F5344CB8AC3E}">
        <p14:creationId xmlns:p14="http://schemas.microsoft.com/office/powerpoint/2010/main" val="159511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[2/2]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4267886229"/>
              </p:ext>
            </p:extLst>
          </p:nvPr>
        </p:nvGraphicFramePr>
        <p:xfrm>
          <a:off x="1402260" y="1204956"/>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ont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idée.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utilisons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des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stylos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êtes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France.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8</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vas à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l’hôtel</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DCCB96DB-959B-4956-AE61-AC8656ACE1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0962" y="3341391"/>
            <a:ext cx="259625" cy="259625"/>
          </a:xfrm>
          <a:prstGeom prst="rect">
            <a:avLst/>
          </a:prstGeom>
        </p:spPr>
      </p:pic>
      <p:pic>
        <p:nvPicPr>
          <p:cNvPr id="10" name="Graphic 9" descr="Close">
            <a:extLst>
              <a:ext uri="{FF2B5EF4-FFF2-40B4-BE49-F238E27FC236}">
                <a16:creationId xmlns:a16="http://schemas.microsoft.com/office/drawing/2014/main" id="{3C4B4D06-F80B-40EB-893C-E7E745C727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0962" y="5477826"/>
            <a:ext cx="259625" cy="259625"/>
          </a:xfrm>
          <a:prstGeom prst="rect">
            <a:avLst/>
          </a:prstGeom>
        </p:spPr>
      </p:pic>
      <p:pic>
        <p:nvPicPr>
          <p:cNvPr id="11" name="Graphic 10" descr="Close">
            <a:extLst>
              <a:ext uri="{FF2B5EF4-FFF2-40B4-BE49-F238E27FC236}">
                <a16:creationId xmlns:a16="http://schemas.microsoft.com/office/drawing/2014/main" id="{EED069CC-ED2E-4DFD-9826-55B41FA5EE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8397" y="2403281"/>
            <a:ext cx="259625" cy="259625"/>
          </a:xfrm>
          <a:prstGeom prst="rect">
            <a:avLst/>
          </a:prstGeom>
        </p:spPr>
      </p:pic>
      <p:pic>
        <p:nvPicPr>
          <p:cNvPr id="12" name="Graphic 11" descr="Close">
            <a:extLst>
              <a:ext uri="{FF2B5EF4-FFF2-40B4-BE49-F238E27FC236}">
                <a16:creationId xmlns:a16="http://schemas.microsoft.com/office/drawing/2014/main" id="{EDDC4D87-EDDE-4346-8FB6-5C90D10814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58397" y="4569706"/>
            <a:ext cx="259625" cy="259625"/>
          </a:xfrm>
          <a:prstGeom prst="rect">
            <a:avLst/>
          </a:prstGeom>
        </p:spPr>
      </p:pic>
    </p:spTree>
    <p:extLst>
      <p:ext uri="{BB962C8B-B14F-4D97-AF65-F5344CB8AC3E}">
        <p14:creationId xmlns:p14="http://schemas.microsoft.com/office/powerpoint/2010/main" val="68074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93E2-AFC8-4553-B9EB-D3B3935FBBB6}"/>
              </a:ext>
            </a:extLst>
          </p:cNvPr>
          <p:cNvSpPr>
            <a:spLocks noGrp="1"/>
          </p:cNvSpPr>
          <p:nvPr>
            <p:ph type="title"/>
          </p:nvPr>
        </p:nvSpPr>
        <p:spPr>
          <a:xfrm>
            <a:off x="1174809" y="288799"/>
            <a:ext cx="10972440" cy="251773"/>
          </a:xfrm>
        </p:spPr>
        <p:txBody>
          <a:bodyPr/>
          <a:lstStyle/>
          <a:p>
            <a:r>
              <a:rPr lang="en-GB" sz="2800" b="1" dirty="0">
                <a:solidFill>
                  <a:srgbClr val="1F3864"/>
                </a:solidFill>
                <a:latin typeface="Century Gothic" panose="020B0502020202020204" pitchFamily="34" charset="0"/>
              </a:rPr>
              <a:t>Grammar</a:t>
            </a:r>
          </a:p>
        </p:txBody>
      </p:sp>
      <p:graphicFrame>
        <p:nvGraphicFramePr>
          <p:cNvPr id="3" name="Table 2">
            <a:extLst>
              <a:ext uri="{FF2B5EF4-FFF2-40B4-BE49-F238E27FC236}">
                <a16:creationId xmlns:a16="http://schemas.microsoft.com/office/drawing/2014/main" id="{BF144E02-7CD7-48BE-B4AC-085B12BF6A10}"/>
              </a:ext>
            </a:extLst>
          </p:cNvPr>
          <p:cNvGraphicFramePr>
            <a:graphicFrameLocks noGrp="1"/>
          </p:cNvGraphicFramePr>
          <p:nvPr/>
        </p:nvGraphicFramePr>
        <p:xfrm>
          <a:off x="195953" y="3241123"/>
          <a:ext cx="11767821" cy="3512936"/>
        </p:xfrm>
        <a:graphic>
          <a:graphicData uri="http://schemas.openxmlformats.org/drawingml/2006/table">
            <a:tbl>
              <a:tblPr firstRow="1" firstCol="1" bandRow="1"/>
              <a:tblGrid>
                <a:gridCol w="332355">
                  <a:extLst>
                    <a:ext uri="{9D8B030D-6E8A-4147-A177-3AD203B41FA5}">
                      <a16:colId xmlns:a16="http://schemas.microsoft.com/office/drawing/2014/main" val="1061103924"/>
                    </a:ext>
                  </a:extLst>
                </a:gridCol>
                <a:gridCol w="6589145">
                  <a:extLst>
                    <a:ext uri="{9D8B030D-6E8A-4147-A177-3AD203B41FA5}">
                      <a16:colId xmlns:a16="http://schemas.microsoft.com/office/drawing/2014/main" val="2833441794"/>
                    </a:ext>
                  </a:extLst>
                </a:gridCol>
                <a:gridCol w="4846321">
                  <a:extLst>
                    <a:ext uri="{9D8B030D-6E8A-4147-A177-3AD203B41FA5}">
                      <a16:colId xmlns:a16="http://schemas.microsoft.com/office/drawing/2014/main" val="1981576122"/>
                    </a:ext>
                  </a:extLst>
                </a:gridCol>
              </a:tblGrid>
              <a:tr h="878234">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Le garçon _________ absent. </a:t>
                      </a:r>
                      <a:b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b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 boy </a:t>
                      </a:r>
                      <a:r>
                        <a:rPr lang="en-GB"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absent.</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fille ________ </a:t>
                      </a:r>
                      <a:r>
                        <a:rPr lang="en-GB" sz="24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peur</a:t>
                      </a:r>
                      <a: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br>
                        <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b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 girl </a:t>
                      </a:r>
                      <a:r>
                        <a:rPr lang="en-GB"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scared.</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Aujourd’hui, il _________ du vent. </a:t>
                      </a:r>
                      <a:br>
                        <a:rPr lang="fr-FR" sz="24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b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Today </a:t>
                      </a:r>
                      <a:r>
                        <a:rPr lang="fr-FR" sz="2000" u="sng"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it</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 </a:t>
                      </a:r>
                      <a:r>
                        <a:rPr lang="fr-FR" sz="2000" u="sng"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is</a:t>
                      </a:r>
                      <a:r>
                        <a:rPr lang="fr-FR" sz="2000" dirty="0">
                          <a:solidFill>
                            <a:srgbClr val="002060"/>
                          </a:solidFill>
                          <a:effectLst/>
                          <a:latin typeface="Century Gothic" panose="020B0502020202020204" pitchFamily="34" charset="0"/>
                          <a:ea typeface="Times New Roman" panose="02020603050405020304" pitchFamily="18" charset="0"/>
                          <a:cs typeface="Helvetica" panose="020B0604020202020204" pitchFamily="34" charset="0"/>
                        </a:rPr>
                        <a:t> windy.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878234">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Dans le sac_________ un cahier.          </a:t>
                      </a:r>
                    </a:p>
                    <a:p>
                      <a:pPr>
                        <a:lnSpc>
                          <a:spcPct val="107000"/>
                        </a:lnSpc>
                        <a:spcAft>
                          <a:spcPts val="800"/>
                        </a:spcAft>
                      </a:pP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In the bag </a:t>
                      </a:r>
                      <a:r>
                        <a:rPr lang="fr-FR"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there</a:t>
                      </a: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fr-FR" sz="2000" u="sng"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is</a:t>
                      </a:r>
                      <a:r>
                        <a:rPr lang="fr-FR"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an exercise book.</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     </a:t>
                      </a:r>
                      <a:r>
                        <a:rPr lang="zh-CN" altLang="en-US" sz="24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dirty="0">
                          <a:solidFill>
                            <a:srgbClr val="002060"/>
                          </a:solidFill>
                          <a:effectLst/>
                          <a:latin typeface="Century Gothic" panose="020B0502020202020204" pitchFamily="34" charset="0"/>
                          <a:ea typeface="SimSun" panose="02010600030101010101" pitchFamily="2" charset="-122"/>
                          <a:cs typeface="Helvetica" panose="020B0604020202020204" pitchFamily="34" charset="0"/>
                        </a:rPr>
                        <a:t> </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est     </a:t>
                      </a:r>
                      <a:r>
                        <a:rPr lang="zh-CN" altLang="en-US"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rPr>
                        <a:t> fait</a:t>
                      </a:r>
                      <a:endParaRPr lang="en-GB" sz="2400" kern="1200" dirty="0">
                        <a:solidFill>
                          <a:srgbClr val="002060"/>
                        </a:solidFill>
                        <a:effectLst/>
                        <a:latin typeface="Century Gothic" panose="020B0502020202020204" pitchFamily="34" charset="0"/>
                        <a:ea typeface="MS Gothic" panose="020B0609070205080204" pitchFamily="49" charset="-128"/>
                        <a:cs typeface="Helvetica"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bl>
          </a:graphicData>
        </a:graphic>
      </p:graphicFrame>
      <p:sp>
        <p:nvSpPr>
          <p:cNvPr id="4" name="Rectangle 1">
            <a:extLst>
              <a:ext uri="{FF2B5EF4-FFF2-40B4-BE49-F238E27FC236}">
                <a16:creationId xmlns:a16="http://schemas.microsoft.com/office/drawing/2014/main" id="{A28896F2-E6EF-4349-B905-1A9E080BE594}"/>
              </a:ext>
            </a:extLst>
          </p:cNvPr>
          <p:cNvSpPr>
            <a:spLocks noChangeArrowheads="1"/>
          </p:cNvSpPr>
          <p:nvPr/>
        </p:nvSpPr>
        <p:spPr bwMode="auto">
          <a:xfrm>
            <a:off x="142240" y="2708088"/>
            <a:ext cx="9634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E </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X</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the word(s) that complete(s) the sentence.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5" name="Picture 4">
            <a:extLst>
              <a:ext uri="{FF2B5EF4-FFF2-40B4-BE49-F238E27FC236}">
                <a16:creationId xmlns:a16="http://schemas.microsoft.com/office/drawing/2014/main" id="{3470366D-C5B7-40D0-8664-F6FE201000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4" y="103941"/>
            <a:ext cx="1236429" cy="1256055"/>
          </a:xfrm>
          <a:prstGeom prst="rect">
            <a:avLst/>
          </a:prstGeom>
        </p:spPr>
      </p:pic>
      <p:pic>
        <p:nvPicPr>
          <p:cNvPr id="6" name="Picture 5" descr="Icon&#10;&#10;Description automatically generated">
            <a:extLst>
              <a:ext uri="{FF2B5EF4-FFF2-40B4-BE49-F238E27FC236}">
                <a16:creationId xmlns:a16="http://schemas.microsoft.com/office/drawing/2014/main" id="{2E9B2B50-3EB2-4846-A44F-C153787FFAE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7" name="Title 2">
            <a:extLst>
              <a:ext uri="{FF2B5EF4-FFF2-40B4-BE49-F238E27FC236}">
                <a16:creationId xmlns:a16="http://schemas.microsoft.com/office/drawing/2014/main" id="{F423048F-911E-4E5F-8297-948B3C224B8A}"/>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F390E2D2-BBC2-4132-B341-3F7F84AE0542}"/>
              </a:ext>
            </a:extLst>
          </p:cNvPr>
          <p:cNvGraphicFramePr>
            <a:graphicFrameLocks noGrp="1"/>
          </p:cNvGraphicFramePr>
          <p:nvPr/>
        </p:nvGraphicFramePr>
        <p:xfrm>
          <a:off x="195952" y="1571047"/>
          <a:ext cx="11767821" cy="825881"/>
        </p:xfrm>
        <a:graphic>
          <a:graphicData uri="http://schemas.openxmlformats.org/drawingml/2006/table">
            <a:tbl>
              <a:tblPr firstRow="1" firstCol="1" bandRow="1"/>
              <a:tblGrid>
                <a:gridCol w="461722">
                  <a:extLst>
                    <a:ext uri="{9D8B030D-6E8A-4147-A177-3AD203B41FA5}">
                      <a16:colId xmlns:a16="http://schemas.microsoft.com/office/drawing/2014/main" val="3601750504"/>
                    </a:ext>
                  </a:extLst>
                </a:gridCol>
                <a:gridCol w="2691316">
                  <a:extLst>
                    <a:ext uri="{9D8B030D-6E8A-4147-A177-3AD203B41FA5}">
                      <a16:colId xmlns:a16="http://schemas.microsoft.com/office/drawing/2014/main" val="1038675324"/>
                    </a:ext>
                  </a:extLst>
                </a:gridCol>
                <a:gridCol w="2148840">
                  <a:extLst>
                    <a:ext uri="{9D8B030D-6E8A-4147-A177-3AD203B41FA5}">
                      <a16:colId xmlns:a16="http://schemas.microsoft.com/office/drawing/2014/main" val="2116411571"/>
                    </a:ext>
                  </a:extLst>
                </a:gridCol>
                <a:gridCol w="411480">
                  <a:extLst>
                    <a:ext uri="{9D8B030D-6E8A-4147-A177-3AD203B41FA5}">
                      <a16:colId xmlns:a16="http://schemas.microsoft.com/office/drawing/2014/main" val="3064309855"/>
                    </a:ext>
                  </a:extLst>
                </a:gridCol>
                <a:gridCol w="468630">
                  <a:extLst>
                    <a:ext uri="{9D8B030D-6E8A-4147-A177-3AD203B41FA5}">
                      <a16:colId xmlns:a16="http://schemas.microsoft.com/office/drawing/2014/main" val="2694346709"/>
                    </a:ext>
                  </a:extLst>
                </a:gridCol>
                <a:gridCol w="3370645">
                  <a:extLst>
                    <a:ext uri="{9D8B030D-6E8A-4147-A177-3AD203B41FA5}">
                      <a16:colId xmlns:a16="http://schemas.microsoft.com/office/drawing/2014/main" val="3656298852"/>
                    </a:ext>
                  </a:extLst>
                </a:gridCol>
                <a:gridCol w="2215188">
                  <a:extLst>
                    <a:ext uri="{9D8B030D-6E8A-4147-A177-3AD203B41FA5}">
                      <a16:colId xmlns:a16="http://schemas.microsoft.com/office/drawing/2014/main" val="1461030526"/>
                    </a:ext>
                  </a:extLst>
                </a:gridCol>
              </a:tblGrid>
              <a:tr h="539750">
                <a:tc>
                  <a:txBody>
                    <a:bodyPr/>
                    <a:lstStyle/>
                    <a:p>
                      <a:pPr>
                        <a:lnSpc>
                          <a:spcPct val="150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en-GB" sz="2400" dirty="0">
                          <a:solidFill>
                            <a:srgbClr val="1F3864"/>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 …</a:t>
                      </a:r>
                    </a:p>
                    <a:p>
                      <a:pPr>
                        <a:lnSpc>
                          <a:spcPct val="107000"/>
                        </a:lnSpc>
                        <a:spcBef>
                          <a:spcPts val="300"/>
                        </a:spcBef>
                        <a:spcAft>
                          <a:spcPts val="300"/>
                        </a:spcAft>
                      </a:pPr>
                      <a:r>
                        <a:rPr lang="zh-CN" sz="24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veut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lire.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300"/>
                        </a:spcBef>
                        <a:spcAft>
                          <a:spcPts val="300"/>
                        </a:spcAft>
                      </a:pPr>
                      <a:r>
                        <a:rPr lang="en-GB" sz="2400" dirty="0">
                          <a:solidFill>
                            <a:srgbClr val="1F3864"/>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 …</a:t>
                      </a:r>
                    </a:p>
                    <a:p>
                      <a:pPr>
                        <a:lnSpc>
                          <a:spcPct val="107000"/>
                        </a:lnSpc>
                        <a:spcBef>
                          <a:spcPts val="300"/>
                        </a:spcBef>
                        <a:spcAft>
                          <a:spcPts val="300"/>
                        </a:spcAft>
                      </a:pPr>
                      <a:r>
                        <a:rPr lang="zh-CN" sz="2400" dirty="0">
                          <a:solidFill>
                            <a:srgbClr val="1F3864"/>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aime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nage.</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03193"/>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C9BD36EF-1542-4665-B0AF-17C582D565A8}"/>
              </a:ext>
            </a:extLst>
          </p:cNvPr>
          <p:cNvSpPr/>
          <p:nvPr/>
        </p:nvSpPr>
        <p:spPr>
          <a:xfrm>
            <a:off x="3405666" y="1791374"/>
            <a:ext cx="192087" cy="484187"/>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 name="Right Brace 9" descr="right brace to connect possible answers with the question">
            <a:extLst>
              <a:ext uri="{FF2B5EF4-FFF2-40B4-BE49-F238E27FC236}">
                <a16:creationId xmlns:a16="http://schemas.microsoft.com/office/drawing/2014/main" id="{CB54D676-85CC-450E-9997-ABFADFB848E6}"/>
              </a:ext>
            </a:extLst>
          </p:cNvPr>
          <p:cNvSpPr/>
          <p:nvPr/>
        </p:nvSpPr>
        <p:spPr>
          <a:xfrm>
            <a:off x="8989695" y="1791949"/>
            <a:ext cx="192087" cy="484187"/>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Rectangle 10">
            <a:extLst>
              <a:ext uri="{FF2B5EF4-FFF2-40B4-BE49-F238E27FC236}">
                <a16:creationId xmlns:a16="http://schemas.microsoft.com/office/drawing/2014/main" id="{E8B7371D-3F83-46F6-A66B-F6303FA1014C}"/>
              </a:ext>
            </a:extLst>
          </p:cNvPr>
          <p:cNvSpPr/>
          <p:nvPr/>
        </p:nvSpPr>
        <p:spPr>
          <a:xfrm>
            <a:off x="1136390" y="915006"/>
            <a:ext cx="9468125"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Helvetica" panose="020B0604020202020204" pitchFamily="34" charset="0"/>
              </a:rPr>
              <a:t>by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altLang="zh-CN" sz="36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12" name="Graphic 11" descr="Close">
            <a:extLst>
              <a:ext uri="{FF2B5EF4-FFF2-40B4-BE49-F238E27FC236}">
                <a16:creationId xmlns:a16="http://schemas.microsoft.com/office/drawing/2014/main" id="{867E7879-5083-4C44-97B3-FF066E06DA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357" y="2074378"/>
            <a:ext cx="259625" cy="259625"/>
          </a:xfrm>
          <a:prstGeom prst="rect">
            <a:avLst/>
          </a:prstGeom>
        </p:spPr>
      </p:pic>
      <p:pic>
        <p:nvPicPr>
          <p:cNvPr id="13" name="Graphic 12" descr="Close">
            <a:extLst>
              <a:ext uri="{FF2B5EF4-FFF2-40B4-BE49-F238E27FC236}">
                <a16:creationId xmlns:a16="http://schemas.microsoft.com/office/drawing/2014/main" id="{8D753DDD-6D98-432A-AF33-77D5C98A88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6808" y="1635663"/>
            <a:ext cx="259625" cy="259625"/>
          </a:xfrm>
          <a:prstGeom prst="rect">
            <a:avLst/>
          </a:prstGeom>
        </p:spPr>
      </p:pic>
      <p:pic>
        <p:nvPicPr>
          <p:cNvPr id="14" name="Graphic 13" descr="Close">
            <a:extLst>
              <a:ext uri="{FF2B5EF4-FFF2-40B4-BE49-F238E27FC236}">
                <a16:creationId xmlns:a16="http://schemas.microsoft.com/office/drawing/2014/main" id="{3E51262C-7544-4A94-AA4E-4090061B0C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4629" y="3558935"/>
            <a:ext cx="259625" cy="259625"/>
          </a:xfrm>
          <a:prstGeom prst="rect">
            <a:avLst/>
          </a:prstGeom>
        </p:spPr>
      </p:pic>
      <p:pic>
        <p:nvPicPr>
          <p:cNvPr id="15" name="Graphic 14" descr="Close">
            <a:extLst>
              <a:ext uri="{FF2B5EF4-FFF2-40B4-BE49-F238E27FC236}">
                <a16:creationId xmlns:a16="http://schemas.microsoft.com/office/drawing/2014/main" id="{109096B8-CE02-4B66-A604-12930FF3EC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7866" y="4430236"/>
            <a:ext cx="259625" cy="259625"/>
          </a:xfrm>
          <a:prstGeom prst="rect">
            <a:avLst/>
          </a:prstGeom>
        </p:spPr>
      </p:pic>
      <p:pic>
        <p:nvPicPr>
          <p:cNvPr id="16" name="Graphic 15" descr="Close">
            <a:extLst>
              <a:ext uri="{FF2B5EF4-FFF2-40B4-BE49-F238E27FC236}">
                <a16:creationId xmlns:a16="http://schemas.microsoft.com/office/drawing/2014/main" id="{97CF0B25-C05F-4B12-9CF9-12B63286D8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6986" y="5315089"/>
            <a:ext cx="259625" cy="259625"/>
          </a:xfrm>
          <a:prstGeom prst="rect">
            <a:avLst/>
          </a:prstGeom>
        </p:spPr>
      </p:pic>
      <p:pic>
        <p:nvPicPr>
          <p:cNvPr id="17" name="Graphic 16" descr="Close">
            <a:extLst>
              <a:ext uri="{FF2B5EF4-FFF2-40B4-BE49-F238E27FC236}">
                <a16:creationId xmlns:a16="http://schemas.microsoft.com/office/drawing/2014/main" id="{0BF5F449-8A69-4662-B0AA-4CB394D08F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4495" y="6187490"/>
            <a:ext cx="259625" cy="259625"/>
          </a:xfrm>
          <a:prstGeom prst="rect">
            <a:avLst/>
          </a:prstGeom>
        </p:spPr>
      </p:pic>
    </p:spTree>
    <p:extLst>
      <p:ext uri="{BB962C8B-B14F-4D97-AF65-F5344CB8AC3E}">
        <p14:creationId xmlns:p14="http://schemas.microsoft.com/office/powerpoint/2010/main" val="381724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5" name="Title 2">
            <a:extLst>
              <a:ext uri="{FF2B5EF4-FFF2-40B4-BE49-F238E27FC236}">
                <a16:creationId xmlns:a16="http://schemas.microsoft.com/office/drawing/2014/main" id="{6FFFBCD4-DF71-4486-977C-BB28FA966E3D}"/>
              </a:ext>
            </a:extLst>
          </p:cNvPr>
          <p:cNvSpPr txBox="1">
            <a:spLocks/>
          </p:cNvSpPr>
          <p:nvPr/>
        </p:nvSpPr>
        <p:spPr>
          <a:xfrm>
            <a:off x="11268639" y="983031"/>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13" y="40725"/>
            <a:ext cx="923361" cy="926202"/>
          </a:xfrm>
          <a:prstGeom prst="rect">
            <a:avLst/>
          </a:prstGeom>
        </p:spPr>
      </p:pic>
      <p:sp>
        <p:nvSpPr>
          <p:cNvPr id="11" name="Rectangle 10">
            <a:extLst>
              <a:ext uri="{FF2B5EF4-FFF2-40B4-BE49-F238E27FC236}">
                <a16:creationId xmlns:a16="http://schemas.microsoft.com/office/drawing/2014/main" id="{76AA8FBC-190A-41CA-BFE8-41990C114C8E}"/>
              </a:ext>
            </a:extLst>
          </p:cNvPr>
          <p:cNvSpPr/>
          <p:nvPr/>
        </p:nvSpPr>
        <p:spPr>
          <a:xfrm>
            <a:off x="104326" y="3578743"/>
            <a:ext cx="11819390" cy="8536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4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G</a:t>
            </a:r>
            <a:r>
              <a:rPr kumimoji="0" lang="en-US" sz="24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correct</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combination of </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à </a:t>
            </a:r>
            <a:r>
              <a:rPr kumimoji="0" lang="en-GB" altLang="zh-CN" sz="240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or</a:t>
            </a:r>
            <a:r>
              <a:rPr kumimoji="0" lang="en-GB" altLang="zh-CN"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de + article </a:t>
            </a:r>
            <a:r>
              <a:rPr kumimoji="0" lang="en-GB" altLang="zh-CN"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to complete the French translations of the English sentences.</a:t>
            </a:r>
            <a:endParaRPr kumimoji="0" lang="en-GB" altLang="zh-CN" sz="3600" b="0" i="0" u="none" strike="noStrike" kern="1200" cap="none" spc="0" normalizeH="0" baseline="0" noProof="0" dirty="0">
              <a:ln>
                <a:noFill/>
              </a:ln>
              <a:solidFill>
                <a:srgbClr val="002060"/>
              </a:solidFill>
              <a:effectLst/>
              <a:uLnTx/>
              <a:uFillTx/>
              <a:latin typeface="Arial" panose="020B0604020202020204" pitchFamily="34" charset="0"/>
            </a:endParaRPr>
          </a:p>
        </p:txBody>
      </p:sp>
      <p:graphicFrame>
        <p:nvGraphicFramePr>
          <p:cNvPr id="12" name="Table 11">
            <a:extLst>
              <a:ext uri="{FF2B5EF4-FFF2-40B4-BE49-F238E27FC236}">
                <a16:creationId xmlns:a16="http://schemas.microsoft.com/office/drawing/2014/main" id="{BC80471B-0DFC-46C2-93D5-00E02244BC3E}"/>
              </a:ext>
            </a:extLst>
          </p:cNvPr>
          <p:cNvGraphicFramePr>
            <a:graphicFrameLocks noGrp="1"/>
          </p:cNvGraphicFramePr>
          <p:nvPr/>
        </p:nvGraphicFramePr>
        <p:xfrm>
          <a:off x="268284" y="4379493"/>
          <a:ext cx="11819390" cy="2273621"/>
        </p:xfrm>
        <a:graphic>
          <a:graphicData uri="http://schemas.openxmlformats.org/drawingml/2006/table">
            <a:tbl>
              <a:tblPr firstRow="1" firstCol="1" bandRow="1"/>
              <a:tblGrid>
                <a:gridCol w="461395">
                  <a:extLst>
                    <a:ext uri="{9D8B030D-6E8A-4147-A177-3AD203B41FA5}">
                      <a16:colId xmlns:a16="http://schemas.microsoft.com/office/drawing/2014/main" val="1061103924"/>
                    </a:ext>
                  </a:extLst>
                </a:gridCol>
                <a:gridCol w="5985521">
                  <a:extLst>
                    <a:ext uri="{9D8B030D-6E8A-4147-A177-3AD203B41FA5}">
                      <a16:colId xmlns:a16="http://schemas.microsoft.com/office/drawing/2014/main" val="2833441794"/>
                    </a:ext>
                  </a:extLst>
                </a:gridCol>
                <a:gridCol w="5372474">
                  <a:extLst>
                    <a:ext uri="{9D8B030D-6E8A-4147-A177-3AD203B41FA5}">
                      <a16:colId xmlns:a16="http://schemas.microsoft.com/office/drawing/2014/main" val="1981576122"/>
                    </a:ext>
                  </a:extLst>
                </a:gridCol>
              </a:tblGrid>
              <a:tr h="569039">
                <a:tc>
                  <a:txBody>
                    <a:bodyPr/>
                    <a:lstStyle/>
                    <a:p>
                      <a:pPr>
                        <a:lnSpc>
                          <a:spcPct val="107000"/>
                        </a:lnSpc>
                        <a:spcAft>
                          <a:spcPts val="80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Tu veux _____________ jus. (m)</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 want </a:t>
                      </a: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juice.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mange _____________ pizza.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eats </a:t>
                      </a: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some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pizza.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 piano.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 play the piano.</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568194">
                <a:tc>
                  <a:txBody>
                    <a:bodyPr/>
                    <a:lstStyle/>
                    <a:p>
                      <a:pP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jouons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 foot(ball). (f)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We play football.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bl>
          </a:graphicData>
        </a:graphic>
      </p:graphicFrame>
      <p:graphicFrame>
        <p:nvGraphicFramePr>
          <p:cNvPr id="14" name="Table 13">
            <a:extLst>
              <a:ext uri="{FF2B5EF4-FFF2-40B4-BE49-F238E27FC236}">
                <a16:creationId xmlns:a16="http://schemas.microsoft.com/office/drawing/2014/main" id="{05FEDC6C-AD0A-40F8-932A-F0B408C435B2}"/>
              </a:ext>
            </a:extLst>
          </p:cNvPr>
          <p:cNvGraphicFramePr>
            <a:graphicFrameLocks noGrp="1"/>
          </p:cNvGraphicFramePr>
          <p:nvPr/>
        </p:nvGraphicFramePr>
        <p:xfrm>
          <a:off x="142241" y="888946"/>
          <a:ext cx="11945434" cy="2514293"/>
        </p:xfrm>
        <a:graphic>
          <a:graphicData uri="http://schemas.openxmlformats.org/drawingml/2006/table">
            <a:tbl>
              <a:tblPr firstRow="1" firstCol="1" bandRow="1"/>
              <a:tblGrid>
                <a:gridCol w="349249">
                  <a:extLst>
                    <a:ext uri="{9D8B030D-6E8A-4147-A177-3AD203B41FA5}">
                      <a16:colId xmlns:a16="http://schemas.microsoft.com/office/drawing/2014/main" val="2575177798"/>
                    </a:ext>
                  </a:extLst>
                </a:gridCol>
                <a:gridCol w="7495238">
                  <a:extLst>
                    <a:ext uri="{9D8B030D-6E8A-4147-A177-3AD203B41FA5}">
                      <a16:colId xmlns:a16="http://schemas.microsoft.com/office/drawing/2014/main" val="1573139809"/>
                    </a:ext>
                  </a:extLst>
                </a:gridCol>
                <a:gridCol w="4100947">
                  <a:extLst>
                    <a:ext uri="{9D8B030D-6E8A-4147-A177-3AD203B41FA5}">
                      <a16:colId xmlns:a16="http://schemas.microsoft.com/office/drawing/2014/main" val="601020361"/>
                    </a:ext>
                  </a:extLst>
                </a:gridCol>
              </a:tblGrid>
              <a:tr h="502672">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835845"/>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Ils ___________ dans le train. (they climb)</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ride, climb</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monter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933712"/>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___________ avec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mes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amis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 dance)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dance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danser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963920"/>
                  </a:ext>
                </a:extLst>
              </a:tr>
              <a:tr h="502672">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______________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affiche. (we create)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create</a:t>
                      </a:r>
                      <a:r>
                        <a:rPr lang="en-GB" sz="24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créer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001267"/>
                  </a:ext>
                </a:extLst>
              </a:tr>
              <a:tr h="503605">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Vous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raison. (you give)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give</a:t>
                      </a:r>
                      <a:r>
                        <a:rPr lang="en-GB" sz="24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donner</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30254"/>
                  </a:ext>
                </a:extLst>
              </a:tr>
            </a:tbl>
          </a:graphicData>
        </a:graphic>
      </p:graphicFrame>
      <p:sp>
        <p:nvSpPr>
          <p:cNvPr id="5" name="Title 4">
            <a:extLst>
              <a:ext uri="{FF2B5EF4-FFF2-40B4-BE49-F238E27FC236}">
                <a16:creationId xmlns:a16="http://schemas.microsoft.com/office/drawing/2014/main" id="{5D077710-B3FE-457F-B585-4671955981C8}"/>
              </a:ext>
            </a:extLst>
          </p:cNvPr>
          <p:cNvSpPr>
            <a:spLocks noGrp="1"/>
          </p:cNvSpPr>
          <p:nvPr>
            <p:ph type="title"/>
          </p:nvPr>
        </p:nvSpPr>
        <p:spPr>
          <a:xfrm>
            <a:off x="1378669" y="-9968"/>
            <a:ext cx="1706520" cy="516360"/>
          </a:xfrm>
        </p:spPr>
        <p:txBody>
          <a:bodyPr/>
          <a:lstStyle/>
          <a:p>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rPr>
              <a:t>Grammar</a:t>
            </a:r>
            <a:endParaRPr lang="en-GB" sz="2800" dirty="0">
              <a:solidFill>
                <a:srgbClr val="002060"/>
              </a:solidFill>
            </a:endParaRPr>
          </a:p>
        </p:txBody>
      </p:sp>
      <p:sp>
        <p:nvSpPr>
          <p:cNvPr id="13" name="Rectangle 12">
            <a:extLst>
              <a:ext uri="{FF2B5EF4-FFF2-40B4-BE49-F238E27FC236}">
                <a16:creationId xmlns:a16="http://schemas.microsoft.com/office/drawing/2014/main" id="{CAF8C71B-7850-45ED-9659-6603264FFE7F}"/>
              </a:ext>
            </a:extLst>
          </p:cNvPr>
          <p:cNvSpPr/>
          <p:nvPr/>
        </p:nvSpPr>
        <p:spPr>
          <a:xfrm>
            <a:off x="1280795" y="392619"/>
            <a:ext cx="9992715" cy="994183"/>
          </a:xfrm>
          <a:prstGeom prst="rect">
            <a:avLst/>
          </a:prstGeom>
        </p:spPr>
        <p:txBody>
          <a:bodyPr wrap="square">
            <a:spAutoFit/>
          </a:bodyPr>
          <a:lstStyle/>
          <a:p>
            <a:pPr>
              <a:lnSpc>
                <a:spcPct val="107000"/>
              </a:lnSpc>
              <a:spcAft>
                <a:spcPts val="800"/>
              </a:spcAft>
            </a:pPr>
            <a:r>
              <a:rPr lang="fr-FR"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32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F</a:t>
            </a:r>
            <a:r>
              <a:rPr lang="en-GB" sz="28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a:t>
            </a:r>
            <a:b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br>
            <a:r>
              <a:rPr lang="en-US"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Use the clues to help you. </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AAD2B68B-B60D-4C61-9D78-A8AA69F85D5A}"/>
              </a:ext>
            </a:extLst>
          </p:cNvPr>
          <p:cNvSpPr txBox="1"/>
          <p:nvPr/>
        </p:nvSpPr>
        <p:spPr>
          <a:xfrm>
            <a:off x="957986" y="1384933"/>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montent</a:t>
            </a:r>
            <a:endParaRPr lang="en-GB" sz="24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C0212AB5-1EE5-4A41-ADEC-7EE64A2AFF9E}"/>
              </a:ext>
            </a:extLst>
          </p:cNvPr>
          <p:cNvSpPr txBox="1"/>
          <p:nvPr/>
        </p:nvSpPr>
        <p:spPr>
          <a:xfrm>
            <a:off x="957985" y="1893622"/>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danse</a:t>
            </a:r>
          </a:p>
        </p:txBody>
      </p:sp>
      <p:sp>
        <p:nvSpPr>
          <p:cNvPr id="19" name="TextBox 18">
            <a:extLst>
              <a:ext uri="{FF2B5EF4-FFF2-40B4-BE49-F238E27FC236}">
                <a16:creationId xmlns:a16="http://schemas.microsoft.com/office/drawing/2014/main" id="{3C44C8C9-6B75-422E-B00A-A6FAE19FEE81}"/>
              </a:ext>
            </a:extLst>
          </p:cNvPr>
          <p:cNvSpPr txBox="1"/>
          <p:nvPr/>
        </p:nvSpPr>
        <p:spPr>
          <a:xfrm>
            <a:off x="1488193" y="2415790"/>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créons</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2E0FEC2F-61F4-48B1-B0E7-2484BBBD3513}"/>
              </a:ext>
            </a:extLst>
          </p:cNvPr>
          <p:cNvSpPr txBox="1"/>
          <p:nvPr/>
        </p:nvSpPr>
        <p:spPr>
          <a:xfrm>
            <a:off x="1378669" y="2925204"/>
            <a:ext cx="2127203"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donnez</a:t>
            </a:r>
            <a:endParaRPr lang="en-GB" sz="24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1A57026C-830B-49C3-9BF9-F9F8A2AD9091}"/>
              </a:ext>
            </a:extLst>
          </p:cNvPr>
          <p:cNvSpPr txBox="1"/>
          <p:nvPr/>
        </p:nvSpPr>
        <p:spPr>
          <a:xfrm>
            <a:off x="2442270" y="4432227"/>
            <a:ext cx="791952"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du</a:t>
            </a:r>
          </a:p>
        </p:txBody>
      </p:sp>
      <p:sp>
        <p:nvSpPr>
          <p:cNvPr id="22" name="TextBox 21">
            <a:extLst>
              <a:ext uri="{FF2B5EF4-FFF2-40B4-BE49-F238E27FC236}">
                <a16:creationId xmlns:a16="http://schemas.microsoft.com/office/drawing/2014/main" id="{07E602CA-3124-4E4A-B280-04EA69620BB8}"/>
              </a:ext>
            </a:extLst>
          </p:cNvPr>
          <p:cNvSpPr txBox="1"/>
          <p:nvPr/>
        </p:nvSpPr>
        <p:spPr>
          <a:xfrm>
            <a:off x="2551794" y="5002292"/>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de la</a:t>
            </a:r>
          </a:p>
        </p:txBody>
      </p:sp>
      <p:sp>
        <p:nvSpPr>
          <p:cNvPr id="23" name="TextBox 22">
            <a:extLst>
              <a:ext uri="{FF2B5EF4-FFF2-40B4-BE49-F238E27FC236}">
                <a16:creationId xmlns:a16="http://schemas.microsoft.com/office/drawing/2014/main" id="{95A7BF98-CA19-439A-A564-9EE74950BDD6}"/>
              </a:ext>
            </a:extLst>
          </p:cNvPr>
          <p:cNvSpPr txBox="1"/>
          <p:nvPr/>
        </p:nvSpPr>
        <p:spPr>
          <a:xfrm>
            <a:off x="2021586" y="5572357"/>
            <a:ext cx="2127203"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du</a:t>
            </a:r>
          </a:p>
        </p:txBody>
      </p:sp>
      <p:sp>
        <p:nvSpPr>
          <p:cNvPr id="24" name="TextBox 23">
            <a:extLst>
              <a:ext uri="{FF2B5EF4-FFF2-40B4-BE49-F238E27FC236}">
                <a16:creationId xmlns:a16="http://schemas.microsoft.com/office/drawing/2014/main" id="{DEED70E2-3884-48FC-80A4-0E80347A8B3A}"/>
              </a:ext>
            </a:extLst>
          </p:cNvPr>
          <p:cNvSpPr txBox="1"/>
          <p:nvPr/>
        </p:nvSpPr>
        <p:spPr>
          <a:xfrm>
            <a:off x="2551795" y="6134505"/>
            <a:ext cx="954078"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au</a:t>
            </a:r>
          </a:p>
        </p:txBody>
      </p:sp>
    </p:spTree>
    <p:extLst>
      <p:ext uri="{BB962C8B-B14F-4D97-AF65-F5344CB8AC3E}">
        <p14:creationId xmlns:p14="http://schemas.microsoft.com/office/powerpoint/2010/main" val="23703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78" name="Rectangle 77">
            <a:extLst>
              <a:ext uri="{FF2B5EF4-FFF2-40B4-BE49-F238E27FC236}">
                <a16:creationId xmlns:a16="http://schemas.microsoft.com/office/drawing/2014/main" id="{54F214D2-D906-467F-9EF7-71F792C13871}"/>
              </a:ext>
            </a:extLst>
          </p:cNvPr>
          <p:cNvSpPr/>
          <p:nvPr/>
        </p:nvSpPr>
        <p:spPr>
          <a:xfrm>
            <a:off x="1278967" y="570646"/>
            <a:ext cx="9560483" cy="8536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 </a:t>
            </a:r>
            <a:r>
              <a:rPr kumimoji="0" lang="en-GB" altLang="zh-CN"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Write the correct determiner </a:t>
            </a:r>
            <a:r>
              <a:rPr kumimoji="0" lang="en-GB" altLang="zh-CN" sz="24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to complete the French translations of the English sentences.</a:t>
            </a:r>
            <a:endParaRPr kumimoji="0" lang="en-GB" altLang="zh-CN" sz="3600" b="0" i="0" u="none" strike="noStrike" kern="1200" cap="none" spc="0" normalizeH="0" baseline="0" noProof="0" dirty="0">
              <a:ln>
                <a:noFill/>
              </a:ln>
              <a:solidFill>
                <a:prstClr val="black"/>
              </a:solidFill>
              <a:effectLst/>
              <a:uLnTx/>
              <a:uFillTx/>
              <a:latin typeface="Arial" panose="020B0604020202020204" pitchFamily="34" charset="0"/>
            </a:endParaRPr>
          </a:p>
        </p:txBody>
      </p:sp>
      <p:graphicFrame>
        <p:nvGraphicFramePr>
          <p:cNvPr id="12" name="Table 11">
            <a:extLst>
              <a:ext uri="{FF2B5EF4-FFF2-40B4-BE49-F238E27FC236}">
                <a16:creationId xmlns:a16="http://schemas.microsoft.com/office/drawing/2014/main" id="{CEE38C7D-3E08-458B-8307-4FF2D8EFF367}"/>
              </a:ext>
            </a:extLst>
          </p:cNvPr>
          <p:cNvGraphicFramePr>
            <a:graphicFrameLocks noGrp="1"/>
          </p:cNvGraphicFramePr>
          <p:nvPr/>
        </p:nvGraphicFramePr>
        <p:xfrm>
          <a:off x="186305" y="1461537"/>
          <a:ext cx="11819390" cy="4546397"/>
        </p:xfrm>
        <a:graphic>
          <a:graphicData uri="http://schemas.openxmlformats.org/drawingml/2006/table">
            <a:tbl>
              <a:tblPr firstRow="1" firstCol="1" bandRow="1"/>
              <a:tblGrid>
                <a:gridCol w="461395">
                  <a:extLst>
                    <a:ext uri="{9D8B030D-6E8A-4147-A177-3AD203B41FA5}">
                      <a16:colId xmlns:a16="http://schemas.microsoft.com/office/drawing/2014/main" val="1061103924"/>
                    </a:ext>
                  </a:extLst>
                </a:gridCol>
                <a:gridCol w="5985521">
                  <a:extLst>
                    <a:ext uri="{9D8B030D-6E8A-4147-A177-3AD203B41FA5}">
                      <a16:colId xmlns:a16="http://schemas.microsoft.com/office/drawing/2014/main" val="2833441794"/>
                    </a:ext>
                  </a:extLst>
                </a:gridCol>
                <a:gridCol w="5372474">
                  <a:extLst>
                    <a:ext uri="{9D8B030D-6E8A-4147-A177-3AD203B41FA5}">
                      <a16:colId xmlns:a16="http://schemas.microsoft.com/office/drawing/2014/main" val="1981576122"/>
                    </a:ext>
                  </a:extLst>
                </a:gridCol>
              </a:tblGrid>
              <a:tr h="569039">
                <a:tc>
                  <a:txBody>
                    <a:bodyPr/>
                    <a:lstStyle/>
                    <a:p>
                      <a:pPr>
                        <a:lnSpc>
                          <a:spcPct val="107000"/>
                        </a:lnSpc>
                        <a:spcAft>
                          <a:spcPts val="800"/>
                        </a:spcAft>
                      </a:pPr>
                      <a:r>
                        <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Times New Roman" panose="02020603050405020304" pitchFamily="18" charset="0"/>
                          <a:cs typeface="Helvetica" panose="020B0604020202020204" pitchFamily="34" charset="0"/>
                        </a:rPr>
                        <a:t>Il y a _____________ instruments. (mpl)</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some</a:t>
                      </a:r>
                      <a:r>
                        <a:rPr lang="en-GB" sz="2400" b="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instruments.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602120"/>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trouve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bouteille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 find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bottle.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8563455"/>
                  </a:ext>
                </a:extLst>
              </a:tr>
              <a:tr h="568194">
                <a:tc>
                  <a:txBody>
                    <a:bodyPr/>
                    <a:lstStyle/>
                    <a:p>
                      <a:pPr>
                        <a:lnSpc>
                          <a:spcPct val="107000"/>
                        </a:lnSpc>
                        <a:spcAft>
                          <a:spcPts val="800"/>
                        </a:spcAft>
                      </a:pPr>
                      <a:r>
                        <a:rPr lang="fr-FR"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aime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 phrases.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 likes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a:t>
                      </a:r>
                      <a:r>
                        <a:rPr lang="en-GB" sz="2400" b="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sentences</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606203"/>
                  </a:ext>
                </a:extLst>
              </a:tr>
              <a:tr h="568194">
                <a:tc>
                  <a:txBody>
                    <a:bodyPr/>
                    <a:lstStyle/>
                    <a:p>
                      <a:pPr>
                        <a:lnSpc>
                          <a:spcPct val="107000"/>
                        </a:lnSpc>
                        <a:spcAft>
                          <a:spcPts val="800"/>
                        </a:spcAft>
                      </a:pPr>
                      <a:r>
                        <a:rPr lang="fr-FR"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endParaRPr lang="en-GB" sz="24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C’est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lieu. (m)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my</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place.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9558858"/>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Voici</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prix.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mpl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prizes.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2445038"/>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regarde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exercice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She watches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4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exercise.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3234241"/>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C’est</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 main. (f)</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It’s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your</a:t>
                      </a:r>
                      <a:r>
                        <a:rPr lang="en-GB" sz="2400" b="1" u="none"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hand.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3049162"/>
                  </a:ext>
                </a:extLst>
              </a:tr>
              <a:tr h="568194">
                <a:tc>
                  <a:txBody>
                    <a:bodyPr/>
                    <a:lstStyle/>
                    <a:p>
                      <a:pPr>
                        <a:lnSpc>
                          <a:spcPct val="107000"/>
                        </a:lnSpc>
                        <a:spcAft>
                          <a:spcPts val="800"/>
                        </a:spcAft>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Voici</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 raisons. (</a:t>
                      </a:r>
                      <a:r>
                        <a:rPr lang="en-GB" sz="24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fpl</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Here are </a:t>
                      </a:r>
                      <a:r>
                        <a:rPr lang="en-GB" sz="2400" b="1" u="sng"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the</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reasons.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837764"/>
                  </a:ext>
                </a:extLst>
              </a:tr>
            </a:tbl>
          </a:graphicData>
        </a:graphic>
      </p:graphicFrame>
      <p:pic>
        <p:nvPicPr>
          <p:cNvPr id="19" name="Picture 18">
            <a:extLst>
              <a:ext uri="{FF2B5EF4-FFF2-40B4-BE49-F238E27FC236}">
                <a16:creationId xmlns:a16="http://schemas.microsoft.com/office/drawing/2014/main" id="{A47051B9-B713-4380-896D-DE7734D9A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0" name="TextBox 19">
            <a:extLst>
              <a:ext uri="{FF2B5EF4-FFF2-40B4-BE49-F238E27FC236}">
                <a16:creationId xmlns:a16="http://schemas.microsoft.com/office/drawing/2014/main" id="{5240EAB7-4396-440C-B953-D249B51D6EC2}"/>
              </a:ext>
            </a:extLst>
          </p:cNvPr>
          <p:cNvSpPr txBox="1"/>
          <p:nvPr/>
        </p:nvSpPr>
        <p:spPr>
          <a:xfrm>
            <a:off x="7110103" y="6457890"/>
            <a:ext cx="508189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(Grammar): 35</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9" name="TextBox 8">
            <a:extLst>
              <a:ext uri="{FF2B5EF4-FFF2-40B4-BE49-F238E27FC236}">
                <a16:creationId xmlns:a16="http://schemas.microsoft.com/office/drawing/2014/main" id="{96EF3754-D6B3-42BD-8067-D8CA4DF0D91C}"/>
              </a:ext>
            </a:extLst>
          </p:cNvPr>
          <p:cNvSpPr txBox="1"/>
          <p:nvPr/>
        </p:nvSpPr>
        <p:spPr>
          <a:xfrm>
            <a:off x="1600735" y="1510649"/>
            <a:ext cx="212720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des</a:t>
            </a:r>
          </a:p>
        </p:txBody>
      </p:sp>
      <p:sp>
        <p:nvSpPr>
          <p:cNvPr id="10" name="TextBox 9">
            <a:extLst>
              <a:ext uri="{FF2B5EF4-FFF2-40B4-BE49-F238E27FC236}">
                <a16:creationId xmlns:a16="http://schemas.microsoft.com/office/drawing/2014/main" id="{84C51FE0-A8C5-418B-BE21-1BD0CA8D8A30}"/>
              </a:ext>
            </a:extLst>
          </p:cNvPr>
          <p:cNvSpPr txBox="1"/>
          <p:nvPr/>
        </p:nvSpPr>
        <p:spPr>
          <a:xfrm>
            <a:off x="1837925" y="2115915"/>
            <a:ext cx="2127203"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C23D08D9-B06A-460A-B029-0556C080F2D8}"/>
              </a:ext>
            </a:extLst>
          </p:cNvPr>
          <p:cNvSpPr txBox="1"/>
          <p:nvPr/>
        </p:nvSpPr>
        <p:spPr>
          <a:xfrm>
            <a:off x="1378669" y="2619900"/>
            <a:ext cx="2127203"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mes</a:t>
            </a:r>
            <a:endParaRPr lang="en-GB" sz="2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8F7A3216-044E-44F6-89D1-5D2F3E72EE3A}"/>
              </a:ext>
            </a:extLst>
          </p:cNvPr>
          <p:cNvSpPr txBox="1"/>
          <p:nvPr/>
        </p:nvSpPr>
        <p:spPr>
          <a:xfrm>
            <a:off x="1162292" y="3207710"/>
            <a:ext cx="2127203"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mon</a:t>
            </a:r>
            <a:endParaRPr lang="en-GB" sz="2400" b="1"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9959F28D-5577-4F8D-AEAF-06849DD78236}"/>
              </a:ext>
            </a:extLst>
          </p:cNvPr>
          <p:cNvSpPr txBox="1"/>
          <p:nvPr/>
        </p:nvSpPr>
        <p:spPr>
          <a:xfrm>
            <a:off x="1026645" y="3795520"/>
            <a:ext cx="2127203"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tes</a:t>
            </a:r>
            <a:endParaRPr lang="en-GB" sz="2400" b="1" dirty="0">
              <a:solidFill>
                <a:srgbClr val="FF0066"/>
              </a:solidFill>
              <a:latin typeface="Century Gothic" panose="020B0502020202020204" pitchFamily="34" charset="0"/>
            </a:endParaRPr>
          </a:p>
        </p:txBody>
      </p:sp>
      <p:sp>
        <p:nvSpPr>
          <p:cNvPr id="15" name="TextBox 14">
            <a:extLst>
              <a:ext uri="{FF2B5EF4-FFF2-40B4-BE49-F238E27FC236}">
                <a16:creationId xmlns:a16="http://schemas.microsoft.com/office/drawing/2014/main" id="{23192135-17C3-4768-B819-53E6653FF7BD}"/>
              </a:ext>
            </a:extLst>
          </p:cNvPr>
          <p:cNvSpPr txBox="1"/>
          <p:nvPr/>
        </p:nvSpPr>
        <p:spPr>
          <a:xfrm>
            <a:off x="2195413" y="4376989"/>
            <a:ext cx="212720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a:t>
            </a:r>
          </a:p>
        </p:txBody>
      </p:sp>
      <p:sp>
        <p:nvSpPr>
          <p:cNvPr id="16" name="TextBox 15">
            <a:extLst>
              <a:ext uri="{FF2B5EF4-FFF2-40B4-BE49-F238E27FC236}">
                <a16:creationId xmlns:a16="http://schemas.microsoft.com/office/drawing/2014/main" id="{2ADE334F-8B30-4D6F-934D-314A28A59355}"/>
              </a:ext>
            </a:extLst>
          </p:cNvPr>
          <p:cNvSpPr txBox="1"/>
          <p:nvPr/>
        </p:nvSpPr>
        <p:spPr>
          <a:xfrm>
            <a:off x="1075541" y="4913439"/>
            <a:ext cx="212720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ta</a:t>
            </a:r>
          </a:p>
        </p:txBody>
      </p:sp>
      <p:sp>
        <p:nvSpPr>
          <p:cNvPr id="17" name="TextBox 16">
            <a:extLst>
              <a:ext uri="{FF2B5EF4-FFF2-40B4-BE49-F238E27FC236}">
                <a16:creationId xmlns:a16="http://schemas.microsoft.com/office/drawing/2014/main" id="{A2AC8F71-D196-4EC7-B365-AEAE45509377}"/>
              </a:ext>
            </a:extLst>
          </p:cNvPr>
          <p:cNvSpPr txBox="1"/>
          <p:nvPr/>
        </p:nvSpPr>
        <p:spPr>
          <a:xfrm>
            <a:off x="1162292" y="5509521"/>
            <a:ext cx="144492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les</a:t>
            </a:r>
          </a:p>
        </p:txBody>
      </p:sp>
    </p:spTree>
    <p:extLst>
      <p:ext uri="{BB962C8B-B14F-4D97-AF65-F5344CB8AC3E}">
        <p14:creationId xmlns:p14="http://schemas.microsoft.com/office/powerpoint/2010/main" val="8126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2623798077"/>
              </p:ext>
            </p:extLst>
          </p:nvPr>
        </p:nvGraphicFramePr>
        <p:xfrm>
          <a:off x="434870" y="1272247"/>
          <a:ext cx="10410584" cy="372951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2578600">
                  <a:extLst>
                    <a:ext uri="{9D8B030D-6E8A-4147-A177-3AD203B41FA5}">
                      <a16:colId xmlns:a16="http://schemas.microsoft.com/office/drawing/2014/main" val="3647508583"/>
                    </a:ext>
                  </a:extLst>
                </a:gridCol>
                <a:gridCol w="2412694">
                  <a:extLst>
                    <a:ext uri="{9D8B030D-6E8A-4147-A177-3AD203B41FA5}">
                      <a16:colId xmlns:a16="http://schemas.microsoft.com/office/drawing/2014/main" val="3884416310"/>
                    </a:ext>
                  </a:extLst>
                </a:gridCol>
                <a:gridCol w="2464376">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394033">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522619">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because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parent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415608">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394033">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read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want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do, make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write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427041">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32935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near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415608">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415608">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415608">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S3_1.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S3_2.wav"/>
            </a:hlinkClick>
            <a:extLst>
              <a:ext uri="{FF2B5EF4-FFF2-40B4-BE49-F238E27FC236}">
                <a16:creationId xmlns:a16="http://schemas.microsoft.com/office/drawing/2014/main" id="{2DD31AC0-AA2D-41C8-9EBD-93FC36546E2B}"/>
              </a:ext>
            </a:extLst>
          </p:cNvPr>
          <p:cNvSpPr/>
          <p:nvPr/>
        </p:nvSpPr>
        <p:spPr>
          <a:xfrm>
            <a:off x="575430" y="278121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S3_3.wav"/>
            </a:hlinkClick>
            <a:extLst>
              <a:ext uri="{FF2B5EF4-FFF2-40B4-BE49-F238E27FC236}">
                <a16:creationId xmlns:a16="http://schemas.microsoft.com/office/drawing/2014/main" id="{E01BECA0-4986-4143-ACF1-26F77569801E}"/>
              </a:ext>
            </a:extLst>
          </p:cNvPr>
          <p:cNvSpPr/>
          <p:nvPr/>
        </p:nvSpPr>
        <p:spPr>
          <a:xfrm>
            <a:off x="575431" y="357253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S3_4.wav"/>
            </a:hlinkClick>
            <a:extLst>
              <a:ext uri="{FF2B5EF4-FFF2-40B4-BE49-F238E27FC236}">
                <a16:creationId xmlns:a16="http://schemas.microsoft.com/office/drawing/2014/main" id="{3CABC732-B9E3-4362-A501-DB03114C982B}"/>
              </a:ext>
            </a:extLst>
          </p:cNvPr>
          <p:cNvSpPr/>
          <p:nvPr/>
        </p:nvSpPr>
        <p:spPr>
          <a:xfrm>
            <a:off x="575430" y="431223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360409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506839677"/>
              </p:ext>
            </p:extLst>
          </p:nvPr>
        </p:nvGraphicFramePr>
        <p:xfrm>
          <a:off x="833377" y="1828385"/>
          <a:ext cx="10434503" cy="3645365"/>
        </p:xfrm>
        <a:graphic>
          <a:graphicData uri="http://schemas.openxmlformats.org/drawingml/2006/table">
            <a:tbl>
              <a:tblPr firstRow="1" firstCol="1" bandRow="1"/>
              <a:tblGrid>
                <a:gridCol w="779020">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603417">
                  <a:extLst>
                    <a:ext uri="{9D8B030D-6E8A-4147-A177-3AD203B41FA5}">
                      <a16:colId xmlns:a16="http://schemas.microsoft.com/office/drawing/2014/main" val="1200443041"/>
                    </a:ext>
                  </a:extLst>
                </a:gridCol>
                <a:gridCol w="2560320">
                  <a:extLst>
                    <a:ext uri="{9D8B030D-6E8A-4147-A177-3AD203B41FA5}">
                      <a16:colId xmlns:a16="http://schemas.microsoft.com/office/drawing/2014/main" val="1186076623"/>
                    </a:ext>
                  </a:extLst>
                </a:gridCol>
                <a:gridCol w="2078160">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 and drink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location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89525"/>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4_1.wav"/>
            </a:hlinkClick>
            <a:extLst>
              <a:ext uri="{FF2B5EF4-FFF2-40B4-BE49-F238E27FC236}">
                <a16:creationId xmlns:a16="http://schemas.microsoft.com/office/drawing/2014/main" id="{55EE9022-D5E3-464B-A4A8-866C1B836A5D}"/>
              </a:ext>
            </a:extLst>
          </p:cNvPr>
          <p:cNvSpPr/>
          <p:nvPr/>
        </p:nvSpPr>
        <p:spPr>
          <a:xfrm>
            <a:off x="998464" y="271369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S4_2.wav"/>
            </a:hlinkClick>
            <a:extLst>
              <a:ext uri="{FF2B5EF4-FFF2-40B4-BE49-F238E27FC236}">
                <a16:creationId xmlns:a16="http://schemas.microsoft.com/office/drawing/2014/main" id="{5EA44F4B-261C-47AD-9F52-F210415EE11E}"/>
              </a:ext>
            </a:extLst>
          </p:cNvPr>
          <p:cNvSpPr/>
          <p:nvPr/>
        </p:nvSpPr>
        <p:spPr>
          <a:xfrm>
            <a:off x="998463" y="346752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S4_3.wav"/>
            </a:hlinkClick>
            <a:extLst>
              <a:ext uri="{FF2B5EF4-FFF2-40B4-BE49-F238E27FC236}">
                <a16:creationId xmlns:a16="http://schemas.microsoft.com/office/drawing/2014/main" id="{635EBD65-6C99-4920-9BAE-26CAB08B96FE}"/>
              </a:ext>
            </a:extLst>
          </p:cNvPr>
          <p:cNvSpPr/>
          <p:nvPr/>
        </p:nvSpPr>
        <p:spPr>
          <a:xfrm>
            <a:off x="998462" y="417918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S4_4.wav"/>
            </a:hlinkClick>
            <a:extLst>
              <a:ext uri="{FF2B5EF4-FFF2-40B4-BE49-F238E27FC236}">
                <a16:creationId xmlns:a16="http://schemas.microsoft.com/office/drawing/2014/main" id="{AAD4A40F-74FE-4269-B6B5-F7C9DFBB0CD6}"/>
              </a:ext>
            </a:extLst>
          </p:cNvPr>
          <p:cNvSpPr/>
          <p:nvPr/>
        </p:nvSpPr>
        <p:spPr>
          <a:xfrm>
            <a:off x="998462" y="483815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1079460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A78DE42-C6F6-4915-9933-DBA6674389CB}"/>
              </a:ext>
            </a:extLst>
          </p:cNvPr>
          <p:cNvGraphicFramePr>
            <a:graphicFrameLocks noGrp="1"/>
          </p:cNvGraphicFramePr>
          <p:nvPr>
            <p:extLst>
              <p:ext uri="{D42A27DB-BD31-4B8C-83A1-F6EECF244321}">
                <p14:modId xmlns:p14="http://schemas.microsoft.com/office/powerpoint/2010/main" val="3786145314"/>
              </p:ext>
            </p:extLst>
          </p:nvPr>
        </p:nvGraphicFramePr>
        <p:xfrm>
          <a:off x="833377" y="1828385"/>
          <a:ext cx="10434503" cy="3645365"/>
        </p:xfrm>
        <a:graphic>
          <a:graphicData uri="http://schemas.openxmlformats.org/drawingml/2006/table">
            <a:tbl>
              <a:tblPr firstRow="1" firstCol="1" bandRow="1"/>
              <a:tblGrid>
                <a:gridCol w="779020">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 and drink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season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 and drink</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726397">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weather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889525"/>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S5_1.wav"/>
            </a:hlinkClick>
            <a:extLst>
              <a:ext uri="{FF2B5EF4-FFF2-40B4-BE49-F238E27FC236}">
                <a16:creationId xmlns:a16="http://schemas.microsoft.com/office/drawing/2014/main" id="{55EE9022-D5E3-464B-A4A8-866C1B836A5D}"/>
              </a:ext>
            </a:extLst>
          </p:cNvPr>
          <p:cNvSpPr/>
          <p:nvPr/>
        </p:nvSpPr>
        <p:spPr>
          <a:xfrm>
            <a:off x="998464" y="259343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S5_2.wav"/>
            </a:hlinkClick>
            <a:extLst>
              <a:ext uri="{FF2B5EF4-FFF2-40B4-BE49-F238E27FC236}">
                <a16:creationId xmlns:a16="http://schemas.microsoft.com/office/drawing/2014/main" id="{5EA44F4B-261C-47AD-9F52-F210415EE11E}"/>
              </a:ext>
            </a:extLst>
          </p:cNvPr>
          <p:cNvSpPr/>
          <p:nvPr/>
        </p:nvSpPr>
        <p:spPr>
          <a:xfrm>
            <a:off x="998464" y="332313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S5_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S5_4.wav"/>
            </a:hlinkClick>
            <a:extLst>
              <a:ext uri="{FF2B5EF4-FFF2-40B4-BE49-F238E27FC236}">
                <a16:creationId xmlns:a16="http://schemas.microsoft.com/office/drawing/2014/main" id="{AAD4A40F-74FE-4269-B6B5-F7C9DFBB0CD6}"/>
              </a:ext>
            </a:extLst>
          </p:cNvPr>
          <p:cNvSpPr/>
          <p:nvPr/>
        </p:nvSpPr>
        <p:spPr>
          <a:xfrm>
            <a:off x="1021910" y="486033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137452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C6A77-7006-4E37-BF5A-C12FF7F9C0E8}"/>
              </a:ext>
            </a:extLst>
          </p:cNvPr>
          <p:cNvSpPr>
            <a:spLocks noGrp="1"/>
          </p:cNvSpPr>
          <p:nvPr>
            <p:ph type="title"/>
          </p:nvPr>
        </p:nvSpPr>
        <p:spPr>
          <a:xfrm>
            <a:off x="1378669" y="103941"/>
            <a:ext cx="1650281" cy="469350"/>
          </a:xfrm>
        </p:spPr>
        <p:txBody>
          <a:bodyPr/>
          <a:lstStyle/>
          <a:p>
            <a:r>
              <a:rPr lang="en-GB" sz="2400" b="1" dirty="0">
                <a:solidFill>
                  <a:srgbClr val="002060"/>
                </a:solidFill>
                <a:latin typeface="Century Gothic" panose="020B0502020202020204" pitchFamily="34" charset="0"/>
              </a:rPr>
              <a:t>Grammar</a:t>
            </a:r>
          </a:p>
        </p:txBody>
      </p:sp>
      <p:pic>
        <p:nvPicPr>
          <p:cNvPr id="3" name="Picture 2">
            <a:extLst>
              <a:ext uri="{FF2B5EF4-FFF2-40B4-BE49-F238E27FC236}">
                <a16:creationId xmlns:a16="http://schemas.microsoft.com/office/drawing/2014/main" id="{07D3CE9D-4D20-4136-8EB5-A2E5517A1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4" name="Picture 3" descr="Icon&#10;&#10;Description automatically generated">
            <a:extLst>
              <a:ext uri="{FF2B5EF4-FFF2-40B4-BE49-F238E27FC236}">
                <a16:creationId xmlns:a16="http://schemas.microsoft.com/office/drawing/2014/main" id="{94A6EF7A-743B-46D8-BE30-14DD4E9AA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 name="Title 1">
            <a:extLst>
              <a:ext uri="{FF2B5EF4-FFF2-40B4-BE49-F238E27FC236}">
                <a16:creationId xmlns:a16="http://schemas.microsoft.com/office/drawing/2014/main" id="{E85FFF8A-84D3-49D1-899E-713809E98370}"/>
              </a:ext>
            </a:extLst>
          </p:cNvPr>
          <p:cNvSpPr txBox="1">
            <a:spLocks/>
          </p:cNvSpPr>
          <p:nvPr/>
        </p:nvSpPr>
        <p:spPr>
          <a:xfrm>
            <a:off x="10950576" y="105984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73718413-963A-439E-A883-9A62DA42A8F4}"/>
              </a:ext>
            </a:extLst>
          </p:cNvPr>
          <p:cNvSpPr txBox="1"/>
          <p:nvPr/>
        </p:nvSpPr>
        <p:spPr>
          <a:xfrm>
            <a:off x="1378669" y="548640"/>
            <a:ext cx="9224010" cy="1298048"/>
          </a:xfrm>
          <a:prstGeom prst="rect">
            <a:avLst/>
          </a:prstGeom>
          <a:noFill/>
        </p:spPr>
        <p:txBody>
          <a:bodyPr wrap="square">
            <a:spAutoFit/>
          </a:bodyPr>
          <a:lstStyle/>
          <a:p>
            <a:pPr>
              <a:spcAft>
                <a:spcPts val="800"/>
              </a:spcAft>
            </a:pPr>
            <a:r>
              <a:rPr lang="en-US"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You will hear </a:t>
            </a:r>
            <a:r>
              <a:rPr lang="en-US"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each French sentence </a:t>
            </a:r>
            <a:r>
              <a:rPr lang="en-US"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twice</a:t>
            </a:r>
            <a:r>
              <a:rPr lang="en-US" sz="2400" dirty="0">
                <a:solidFill>
                  <a:srgbClr val="002060"/>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Put a cross (x)</a:t>
            </a:r>
            <a:r>
              <a:rPr lang="en-US"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next to your answer.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400" b="1"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4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9" name="TextBox 8">
            <a:extLst>
              <a:ext uri="{FF2B5EF4-FFF2-40B4-BE49-F238E27FC236}">
                <a16:creationId xmlns:a16="http://schemas.microsoft.com/office/drawing/2014/main" id="{5E060BBB-653D-4721-B1EA-EBED428CB6A5}"/>
              </a:ext>
            </a:extLst>
          </p:cNvPr>
          <p:cNvSpPr txBox="1"/>
          <p:nvPr/>
        </p:nvSpPr>
        <p:spPr>
          <a:xfrm>
            <a:off x="304249" y="2041349"/>
            <a:ext cx="10298430" cy="10709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1.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I bring my instrument.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I do not bring my instrument.</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2.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You(all) draw in class. 		</a:t>
            </a:r>
            <a:r>
              <a:rPr kumimoji="0" lang="zh-CN"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S Gothic" panose="020B0609070205080204" pitchFamily="49" charset="-128"/>
                <a:cs typeface="Times New Roman" panose="02020603050405020304" pitchFamily="18"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You(all) do not draw in class.</a:t>
            </a:r>
          </a:p>
        </p:txBody>
      </p:sp>
      <p:sp>
        <p:nvSpPr>
          <p:cNvPr id="11" name="TextBox 10">
            <a:extLst>
              <a:ext uri="{FF2B5EF4-FFF2-40B4-BE49-F238E27FC236}">
                <a16:creationId xmlns:a16="http://schemas.microsoft.com/office/drawing/2014/main" id="{671214AB-B829-48DE-A5CD-2AFE8879E375}"/>
              </a:ext>
            </a:extLst>
          </p:cNvPr>
          <p:cNvSpPr txBox="1"/>
          <p:nvPr/>
        </p:nvSpPr>
        <p:spPr>
          <a:xfrm>
            <a:off x="304249" y="1472102"/>
            <a:ext cx="8942621"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Decide what each sentence means in English. </a:t>
            </a:r>
          </a:p>
        </p:txBody>
      </p:sp>
      <p:sp>
        <p:nvSpPr>
          <p:cNvPr id="13" name="TextBox 12">
            <a:extLst>
              <a:ext uri="{FF2B5EF4-FFF2-40B4-BE49-F238E27FC236}">
                <a16:creationId xmlns:a16="http://schemas.microsoft.com/office/drawing/2014/main" id="{5FF8A03E-A0CE-4F5D-9B09-8A33E88A2118}"/>
              </a:ext>
            </a:extLst>
          </p:cNvPr>
          <p:cNvSpPr txBox="1"/>
          <p:nvPr/>
        </p:nvSpPr>
        <p:spPr>
          <a:xfrm>
            <a:off x="304248" y="4123910"/>
            <a:ext cx="11384280" cy="1890454"/>
          </a:xfrm>
          <a:prstGeom prst="rect">
            <a:avLst/>
          </a:prstGeom>
          <a:noFill/>
        </p:spPr>
        <p:txBody>
          <a:bodyPr wrap="square">
            <a:spAutoFit/>
          </a:bodyPr>
          <a:lstStyle/>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r>
              <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p>
            <a:pPr>
              <a:lnSpc>
                <a:spcPct val="150000"/>
              </a:lnSpc>
              <a:spcAft>
                <a:spcPts val="800"/>
              </a:spcAft>
            </a:pP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STATEMENT			</a:t>
            </a:r>
            <a:r>
              <a:rPr lang="en-US" sz="2400" dirty="0">
                <a:solidFill>
                  <a:srgbClr val="1F3864"/>
                </a:solidFill>
                <a:effectLst/>
                <a:latin typeface="MS Gothic" panose="020B0609070205080204" pitchFamily="49" charset="-128"/>
                <a:ea typeface="SimSun" panose="02010600030101010101" pitchFamily="2" charset="-122"/>
                <a:cs typeface="Times New Roman" panose="02020603050405020304" pitchFamily="18" charset="0"/>
              </a:rPr>
              <a:t>☐</a:t>
            </a:r>
            <a:r>
              <a:rPr lang="en-US"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QUESTION	   </a:t>
            </a: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53895078-7E70-4DB0-9F46-17A1BCC886BE}"/>
              </a:ext>
            </a:extLst>
          </p:cNvPr>
          <p:cNvSpPr txBox="1"/>
          <p:nvPr/>
        </p:nvSpPr>
        <p:spPr>
          <a:xfrm>
            <a:off x="304248" y="3429000"/>
            <a:ext cx="11887751" cy="51636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Decide whether each sentence is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STATEMENT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or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QUESTION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p:txBody>
      </p:sp>
      <p:sp>
        <p:nvSpPr>
          <p:cNvPr id="16" name="Rectangle 15">
            <a:hlinkClick r:id="" action="ppaction://noaction">
              <a:snd r:embed="rId5" name="S6_1.wav"/>
            </a:hlinkClick>
            <a:extLst>
              <a:ext uri="{FF2B5EF4-FFF2-40B4-BE49-F238E27FC236}">
                <a16:creationId xmlns:a16="http://schemas.microsoft.com/office/drawing/2014/main" id="{F631E585-319A-4E02-ACFA-27B96D16512F}"/>
              </a:ext>
            </a:extLst>
          </p:cNvPr>
          <p:cNvSpPr/>
          <p:nvPr/>
        </p:nvSpPr>
        <p:spPr>
          <a:xfrm>
            <a:off x="304248" y="1975884"/>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7" name="Rectangle 16">
            <a:hlinkClick r:id="" action="ppaction://noaction">
              <a:snd r:embed="rId6" name="S6_2.wav"/>
            </a:hlinkClick>
            <a:extLst>
              <a:ext uri="{FF2B5EF4-FFF2-40B4-BE49-F238E27FC236}">
                <a16:creationId xmlns:a16="http://schemas.microsoft.com/office/drawing/2014/main" id="{26C07A2F-4119-4BD1-8D6A-C1FD78C03505}"/>
              </a:ext>
            </a:extLst>
          </p:cNvPr>
          <p:cNvSpPr/>
          <p:nvPr/>
        </p:nvSpPr>
        <p:spPr>
          <a:xfrm>
            <a:off x="304247" y="2733001"/>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8" name="Rectangle 17">
            <a:hlinkClick r:id="" action="ppaction://noaction">
              <a:snd r:embed="rId7" name="S6_B1.wav"/>
            </a:hlinkClick>
            <a:extLst>
              <a:ext uri="{FF2B5EF4-FFF2-40B4-BE49-F238E27FC236}">
                <a16:creationId xmlns:a16="http://schemas.microsoft.com/office/drawing/2014/main" id="{86C154A9-F46A-444B-BBED-7BBC237AC508}"/>
              </a:ext>
            </a:extLst>
          </p:cNvPr>
          <p:cNvSpPr/>
          <p:nvPr/>
        </p:nvSpPr>
        <p:spPr>
          <a:xfrm>
            <a:off x="250092" y="422390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9" name="Rectangle 18">
            <a:hlinkClick r:id="" action="ppaction://noaction">
              <a:snd r:embed="rId8" name="S6_B2.wav"/>
            </a:hlinkClick>
            <a:extLst>
              <a:ext uri="{FF2B5EF4-FFF2-40B4-BE49-F238E27FC236}">
                <a16:creationId xmlns:a16="http://schemas.microsoft.com/office/drawing/2014/main" id="{1A923608-B678-4A07-90B6-65F431A600F1}"/>
              </a:ext>
            </a:extLst>
          </p:cNvPr>
          <p:cNvSpPr/>
          <p:nvPr/>
        </p:nvSpPr>
        <p:spPr>
          <a:xfrm>
            <a:off x="250092" y="490982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0" name="Rectangle 19">
            <a:hlinkClick r:id="" action="ppaction://noaction">
              <a:snd r:embed="rId9" name="S6_B3.wav"/>
            </a:hlinkClick>
            <a:extLst>
              <a:ext uri="{FF2B5EF4-FFF2-40B4-BE49-F238E27FC236}">
                <a16:creationId xmlns:a16="http://schemas.microsoft.com/office/drawing/2014/main" id="{DA217701-B41E-4C50-B5AC-C04D43137470}"/>
              </a:ext>
            </a:extLst>
          </p:cNvPr>
          <p:cNvSpPr/>
          <p:nvPr/>
        </p:nvSpPr>
        <p:spPr>
          <a:xfrm>
            <a:off x="238138" y="562067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Tree>
    <p:extLst>
      <p:ext uri="{BB962C8B-B14F-4D97-AF65-F5344CB8AC3E}">
        <p14:creationId xmlns:p14="http://schemas.microsoft.com/office/powerpoint/2010/main" val="392816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42240" y="1518923"/>
            <a:ext cx="11954280" cy="452643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Il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veut faire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l’activité.			He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___________________the activity.</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voudrais</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glace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au </a:t>
            </a:r>
            <a:r>
              <a:rPr kumimoji="0" lang="en-GB" sz="2000" i="0"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chocolat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__________________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chocolate 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va</a:t>
            </a:r>
            <a:r>
              <a:rPr kumimoji="0" lang="es-ES_tradnl"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au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théâtre</a:t>
            </a:r>
            <a:r>
              <a:rPr kumimoji="0" lang="es-ES_tradnl"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___________ to the 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J’aime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ça</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parce</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que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drôle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 like that __________ it’s _____________.</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Le café </a:t>
            </a:r>
            <a:r>
              <a:rPr lang="en-GB" sz="2000" b="0" u="none"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à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côté</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du </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château.</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café is ____________________ castle.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elle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veut</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What does 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fait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souvent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 </a:t>
            </a:r>
            <a:r>
              <a:rPr kumimoji="0" lang="en-GB" sz="2000" i="0"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l’exercice</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He ___________________ exercise.</a:t>
            </a:r>
            <a:endPar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Elle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les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cheveux</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roux</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She has ____________________.</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L’actrice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beau visage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actress has a 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 Luxembourg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grand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pays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Is ________________ a big  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TextBox 6">
            <a:extLst>
              <a:ext uri="{FF2B5EF4-FFF2-40B4-BE49-F238E27FC236}">
                <a16:creationId xmlns:a16="http://schemas.microsoft.com/office/drawing/2014/main" id="{6545965E-08BD-45CB-941B-C395DD2B8A10}"/>
              </a:ext>
            </a:extLst>
          </p:cNvPr>
          <p:cNvSpPr txBox="1"/>
          <p:nvPr/>
        </p:nvSpPr>
        <p:spPr>
          <a:xfrm>
            <a:off x="1476260" y="219654"/>
            <a:ext cx="6566052" cy="66223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18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18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28330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172737" y="875289"/>
            <a:ext cx="13371856" cy="600568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to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Spain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Je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You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dance in the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morning.</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 de la danse le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We play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 guitar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Nous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jouons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 ______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 play tennis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with</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my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parents.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joue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au tennis 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want</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some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pizza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Je ________ de la  ________.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Belgium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near to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Great Britain?	La Belgique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 ___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la Grande-Bretagne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She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likes living </a:t>
            </a:r>
            <a:r>
              <a:rPr lang="en-GB" sz="2000" b="0" u="none"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in the mountains.</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Elle ______ ________ à 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montagne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Would you like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visit Italy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voudrais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 l’__________ ?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Is she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doing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race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Est-</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qu’ell</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It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far from</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beach.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_____ 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plage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8977" y="67107"/>
            <a:ext cx="1236429" cy="1256055"/>
          </a:xfrm>
          <a:prstGeom prst="rect">
            <a:avLst/>
          </a:prstGeom>
        </p:spPr>
      </p:pic>
      <p:sp>
        <p:nvSpPr>
          <p:cNvPr id="10" name="TextBox 9">
            <a:extLst>
              <a:ext uri="{FF2B5EF4-FFF2-40B4-BE49-F238E27FC236}">
                <a16:creationId xmlns:a16="http://schemas.microsoft.com/office/drawing/2014/main" id="{3C6A91C9-D04F-4D1B-93A0-52E88C3EA80D}"/>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(Vocabulary): 46</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138162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[1/2]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3396889919"/>
              </p:ext>
            </p:extLst>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prononces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bien.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…arrive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retard.</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habitent</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dans un village.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restez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au lit.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A9A9DE39-6D7E-4E38-BF9E-BFF21E40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28354306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8706</TotalTime>
  <Words>4788</Words>
  <Application>Microsoft Office PowerPoint</Application>
  <PresentationFormat>Widescreen</PresentationFormat>
  <Paragraphs>1005</Paragraphs>
  <Slides>26</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MS Gothic</vt:lpstr>
      <vt:lpstr>Arial</vt:lpstr>
      <vt:lpstr>Calibri</vt:lpstr>
      <vt:lpstr>Century Gothic</vt:lpstr>
      <vt:lpstr>Modern Love</vt:lpstr>
      <vt:lpstr>Segoe UI Symbol</vt:lpstr>
      <vt:lpstr>Symbol</vt:lpstr>
      <vt:lpstr>Wingdings</vt:lpstr>
      <vt:lpstr>1_Office Theme</vt:lpstr>
      <vt:lpstr>What do I know now?</vt:lpstr>
      <vt:lpstr>écouter</vt:lpstr>
      <vt:lpstr>écouter</vt:lpstr>
      <vt:lpstr>écouter</vt:lpstr>
      <vt:lpstr>écouter</vt:lpstr>
      <vt:lpstr>Grammar</vt:lpstr>
      <vt:lpstr>lire</vt:lpstr>
      <vt:lpstr>écrire</vt:lpstr>
      <vt:lpstr>lire</vt:lpstr>
      <vt:lpstr>lire</vt:lpstr>
      <vt:lpstr>Grammar</vt:lpstr>
      <vt:lpstr>Grammar</vt:lpstr>
      <vt:lpstr>écrire</vt:lpstr>
      <vt:lpstr>Au revoir !</vt:lpstr>
      <vt:lpstr>écouter</vt:lpstr>
      <vt:lpstr>écouter</vt:lpstr>
      <vt:lpstr>écouter</vt:lpstr>
      <vt:lpstr>écouter</vt:lpstr>
      <vt:lpstr>Grammar</vt:lpstr>
      <vt:lpstr>lire</vt:lpstr>
      <vt:lpstr>écrire</vt:lpstr>
      <vt:lpstr>lire</vt:lpstr>
      <vt:lpstr>lire</vt:lpstr>
      <vt:lpstr>Grammar</vt:lpstr>
      <vt:lpstr>Grammar</vt:lpstr>
      <vt:lpstr>écrire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267</cp:revision>
  <dcterms:created xsi:type="dcterms:W3CDTF">2021-07-02T19:27:01Z</dcterms:created>
  <dcterms:modified xsi:type="dcterms:W3CDTF">2023-07-02T03:35:37Z</dcterms:modified>
</cp:coreProperties>
</file>