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75" r:id="rId2"/>
    <p:sldId id="793" r:id="rId3"/>
    <p:sldId id="817" r:id="rId4"/>
    <p:sldId id="625" r:id="rId5"/>
    <p:sldId id="757" r:id="rId6"/>
    <p:sldId id="818" r:id="rId7"/>
    <p:sldId id="815" r:id="rId8"/>
    <p:sldId id="29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CC00CC"/>
    <a:srgbClr val="FF0066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9D71AC-7BA3-4F03-9CDC-6DBF153873A7}" v="4" dt="2023-02-02T19:26:08.3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70189" autoAdjust="0"/>
  </p:normalViewPr>
  <p:slideViewPr>
    <p:cSldViewPr snapToGrid="0">
      <p:cViewPr varScale="1">
        <p:scale>
          <a:sx n="39" d="100"/>
          <a:sy n="39" d="100"/>
        </p:scale>
        <p:origin x="58" y="5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02/02/2023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new words: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[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oi]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voir [69] avoir [8] au revoir [n/a] pourquoi ? [193] trois [115]</a:t>
            </a:r>
            <a:endParaRPr lang="it-IT" sz="12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</a:p>
          <a:p>
            <a:pPr marL="216000" indent="-216000">
              <a:lnSpc>
                <a:spcPct val="100000"/>
              </a:lnSpc>
            </a:pPr>
            <a:r>
              <a:rPr lang="it-IT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it-IT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nager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chanter [1820] jouer [219]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participer (à)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[670] porter [105] animal [1002] cadeau [2298]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chapeau [2908]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château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[3510] cheval [2220]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course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[1289]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défilé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[&gt;5000] feu d'artifice [n/a] gâteau [4845]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glace</a:t>
            </a:r>
            <a:r>
              <a:rPr lang="fr-FR" sz="1200" b="1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[2580] jeu [291]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lieu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[117]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neige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[1824] trâineau [n/a]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Québec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cheveu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[2296]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acteur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[1552]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actrice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[1552] nez [2661] œil, yeux [474]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visage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[1292] bleu [1216]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blond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[4585] brun [&gt;5000] court [545]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crépu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[&gt;5000] gris [2769]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long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[202] noir [572]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ovale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[&gt;5000]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rond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[2268]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roux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[&gt;5000] vert [1060]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resources are given in the SOW and in the resources 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[oi].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[oi]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voir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voir</a:t>
            </a:r>
            <a:r>
              <a:rPr lang="en-US" dirty="0"/>
              <a:t> – hand with thumb and two fingers pointing forwards doing a three downwards motions, one for each syllable of the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https://www.signbsl.com/sign/see (scroll down to the correct definition of ‘see’ and we recommend the 1</a:t>
            </a:r>
            <a:r>
              <a:rPr lang="en-US" baseline="30000" dirty="0"/>
              <a:t>st</a:t>
            </a:r>
            <a:r>
              <a:rPr lang="en-US" dirty="0"/>
              <a:t> video of these three) – right index finger comes up to the eye and then points away from the body as if tracing the path of sight from the eyes towards an object in view.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8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consolidate SSC </a:t>
            </a:r>
            <a:r>
              <a:rPr lang="en-GB" b="1" dirty="0"/>
              <a:t>[oi].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Make sure pupils understand the context, and the task.  First, they need to tally the number of [oi] they hear in each sentence.</a:t>
            </a: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number 1 – 6 in their books. Click to hear number 1 and work through as an example.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the tally.  Click to reveal the full sentence.  Pupils pronounce the sentence.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Complete items 2-6.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cs typeface="Nirmala UI" panose="020B0502040204020203" pitchFamily="34" charset="0"/>
              </a:rPr>
              <a:t>Reveal the answers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cs typeface="Nirmala UI" panose="020B0502040204020203" pitchFamily="34" charset="0"/>
              </a:rPr>
              <a:t>Given pupils time to practise pronouncing each sentence in pairs.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 of unknown words and cognates: </a:t>
            </a:r>
            <a:br>
              <a:rPr lang="en-GB" dirty="0"/>
            </a:br>
            <a:r>
              <a:rPr lang="en-GB" dirty="0" err="1"/>
              <a:t>arrivée</a:t>
            </a:r>
            <a:r>
              <a:rPr lang="en-GB" dirty="0"/>
              <a:t> [1075] dernier [87] </a:t>
            </a:r>
            <a:r>
              <a:rPr lang="en-GB" dirty="0" err="1"/>
              <a:t>falloir</a:t>
            </a:r>
            <a:r>
              <a:rPr lang="en-GB" dirty="0"/>
              <a:t> (il faut) [68] fumier [&gt;5000] </a:t>
            </a:r>
            <a:r>
              <a:rPr lang="en-GB" dirty="0" err="1"/>
              <a:t>navet</a:t>
            </a:r>
            <a:r>
              <a:rPr lang="en-GB" dirty="0"/>
              <a:t> [&gt;5000] </a:t>
            </a:r>
            <a:r>
              <a:rPr lang="en-GB" dirty="0" err="1"/>
              <a:t>proverbe</a:t>
            </a:r>
            <a:r>
              <a:rPr lang="en-GB" dirty="0"/>
              <a:t> [&gt;5000] </a:t>
            </a:r>
            <a:r>
              <a:rPr lang="en-GB" dirty="0" err="1"/>
              <a:t>roi</a:t>
            </a:r>
            <a:r>
              <a:rPr lang="en-GB" dirty="0"/>
              <a:t> [1364] </a:t>
            </a:r>
            <a:br>
              <a:rPr lang="en-GB" dirty="0"/>
            </a:b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solidFill>
                <a:schemeClr val="dk1"/>
              </a:solidFill>
              <a:latin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Picture attribution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Roi du Carnaval: Patrice </a:t>
            </a:r>
            <a:r>
              <a:rPr lang="en-GB" dirty="0" err="1"/>
              <a:t>Semeria</a:t>
            </a:r>
            <a:r>
              <a:rPr lang="en-GB" dirty="0"/>
              <a:t>, Public domain, via Wikimedia Commons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527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1A2A5C5-5043-4518-B089-45895BB67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</a:p>
          <a:p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dirty="0"/>
              <a:t>Introduce </a:t>
            </a:r>
            <a:r>
              <a:rPr lang="en-GB" b="0" dirty="0"/>
              <a:t>ne…pas negation with single-verb structures</a:t>
            </a:r>
            <a:r>
              <a:rPr lang="en-GB" sz="1200" b="0" i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d</a:t>
            </a:r>
            <a:r>
              <a:rPr lang="en-GB" dirty="0"/>
              <a:t>raw attention to differences between French and English negation structure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3089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9BA0C89-9DD4-4D7A-BACA-65BA96379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/>
              <a:t>Timing: 8 minutes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GB" b="1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/>
              <a:t>Aim: </a:t>
            </a:r>
            <a:r>
              <a:rPr lang="en-GB" b="0" dirty="0"/>
              <a:t>to pay attention to the position of </a:t>
            </a:r>
            <a:r>
              <a:rPr lang="en-GB" b="0" dirty="0" err="1"/>
              <a:t>ne..pas</a:t>
            </a:r>
            <a:r>
              <a:rPr lang="en-GB" b="0" dirty="0"/>
              <a:t> and practise written distinction between simple positive and negative sentence structures.  </a:t>
            </a:r>
          </a:p>
          <a:p>
            <a:pPr marL="0" lvl="0" indent="0">
              <a:buFont typeface="Arial" panose="020B0604020202020204" pitchFamily="34" charset="0"/>
              <a:buNone/>
            </a:pPr>
            <a:b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Students write</a:t>
            </a:r>
            <a:r>
              <a:rPr lang="en-GB" baseline="0" dirty="0">
                <a:sym typeface="Wingdings" panose="05000000000000000000" pitchFamily="2" charset="2"/>
              </a:rPr>
              <a:t> down 1-8.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baseline="0" dirty="0">
                <a:sym typeface="Wingdings" panose="05000000000000000000" pitchFamily="2" charset="2"/>
              </a:rPr>
              <a:t>Model number 1 with the class, so pupils are clear that they select the sentence ending based on the present or absence of ‘ne’ in the sentence beginnings.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Click to leave the correct sentence ending.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Elicit the English meaning from pupils.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Pupils complete 2 – 8.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Teacher clicks to correct and elicit the English for the remainder of the story. Ask pupils to tell you why </a:t>
            </a:r>
            <a:r>
              <a:rPr lang="en-GB" dirty="0" err="1">
                <a:sym typeface="Wingdings" panose="05000000000000000000" pitchFamily="2" charset="2"/>
              </a:rPr>
              <a:t>Eugénie</a:t>
            </a:r>
            <a:r>
              <a:rPr lang="en-GB" dirty="0">
                <a:sym typeface="Wingdings" panose="05000000000000000000" pitchFamily="2" charset="2"/>
              </a:rPr>
              <a:t> is not happy.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b="1" dirty="0">
                <a:sym typeface="Wingdings" panose="05000000000000000000" pitchFamily="2" charset="2"/>
              </a:rPr>
              <a:t>English meanings: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1. My family is celebrating Epiphany.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2. I don’t prepare the cake.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3. Mum hides the figurine.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4. I give some presents.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5. I am under the table.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6. I don’t find the figurine.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7. I am not the queen.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8. She is wearing the crown.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9. Now, I don’t eat the cake!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5150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7 minutes</a:t>
            </a:r>
            <a:b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distinction of positive and negative sentences in the 2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nd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present; to practise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comprehension of several previously taught verbs.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Ensure pupils are clear about the task.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to play the example. Ask pupils to select the correct sentence ending A or B.  Click on the audio button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to listen to the full sentence and reveal the written answer on a mouse click.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Continue with items 2-6.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5. Listen and check the answers and click to reveal.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rtl="0" eaLnBrk="1" fontAlgn="ctr" latinLnBrk="0" hangingPunct="1"/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ne prépares [pas les crêpes].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Maman ne trouve [pas la recette].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cherches [les œufs].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ne trouves [pas les œufs].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Aujourd’hui, tu ne manges [pas des crêpes].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Alors, tu es [triste].</a:t>
            </a:r>
            <a:endParaRPr lang="de-DE" sz="1200" b="0" strike="noStrike" kern="1200" spc="-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94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9BA0C89-9DD4-4D7A-BACA-65BA96379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/>
              <a:t>Timing: 8 minutes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GB" b="1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/>
              <a:t>Aim: </a:t>
            </a:r>
            <a:r>
              <a:rPr lang="en-GB" b="0" dirty="0"/>
              <a:t>to learn about Mardi gras in Haiti; to practise written comprehension of previously taught vocabulary and some cognates.</a:t>
            </a:r>
          </a:p>
          <a:p>
            <a:pPr marL="0" lvl="0" indent="0">
              <a:buFont typeface="Arial" panose="020B0604020202020204" pitchFamily="34" charset="0"/>
              <a:buNone/>
            </a:pPr>
            <a:b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Click to hear each of the three sections of the text.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baseline="0" dirty="0">
                <a:sym typeface="Wingdings" panose="05000000000000000000" pitchFamily="2" charset="2"/>
              </a:rPr>
              <a:t>Ask pupils to tell you what they understand about Mardi gras in Haiti.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baseline="0" dirty="0">
                <a:sym typeface="Wingdings" panose="05000000000000000000" pitchFamily="2" charset="2"/>
              </a:rPr>
              <a:t>Ask pupils for their impressions – does this sound like something they would like to experience?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baseline="0" dirty="0">
                <a:sym typeface="Wingdings" panose="05000000000000000000" pitchFamily="2" charset="2"/>
              </a:rPr>
              <a:t>If time allows, listen to the video of rara music, and explain that it is a particular type of Haitian music used as festivals during parades and processions.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GB" baseline="0" dirty="0">
              <a:sym typeface="Wingdings" panose="05000000000000000000" pitchFamily="2" charset="2"/>
            </a:endParaRPr>
          </a:p>
          <a:p>
            <a:r>
              <a:rPr lang="en-GB" b="1" baseline="0" dirty="0">
                <a:sym typeface="Wingdings" panose="05000000000000000000" pitchFamily="2" charset="2"/>
              </a:rPr>
              <a:t>Picture attribution</a:t>
            </a:r>
            <a:r>
              <a:rPr lang="en-GB" baseline="0" dirty="0">
                <a:sym typeface="Wingdings" panose="05000000000000000000" pitchFamily="2" charset="2"/>
              </a:rPr>
              <a:t>:</a:t>
            </a:r>
            <a:br>
              <a:rPr lang="en-GB" baseline="0" dirty="0">
                <a:sym typeface="Wingdings" panose="05000000000000000000" pitchFamily="2" charset="2"/>
              </a:rPr>
            </a:br>
            <a:r>
              <a:rPr lang="en-GB" dirty="0"/>
              <a:t>(Ladies dancing) Bmcao2, CC BY-SA 4.0 &lt;https://creativecommons.org/licenses/by-sa/4.0&gt;, via Wikimedia Commons</a:t>
            </a:r>
          </a:p>
          <a:p>
            <a:endParaRPr lang="en-US" dirty="0"/>
          </a:p>
          <a:p>
            <a:r>
              <a:rPr lang="en-US" b="1" dirty="0"/>
              <a:t>Haitian folk music</a:t>
            </a:r>
            <a:r>
              <a:rPr lang="en-US" dirty="0"/>
              <a:t>: </a:t>
            </a:r>
            <a:r>
              <a:rPr lang="en-GB" dirty="0"/>
              <a:t>https://www.youtube.com/watch?v=CpKiOJTXGDY</a:t>
            </a:r>
            <a:br>
              <a:rPr lang="en-GB" dirty="0"/>
            </a:br>
            <a:r>
              <a:rPr lang="en-GB" b="1" dirty="0"/>
              <a:t>Haitian rara music </a:t>
            </a:r>
            <a:r>
              <a:rPr lang="en-GB" dirty="0"/>
              <a:t>(a particular type of music typical in festival parades and processions): https://www.youtube.com/watch?v=-oAPqKZ7ZJ0</a:t>
            </a:r>
          </a:p>
          <a:p>
            <a:endParaRPr lang="en-GB" dirty="0"/>
          </a:p>
          <a:p>
            <a:r>
              <a:rPr lang="en-GB" b="1" dirty="0"/>
              <a:t>Frequency of unknown vocabulary and cognates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amuser [2538] </a:t>
            </a:r>
            <a:r>
              <a:rPr lang="en-GB" dirty="0" err="1"/>
              <a:t>bataille</a:t>
            </a:r>
            <a:r>
              <a:rPr lang="en-GB" dirty="0"/>
              <a:t> [1303] confetti [&gt;5000] instrument [1650] masque [3856] </a:t>
            </a:r>
            <a:r>
              <a:rPr lang="en-GB" dirty="0" err="1"/>
              <a:t>multicolore</a:t>
            </a:r>
            <a:r>
              <a:rPr lang="en-GB" dirty="0"/>
              <a:t> [&gt;5000] </a:t>
            </a:r>
            <a:r>
              <a:rPr lang="en-GB" dirty="0" err="1"/>
              <a:t>populaire</a:t>
            </a:r>
            <a:r>
              <a:rPr lang="en-GB" dirty="0"/>
              <a:t> [1349] </a:t>
            </a:r>
            <a:r>
              <a:rPr lang="en-GB" dirty="0" err="1"/>
              <a:t>vêtement</a:t>
            </a:r>
            <a:r>
              <a:rPr lang="en-GB" dirty="0"/>
              <a:t> [2383]</a:t>
            </a:r>
          </a:p>
        </p:txBody>
      </p:sp>
    </p:spTree>
    <p:extLst>
      <p:ext uri="{BB962C8B-B14F-4D97-AF65-F5344CB8AC3E}">
        <p14:creationId xmlns:p14="http://schemas.microsoft.com/office/powerpoint/2010/main" val="1216822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f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audio" Target="../media/audio3.wav"/><Relationship Id="rId12" Type="http://schemas.openxmlformats.org/officeDocument/2006/relationships/image" Target="../media/image10.jpg"/><Relationship Id="rId17" Type="http://schemas.openxmlformats.org/officeDocument/2006/relationships/audio" Target="../media/audio8.wav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11" Type="http://schemas.openxmlformats.org/officeDocument/2006/relationships/audio" Target="../media/audio7.wav"/><Relationship Id="rId5" Type="http://schemas.openxmlformats.org/officeDocument/2006/relationships/audio" Target="../media/audio2.wav"/><Relationship Id="rId15" Type="http://schemas.openxmlformats.org/officeDocument/2006/relationships/image" Target="../media/image13.png"/><Relationship Id="rId10" Type="http://schemas.openxmlformats.org/officeDocument/2006/relationships/audio" Target="../media/audio6.wav"/><Relationship Id="rId4" Type="http://schemas.openxmlformats.org/officeDocument/2006/relationships/audio" Target="../media/audio1.wav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f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21.gif"/><Relationship Id="rId3" Type="http://schemas.openxmlformats.org/officeDocument/2006/relationships/audio" Target="../media/audio1.wav"/><Relationship Id="rId7" Type="http://schemas.openxmlformats.org/officeDocument/2006/relationships/audio" Target="../media/audio11.wav"/><Relationship Id="rId12" Type="http://schemas.openxmlformats.org/officeDocument/2006/relationships/audio" Target="../media/audio16.wav"/><Relationship Id="rId17" Type="http://schemas.openxmlformats.org/officeDocument/2006/relationships/image" Target="../media/image19.jfif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17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0.wav"/><Relationship Id="rId11" Type="http://schemas.openxmlformats.org/officeDocument/2006/relationships/audio" Target="../media/audio15.wav"/><Relationship Id="rId5" Type="http://schemas.openxmlformats.org/officeDocument/2006/relationships/audio" Target="../media/audio9.wav"/><Relationship Id="rId15" Type="http://schemas.openxmlformats.org/officeDocument/2006/relationships/image" Target="../media/image14.svg"/><Relationship Id="rId10" Type="http://schemas.openxmlformats.org/officeDocument/2006/relationships/audio" Target="../media/audio14.wav"/><Relationship Id="rId4" Type="http://schemas.openxmlformats.org/officeDocument/2006/relationships/image" Target="../media/image20.png"/><Relationship Id="rId9" Type="http://schemas.openxmlformats.org/officeDocument/2006/relationships/audio" Target="../media/audio13.wav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13" Type="http://schemas.openxmlformats.org/officeDocument/2006/relationships/audio" Target="../media/audio27.wav"/><Relationship Id="rId18" Type="http://schemas.openxmlformats.org/officeDocument/2006/relationships/image" Target="../media/image23.gif"/><Relationship Id="rId3" Type="http://schemas.openxmlformats.org/officeDocument/2006/relationships/image" Target="../media/image22.png"/><Relationship Id="rId7" Type="http://schemas.openxmlformats.org/officeDocument/2006/relationships/audio" Target="../media/audio21.wav"/><Relationship Id="rId12" Type="http://schemas.openxmlformats.org/officeDocument/2006/relationships/audio" Target="../media/audio26.wav"/><Relationship Id="rId17" Type="http://schemas.openxmlformats.org/officeDocument/2006/relationships/audio" Target="../media/audio31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30.wav"/><Relationship Id="rId20" Type="http://schemas.openxmlformats.org/officeDocument/2006/relationships/image" Target="../media/image25.jfif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0.wav"/><Relationship Id="rId11" Type="http://schemas.openxmlformats.org/officeDocument/2006/relationships/audio" Target="../media/audio25.wav"/><Relationship Id="rId5" Type="http://schemas.openxmlformats.org/officeDocument/2006/relationships/audio" Target="../media/audio19.wav"/><Relationship Id="rId15" Type="http://schemas.openxmlformats.org/officeDocument/2006/relationships/audio" Target="../media/audio29.wav"/><Relationship Id="rId10" Type="http://schemas.openxmlformats.org/officeDocument/2006/relationships/audio" Target="../media/audio24.wav"/><Relationship Id="rId19" Type="http://schemas.openxmlformats.org/officeDocument/2006/relationships/image" Target="../media/image24.gif"/><Relationship Id="rId4" Type="http://schemas.openxmlformats.org/officeDocument/2006/relationships/audio" Target="../media/audio18.wav"/><Relationship Id="rId9" Type="http://schemas.openxmlformats.org/officeDocument/2006/relationships/audio" Target="../media/audio23.wav"/><Relationship Id="rId14" Type="http://schemas.openxmlformats.org/officeDocument/2006/relationships/audio" Target="../media/audio28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26.jpg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42015C49-978B-4558-895F-BEB364B457C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43047" y="53298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Negation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1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Est-ce que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questions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[oi]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1E5DF825-8A94-46D8-AD6B-E618C7AE101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FF7FA"/>
              </a:clrFrom>
              <a:clrTo>
                <a:srgbClr val="EFF7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6085">
            <a:off x="858463" y="2217307"/>
            <a:ext cx="2143125" cy="21431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4B5F80-7347-476F-83FA-149C8E692308}"/>
              </a:ext>
            </a:extLst>
          </p:cNvPr>
          <p:cNvSpPr txBox="1"/>
          <p:nvPr/>
        </p:nvSpPr>
        <p:spPr>
          <a:xfrm>
            <a:off x="248840" y="1559927"/>
            <a:ext cx="44265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rgbClr val="CC00CC"/>
                </a:solidFill>
                <a:latin typeface="Berlin Sans FB Demi" panose="020E0802020502020306" pitchFamily="34" charset="0"/>
              </a:rPr>
              <a:t>M</a:t>
            </a:r>
            <a:r>
              <a:rPr lang="en-GB" sz="7200" dirty="0">
                <a:latin typeface="Berlin Sans FB Demi" panose="020E0802020502020306" pitchFamily="34" charset="0"/>
              </a:rPr>
              <a:t> </a:t>
            </a:r>
            <a:r>
              <a:rPr lang="en-GB" sz="7200" dirty="0">
                <a:solidFill>
                  <a:srgbClr val="FFCC00"/>
                </a:solidFill>
                <a:latin typeface="Berlin Sans FB Demi" panose="020E0802020502020306" pitchFamily="34" charset="0"/>
              </a:rPr>
              <a:t>a</a:t>
            </a:r>
            <a:r>
              <a:rPr lang="en-GB" sz="7200" dirty="0">
                <a:latin typeface="Berlin Sans FB Demi" panose="020E0802020502020306" pitchFamily="34" charset="0"/>
              </a:rPr>
              <a:t> </a:t>
            </a:r>
            <a:r>
              <a:rPr lang="en-GB" sz="7200" dirty="0">
                <a:solidFill>
                  <a:srgbClr val="CC00CC"/>
                </a:solidFill>
                <a:latin typeface="Berlin Sans FB Demi" panose="020E0802020502020306" pitchFamily="34" charset="0"/>
              </a:rPr>
              <a:t>r </a:t>
            </a:r>
            <a:r>
              <a:rPr lang="en-GB" sz="7200" dirty="0">
                <a:solidFill>
                  <a:srgbClr val="FFCC00"/>
                </a:solidFill>
                <a:latin typeface="Berlin Sans FB Demi" panose="020E0802020502020306" pitchFamily="34" charset="0"/>
              </a:rPr>
              <a:t>d</a:t>
            </a:r>
            <a:r>
              <a:rPr lang="en-GB" sz="7200" dirty="0">
                <a:latin typeface="Berlin Sans FB Demi" panose="020E0802020502020306" pitchFamily="34" charset="0"/>
              </a:rPr>
              <a:t> </a:t>
            </a:r>
            <a:r>
              <a:rPr lang="en-GB" sz="7200" dirty="0">
                <a:solidFill>
                  <a:srgbClr val="CC00CC"/>
                </a:solidFill>
                <a:latin typeface="Berlin Sans FB Demi" panose="020E0802020502020306" pitchFamily="34" charset="0"/>
              </a:rPr>
              <a:t>i</a:t>
            </a:r>
            <a:r>
              <a:rPr lang="en-GB" sz="7200" dirty="0">
                <a:latin typeface="Berlin Sans FB Demi" panose="020E0802020502020306" pitchFamily="34" charset="0"/>
              </a:rPr>
              <a:t>  </a:t>
            </a:r>
            <a:r>
              <a:rPr lang="en-GB" sz="7200" dirty="0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  <a:p>
            <a:pPr algn="ctr"/>
            <a:endParaRPr lang="en-GB" sz="7200" dirty="0">
              <a:solidFill>
                <a:srgbClr val="00B050"/>
              </a:solidFill>
              <a:latin typeface="Berlin Sans FB Demi" panose="020E0802020502020306" pitchFamily="34" charset="0"/>
            </a:endParaRPr>
          </a:p>
          <a:p>
            <a:pPr algn="ctr"/>
            <a:r>
              <a:rPr lang="en-GB" sz="7200" dirty="0">
                <a:solidFill>
                  <a:srgbClr val="FFCC00"/>
                </a:solidFill>
                <a:latin typeface="Berlin Sans FB Demi" panose="020E0802020502020306" pitchFamily="34" charset="0"/>
              </a:rPr>
              <a:t>g</a:t>
            </a:r>
            <a:r>
              <a:rPr lang="en-GB" sz="7200" dirty="0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  <a:r>
              <a:rPr lang="en-GB" sz="7200" dirty="0">
                <a:solidFill>
                  <a:srgbClr val="CC00CC"/>
                </a:solidFill>
                <a:latin typeface="Berlin Sans FB Demi" panose="020E0802020502020306" pitchFamily="34" charset="0"/>
              </a:rPr>
              <a:t>r</a:t>
            </a:r>
            <a:r>
              <a:rPr lang="en-GB" sz="7200" dirty="0">
                <a:latin typeface="Berlin Sans FB Demi" panose="020E0802020502020306" pitchFamily="34" charset="0"/>
              </a:rPr>
              <a:t> </a:t>
            </a:r>
            <a:r>
              <a:rPr lang="en-GB" sz="7200" dirty="0">
                <a:solidFill>
                  <a:srgbClr val="FFCC00"/>
                </a:solidFill>
                <a:latin typeface="Berlin Sans FB Demi" panose="020E0802020502020306" pitchFamily="34" charset="0"/>
              </a:rPr>
              <a:t>a</a:t>
            </a:r>
            <a:r>
              <a:rPr lang="en-GB" sz="7200" dirty="0">
                <a:latin typeface="Berlin Sans FB Demi" panose="020E0802020502020306" pitchFamily="34" charset="0"/>
              </a:rPr>
              <a:t> </a:t>
            </a:r>
            <a:r>
              <a:rPr lang="en-GB" sz="7200" dirty="0">
                <a:solidFill>
                  <a:srgbClr val="CC00CC"/>
                </a:solidFill>
                <a:latin typeface="Berlin Sans FB Demi" panose="020E0802020502020306" pitchFamily="34" charset="0"/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8DA30A-9F29-49F3-8760-084C3A8F9C0D}"/>
              </a:ext>
            </a:extLst>
          </p:cNvPr>
          <p:cNvSpPr/>
          <p:nvPr/>
        </p:nvSpPr>
        <p:spPr>
          <a:xfrm>
            <a:off x="3859525" y="1639987"/>
            <a:ext cx="4167755" cy="47190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3807387" y="1559385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oi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4940" y="1020275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2" y="-107926"/>
            <a:ext cx="224520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[oi]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8FD71-A3D0-4093-BB50-974AB5E9768F}"/>
              </a:ext>
            </a:extLst>
          </p:cNvPr>
          <p:cNvSpPr txBox="1"/>
          <p:nvPr/>
        </p:nvSpPr>
        <p:spPr>
          <a:xfrm>
            <a:off x="186633" y="2845956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9C8AC-78C6-4940-B25D-F4AF196918B3}"/>
              </a:ext>
            </a:extLst>
          </p:cNvPr>
          <p:cNvSpPr txBox="1"/>
          <p:nvPr/>
        </p:nvSpPr>
        <p:spPr>
          <a:xfrm>
            <a:off x="8532925" y="2880632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 rev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 !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719F91-F54C-4952-9EBD-51E5F8A7F953}"/>
              </a:ext>
            </a:extLst>
          </p:cNvPr>
          <p:cNvSpPr txBox="1"/>
          <p:nvPr/>
        </p:nvSpPr>
        <p:spPr>
          <a:xfrm>
            <a:off x="186633" y="5664686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tr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5A71BA-C3CE-49D4-8E43-CF2552404A12}"/>
              </a:ext>
            </a:extLst>
          </p:cNvPr>
          <p:cNvSpPr txBox="1"/>
          <p:nvPr/>
        </p:nvSpPr>
        <p:spPr>
          <a:xfrm>
            <a:off x="8616367" y="558924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pourqu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27C26E68-D45A-4688-9864-D41342FFD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03" y="4432926"/>
            <a:ext cx="862232" cy="1231760"/>
          </a:xfrm>
          <a:prstGeom prst="rect">
            <a:avLst/>
          </a:prstGeom>
        </p:spPr>
      </p:pic>
      <p:pic>
        <p:nvPicPr>
          <p:cNvPr id="30" name="Picture 29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94E49D6-7329-4791-BF9A-26D1AD6E82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11"/>
          <a:stretch/>
        </p:blipFill>
        <p:spPr>
          <a:xfrm>
            <a:off x="8374365" y="1499351"/>
            <a:ext cx="3217320" cy="1381281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08D0CF4E-4367-4B72-9D9F-A55079C69678}"/>
              </a:ext>
            </a:extLst>
          </p:cNvPr>
          <p:cNvGrpSpPr/>
          <p:nvPr/>
        </p:nvGrpSpPr>
        <p:grpSpPr>
          <a:xfrm>
            <a:off x="8849884" y="3686588"/>
            <a:ext cx="2624447" cy="1992659"/>
            <a:chOff x="8875090" y="3659535"/>
            <a:chExt cx="2624447" cy="199265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DD0DB12-FF9C-43A0-ADDC-33F2FA2355BD}"/>
                </a:ext>
              </a:extLst>
            </p:cNvPr>
            <p:cNvSpPr txBox="1"/>
            <p:nvPr/>
          </p:nvSpPr>
          <p:spPr>
            <a:xfrm>
              <a:off x="8875090" y="5252084"/>
              <a:ext cx="26244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[why?]</a:t>
              </a:r>
            </a:p>
          </p:txBody>
        </p:sp>
        <p:pic>
          <p:nvPicPr>
            <p:cNvPr id="32" name="Picture 31" descr="Logo&#10;&#10;Description automatically generated">
              <a:extLst>
                <a:ext uri="{FF2B5EF4-FFF2-40B4-BE49-F238E27FC236}">
                  <a16:creationId xmlns:a16="http://schemas.microsoft.com/office/drawing/2014/main" id="{9B0041D7-3F40-45A2-B2BC-6301AD896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4599" y="3659535"/>
              <a:ext cx="1614198" cy="1682552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5885CFC-D68C-4F85-8812-FA4E9A0C432D}"/>
              </a:ext>
            </a:extLst>
          </p:cNvPr>
          <p:cNvGrpSpPr/>
          <p:nvPr/>
        </p:nvGrpSpPr>
        <p:grpSpPr>
          <a:xfrm>
            <a:off x="4344172" y="3403305"/>
            <a:ext cx="3227514" cy="2261381"/>
            <a:chOff x="4344172" y="3403305"/>
            <a:chExt cx="3227514" cy="2261381"/>
          </a:xfrm>
        </p:grpSpPr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18F631F-5D40-4511-8B22-AB7B330E2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4172" y="3403305"/>
              <a:ext cx="3227514" cy="161375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4B8D0DA-B48D-4B89-907F-0A80B07A14A4}"/>
                </a:ext>
              </a:extLst>
            </p:cNvPr>
            <p:cNvSpPr txBox="1"/>
            <p:nvPr/>
          </p:nvSpPr>
          <p:spPr>
            <a:xfrm>
              <a:off x="4415912" y="5141466"/>
              <a:ext cx="3012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see, seeing]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0143B4C-B896-4879-8786-5BA6D84A2233}"/>
              </a:ext>
            </a:extLst>
          </p:cNvPr>
          <p:cNvGrpSpPr/>
          <p:nvPr/>
        </p:nvGrpSpPr>
        <p:grpSpPr>
          <a:xfrm>
            <a:off x="-40773" y="1559385"/>
            <a:ext cx="3267453" cy="1633727"/>
            <a:chOff x="-40773" y="1559385"/>
            <a:chExt cx="3267453" cy="16337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5F70E3D-292A-480A-9FD4-424A991C2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773" y="1559385"/>
              <a:ext cx="3267453" cy="1633727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F1B9C08-42D3-4598-9CD5-FDDB9754FC54}"/>
                </a:ext>
              </a:extLst>
            </p:cNvPr>
            <p:cNvSpPr/>
            <p:nvPr/>
          </p:nvSpPr>
          <p:spPr>
            <a:xfrm>
              <a:off x="1406770" y="2014959"/>
              <a:ext cx="181991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to have, having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9479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598232E-F66C-4EDE-996C-6ECA77ACB618}"/>
              </a:ext>
            </a:extLst>
          </p:cNvPr>
          <p:cNvSpPr txBox="1"/>
          <p:nvPr/>
        </p:nvSpPr>
        <p:spPr>
          <a:xfrm>
            <a:off x="7745706" y="90660"/>
            <a:ext cx="3277465" cy="163121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voit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= you/one see(s)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roi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= king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faut = you must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fumier = manure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navet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= turnip</a:t>
            </a: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4668" y="934595"/>
            <a:ext cx="1437332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CustomShape 6">
            <a:hlinkClick r:id="" action="ppaction://noaction">
              <a:snd r:embed="rId4" name="Le Mardi gras.wav"/>
            </a:hlinkClick>
            <a:extLst>
              <a:ext uri="{FF2B5EF4-FFF2-40B4-BE49-F238E27FC236}">
                <a16:creationId xmlns:a16="http://schemas.microsoft.com/office/drawing/2014/main" id="{EEF0836E-4EB6-44DB-9265-9E9C6562164B}"/>
              </a:ext>
            </a:extLst>
          </p:cNvPr>
          <p:cNvSpPr/>
          <p:nvPr/>
        </p:nvSpPr>
        <p:spPr>
          <a:xfrm>
            <a:off x="5448" y="3207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Le Mardi gras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7" name="Google Shape;134;p2">
            <a:hlinkClick r:id="" action="ppaction://noaction">
              <a:snd r:embed="rId5" name="S3_3.wav"/>
            </a:hlinkClick>
            <a:extLst>
              <a:ext uri="{FF2B5EF4-FFF2-40B4-BE49-F238E27FC236}">
                <a16:creationId xmlns:a16="http://schemas.microsoft.com/office/drawing/2014/main" id="{F3325817-CD47-48D2-9557-B617534E360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0248" y="2236752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Google Shape;134;p2">
            <a:hlinkClick r:id="" action="ppaction://noaction">
              <a:snd r:embed="rId7" name="S3_4.wav"/>
            </a:hlinkClick>
            <a:extLst>
              <a:ext uri="{FF2B5EF4-FFF2-40B4-BE49-F238E27FC236}">
                <a16:creationId xmlns:a16="http://schemas.microsoft.com/office/drawing/2014/main" id="{B00BB31B-214E-4216-9BE2-D9CDA443CC1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4845" y="2894353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Google Shape;134;p2">
            <a:hlinkClick r:id="" action="ppaction://noaction">
              <a:snd r:embed="rId8" name="S3_5.wav"/>
            </a:hlinkClick>
            <a:extLst>
              <a:ext uri="{FF2B5EF4-FFF2-40B4-BE49-F238E27FC236}">
                <a16:creationId xmlns:a16="http://schemas.microsoft.com/office/drawing/2014/main" id="{C8883659-9B99-4D00-A08E-2ECB73F3F81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4897" y="3558514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Google Shape;134;p2">
            <a:hlinkClick r:id="" action="ppaction://noaction">
              <a:snd r:embed="rId9" name="S3_6.wav"/>
            </a:hlinkClick>
            <a:extLst>
              <a:ext uri="{FF2B5EF4-FFF2-40B4-BE49-F238E27FC236}">
                <a16:creationId xmlns:a16="http://schemas.microsoft.com/office/drawing/2014/main" id="{01C4A324-D7E3-41C6-B029-237F5ACF0EB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0143" y="4179477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Google Shape;134;p2">
            <a:hlinkClick r:id="" action="ppaction://noaction">
              <a:snd r:embed="rId10" name="S3_7.wav"/>
            </a:hlinkClick>
            <a:extLst>
              <a:ext uri="{FF2B5EF4-FFF2-40B4-BE49-F238E27FC236}">
                <a16:creationId xmlns:a16="http://schemas.microsoft.com/office/drawing/2014/main" id="{DAE2A4D8-4935-467F-A7FC-5D16D6C9A14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4845" y="4836970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Google Shape;134;p2">
            <a:hlinkClick r:id="" action="ppaction://noaction">
              <a:snd r:embed="rId11" name="S3_8.wav"/>
            </a:hlinkClick>
            <a:extLst>
              <a:ext uri="{FF2B5EF4-FFF2-40B4-BE49-F238E27FC236}">
                <a16:creationId xmlns:a16="http://schemas.microsoft.com/office/drawing/2014/main" id="{5B3D4D2A-5C21-4B41-80C6-2880DD54190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0248" y="5426822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2FFA974-0C36-4D03-9DDF-EFAD01DF94D4}"/>
              </a:ext>
            </a:extLst>
          </p:cNvPr>
          <p:cNvSpPr txBox="1"/>
          <p:nvPr/>
        </p:nvSpPr>
        <p:spPr>
          <a:xfrm>
            <a:off x="2169174" y="2195604"/>
            <a:ext cx="948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Février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spécial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Pourqu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8FA7D97-5A1D-428D-ADE1-E45929345A6D}"/>
              </a:ext>
            </a:extLst>
          </p:cNvPr>
          <p:cNvSpPr txBox="1"/>
          <p:nvPr/>
        </p:nvSpPr>
        <p:spPr>
          <a:xfrm>
            <a:off x="2248919" y="2905930"/>
            <a:ext cx="948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défilés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du Mardi gras.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0909A2-682D-48BD-BFAE-427714172AF2}"/>
              </a:ext>
            </a:extLst>
          </p:cNvPr>
          <p:cNvSpPr txBox="1"/>
          <p:nvPr/>
        </p:nvSpPr>
        <p:spPr>
          <a:xfrm>
            <a:off x="2169174" y="3548313"/>
            <a:ext cx="948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 Nice 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vendredi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D754E20-0B9D-494F-A8AC-BB0173917717}"/>
              </a:ext>
            </a:extLst>
          </p:cNvPr>
          <p:cNvSpPr txBox="1"/>
          <p:nvPr/>
        </p:nvSpPr>
        <p:spPr>
          <a:xfrm>
            <a:off x="2169174" y="4189614"/>
            <a:ext cx="948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l’arrivée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du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du Carnaval.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1C05CF6-DB85-4514-9BC4-08A1E2A8E6A1}"/>
              </a:ext>
            </a:extLst>
          </p:cNvPr>
          <p:cNvSpPr txBox="1"/>
          <p:nvPr/>
        </p:nvSpPr>
        <p:spPr>
          <a:xfrm>
            <a:off x="2169174" y="4808218"/>
            <a:ext cx="948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dernier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dit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‘Au rev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r’ au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4" name="Table 13">
            <a:extLst>
              <a:ext uri="{FF2B5EF4-FFF2-40B4-BE49-F238E27FC236}">
                <a16:creationId xmlns:a16="http://schemas.microsoft.com/office/drawing/2014/main" id="{E5B99ACE-D32F-470E-82DB-431C8D461E55}"/>
              </a:ext>
            </a:extLst>
          </p:cNvPr>
          <p:cNvGraphicFramePr>
            <a:graphicFrameLocks noGrp="1"/>
          </p:cNvGraphicFramePr>
          <p:nvPr/>
        </p:nvGraphicFramePr>
        <p:xfrm>
          <a:off x="914950" y="1465294"/>
          <a:ext cx="1254224" cy="455567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54224">
                  <a:extLst>
                    <a:ext uri="{9D8B030D-6E8A-4147-A177-3AD203B41FA5}">
                      <a16:colId xmlns:a16="http://schemas.microsoft.com/office/drawing/2014/main" val="1416171692"/>
                    </a:ext>
                  </a:extLst>
                </a:gridCol>
              </a:tblGrid>
              <a:tr h="65081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5399275"/>
                  </a:ext>
                </a:extLst>
              </a:tr>
              <a:tr h="650811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Century Gothic" panose="020B0502020202020204" pitchFamily="34" charset="0"/>
                        </a:rPr>
                        <a:t>//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4377974"/>
                  </a:ext>
                </a:extLst>
              </a:tr>
              <a:tr h="650811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Century Gothic" panose="020B0502020202020204" pitchFamily="34" charset="0"/>
                        </a:rPr>
                        <a:t>/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8651401"/>
                  </a:ext>
                </a:extLst>
              </a:tr>
              <a:tr h="650811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Century Gothic" panose="020B0502020202020204" pitchFamily="34" charset="0"/>
                        </a:rPr>
                        <a:t>/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2580797"/>
                  </a:ext>
                </a:extLst>
              </a:tr>
              <a:tr h="650811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Century Gothic" panose="020B0502020202020204" pitchFamily="34" charset="0"/>
                        </a:rPr>
                        <a:t>//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7437306"/>
                  </a:ext>
                </a:extLst>
              </a:tr>
              <a:tr h="650811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Century Gothic" panose="020B0502020202020204" pitchFamily="34" charset="0"/>
                        </a:rPr>
                        <a:t>///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5622055"/>
                  </a:ext>
                </a:extLst>
              </a:tr>
              <a:tr h="650811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Century Gothic" panose="020B0502020202020204" pitchFamily="34" charset="0"/>
                        </a:rPr>
                        <a:t>//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920776"/>
                  </a:ext>
                </a:extLst>
              </a:tr>
            </a:tbl>
          </a:graphicData>
        </a:graphic>
      </p:graphicFrame>
      <p:sp>
        <p:nvSpPr>
          <p:cNvPr id="40" name="Rectangle 39">
            <a:extLst>
              <a:ext uri="{FF2B5EF4-FFF2-40B4-BE49-F238E27FC236}">
                <a16:creationId xmlns:a16="http://schemas.microsoft.com/office/drawing/2014/main" id="{7EF5FEB2-BDD0-4588-AB99-489851022CEF}"/>
              </a:ext>
            </a:extLst>
          </p:cNvPr>
          <p:cNvSpPr/>
          <p:nvPr/>
        </p:nvSpPr>
        <p:spPr>
          <a:xfrm>
            <a:off x="1205440" y="1505557"/>
            <a:ext cx="6511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[oi]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55278C4-07D1-4472-BAA3-9C08D23069E8}"/>
              </a:ext>
            </a:extLst>
          </p:cNvPr>
          <p:cNvSpPr/>
          <p:nvPr/>
        </p:nvSpPr>
        <p:spPr>
          <a:xfrm>
            <a:off x="2261747" y="2230620"/>
            <a:ext cx="5776610" cy="456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6FD1D57-0037-4C23-8629-2ED6B81AB84D}"/>
              </a:ext>
            </a:extLst>
          </p:cNvPr>
          <p:cNvSpPr/>
          <p:nvPr/>
        </p:nvSpPr>
        <p:spPr>
          <a:xfrm>
            <a:off x="1166528" y="2230621"/>
            <a:ext cx="976695" cy="456893"/>
          </a:xfrm>
          <a:prstGeom prst="roundRect">
            <a:avLst/>
          </a:prstGeom>
          <a:solidFill>
            <a:srgbClr val="CEE3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2C62E805-1398-433A-B0C7-811DF28AA854}"/>
              </a:ext>
            </a:extLst>
          </p:cNvPr>
          <p:cNvSpPr/>
          <p:nvPr/>
        </p:nvSpPr>
        <p:spPr>
          <a:xfrm>
            <a:off x="1037609" y="2915649"/>
            <a:ext cx="976695" cy="456893"/>
          </a:xfrm>
          <a:prstGeom prst="roundRect">
            <a:avLst/>
          </a:prstGeom>
          <a:solidFill>
            <a:srgbClr val="E8F2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31E17CA-8F86-465B-BDA4-A8A967819E1B}"/>
              </a:ext>
            </a:extLst>
          </p:cNvPr>
          <p:cNvSpPr/>
          <p:nvPr/>
        </p:nvSpPr>
        <p:spPr>
          <a:xfrm>
            <a:off x="2245837" y="2941552"/>
            <a:ext cx="5756662" cy="4874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04C83F-E78E-48C1-8CD2-FB780D5453AD}"/>
              </a:ext>
            </a:extLst>
          </p:cNvPr>
          <p:cNvSpPr/>
          <p:nvPr/>
        </p:nvSpPr>
        <p:spPr>
          <a:xfrm>
            <a:off x="1166528" y="3503550"/>
            <a:ext cx="976695" cy="456893"/>
          </a:xfrm>
          <a:prstGeom prst="roundRect">
            <a:avLst/>
          </a:prstGeom>
          <a:solidFill>
            <a:srgbClr val="CEE3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058D82EB-FF6B-45A7-B4F1-B55E30807B2C}"/>
              </a:ext>
            </a:extLst>
          </p:cNvPr>
          <p:cNvSpPr/>
          <p:nvPr/>
        </p:nvSpPr>
        <p:spPr>
          <a:xfrm>
            <a:off x="2176102" y="3559629"/>
            <a:ext cx="5226001" cy="4503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F4A855A-A352-432B-B319-CAD7241DC302}"/>
              </a:ext>
            </a:extLst>
          </p:cNvPr>
          <p:cNvSpPr/>
          <p:nvPr/>
        </p:nvSpPr>
        <p:spPr>
          <a:xfrm>
            <a:off x="1136218" y="4151942"/>
            <a:ext cx="976695" cy="456893"/>
          </a:xfrm>
          <a:prstGeom prst="roundRect">
            <a:avLst/>
          </a:prstGeom>
          <a:solidFill>
            <a:srgbClr val="E8F2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0DB1D2D-1F90-4653-8A63-648A420C6595}"/>
              </a:ext>
            </a:extLst>
          </p:cNvPr>
          <p:cNvSpPr/>
          <p:nvPr/>
        </p:nvSpPr>
        <p:spPr>
          <a:xfrm>
            <a:off x="2225435" y="4232005"/>
            <a:ext cx="5380710" cy="4616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FE5A49F7-9806-4492-A124-7FBB6A5F5358}"/>
              </a:ext>
            </a:extLst>
          </p:cNvPr>
          <p:cNvSpPr/>
          <p:nvPr/>
        </p:nvSpPr>
        <p:spPr>
          <a:xfrm>
            <a:off x="1043730" y="4796308"/>
            <a:ext cx="976695" cy="456893"/>
          </a:xfrm>
          <a:prstGeom prst="roundRect">
            <a:avLst/>
          </a:prstGeom>
          <a:solidFill>
            <a:srgbClr val="CEE3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3EF70B8-CAD3-4D3D-BA26-93CED4B2FFCA}"/>
              </a:ext>
            </a:extLst>
          </p:cNvPr>
          <p:cNvSpPr/>
          <p:nvPr/>
        </p:nvSpPr>
        <p:spPr>
          <a:xfrm>
            <a:off x="2195125" y="4796308"/>
            <a:ext cx="5907590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D254903-A980-4181-A357-B88CC227C6EC}"/>
              </a:ext>
            </a:extLst>
          </p:cNvPr>
          <p:cNvSpPr/>
          <p:nvPr/>
        </p:nvSpPr>
        <p:spPr>
          <a:xfrm>
            <a:off x="1053714" y="5446986"/>
            <a:ext cx="976695" cy="456893"/>
          </a:xfrm>
          <a:prstGeom prst="roundRect">
            <a:avLst/>
          </a:prstGeom>
          <a:solidFill>
            <a:srgbClr val="E8F2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3" name="Picture 12" descr="A picture containing outdoor, transport, crane&#10;&#10;Description automatically generated">
            <a:extLst>
              <a:ext uri="{FF2B5EF4-FFF2-40B4-BE49-F238E27FC236}">
                <a16:creationId xmlns:a16="http://schemas.microsoft.com/office/drawing/2014/main" id="{B1E423EC-18D0-430B-A04B-4015B5EE05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332" y="3492630"/>
            <a:ext cx="3643668" cy="242759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7DFE1F2-FA3F-4DEA-82FC-BACD6BD5AF6B}"/>
              </a:ext>
            </a:extLst>
          </p:cNvPr>
          <p:cNvSpPr txBox="1"/>
          <p:nvPr/>
        </p:nvSpPr>
        <p:spPr>
          <a:xfrm>
            <a:off x="2241098" y="5480609"/>
            <a:ext cx="6359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proverbe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: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</a:rPr>
              <a:t>«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 du Mardi gras, il faut danser sur le fumier pour av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 des navets. » 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621EEA-A291-4219-A4ED-6B013D21AFB2}"/>
              </a:ext>
            </a:extLst>
          </p:cNvPr>
          <p:cNvSpPr txBox="1"/>
          <p:nvPr/>
        </p:nvSpPr>
        <p:spPr>
          <a:xfrm>
            <a:off x="8541404" y="2394469"/>
            <a:ext cx="44265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erlin Sans FB Demi" panose="020E0802020502020306" pitchFamily="34" charset="0"/>
              </a:rPr>
              <a:t>M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</a:rPr>
              <a:t> 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Berlin Sans FB Demi" panose="020E0802020502020306" pitchFamily="34" charset="0"/>
              </a:rPr>
              <a:t>a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</a:rPr>
              <a:t> 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erlin Sans FB Demi" panose="020E0802020502020306" pitchFamily="34" charset="0"/>
              </a:rPr>
              <a:t>r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</a:rPr>
              <a:t> 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erlin Sans FB Demi" panose="020E0802020502020306" pitchFamily="34" charset="0"/>
              </a:rPr>
              <a:t>d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</a:rPr>
              <a:t> 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Berlin Sans FB Demi" panose="020E0802020502020306" pitchFamily="34" charset="0"/>
              </a:rPr>
              <a:t>i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</a:rPr>
              <a:t>  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erlin Sans FB Demi" panose="020E0802020502020306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erlin Sans FB Demi" panose="020E0802020502020306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erlin Sans FB Demi" panose="020E0802020502020306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erlin Sans FB Demi" panose="020E0802020502020306" pitchFamily="34" charset="0"/>
              </a:rPr>
              <a:t>g 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erlin Sans FB Demi" panose="020E0802020502020306" pitchFamily="34" charset="0"/>
              </a:rPr>
              <a:t>r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</a:rPr>
              <a:t> 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Berlin Sans FB Demi" panose="020E0802020502020306" pitchFamily="34" charset="0"/>
              </a:rPr>
              <a:t>a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</a:rPr>
              <a:t> 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erlin Sans FB Demi" panose="020E0802020502020306" pitchFamily="34" charset="0"/>
              </a:rPr>
              <a:t>s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2CCA77DF-BD40-4552-9BB3-BAB2F6236D77}"/>
              </a:ext>
            </a:extLst>
          </p:cNvPr>
          <p:cNvSpPr/>
          <p:nvPr/>
        </p:nvSpPr>
        <p:spPr>
          <a:xfrm>
            <a:off x="2228598" y="5567610"/>
            <a:ext cx="6359867" cy="11973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7C0ADFB-3131-4EF0-AB2B-ACFDE1286C2A}"/>
              </a:ext>
            </a:extLst>
          </p:cNvPr>
          <p:cNvGrpSpPr/>
          <p:nvPr/>
        </p:nvGrpSpPr>
        <p:grpSpPr>
          <a:xfrm>
            <a:off x="10754668" y="1455445"/>
            <a:ext cx="1481376" cy="908098"/>
            <a:chOff x="10462370" y="146240"/>
            <a:chExt cx="1901190" cy="1224686"/>
          </a:xfrm>
        </p:grpSpPr>
        <p:pic>
          <p:nvPicPr>
            <p:cNvPr id="57" name="Picture 56" descr="Icon&#10;&#10;Description automatically generated">
              <a:extLst>
                <a:ext uri="{FF2B5EF4-FFF2-40B4-BE49-F238E27FC236}">
                  <a16:creationId xmlns:a16="http://schemas.microsoft.com/office/drawing/2014/main" id="{D97B4B25-C3C1-4A36-9A68-BF717F67CC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49" t="21908" r="30637" b="40986"/>
            <a:stretch/>
          </p:blipFill>
          <p:spPr>
            <a:xfrm>
              <a:off x="10869282" y="146240"/>
              <a:ext cx="1215043" cy="1224686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2A1B26E4-2951-4E49-9B62-51CD8481F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5017">
              <a:off x="10462370" y="359676"/>
              <a:ext cx="1901190" cy="755495"/>
            </a:xfrm>
            <a:prstGeom prst="rect">
              <a:avLst/>
            </a:prstGeom>
          </p:spPr>
        </p:pic>
      </p:grpSp>
      <p:pic>
        <p:nvPicPr>
          <p:cNvPr id="59" name="Graphic 58" descr="Teacher">
            <a:extLst>
              <a:ext uri="{FF2B5EF4-FFF2-40B4-BE49-F238E27FC236}">
                <a16:creationId xmlns:a16="http://schemas.microsoft.com/office/drawing/2014/main" id="{8A61436C-6087-454A-8F82-0909E72FD23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428589" y="-73552"/>
            <a:ext cx="914400" cy="914400"/>
          </a:xfrm>
          <a:prstGeom prst="rect">
            <a:avLst/>
          </a:prstGeom>
        </p:spPr>
      </p:pic>
      <p:sp>
        <p:nvSpPr>
          <p:cNvPr id="60" name="Speech Bubble: Rectangle with Corners Rounded 59">
            <a:hlinkClick r:id="" action="ppaction://noaction">
              <a:snd r:embed="rId17" name="S3_2.wav"/>
            </a:hlinkClick>
            <a:extLst>
              <a:ext uri="{FF2B5EF4-FFF2-40B4-BE49-F238E27FC236}">
                <a16:creationId xmlns:a16="http://schemas.microsoft.com/office/drawing/2014/main" id="{90D6E967-D116-4B11-853C-DE39BA6B3BAE}"/>
              </a:ext>
            </a:extLst>
          </p:cNvPr>
          <p:cNvSpPr/>
          <p:nvPr/>
        </p:nvSpPr>
        <p:spPr>
          <a:xfrm>
            <a:off x="3541228" y="107597"/>
            <a:ext cx="4064918" cy="955235"/>
          </a:xfrm>
          <a:prstGeom prst="wedgeRoundRectCallout">
            <a:avLst>
              <a:gd name="adj1" fmla="val -61723"/>
              <a:gd name="adj2" fmla="val -19254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1" name="CustomShape 7">
            <a:hlinkClick r:id="" action="ppaction://noaction">
              <a:snd r:embed="rId17" name="S3_2.wav"/>
            </a:hlinkClick>
            <a:extLst>
              <a:ext uri="{FF2B5EF4-FFF2-40B4-BE49-F238E27FC236}">
                <a16:creationId xmlns:a16="http://schemas.microsoft.com/office/drawing/2014/main" id="{02FBED73-0ACA-4016-9E50-751A59F35F2E}"/>
              </a:ext>
            </a:extLst>
          </p:cNvPr>
          <p:cNvSpPr/>
          <p:nvPr/>
        </p:nvSpPr>
        <p:spPr>
          <a:xfrm>
            <a:off x="3541228" y="151278"/>
            <a:ext cx="4064918" cy="10308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note le son 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Puis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texte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035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3" grpId="0" animBg="1"/>
      <p:bldP spid="44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5" grpId="0" animBg="1"/>
      <p:bldP spid="5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AA337944-6D25-4473-B07E-B9B3D545B6C7}"/>
              </a:ext>
            </a:extLst>
          </p:cNvPr>
          <p:cNvSpPr/>
          <p:nvPr/>
        </p:nvSpPr>
        <p:spPr>
          <a:xfrm>
            <a:off x="582047" y="2777862"/>
            <a:ext cx="5045031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39007"/>
            <a:ext cx="10515600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Making sentences negative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6674" y="52599"/>
            <a:ext cx="1151090" cy="115001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87398" y="718722"/>
            <a:ext cx="9113752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ne…pas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32001" y="1261346"/>
            <a:ext cx="1207260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Remember, to make a sentence negative, add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before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verb and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after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it.</a:t>
            </a:r>
          </a:p>
        </p:txBody>
      </p:sp>
      <p:sp>
        <p:nvSpPr>
          <p:cNvPr id="62" name="Google Shape;171;p8">
            <a:extLst>
              <a:ext uri="{FF2B5EF4-FFF2-40B4-BE49-F238E27FC236}">
                <a16:creationId xmlns:a16="http://schemas.microsoft.com/office/drawing/2014/main" id="{39EBB1DC-9A49-4F60-AA18-4DAF95C63A01}"/>
              </a:ext>
            </a:extLst>
          </p:cNvPr>
          <p:cNvSpPr txBox="1"/>
          <p:nvPr/>
        </p:nvSpPr>
        <p:spPr>
          <a:xfrm>
            <a:off x="582047" y="2755947"/>
            <a:ext cx="49735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prépare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les crêpes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!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20BCB21-4DC4-4A9C-B35C-DDD3478EB7F8}"/>
              </a:ext>
            </a:extLst>
          </p:cNvPr>
          <p:cNvSpPr/>
          <p:nvPr/>
        </p:nvSpPr>
        <p:spPr>
          <a:xfrm>
            <a:off x="582047" y="4035126"/>
            <a:ext cx="504503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2" name="Picture 31" descr="Shape, arrow&#10;&#10;Description automatically generated">
            <a:extLst>
              <a:ext uri="{FF2B5EF4-FFF2-40B4-BE49-F238E27FC236}">
                <a16:creationId xmlns:a16="http://schemas.microsoft.com/office/drawing/2014/main" id="{2B0CAA7A-7DCF-45DA-A166-9F8FF8906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270" y="2673742"/>
            <a:ext cx="594672" cy="551001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05E5C56-4E96-49E5-92D8-7B5BABEDA108}"/>
              </a:ext>
            </a:extLst>
          </p:cNvPr>
          <p:cNvSpPr/>
          <p:nvPr/>
        </p:nvSpPr>
        <p:spPr>
          <a:xfrm>
            <a:off x="6251619" y="3969461"/>
            <a:ext cx="5562882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5" name="Google Shape;171;p8">
            <a:extLst>
              <a:ext uri="{FF2B5EF4-FFF2-40B4-BE49-F238E27FC236}">
                <a16:creationId xmlns:a16="http://schemas.microsoft.com/office/drawing/2014/main" id="{E2F3B530-B02C-434E-BE8D-73F263F97FE0}"/>
              </a:ext>
            </a:extLst>
          </p:cNvPr>
          <p:cNvSpPr txBox="1"/>
          <p:nvPr/>
        </p:nvSpPr>
        <p:spPr>
          <a:xfrm>
            <a:off x="6283620" y="3970237"/>
            <a:ext cx="590838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ne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prépares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pas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les crêpes !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8EDBE8D4-A191-4C16-AEB1-EC4BB55E2EFF}"/>
              </a:ext>
            </a:extLst>
          </p:cNvPr>
          <p:cNvSpPr/>
          <p:nvPr/>
        </p:nvSpPr>
        <p:spPr>
          <a:xfrm>
            <a:off x="2717699" y="5264798"/>
            <a:ext cx="6483451" cy="1332245"/>
          </a:xfrm>
          <a:prstGeom prst="wedgeRoundRectCallout">
            <a:avLst>
              <a:gd name="adj1" fmla="val -12267"/>
              <a:gd name="adj2" fmla="val 6854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Remember: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F0302020204030204"/>
              </a:rPr>
              <a:t>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changes to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F0302020204030204"/>
              </a:rPr>
              <a:t>n’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before a verb starting with a vowel (or a silent h).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For example: je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F0302020204030204"/>
              </a:rPr>
              <a:t>n’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a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ime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pas [I don’t like]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4580AA3-9797-4BA8-9D49-0D2156A8BBF5}"/>
              </a:ext>
            </a:extLst>
          </p:cNvPr>
          <p:cNvSpPr/>
          <p:nvPr/>
        </p:nvSpPr>
        <p:spPr>
          <a:xfrm>
            <a:off x="6106599" y="2777862"/>
            <a:ext cx="5707902" cy="501265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Google Shape;171;p8">
            <a:extLst>
              <a:ext uri="{FF2B5EF4-FFF2-40B4-BE49-F238E27FC236}">
                <a16:creationId xmlns:a16="http://schemas.microsoft.com/office/drawing/2014/main" id="{4ABDEC51-9B08-4F2F-9780-56541195D4F1}"/>
              </a:ext>
            </a:extLst>
          </p:cNvPr>
          <p:cNvSpPr txBox="1"/>
          <p:nvPr/>
        </p:nvSpPr>
        <p:spPr>
          <a:xfrm>
            <a:off x="6143482" y="2755947"/>
            <a:ext cx="542958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ne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prépare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pas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les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crêpes !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766C967C-0510-4112-8B43-4EF045A2B3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241" y="2801254"/>
            <a:ext cx="616018" cy="418700"/>
          </a:xfrm>
          <a:prstGeom prst="rect">
            <a:avLst/>
          </a:prstGeom>
        </p:spPr>
      </p:pic>
      <p:pic>
        <p:nvPicPr>
          <p:cNvPr id="37" name="Picture 36" descr="Shape, arrow&#10;&#10;Description automatically generated">
            <a:extLst>
              <a:ext uri="{FF2B5EF4-FFF2-40B4-BE49-F238E27FC236}">
                <a16:creationId xmlns:a16="http://schemas.microsoft.com/office/drawing/2014/main" id="{86550ADB-2310-41FA-ADC3-789346F15C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992" y="3995160"/>
            <a:ext cx="616018" cy="418700"/>
          </a:xfrm>
          <a:prstGeom prst="rect">
            <a:avLst/>
          </a:prstGeom>
        </p:spPr>
      </p:pic>
      <p:sp>
        <p:nvSpPr>
          <p:cNvPr id="38" name="Google Shape;171;p8">
            <a:extLst>
              <a:ext uri="{FF2B5EF4-FFF2-40B4-BE49-F238E27FC236}">
                <a16:creationId xmlns:a16="http://schemas.microsoft.com/office/drawing/2014/main" id="{589B453E-A937-47D8-B641-606223AAB20E}"/>
              </a:ext>
            </a:extLst>
          </p:cNvPr>
          <p:cNvSpPr txBox="1"/>
          <p:nvPr/>
        </p:nvSpPr>
        <p:spPr>
          <a:xfrm>
            <a:off x="624249" y="4015499"/>
            <a:ext cx="478695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prépares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les crêpes !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6" name="Picture 45" descr="Shape, arrow&#10;&#10;Description automatically generated">
            <a:extLst>
              <a:ext uri="{FF2B5EF4-FFF2-40B4-BE49-F238E27FC236}">
                <a16:creationId xmlns:a16="http://schemas.microsoft.com/office/drawing/2014/main" id="{DF718810-4A61-43F4-B5A5-BD20A3F89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456" y="3940916"/>
            <a:ext cx="594672" cy="551001"/>
          </a:xfrm>
          <a:prstGeom prst="rect">
            <a:avLst/>
          </a:prstGeom>
        </p:spPr>
      </p:pic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BF6E94AB-F60E-42E2-9961-058820224A2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6975" y="3337050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71;p8">
            <a:extLst>
              <a:ext uri="{FF2B5EF4-FFF2-40B4-BE49-F238E27FC236}">
                <a16:creationId xmlns:a16="http://schemas.microsoft.com/office/drawing/2014/main" id="{CA59F190-701E-4F9B-A376-146EBD2996B6}"/>
              </a:ext>
            </a:extLst>
          </p:cNvPr>
          <p:cNvSpPr txBox="1"/>
          <p:nvPr/>
        </p:nvSpPr>
        <p:spPr>
          <a:xfrm>
            <a:off x="581030" y="3288548"/>
            <a:ext cx="52069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prepare the pancakes!</a:t>
            </a:r>
          </a:p>
        </p:txBody>
      </p:sp>
      <p:sp>
        <p:nvSpPr>
          <p:cNvPr id="51" name="Google Shape;171;p8">
            <a:extLst>
              <a:ext uri="{FF2B5EF4-FFF2-40B4-BE49-F238E27FC236}">
                <a16:creationId xmlns:a16="http://schemas.microsoft.com/office/drawing/2014/main" id="{511E164A-6940-4477-8426-245FBF445D4C}"/>
              </a:ext>
            </a:extLst>
          </p:cNvPr>
          <p:cNvSpPr txBox="1"/>
          <p:nvPr/>
        </p:nvSpPr>
        <p:spPr>
          <a:xfrm>
            <a:off x="6143482" y="3243851"/>
            <a:ext cx="58020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don’t prepare the pancakes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!</a:t>
            </a:r>
          </a:p>
        </p:txBody>
      </p:sp>
      <p:pic>
        <p:nvPicPr>
          <p:cNvPr id="52" name="Google Shape;183;p8">
            <a:extLst>
              <a:ext uri="{FF2B5EF4-FFF2-40B4-BE49-F238E27FC236}">
                <a16:creationId xmlns:a16="http://schemas.microsoft.com/office/drawing/2014/main" id="{A85C458A-4637-4C05-84A4-500D32DB6F4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78178" y="3305599"/>
            <a:ext cx="404055" cy="55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F8FE3886-AC29-41D0-B13C-086296F6D6A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237" y="4701250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171;p8">
            <a:extLst>
              <a:ext uri="{FF2B5EF4-FFF2-40B4-BE49-F238E27FC236}">
                <a16:creationId xmlns:a16="http://schemas.microsoft.com/office/drawing/2014/main" id="{C7DC68D2-40AE-4CE2-B400-36CDC6A02D65}"/>
              </a:ext>
            </a:extLst>
          </p:cNvPr>
          <p:cNvSpPr txBox="1"/>
          <p:nvPr/>
        </p:nvSpPr>
        <p:spPr>
          <a:xfrm>
            <a:off x="608292" y="4652748"/>
            <a:ext cx="52069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prepare the pancakes!</a:t>
            </a:r>
          </a:p>
        </p:txBody>
      </p:sp>
      <p:pic>
        <p:nvPicPr>
          <p:cNvPr id="58" name="Google Shape;183;p8">
            <a:extLst>
              <a:ext uri="{FF2B5EF4-FFF2-40B4-BE49-F238E27FC236}">
                <a16:creationId xmlns:a16="http://schemas.microsoft.com/office/drawing/2014/main" id="{C20FA265-E995-409D-AA8F-07FEFDE884E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87992" y="4600653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171;p8">
            <a:extLst>
              <a:ext uri="{FF2B5EF4-FFF2-40B4-BE49-F238E27FC236}">
                <a16:creationId xmlns:a16="http://schemas.microsoft.com/office/drawing/2014/main" id="{DEB70226-2914-41F3-80C1-086AAC5A480A}"/>
              </a:ext>
            </a:extLst>
          </p:cNvPr>
          <p:cNvSpPr txBox="1"/>
          <p:nvPr/>
        </p:nvSpPr>
        <p:spPr>
          <a:xfrm>
            <a:off x="6192046" y="4552151"/>
            <a:ext cx="599995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don’t prepare the pancakes!</a:t>
            </a:r>
          </a:p>
        </p:txBody>
      </p:sp>
      <p:pic>
        <p:nvPicPr>
          <p:cNvPr id="5" name="Picture 4" descr="A picture containing kitchenware, pan&#10;&#10;Description automatically generated">
            <a:extLst>
              <a:ext uri="{FF2B5EF4-FFF2-40B4-BE49-F238E27FC236}">
                <a16:creationId xmlns:a16="http://schemas.microsoft.com/office/drawing/2014/main" id="{84A51924-C04F-4459-9173-E928202A3C9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177" y="1716193"/>
            <a:ext cx="1348748" cy="100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6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7" grpId="0"/>
      <p:bldP spid="62" grpId="0"/>
      <p:bldP spid="47" grpId="0" animBg="1"/>
      <p:bldP spid="42" grpId="0" animBg="1"/>
      <p:bldP spid="55" grpId="0"/>
      <p:bldP spid="24" grpId="0" animBg="1"/>
      <p:bldP spid="35" grpId="0" animBg="1"/>
      <p:bldP spid="36" grpId="0"/>
      <p:bldP spid="38" grpId="0"/>
      <p:bldP spid="50" grpId="0"/>
      <p:bldP spid="51" grpId="0"/>
      <p:bldP spid="54" grpId="0"/>
      <p:bldP spid="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Le Mardi gras.wav"/>
            </a:hlinkClick>
          </p:cNvPr>
          <p:cNvSpPr/>
          <p:nvPr/>
        </p:nvSpPr>
        <p:spPr>
          <a:xfrm>
            <a:off x="0" y="33451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Le Mardi gras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403266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7C7DC8C-639D-40A2-9201-CA9D34EDD24A}"/>
              </a:ext>
            </a:extLst>
          </p:cNvPr>
          <p:cNvSpPr txBox="1"/>
          <p:nvPr/>
        </p:nvSpPr>
        <p:spPr>
          <a:xfrm>
            <a:off x="712793" y="1188331"/>
            <a:ext cx="4839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famille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célèbre…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Action Button: Custom 16">
            <a:hlinkClick r:id="" action="ppaction://noaction" highlightClick="1">
              <a:snd r:embed="rId5" name="S5_3.wav"/>
            </a:hlinkClick>
            <a:extLst>
              <a:ext uri="{FF2B5EF4-FFF2-40B4-BE49-F238E27FC236}">
                <a16:creationId xmlns:a16="http://schemas.microsoft.com/office/drawing/2014/main" id="{214AB285-D582-4796-838F-33DA8FF1F8FF}"/>
              </a:ext>
            </a:extLst>
          </p:cNvPr>
          <p:cNvSpPr/>
          <p:nvPr/>
        </p:nvSpPr>
        <p:spPr>
          <a:xfrm>
            <a:off x="239635" y="1197338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46" name="Action Button: Custom 16">
            <a:hlinkClick r:id="" action="ppaction://noaction" highlightClick="1">
              <a:snd r:embed="rId6" name="S5_4.wav"/>
            </a:hlinkClick>
            <a:extLst>
              <a:ext uri="{FF2B5EF4-FFF2-40B4-BE49-F238E27FC236}">
                <a16:creationId xmlns:a16="http://schemas.microsoft.com/office/drawing/2014/main" id="{114F3E89-EF96-4F1C-ABD1-A3F82B823722}"/>
              </a:ext>
            </a:extLst>
          </p:cNvPr>
          <p:cNvSpPr/>
          <p:nvPr/>
        </p:nvSpPr>
        <p:spPr>
          <a:xfrm>
            <a:off x="241633" y="1844814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51" name="Action Button: Custom 16">
            <a:hlinkClick r:id="" action="ppaction://noaction" highlightClick="1">
              <a:snd r:embed="rId7" name="S5_5.wav"/>
            </a:hlinkClick>
            <a:extLst>
              <a:ext uri="{FF2B5EF4-FFF2-40B4-BE49-F238E27FC236}">
                <a16:creationId xmlns:a16="http://schemas.microsoft.com/office/drawing/2014/main" id="{9F7FF10C-D274-4EEC-B41D-44A29031ACFC}"/>
              </a:ext>
            </a:extLst>
          </p:cNvPr>
          <p:cNvSpPr/>
          <p:nvPr/>
        </p:nvSpPr>
        <p:spPr>
          <a:xfrm>
            <a:off x="241633" y="2495706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56" name="Action Button: Custom 16">
            <a:hlinkClick r:id="" action="ppaction://noaction" highlightClick="1">
              <a:snd r:embed="rId8" name="S5_6.wav"/>
            </a:hlinkClick>
            <a:extLst>
              <a:ext uri="{FF2B5EF4-FFF2-40B4-BE49-F238E27FC236}">
                <a16:creationId xmlns:a16="http://schemas.microsoft.com/office/drawing/2014/main" id="{7818F15C-F269-4DEF-B456-B6CC0AAF381F}"/>
              </a:ext>
            </a:extLst>
          </p:cNvPr>
          <p:cNvSpPr/>
          <p:nvPr/>
        </p:nvSpPr>
        <p:spPr>
          <a:xfrm>
            <a:off x="241633" y="3135602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61" name="Action Button: Custom 16">
            <a:hlinkClick r:id="" action="ppaction://noaction" highlightClick="1">
              <a:snd r:embed="rId9" name="S5_7.wav"/>
            </a:hlinkClick>
            <a:extLst>
              <a:ext uri="{FF2B5EF4-FFF2-40B4-BE49-F238E27FC236}">
                <a16:creationId xmlns:a16="http://schemas.microsoft.com/office/drawing/2014/main" id="{F8336CBD-7489-49B3-AF8F-9F4D729463E6}"/>
              </a:ext>
            </a:extLst>
          </p:cNvPr>
          <p:cNvSpPr/>
          <p:nvPr/>
        </p:nvSpPr>
        <p:spPr>
          <a:xfrm>
            <a:off x="241633" y="3774262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66" name="Action Button: Custom 16">
            <a:hlinkClick r:id="" action="ppaction://noaction" highlightClick="1">
              <a:snd r:embed="rId10" name="S5_8.wav"/>
            </a:hlinkClick>
            <a:extLst>
              <a:ext uri="{FF2B5EF4-FFF2-40B4-BE49-F238E27FC236}">
                <a16:creationId xmlns:a16="http://schemas.microsoft.com/office/drawing/2014/main" id="{5F3C3083-C0DF-430A-B88D-3D49D01ED071}"/>
              </a:ext>
            </a:extLst>
          </p:cNvPr>
          <p:cNvSpPr/>
          <p:nvPr/>
        </p:nvSpPr>
        <p:spPr>
          <a:xfrm>
            <a:off x="235075" y="4439555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71" name="Action Button: Custom 16">
            <a:hlinkClick r:id="" action="ppaction://noaction" highlightClick="1">
              <a:snd r:embed="rId11" name="S5_9.wav"/>
            </a:hlinkClick>
            <a:extLst>
              <a:ext uri="{FF2B5EF4-FFF2-40B4-BE49-F238E27FC236}">
                <a16:creationId xmlns:a16="http://schemas.microsoft.com/office/drawing/2014/main" id="{E84B5875-C318-4BBC-8FF5-2E964D5B9AFB}"/>
              </a:ext>
            </a:extLst>
          </p:cNvPr>
          <p:cNvSpPr/>
          <p:nvPr/>
        </p:nvSpPr>
        <p:spPr>
          <a:xfrm>
            <a:off x="235075" y="5079451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7</a:t>
            </a:r>
          </a:p>
        </p:txBody>
      </p:sp>
      <p:sp>
        <p:nvSpPr>
          <p:cNvPr id="76" name="Action Button: Custom 16">
            <a:hlinkClick r:id="" action="ppaction://noaction" highlightClick="1">
              <a:snd r:embed="rId12" name="S5_10.wav"/>
            </a:hlinkClick>
            <a:extLst>
              <a:ext uri="{FF2B5EF4-FFF2-40B4-BE49-F238E27FC236}">
                <a16:creationId xmlns:a16="http://schemas.microsoft.com/office/drawing/2014/main" id="{8C238CDA-B97B-4484-9915-65C86A85794D}"/>
              </a:ext>
            </a:extLst>
          </p:cNvPr>
          <p:cNvSpPr/>
          <p:nvPr/>
        </p:nvSpPr>
        <p:spPr>
          <a:xfrm>
            <a:off x="235075" y="5699070"/>
            <a:ext cx="460800" cy="461665"/>
          </a:xfrm>
          <a:prstGeom prst="actionButtonBlank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05C8F7-8C5A-48F9-9604-B32DFC9E38DD}"/>
              </a:ext>
            </a:extLst>
          </p:cNvPr>
          <p:cNvSpPr/>
          <p:nvPr/>
        </p:nvSpPr>
        <p:spPr>
          <a:xfrm>
            <a:off x="5153658" y="1137681"/>
            <a:ext cx="2813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pas le Mardi gras.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DC0BB9B-44AF-4A8E-8AFB-74F68F93077E}"/>
              </a:ext>
            </a:extLst>
          </p:cNvPr>
          <p:cNvCxnSpPr/>
          <p:nvPr/>
        </p:nvCxnSpPr>
        <p:spPr>
          <a:xfrm>
            <a:off x="8331131" y="828053"/>
            <a:ext cx="0" cy="5643754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>
            <a:extLst>
              <a:ext uri="{FF2B5EF4-FFF2-40B4-BE49-F238E27FC236}">
                <a16:creationId xmlns:a16="http://schemas.microsoft.com/office/drawing/2014/main" id="{95F11727-09CE-4991-A335-E455E52DAB49}"/>
              </a:ext>
            </a:extLst>
          </p:cNvPr>
          <p:cNvSpPr/>
          <p:nvPr/>
        </p:nvSpPr>
        <p:spPr>
          <a:xfrm>
            <a:off x="8376100" y="1172433"/>
            <a:ext cx="2188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Mardi gras.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F61909E-539B-47CC-B26B-92593C417B70}"/>
              </a:ext>
            </a:extLst>
          </p:cNvPr>
          <p:cNvSpPr/>
          <p:nvPr/>
        </p:nvSpPr>
        <p:spPr>
          <a:xfrm>
            <a:off x="5155472" y="1780413"/>
            <a:ext cx="23839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pas les crêpes.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D32999F8-A3FF-454E-A72F-8C3810F1F63D}"/>
              </a:ext>
            </a:extLst>
          </p:cNvPr>
          <p:cNvSpPr/>
          <p:nvPr/>
        </p:nvSpPr>
        <p:spPr>
          <a:xfrm>
            <a:off x="8376100" y="1755453"/>
            <a:ext cx="17588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les crêpes.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771385D5-079D-4971-BEC7-7CDBD0504186}"/>
              </a:ext>
            </a:extLst>
          </p:cNvPr>
          <p:cNvSpPr/>
          <p:nvPr/>
        </p:nvSpPr>
        <p:spPr>
          <a:xfrm>
            <a:off x="5153658" y="2476358"/>
            <a:ext cx="17267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recette.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3F639ED0-384C-45F0-A9DB-AD0E6104199C}"/>
              </a:ext>
            </a:extLst>
          </p:cNvPr>
          <p:cNvSpPr/>
          <p:nvPr/>
        </p:nvSpPr>
        <p:spPr>
          <a:xfrm>
            <a:off x="8376100" y="2511110"/>
            <a:ext cx="24323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pas la recette.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CD80FFE-EC13-4A15-A8AE-4CEF4FA0E2B1}"/>
              </a:ext>
            </a:extLst>
          </p:cNvPr>
          <p:cNvSpPr/>
          <p:nvPr/>
        </p:nvSpPr>
        <p:spPr>
          <a:xfrm>
            <a:off x="5153658" y="3104207"/>
            <a:ext cx="15504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pas faim.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BAD6D8A-BEDD-49D9-8622-D037256F0693}"/>
              </a:ext>
            </a:extLst>
          </p:cNvPr>
          <p:cNvSpPr/>
          <p:nvPr/>
        </p:nvSpPr>
        <p:spPr>
          <a:xfrm>
            <a:off x="8376100" y="3138959"/>
            <a:ext cx="9252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faim.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6A8E3A5A-40D9-418F-AFFA-3068E2F21A0E}"/>
              </a:ext>
            </a:extLst>
          </p:cNvPr>
          <p:cNvSpPr/>
          <p:nvPr/>
        </p:nvSpPr>
        <p:spPr>
          <a:xfrm>
            <a:off x="5191435" y="3811340"/>
            <a:ext cx="20730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pas Maman.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2C017EBB-2801-4E5B-BF03-12CF7C7FF905}"/>
              </a:ext>
            </a:extLst>
          </p:cNvPr>
          <p:cNvSpPr/>
          <p:nvPr/>
        </p:nvSpPr>
        <p:spPr>
          <a:xfrm>
            <a:off x="8396729" y="3777359"/>
            <a:ext cx="14478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Maman.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B7DC5062-6C7F-4308-B097-A91E9AE9DDA5}"/>
              </a:ext>
            </a:extLst>
          </p:cNvPr>
          <p:cNvSpPr/>
          <p:nvPr/>
        </p:nvSpPr>
        <p:spPr>
          <a:xfrm>
            <a:off x="5189454" y="4527115"/>
            <a:ext cx="14895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les œufs.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C4B240AA-AEAD-46F6-92D2-BC16262B97C0}"/>
              </a:ext>
            </a:extLst>
          </p:cNvPr>
          <p:cNvSpPr/>
          <p:nvPr/>
        </p:nvSpPr>
        <p:spPr>
          <a:xfrm>
            <a:off x="8384554" y="4528403"/>
            <a:ext cx="21146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pas </a:t>
            </a:r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les œufs.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6C38399C-AAA1-422B-9CFD-2ECAE65F27D4}"/>
              </a:ext>
            </a:extLst>
          </p:cNvPr>
          <p:cNvSpPr/>
          <p:nvPr/>
        </p:nvSpPr>
        <p:spPr>
          <a:xfrm>
            <a:off x="5189454" y="5091306"/>
            <a:ext cx="22797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pas contente.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3CCEB096-33FD-4F39-8404-F0FE3B8E8AE9}"/>
              </a:ext>
            </a:extLst>
          </p:cNvPr>
          <p:cNvSpPr/>
          <p:nvPr/>
        </p:nvSpPr>
        <p:spPr>
          <a:xfrm>
            <a:off x="8371977" y="5112783"/>
            <a:ext cx="16546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contente.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F408A37A-87E8-489B-86A9-5701285ACB8C}"/>
              </a:ext>
            </a:extLst>
          </p:cNvPr>
          <p:cNvSpPr/>
          <p:nvPr/>
        </p:nvSpPr>
        <p:spPr>
          <a:xfrm>
            <a:off x="5189454" y="5748264"/>
            <a:ext cx="1713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pourquoi !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B56F3520-2D88-47C1-980A-6E56366EB1D0}"/>
              </a:ext>
            </a:extLst>
          </p:cNvPr>
          <p:cNvSpPr/>
          <p:nvPr/>
        </p:nvSpPr>
        <p:spPr>
          <a:xfrm>
            <a:off x="8371977" y="5727304"/>
            <a:ext cx="2424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pas pourquoi</a:t>
            </a:r>
            <a:r>
              <a:rPr kumimoji="0" lang="fr-FR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!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A6CEEAB-3228-4AEC-9B47-793F4BEC47E2}"/>
              </a:ext>
            </a:extLst>
          </p:cNvPr>
          <p:cNvSpPr txBox="1"/>
          <p:nvPr/>
        </p:nvSpPr>
        <p:spPr>
          <a:xfrm>
            <a:off x="747402" y="1844814"/>
            <a:ext cx="4839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ne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prépare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44303CD-45C4-49BC-ADB2-F5579F37F45C}"/>
              </a:ext>
            </a:extLst>
          </p:cNvPr>
          <p:cNvSpPr txBox="1"/>
          <p:nvPr/>
        </p:nvSpPr>
        <p:spPr>
          <a:xfrm>
            <a:off x="747401" y="2487907"/>
            <a:ext cx="4839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Maman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n’utilise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06F03B2-D7F7-4B93-B80F-B5784E73256A}"/>
              </a:ext>
            </a:extLst>
          </p:cNvPr>
          <p:cNvSpPr txBox="1"/>
          <p:nvPr/>
        </p:nvSpPr>
        <p:spPr>
          <a:xfrm>
            <a:off x="743882" y="3160601"/>
            <a:ext cx="4839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4701A37-A266-4EEB-93F1-1648C6E9B1AD}"/>
              </a:ext>
            </a:extLst>
          </p:cNvPr>
          <p:cNvSpPr txBox="1"/>
          <p:nvPr/>
        </p:nvSpPr>
        <p:spPr>
          <a:xfrm>
            <a:off x="743881" y="3804733"/>
            <a:ext cx="4362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6C1A033-389D-4CE7-910E-D54574D64080}"/>
              </a:ext>
            </a:extLst>
          </p:cNvPr>
          <p:cNvSpPr txBox="1"/>
          <p:nvPr/>
        </p:nvSpPr>
        <p:spPr>
          <a:xfrm>
            <a:off x="712793" y="4474980"/>
            <a:ext cx="4362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ne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trouve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81F513B-811F-4EB5-9B9D-8D0B266843A5}"/>
              </a:ext>
            </a:extLst>
          </p:cNvPr>
          <p:cNvSpPr txBox="1"/>
          <p:nvPr/>
        </p:nvSpPr>
        <p:spPr>
          <a:xfrm>
            <a:off x="712792" y="5118073"/>
            <a:ext cx="4362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Maman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C0A9209-0C30-4E43-973E-EF7FFD1C2697}"/>
              </a:ext>
            </a:extLst>
          </p:cNvPr>
          <p:cNvSpPr txBox="1"/>
          <p:nvPr/>
        </p:nvSpPr>
        <p:spPr>
          <a:xfrm>
            <a:off x="739743" y="5722383"/>
            <a:ext cx="4362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demande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2242493B-4AB9-4812-A448-A74FCA642DB4}"/>
              </a:ext>
            </a:extLst>
          </p:cNvPr>
          <p:cNvSpPr/>
          <p:nvPr/>
        </p:nvSpPr>
        <p:spPr>
          <a:xfrm>
            <a:off x="4890521" y="1180755"/>
            <a:ext cx="3281153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92DE29E5-D34A-41A2-9F4B-C17D8FF6C642}"/>
              </a:ext>
            </a:extLst>
          </p:cNvPr>
          <p:cNvSpPr/>
          <p:nvPr/>
        </p:nvSpPr>
        <p:spPr>
          <a:xfrm>
            <a:off x="8384554" y="1760225"/>
            <a:ext cx="2731145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E55CC139-5CD6-4953-B7CD-24F59649EDF0}"/>
              </a:ext>
            </a:extLst>
          </p:cNvPr>
          <p:cNvSpPr/>
          <p:nvPr/>
        </p:nvSpPr>
        <p:spPr>
          <a:xfrm>
            <a:off x="5068949" y="2537376"/>
            <a:ext cx="2295350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DED4FACE-1F13-4EA7-8D8B-D5FED06DBFA7}"/>
              </a:ext>
            </a:extLst>
          </p:cNvPr>
          <p:cNvSpPr/>
          <p:nvPr/>
        </p:nvSpPr>
        <p:spPr>
          <a:xfrm>
            <a:off x="4873224" y="3225027"/>
            <a:ext cx="3281153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BA91BE2F-89F4-4C0F-AD42-BC823F8EAB7B}"/>
              </a:ext>
            </a:extLst>
          </p:cNvPr>
          <p:cNvSpPr/>
          <p:nvPr/>
        </p:nvSpPr>
        <p:spPr>
          <a:xfrm>
            <a:off x="4844407" y="3859085"/>
            <a:ext cx="3281153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B596D97A-834F-4077-BA90-7EF2C7F79985}"/>
              </a:ext>
            </a:extLst>
          </p:cNvPr>
          <p:cNvSpPr/>
          <p:nvPr/>
        </p:nvSpPr>
        <p:spPr>
          <a:xfrm>
            <a:off x="4844407" y="4573958"/>
            <a:ext cx="3281153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1A136811-E280-4ECB-84B5-2506AC33DD17}"/>
              </a:ext>
            </a:extLst>
          </p:cNvPr>
          <p:cNvSpPr/>
          <p:nvPr/>
        </p:nvSpPr>
        <p:spPr>
          <a:xfrm>
            <a:off x="8381890" y="5098362"/>
            <a:ext cx="2059208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76052D7C-D8A2-4D07-B774-C1B5071FD4C0}"/>
              </a:ext>
            </a:extLst>
          </p:cNvPr>
          <p:cNvSpPr/>
          <p:nvPr/>
        </p:nvSpPr>
        <p:spPr>
          <a:xfrm>
            <a:off x="8435799" y="5732414"/>
            <a:ext cx="3281153" cy="45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480DFE9-6FEF-4067-8902-8606E40B68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064" y="2211289"/>
            <a:ext cx="1528927" cy="4287501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DA69D57E-8436-4B33-87B3-3898271AD80B}"/>
              </a:ext>
            </a:extLst>
          </p:cNvPr>
          <p:cNvSpPr txBox="1"/>
          <p:nvPr/>
        </p:nvSpPr>
        <p:spPr>
          <a:xfrm>
            <a:off x="1455" y="605754"/>
            <a:ext cx="2596261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recette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= recipe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34E8F4D-453C-4379-BEAF-48CE5B6992D9}"/>
              </a:ext>
            </a:extLst>
          </p:cNvPr>
          <p:cNvSpPr txBox="1"/>
          <p:nvPr/>
        </p:nvSpPr>
        <p:spPr>
          <a:xfrm>
            <a:off x="-5629" y="6191378"/>
            <a:ext cx="12196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CC00CC"/>
                </a:solidFill>
                <a:latin typeface="Berlin Sans FB Demi" panose="020E0802020502020306" pitchFamily="34" charset="0"/>
              </a:rPr>
              <a:t>M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FFCC00"/>
                </a:solidFill>
                <a:latin typeface="Berlin Sans FB Demi" panose="020E0802020502020306" pitchFamily="34" charset="0"/>
              </a:rPr>
              <a:t>a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00B050"/>
                </a:solidFill>
                <a:latin typeface="Berlin Sans FB Demi" panose="020E0802020502020306" pitchFamily="34" charset="0"/>
              </a:rPr>
              <a:t>r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CC00CC"/>
                </a:solidFill>
                <a:latin typeface="Berlin Sans FB Demi" panose="020E0802020502020306" pitchFamily="34" charset="0"/>
              </a:rPr>
              <a:t>d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FFCC00"/>
                </a:solidFill>
                <a:latin typeface="Berlin Sans FB Demi" panose="020E0802020502020306" pitchFamily="34" charset="0"/>
              </a:rPr>
              <a:t>i   </a:t>
            </a:r>
            <a:r>
              <a:rPr lang="en-GB" sz="3600" dirty="0">
                <a:solidFill>
                  <a:srgbClr val="00B050"/>
                </a:solidFill>
                <a:latin typeface="Berlin Sans FB Demi" panose="020E0802020502020306" pitchFamily="34" charset="0"/>
              </a:rPr>
              <a:t>g </a:t>
            </a:r>
            <a:r>
              <a:rPr lang="en-GB" sz="3600" dirty="0">
                <a:solidFill>
                  <a:srgbClr val="CC00CC"/>
                </a:solidFill>
                <a:latin typeface="Berlin Sans FB Demi" panose="020E0802020502020306" pitchFamily="34" charset="0"/>
              </a:rPr>
              <a:t>r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FFCC00"/>
                </a:solidFill>
                <a:latin typeface="Berlin Sans FB Demi" panose="020E0802020502020306" pitchFamily="34" charset="0"/>
              </a:rPr>
              <a:t>a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00B050"/>
                </a:solidFill>
                <a:latin typeface="Berlin Sans FB Demi" panose="020E0802020502020306" pitchFamily="34" charset="0"/>
              </a:rPr>
              <a:t>s   </a:t>
            </a:r>
            <a:r>
              <a:rPr lang="en-GB" sz="3600" dirty="0">
                <a:solidFill>
                  <a:srgbClr val="CC00CC"/>
                </a:solidFill>
                <a:latin typeface="Berlin Sans FB Demi" panose="020E0802020502020306" pitchFamily="34" charset="0"/>
              </a:rPr>
              <a:t>|   </a:t>
            </a:r>
            <a:r>
              <a:rPr lang="en-GB" sz="3600" dirty="0">
                <a:solidFill>
                  <a:srgbClr val="FFCC00"/>
                </a:solidFill>
                <a:latin typeface="Berlin Sans FB Demi" panose="020E0802020502020306" pitchFamily="34" charset="0"/>
              </a:rPr>
              <a:t>M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00B050"/>
                </a:solidFill>
                <a:latin typeface="Berlin Sans FB Demi" panose="020E0802020502020306" pitchFamily="34" charset="0"/>
              </a:rPr>
              <a:t>a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CC00CC"/>
                </a:solidFill>
                <a:latin typeface="Berlin Sans FB Demi" panose="020E0802020502020306" pitchFamily="34" charset="0"/>
              </a:rPr>
              <a:t>r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FFCC00"/>
                </a:solidFill>
                <a:latin typeface="Berlin Sans FB Demi" panose="020E0802020502020306" pitchFamily="34" charset="0"/>
              </a:rPr>
              <a:t>d </a:t>
            </a:r>
            <a:r>
              <a:rPr lang="en-GB" sz="3600" dirty="0">
                <a:solidFill>
                  <a:srgbClr val="00B050"/>
                </a:solidFill>
                <a:latin typeface="Berlin Sans FB Demi" panose="020E0802020502020306" pitchFamily="34" charset="0"/>
              </a:rPr>
              <a:t>i   </a:t>
            </a:r>
            <a:r>
              <a:rPr lang="en-GB" sz="3600" dirty="0">
                <a:solidFill>
                  <a:srgbClr val="CC00CC"/>
                </a:solidFill>
                <a:latin typeface="Berlin Sans FB Demi" panose="020E0802020502020306" pitchFamily="34" charset="0"/>
              </a:rPr>
              <a:t>g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FFCC00"/>
                </a:solidFill>
                <a:latin typeface="Berlin Sans FB Demi" panose="020E0802020502020306" pitchFamily="34" charset="0"/>
              </a:rPr>
              <a:t>r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00B050"/>
                </a:solidFill>
                <a:latin typeface="Berlin Sans FB Demi" panose="020E0802020502020306" pitchFamily="34" charset="0"/>
              </a:rPr>
              <a:t>a </a:t>
            </a:r>
            <a:r>
              <a:rPr lang="en-GB" sz="3600" dirty="0">
                <a:solidFill>
                  <a:srgbClr val="CC00CC"/>
                </a:solidFill>
                <a:latin typeface="Berlin Sans FB Demi" panose="020E0802020502020306" pitchFamily="34" charset="0"/>
              </a:rPr>
              <a:t>s</a:t>
            </a:r>
            <a:r>
              <a:rPr lang="en-GB" sz="3600" dirty="0">
                <a:solidFill>
                  <a:srgbClr val="00B050"/>
                </a:solidFill>
                <a:latin typeface="Berlin Sans FB Demi" panose="020E0802020502020306" pitchFamily="34" charset="0"/>
              </a:rPr>
              <a:t>   </a:t>
            </a:r>
            <a:r>
              <a:rPr lang="en-GB" sz="3600" dirty="0">
                <a:solidFill>
                  <a:srgbClr val="FFCC00"/>
                </a:solidFill>
                <a:latin typeface="Berlin Sans FB Demi" panose="020E0802020502020306" pitchFamily="34" charset="0"/>
              </a:rPr>
              <a:t>|</a:t>
            </a:r>
            <a:r>
              <a:rPr lang="en-GB" sz="3600" dirty="0">
                <a:solidFill>
                  <a:srgbClr val="00B050"/>
                </a:solidFill>
                <a:latin typeface="Berlin Sans FB Demi" panose="020E0802020502020306" pitchFamily="34" charset="0"/>
              </a:rPr>
              <a:t>   M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CC00CC"/>
                </a:solidFill>
                <a:latin typeface="Berlin Sans FB Demi" panose="020E0802020502020306" pitchFamily="34" charset="0"/>
              </a:rPr>
              <a:t>a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FFCC00"/>
                </a:solidFill>
                <a:latin typeface="Berlin Sans FB Demi" panose="020E0802020502020306" pitchFamily="34" charset="0"/>
              </a:rPr>
              <a:t>r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00B050"/>
                </a:solidFill>
                <a:latin typeface="Berlin Sans FB Demi" panose="020E0802020502020306" pitchFamily="34" charset="0"/>
              </a:rPr>
              <a:t>d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CC00CC"/>
                </a:solidFill>
                <a:latin typeface="Berlin Sans FB Demi" panose="020E0802020502020306" pitchFamily="34" charset="0"/>
              </a:rPr>
              <a:t>i</a:t>
            </a:r>
            <a:r>
              <a:rPr lang="en-GB" sz="3600" dirty="0">
                <a:solidFill>
                  <a:srgbClr val="FFCC00"/>
                </a:solidFill>
                <a:latin typeface="Berlin Sans FB Demi" panose="020E0802020502020306" pitchFamily="34" charset="0"/>
              </a:rPr>
              <a:t>   g</a:t>
            </a:r>
            <a:r>
              <a:rPr lang="en-GB" sz="3600" dirty="0">
                <a:solidFill>
                  <a:srgbClr val="00B050"/>
                </a:solidFill>
                <a:latin typeface="Berlin Sans FB Demi" panose="020E0802020502020306" pitchFamily="34" charset="0"/>
              </a:rPr>
              <a:t> r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CC00CC"/>
                </a:solidFill>
                <a:latin typeface="Berlin Sans FB Demi" panose="020E0802020502020306" pitchFamily="34" charset="0"/>
              </a:rPr>
              <a:t>a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FFCC00"/>
                </a:solidFill>
                <a:latin typeface="Berlin Sans FB Demi" panose="020E0802020502020306" pitchFamily="34" charset="0"/>
              </a:rPr>
              <a:t>s</a:t>
            </a:r>
            <a:r>
              <a:rPr lang="en-GB" sz="3600" dirty="0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  <p:pic>
        <p:nvPicPr>
          <p:cNvPr id="59" name="Graphic 58" descr="Teacher">
            <a:extLst>
              <a:ext uri="{FF2B5EF4-FFF2-40B4-BE49-F238E27FC236}">
                <a16:creationId xmlns:a16="http://schemas.microsoft.com/office/drawing/2014/main" id="{D154F95F-3DCD-482D-8EA6-E5AE378192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649589" y="-74296"/>
            <a:ext cx="914400" cy="914400"/>
          </a:xfrm>
          <a:prstGeom prst="rect">
            <a:avLst/>
          </a:prstGeom>
        </p:spPr>
      </p:pic>
      <p:sp>
        <p:nvSpPr>
          <p:cNvPr id="60" name="Speech Bubble: Rectangle with Corners Rounded 59">
            <a:hlinkClick r:id="" action="ppaction://noaction">
              <a:snd r:embed="rId16" name="S5_2.wav"/>
            </a:hlinkClick>
            <a:extLst>
              <a:ext uri="{FF2B5EF4-FFF2-40B4-BE49-F238E27FC236}">
                <a16:creationId xmlns:a16="http://schemas.microsoft.com/office/drawing/2014/main" id="{F3918287-C99C-4D52-897A-7C68421F9C4F}"/>
              </a:ext>
            </a:extLst>
          </p:cNvPr>
          <p:cNvSpPr/>
          <p:nvPr/>
        </p:nvSpPr>
        <p:spPr>
          <a:xfrm>
            <a:off x="3762228" y="106853"/>
            <a:ext cx="5470652" cy="860949"/>
          </a:xfrm>
          <a:prstGeom prst="wedgeRoundRectCallout">
            <a:avLst>
              <a:gd name="adj1" fmla="val -61723"/>
              <a:gd name="adj2" fmla="val -19254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2" name="CustomShape 7">
            <a:hlinkClick r:id="" action="ppaction://noaction">
              <a:snd r:embed="rId16" name="S5_2.wav"/>
            </a:hlinkClick>
            <a:extLst>
              <a:ext uri="{FF2B5EF4-FFF2-40B4-BE49-F238E27FC236}">
                <a16:creationId xmlns:a16="http://schemas.microsoft.com/office/drawing/2014/main" id="{FA1A43DB-FB43-418E-81D6-9D649B568A87}"/>
              </a:ext>
            </a:extLst>
          </p:cNvPr>
          <p:cNvSpPr/>
          <p:nvPr/>
        </p:nvSpPr>
        <p:spPr>
          <a:xfrm>
            <a:off x="3762228" y="150534"/>
            <a:ext cx="5527844" cy="78761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 et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décide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reste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la phrase.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 ?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7" name="Picture 56" descr="A picture containing kitchenware, pan&#10;&#10;Description automatically generated">
            <a:extLst>
              <a:ext uri="{FF2B5EF4-FFF2-40B4-BE49-F238E27FC236}">
                <a16:creationId xmlns:a16="http://schemas.microsoft.com/office/drawing/2014/main" id="{FE21C571-8682-4EDA-8092-F8E9118446C7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337" y="30374"/>
            <a:ext cx="1358844" cy="101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4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/>
        </p:nvGraphicFramePr>
        <p:xfrm>
          <a:off x="214709" y="2016384"/>
          <a:ext cx="11728761" cy="3859560"/>
        </p:xfrm>
        <a:graphic>
          <a:graphicData uri="http://schemas.openxmlformats.org/drawingml/2006/table">
            <a:tbl>
              <a:tblPr/>
              <a:tblGrid>
                <a:gridCol w="446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53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8602">
                  <a:extLst>
                    <a:ext uri="{9D8B030D-6E8A-4147-A177-3AD203B41FA5}">
                      <a16:colId xmlns:a16="http://schemas.microsoft.com/office/drawing/2014/main" val="2807937063"/>
                    </a:ext>
                  </a:extLst>
                </a:gridCol>
              </a:tblGrid>
              <a:tr h="95292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8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les </a:t>
                      </a:r>
                      <a:r>
                        <a:rPr lang="es-ES_tradnl" sz="2200" u="none" strike="noStrike" kern="1200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crêpes</a:t>
                      </a:r>
                      <a:r>
                        <a:rPr lang="en-GB" sz="2200" u="none" strike="noStrike" kern="1200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sz="2200" u="none" strike="noStrike" kern="1200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pas les </a:t>
                      </a:r>
                      <a:r>
                        <a:rPr lang="es-ES_tradnl" sz="2200" u="none" strike="noStrike" kern="1200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crêpes</a:t>
                      </a:r>
                      <a:r>
                        <a:rPr lang="en-GB" sz="2200" u="none" strike="noStrike" kern="1200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pas la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recette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la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recette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pas des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œufs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des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œufs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les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œufs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pas les </a:t>
                      </a:r>
                      <a:r>
                        <a:rPr lang="en-GB" sz="220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œufs</a:t>
                      </a: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pas des </a:t>
                      </a:r>
                      <a:r>
                        <a:rPr lang="es-ES_tradnl" sz="2200" u="none" strike="noStrike" kern="1200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crêpes</a:t>
                      </a:r>
                      <a:r>
                        <a:rPr lang="en-GB" sz="2200" u="none" strike="noStrike" kern="1200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lang="en-GB"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des </a:t>
                      </a:r>
                      <a:r>
                        <a:rPr lang="es-ES_tradnl" sz="2200" u="none" strike="noStrike" kern="1200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crêpes</a:t>
                      </a:r>
                      <a:r>
                        <a:rPr lang="en-GB" sz="2200" u="none" strike="noStrike" kern="1200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lang="en-GB" sz="220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20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pas triste.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  <a:tabLst/>
                        <a:defRPr/>
                      </a:pPr>
                      <a:r>
                        <a:rPr lang="en-GB" sz="220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… triste.</a:t>
                      </a:r>
                    </a:p>
                  </a:txBody>
                  <a:tcPr marL="91450" marR="91450" marT="45725" marB="45725"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4" name="S6_3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134039" y="304204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5" name="S6_4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134039" y="352120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6" name="S6_5 Tu cherches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134039" y="398776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7" name="S6_6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134039" y="449320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8" name="S6_7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138359" y="498532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9" name="S6_8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134039" y="542848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CustomShape 3">
            <a:hlinkClick r:id="" action="ppaction://noaction">
              <a:snd r:embed="rId10" name="S6_1 ECOUTE.wav"/>
            </a:hlinkClick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C74AEB5-8260-4076-B235-4FD8F00B48F4}"/>
              </a:ext>
            </a:extLst>
          </p:cNvPr>
          <p:cNvSpPr/>
          <p:nvPr/>
        </p:nvSpPr>
        <p:spPr>
          <a:xfrm>
            <a:off x="171984" y="639050"/>
            <a:ext cx="103444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Pierre is not happy.  Adèle suggests why.</a:t>
            </a:r>
            <a:b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</a:b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What does she say? She doesn’t finish her sentences, so you have to!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4C6F261-98C8-4C49-A2F3-BD68CB767A11}"/>
              </a:ext>
            </a:extLst>
          </p:cNvPr>
          <p:cNvSpPr/>
          <p:nvPr/>
        </p:nvSpPr>
        <p:spPr>
          <a:xfrm>
            <a:off x="752176" y="3026212"/>
            <a:ext cx="389675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6" name="CustomShape 23">
            <a:hlinkClick r:id="" action="ppaction://noaction">
              <a:snd r:embed="rId11" name="S6_9.wav"/>
            </a:hlinkClick>
            <a:extLst>
              <a:ext uri="{FF2B5EF4-FFF2-40B4-BE49-F238E27FC236}">
                <a16:creationId xmlns:a16="http://schemas.microsoft.com/office/drawing/2014/main" id="{FF894A3B-A1DC-4D90-92BD-EB54996BA423}"/>
              </a:ext>
            </a:extLst>
          </p:cNvPr>
          <p:cNvSpPr/>
          <p:nvPr/>
        </p:nvSpPr>
        <p:spPr>
          <a:xfrm>
            <a:off x="11612700" y="304204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CustomShape 24">
            <a:hlinkClick r:id="" action="ppaction://noaction">
              <a:snd r:embed="rId12" name="S6_10.wav"/>
            </a:hlinkClick>
            <a:extLst>
              <a:ext uri="{FF2B5EF4-FFF2-40B4-BE49-F238E27FC236}">
                <a16:creationId xmlns:a16="http://schemas.microsoft.com/office/drawing/2014/main" id="{6DBCF77F-DBFC-4396-A2B7-855F2086BABF}"/>
              </a:ext>
            </a:extLst>
          </p:cNvPr>
          <p:cNvSpPr/>
          <p:nvPr/>
        </p:nvSpPr>
        <p:spPr>
          <a:xfrm>
            <a:off x="11612700" y="352120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8" name="CustomShape 25">
            <a:hlinkClick r:id="" action="ppaction://noaction">
              <a:snd r:embed="rId13" name="S6_11.wav"/>
            </a:hlinkClick>
            <a:extLst>
              <a:ext uri="{FF2B5EF4-FFF2-40B4-BE49-F238E27FC236}">
                <a16:creationId xmlns:a16="http://schemas.microsoft.com/office/drawing/2014/main" id="{2B40951D-73DB-48EF-8B91-FBE5EC29E1C4}"/>
              </a:ext>
            </a:extLst>
          </p:cNvPr>
          <p:cNvSpPr/>
          <p:nvPr/>
        </p:nvSpPr>
        <p:spPr>
          <a:xfrm>
            <a:off x="11612700" y="398776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9" name="CustomShape 26">
            <a:hlinkClick r:id="" action="ppaction://noaction">
              <a:snd r:embed="rId14" name="S6_12.wav"/>
            </a:hlinkClick>
            <a:extLst>
              <a:ext uri="{FF2B5EF4-FFF2-40B4-BE49-F238E27FC236}">
                <a16:creationId xmlns:a16="http://schemas.microsoft.com/office/drawing/2014/main" id="{A045867C-2C75-4703-9559-39EDF491FA20}"/>
              </a:ext>
            </a:extLst>
          </p:cNvPr>
          <p:cNvSpPr/>
          <p:nvPr/>
        </p:nvSpPr>
        <p:spPr>
          <a:xfrm>
            <a:off x="11612700" y="4464072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0" name="CustomShape 27">
            <a:hlinkClick r:id="" action="ppaction://noaction">
              <a:snd r:embed="rId15" name="S6_13.wav"/>
            </a:hlinkClick>
            <a:extLst>
              <a:ext uri="{FF2B5EF4-FFF2-40B4-BE49-F238E27FC236}">
                <a16:creationId xmlns:a16="http://schemas.microsoft.com/office/drawing/2014/main" id="{34A70EEA-E921-4389-B9EE-D7C63E6486A7}"/>
              </a:ext>
            </a:extLst>
          </p:cNvPr>
          <p:cNvSpPr/>
          <p:nvPr/>
        </p:nvSpPr>
        <p:spPr>
          <a:xfrm>
            <a:off x="11605292" y="496084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1" name="CustomShape 28">
            <a:hlinkClick r:id="" action="ppaction://noaction">
              <a:snd r:embed="rId16" name="S6_14.wav"/>
            </a:hlinkClick>
            <a:extLst>
              <a:ext uri="{FF2B5EF4-FFF2-40B4-BE49-F238E27FC236}">
                <a16:creationId xmlns:a16="http://schemas.microsoft.com/office/drawing/2014/main" id="{B34C47D2-B425-4BF8-830C-D034C3B973B7}"/>
              </a:ext>
            </a:extLst>
          </p:cNvPr>
          <p:cNvSpPr/>
          <p:nvPr/>
        </p:nvSpPr>
        <p:spPr>
          <a:xfrm>
            <a:off x="11612700" y="542848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2" name="Rectangle 51">
            <a:hlinkClick r:id="" action="ppaction://noaction">
              <a:snd r:embed="rId17" name="S6_2.wav"/>
            </a:hlinkClick>
            <a:extLst>
              <a:ext uri="{FF2B5EF4-FFF2-40B4-BE49-F238E27FC236}">
                <a16:creationId xmlns:a16="http://schemas.microsoft.com/office/drawing/2014/main" id="{1D37BA85-2831-459C-8F1E-F0F459FFF9A8}"/>
              </a:ext>
            </a:extLst>
          </p:cNvPr>
          <p:cNvSpPr/>
          <p:nvPr/>
        </p:nvSpPr>
        <p:spPr>
          <a:xfrm>
            <a:off x="1538381" y="1499345"/>
            <a:ext cx="2872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Écris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1-6 et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B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A9194873-19F5-4623-BA3C-12195AAD2BCE}"/>
              </a:ext>
            </a:extLst>
          </p:cNvPr>
          <p:cNvSpPr/>
          <p:nvPr/>
        </p:nvSpPr>
        <p:spPr>
          <a:xfrm>
            <a:off x="6452830" y="3508800"/>
            <a:ext cx="389675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A6E885D-0920-418E-ADB6-B3C04B0C1DB8}"/>
              </a:ext>
            </a:extLst>
          </p:cNvPr>
          <p:cNvSpPr/>
          <p:nvPr/>
        </p:nvSpPr>
        <p:spPr>
          <a:xfrm>
            <a:off x="697677" y="3989282"/>
            <a:ext cx="559566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539D0DE8-ED7C-422C-A2A8-138793F7573C}"/>
              </a:ext>
            </a:extLst>
          </p:cNvPr>
          <p:cNvSpPr/>
          <p:nvPr/>
        </p:nvSpPr>
        <p:spPr>
          <a:xfrm>
            <a:off x="697677" y="4442441"/>
            <a:ext cx="3421348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647D8786-2CBC-4795-B5C5-A9069ECC0785}"/>
              </a:ext>
            </a:extLst>
          </p:cNvPr>
          <p:cNvSpPr/>
          <p:nvPr/>
        </p:nvSpPr>
        <p:spPr>
          <a:xfrm>
            <a:off x="6464166" y="4920609"/>
            <a:ext cx="389675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888B4AF-1A51-49D4-9DFE-7D48B3834613}"/>
              </a:ext>
            </a:extLst>
          </p:cNvPr>
          <p:cNvSpPr/>
          <p:nvPr/>
        </p:nvSpPr>
        <p:spPr>
          <a:xfrm>
            <a:off x="752176" y="5428488"/>
            <a:ext cx="389675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8" name="Picture 7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042F67C6-EFB4-4B85-8C73-759718F86A7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2"/>
          <a:stretch/>
        </p:blipFill>
        <p:spPr>
          <a:xfrm flipH="1">
            <a:off x="-34028" y="1844876"/>
            <a:ext cx="1572409" cy="1085635"/>
          </a:xfrm>
          <a:prstGeom prst="rect">
            <a:avLst/>
          </a:prstGeom>
        </p:spPr>
      </p:pic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D0EC09A-8B65-424F-94EB-15EF19F78DB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3"/>
          <a:stretch/>
        </p:blipFill>
        <p:spPr>
          <a:xfrm>
            <a:off x="10349580" y="4707781"/>
            <a:ext cx="1222785" cy="215021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942B016-4208-47F4-988B-3C3FFDB1175D}"/>
              </a:ext>
            </a:extLst>
          </p:cNvPr>
          <p:cNvGrpSpPr/>
          <p:nvPr/>
        </p:nvGrpSpPr>
        <p:grpSpPr>
          <a:xfrm>
            <a:off x="8699178" y="2370224"/>
            <a:ext cx="2673745" cy="2085618"/>
            <a:chOff x="-2780978" y="2298510"/>
            <a:chExt cx="2673745" cy="2085618"/>
          </a:xfrm>
        </p:grpSpPr>
        <p:sp>
          <p:nvSpPr>
            <p:cNvPr id="14" name="Thought Bubble: Cloud 13">
              <a:extLst>
                <a:ext uri="{FF2B5EF4-FFF2-40B4-BE49-F238E27FC236}">
                  <a16:creationId xmlns:a16="http://schemas.microsoft.com/office/drawing/2014/main" id="{6F22881C-AA64-4F58-AE10-343E677B07A7}"/>
                </a:ext>
              </a:extLst>
            </p:cNvPr>
            <p:cNvSpPr/>
            <p:nvPr/>
          </p:nvSpPr>
          <p:spPr>
            <a:xfrm>
              <a:off x="-2780978" y="2605400"/>
              <a:ext cx="2673745" cy="1778728"/>
            </a:xfrm>
            <a:prstGeom prst="cloudCallout">
              <a:avLst>
                <a:gd name="adj1" fmla="val 34412"/>
                <a:gd name="adj2" fmla="val 63671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2" name="Picture 11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FECFCE0C-4DCD-4E77-B841-17800562F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87496" y="2298510"/>
              <a:ext cx="1855289" cy="18552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874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0" y="33451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Le Mardi gras à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Haïti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6404" y="914055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69D57E-8436-4B33-87B3-3898271AD80B}"/>
              </a:ext>
            </a:extLst>
          </p:cNvPr>
          <p:cNvSpPr txBox="1"/>
          <p:nvPr/>
        </p:nvSpPr>
        <p:spPr>
          <a:xfrm>
            <a:off x="5892515" y="283045"/>
            <a:ext cx="5461049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bataille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= battle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vêtements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– clothes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s’amuse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bien ! – you have a good time!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34E8F4D-453C-4379-BEAF-48CE5B6992D9}"/>
              </a:ext>
            </a:extLst>
          </p:cNvPr>
          <p:cNvSpPr txBox="1"/>
          <p:nvPr/>
        </p:nvSpPr>
        <p:spPr>
          <a:xfrm>
            <a:off x="-5629" y="6191378"/>
            <a:ext cx="12196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CC00CC"/>
                </a:solidFill>
                <a:latin typeface="Berlin Sans FB Demi" panose="020E0802020502020306" pitchFamily="34" charset="0"/>
              </a:rPr>
              <a:t>M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FFCC00"/>
                </a:solidFill>
                <a:latin typeface="Berlin Sans FB Demi" panose="020E0802020502020306" pitchFamily="34" charset="0"/>
              </a:rPr>
              <a:t>a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00B050"/>
                </a:solidFill>
                <a:latin typeface="Berlin Sans FB Demi" panose="020E0802020502020306" pitchFamily="34" charset="0"/>
              </a:rPr>
              <a:t>r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CC00CC"/>
                </a:solidFill>
                <a:latin typeface="Berlin Sans FB Demi" panose="020E0802020502020306" pitchFamily="34" charset="0"/>
              </a:rPr>
              <a:t>d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FFCC00"/>
                </a:solidFill>
                <a:latin typeface="Berlin Sans FB Demi" panose="020E0802020502020306" pitchFamily="34" charset="0"/>
              </a:rPr>
              <a:t>i   </a:t>
            </a:r>
            <a:r>
              <a:rPr lang="en-GB" sz="3600" dirty="0">
                <a:solidFill>
                  <a:srgbClr val="00B050"/>
                </a:solidFill>
                <a:latin typeface="Berlin Sans FB Demi" panose="020E0802020502020306" pitchFamily="34" charset="0"/>
              </a:rPr>
              <a:t>g </a:t>
            </a:r>
            <a:r>
              <a:rPr lang="en-GB" sz="3600" dirty="0">
                <a:solidFill>
                  <a:srgbClr val="CC00CC"/>
                </a:solidFill>
                <a:latin typeface="Berlin Sans FB Demi" panose="020E0802020502020306" pitchFamily="34" charset="0"/>
              </a:rPr>
              <a:t>r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FFCC00"/>
                </a:solidFill>
                <a:latin typeface="Berlin Sans FB Demi" panose="020E0802020502020306" pitchFamily="34" charset="0"/>
              </a:rPr>
              <a:t>a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00B050"/>
                </a:solidFill>
                <a:latin typeface="Berlin Sans FB Demi" panose="020E0802020502020306" pitchFamily="34" charset="0"/>
              </a:rPr>
              <a:t>s   </a:t>
            </a:r>
            <a:r>
              <a:rPr lang="en-GB" sz="3600" dirty="0">
                <a:solidFill>
                  <a:srgbClr val="CC00CC"/>
                </a:solidFill>
                <a:latin typeface="Berlin Sans FB Demi" panose="020E0802020502020306" pitchFamily="34" charset="0"/>
              </a:rPr>
              <a:t>|   </a:t>
            </a:r>
            <a:r>
              <a:rPr lang="en-GB" sz="3600" dirty="0">
                <a:solidFill>
                  <a:srgbClr val="FFCC00"/>
                </a:solidFill>
                <a:latin typeface="Berlin Sans FB Demi" panose="020E0802020502020306" pitchFamily="34" charset="0"/>
              </a:rPr>
              <a:t>M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00B050"/>
                </a:solidFill>
                <a:latin typeface="Berlin Sans FB Demi" panose="020E0802020502020306" pitchFamily="34" charset="0"/>
              </a:rPr>
              <a:t>a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CC00CC"/>
                </a:solidFill>
                <a:latin typeface="Berlin Sans FB Demi" panose="020E0802020502020306" pitchFamily="34" charset="0"/>
              </a:rPr>
              <a:t>r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FFCC00"/>
                </a:solidFill>
                <a:latin typeface="Berlin Sans FB Demi" panose="020E0802020502020306" pitchFamily="34" charset="0"/>
              </a:rPr>
              <a:t>d </a:t>
            </a:r>
            <a:r>
              <a:rPr lang="en-GB" sz="3600" dirty="0">
                <a:solidFill>
                  <a:srgbClr val="00B050"/>
                </a:solidFill>
                <a:latin typeface="Berlin Sans FB Demi" panose="020E0802020502020306" pitchFamily="34" charset="0"/>
              </a:rPr>
              <a:t>i   </a:t>
            </a:r>
            <a:r>
              <a:rPr lang="en-GB" sz="3600" dirty="0">
                <a:solidFill>
                  <a:srgbClr val="CC00CC"/>
                </a:solidFill>
                <a:latin typeface="Berlin Sans FB Demi" panose="020E0802020502020306" pitchFamily="34" charset="0"/>
              </a:rPr>
              <a:t>g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FFCC00"/>
                </a:solidFill>
                <a:latin typeface="Berlin Sans FB Demi" panose="020E0802020502020306" pitchFamily="34" charset="0"/>
              </a:rPr>
              <a:t>r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00B050"/>
                </a:solidFill>
                <a:latin typeface="Berlin Sans FB Demi" panose="020E0802020502020306" pitchFamily="34" charset="0"/>
              </a:rPr>
              <a:t>a </a:t>
            </a:r>
            <a:r>
              <a:rPr lang="en-GB" sz="3600" dirty="0">
                <a:solidFill>
                  <a:srgbClr val="CC00CC"/>
                </a:solidFill>
                <a:latin typeface="Berlin Sans FB Demi" panose="020E0802020502020306" pitchFamily="34" charset="0"/>
              </a:rPr>
              <a:t>s</a:t>
            </a:r>
            <a:r>
              <a:rPr lang="en-GB" sz="3600" dirty="0">
                <a:solidFill>
                  <a:srgbClr val="00B050"/>
                </a:solidFill>
                <a:latin typeface="Berlin Sans FB Demi" panose="020E0802020502020306" pitchFamily="34" charset="0"/>
              </a:rPr>
              <a:t>   </a:t>
            </a:r>
            <a:r>
              <a:rPr lang="en-GB" sz="3600" dirty="0">
                <a:solidFill>
                  <a:srgbClr val="FFCC00"/>
                </a:solidFill>
                <a:latin typeface="Berlin Sans FB Demi" panose="020E0802020502020306" pitchFamily="34" charset="0"/>
              </a:rPr>
              <a:t>|</a:t>
            </a:r>
            <a:r>
              <a:rPr lang="en-GB" sz="3600" dirty="0">
                <a:solidFill>
                  <a:srgbClr val="00B050"/>
                </a:solidFill>
                <a:latin typeface="Berlin Sans FB Demi" panose="020E0802020502020306" pitchFamily="34" charset="0"/>
              </a:rPr>
              <a:t>   M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CC00CC"/>
                </a:solidFill>
                <a:latin typeface="Berlin Sans FB Demi" panose="020E0802020502020306" pitchFamily="34" charset="0"/>
              </a:rPr>
              <a:t>a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FFCC00"/>
                </a:solidFill>
                <a:latin typeface="Berlin Sans FB Demi" panose="020E0802020502020306" pitchFamily="34" charset="0"/>
              </a:rPr>
              <a:t>r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00B050"/>
                </a:solidFill>
                <a:latin typeface="Berlin Sans FB Demi" panose="020E0802020502020306" pitchFamily="34" charset="0"/>
              </a:rPr>
              <a:t>d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CC00CC"/>
                </a:solidFill>
                <a:latin typeface="Berlin Sans FB Demi" panose="020E0802020502020306" pitchFamily="34" charset="0"/>
              </a:rPr>
              <a:t>i</a:t>
            </a:r>
            <a:r>
              <a:rPr lang="en-GB" sz="3600" dirty="0">
                <a:solidFill>
                  <a:srgbClr val="FFCC00"/>
                </a:solidFill>
                <a:latin typeface="Berlin Sans FB Demi" panose="020E0802020502020306" pitchFamily="34" charset="0"/>
              </a:rPr>
              <a:t>   g</a:t>
            </a:r>
            <a:r>
              <a:rPr lang="en-GB" sz="3600" dirty="0">
                <a:solidFill>
                  <a:srgbClr val="00B050"/>
                </a:solidFill>
                <a:latin typeface="Berlin Sans FB Demi" panose="020E0802020502020306" pitchFamily="34" charset="0"/>
              </a:rPr>
              <a:t> r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CC00CC"/>
                </a:solidFill>
                <a:latin typeface="Berlin Sans FB Demi" panose="020E0802020502020306" pitchFamily="34" charset="0"/>
              </a:rPr>
              <a:t>a</a:t>
            </a:r>
            <a:r>
              <a:rPr lang="en-GB" sz="3600" dirty="0">
                <a:latin typeface="Berlin Sans FB Demi" panose="020E0802020502020306" pitchFamily="34" charset="0"/>
              </a:rPr>
              <a:t> </a:t>
            </a:r>
            <a:r>
              <a:rPr lang="en-GB" sz="3600" dirty="0">
                <a:solidFill>
                  <a:srgbClr val="FFCC00"/>
                </a:solidFill>
                <a:latin typeface="Berlin Sans FB Demi" panose="020E0802020502020306" pitchFamily="34" charset="0"/>
              </a:rPr>
              <a:t>s</a:t>
            </a:r>
            <a:r>
              <a:rPr lang="en-GB" sz="3600" dirty="0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  <p:pic>
        <p:nvPicPr>
          <p:cNvPr id="59" name="Graphic 58" descr="Teacher">
            <a:extLst>
              <a:ext uri="{FF2B5EF4-FFF2-40B4-BE49-F238E27FC236}">
                <a16:creationId xmlns:a16="http://schemas.microsoft.com/office/drawing/2014/main" id="{D154F95F-3DCD-482D-8EA6-E5AE37819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763" y="551823"/>
            <a:ext cx="914400" cy="914400"/>
          </a:xfrm>
          <a:prstGeom prst="rect">
            <a:avLst/>
          </a:prstGeom>
        </p:spPr>
      </p:pic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F3918287-C99C-4D52-897A-7C68421F9C4F}"/>
              </a:ext>
            </a:extLst>
          </p:cNvPr>
          <p:cNvSpPr/>
          <p:nvPr/>
        </p:nvSpPr>
        <p:spPr>
          <a:xfrm>
            <a:off x="1139402" y="732972"/>
            <a:ext cx="1935187" cy="517321"/>
          </a:xfrm>
          <a:prstGeom prst="wedgeRoundRectCallout">
            <a:avLst>
              <a:gd name="adj1" fmla="val -74712"/>
              <a:gd name="adj2" fmla="val -19254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2" name="CustomShape 7">
            <a:extLst>
              <a:ext uri="{FF2B5EF4-FFF2-40B4-BE49-F238E27FC236}">
                <a16:creationId xmlns:a16="http://schemas.microsoft.com/office/drawing/2014/main" id="{FA1A43DB-FB43-418E-81D6-9D649B568A87}"/>
              </a:ext>
            </a:extLst>
          </p:cNvPr>
          <p:cNvSpPr/>
          <p:nvPr/>
        </p:nvSpPr>
        <p:spPr>
          <a:xfrm>
            <a:off x="1139402" y="781352"/>
            <a:ext cx="2131336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 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texte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927070B-31ED-4185-AC32-4657D9A17A06}"/>
              </a:ext>
            </a:extLst>
          </p:cNvPr>
          <p:cNvSpPr/>
          <p:nvPr/>
        </p:nvSpPr>
        <p:spPr>
          <a:xfrm>
            <a:off x="62098" y="1305397"/>
            <a:ext cx="719031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Carnaval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d’Haïti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(“Mardi gras”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Kanaval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créole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haïtien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grande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fête au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moi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 de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février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group of people in a parade&#10;&#10;Description automatically generated with low confidence">
            <a:extLst>
              <a:ext uri="{FF2B5EF4-FFF2-40B4-BE49-F238E27FC236}">
                <a16:creationId xmlns:a16="http://schemas.microsoft.com/office/drawing/2014/main" id="{FD4791B4-B7A4-4002-86E7-B0A8CB85C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745" y="1408085"/>
            <a:ext cx="4876800" cy="4476750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7BC821B9-A589-44AC-B891-96B22513C89B}"/>
              </a:ext>
            </a:extLst>
          </p:cNvPr>
          <p:cNvGrpSpPr/>
          <p:nvPr/>
        </p:nvGrpSpPr>
        <p:grpSpPr>
          <a:xfrm>
            <a:off x="10990385" y="36444"/>
            <a:ext cx="1249634" cy="870922"/>
            <a:chOff x="10462370" y="146240"/>
            <a:chExt cx="1901190" cy="1224686"/>
          </a:xfrm>
        </p:grpSpPr>
        <p:pic>
          <p:nvPicPr>
            <p:cNvPr id="65" name="Picture 64" descr="Icon&#10;&#10;Description automatically generated">
              <a:extLst>
                <a:ext uri="{FF2B5EF4-FFF2-40B4-BE49-F238E27FC236}">
                  <a16:creationId xmlns:a16="http://schemas.microsoft.com/office/drawing/2014/main" id="{949DB379-00CE-437E-9E4F-9D85F2AF19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49" t="21908" r="30637" b="40986"/>
            <a:stretch/>
          </p:blipFill>
          <p:spPr>
            <a:xfrm>
              <a:off x="10869282" y="146240"/>
              <a:ext cx="1215043" cy="1224686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6871347-1D79-41B7-9A8F-C27C3AE0B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5017">
              <a:off x="10462370" y="359676"/>
              <a:ext cx="1901190" cy="755495"/>
            </a:xfrm>
            <a:prstGeom prst="rect">
              <a:avLst/>
            </a:prstGeom>
          </p:spPr>
        </p:pic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BCD8AF40-54C4-4445-A455-29AEABF18694}"/>
              </a:ext>
            </a:extLst>
          </p:cNvPr>
          <p:cNvSpPr txBox="1"/>
          <p:nvPr/>
        </p:nvSpPr>
        <p:spPr>
          <a:xfrm>
            <a:off x="167054" y="2873842"/>
            <a:ext cx="7146691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Pendant la fête il y a des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défilés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des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batailles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confetti et beaucoup de musiques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populaires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(par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exemple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le rara).</a:t>
            </a:r>
            <a:b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GB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6E50DCE-1CE6-49D6-A73E-92126903E752}"/>
              </a:ext>
            </a:extLst>
          </p:cNvPr>
          <p:cNvSpPr txBox="1"/>
          <p:nvPr/>
        </p:nvSpPr>
        <p:spPr>
          <a:xfrm>
            <a:off x="167054" y="4496416"/>
            <a:ext cx="708535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chante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on danse, on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 instruments, on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 masques et des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vêtements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multicolores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On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s’amuse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bien 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8806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12EB0254-102A-4D62-8742-7758EE0A4C4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4388</TotalTime>
  <Words>1980</Words>
  <Application>Microsoft Office PowerPoint</Application>
  <PresentationFormat>Widescreen</PresentationFormat>
  <Paragraphs>236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arial</vt:lpstr>
      <vt:lpstr>Berlin Sans FB Demi</vt:lpstr>
      <vt:lpstr>Calibri</vt:lpstr>
      <vt:lpstr>Century Gothic</vt:lpstr>
      <vt:lpstr>Century Gothic</vt:lpstr>
      <vt:lpstr>Modern Love</vt:lpstr>
      <vt:lpstr>Symbol</vt:lpstr>
      <vt:lpstr>Wingdings</vt:lpstr>
      <vt:lpstr>1_Office Theme</vt:lpstr>
      <vt:lpstr>Describing me and others</vt:lpstr>
      <vt:lpstr>prononcer</vt:lpstr>
      <vt:lpstr>prononcer</vt:lpstr>
      <vt:lpstr>Making sentences negative</vt:lpstr>
      <vt:lpstr>lire</vt:lpstr>
      <vt:lpstr>écouter</vt:lpstr>
      <vt:lpstr>lire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Tom Dawes</cp:lastModifiedBy>
  <cp:revision>46</cp:revision>
  <dcterms:created xsi:type="dcterms:W3CDTF">2021-07-02T19:27:01Z</dcterms:created>
  <dcterms:modified xsi:type="dcterms:W3CDTF">2023-02-02T19:26:39Z</dcterms:modified>
</cp:coreProperties>
</file>