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5" r:id="rId2"/>
    <p:sldId id="683" r:id="rId3"/>
    <p:sldId id="762" r:id="rId4"/>
    <p:sldId id="645" r:id="rId5"/>
    <p:sldId id="451" r:id="rId6"/>
    <p:sldId id="374" r:id="rId7"/>
    <p:sldId id="291" r:id="rId8"/>
    <p:sldId id="763" r:id="rId9"/>
    <p:sldId id="757" r:id="rId10"/>
    <p:sldId id="765"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F51"/>
    <a:srgbClr val="FF3300"/>
    <a:srgbClr val="FFF3E7"/>
    <a:srgbClr val="FFFFFF"/>
    <a:srgbClr val="FF0000"/>
    <a:srgbClr val="FEF5E8"/>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CD86F-136C-4B82-83AB-D1235171CD3D}" v="8" dt="2023-02-02T18:56:56.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76128" autoAdjust="0"/>
  </p:normalViewPr>
  <p:slideViewPr>
    <p:cSldViewPr snapToGrid="0">
      <p:cViewPr varScale="1">
        <p:scale>
          <a:sx n="42" d="100"/>
          <a:sy n="42" d="100"/>
        </p:scale>
        <p:origin x="58" y="54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02/02/2023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dirty="0"/>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Pixabay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a:t>
            </a:r>
            <a:r>
              <a:rPr lang="en-GB" sz="1200" b="0" i="0" strike="noStrike" spc="-1" dirty="0">
                <a:solidFill>
                  <a:srgbClr val="002060"/>
                </a:solidFill>
                <a:latin typeface="Century Gothic"/>
                <a:ea typeface="Century Gothic"/>
              </a:rPr>
              <a:t>:  [è | ê]  </a:t>
            </a:r>
            <a:r>
              <a:rPr lang="fr-FR" sz="1200" b="0" i="0" strike="noStrike" spc="-1" dirty="0">
                <a:solidFill>
                  <a:srgbClr val="002060"/>
                </a:solidFill>
                <a:latin typeface="Century Gothic"/>
                <a:ea typeface="Century Gothic"/>
              </a:rPr>
              <a:t>fête [1490] tête [343] frère [1043] être [5] problème [188]</a:t>
            </a:r>
            <a:endParaRPr lang="it-IT" sz="1200" b="0" i="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aimer [242] apporter [339] arriver [174] organiser [701] porter [105] préparer [368] </a:t>
            </a:r>
            <a:r>
              <a:rPr lang="fr-FR" sz="1200" b="1" i="0" strike="noStrike" spc="-1" dirty="0">
                <a:solidFill>
                  <a:srgbClr val="002060"/>
                </a:solidFill>
                <a:latin typeface="Century Gothic"/>
                <a:ea typeface="Century Gothic"/>
              </a:rPr>
              <a:t>créer </a:t>
            </a:r>
            <a:r>
              <a:rPr lang="fr-FR" sz="1200" b="0" i="0" strike="noStrike" spc="-1" dirty="0">
                <a:solidFill>
                  <a:srgbClr val="002060"/>
                </a:solidFill>
                <a:latin typeface="Century Gothic"/>
                <a:ea typeface="Century Gothic"/>
              </a:rPr>
              <a:t>[332] </a:t>
            </a:r>
            <a:r>
              <a:rPr lang="fr-FR" sz="1200" b="1" i="0" strike="noStrike" spc="-1" dirty="0">
                <a:solidFill>
                  <a:srgbClr val="002060"/>
                </a:solidFill>
                <a:latin typeface="Century Gothic"/>
                <a:ea typeface="Century Gothic"/>
              </a:rPr>
              <a:t>marcher </a:t>
            </a:r>
            <a:r>
              <a:rPr lang="fr-FR" sz="1200" b="0" i="0" strike="noStrike" spc="-1" dirty="0">
                <a:solidFill>
                  <a:srgbClr val="002060"/>
                </a:solidFill>
                <a:latin typeface="Century Gothic"/>
                <a:ea typeface="Century Gothic"/>
              </a:rPr>
              <a:t>[1532] </a:t>
            </a:r>
            <a:r>
              <a:rPr lang="fr-FR" sz="1200" b="1" i="0" strike="noStrike" spc="-1" dirty="0">
                <a:solidFill>
                  <a:srgbClr val="002060"/>
                </a:solidFill>
                <a:latin typeface="Century Gothic"/>
                <a:ea typeface="Century Gothic"/>
              </a:rPr>
              <a:t>monter </a:t>
            </a:r>
            <a:r>
              <a:rPr lang="fr-FR" sz="1200" b="0" i="0" strike="noStrike" spc="-1" dirty="0">
                <a:solidFill>
                  <a:srgbClr val="002060"/>
                </a:solidFill>
                <a:latin typeface="Century Gothic"/>
                <a:ea typeface="Century Gothic"/>
              </a:rPr>
              <a:t>[853] </a:t>
            </a:r>
            <a:r>
              <a:rPr lang="fr-FR" sz="1200" b="1" i="0" strike="noStrike" spc="-1" dirty="0">
                <a:solidFill>
                  <a:srgbClr val="002060"/>
                </a:solidFill>
                <a:latin typeface="Century Gothic"/>
                <a:ea typeface="Century Gothic"/>
              </a:rPr>
              <a:t>quitter</a:t>
            </a:r>
            <a:r>
              <a:rPr lang="fr-FR" sz="1200" b="0" i="0" strike="noStrike" spc="-1" dirty="0">
                <a:solidFill>
                  <a:srgbClr val="002060"/>
                </a:solidFill>
                <a:latin typeface="Century Gothic"/>
                <a:ea typeface="Century Gothic"/>
              </a:rPr>
              <a:t> [507] </a:t>
            </a:r>
            <a:r>
              <a:rPr lang="fr-FR" sz="1200" b="1" i="0" strike="noStrike" spc="-1" dirty="0">
                <a:solidFill>
                  <a:srgbClr val="002060"/>
                </a:solidFill>
                <a:latin typeface="Century Gothic"/>
                <a:ea typeface="Century Gothic"/>
              </a:rPr>
              <a:t>puis</a:t>
            </a:r>
            <a:r>
              <a:rPr lang="fr-FR" sz="1200" b="0" i="0" strike="noStrike" spc="-1" dirty="0">
                <a:solidFill>
                  <a:srgbClr val="002060"/>
                </a:solidFill>
                <a:latin typeface="Century Gothic"/>
                <a:ea typeface="Century Gothic"/>
              </a:rPr>
              <a:t> [230]</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1" i="0" strike="noStrike" spc="-1" dirty="0">
                <a:solidFill>
                  <a:srgbClr val="002060"/>
                </a:solidFill>
                <a:latin typeface="Century Gothic"/>
                <a:ea typeface="Century Gothic"/>
              </a:rPr>
              <a:t>Revisit 1: cheveu</a:t>
            </a:r>
            <a:r>
              <a:rPr lang="fr-FR" sz="1200" b="0" i="0" strike="noStrike" spc="-1" dirty="0">
                <a:solidFill>
                  <a:srgbClr val="002060"/>
                </a:solidFill>
                <a:latin typeface="Century Gothic"/>
                <a:ea typeface="Century Gothic"/>
              </a:rPr>
              <a:t> [2296] </a:t>
            </a:r>
            <a:r>
              <a:rPr lang="fr-FR" sz="1200" b="1" i="0" strike="noStrike" spc="-1" dirty="0">
                <a:solidFill>
                  <a:srgbClr val="002060"/>
                </a:solidFill>
                <a:latin typeface="Century Gothic"/>
                <a:ea typeface="Century Gothic"/>
              </a:rPr>
              <a:t>acteur </a:t>
            </a:r>
            <a:r>
              <a:rPr lang="fr-FR" sz="1200" b="0" i="0" strike="noStrike" spc="-1" dirty="0">
                <a:solidFill>
                  <a:srgbClr val="002060"/>
                </a:solidFill>
                <a:latin typeface="Century Gothic"/>
                <a:ea typeface="Century Gothic"/>
              </a:rPr>
              <a:t>[1552] </a:t>
            </a:r>
            <a:r>
              <a:rPr lang="fr-FR" sz="1200" b="1" i="0" strike="noStrike" spc="-1" dirty="0">
                <a:solidFill>
                  <a:srgbClr val="002060"/>
                </a:solidFill>
                <a:latin typeface="Century Gothic"/>
                <a:ea typeface="Century Gothic"/>
              </a:rPr>
              <a:t>actrice</a:t>
            </a:r>
            <a:r>
              <a:rPr lang="fr-FR" sz="1200" b="0" i="0" strike="noStrike" spc="-1" dirty="0">
                <a:solidFill>
                  <a:srgbClr val="002060"/>
                </a:solidFill>
                <a:latin typeface="Century Gothic"/>
                <a:ea typeface="Century Gothic"/>
              </a:rPr>
              <a:t> [1552] nez [2661] œil, yeux [474] </a:t>
            </a:r>
            <a:r>
              <a:rPr lang="fr-FR" sz="1200" b="1" i="0" strike="noStrike" spc="-1" dirty="0">
                <a:solidFill>
                  <a:srgbClr val="002060"/>
                </a:solidFill>
                <a:latin typeface="Century Gothic"/>
                <a:ea typeface="Century Gothic"/>
              </a:rPr>
              <a:t>visage</a:t>
            </a:r>
            <a:r>
              <a:rPr lang="fr-FR" sz="1200" b="0" i="0" strike="noStrike" spc="-1" dirty="0">
                <a:solidFill>
                  <a:srgbClr val="002060"/>
                </a:solidFill>
                <a:latin typeface="Century Gothic"/>
                <a:ea typeface="Century Gothic"/>
              </a:rPr>
              <a:t> [1292] bleu [1216] </a:t>
            </a:r>
            <a:r>
              <a:rPr lang="fr-FR" sz="1200" b="1" i="0" strike="noStrike" spc="-1" dirty="0">
                <a:solidFill>
                  <a:srgbClr val="002060"/>
                </a:solidFill>
                <a:latin typeface="Century Gothic"/>
                <a:ea typeface="Century Gothic"/>
              </a:rPr>
              <a:t>blond [</a:t>
            </a:r>
            <a:r>
              <a:rPr lang="fr-FR" sz="1200" b="0" i="0" strike="noStrike" spc="-1" dirty="0">
                <a:solidFill>
                  <a:srgbClr val="002060"/>
                </a:solidFill>
                <a:latin typeface="Century Gothic"/>
                <a:ea typeface="Century Gothic"/>
              </a:rPr>
              <a:t>4585] brun [&gt;5000] court [545] </a:t>
            </a:r>
            <a:r>
              <a:rPr lang="fr-FR" sz="1200" b="1" i="0" strike="noStrike" spc="-1" dirty="0">
                <a:solidFill>
                  <a:srgbClr val="002060"/>
                </a:solidFill>
                <a:latin typeface="Century Gothic"/>
                <a:ea typeface="Century Gothic"/>
              </a:rPr>
              <a:t>crépu </a:t>
            </a:r>
            <a:r>
              <a:rPr lang="fr-FR" sz="1200" b="0" i="0" strike="noStrike" spc="-1" dirty="0">
                <a:solidFill>
                  <a:srgbClr val="002060"/>
                </a:solidFill>
                <a:latin typeface="Century Gothic"/>
                <a:ea typeface="Century Gothic"/>
              </a:rPr>
              <a:t>[&gt;5000] gris [2769] </a:t>
            </a:r>
            <a:r>
              <a:rPr lang="fr-FR" sz="1200" b="1" i="0" strike="noStrike" spc="-1" dirty="0">
                <a:solidFill>
                  <a:srgbClr val="002060"/>
                </a:solidFill>
                <a:latin typeface="Century Gothic"/>
                <a:ea typeface="Century Gothic"/>
              </a:rPr>
              <a:t>long</a:t>
            </a:r>
            <a:r>
              <a:rPr lang="fr-FR" sz="1200" b="0" i="0" strike="noStrike" spc="-1" dirty="0">
                <a:solidFill>
                  <a:srgbClr val="002060"/>
                </a:solidFill>
                <a:latin typeface="Century Gothic"/>
                <a:ea typeface="Century Gothic"/>
              </a:rPr>
              <a:t> [202] noir [572] </a:t>
            </a:r>
            <a:r>
              <a:rPr lang="fr-FR" sz="1200" b="1" i="0" strike="noStrike" spc="-1" dirty="0">
                <a:solidFill>
                  <a:srgbClr val="002060"/>
                </a:solidFill>
                <a:latin typeface="Century Gothic"/>
                <a:ea typeface="Century Gothic"/>
              </a:rPr>
              <a:t>ovale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rond </a:t>
            </a:r>
            <a:r>
              <a:rPr lang="fr-FR" sz="1200" b="0" i="0" strike="noStrike" spc="-1" dirty="0">
                <a:solidFill>
                  <a:srgbClr val="002060"/>
                </a:solidFill>
                <a:latin typeface="Century Gothic"/>
                <a:ea typeface="Century Gothic"/>
              </a:rPr>
              <a:t>[2268] </a:t>
            </a:r>
            <a:r>
              <a:rPr lang="fr-FR" sz="1200" b="1" i="0" strike="noStrike" spc="-1" dirty="0">
                <a:solidFill>
                  <a:srgbClr val="002060"/>
                </a:solidFill>
                <a:latin typeface="Century Gothic"/>
                <a:ea typeface="Century Gothic"/>
              </a:rPr>
              <a:t>roux </a:t>
            </a:r>
            <a:r>
              <a:rPr lang="fr-FR" sz="1200" b="0" i="0" strike="noStrike" spc="-1" dirty="0">
                <a:solidFill>
                  <a:srgbClr val="002060"/>
                </a:solidFill>
                <a:latin typeface="Century Gothic"/>
                <a:ea typeface="Century Gothic"/>
              </a:rPr>
              <a:t>[&gt;5000] vert</a:t>
            </a:r>
          </a:p>
          <a:p>
            <a:pPr marL="216000" indent="-216000">
              <a:lnSpc>
                <a:spcPct val="100000"/>
              </a:lnSpc>
            </a:pPr>
            <a:r>
              <a:rPr lang="fr-FR" sz="1200" b="0" i="0" strike="noStrike" spc="-1" dirty="0">
                <a:solidFill>
                  <a:srgbClr val="002060"/>
                </a:solidFill>
                <a:latin typeface="Century Gothic"/>
                <a:ea typeface="Century Gothic"/>
              </a:rPr>
              <a:t>[1060]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avoir [8] j’ai [8] quoi [297] un [3] une [3] </a:t>
            </a:r>
            <a:r>
              <a:rPr lang="fr-FR" sz="1200" b="1" i="0" strike="noStrike" spc="-1" dirty="0">
                <a:solidFill>
                  <a:srgbClr val="002060"/>
                </a:solidFill>
                <a:latin typeface="Century Gothic"/>
                <a:ea typeface="Century Gothic"/>
              </a:rPr>
              <a:t>café</a:t>
            </a:r>
            <a:r>
              <a:rPr lang="fr-FR" sz="1200" b="0" i="0" strike="noStrike" spc="-1" dirty="0">
                <a:solidFill>
                  <a:srgbClr val="002060"/>
                </a:solidFill>
                <a:latin typeface="Century Gothic"/>
                <a:ea typeface="Century Gothic"/>
              </a:rPr>
              <a:t> [1886] </a:t>
            </a:r>
            <a:r>
              <a:rPr lang="fr-FR" sz="1200" b="1" i="0" strike="noStrike" spc="-1" dirty="0">
                <a:solidFill>
                  <a:srgbClr val="002060"/>
                </a:solidFill>
                <a:latin typeface="Century Gothic"/>
                <a:ea typeface="Century Gothic"/>
              </a:rPr>
              <a:t>cinéma</a:t>
            </a:r>
            <a:r>
              <a:rPr lang="fr-FR" sz="1200" b="0" i="0" strike="noStrike" spc="-1" dirty="0">
                <a:solidFill>
                  <a:srgbClr val="002060"/>
                </a:solidFill>
                <a:latin typeface="Century Gothic"/>
                <a:ea typeface="Century Gothic"/>
              </a:rPr>
              <a:t> [1623] </a:t>
            </a:r>
            <a:r>
              <a:rPr lang="fr-FR" sz="1200" b="1" i="0" strike="noStrike" spc="-1" dirty="0">
                <a:solidFill>
                  <a:srgbClr val="002060"/>
                </a:solidFill>
                <a:latin typeface="Century Gothic"/>
                <a:ea typeface="Century Gothic"/>
              </a:rPr>
              <a:t>hôtel</a:t>
            </a:r>
            <a:r>
              <a:rPr lang="fr-FR" sz="1200" b="0" i="0" strike="noStrike" spc="-1" dirty="0">
                <a:solidFill>
                  <a:srgbClr val="002060"/>
                </a:solidFill>
                <a:latin typeface="Century Gothic"/>
                <a:ea typeface="Century Gothic"/>
              </a:rPr>
              <a:t> [1774] </a:t>
            </a:r>
            <a:r>
              <a:rPr lang="fr-FR" sz="1200" b="1" i="0" strike="noStrike" spc="-1" dirty="0">
                <a:solidFill>
                  <a:srgbClr val="002060"/>
                </a:solidFill>
                <a:latin typeface="Century Gothic"/>
                <a:ea typeface="Century Gothic"/>
              </a:rPr>
              <a:t>poste </a:t>
            </a:r>
            <a:r>
              <a:rPr lang="fr-FR" sz="1200" b="0" i="0" strike="noStrike" spc="-1" dirty="0">
                <a:solidFill>
                  <a:srgbClr val="002060"/>
                </a:solidFill>
                <a:latin typeface="Century Gothic"/>
                <a:ea typeface="Century Gothic"/>
              </a:rPr>
              <a:t>[489] école [477] très [66] </a:t>
            </a:r>
            <a:r>
              <a:rPr lang="fr-FR" sz="1200" b="1" i="0" strike="noStrike" spc="-1" dirty="0">
                <a:solidFill>
                  <a:srgbClr val="002060"/>
                </a:solidFill>
                <a:latin typeface="Century Gothic"/>
                <a:ea typeface="Century Gothic"/>
              </a:rPr>
              <a:t>utile </a:t>
            </a:r>
            <a:r>
              <a:rPr lang="fr-FR" sz="1200" b="0" i="0" strike="noStrike" spc="-1" dirty="0">
                <a:solidFill>
                  <a:srgbClr val="002060"/>
                </a:solidFill>
                <a:latin typeface="Century Gothic"/>
                <a:ea typeface="Century Gothic"/>
              </a:rPr>
              <a:t>[1003] différent [350] idéal [1429] important [215] indépendant [954] moderne [1239] propre [237] sale [2906] </a:t>
            </a:r>
          </a:p>
          <a:p>
            <a:pPr marL="216000" indent="-216000">
              <a:lnSpc>
                <a:spcPct val="100000"/>
              </a:lnSpc>
            </a:pPr>
            <a:r>
              <a:rPr lang="en-GB" sz="1100" dirty="0">
                <a:solidFill>
                  <a:schemeClr val="dk1"/>
                </a:solidFill>
                <a:effectLst/>
                <a:latin typeface="Century Gothic" panose="020B0502020202020204" pitchFamily="34" charset="0"/>
                <a:ea typeface="+mn-ea"/>
                <a:cs typeface="+mn-cs"/>
              </a:rPr>
              <a:t>Londsale,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Image attribution</a:t>
            </a:r>
            <a:r>
              <a:rPr lang="en-GB" sz="1200" b="0" strike="noStrike" spc="-1" dirty="0">
                <a:latin typeface="Arial"/>
              </a:rPr>
              <a:t>: </a:t>
            </a:r>
          </a:p>
          <a:p>
            <a:pPr marL="216000" indent="-216000">
              <a:lnSpc>
                <a:spcPct val="100000"/>
              </a:lnSpc>
            </a:pPr>
            <a:r>
              <a:rPr lang="en-US" sz="1200" b="0" strike="noStrike" spc="-1" dirty="0">
                <a:latin typeface="Arial"/>
              </a:rPr>
              <a:t>Logo - Stagiairec, CC BY-SA 4.0 via Wikimedia Commons</a:t>
            </a:r>
            <a:endParaRPr lang="en-GB" sz="1200" b="0" strike="noStrike" spc="-1" dirty="0">
              <a:latin typeface="Arial"/>
            </a:endParaRPr>
          </a:p>
          <a:p>
            <a:pPr marL="216000" indent="-216000">
              <a:lnSpc>
                <a:spcPct val="100000"/>
              </a:lnSpc>
            </a:pPr>
            <a:r>
              <a:rPr lang="en-GB" sz="1200" b="0" strike="noStrike" spc="-1" dirty="0">
                <a:latin typeface="Arial"/>
              </a:rPr>
              <a:t>Bonhomme Carnaval - </a:t>
            </a:r>
            <a:r>
              <a:rPr lang="en-US" sz="1200" b="0" strike="noStrike" spc="-1" dirty="0">
                <a:latin typeface="Arial"/>
              </a:rPr>
              <a:t>Laserpdb, CC BY-SA 3.0 via Wikimedia Commons</a:t>
            </a:r>
          </a:p>
          <a:p>
            <a:pPr marL="216000" indent="-216000">
              <a:lnSpc>
                <a:spcPct val="100000"/>
              </a:lnSpc>
            </a:pPr>
            <a:r>
              <a:rPr lang="en-US" sz="1200" b="0" strike="noStrike" spc="-1" dirty="0">
                <a:latin typeface="Arial"/>
              </a:rPr>
              <a:t>Bonhomme Carnaval (2) - Stagiairec, CC BY-SA 4.0 via Wikimedia Commons</a:t>
            </a: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dirty="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written comprehension or a range of singular and plural</a:t>
            </a:r>
            <a:r>
              <a:rPr lang="en-US" b="0" baseline="0" dirty="0"/>
              <a:t> –ER verbs and vocabulary associated with the Québec Carnival.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a:p>
            <a:pPr marL="228600" indent="-228600">
              <a:buAutoNum type="arabicPeriod" startAt="3"/>
            </a:pPr>
            <a:r>
              <a:rPr lang="en-GB" dirty="0"/>
              <a:t>Encourage pupils to identify French words that remind them of English words, and volunteer their meaning (e.g. sandwichs, prépare, organise, centre, bikini, informations, carnaval). Tell pupils these are called cognates (or near-cognates, when there are minor differences), that there are many such words between French and English, but that usually the pronunciation will be different.  Encourage them to pronounce them in English and French in pairs.</a:t>
            </a:r>
          </a:p>
          <a:p>
            <a:endParaRPr lang="en-GB" dirty="0"/>
          </a:p>
        </p:txBody>
      </p:sp>
    </p:spTree>
    <p:extLst>
      <p:ext uri="{BB962C8B-B14F-4D97-AF65-F5344CB8AC3E}">
        <p14:creationId xmlns:p14="http://schemas.microsoft.com/office/powerpoint/2010/main" val="271676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spoken production of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in individual words.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Ensure that pupils understand the instruction to pronounce only the words with the 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[ê].</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Give pupils 2 minutes to decide which words to pronounce and to practise pronouncing them.</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to hear only the word or words from each row that contain the correct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Elicit from pupils the pronunciation of the other words, those with SSC </a:t>
            </a:r>
            <a:r>
              <a:rPr lang="en-GB" sz="1200" b="1" strike="noStrike" spc="-1" dirty="0">
                <a:solidFill>
                  <a:srgbClr val="000000"/>
                </a:solidFill>
                <a:latin typeface="Calibri"/>
                <a:ea typeface="Calibri"/>
              </a:rPr>
              <a:t>[è]</a:t>
            </a:r>
            <a:r>
              <a:rPr lang="en-GB" sz="1200" b="0" strike="noStrike" spc="-1" dirty="0">
                <a:solidFill>
                  <a:srgbClr val="000000"/>
                </a:solidFill>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dirty="0"/>
              <a:t>:</a:t>
            </a:r>
            <a:br>
              <a:rPr lang="en-US" dirty="0"/>
            </a:br>
            <a:r>
              <a:rPr lang="en-US" dirty="0"/>
              <a:t>tête</a:t>
            </a:r>
            <a:br>
              <a:rPr lang="en-US" dirty="0"/>
            </a:br>
            <a:r>
              <a:rPr lang="en-US" dirty="0"/>
              <a:t>neige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hôtel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être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vert</a:t>
            </a:r>
            <a:br>
              <a:rPr lang="en-US" dirty="0"/>
            </a:br>
            <a:r>
              <a:rPr lang="en-US" dirty="0"/>
              <a:t>moderne, très</a:t>
            </a:r>
            <a:br>
              <a:rPr lang="en-US" dirty="0"/>
            </a:b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286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and (near) cognates by associating them with a broader theme; to practise pronunciation of words with SSC [è/ê] and [é].</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French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French words that it links to.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row 2 links to our theme this week, the Quebec Carnival.</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dirty="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08986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pupils to a Québec tradition, maple candy (or maple taffy).</a:t>
            </a:r>
          </a:p>
          <a:p>
            <a:pPr marL="216000" indent="-216000">
              <a:lnSpc>
                <a:spcPct val="100000"/>
              </a:lnSpc>
            </a:pPr>
            <a:endParaRPr lang="en-GB" sz="1200" b="0" strike="noStrike" spc="-1" dirty="0">
              <a:latin typeface="Arial"/>
            </a:endParaRPr>
          </a:p>
          <a:p>
            <a:pPr marL="216000" indent="-216000">
              <a:lnSpc>
                <a:spcPct val="100000"/>
              </a:lnSpc>
            </a:pPr>
            <a:r>
              <a:rPr lang="en-US" sz="1200" b="1" strike="noStrike" spc="-1" dirty="0">
                <a:latin typeface="Arial"/>
              </a:rPr>
              <a:t>Picture attributions:</a:t>
            </a:r>
            <a:endParaRPr lang="en-US" sz="1200" b="0" strike="noStrike" spc="-1" dirty="0">
              <a:latin typeface="Arial"/>
            </a:endParaRPr>
          </a:p>
          <a:p>
            <a:pPr marL="216000" indent="-216000">
              <a:lnSpc>
                <a:spcPct val="100000"/>
              </a:lnSpc>
            </a:pPr>
            <a:r>
              <a:rPr lang="en-US" sz="1200" b="1" strike="noStrike" spc="-1" dirty="0">
                <a:latin typeface="Arial"/>
              </a:rPr>
              <a:t>Tire sur la neige</a:t>
            </a:r>
            <a:r>
              <a:rPr lang="en-US" sz="1200" b="0" strike="noStrike" spc="-1" dirty="0">
                <a:latin typeface="Arial"/>
              </a:rPr>
              <a:t>: The original uploader was SimonP at English Wikipedia., CC BY-SA 3.0 via Wikimedia Commons</a:t>
            </a:r>
          </a:p>
          <a:p>
            <a:pPr marL="216000" indent="-216000">
              <a:lnSpc>
                <a:spcPct val="100000"/>
              </a:lnSpc>
            </a:pPr>
            <a:r>
              <a:rPr lang="en-US" sz="1200" b="1" strike="noStrike" spc="-1" dirty="0">
                <a:latin typeface="Arial"/>
              </a:rPr>
              <a:t>1950s children eating Tire sur la neige in Québec</a:t>
            </a:r>
            <a:r>
              <a:rPr lang="en-US" sz="1200" b="0" strike="noStrike" spc="-1" dirty="0">
                <a:latin typeface="Arial"/>
              </a:rPr>
              <a:t>: Chris Lund, Public domain, via Wikimedia Commons</a:t>
            </a:r>
          </a:p>
          <a:p>
            <a:pPr marL="216000" indent="-216000">
              <a:lnSpc>
                <a:spcPct val="100000"/>
              </a:lnSpc>
            </a:pPr>
            <a:endParaRPr lang="en-US" sz="1200" b="0" strike="noStrike" spc="-1" dirty="0">
              <a:latin typeface="Arial"/>
            </a:endParaRPr>
          </a:p>
          <a:p>
            <a:pPr marL="216000" indent="-216000">
              <a:lnSpc>
                <a:spcPct val="100000"/>
              </a:lnSpc>
            </a:pPr>
            <a:r>
              <a:rPr lang="en-US" sz="1200" b="1" strike="noStrike" spc="-1" dirty="0">
                <a:latin typeface="Arial"/>
              </a:rPr>
              <a:t>Video showing Maple candy/toffee/taffy on snow (39 seconds):  </a:t>
            </a:r>
            <a:r>
              <a:rPr lang="en-US" sz="1200" b="0" strike="noStrike" spc="-1" dirty="0">
                <a:latin typeface="Arial"/>
              </a:rPr>
              <a:t>https://www.youtube.com/watch?v=9NniZSGxRHU</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title and bring up the callout with ‘la tire’.</a:t>
            </a:r>
          </a:p>
          <a:p>
            <a:pPr marL="228600" indent="-228600">
              <a:lnSpc>
                <a:spcPct val="100000"/>
              </a:lnSpc>
              <a:buAutoNum type="arabicPeriod"/>
            </a:pPr>
            <a:r>
              <a:rPr lang="en-GB" sz="1200" b="0" strike="noStrike" spc="-1" dirty="0">
                <a:solidFill>
                  <a:srgbClr val="000000"/>
                </a:solidFill>
                <a:latin typeface="+mn-lt"/>
              </a:rPr>
              <a:t>Read (or click to listen to) the information about the candy. </a:t>
            </a:r>
          </a:p>
          <a:p>
            <a:pPr marL="228600" indent="-228600">
              <a:lnSpc>
                <a:spcPct val="100000"/>
              </a:lnSpc>
              <a:buAutoNum type="arabicPeriod"/>
            </a:pPr>
            <a:r>
              <a:rPr lang="en-GB" sz="1200" b="0" strike="noStrike" spc="-1" dirty="0">
                <a:solidFill>
                  <a:srgbClr val="000000"/>
                </a:solidFill>
                <a:latin typeface="+mn-lt"/>
              </a:rPr>
              <a:t>Click to highlight five cognates and elicit the English meanings (spécialité – speciality, sirop – syrup, tradition- tradition, ancienne – old/ancient)</a:t>
            </a:r>
          </a:p>
          <a:p>
            <a:pPr marL="228600" indent="-228600">
              <a:lnSpc>
                <a:spcPct val="100000"/>
              </a:lnSpc>
              <a:buAutoNum type="arabicPeriod"/>
            </a:pPr>
            <a:r>
              <a:rPr lang="en-GB" sz="1200" b="0" strike="noStrike" spc="-1" dirty="0">
                <a:solidFill>
                  <a:srgbClr val="000000"/>
                </a:solidFill>
                <a:latin typeface="+mn-lt"/>
              </a:rPr>
              <a:t>Elicit pupils’ understanding of the text.</a:t>
            </a:r>
          </a:p>
          <a:p>
            <a:pPr marL="228600" indent="-228600">
              <a:lnSpc>
                <a:spcPct val="100000"/>
              </a:lnSpc>
              <a:buAutoNum type="arabicPeriod"/>
            </a:pPr>
            <a:r>
              <a:rPr lang="en-GB" sz="1200" b="0" strike="noStrike" spc="-1" dirty="0">
                <a:solidFill>
                  <a:srgbClr val="000000"/>
                </a:solidFill>
                <a:latin typeface="+mn-lt"/>
              </a:rPr>
              <a:t>A rough translation in English could be:</a:t>
            </a:r>
            <a:br>
              <a:rPr lang="en-GB" sz="1200" b="0" strike="noStrike" spc="-1" dirty="0">
                <a:solidFill>
                  <a:srgbClr val="000000"/>
                </a:solidFill>
                <a:latin typeface="+mn-lt"/>
              </a:rPr>
            </a:br>
            <a:r>
              <a:rPr lang="en-GB" sz="1200" b="0" strike="noStrike" spc="-1" dirty="0">
                <a:solidFill>
                  <a:srgbClr val="000000"/>
                </a:solidFill>
                <a:latin typeface="+mn-lt"/>
              </a:rPr>
              <a:t>Maple candy is a speciality in Quebec.</a:t>
            </a:r>
            <a:br>
              <a:rPr lang="en-GB" sz="1200" b="0" strike="noStrike" spc="-1" dirty="0">
                <a:solidFill>
                  <a:srgbClr val="000000"/>
                </a:solidFill>
                <a:latin typeface="+mn-lt"/>
              </a:rPr>
            </a:br>
            <a:r>
              <a:rPr lang="en-GB" sz="1200" b="0" strike="noStrike" spc="-1" dirty="0">
                <a:solidFill>
                  <a:srgbClr val="000000"/>
                </a:solidFill>
                <a:latin typeface="+mn-lt"/>
              </a:rPr>
              <a:t>You heat up maple syrup and then pour the syrup onto some snow to create sweets/candy.</a:t>
            </a:r>
            <a:br>
              <a:rPr lang="en-GB" sz="1200" b="0" strike="noStrike" spc="-1" dirty="0">
                <a:solidFill>
                  <a:srgbClr val="000000"/>
                </a:solidFill>
                <a:latin typeface="+mn-lt"/>
              </a:rPr>
            </a:br>
            <a:r>
              <a:rPr lang="en-GB" sz="1200" b="0" strike="noStrike" spc="-1" dirty="0">
                <a:solidFill>
                  <a:srgbClr val="000000"/>
                </a:solidFill>
                <a:latin typeface="+mn-lt"/>
              </a:rPr>
              <a:t>It’s a very old tradition.</a:t>
            </a:r>
          </a:p>
          <a:p>
            <a:pPr marL="228600" indent="-228600">
              <a:lnSpc>
                <a:spcPct val="100000"/>
              </a:lnSpc>
              <a:buAutoNum type="arabicPeriod"/>
            </a:pPr>
            <a:r>
              <a:rPr lang="en-GB" sz="1200" b="0" strike="noStrike" spc="-1" dirty="0">
                <a:solidFill>
                  <a:srgbClr val="000000"/>
                </a:solidFill>
                <a:latin typeface="+mn-lt"/>
              </a:rPr>
              <a:t>If desired, visit YouTube to see the very short video of the candy being poured out onto snow and rolled up onto lolly sticks.</a:t>
            </a:r>
          </a:p>
          <a:p>
            <a:pPr marL="228600" indent="-228600">
              <a:lnSpc>
                <a:spcPct val="100000"/>
              </a:lnSpc>
              <a:buAutoNum type="arabicPeriod"/>
            </a:pPr>
            <a:r>
              <a:rPr lang="en-GB" sz="1200" b="0" strike="noStrike" spc="-1" dirty="0">
                <a:solidFill>
                  <a:srgbClr val="000000"/>
                </a:solidFill>
                <a:latin typeface="+mn-lt"/>
              </a:rPr>
              <a:t>Finally, click to tell students that the maple is Canada’s national tree and on Canada’s flag.</a:t>
            </a:r>
          </a:p>
          <a:p>
            <a:pPr marL="228600" indent="-228600">
              <a:lnSpc>
                <a:spcPct val="100000"/>
              </a:lnSpc>
              <a:buAutoNum type="arabicPeriod"/>
            </a:pPr>
            <a:endParaRPr lang="en-GB" sz="1200" b="0" strike="noStrike" spc="-1" dirty="0">
              <a:solidFill>
                <a:srgbClr val="000000"/>
              </a:solidFill>
              <a:latin typeface="+mn-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dirty="0"/>
              <a:t>3. Continue until all 8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dirty="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the new vocabulary for this week and from last week, in short phrases.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listen.</a:t>
            </a:r>
          </a:p>
          <a:p>
            <a:pPr marL="216000" indent="-216000">
              <a:lnSpc>
                <a:spcPct val="100000"/>
              </a:lnSpc>
            </a:pPr>
            <a:r>
              <a:rPr lang="en-GB" sz="1200" b="0" strike="noStrike" spc="-1" dirty="0">
                <a:solidFill>
                  <a:srgbClr val="000000"/>
                </a:solidFill>
                <a:latin typeface="Calibri"/>
              </a:rPr>
              <a:t>2. Pupils write or say the English meaning.</a:t>
            </a:r>
          </a:p>
          <a:p>
            <a:pPr marL="216000" indent="-216000">
              <a:lnSpc>
                <a:spcPct val="100000"/>
              </a:lnSpc>
            </a:pPr>
            <a:r>
              <a:rPr lang="en-GB" sz="1200" b="0" strike="noStrike" spc="-1" dirty="0">
                <a:solidFill>
                  <a:srgbClr val="000000"/>
                </a:solidFill>
                <a:latin typeface="Calibri"/>
              </a:rPr>
              <a:t>3. Click to correct.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Exemple: nager dans la neige</a:t>
            </a:r>
          </a:p>
          <a:p>
            <a:pPr marL="228600" indent="-228600">
              <a:lnSpc>
                <a:spcPct val="100000"/>
              </a:lnSpc>
              <a:buAutoNum type="arabicPeriod"/>
            </a:pPr>
            <a:r>
              <a:rPr lang="en-GB" sz="1200" b="0" strike="noStrike" spc="-1" dirty="0">
                <a:solidFill>
                  <a:srgbClr val="000000"/>
                </a:solidFill>
                <a:latin typeface="Calibri"/>
              </a:rPr>
              <a:t>créer des sculptures en glace</a:t>
            </a:r>
          </a:p>
          <a:p>
            <a:pPr marL="228600" indent="-228600">
              <a:lnSpc>
                <a:spcPct val="100000"/>
              </a:lnSpc>
              <a:buAutoNum type="arabicPeriod"/>
            </a:pPr>
            <a:r>
              <a:rPr lang="en-GB" sz="1200" b="0" strike="noStrike" spc="-1" dirty="0">
                <a:solidFill>
                  <a:srgbClr val="000000"/>
                </a:solidFill>
                <a:latin typeface="Calibri"/>
              </a:rPr>
              <a:t>regarder le défilé</a:t>
            </a:r>
          </a:p>
          <a:p>
            <a:pPr marL="228600" indent="-228600">
              <a:lnSpc>
                <a:spcPct val="100000"/>
              </a:lnSpc>
              <a:buAutoNum type="arabicPeriod"/>
            </a:pPr>
            <a:r>
              <a:rPr lang="en-GB" sz="1200" b="0" strike="noStrike" spc="-1" dirty="0">
                <a:solidFill>
                  <a:srgbClr val="000000"/>
                </a:solidFill>
                <a:latin typeface="Calibri"/>
              </a:rPr>
              <a:t>visiter le château</a:t>
            </a:r>
          </a:p>
          <a:p>
            <a:pPr marL="228600" indent="-228600">
              <a:lnSpc>
                <a:spcPct val="100000"/>
              </a:lnSpc>
              <a:buAutoNum type="arabicPeriod"/>
            </a:pPr>
            <a:r>
              <a:rPr lang="en-GB" sz="1200" b="0" strike="noStrike" spc="-1" dirty="0">
                <a:solidFill>
                  <a:srgbClr val="000000"/>
                </a:solidFill>
                <a:latin typeface="Calibri"/>
              </a:rPr>
              <a:t>monter sur un traineau</a:t>
            </a:r>
          </a:p>
          <a:p>
            <a:pPr marL="228600" indent="-228600">
              <a:lnSpc>
                <a:spcPct val="100000"/>
              </a:lnSpc>
              <a:buAutoNum type="arabicPeriod"/>
            </a:pPr>
            <a:r>
              <a:rPr lang="en-GB" sz="1200" b="0" strike="noStrike" spc="-1" dirty="0">
                <a:solidFill>
                  <a:srgbClr val="000000"/>
                </a:solidFill>
                <a:latin typeface="Calibri"/>
              </a:rPr>
              <a:t>marcher dans la neige</a:t>
            </a:r>
          </a:p>
          <a:p>
            <a:pPr marL="228600" indent="-228600">
              <a:lnSpc>
                <a:spcPct val="100000"/>
              </a:lnSpc>
              <a:buAutoNum type="arabicPeriod"/>
            </a:pPr>
            <a:r>
              <a:rPr lang="en-GB" sz="1200" b="0" strike="noStrike" spc="-1" dirty="0">
                <a:solidFill>
                  <a:srgbClr val="000000"/>
                </a:solidFill>
                <a:latin typeface="Calibri"/>
              </a:rPr>
              <a:t>quitter l’hôtel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3</a:t>
            </a:r>
            <a:r>
              <a:rPr lang="en-GB" b="0" baseline="30000" dirty="0"/>
              <a:t>rd</a:t>
            </a:r>
            <a:r>
              <a:rPr lang="en-GB" b="0" dirty="0"/>
              <a:t> person plural of –ER verbs and contrast it with the 3</a:t>
            </a:r>
            <a:r>
              <a:rPr lang="en-GB" b="0" baseline="30000" dirty="0"/>
              <a:t>rd</a:t>
            </a:r>
            <a:r>
              <a:rPr lang="en-GB" b="0" dirty="0"/>
              <a:t> person singular.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practise written recognition of singular and plural</a:t>
            </a:r>
            <a:r>
              <a:rPr lang="en-US" b="0" baseline="0" dirty="0"/>
              <a:t> –ER verb endings, and their connection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write 1-8 and </a:t>
            </a:r>
            <a:r>
              <a:rPr lang="en-US" b="1" dirty="0"/>
              <a:t>elles (they)</a:t>
            </a:r>
            <a:r>
              <a:rPr lang="en-US" b="0" dirty="0"/>
              <a:t> or</a:t>
            </a:r>
            <a:r>
              <a:rPr lang="en-US" b="1" dirty="0"/>
              <a:t> elle (she) </a:t>
            </a:r>
            <a:r>
              <a:rPr lang="en-US" b="0" dirty="0"/>
              <a:t>according to whether the verb is</a:t>
            </a:r>
            <a:r>
              <a:rPr lang="en-US" b="0" baseline="0" dirty="0"/>
              <a:t> singular or plural.</a:t>
            </a:r>
            <a:endParaRPr lang="en-US" b="0" dirty="0"/>
          </a:p>
          <a:p>
            <a:r>
              <a:rPr lang="en-US" b="0" dirty="0"/>
              <a:t>2. Answers</a:t>
            </a:r>
            <a:r>
              <a:rPr lang="en-US" b="0" baseline="0" dirty="0"/>
              <a:t> are revealed on a mouse click.</a:t>
            </a:r>
          </a:p>
          <a:p>
            <a:r>
              <a:rPr lang="en-US" b="0" baseline="0" dirty="0"/>
              <a:t>3. Move on to the next slide for a comprehension task based on the same text.</a:t>
            </a:r>
            <a:endParaRPr lang="en-US" b="0" dirty="0"/>
          </a:p>
          <a:p>
            <a:endParaRPr lang="en-GB" dirty="0"/>
          </a:p>
        </p:txBody>
      </p:sp>
    </p:spTree>
    <p:extLst>
      <p:ext uri="{BB962C8B-B14F-4D97-AF65-F5344CB8AC3E}">
        <p14:creationId xmlns:p14="http://schemas.microsoft.com/office/powerpoint/2010/main" val="116515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audio" Target="../media/audio29.wav"/><Relationship Id="rId3" Type="http://schemas.openxmlformats.org/officeDocument/2006/relationships/audio" Target="../media/audio21.wav"/><Relationship Id="rId7" Type="http://schemas.openxmlformats.org/officeDocument/2006/relationships/image" Target="../media/image18.png"/><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10.xml"/><Relationship Id="rId16" Type="http://schemas.openxmlformats.org/officeDocument/2006/relationships/audio" Target="../media/audio32.wav"/><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audio" Target="../media/audio27.wav"/><Relationship Id="rId5" Type="http://schemas.openxmlformats.org/officeDocument/2006/relationships/audio" Target="../media/audio34.wav"/><Relationship Id="rId15" Type="http://schemas.openxmlformats.org/officeDocument/2006/relationships/audio" Target="../media/audio31.wav"/><Relationship Id="rId10" Type="http://schemas.openxmlformats.org/officeDocument/2006/relationships/audio" Target="../media/audio26.wav"/><Relationship Id="rId4" Type="http://schemas.openxmlformats.org/officeDocument/2006/relationships/image" Target="../media/image55.png"/><Relationship Id="rId9" Type="http://schemas.openxmlformats.org/officeDocument/2006/relationships/image" Target="../media/image58.gif"/><Relationship Id="rId14" Type="http://schemas.openxmlformats.org/officeDocument/2006/relationships/audio" Target="../media/audio30.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3.wav"/><Relationship Id="rId3" Type="http://schemas.openxmlformats.org/officeDocument/2006/relationships/image" Target="../media/image6.png"/><Relationship Id="rId7" Type="http://schemas.openxmlformats.org/officeDocument/2006/relationships/audio" Target="../media/audio9.wav"/><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8.wav"/><Relationship Id="rId11"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audio" Target="../media/audio12.wav"/><Relationship Id="rId4" Type="http://schemas.openxmlformats.org/officeDocument/2006/relationships/audio" Target="../media/audio7.wav"/><Relationship Id="rId9" Type="http://schemas.openxmlformats.org/officeDocument/2006/relationships/audio" Target="../media/audio11.wav"/></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7.png"/><Relationship Id="rId4" Type="http://schemas.openxmlformats.org/officeDocument/2006/relationships/image" Target="../media/image14.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14.svg"/><Relationship Id="rId18" Type="http://schemas.openxmlformats.org/officeDocument/2006/relationships/image" Target="../media/image32.png"/><Relationship Id="rId26" Type="http://schemas.openxmlformats.org/officeDocument/2006/relationships/image" Target="../media/image40.png"/><Relationship Id="rId21" Type="http://schemas.openxmlformats.org/officeDocument/2006/relationships/image" Target="../media/image35.svg"/><Relationship Id="rId34" Type="http://schemas.openxmlformats.org/officeDocument/2006/relationships/image" Target="../media/image45.svg"/><Relationship Id="rId7" Type="http://schemas.openxmlformats.org/officeDocument/2006/relationships/audio" Target="../media/audio17.wav"/><Relationship Id="rId12" Type="http://schemas.openxmlformats.org/officeDocument/2006/relationships/image" Target="../media/image13.png"/><Relationship Id="rId17" Type="http://schemas.openxmlformats.org/officeDocument/2006/relationships/image" Target="../media/image31.svg"/><Relationship Id="rId25" Type="http://schemas.openxmlformats.org/officeDocument/2006/relationships/image" Target="../media/image39.svg"/><Relationship Id="rId33"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sv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image" Target="../media/image38.png"/><Relationship Id="rId32" Type="http://schemas.openxmlformats.org/officeDocument/2006/relationships/image" Target="../media/image25.png"/><Relationship Id="rId37" Type="http://schemas.openxmlformats.org/officeDocument/2006/relationships/image" Target="../media/image26.png"/><Relationship Id="rId5" Type="http://schemas.openxmlformats.org/officeDocument/2006/relationships/audio" Target="../media/audio15.wav"/><Relationship Id="rId15" Type="http://schemas.openxmlformats.org/officeDocument/2006/relationships/image" Target="../media/image29.png"/><Relationship Id="rId23" Type="http://schemas.openxmlformats.org/officeDocument/2006/relationships/image" Target="../media/image37.svg"/><Relationship Id="rId28" Type="http://schemas.openxmlformats.org/officeDocument/2006/relationships/image" Target="../media/image42.png"/><Relationship Id="rId36" Type="http://schemas.openxmlformats.org/officeDocument/2006/relationships/image" Target="../media/image47.png"/><Relationship Id="rId10" Type="http://schemas.openxmlformats.org/officeDocument/2006/relationships/audio" Target="../media/audio20.wav"/><Relationship Id="rId19" Type="http://schemas.openxmlformats.org/officeDocument/2006/relationships/image" Target="../media/image33.svg"/><Relationship Id="rId31" Type="http://schemas.openxmlformats.org/officeDocument/2006/relationships/image" Target="../media/image27.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2.wav"/><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24.png"/><Relationship Id="rId35" Type="http://schemas.openxmlformats.org/officeDocument/2006/relationships/image" Target="../media/image46.png"/><Relationship Id="rId8" Type="http://schemas.openxmlformats.org/officeDocument/2006/relationships/audio" Target="../media/audio18.wav"/><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audio" Target="../media/audio23.wav"/><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27.wav"/><Relationship Id="rId18" Type="http://schemas.openxmlformats.org/officeDocument/2006/relationships/audio" Target="../media/audio32.wav"/><Relationship Id="rId3" Type="http://schemas.openxmlformats.org/officeDocument/2006/relationships/audio" Target="../media/audio21.wav"/><Relationship Id="rId7" Type="http://schemas.openxmlformats.org/officeDocument/2006/relationships/image" Target="../media/image17.png"/><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9.xml"/><Relationship Id="rId16" Type="http://schemas.openxmlformats.org/officeDocument/2006/relationships/audio" Target="../media/audio30.wav"/><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audio" Target="../media/audio25.wav"/><Relationship Id="rId5" Type="http://schemas.openxmlformats.org/officeDocument/2006/relationships/audio" Target="../media/audio24.wav"/><Relationship Id="rId15" Type="http://schemas.openxmlformats.org/officeDocument/2006/relationships/audio" Target="../media/audio29.wav"/><Relationship Id="rId10" Type="http://schemas.openxmlformats.org/officeDocument/2006/relationships/image" Target="../media/image58.gif"/><Relationship Id="rId19" Type="http://schemas.openxmlformats.org/officeDocument/2006/relationships/audio" Target="../media/audio33.wav"/><Relationship Id="rId4" Type="http://schemas.openxmlformats.org/officeDocument/2006/relationships/image" Target="../media/image55.png"/><Relationship Id="rId9" Type="http://schemas.openxmlformats.org/officeDocument/2006/relationships/image" Target="../media/image57.gif"/><Relationship Id="rId14" Type="http://schemas.openxmlformats.org/officeDocument/2006/relationships/audio" Target="../media/audio2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38003" y="547398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verbs: they, s/he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cognates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[è|ê]</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Picture 3" descr="A picture containing bear, toy, stuffed, doll&#10;&#10;Description automatically generated">
            <a:extLst>
              <a:ext uri="{FF2B5EF4-FFF2-40B4-BE49-F238E27FC236}">
                <a16:creationId xmlns:a16="http://schemas.microsoft.com/office/drawing/2014/main" id="{CF5907CA-38CF-42FF-A4A5-B61B696F5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03" y="2643853"/>
            <a:ext cx="3874977" cy="2580795"/>
          </a:xfrm>
          <a:prstGeom prst="rect">
            <a:avLst/>
          </a:prstGeom>
        </p:spPr>
      </p:pic>
      <p:pic>
        <p:nvPicPr>
          <p:cNvPr id="6" name="Picture 5" descr="Logo, company name&#10;&#10;Description automatically generated">
            <a:extLst>
              <a:ext uri="{FF2B5EF4-FFF2-40B4-BE49-F238E27FC236}">
                <a16:creationId xmlns:a16="http://schemas.microsoft.com/office/drawing/2014/main" id="{87877ED8-2B88-495A-80B3-B8C0D02CFB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453" y="1617910"/>
            <a:ext cx="2340869" cy="1046990"/>
          </a:xfrm>
          <a:prstGeom prst="rect">
            <a:avLst/>
          </a:prstGeom>
        </p:spPr>
      </p:pic>
      <p:pic>
        <p:nvPicPr>
          <p:cNvPr id="11" name="Picture 10">
            <a:extLst>
              <a:ext uri="{FF2B5EF4-FFF2-40B4-BE49-F238E27FC236}">
                <a16:creationId xmlns:a16="http://schemas.microsoft.com/office/drawing/2014/main" id="{D4711CE2-97E9-46D9-8B89-F118F40D2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536" y="4397308"/>
            <a:ext cx="1541649" cy="1010503"/>
          </a:xfrm>
          <a:prstGeom prst="rect">
            <a:avLst/>
          </a:prstGeom>
        </p:spPr>
      </p:pic>
      <p:pic>
        <p:nvPicPr>
          <p:cNvPr id="13" name="Picture 12">
            <a:extLst>
              <a:ext uri="{FF2B5EF4-FFF2-40B4-BE49-F238E27FC236}">
                <a16:creationId xmlns:a16="http://schemas.microsoft.com/office/drawing/2014/main" id="{B3EC83BB-0426-4319-A782-E0AA739E3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1287">
            <a:off x="98064" y="1620392"/>
            <a:ext cx="2518090" cy="91280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T2W3S9-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5" name="VT2W3S10-1.wav"/>
            </a:hlinkClick>
            <a:extLst>
              <a:ext uri="{FF2B5EF4-FFF2-40B4-BE49-F238E27FC236}">
                <a16:creationId xmlns:a16="http://schemas.microsoft.com/office/drawing/2014/main" id="{977D9DC2-7212-4C61-B9B9-2FECC03F6397}"/>
              </a:ext>
            </a:extLst>
          </p:cNvPr>
          <p:cNvSpPr/>
          <p:nvPr/>
        </p:nvSpPr>
        <p:spPr>
          <a:xfrm>
            <a:off x="114386" y="1044186"/>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C’est quoi en anglais ? Écris des phrases.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nvGraphicFramePr>
        <p:xfrm>
          <a:off x="227045" y="1572933"/>
          <a:ext cx="11908128"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888412">
                  <a:extLst>
                    <a:ext uri="{9D8B030D-6E8A-4147-A177-3AD203B41FA5}">
                      <a16:colId xmlns:a16="http://schemas.microsoft.com/office/drawing/2014/main" val="2775102314"/>
                    </a:ext>
                  </a:extLst>
                </a:gridCol>
                <a:gridCol w="5245275">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Québec loves the Carnival. But what does Renée do on her own, and what do Renée and Cécile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prépare des sandwichs.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organise le sac.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quittent l’hôtel.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marchent vers le centre.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apportent une bouteille d’eau.</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porte un bikini.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cherchent des informations.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aiment le Carnaval.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grpSp>
        <p:nvGrpSpPr>
          <p:cNvPr id="19" name="Group 18">
            <a:extLst>
              <a:ext uri="{FF2B5EF4-FFF2-40B4-BE49-F238E27FC236}">
                <a16:creationId xmlns:a16="http://schemas.microsoft.com/office/drawing/2014/main" id="{A61DE8B3-2715-4C2D-8E3D-CB60940B62B2}"/>
              </a:ext>
            </a:extLst>
          </p:cNvPr>
          <p:cNvGrpSpPr/>
          <p:nvPr/>
        </p:nvGrpSpPr>
        <p:grpSpPr>
          <a:xfrm>
            <a:off x="9287780" y="272539"/>
            <a:ext cx="1687838" cy="1112908"/>
            <a:chOff x="10462370" y="146240"/>
            <a:chExt cx="1901190" cy="1224686"/>
          </a:xfrm>
        </p:grpSpPr>
        <p:pic>
          <p:nvPicPr>
            <p:cNvPr id="20" name="Picture 19" descr="Icon&#10;&#10;Description automatically generated">
              <a:extLst>
                <a:ext uri="{FF2B5EF4-FFF2-40B4-BE49-F238E27FC236}">
                  <a16:creationId xmlns:a16="http://schemas.microsoft.com/office/drawing/2014/main" id="{DCD2D7AE-B3D4-4B54-8047-C46FA6CA227B}"/>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1" name="Picture 20">
              <a:extLst>
                <a:ext uri="{FF2B5EF4-FFF2-40B4-BE49-F238E27FC236}">
                  <a16:creationId xmlns:a16="http://schemas.microsoft.com/office/drawing/2014/main" id="{3F396E7C-E20D-4427-ABE2-E29138D2B2EC}"/>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2" name="Picture 21" descr="A person wearing a garment&#10;&#10;Description automatically generated with low confidence">
            <a:extLst>
              <a:ext uri="{FF2B5EF4-FFF2-40B4-BE49-F238E27FC236}">
                <a16:creationId xmlns:a16="http://schemas.microsoft.com/office/drawing/2014/main" id="{8528245B-6F7D-4DD5-B7FA-4A292390B827}"/>
              </a:ext>
            </a:extLst>
          </p:cNvPr>
          <p:cNvPicPr>
            <a:picLocks noChangeAspect="1"/>
          </p:cNvPicPr>
          <p:nvPr/>
        </p:nvPicPr>
        <p:blipFill rotWithShape="1">
          <a:blip r:embed="rId8">
            <a:extLst>
              <a:ext uri="{28A0092B-C50C-407E-A947-70E740481C1C}">
                <a14:useLocalDpi xmlns:a14="http://schemas.microsoft.com/office/drawing/2010/main" val="0"/>
              </a:ext>
            </a:extLst>
          </a:blip>
          <a:srcRect b="27627"/>
          <a:stretch/>
        </p:blipFill>
        <p:spPr>
          <a:xfrm>
            <a:off x="11438181" y="1572933"/>
            <a:ext cx="696992" cy="1281083"/>
          </a:xfrm>
          <a:prstGeom prst="rect">
            <a:avLst/>
          </a:prstGeom>
        </p:spPr>
      </p:pic>
      <p:grpSp>
        <p:nvGrpSpPr>
          <p:cNvPr id="5" name="Group 4">
            <a:extLst>
              <a:ext uri="{FF2B5EF4-FFF2-40B4-BE49-F238E27FC236}">
                <a16:creationId xmlns:a16="http://schemas.microsoft.com/office/drawing/2014/main" id="{B71FDDDA-8DCD-45BA-9D75-6588796E6622}"/>
              </a:ext>
            </a:extLst>
          </p:cNvPr>
          <p:cNvGrpSpPr/>
          <p:nvPr/>
        </p:nvGrpSpPr>
        <p:grpSpPr>
          <a:xfrm>
            <a:off x="6971702" y="1471177"/>
            <a:ext cx="1605388" cy="1364991"/>
            <a:chOff x="8061278" y="1470961"/>
            <a:chExt cx="1605388" cy="1364991"/>
          </a:xfrm>
        </p:grpSpPr>
        <p:pic>
          <p:nvPicPr>
            <p:cNvPr id="23" name="Picture 22" descr="A person wearing a garment&#10;&#10;Description automatically generated with low confidence">
              <a:extLst>
                <a:ext uri="{FF2B5EF4-FFF2-40B4-BE49-F238E27FC236}">
                  <a16:creationId xmlns:a16="http://schemas.microsoft.com/office/drawing/2014/main" id="{DA45BEB1-98A6-4B78-B8DE-1FE7E53E6EF3}"/>
                </a:ext>
              </a:extLst>
            </p:cNvPr>
            <p:cNvPicPr>
              <a:picLocks noChangeAspect="1"/>
            </p:cNvPicPr>
            <p:nvPr/>
          </p:nvPicPr>
          <p:blipFill rotWithShape="1">
            <a:blip r:embed="rId8">
              <a:extLst>
                <a:ext uri="{28A0092B-C50C-407E-A947-70E740481C1C}">
                  <a14:useLocalDpi xmlns:a14="http://schemas.microsoft.com/office/drawing/2010/main" val="0"/>
                </a:ext>
              </a:extLst>
            </a:blip>
            <a:srcRect b="55986"/>
            <a:stretch/>
          </p:blipFill>
          <p:spPr>
            <a:xfrm>
              <a:off x="8061278" y="1470961"/>
              <a:ext cx="1221144" cy="1364991"/>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8D9B02A9-D5FE-4DD4-ABBF-0682ACC02C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9673" y="1881605"/>
              <a:ext cx="696993" cy="946103"/>
            </a:xfrm>
            <a:prstGeom prst="rect">
              <a:avLst/>
            </a:prstGeom>
          </p:spPr>
        </p:pic>
      </p:grpSp>
      <p:sp>
        <p:nvSpPr>
          <p:cNvPr id="27" name="CustomShape 8">
            <a:extLst>
              <a:ext uri="{FF2B5EF4-FFF2-40B4-BE49-F238E27FC236}">
                <a16:creationId xmlns:a16="http://schemas.microsoft.com/office/drawing/2014/main" id="{B59269C9-8412-40A3-8B8E-352AB26C66C8}"/>
              </a:ext>
            </a:extLst>
          </p:cNvPr>
          <p:cNvSpPr/>
          <p:nvPr/>
        </p:nvSpPr>
        <p:spPr>
          <a:xfrm>
            <a:off x="89956" y="636862"/>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Renée et Cécile sont à Québec pour le carnaval.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5" name="Action Button: Blank 24">
            <a:hlinkClick r:id="" action="ppaction://noaction" highlightClick="1">
              <a:snd r:embed="rId10" name="VT2W3S10-2.wav"/>
            </a:hlinkClick>
            <a:extLst>
              <a:ext uri="{FF2B5EF4-FFF2-40B4-BE49-F238E27FC236}">
                <a16:creationId xmlns:a16="http://schemas.microsoft.com/office/drawing/2014/main" id="{7C5F1E38-83DF-445F-826D-62FD33ECE019}"/>
              </a:ext>
            </a:extLst>
          </p:cNvPr>
          <p:cNvSpPr/>
          <p:nvPr/>
        </p:nvSpPr>
        <p:spPr>
          <a:xfrm>
            <a:off x="469231" y="292991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26" name="Action Button: Blank 25">
            <a:hlinkClick r:id="" action="ppaction://noaction" highlightClick="1">
              <a:snd r:embed="rId11" name="VT2W3S10-3.wav"/>
            </a:hlinkClick>
            <a:extLst>
              <a:ext uri="{FF2B5EF4-FFF2-40B4-BE49-F238E27FC236}">
                <a16:creationId xmlns:a16="http://schemas.microsoft.com/office/drawing/2014/main" id="{BC182324-A758-4F3F-AFB1-4D3D2EA38F1E}"/>
              </a:ext>
            </a:extLst>
          </p:cNvPr>
          <p:cNvSpPr/>
          <p:nvPr/>
        </p:nvSpPr>
        <p:spPr>
          <a:xfrm>
            <a:off x="469230" y="3386347"/>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28" name="Action Button: Blank 27">
            <a:hlinkClick r:id="" action="ppaction://noaction" highlightClick="1">
              <a:snd r:embed="rId12" name="VT2W3S10-4.wav"/>
            </a:hlinkClick>
            <a:extLst>
              <a:ext uri="{FF2B5EF4-FFF2-40B4-BE49-F238E27FC236}">
                <a16:creationId xmlns:a16="http://schemas.microsoft.com/office/drawing/2014/main" id="{392EBDE5-DE82-4AB2-A43C-5AE4B7D8CD3F}"/>
              </a:ext>
            </a:extLst>
          </p:cNvPr>
          <p:cNvSpPr/>
          <p:nvPr/>
        </p:nvSpPr>
        <p:spPr>
          <a:xfrm>
            <a:off x="469231" y="383497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30" name="Action Button: Blank 29">
            <a:hlinkClick r:id="" action="ppaction://noaction" highlightClick="1">
              <a:snd r:embed="rId13" name="VT2W3S10-5.wav"/>
            </a:hlinkClick>
            <a:extLst>
              <a:ext uri="{FF2B5EF4-FFF2-40B4-BE49-F238E27FC236}">
                <a16:creationId xmlns:a16="http://schemas.microsoft.com/office/drawing/2014/main" id="{6E20FA53-CAF8-4BDD-964D-A37F12408625}"/>
              </a:ext>
            </a:extLst>
          </p:cNvPr>
          <p:cNvSpPr/>
          <p:nvPr/>
        </p:nvSpPr>
        <p:spPr>
          <a:xfrm>
            <a:off x="469230" y="4291410"/>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31" name="Action Button: Blank 30">
            <a:hlinkClick r:id="" action="ppaction://noaction" highlightClick="1">
              <a:snd r:embed="rId14" name="VT2W3S10-6.wav"/>
            </a:hlinkClick>
            <a:extLst>
              <a:ext uri="{FF2B5EF4-FFF2-40B4-BE49-F238E27FC236}">
                <a16:creationId xmlns:a16="http://schemas.microsoft.com/office/drawing/2014/main" id="{C294317B-73CF-4319-B8E9-3959BE7A44D9}"/>
              </a:ext>
            </a:extLst>
          </p:cNvPr>
          <p:cNvSpPr/>
          <p:nvPr/>
        </p:nvSpPr>
        <p:spPr>
          <a:xfrm>
            <a:off x="469230" y="4814195"/>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3" name="Action Button: Blank 32">
            <a:hlinkClick r:id="" action="ppaction://noaction" highlightClick="1">
              <a:snd r:embed="rId15" name="VT2W3S10-7.wav"/>
            </a:hlinkClick>
            <a:extLst>
              <a:ext uri="{FF2B5EF4-FFF2-40B4-BE49-F238E27FC236}">
                <a16:creationId xmlns:a16="http://schemas.microsoft.com/office/drawing/2014/main" id="{0AE7E12E-1EA9-4966-8F69-49D88DF326D4}"/>
              </a:ext>
            </a:extLst>
          </p:cNvPr>
          <p:cNvSpPr/>
          <p:nvPr/>
        </p:nvSpPr>
        <p:spPr>
          <a:xfrm>
            <a:off x="469229" y="527063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34" name="Action Button: Blank 33">
            <a:hlinkClick r:id="" action="ppaction://noaction" highlightClick="1">
              <a:snd r:embed="rId16" name="VT2W3S10-8.wav"/>
            </a:hlinkClick>
            <a:extLst>
              <a:ext uri="{FF2B5EF4-FFF2-40B4-BE49-F238E27FC236}">
                <a16:creationId xmlns:a16="http://schemas.microsoft.com/office/drawing/2014/main" id="{842BEA5E-D3B6-4771-BDCD-6A8E92FE3E5E}"/>
              </a:ext>
            </a:extLst>
          </p:cNvPr>
          <p:cNvSpPr/>
          <p:nvPr/>
        </p:nvSpPr>
        <p:spPr>
          <a:xfrm>
            <a:off x="469230" y="5719258"/>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35" name="Action Button: Blank 34">
            <a:hlinkClick r:id="" action="ppaction://noaction" highlightClick="1">
              <a:snd r:embed="rId17" name="VT2W3S10-9.wav"/>
            </a:hlinkClick>
            <a:extLst>
              <a:ext uri="{FF2B5EF4-FFF2-40B4-BE49-F238E27FC236}">
                <a16:creationId xmlns:a16="http://schemas.microsoft.com/office/drawing/2014/main" id="{016F33E6-1B7D-42A9-AE52-283AF0A320ED}"/>
              </a:ext>
            </a:extLst>
          </p:cNvPr>
          <p:cNvSpPr/>
          <p:nvPr/>
        </p:nvSpPr>
        <p:spPr>
          <a:xfrm>
            <a:off x="469229" y="617569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36" name="Rectangle 35">
            <a:extLst>
              <a:ext uri="{FF2B5EF4-FFF2-40B4-BE49-F238E27FC236}">
                <a16:creationId xmlns:a16="http://schemas.microsoft.com/office/drawing/2014/main" id="{3A9E9A38-DF78-4933-B7D5-EF3964D50A6E}"/>
              </a:ext>
            </a:extLst>
          </p:cNvPr>
          <p:cNvSpPr/>
          <p:nvPr/>
        </p:nvSpPr>
        <p:spPr>
          <a:xfrm>
            <a:off x="6971702" y="2929911"/>
            <a:ext cx="34211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prepares sandwiches.</a:t>
            </a:r>
          </a:p>
        </p:txBody>
      </p:sp>
      <p:sp>
        <p:nvSpPr>
          <p:cNvPr id="37" name="Rectangle 36">
            <a:extLst>
              <a:ext uri="{FF2B5EF4-FFF2-40B4-BE49-F238E27FC236}">
                <a16:creationId xmlns:a16="http://schemas.microsoft.com/office/drawing/2014/main" id="{C7DE66C5-CCC1-419F-A9E9-B52FDF1D7F29}"/>
              </a:ext>
            </a:extLst>
          </p:cNvPr>
          <p:cNvSpPr/>
          <p:nvPr/>
        </p:nvSpPr>
        <p:spPr>
          <a:xfrm>
            <a:off x="6971702" y="3386347"/>
            <a:ext cx="30187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organises the bag.</a:t>
            </a:r>
          </a:p>
        </p:txBody>
      </p:sp>
      <p:sp>
        <p:nvSpPr>
          <p:cNvPr id="38" name="Rectangle 37">
            <a:extLst>
              <a:ext uri="{FF2B5EF4-FFF2-40B4-BE49-F238E27FC236}">
                <a16:creationId xmlns:a16="http://schemas.microsoft.com/office/drawing/2014/main" id="{7A3A7EA1-6A93-4578-BE5C-12924C5388CA}"/>
              </a:ext>
            </a:extLst>
          </p:cNvPr>
          <p:cNvSpPr/>
          <p:nvPr/>
        </p:nvSpPr>
        <p:spPr>
          <a:xfrm>
            <a:off x="6971701" y="3834974"/>
            <a:ext cx="27799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leave the hotel.</a:t>
            </a:r>
          </a:p>
        </p:txBody>
      </p:sp>
      <p:sp>
        <p:nvSpPr>
          <p:cNvPr id="39" name="Rectangle 38">
            <a:extLst>
              <a:ext uri="{FF2B5EF4-FFF2-40B4-BE49-F238E27FC236}">
                <a16:creationId xmlns:a16="http://schemas.microsoft.com/office/drawing/2014/main" id="{7ED10F4A-A74E-440C-8025-EA47569F7C88}"/>
              </a:ext>
            </a:extLst>
          </p:cNvPr>
          <p:cNvSpPr/>
          <p:nvPr/>
        </p:nvSpPr>
        <p:spPr>
          <a:xfrm>
            <a:off x="6971701" y="4306365"/>
            <a:ext cx="39020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walk towards the centre.</a:t>
            </a:r>
          </a:p>
        </p:txBody>
      </p:sp>
      <p:sp>
        <p:nvSpPr>
          <p:cNvPr id="40" name="Rectangle 39">
            <a:extLst>
              <a:ext uri="{FF2B5EF4-FFF2-40B4-BE49-F238E27FC236}">
                <a16:creationId xmlns:a16="http://schemas.microsoft.com/office/drawing/2014/main" id="{94AE070E-54E5-42BA-A623-B144753EC38F}"/>
              </a:ext>
            </a:extLst>
          </p:cNvPr>
          <p:cNvSpPr/>
          <p:nvPr/>
        </p:nvSpPr>
        <p:spPr>
          <a:xfrm>
            <a:off x="6971702" y="4804392"/>
            <a:ext cx="44326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bring/carry a bottle of water.</a:t>
            </a:r>
          </a:p>
        </p:txBody>
      </p:sp>
      <p:sp>
        <p:nvSpPr>
          <p:cNvPr id="41" name="Rectangle 40">
            <a:extLst>
              <a:ext uri="{FF2B5EF4-FFF2-40B4-BE49-F238E27FC236}">
                <a16:creationId xmlns:a16="http://schemas.microsoft.com/office/drawing/2014/main" id="{79A41B0F-2A0F-41D2-9992-3C10E0B79284}"/>
              </a:ext>
            </a:extLst>
          </p:cNvPr>
          <p:cNvSpPr/>
          <p:nvPr/>
        </p:nvSpPr>
        <p:spPr>
          <a:xfrm>
            <a:off x="6971702" y="5238532"/>
            <a:ext cx="24384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wears a bikini.</a:t>
            </a:r>
          </a:p>
        </p:txBody>
      </p:sp>
      <p:sp>
        <p:nvSpPr>
          <p:cNvPr id="42" name="Rectangle 41">
            <a:extLst>
              <a:ext uri="{FF2B5EF4-FFF2-40B4-BE49-F238E27FC236}">
                <a16:creationId xmlns:a16="http://schemas.microsoft.com/office/drawing/2014/main" id="{827CFF4C-E4AB-4180-8BC6-2DA907C9CA86}"/>
              </a:ext>
            </a:extLst>
          </p:cNvPr>
          <p:cNvSpPr/>
          <p:nvPr/>
        </p:nvSpPr>
        <p:spPr>
          <a:xfrm>
            <a:off x="6971702" y="5707411"/>
            <a:ext cx="32912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look for information.</a:t>
            </a:r>
          </a:p>
        </p:txBody>
      </p:sp>
      <p:sp>
        <p:nvSpPr>
          <p:cNvPr id="43" name="Rectangle 42">
            <a:extLst>
              <a:ext uri="{FF2B5EF4-FFF2-40B4-BE49-F238E27FC236}">
                <a16:creationId xmlns:a16="http://schemas.microsoft.com/office/drawing/2014/main" id="{8B0189AD-5E25-46FA-9655-6020F7C4E31A}"/>
              </a:ext>
            </a:extLst>
          </p:cNvPr>
          <p:cNvSpPr/>
          <p:nvPr/>
        </p:nvSpPr>
        <p:spPr>
          <a:xfrm>
            <a:off x="6971701" y="6178802"/>
            <a:ext cx="28408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like the carnival.</a:t>
            </a:r>
          </a:p>
        </p:txBody>
      </p:sp>
      <p:sp>
        <p:nvSpPr>
          <p:cNvPr id="44" name="TextBox 43">
            <a:extLst>
              <a:ext uri="{FF2B5EF4-FFF2-40B4-BE49-F238E27FC236}">
                <a16:creationId xmlns:a16="http://schemas.microsoft.com/office/drawing/2014/main" id="{EC0939AD-2B79-4C76-82E7-6FBA227B97BA}"/>
              </a:ext>
            </a:extLst>
          </p:cNvPr>
          <p:cNvSpPr txBox="1"/>
          <p:nvPr/>
        </p:nvSpPr>
        <p:spPr>
          <a:xfrm>
            <a:off x="7831831" y="197460"/>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vers </a:t>
            </a:r>
            <a:r>
              <a:rPr lang="en-GB" sz="2000" b="0" strike="noStrike" spc="-1" dirty="0">
                <a:solidFill>
                  <a:srgbClr val="000000"/>
                </a:solidFill>
                <a:latin typeface="Century Gothic" panose="020B0502020202020204" pitchFamily="34" charset="0"/>
              </a:rPr>
              <a:t>= towards</a:t>
            </a:r>
          </a:p>
        </p:txBody>
      </p:sp>
    </p:spTree>
    <p:extLst>
      <p:ext uri="{BB962C8B-B14F-4D97-AF65-F5344CB8AC3E}">
        <p14:creationId xmlns:p14="http://schemas.microsoft.com/office/powerpoint/2010/main" val="41455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951066" y="1665682"/>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2">
            <a:hlinkClick r:id="" action="ppaction://noaction">
              <a:snd r:embed="rId4" name="VT2W3S2-2N.wav"/>
            </a:hlinkClick>
          </p:cNvPr>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a:solidFill>
                  <a:schemeClr val="bg1"/>
                </a:solidFill>
                <a:latin typeface="Century Gothic" panose="020B0502020202020204" pitchFamily="34" charset="0"/>
              </a:rPr>
              <a:t>prononcer</a:t>
            </a:r>
          </a:p>
        </p:txBody>
      </p:sp>
      <p:sp>
        <p:nvSpPr>
          <p:cNvPr id="7" name="CustomShape 1">
            <a:hlinkClick r:id="" action="ppaction://noaction">
              <a:snd r:embed="rId3" name="VT2W3S2-1N.wav"/>
            </a:hlinkClick>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5" name="VT2W3S2-3N.wav"/>
            </a:hlinkClick>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hlinkClick r:id="" action="ppaction://noaction">
              <a:snd r:embed="rId6" name="VT2W3S2-4N.wav"/>
            </a:hlinkClick>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hlinkClick r:id="" action="ppaction://noaction">
              <a:snd r:embed="rId7" name="VT2W3S2-5N.wav"/>
            </a:hlinkClick>
            <a:extLst>
              <a:ext uri="{FF2B5EF4-FFF2-40B4-BE49-F238E27FC236}">
                <a16:creationId xmlns:a16="http://schemas.microsoft.com/office/drawing/2014/main" id="{647429EA-AE7A-4521-B213-99FFDFCAB178}"/>
              </a:ext>
            </a:extLst>
          </p:cNvPr>
          <p:cNvSpPr txBox="1"/>
          <p:nvPr/>
        </p:nvSpPr>
        <p:spPr>
          <a:xfrm>
            <a:off x="8886733"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hlinkClick r:id="" action="ppaction://noaction">
              <a:snd r:embed="rId8" name="VT2W3S2-6N.wav"/>
            </a:hlinkClick>
            <a:extLst>
              <a:ext uri="{FF2B5EF4-FFF2-40B4-BE49-F238E27FC236}">
                <a16:creationId xmlns:a16="http://schemas.microsoft.com/office/drawing/2014/main" id="{E0C78A4E-59CA-4943-B5A5-4EEF8FC32EB0}"/>
              </a:ext>
            </a:extLst>
          </p:cNvPr>
          <p:cNvSpPr txBox="1"/>
          <p:nvPr/>
        </p:nvSpPr>
        <p:spPr>
          <a:xfrm>
            <a:off x="888673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me</a:t>
            </a:r>
          </a:p>
        </p:txBody>
      </p:sp>
      <p:sp>
        <p:nvSpPr>
          <p:cNvPr id="32" name="TextBox 31">
            <a:extLst>
              <a:ext uri="{FF2B5EF4-FFF2-40B4-BE49-F238E27FC236}">
                <a16:creationId xmlns:a16="http://schemas.microsoft.com/office/drawing/2014/main" id="{4EAA4BCB-AAF1-47AB-A4E2-EE62ABED0C13}"/>
              </a:ext>
            </a:extLst>
          </p:cNvPr>
          <p:cNvSpPr txBox="1"/>
          <p:nvPr/>
        </p:nvSpPr>
        <p:spPr>
          <a:xfrm>
            <a:off x="-259199" y="1695581"/>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292648" y="627322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8886733" y="349473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431183" cy="3272140"/>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275" y="3984049"/>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9387217" y="138388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3">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7078" y="4213502"/>
            <a:ext cx="1719111" cy="1719111"/>
          </a:xfrm>
          <a:prstGeom prst="rect">
            <a:avLst/>
          </a:prstGeom>
        </p:spPr>
      </p:pic>
      <p:sp>
        <p:nvSpPr>
          <p:cNvPr id="26" name="CustomShape 14">
            <a:extLst>
              <a:ext uri="{FF2B5EF4-FFF2-40B4-BE49-F238E27FC236}">
                <a16:creationId xmlns:a16="http://schemas.microsoft.com/office/drawing/2014/main" id="{C5ACB3CD-0268-4165-A384-4FE069D27913}"/>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7" name="TextBox 26">
            <a:extLst>
              <a:ext uri="{FF2B5EF4-FFF2-40B4-BE49-F238E27FC236}">
                <a16:creationId xmlns:a16="http://schemas.microsoft.com/office/drawing/2014/main" id="{B1A1E4D2-49C2-457B-B85E-43DEED9002C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spTree>
    <p:extLst>
      <p:ext uri="{BB962C8B-B14F-4D97-AF65-F5344CB8AC3E}">
        <p14:creationId xmlns:p14="http://schemas.microsoft.com/office/powerpoint/2010/main" val="37369458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3S2-1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VT2W3S2-2N.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VT2W3S2-3N.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VT2W3S2-4N.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VT2W3S2-5N.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8" name="VT2W3S2-6N.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3" grpId="0"/>
      <p:bldP spid="30" grpId="0"/>
      <p:bldP spid="31" grpId="0"/>
      <p:bldP spid="32" grpId="0"/>
      <p:bldP spid="33" grpId="0"/>
      <p:bldP spid="34"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a:solidFill>
                  <a:schemeClr val="bg1"/>
                </a:solidFill>
                <a:latin typeface="Century Gothic" panose="020B0502020202020204" pitchFamily="34" charset="0"/>
              </a:rPr>
              <a:t>prononcer</a:t>
            </a:r>
          </a:p>
        </p:txBody>
      </p:sp>
      <p:graphicFrame>
        <p:nvGraphicFramePr>
          <p:cNvPr id="6" name="Table 7">
            <a:extLst>
              <a:ext uri="{FF2B5EF4-FFF2-40B4-BE49-F238E27FC236}">
                <a16:creationId xmlns:a16="http://schemas.microsoft.com/office/drawing/2014/main" id="{10042396-5BF7-4202-BBC8-6AB86D76EECD}"/>
              </a:ext>
            </a:extLst>
          </p:cNvPr>
          <p:cNvGraphicFramePr>
            <a:graphicFrameLocks noGrp="1"/>
          </p:cNvGraphicFramePr>
          <p:nvPr/>
        </p:nvGraphicFramePr>
        <p:xfrm>
          <a:off x="353850" y="1497431"/>
          <a:ext cx="11218039"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3455624">
                  <a:extLst>
                    <a:ext uri="{9D8B030D-6E8A-4147-A177-3AD203B41FA5}">
                      <a16:colId xmlns:a16="http://schemas.microsoft.com/office/drawing/2014/main" val="2989945808"/>
                    </a:ext>
                  </a:extLst>
                </a:gridCol>
                <a:gridCol w="3566911">
                  <a:extLst>
                    <a:ext uri="{9D8B030D-6E8A-4147-A177-3AD203B41FA5}">
                      <a16:colId xmlns:a16="http://schemas.microsoft.com/office/drawing/2014/main" val="953616461"/>
                    </a:ext>
                  </a:extLst>
                </a:gridCol>
                <a:gridCol w="3466788">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9" name="TextBox 8">
            <a:extLst>
              <a:ext uri="{FF2B5EF4-FFF2-40B4-BE49-F238E27FC236}">
                <a16:creationId xmlns:a16="http://schemas.microsoft.com/office/drawing/2014/main" id="{58419277-FBD9-49DF-8A3B-62E5F940EFF4}"/>
              </a:ext>
            </a:extLst>
          </p:cNvPr>
          <p:cNvSpPr txBox="1"/>
          <p:nvPr/>
        </p:nvSpPr>
        <p:spPr>
          <a:xfrm>
            <a:off x="1593497"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cheveu</a:t>
            </a:r>
          </a:p>
        </p:txBody>
      </p:sp>
      <p:sp>
        <p:nvSpPr>
          <p:cNvPr id="36" name="TextBox 35">
            <a:extLst>
              <a:ext uri="{FF2B5EF4-FFF2-40B4-BE49-F238E27FC236}">
                <a16:creationId xmlns:a16="http://schemas.microsoft.com/office/drawing/2014/main" id="{6AF15F4E-0035-4A9A-BDC9-CDF89992DC89}"/>
              </a:ext>
            </a:extLst>
          </p:cNvPr>
          <p:cNvSpPr txBox="1"/>
          <p:nvPr/>
        </p:nvSpPr>
        <p:spPr>
          <a:xfrm>
            <a:off x="5250881"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nez</a:t>
            </a:r>
          </a:p>
        </p:txBody>
      </p:sp>
      <p:sp>
        <p:nvSpPr>
          <p:cNvPr id="42" name="TextBox 41">
            <a:extLst>
              <a:ext uri="{FF2B5EF4-FFF2-40B4-BE49-F238E27FC236}">
                <a16:creationId xmlns:a16="http://schemas.microsoft.com/office/drawing/2014/main" id="{C808F271-5A8B-4FE3-BD0E-70D0DF6BECC5}"/>
              </a:ext>
            </a:extLst>
          </p:cNvPr>
          <p:cNvSpPr txBox="1"/>
          <p:nvPr/>
        </p:nvSpPr>
        <p:spPr>
          <a:xfrm>
            <a:off x="8908265" y="158792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tête</a:t>
            </a:r>
          </a:p>
        </p:txBody>
      </p:sp>
      <p:sp>
        <p:nvSpPr>
          <p:cNvPr id="44" name="TextBox 43">
            <a:extLst>
              <a:ext uri="{FF2B5EF4-FFF2-40B4-BE49-F238E27FC236}">
                <a16:creationId xmlns:a16="http://schemas.microsoft.com/office/drawing/2014/main" id="{EC7DD532-C2CE-4EF3-BC99-2DE5C5206765}"/>
              </a:ext>
            </a:extLst>
          </p:cNvPr>
          <p:cNvSpPr txBox="1"/>
          <p:nvPr/>
        </p:nvSpPr>
        <p:spPr>
          <a:xfrm>
            <a:off x="1593497"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glace</a:t>
            </a:r>
          </a:p>
        </p:txBody>
      </p:sp>
      <p:sp>
        <p:nvSpPr>
          <p:cNvPr id="45" name="TextBox 44">
            <a:extLst>
              <a:ext uri="{FF2B5EF4-FFF2-40B4-BE49-F238E27FC236}">
                <a16:creationId xmlns:a16="http://schemas.microsoft.com/office/drawing/2014/main" id="{4F066810-7140-45DE-BC6C-4E288D6D1069}"/>
              </a:ext>
            </a:extLst>
          </p:cNvPr>
          <p:cNvSpPr txBox="1"/>
          <p:nvPr/>
        </p:nvSpPr>
        <p:spPr>
          <a:xfrm>
            <a:off x="5250881"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neige</a:t>
            </a:r>
          </a:p>
        </p:txBody>
      </p:sp>
      <p:sp>
        <p:nvSpPr>
          <p:cNvPr id="46" name="TextBox 45">
            <a:extLst>
              <a:ext uri="{FF2B5EF4-FFF2-40B4-BE49-F238E27FC236}">
                <a16:creationId xmlns:a16="http://schemas.microsoft.com/office/drawing/2014/main" id="{69E30D22-3196-46B7-9D40-FD792BA337EA}"/>
              </a:ext>
            </a:extLst>
          </p:cNvPr>
          <p:cNvSpPr txBox="1"/>
          <p:nvPr/>
        </p:nvSpPr>
        <p:spPr>
          <a:xfrm>
            <a:off x="8908265" y="22870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défilé</a:t>
            </a:r>
          </a:p>
        </p:txBody>
      </p:sp>
      <p:sp>
        <p:nvSpPr>
          <p:cNvPr id="47" name="TextBox 46">
            <a:extLst>
              <a:ext uri="{FF2B5EF4-FFF2-40B4-BE49-F238E27FC236}">
                <a16:creationId xmlns:a16="http://schemas.microsoft.com/office/drawing/2014/main" id="{294FD0B6-1FE2-406E-A17B-512CB401BCC7}"/>
              </a:ext>
            </a:extLst>
          </p:cNvPr>
          <p:cNvSpPr txBox="1"/>
          <p:nvPr/>
        </p:nvSpPr>
        <p:spPr>
          <a:xfrm>
            <a:off x="1598300"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café</a:t>
            </a:r>
          </a:p>
        </p:txBody>
      </p:sp>
      <p:sp>
        <p:nvSpPr>
          <p:cNvPr id="48" name="TextBox 47">
            <a:extLst>
              <a:ext uri="{FF2B5EF4-FFF2-40B4-BE49-F238E27FC236}">
                <a16:creationId xmlns:a16="http://schemas.microsoft.com/office/drawing/2014/main" id="{6E67D874-0677-4BFA-A68E-015271C93849}"/>
              </a:ext>
            </a:extLst>
          </p:cNvPr>
          <p:cNvSpPr txBox="1"/>
          <p:nvPr/>
        </p:nvSpPr>
        <p:spPr>
          <a:xfrm>
            <a:off x="5255684"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hôtel</a:t>
            </a:r>
          </a:p>
        </p:txBody>
      </p:sp>
      <p:sp>
        <p:nvSpPr>
          <p:cNvPr id="49" name="TextBox 48">
            <a:extLst>
              <a:ext uri="{FF2B5EF4-FFF2-40B4-BE49-F238E27FC236}">
                <a16:creationId xmlns:a16="http://schemas.microsoft.com/office/drawing/2014/main" id="{66D2A6AE-CE17-4AC1-9669-7F4C93E6BB6D}"/>
              </a:ext>
            </a:extLst>
          </p:cNvPr>
          <p:cNvSpPr txBox="1"/>
          <p:nvPr/>
        </p:nvSpPr>
        <p:spPr>
          <a:xfrm>
            <a:off x="8913068" y="298792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cinéma</a:t>
            </a:r>
          </a:p>
        </p:txBody>
      </p:sp>
      <p:sp>
        <p:nvSpPr>
          <p:cNvPr id="50" name="TextBox 49">
            <a:extLst>
              <a:ext uri="{FF2B5EF4-FFF2-40B4-BE49-F238E27FC236}">
                <a16:creationId xmlns:a16="http://schemas.microsoft.com/office/drawing/2014/main" id="{65858B42-A957-4204-A7D7-4533BD81BF0A}"/>
              </a:ext>
            </a:extLst>
          </p:cNvPr>
          <p:cNvSpPr txBox="1"/>
          <p:nvPr/>
        </p:nvSpPr>
        <p:spPr>
          <a:xfrm>
            <a:off x="1640342"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être</a:t>
            </a:r>
          </a:p>
        </p:txBody>
      </p:sp>
      <p:sp>
        <p:nvSpPr>
          <p:cNvPr id="51" name="TextBox 50">
            <a:extLst>
              <a:ext uri="{FF2B5EF4-FFF2-40B4-BE49-F238E27FC236}">
                <a16:creationId xmlns:a16="http://schemas.microsoft.com/office/drawing/2014/main" id="{230AD30A-4542-446F-946C-65CBA15D613E}"/>
              </a:ext>
            </a:extLst>
          </p:cNvPr>
          <p:cNvSpPr txBox="1"/>
          <p:nvPr/>
        </p:nvSpPr>
        <p:spPr>
          <a:xfrm>
            <a:off x="5297726"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arriver</a:t>
            </a:r>
          </a:p>
        </p:txBody>
      </p:sp>
      <p:sp>
        <p:nvSpPr>
          <p:cNvPr id="52" name="TextBox 51">
            <a:extLst>
              <a:ext uri="{FF2B5EF4-FFF2-40B4-BE49-F238E27FC236}">
                <a16:creationId xmlns:a16="http://schemas.microsoft.com/office/drawing/2014/main" id="{965174D7-65E2-4162-96A4-281B0B0CACDF}"/>
              </a:ext>
            </a:extLst>
          </p:cNvPr>
          <p:cNvSpPr txBox="1"/>
          <p:nvPr/>
        </p:nvSpPr>
        <p:spPr>
          <a:xfrm>
            <a:off x="8955110" y="3739311"/>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organiser</a:t>
            </a:r>
          </a:p>
        </p:txBody>
      </p:sp>
      <p:sp>
        <p:nvSpPr>
          <p:cNvPr id="55" name="TextBox 54">
            <a:extLst>
              <a:ext uri="{FF2B5EF4-FFF2-40B4-BE49-F238E27FC236}">
                <a16:creationId xmlns:a16="http://schemas.microsoft.com/office/drawing/2014/main" id="{7608D6D9-0BB3-4556-889D-6AEBA889C471}"/>
              </a:ext>
            </a:extLst>
          </p:cNvPr>
          <p:cNvSpPr txBox="1"/>
          <p:nvPr/>
        </p:nvSpPr>
        <p:spPr>
          <a:xfrm>
            <a:off x="1593497"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crépu</a:t>
            </a:r>
          </a:p>
        </p:txBody>
      </p:sp>
      <p:sp>
        <p:nvSpPr>
          <p:cNvPr id="56" name="TextBox 55">
            <a:extLst>
              <a:ext uri="{FF2B5EF4-FFF2-40B4-BE49-F238E27FC236}">
                <a16:creationId xmlns:a16="http://schemas.microsoft.com/office/drawing/2014/main" id="{280E5239-4F6E-4F6A-A4F0-9DACEB002790}"/>
              </a:ext>
            </a:extLst>
          </p:cNvPr>
          <p:cNvSpPr txBox="1"/>
          <p:nvPr/>
        </p:nvSpPr>
        <p:spPr>
          <a:xfrm>
            <a:off x="5250881"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blond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31291D40-8192-4E47-9E4F-3389AE198184}"/>
              </a:ext>
            </a:extLst>
          </p:cNvPr>
          <p:cNvSpPr txBox="1"/>
          <p:nvPr/>
        </p:nvSpPr>
        <p:spPr>
          <a:xfrm>
            <a:off x="8908265" y="443841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vert</a:t>
            </a:r>
          </a:p>
        </p:txBody>
      </p:sp>
      <p:sp>
        <p:nvSpPr>
          <p:cNvPr id="58" name="TextBox 57">
            <a:extLst>
              <a:ext uri="{FF2B5EF4-FFF2-40B4-BE49-F238E27FC236}">
                <a16:creationId xmlns:a16="http://schemas.microsoft.com/office/drawing/2014/main" id="{666FF16D-EE3E-462A-96FB-BAB865151B7B}"/>
              </a:ext>
            </a:extLst>
          </p:cNvPr>
          <p:cNvSpPr txBox="1"/>
          <p:nvPr/>
        </p:nvSpPr>
        <p:spPr>
          <a:xfrm>
            <a:off x="1640342"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moderne</a:t>
            </a:r>
          </a:p>
        </p:txBody>
      </p:sp>
      <p:sp>
        <p:nvSpPr>
          <p:cNvPr id="59" name="TextBox 58">
            <a:extLst>
              <a:ext uri="{FF2B5EF4-FFF2-40B4-BE49-F238E27FC236}">
                <a16:creationId xmlns:a16="http://schemas.microsoft.com/office/drawing/2014/main" id="{C4FB3432-D4A1-412C-BD2D-38C42B7622B8}"/>
              </a:ext>
            </a:extLst>
          </p:cNvPr>
          <p:cNvSpPr txBox="1"/>
          <p:nvPr/>
        </p:nvSpPr>
        <p:spPr>
          <a:xfrm>
            <a:off x="5297726"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utile</a:t>
            </a:r>
          </a:p>
        </p:txBody>
      </p:sp>
      <p:sp>
        <p:nvSpPr>
          <p:cNvPr id="60" name="TextBox 59">
            <a:extLst>
              <a:ext uri="{FF2B5EF4-FFF2-40B4-BE49-F238E27FC236}">
                <a16:creationId xmlns:a16="http://schemas.microsoft.com/office/drawing/2014/main" id="{4E01B536-77B1-4AA7-A940-8DDEC73D16D7}"/>
              </a:ext>
            </a:extLst>
          </p:cNvPr>
          <p:cNvSpPr txBox="1"/>
          <p:nvPr/>
        </p:nvSpPr>
        <p:spPr>
          <a:xfrm>
            <a:off x="8955110" y="517277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très</a:t>
            </a:r>
          </a:p>
        </p:txBody>
      </p:sp>
      <p:pic>
        <p:nvPicPr>
          <p:cNvPr id="61" name="Google Shape;134;p2">
            <a:hlinkClick r:id="" action="ppaction://noaction">
              <a:snd r:embed="rId4" name="VT2W3S3-2.wav"/>
            </a:hlinkClick>
            <a:extLst>
              <a:ext uri="{FF2B5EF4-FFF2-40B4-BE49-F238E27FC236}">
                <a16:creationId xmlns:a16="http://schemas.microsoft.com/office/drawing/2014/main" id="{11F9CC8A-CB30-412F-B636-907DD76D19D5}"/>
              </a:ext>
            </a:extLst>
          </p:cNvPr>
          <p:cNvPicPr preferRelativeResize="0"/>
          <p:nvPr/>
        </p:nvPicPr>
        <p:blipFill rotWithShape="1">
          <a:blip r:embed="rId5">
            <a:alphaModFix/>
          </a:blip>
          <a:srcRect/>
          <a:stretch/>
        </p:blipFill>
        <p:spPr>
          <a:xfrm>
            <a:off x="156255" y="1675082"/>
            <a:ext cx="377532" cy="369235"/>
          </a:xfrm>
          <a:prstGeom prst="rect">
            <a:avLst/>
          </a:prstGeom>
          <a:noFill/>
          <a:ln>
            <a:noFill/>
          </a:ln>
          <a:effectLst>
            <a:outerShdw blurRad="50800" dist="38100" dir="5400000" algn="t" rotWithShape="0">
              <a:prstClr val="black">
                <a:alpha val="40000"/>
              </a:prstClr>
            </a:outerShdw>
          </a:effectLst>
        </p:spPr>
      </p:pic>
      <p:pic>
        <p:nvPicPr>
          <p:cNvPr id="62" name="Google Shape;134;p2">
            <a:hlinkClick r:id="" action="ppaction://noaction">
              <a:snd r:embed="rId6" name="VT2W3S3-3.wav"/>
            </a:hlinkClick>
            <a:extLst>
              <a:ext uri="{FF2B5EF4-FFF2-40B4-BE49-F238E27FC236}">
                <a16:creationId xmlns:a16="http://schemas.microsoft.com/office/drawing/2014/main" id="{FC5C1522-B769-459B-9EE2-B002D6E64601}"/>
              </a:ext>
            </a:extLst>
          </p:cNvPr>
          <p:cNvPicPr preferRelativeResize="0"/>
          <p:nvPr/>
        </p:nvPicPr>
        <p:blipFill rotWithShape="1">
          <a:blip r:embed="rId5">
            <a:alphaModFix/>
          </a:blip>
          <a:srcRect/>
          <a:stretch/>
        </p:blipFill>
        <p:spPr>
          <a:xfrm>
            <a:off x="130603" y="2364024"/>
            <a:ext cx="377532" cy="369235"/>
          </a:xfrm>
          <a:prstGeom prst="rect">
            <a:avLst/>
          </a:prstGeom>
          <a:noFill/>
          <a:ln>
            <a:noFill/>
          </a:ln>
          <a:effectLst>
            <a:outerShdw blurRad="50800" dist="38100" dir="5400000" algn="t" rotWithShape="0">
              <a:prstClr val="black">
                <a:alpha val="40000"/>
              </a:prstClr>
            </a:outerShdw>
          </a:effectLst>
        </p:spPr>
      </p:pic>
      <p:pic>
        <p:nvPicPr>
          <p:cNvPr id="63" name="Google Shape;134;p2">
            <a:hlinkClick r:id="" action="ppaction://noaction">
              <a:snd r:embed="rId7" name="VT2W3S3-4.wav"/>
            </a:hlinkClick>
            <a:extLst>
              <a:ext uri="{FF2B5EF4-FFF2-40B4-BE49-F238E27FC236}">
                <a16:creationId xmlns:a16="http://schemas.microsoft.com/office/drawing/2014/main" id="{AF643985-45E4-4901-9A40-86158D748157}"/>
              </a:ext>
            </a:extLst>
          </p:cNvPr>
          <p:cNvPicPr preferRelativeResize="0"/>
          <p:nvPr/>
        </p:nvPicPr>
        <p:blipFill rotWithShape="1">
          <a:blip r:embed="rId5">
            <a:alphaModFix/>
          </a:blip>
          <a:srcRect/>
          <a:stretch/>
        </p:blipFill>
        <p:spPr>
          <a:xfrm>
            <a:off x="134241" y="3107891"/>
            <a:ext cx="377532" cy="369235"/>
          </a:xfrm>
          <a:prstGeom prst="rect">
            <a:avLst/>
          </a:prstGeom>
          <a:noFill/>
          <a:ln>
            <a:noFill/>
          </a:ln>
          <a:effectLst>
            <a:outerShdw blurRad="50800" dist="38100" dir="5400000" algn="t" rotWithShape="0">
              <a:prstClr val="black">
                <a:alpha val="40000"/>
              </a:prstClr>
            </a:outerShdw>
          </a:effectLst>
        </p:spPr>
      </p:pic>
      <p:pic>
        <p:nvPicPr>
          <p:cNvPr id="64" name="Google Shape;134;p2">
            <a:hlinkClick r:id="" action="ppaction://noaction">
              <a:snd r:embed="rId8" name="VT2W3S3-5.wav"/>
            </a:hlinkClick>
            <a:extLst>
              <a:ext uri="{FF2B5EF4-FFF2-40B4-BE49-F238E27FC236}">
                <a16:creationId xmlns:a16="http://schemas.microsoft.com/office/drawing/2014/main" id="{DF9A3506-A849-45FF-8CF6-DE79C1A61DBD}"/>
              </a:ext>
            </a:extLst>
          </p:cNvPr>
          <p:cNvPicPr preferRelativeResize="0"/>
          <p:nvPr/>
        </p:nvPicPr>
        <p:blipFill rotWithShape="1">
          <a:blip r:embed="rId5">
            <a:alphaModFix/>
          </a:blip>
          <a:srcRect/>
          <a:stretch/>
        </p:blipFill>
        <p:spPr>
          <a:xfrm>
            <a:off x="134241" y="3806997"/>
            <a:ext cx="377532" cy="369235"/>
          </a:xfrm>
          <a:prstGeom prst="rect">
            <a:avLst/>
          </a:prstGeom>
          <a:noFill/>
          <a:ln>
            <a:noFill/>
          </a:ln>
          <a:effectLst>
            <a:outerShdw blurRad="50800" dist="38100" dir="5400000" algn="t" rotWithShape="0">
              <a:prstClr val="black">
                <a:alpha val="40000"/>
              </a:prstClr>
            </a:outerShdw>
          </a:effectLst>
        </p:spPr>
      </p:pic>
      <p:pic>
        <p:nvPicPr>
          <p:cNvPr id="65" name="Google Shape;134;p2">
            <a:hlinkClick r:id="" action="ppaction://noaction">
              <a:snd r:embed="rId9" name="VT2W3S3-6.wav"/>
            </a:hlinkClick>
            <a:extLst>
              <a:ext uri="{FF2B5EF4-FFF2-40B4-BE49-F238E27FC236}">
                <a16:creationId xmlns:a16="http://schemas.microsoft.com/office/drawing/2014/main" id="{E2CCDE70-669C-400C-B275-EEAA1C98EA76}"/>
              </a:ext>
            </a:extLst>
          </p:cNvPr>
          <p:cNvPicPr preferRelativeResize="0"/>
          <p:nvPr/>
        </p:nvPicPr>
        <p:blipFill rotWithShape="1">
          <a:blip r:embed="rId5">
            <a:alphaModFix/>
          </a:blip>
          <a:srcRect/>
          <a:stretch/>
        </p:blipFill>
        <p:spPr>
          <a:xfrm>
            <a:off x="134241" y="4540923"/>
            <a:ext cx="377532" cy="369235"/>
          </a:xfrm>
          <a:prstGeom prst="rect">
            <a:avLst/>
          </a:prstGeom>
          <a:noFill/>
          <a:ln>
            <a:noFill/>
          </a:ln>
          <a:effectLst>
            <a:outerShdw blurRad="50800" dist="38100" dir="5400000" algn="t" rotWithShape="0">
              <a:prstClr val="black">
                <a:alpha val="40000"/>
              </a:prstClr>
            </a:outerShdw>
          </a:effectLst>
        </p:spPr>
      </p:pic>
      <p:pic>
        <p:nvPicPr>
          <p:cNvPr id="66" name="Google Shape;134;p2">
            <a:hlinkClick r:id="" action="ppaction://noaction">
              <a:snd r:embed="rId10" name="VT2W3S3-7.wav"/>
            </a:hlinkClick>
            <a:extLst>
              <a:ext uri="{FF2B5EF4-FFF2-40B4-BE49-F238E27FC236}">
                <a16:creationId xmlns:a16="http://schemas.microsoft.com/office/drawing/2014/main" id="{CDF8E12C-AB30-4EA0-A188-01D5765A5168}"/>
              </a:ext>
            </a:extLst>
          </p:cNvPr>
          <p:cNvPicPr preferRelativeResize="0"/>
          <p:nvPr/>
        </p:nvPicPr>
        <p:blipFill rotWithShape="1">
          <a:blip r:embed="rId5">
            <a:alphaModFix/>
          </a:blip>
          <a:srcRect/>
          <a:stretch/>
        </p:blipFill>
        <p:spPr>
          <a:xfrm>
            <a:off x="134241" y="5240029"/>
            <a:ext cx="377532" cy="369235"/>
          </a:xfrm>
          <a:prstGeom prst="rect">
            <a:avLst/>
          </a:prstGeom>
          <a:noFill/>
          <a:ln>
            <a:noFill/>
          </a:ln>
          <a:effectLst>
            <a:outerShdw blurRad="50800" dist="38100" dir="5400000" algn="t" rotWithShape="0">
              <a:prstClr val="black">
                <a:alpha val="40000"/>
              </a:prstClr>
            </a:outerShdw>
          </a:effectLst>
        </p:spPr>
      </p:pic>
      <p:sp>
        <p:nvSpPr>
          <p:cNvPr id="10" name="Explosion: 8 Points 9">
            <a:extLst>
              <a:ext uri="{FF2B5EF4-FFF2-40B4-BE49-F238E27FC236}">
                <a16:creationId xmlns:a16="http://schemas.microsoft.com/office/drawing/2014/main" id="{E1700DE2-1D2E-46A9-BBBC-64894C682D70}"/>
              </a:ext>
            </a:extLst>
          </p:cNvPr>
          <p:cNvSpPr/>
          <p:nvPr/>
        </p:nvSpPr>
        <p:spPr>
          <a:xfrm>
            <a:off x="9093890" y="147930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7" name="Explosion: 8 Points 66">
            <a:extLst>
              <a:ext uri="{FF2B5EF4-FFF2-40B4-BE49-F238E27FC236}">
                <a16:creationId xmlns:a16="http://schemas.microsoft.com/office/drawing/2014/main" id="{4F0BF8D5-A9D0-41FF-923A-888251BD86AC}"/>
              </a:ext>
            </a:extLst>
          </p:cNvPr>
          <p:cNvSpPr/>
          <p:nvPr/>
        </p:nvSpPr>
        <p:spPr>
          <a:xfrm>
            <a:off x="5374902" y="219361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8" name="Explosion: 8 Points 67">
            <a:extLst>
              <a:ext uri="{FF2B5EF4-FFF2-40B4-BE49-F238E27FC236}">
                <a16:creationId xmlns:a16="http://schemas.microsoft.com/office/drawing/2014/main" id="{F844FE31-2688-4F79-AF7B-8693F8C554A2}"/>
              </a:ext>
            </a:extLst>
          </p:cNvPr>
          <p:cNvSpPr/>
          <p:nvPr/>
        </p:nvSpPr>
        <p:spPr>
          <a:xfrm>
            <a:off x="1660183" y="3588115"/>
            <a:ext cx="2225191" cy="773332"/>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9" name="Explosion: 8 Points 68">
            <a:extLst>
              <a:ext uri="{FF2B5EF4-FFF2-40B4-BE49-F238E27FC236}">
                <a16:creationId xmlns:a16="http://schemas.microsoft.com/office/drawing/2014/main" id="{354ADE9D-0EE7-4147-9B04-371485ADB915}"/>
              </a:ext>
            </a:extLst>
          </p:cNvPr>
          <p:cNvSpPr/>
          <p:nvPr/>
        </p:nvSpPr>
        <p:spPr>
          <a:xfrm>
            <a:off x="5322370" y="2913385"/>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Explosion: 8 Points 69">
            <a:extLst>
              <a:ext uri="{FF2B5EF4-FFF2-40B4-BE49-F238E27FC236}">
                <a16:creationId xmlns:a16="http://schemas.microsoft.com/office/drawing/2014/main" id="{777DC476-C7A7-4295-B351-9A70C7E260A2}"/>
              </a:ext>
            </a:extLst>
          </p:cNvPr>
          <p:cNvSpPr/>
          <p:nvPr/>
        </p:nvSpPr>
        <p:spPr>
          <a:xfrm>
            <a:off x="9072193" y="433178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1" name="Explosion: 8 Points 70">
            <a:extLst>
              <a:ext uri="{FF2B5EF4-FFF2-40B4-BE49-F238E27FC236}">
                <a16:creationId xmlns:a16="http://schemas.microsoft.com/office/drawing/2014/main" id="{04E40493-F382-4361-94EE-1990887C7948}"/>
              </a:ext>
            </a:extLst>
          </p:cNvPr>
          <p:cNvSpPr/>
          <p:nvPr/>
        </p:nvSpPr>
        <p:spPr>
          <a:xfrm>
            <a:off x="9119038" y="5074567"/>
            <a:ext cx="1900786" cy="736436"/>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2" name="Explosion: 8 Points 71">
            <a:extLst>
              <a:ext uri="{FF2B5EF4-FFF2-40B4-BE49-F238E27FC236}">
                <a16:creationId xmlns:a16="http://schemas.microsoft.com/office/drawing/2014/main" id="{AB9DBEB3-4433-4A8D-8C3D-A0887E3849F1}"/>
              </a:ext>
            </a:extLst>
          </p:cNvPr>
          <p:cNvSpPr/>
          <p:nvPr/>
        </p:nvSpPr>
        <p:spPr>
          <a:xfrm>
            <a:off x="1545063" y="5068223"/>
            <a:ext cx="2368903" cy="823037"/>
          </a:xfrm>
          <a:prstGeom prst="irregularSeal1">
            <a:avLst/>
          </a:prstGeom>
          <a:solidFill>
            <a:srgbClr val="FF0066">
              <a:alpha val="12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3" name="CustomShape 1">
            <a:extLst>
              <a:ext uri="{FF2B5EF4-FFF2-40B4-BE49-F238E27FC236}">
                <a16:creationId xmlns:a16="http://schemas.microsoft.com/office/drawing/2014/main" id="{F3AB0690-980B-46B8-A019-40B4D9034A3C}"/>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[è|ê]</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Speech Bubble: Rectangle with Corners Rounded 40">
            <a:extLst>
              <a:ext uri="{FF2B5EF4-FFF2-40B4-BE49-F238E27FC236}">
                <a16:creationId xmlns:a16="http://schemas.microsoft.com/office/drawing/2014/main" id="{95358652-6732-41CC-9D3D-3E941BC5377A}"/>
              </a:ext>
            </a:extLst>
          </p:cNvPr>
          <p:cNvSpPr/>
          <p:nvPr/>
        </p:nvSpPr>
        <p:spPr>
          <a:xfrm>
            <a:off x="4046432" y="176226"/>
            <a:ext cx="6948244" cy="807525"/>
          </a:xfrm>
          <a:prstGeom prst="wedgeRoundRectCallout">
            <a:avLst>
              <a:gd name="adj1" fmla="val -54717"/>
              <a:gd name="adj2" fmla="val -2881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43" name="Graphic 42" descr="Teacher">
            <a:extLst>
              <a:ext uri="{FF2B5EF4-FFF2-40B4-BE49-F238E27FC236}">
                <a16:creationId xmlns:a16="http://schemas.microsoft.com/office/drawing/2014/main" id="{A69CEF5B-A5A8-489C-BF33-27910F27F2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22298" y="-37753"/>
            <a:ext cx="914400" cy="914400"/>
          </a:xfrm>
          <a:prstGeom prst="rect">
            <a:avLst/>
          </a:prstGeom>
        </p:spPr>
      </p:pic>
      <p:sp>
        <p:nvSpPr>
          <p:cNvPr id="75" name="TextBox 74">
            <a:hlinkClick r:id="" action="ppaction://noaction">
              <a:snd r:embed="rId13" name="VT2W3S3-1.wav"/>
            </a:hlinkClick>
            <a:extLst>
              <a:ext uri="{FF2B5EF4-FFF2-40B4-BE49-F238E27FC236}">
                <a16:creationId xmlns:a16="http://schemas.microsoft.com/office/drawing/2014/main" id="{911AA5F2-6A90-4E65-9AD1-58E93CD4471E}"/>
              </a:ext>
            </a:extLst>
          </p:cNvPr>
          <p:cNvSpPr txBox="1"/>
          <p:nvPr/>
        </p:nvSpPr>
        <p:spPr>
          <a:xfrm>
            <a:off x="4055356" y="85616"/>
            <a:ext cx="7749458" cy="954107"/>
          </a:xfrm>
          <a:prstGeom prst="rect">
            <a:avLst/>
          </a:prstGeom>
          <a:noFill/>
        </p:spPr>
        <p:txBody>
          <a:bodyPr wrap="square" rtlCol="0">
            <a:spAutoFit/>
          </a:bodyPr>
          <a:lstStyle/>
          <a:p>
            <a:pPr>
              <a:defRPr/>
            </a:pPr>
            <a:r>
              <a:rPr kumimoji="0" lang="en-GB" sz="2800" b="0" i="0" strike="noStrike" kern="1200" cap="none" spc="0" normalizeH="0" baseline="0" noProof="0" dirty="0">
                <a:ln>
                  <a:noFill/>
                </a:ln>
                <a:solidFill>
                  <a:schemeClr val="bg1"/>
                </a:solidFill>
                <a:effectLst/>
                <a:uLnTx/>
                <a:uFillTx/>
                <a:latin typeface="Century Gothic" panose="020B0502020202020204" pitchFamily="34" charset="0"/>
              </a:rPr>
              <a:t>Prononce les mots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avec le son [</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è</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ê</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t>].</a:t>
            </a:r>
            <a:b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rPr>
            </a:br>
            <a:r>
              <a:rPr lang="en-GB" sz="2800" b="1" dirty="0">
                <a:solidFill>
                  <a:prstClr val="white"/>
                </a:solidFill>
                <a:latin typeface="Century Gothic" panose="020B0502020202020204" pitchFamily="34" charset="0"/>
              </a:rPr>
              <a:t>Écoute et vérifie.</a:t>
            </a:r>
            <a:endPar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8573131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7" grpId="0" animBg="1"/>
      <p:bldP spid="68" grpId="0" animBg="1"/>
      <p:bldP spid="69" grpId="0" animBg="1"/>
      <p:bldP spid="70" grpId="0" animBg="1"/>
      <p:bldP spid="71" grpId="0" animBg="1"/>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9270342" y="273079"/>
            <a:ext cx="1557451" cy="374973"/>
          </a:xfrm>
          <a:solidFill>
            <a:srgbClr val="FF0066"/>
          </a:solidFill>
        </p:spPr>
        <p:txBody>
          <a:bodyPr/>
          <a:lstStyle/>
          <a:p>
            <a:pPr algn="ctr"/>
            <a:r>
              <a:rPr lang="en-GB" sz="2000" b="1" dirty="0">
                <a:solidFill>
                  <a:schemeClr val="bg1"/>
                </a:solidFill>
                <a:latin typeface="Century Gothic" panose="020B0502020202020204" pitchFamily="34" charset="0"/>
              </a:rPr>
              <a:t>vocabulaire</a:t>
            </a: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1" name="Table 7">
            <a:extLst>
              <a:ext uri="{FF2B5EF4-FFF2-40B4-BE49-F238E27FC236}">
                <a16:creationId xmlns:a16="http://schemas.microsoft.com/office/drawing/2014/main" id="{1F241F6D-76A6-415A-8F83-BDE440901710}"/>
              </a:ext>
            </a:extLst>
          </p:cNvPr>
          <p:cNvGraphicFramePr>
            <a:graphicFrameLocks noGrp="1"/>
          </p:cNvGraphicFramePr>
          <p:nvPr>
            <p:extLst>
              <p:ext uri="{D42A27DB-BD31-4B8C-83A1-F6EECF244321}">
                <p14:modId xmlns:p14="http://schemas.microsoft.com/office/powerpoint/2010/main" val="2424690949"/>
              </p:ext>
            </p:extLst>
          </p:nvPr>
        </p:nvGraphicFramePr>
        <p:xfrm>
          <a:off x="54174" y="1249381"/>
          <a:ext cx="7855142"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2230576">
                  <a:extLst>
                    <a:ext uri="{9D8B030D-6E8A-4147-A177-3AD203B41FA5}">
                      <a16:colId xmlns:a16="http://schemas.microsoft.com/office/drawing/2014/main" val="2989945808"/>
                    </a:ext>
                  </a:extLst>
                </a:gridCol>
                <a:gridCol w="2495550">
                  <a:extLst>
                    <a:ext uri="{9D8B030D-6E8A-4147-A177-3AD203B41FA5}">
                      <a16:colId xmlns:a16="http://schemas.microsoft.com/office/drawing/2014/main" val="953616461"/>
                    </a:ext>
                  </a:extLst>
                </a:gridCol>
                <a:gridCol w="2400300">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42" name="TextBox 41">
            <a:extLst>
              <a:ext uri="{FF2B5EF4-FFF2-40B4-BE49-F238E27FC236}">
                <a16:creationId xmlns:a16="http://schemas.microsoft.com/office/drawing/2014/main" id="{976D3B27-AE2E-4E81-A7A3-2B7BF2CD5479}"/>
              </a:ext>
            </a:extLst>
          </p:cNvPr>
          <p:cNvSpPr txBox="1"/>
          <p:nvPr/>
        </p:nvSpPr>
        <p:spPr>
          <a:xfrm>
            <a:off x="777312" y="131675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cheveu</a:t>
            </a:r>
          </a:p>
        </p:txBody>
      </p:sp>
      <p:sp>
        <p:nvSpPr>
          <p:cNvPr id="43" name="TextBox 42">
            <a:extLst>
              <a:ext uri="{FF2B5EF4-FFF2-40B4-BE49-F238E27FC236}">
                <a16:creationId xmlns:a16="http://schemas.microsoft.com/office/drawing/2014/main" id="{065D9C41-9643-4AF9-8F08-3C05D9A1E7CB}"/>
              </a:ext>
            </a:extLst>
          </p:cNvPr>
          <p:cNvSpPr txBox="1"/>
          <p:nvPr/>
        </p:nvSpPr>
        <p:spPr>
          <a:xfrm>
            <a:off x="2951958" y="134454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nez</a:t>
            </a:r>
          </a:p>
        </p:txBody>
      </p:sp>
      <p:sp>
        <p:nvSpPr>
          <p:cNvPr id="44" name="TextBox 43">
            <a:extLst>
              <a:ext uri="{FF2B5EF4-FFF2-40B4-BE49-F238E27FC236}">
                <a16:creationId xmlns:a16="http://schemas.microsoft.com/office/drawing/2014/main" id="{21C95508-ADDB-471C-BACA-99434E4D7CB9}"/>
              </a:ext>
            </a:extLst>
          </p:cNvPr>
          <p:cNvSpPr txBox="1"/>
          <p:nvPr/>
        </p:nvSpPr>
        <p:spPr>
          <a:xfrm>
            <a:off x="5586836" y="1384894"/>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tête</a:t>
            </a:r>
          </a:p>
        </p:txBody>
      </p:sp>
      <p:sp>
        <p:nvSpPr>
          <p:cNvPr id="45" name="TextBox 44">
            <a:extLst>
              <a:ext uri="{FF2B5EF4-FFF2-40B4-BE49-F238E27FC236}">
                <a16:creationId xmlns:a16="http://schemas.microsoft.com/office/drawing/2014/main" id="{96E6E5A9-98EE-45C5-9271-0426CC0B46F8}"/>
              </a:ext>
            </a:extLst>
          </p:cNvPr>
          <p:cNvSpPr txBox="1"/>
          <p:nvPr/>
        </p:nvSpPr>
        <p:spPr>
          <a:xfrm>
            <a:off x="777312" y="201586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glace</a:t>
            </a:r>
          </a:p>
        </p:txBody>
      </p:sp>
      <p:sp>
        <p:nvSpPr>
          <p:cNvPr id="46" name="TextBox 45">
            <a:extLst>
              <a:ext uri="{FF2B5EF4-FFF2-40B4-BE49-F238E27FC236}">
                <a16:creationId xmlns:a16="http://schemas.microsoft.com/office/drawing/2014/main" id="{67EDDBF7-C8B3-4CA1-8524-41B257BE752E}"/>
              </a:ext>
            </a:extLst>
          </p:cNvPr>
          <p:cNvSpPr txBox="1"/>
          <p:nvPr/>
        </p:nvSpPr>
        <p:spPr>
          <a:xfrm>
            <a:off x="2951958" y="204365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neige</a:t>
            </a:r>
          </a:p>
        </p:txBody>
      </p:sp>
      <p:sp>
        <p:nvSpPr>
          <p:cNvPr id="47" name="TextBox 46">
            <a:extLst>
              <a:ext uri="{FF2B5EF4-FFF2-40B4-BE49-F238E27FC236}">
                <a16:creationId xmlns:a16="http://schemas.microsoft.com/office/drawing/2014/main" id="{F7A95943-6C70-45D6-8348-4A6204412161}"/>
              </a:ext>
            </a:extLst>
          </p:cNvPr>
          <p:cNvSpPr txBox="1"/>
          <p:nvPr/>
        </p:nvSpPr>
        <p:spPr>
          <a:xfrm>
            <a:off x="5604748" y="214310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défilé</a:t>
            </a:r>
          </a:p>
        </p:txBody>
      </p:sp>
      <p:sp>
        <p:nvSpPr>
          <p:cNvPr id="48" name="TextBox 47">
            <a:extLst>
              <a:ext uri="{FF2B5EF4-FFF2-40B4-BE49-F238E27FC236}">
                <a16:creationId xmlns:a16="http://schemas.microsoft.com/office/drawing/2014/main" id="{624FB1F4-73FC-4911-A0B9-09485459EEFC}"/>
              </a:ext>
            </a:extLst>
          </p:cNvPr>
          <p:cNvSpPr txBox="1"/>
          <p:nvPr/>
        </p:nvSpPr>
        <p:spPr>
          <a:xfrm>
            <a:off x="782115" y="271675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café</a:t>
            </a:r>
          </a:p>
        </p:txBody>
      </p:sp>
      <p:sp>
        <p:nvSpPr>
          <p:cNvPr id="49" name="TextBox 48">
            <a:extLst>
              <a:ext uri="{FF2B5EF4-FFF2-40B4-BE49-F238E27FC236}">
                <a16:creationId xmlns:a16="http://schemas.microsoft.com/office/drawing/2014/main" id="{7BA8DD8D-E8E6-44C6-914D-028B6EDEF07D}"/>
              </a:ext>
            </a:extLst>
          </p:cNvPr>
          <p:cNvSpPr txBox="1"/>
          <p:nvPr/>
        </p:nvSpPr>
        <p:spPr>
          <a:xfrm>
            <a:off x="2956761" y="274454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hôtel</a:t>
            </a:r>
          </a:p>
        </p:txBody>
      </p:sp>
      <p:sp>
        <p:nvSpPr>
          <p:cNvPr id="50" name="TextBox 49">
            <a:extLst>
              <a:ext uri="{FF2B5EF4-FFF2-40B4-BE49-F238E27FC236}">
                <a16:creationId xmlns:a16="http://schemas.microsoft.com/office/drawing/2014/main" id="{322D53C3-EDFC-477B-BD72-64F8B0F21315}"/>
              </a:ext>
            </a:extLst>
          </p:cNvPr>
          <p:cNvSpPr txBox="1"/>
          <p:nvPr/>
        </p:nvSpPr>
        <p:spPr>
          <a:xfrm>
            <a:off x="5586836" y="288070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cinéma</a:t>
            </a:r>
          </a:p>
        </p:txBody>
      </p:sp>
      <p:sp>
        <p:nvSpPr>
          <p:cNvPr id="51" name="TextBox 50">
            <a:extLst>
              <a:ext uri="{FF2B5EF4-FFF2-40B4-BE49-F238E27FC236}">
                <a16:creationId xmlns:a16="http://schemas.microsoft.com/office/drawing/2014/main" id="{7130E0A2-3DC1-45DE-A3F0-319C3EDDCB9F}"/>
              </a:ext>
            </a:extLst>
          </p:cNvPr>
          <p:cNvSpPr txBox="1"/>
          <p:nvPr/>
        </p:nvSpPr>
        <p:spPr>
          <a:xfrm>
            <a:off x="824157" y="3468144"/>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être</a:t>
            </a:r>
          </a:p>
        </p:txBody>
      </p:sp>
      <p:sp>
        <p:nvSpPr>
          <p:cNvPr id="52" name="TextBox 51">
            <a:extLst>
              <a:ext uri="{FF2B5EF4-FFF2-40B4-BE49-F238E27FC236}">
                <a16:creationId xmlns:a16="http://schemas.microsoft.com/office/drawing/2014/main" id="{535994DC-56E3-4D4D-822B-D29B82F31564}"/>
              </a:ext>
            </a:extLst>
          </p:cNvPr>
          <p:cNvSpPr txBox="1"/>
          <p:nvPr/>
        </p:nvSpPr>
        <p:spPr>
          <a:xfrm>
            <a:off x="2998803" y="34959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arriver</a:t>
            </a:r>
          </a:p>
        </p:txBody>
      </p:sp>
      <p:sp>
        <p:nvSpPr>
          <p:cNvPr id="53" name="TextBox 52">
            <a:extLst>
              <a:ext uri="{FF2B5EF4-FFF2-40B4-BE49-F238E27FC236}">
                <a16:creationId xmlns:a16="http://schemas.microsoft.com/office/drawing/2014/main" id="{AD64C289-EB52-4538-AE2D-009959DD3DB2}"/>
              </a:ext>
            </a:extLst>
          </p:cNvPr>
          <p:cNvSpPr txBox="1"/>
          <p:nvPr/>
        </p:nvSpPr>
        <p:spPr>
          <a:xfrm>
            <a:off x="5710933" y="349817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organiser</a:t>
            </a:r>
          </a:p>
        </p:txBody>
      </p:sp>
      <p:sp>
        <p:nvSpPr>
          <p:cNvPr id="54" name="TextBox 53">
            <a:extLst>
              <a:ext uri="{FF2B5EF4-FFF2-40B4-BE49-F238E27FC236}">
                <a16:creationId xmlns:a16="http://schemas.microsoft.com/office/drawing/2014/main" id="{C1DC6F8B-F7D5-4C3A-AC97-939BB9CB7D0D}"/>
              </a:ext>
            </a:extLst>
          </p:cNvPr>
          <p:cNvSpPr txBox="1"/>
          <p:nvPr/>
        </p:nvSpPr>
        <p:spPr>
          <a:xfrm>
            <a:off x="777312" y="4167250"/>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crépu</a:t>
            </a:r>
          </a:p>
        </p:txBody>
      </p:sp>
      <p:sp>
        <p:nvSpPr>
          <p:cNvPr id="55" name="TextBox 54">
            <a:extLst>
              <a:ext uri="{FF2B5EF4-FFF2-40B4-BE49-F238E27FC236}">
                <a16:creationId xmlns:a16="http://schemas.microsoft.com/office/drawing/2014/main" id="{FDD2F946-CDFF-4500-AC8E-BCF6123F03C2}"/>
              </a:ext>
            </a:extLst>
          </p:cNvPr>
          <p:cNvSpPr txBox="1"/>
          <p:nvPr/>
        </p:nvSpPr>
        <p:spPr>
          <a:xfrm>
            <a:off x="2951958" y="419503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blond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TextBox 55">
            <a:extLst>
              <a:ext uri="{FF2B5EF4-FFF2-40B4-BE49-F238E27FC236}">
                <a16:creationId xmlns:a16="http://schemas.microsoft.com/office/drawing/2014/main" id="{F497C56E-B233-4F49-964E-9EAC55388725}"/>
              </a:ext>
            </a:extLst>
          </p:cNvPr>
          <p:cNvSpPr txBox="1"/>
          <p:nvPr/>
        </p:nvSpPr>
        <p:spPr>
          <a:xfrm>
            <a:off x="5472049" y="425708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vert</a:t>
            </a:r>
          </a:p>
        </p:txBody>
      </p:sp>
      <p:sp>
        <p:nvSpPr>
          <p:cNvPr id="57" name="TextBox 56">
            <a:extLst>
              <a:ext uri="{FF2B5EF4-FFF2-40B4-BE49-F238E27FC236}">
                <a16:creationId xmlns:a16="http://schemas.microsoft.com/office/drawing/2014/main" id="{C65944F7-FED6-46A2-AA6B-44BFE310E1CE}"/>
              </a:ext>
            </a:extLst>
          </p:cNvPr>
          <p:cNvSpPr txBox="1"/>
          <p:nvPr/>
        </p:nvSpPr>
        <p:spPr>
          <a:xfrm>
            <a:off x="824157"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moderne</a:t>
            </a:r>
          </a:p>
        </p:txBody>
      </p:sp>
      <p:sp>
        <p:nvSpPr>
          <p:cNvPr id="58" name="TextBox 57">
            <a:extLst>
              <a:ext uri="{FF2B5EF4-FFF2-40B4-BE49-F238E27FC236}">
                <a16:creationId xmlns:a16="http://schemas.microsoft.com/office/drawing/2014/main" id="{5010EC8E-B634-4166-9313-CA4E2CA19614}"/>
              </a:ext>
            </a:extLst>
          </p:cNvPr>
          <p:cNvSpPr txBox="1"/>
          <p:nvPr/>
        </p:nvSpPr>
        <p:spPr>
          <a:xfrm>
            <a:off x="2998803" y="492939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utile</a:t>
            </a:r>
          </a:p>
        </p:txBody>
      </p:sp>
      <p:sp>
        <p:nvSpPr>
          <p:cNvPr id="59" name="TextBox 58">
            <a:extLst>
              <a:ext uri="{FF2B5EF4-FFF2-40B4-BE49-F238E27FC236}">
                <a16:creationId xmlns:a16="http://schemas.microsoft.com/office/drawing/2014/main" id="{F471FC93-E0C3-4509-A13F-F0006A2D1A52}"/>
              </a:ext>
            </a:extLst>
          </p:cNvPr>
          <p:cNvSpPr txBox="1"/>
          <p:nvPr/>
        </p:nvSpPr>
        <p:spPr>
          <a:xfrm>
            <a:off x="5615304"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très</a:t>
            </a:r>
          </a:p>
        </p:txBody>
      </p:sp>
      <p:sp>
        <p:nvSpPr>
          <p:cNvPr id="2" name="Rectangle: Rounded Corners 1">
            <a:extLst>
              <a:ext uri="{FF2B5EF4-FFF2-40B4-BE49-F238E27FC236}">
                <a16:creationId xmlns:a16="http://schemas.microsoft.com/office/drawing/2014/main" id="{96F9C149-941E-4B3B-B575-FE6ACE24198A}"/>
              </a:ext>
            </a:extLst>
          </p:cNvPr>
          <p:cNvSpPr/>
          <p:nvPr/>
        </p:nvSpPr>
        <p:spPr>
          <a:xfrm>
            <a:off x="57057" y="5981734"/>
            <a:ext cx="2068730"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buildings</a:t>
            </a:r>
          </a:p>
        </p:txBody>
      </p:sp>
      <p:sp>
        <p:nvSpPr>
          <p:cNvPr id="74" name="Rectangle: Rounded Corners 73">
            <a:extLst>
              <a:ext uri="{FF2B5EF4-FFF2-40B4-BE49-F238E27FC236}">
                <a16:creationId xmlns:a16="http://schemas.microsoft.com/office/drawing/2014/main" id="{1DEF93FF-43BE-482C-9FD0-0EFE6C1243FA}"/>
              </a:ext>
            </a:extLst>
          </p:cNvPr>
          <p:cNvSpPr/>
          <p:nvPr/>
        </p:nvSpPr>
        <p:spPr>
          <a:xfrm>
            <a:off x="7998928" y="1283746"/>
            <a:ext cx="273162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body parts</a:t>
            </a:r>
          </a:p>
        </p:txBody>
      </p:sp>
      <p:sp>
        <p:nvSpPr>
          <p:cNvPr id="75" name="Rectangle: Rounded Corners 74">
            <a:extLst>
              <a:ext uri="{FF2B5EF4-FFF2-40B4-BE49-F238E27FC236}">
                <a16:creationId xmlns:a16="http://schemas.microsoft.com/office/drawing/2014/main" id="{81469E6C-D80D-46C4-84E1-DFCC05587528}"/>
              </a:ext>
            </a:extLst>
          </p:cNvPr>
          <p:cNvSpPr/>
          <p:nvPr/>
        </p:nvSpPr>
        <p:spPr>
          <a:xfrm>
            <a:off x="2266635" y="5771200"/>
            <a:ext cx="1464335"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body parts</a:t>
            </a:r>
          </a:p>
        </p:txBody>
      </p:sp>
      <p:sp>
        <p:nvSpPr>
          <p:cNvPr id="76" name="Rectangle: Rounded Corners 75">
            <a:extLst>
              <a:ext uri="{FF2B5EF4-FFF2-40B4-BE49-F238E27FC236}">
                <a16:creationId xmlns:a16="http://schemas.microsoft.com/office/drawing/2014/main" id="{695C63A0-4BFA-4A58-8805-3EE6205AAA0F}"/>
              </a:ext>
            </a:extLst>
          </p:cNvPr>
          <p:cNvSpPr/>
          <p:nvPr/>
        </p:nvSpPr>
        <p:spPr>
          <a:xfrm>
            <a:off x="7998928" y="2043653"/>
            <a:ext cx="3828529"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Quebec Carnival</a:t>
            </a:r>
          </a:p>
        </p:txBody>
      </p:sp>
      <p:sp>
        <p:nvSpPr>
          <p:cNvPr id="97" name="Rectangle: Rounded Corners 96">
            <a:extLst>
              <a:ext uri="{FF2B5EF4-FFF2-40B4-BE49-F238E27FC236}">
                <a16:creationId xmlns:a16="http://schemas.microsoft.com/office/drawing/2014/main" id="{7E410AA7-D674-4902-BCDE-04D3EEB4F709}"/>
              </a:ext>
            </a:extLst>
          </p:cNvPr>
          <p:cNvSpPr/>
          <p:nvPr/>
        </p:nvSpPr>
        <p:spPr>
          <a:xfrm>
            <a:off x="7998928" y="3400160"/>
            <a:ext cx="216078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verbs</a:t>
            </a:r>
          </a:p>
        </p:txBody>
      </p:sp>
      <p:sp>
        <p:nvSpPr>
          <p:cNvPr id="98" name="Rectangle: Rounded Corners 97">
            <a:extLst>
              <a:ext uri="{FF2B5EF4-FFF2-40B4-BE49-F238E27FC236}">
                <a16:creationId xmlns:a16="http://schemas.microsoft.com/office/drawing/2014/main" id="{57520D9B-4A57-4D89-8970-EBD1DD3A059B}"/>
              </a:ext>
            </a:extLst>
          </p:cNvPr>
          <p:cNvSpPr/>
          <p:nvPr/>
        </p:nvSpPr>
        <p:spPr>
          <a:xfrm>
            <a:off x="7998928" y="2722963"/>
            <a:ext cx="2160786"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buildings</a:t>
            </a:r>
          </a:p>
        </p:txBody>
      </p:sp>
      <p:sp>
        <p:nvSpPr>
          <p:cNvPr id="99" name="Rectangle: Rounded Corners 98">
            <a:extLst>
              <a:ext uri="{FF2B5EF4-FFF2-40B4-BE49-F238E27FC236}">
                <a16:creationId xmlns:a16="http://schemas.microsoft.com/office/drawing/2014/main" id="{5123F795-FEEC-482C-8FE5-9E2415FC7A23}"/>
              </a:ext>
            </a:extLst>
          </p:cNvPr>
          <p:cNvSpPr/>
          <p:nvPr/>
        </p:nvSpPr>
        <p:spPr>
          <a:xfrm>
            <a:off x="3837817" y="5925219"/>
            <a:ext cx="163641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verbs</a:t>
            </a:r>
          </a:p>
        </p:txBody>
      </p:sp>
      <p:sp>
        <p:nvSpPr>
          <p:cNvPr id="100" name="Rectangle: Rounded Corners 99">
            <a:extLst>
              <a:ext uri="{FF2B5EF4-FFF2-40B4-BE49-F238E27FC236}">
                <a16:creationId xmlns:a16="http://schemas.microsoft.com/office/drawing/2014/main" id="{C403005F-6628-49AA-8CC0-D4DAABEB9089}"/>
              </a:ext>
            </a:extLst>
          </p:cNvPr>
          <p:cNvSpPr/>
          <p:nvPr/>
        </p:nvSpPr>
        <p:spPr>
          <a:xfrm>
            <a:off x="7998928" y="4148200"/>
            <a:ext cx="1449872" cy="626053"/>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hair</a:t>
            </a:r>
          </a:p>
        </p:txBody>
      </p:sp>
      <p:sp>
        <p:nvSpPr>
          <p:cNvPr id="101" name="Rectangle: Rounded Corners 100">
            <a:extLst>
              <a:ext uri="{FF2B5EF4-FFF2-40B4-BE49-F238E27FC236}">
                <a16:creationId xmlns:a16="http://schemas.microsoft.com/office/drawing/2014/main" id="{6E6DABEA-9D1E-49FC-9239-B8A65ACE8B85}"/>
              </a:ext>
            </a:extLst>
          </p:cNvPr>
          <p:cNvSpPr/>
          <p:nvPr/>
        </p:nvSpPr>
        <p:spPr>
          <a:xfrm>
            <a:off x="8207022" y="5897431"/>
            <a:ext cx="1096902"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hair</a:t>
            </a:r>
          </a:p>
        </p:txBody>
      </p:sp>
      <p:sp>
        <p:nvSpPr>
          <p:cNvPr id="102" name="Rectangle: Rounded Corners 101">
            <a:extLst>
              <a:ext uri="{FF2B5EF4-FFF2-40B4-BE49-F238E27FC236}">
                <a16:creationId xmlns:a16="http://schemas.microsoft.com/office/drawing/2014/main" id="{0632412A-F4F1-4B13-BF70-50268E94A064}"/>
              </a:ext>
            </a:extLst>
          </p:cNvPr>
          <p:cNvSpPr/>
          <p:nvPr/>
        </p:nvSpPr>
        <p:spPr>
          <a:xfrm>
            <a:off x="5562032" y="5907208"/>
            <a:ext cx="253673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description</a:t>
            </a:r>
          </a:p>
        </p:txBody>
      </p:sp>
      <p:sp>
        <p:nvSpPr>
          <p:cNvPr id="103" name="Rectangle: Rounded Corners 102">
            <a:extLst>
              <a:ext uri="{FF2B5EF4-FFF2-40B4-BE49-F238E27FC236}">
                <a16:creationId xmlns:a16="http://schemas.microsoft.com/office/drawing/2014/main" id="{CF1CB095-E0FB-4A81-AE47-09EB278F63E9}"/>
              </a:ext>
            </a:extLst>
          </p:cNvPr>
          <p:cNvSpPr/>
          <p:nvPr/>
        </p:nvSpPr>
        <p:spPr>
          <a:xfrm>
            <a:off x="7998928" y="4850519"/>
            <a:ext cx="2731627"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Segoe Print" panose="02000600000000000000" pitchFamily="2" charset="0"/>
              </a:rPr>
              <a:t>description</a:t>
            </a:r>
          </a:p>
        </p:txBody>
      </p:sp>
      <p:sp>
        <p:nvSpPr>
          <p:cNvPr id="104" name="Rectangle: Rounded Corners 103">
            <a:extLst>
              <a:ext uri="{FF2B5EF4-FFF2-40B4-BE49-F238E27FC236}">
                <a16:creationId xmlns:a16="http://schemas.microsoft.com/office/drawing/2014/main" id="{22DA8742-8785-43E8-84F8-74FF929A8D6B}"/>
              </a:ext>
            </a:extLst>
          </p:cNvPr>
          <p:cNvSpPr/>
          <p:nvPr/>
        </p:nvSpPr>
        <p:spPr>
          <a:xfrm>
            <a:off x="9462423" y="5771200"/>
            <a:ext cx="2215227"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Quebec Carnival</a:t>
            </a:r>
          </a:p>
        </p:txBody>
      </p:sp>
      <p:sp>
        <p:nvSpPr>
          <p:cNvPr id="105" name="Speech Bubble: Rectangle with Corners Rounded 104">
            <a:extLst>
              <a:ext uri="{FF2B5EF4-FFF2-40B4-BE49-F238E27FC236}">
                <a16:creationId xmlns:a16="http://schemas.microsoft.com/office/drawing/2014/main" id="{BB4D6DA5-2E6C-4240-9117-770659559F47}"/>
              </a:ext>
            </a:extLst>
          </p:cNvPr>
          <p:cNvSpPr/>
          <p:nvPr/>
        </p:nvSpPr>
        <p:spPr>
          <a:xfrm>
            <a:off x="4169655" y="312030"/>
            <a:ext cx="351537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2" name="Graphic 111" descr="Teacher">
            <a:extLst>
              <a:ext uri="{FF2B5EF4-FFF2-40B4-BE49-F238E27FC236}">
                <a16:creationId xmlns:a16="http://schemas.microsoft.com/office/drawing/2014/main" id="{B8BE2817-9BA2-413B-8989-73B022328E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45521" y="98050"/>
            <a:ext cx="914400" cy="914400"/>
          </a:xfrm>
          <a:prstGeom prst="rect">
            <a:avLst/>
          </a:prstGeom>
        </p:spPr>
      </p:pic>
      <p:sp>
        <p:nvSpPr>
          <p:cNvPr id="113" name="TextBox 112">
            <a:extLst>
              <a:ext uri="{FF2B5EF4-FFF2-40B4-BE49-F238E27FC236}">
                <a16:creationId xmlns:a16="http://schemas.microsoft.com/office/drawing/2014/main" id="{EDD2DCAF-8036-4E0C-A452-CBD3394AEA86}"/>
              </a:ext>
            </a:extLst>
          </p:cNvPr>
          <p:cNvSpPr txBox="1"/>
          <p:nvPr/>
        </p:nvSpPr>
        <p:spPr>
          <a:xfrm>
            <a:off x="4149533" y="340217"/>
            <a:ext cx="35153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Trouve la connexion.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235868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4"/>
                                        </p:tgtEl>
                                      </p:cBhvr>
                                    </p:animEffect>
                                    <p:set>
                                      <p:cBhvr>
                                        <p:cTn id="7" dur="1" fill="hold">
                                          <p:stCondLst>
                                            <p:cond delay="499"/>
                                          </p:stCondLst>
                                        </p:cTn>
                                        <p:tgtEl>
                                          <p:spTgt spid="10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childTnLst>
              </p:cTn>
              <p:nextCondLst>
                <p:cond evt="onClick" delay="0">
                  <p:tgtEl>
                    <p:spTgt spid="104"/>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7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5"/>
                                        </p:tgtEl>
                                      </p:cBhvr>
                                    </p:animEffect>
                                    <p:set>
                                      <p:cBhvr>
                                        <p:cTn id="25" dur="1" fill="hold">
                                          <p:stCondLst>
                                            <p:cond delay="499"/>
                                          </p:stCondLst>
                                        </p:cTn>
                                        <p:tgtEl>
                                          <p:spTgt spid="7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childTnLst>
                          </p:cTn>
                        </p:par>
                      </p:childTnLst>
                    </p:cTn>
                  </p:par>
                </p:childTnLst>
              </p:cTn>
              <p:nextCondLst>
                <p:cond evt="onClick" delay="0">
                  <p:tgtEl>
                    <p:spTgt spid="75"/>
                  </p:tgtEl>
                </p:cond>
              </p:nextCondLst>
            </p:seq>
            <p:seq concurrent="1" nextAc="seek">
              <p:cTn id="29" restart="whenNotActive" fill="hold" evtFilter="cancelBubble" nodeType="interactiveSeq">
                <p:stCondLst>
                  <p:cond evt="onClick" delay="0">
                    <p:tgtEl>
                      <p:spTgt spid="9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99"/>
                                        </p:tgtEl>
                                      </p:cBhvr>
                                    </p:animEffect>
                                    <p:set>
                                      <p:cBhvr>
                                        <p:cTn id="34" dur="1" fill="hold">
                                          <p:stCondLst>
                                            <p:cond delay="499"/>
                                          </p:stCondLst>
                                        </p:cTn>
                                        <p:tgtEl>
                                          <p:spTgt spid="9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nextCondLst>
                <p:cond evt="onClick" delay="0">
                  <p:tgtEl>
                    <p:spTgt spid="99"/>
                  </p:tgtEl>
                </p:cond>
              </p:nextCondLst>
            </p:seq>
            <p:seq concurrent="1" nextAc="seek">
              <p:cTn id="38" restart="whenNotActive" fill="hold" evtFilter="cancelBubble" nodeType="interactiveSeq">
                <p:stCondLst>
                  <p:cond evt="onClick" delay="0">
                    <p:tgtEl>
                      <p:spTgt spid="10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2"/>
                                        </p:tgtEl>
                                      </p:cBhvr>
                                    </p:animEffect>
                                    <p:set>
                                      <p:cBhvr>
                                        <p:cTn id="43" dur="1" fill="hold">
                                          <p:stCondLst>
                                            <p:cond delay="499"/>
                                          </p:stCondLst>
                                        </p:cTn>
                                        <p:tgtEl>
                                          <p:spTgt spid="10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500"/>
                                        <p:tgtEl>
                                          <p:spTgt spid="103"/>
                                        </p:tgtEl>
                                      </p:cBhvr>
                                    </p:animEffect>
                                  </p:childTnLst>
                                </p:cTn>
                              </p:par>
                            </p:childTnLst>
                          </p:cTn>
                        </p:par>
                      </p:childTnLst>
                    </p:cTn>
                  </p:par>
                </p:childTnLst>
              </p:cTn>
              <p:nextCondLst>
                <p:cond evt="onClick" delay="0">
                  <p:tgtEl>
                    <p:spTgt spid="102"/>
                  </p:tgtEl>
                </p:cond>
              </p:nextCondLst>
            </p:seq>
            <p:seq concurrent="1" nextAc="seek">
              <p:cTn id="47" restart="whenNotActive" fill="hold" evtFilter="cancelBubble" nodeType="interactiveSeq">
                <p:stCondLst>
                  <p:cond evt="onClick" delay="0">
                    <p:tgtEl>
                      <p:spTgt spid="10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1"/>
                                        </p:tgtEl>
                                      </p:cBhvr>
                                    </p:animEffect>
                                    <p:set>
                                      <p:cBhvr>
                                        <p:cTn id="52" dur="1" fill="hold">
                                          <p:stCondLst>
                                            <p:cond delay="499"/>
                                          </p:stCondLst>
                                        </p:cTn>
                                        <p:tgtEl>
                                          <p:spTgt spid="10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fade">
                                      <p:cBhvr>
                                        <p:cTn id="55" dur="500"/>
                                        <p:tgtEl>
                                          <p:spTgt spid="100"/>
                                        </p:tgtEl>
                                      </p:cBhvr>
                                    </p:animEffect>
                                  </p:childTnLst>
                                </p:cTn>
                              </p:par>
                            </p:childTnLst>
                          </p:cTn>
                        </p:par>
                      </p:childTnLst>
                    </p:cTn>
                  </p:par>
                </p:childTnLst>
              </p:cTn>
              <p:nextCondLst>
                <p:cond evt="onClick" delay="0">
                  <p:tgtEl>
                    <p:spTgt spid="101"/>
                  </p:tgtEl>
                </p:cond>
              </p:nextCondLst>
            </p:seq>
          </p:childTnLst>
        </p:cTn>
      </p:par>
    </p:tnLst>
    <p:bldLst>
      <p:bldP spid="2" grpId="0" animBg="1"/>
      <p:bldP spid="74" grpId="0" animBg="1"/>
      <p:bldP spid="75" grpId="0" animBg="1"/>
      <p:bldP spid="76" grpId="0" animBg="1"/>
      <p:bldP spid="97" grpId="0" animBg="1"/>
      <p:bldP spid="98" grpId="0" animBg="1"/>
      <p:bldP spid="99" grpId="0" animBg="1"/>
      <p:bldP spid="100" grpId="0" animBg="1"/>
      <p:bldP spid="101" grpId="0" animBg="1"/>
      <p:bldP spid="102" grpId="0" animBg="1"/>
      <p:bldP spid="103" grpId="0" animBg="1"/>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07675" y="146240"/>
            <a:ext cx="8332290" cy="678950"/>
          </a:xfrm>
        </p:spPr>
        <p:txBody>
          <a:bodyPr/>
          <a:lstStyle/>
          <a:p>
            <a:r>
              <a:rPr lang="en-GB" b="1" dirty="0">
                <a:solidFill>
                  <a:srgbClr val="002060"/>
                </a:solidFill>
                <a:latin typeface="Century Gothic" panose="020B0502020202020204" pitchFamily="34" charset="0"/>
              </a:rPr>
              <a:t>La tire* sur la neige</a:t>
            </a:r>
            <a:endParaRPr lang="en-GB" dirty="0">
              <a:solidFill>
                <a:srgbClr val="002060"/>
              </a:solidFill>
            </a:endParaRPr>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grpSp>
        <p:nvGrpSpPr>
          <p:cNvPr id="11" name="Group 10">
            <a:extLst>
              <a:ext uri="{FF2B5EF4-FFF2-40B4-BE49-F238E27FC236}">
                <a16:creationId xmlns:a16="http://schemas.microsoft.com/office/drawing/2014/main" id="{E8D717F5-968C-44C0-A973-ED0D70E08CC9}"/>
              </a:ext>
            </a:extLst>
          </p:cNvPr>
          <p:cNvGrpSpPr/>
          <p:nvPr/>
        </p:nvGrpSpPr>
        <p:grpSpPr>
          <a:xfrm>
            <a:off x="1249905" y="2937747"/>
            <a:ext cx="9592129" cy="3567941"/>
            <a:chOff x="1249905" y="2937747"/>
            <a:chExt cx="9592129" cy="3567941"/>
          </a:xfrm>
        </p:grpSpPr>
        <p:pic>
          <p:nvPicPr>
            <p:cNvPr id="4" name="Picture 3" descr="A picture containing person, outdoor&#10;&#10;Description automatically generated">
              <a:extLst>
                <a:ext uri="{FF2B5EF4-FFF2-40B4-BE49-F238E27FC236}">
                  <a16:creationId xmlns:a16="http://schemas.microsoft.com/office/drawing/2014/main" id="{85217C73-3095-48FA-B1C5-CBC7CF0F7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905" y="2952691"/>
              <a:ext cx="3697428" cy="3552997"/>
            </a:xfrm>
            <a:prstGeom prst="rect">
              <a:avLst/>
            </a:prstGeom>
          </p:spPr>
        </p:pic>
        <p:pic>
          <p:nvPicPr>
            <p:cNvPr id="6" name="Picture 5">
              <a:extLst>
                <a:ext uri="{FF2B5EF4-FFF2-40B4-BE49-F238E27FC236}">
                  <a16:creationId xmlns:a16="http://schemas.microsoft.com/office/drawing/2014/main" id="{518D7318-5F70-4DCD-BD3A-D3341A7C7C1F}"/>
                </a:ext>
              </a:extLst>
            </p:cNvPr>
            <p:cNvPicPr>
              <a:picLocks noChangeAspect="1"/>
            </p:cNvPicPr>
            <p:nvPr/>
          </p:nvPicPr>
          <p:blipFill>
            <a:blip r:embed="rId6"/>
            <a:stretch>
              <a:fillRect/>
            </a:stretch>
          </p:blipFill>
          <p:spPr>
            <a:xfrm>
              <a:off x="7315998" y="2937747"/>
              <a:ext cx="3526036" cy="3560470"/>
            </a:xfrm>
            <a:prstGeom prst="rect">
              <a:avLst/>
            </a:prstGeom>
          </p:spPr>
        </p:pic>
        <p:pic>
          <p:nvPicPr>
            <p:cNvPr id="9" name="Picture 8" descr="A picture containing food, slice, dish, piece&#10;&#10;Description automatically generated">
              <a:extLst>
                <a:ext uri="{FF2B5EF4-FFF2-40B4-BE49-F238E27FC236}">
                  <a16:creationId xmlns:a16="http://schemas.microsoft.com/office/drawing/2014/main" id="{64D288DB-AD2A-4A31-8568-E23E85AD5B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7333" y="2945219"/>
              <a:ext cx="2368665" cy="3552998"/>
            </a:xfrm>
            <a:prstGeom prst="rect">
              <a:avLst/>
            </a:prstGeom>
          </p:spPr>
        </p:pic>
      </p:grpSp>
      <p:sp>
        <p:nvSpPr>
          <p:cNvPr id="29" name="Speech Bubble: Rectangle with Corners Rounded 28">
            <a:extLst>
              <a:ext uri="{FF2B5EF4-FFF2-40B4-BE49-F238E27FC236}">
                <a16:creationId xmlns:a16="http://schemas.microsoft.com/office/drawing/2014/main" id="{5A3FE9B5-5AAE-41B5-A361-CECE4A1D4DF7}"/>
              </a:ext>
            </a:extLst>
          </p:cNvPr>
          <p:cNvSpPr/>
          <p:nvPr/>
        </p:nvSpPr>
        <p:spPr>
          <a:xfrm>
            <a:off x="5834648" y="960412"/>
            <a:ext cx="2028661" cy="796671"/>
          </a:xfrm>
          <a:prstGeom prst="wedgeRoundRectCallout">
            <a:avLst>
              <a:gd name="adj1" fmla="val 3625"/>
              <a:gd name="adj2" fmla="val 2553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 tire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maple candy</a:t>
            </a:r>
          </a:p>
        </p:txBody>
      </p:sp>
      <p:sp>
        <p:nvSpPr>
          <p:cNvPr id="26" name="Speech Bubble: Rectangle with Corners Rounded 25">
            <a:extLst>
              <a:ext uri="{FF2B5EF4-FFF2-40B4-BE49-F238E27FC236}">
                <a16:creationId xmlns:a16="http://schemas.microsoft.com/office/drawing/2014/main" id="{B4CC3534-E354-414B-848C-76B08B5000D0}"/>
              </a:ext>
            </a:extLst>
          </p:cNvPr>
          <p:cNvSpPr/>
          <p:nvPr/>
        </p:nvSpPr>
        <p:spPr>
          <a:xfrm>
            <a:off x="107675" y="865390"/>
            <a:ext cx="4964571" cy="2298177"/>
          </a:xfrm>
          <a:prstGeom prst="wedgeRoundRectCallout">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234447B-0D36-4395-8CE8-F136EB4B28DA}"/>
              </a:ext>
            </a:extLst>
          </p:cNvPr>
          <p:cNvSpPr txBox="1"/>
          <p:nvPr/>
        </p:nvSpPr>
        <p:spPr>
          <a:xfrm>
            <a:off x="206483" y="1016489"/>
            <a:ext cx="476695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La tire sur la neige est une spécialité de Québec. On fait chauffer* du sirop d’érable* et puis</a:t>
            </a:r>
            <a:r>
              <a:rPr lang="en-GB" sz="2200" dirty="0">
                <a:solidFill>
                  <a:srgbClr val="002060"/>
                </a:solidFill>
                <a:latin typeface="Century Gothic" panose="020B0502020202020204" pitchFamily="34" charset="0"/>
              </a:rPr>
              <a:t>, on verse le sirop sur de la neige pour créer des bonbons.</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55248D38-A11F-47AB-83B4-90013C004B7A}"/>
              </a:ext>
            </a:extLst>
          </p:cNvPr>
          <p:cNvGrpSpPr/>
          <p:nvPr/>
        </p:nvGrpSpPr>
        <p:grpSpPr>
          <a:xfrm>
            <a:off x="8172355" y="2041146"/>
            <a:ext cx="3813162" cy="1224687"/>
            <a:chOff x="14092454" y="1370926"/>
            <a:chExt cx="3813162" cy="1224687"/>
          </a:xfrm>
        </p:grpSpPr>
        <p:sp>
          <p:nvSpPr>
            <p:cNvPr id="30" name="Speech Bubble: Rectangle with Corners Rounded 29">
              <a:extLst>
                <a:ext uri="{FF2B5EF4-FFF2-40B4-BE49-F238E27FC236}">
                  <a16:creationId xmlns:a16="http://schemas.microsoft.com/office/drawing/2014/main" id="{6138685E-4951-4C74-BDA3-9B3625314F12}"/>
                </a:ext>
              </a:extLst>
            </p:cNvPr>
            <p:cNvSpPr/>
            <p:nvPr/>
          </p:nvSpPr>
          <p:spPr>
            <a:xfrm>
              <a:off x="14092454" y="1370926"/>
              <a:ext cx="3813162" cy="1224687"/>
            </a:xfrm>
            <a:prstGeom prst="wedgeRoundRectCallout">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AD5672CC-0ECA-4F28-91CE-85E87BF4EB31}"/>
                </a:ext>
              </a:extLst>
            </p:cNvPr>
            <p:cNvSpPr txBox="1"/>
            <p:nvPr/>
          </p:nvSpPr>
          <p:spPr>
            <a:xfrm>
              <a:off x="14288198" y="1598548"/>
              <a:ext cx="34677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C’est une tradition très ancienne !</a:t>
              </a:r>
            </a:p>
          </p:txBody>
        </p:sp>
      </p:grpSp>
      <p:sp>
        <p:nvSpPr>
          <p:cNvPr id="22" name="Rectangle: Rounded Corners 21">
            <a:extLst>
              <a:ext uri="{FF2B5EF4-FFF2-40B4-BE49-F238E27FC236}">
                <a16:creationId xmlns:a16="http://schemas.microsoft.com/office/drawing/2014/main" id="{C1CBD3D8-5F32-4F08-A4EA-C5BD73ED9E3C}"/>
              </a:ext>
            </a:extLst>
          </p:cNvPr>
          <p:cNvSpPr/>
          <p:nvPr/>
        </p:nvSpPr>
        <p:spPr>
          <a:xfrm>
            <a:off x="189320" y="1370926"/>
            <a:ext cx="1472688" cy="386157"/>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Rounded Corners 31">
            <a:extLst>
              <a:ext uri="{FF2B5EF4-FFF2-40B4-BE49-F238E27FC236}">
                <a16:creationId xmlns:a16="http://schemas.microsoft.com/office/drawing/2014/main" id="{8939C4BD-B7B0-454F-B0A3-0DD608F4A84D}"/>
              </a:ext>
            </a:extLst>
          </p:cNvPr>
          <p:cNvSpPr/>
          <p:nvPr/>
        </p:nvSpPr>
        <p:spPr>
          <a:xfrm>
            <a:off x="1994589" y="1715962"/>
            <a:ext cx="806458" cy="386158"/>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D508348B-DB76-41ED-AC89-F9347DDA1300}"/>
              </a:ext>
            </a:extLst>
          </p:cNvPr>
          <p:cNvSpPr/>
          <p:nvPr/>
        </p:nvSpPr>
        <p:spPr>
          <a:xfrm>
            <a:off x="9798516" y="2267527"/>
            <a:ext cx="1190909" cy="4137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Rounded Corners 34">
            <a:extLst>
              <a:ext uri="{FF2B5EF4-FFF2-40B4-BE49-F238E27FC236}">
                <a16:creationId xmlns:a16="http://schemas.microsoft.com/office/drawing/2014/main" id="{E3DD0026-3DB3-439B-A4F6-2276C3F618E9}"/>
              </a:ext>
            </a:extLst>
          </p:cNvPr>
          <p:cNvSpPr/>
          <p:nvPr/>
        </p:nvSpPr>
        <p:spPr>
          <a:xfrm>
            <a:off x="8399195" y="2653487"/>
            <a:ext cx="1387796" cy="413755"/>
          </a:xfrm>
          <a:prstGeom prst="roundRect">
            <a:avLst/>
          </a:prstGeom>
          <a:solidFill>
            <a:srgbClr val="FFFF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F7DE548D-65D0-4939-A99C-DAD8540AD89B}"/>
              </a:ext>
            </a:extLst>
          </p:cNvPr>
          <p:cNvSpPr txBox="1"/>
          <p:nvPr/>
        </p:nvSpPr>
        <p:spPr>
          <a:xfrm>
            <a:off x="8088890" y="146240"/>
            <a:ext cx="2463423"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chauffer – to heat</a:t>
            </a:r>
            <a:br>
              <a:rPr lang="en-GB" sz="2000" dirty="0">
                <a:latin typeface="Century Gothic" panose="020B0502020202020204" pitchFamily="34" charset="0"/>
              </a:rPr>
            </a:br>
            <a:r>
              <a:rPr lang="en-GB" sz="2000" dirty="0">
                <a:latin typeface="Century Gothic" panose="020B0502020202020204" pitchFamily="34" charset="0"/>
              </a:rPr>
              <a:t>l’érable - maple</a:t>
            </a:r>
          </a:p>
        </p:txBody>
      </p:sp>
      <p:grpSp>
        <p:nvGrpSpPr>
          <p:cNvPr id="41" name="Group 40">
            <a:extLst>
              <a:ext uri="{FF2B5EF4-FFF2-40B4-BE49-F238E27FC236}">
                <a16:creationId xmlns:a16="http://schemas.microsoft.com/office/drawing/2014/main" id="{B22FD94D-2363-439B-A0F8-AD06C1384941}"/>
              </a:ext>
            </a:extLst>
          </p:cNvPr>
          <p:cNvGrpSpPr/>
          <p:nvPr/>
        </p:nvGrpSpPr>
        <p:grpSpPr>
          <a:xfrm>
            <a:off x="146560" y="4234982"/>
            <a:ext cx="5027026" cy="2298177"/>
            <a:chOff x="107673" y="3580100"/>
            <a:chExt cx="5027026" cy="2298177"/>
          </a:xfrm>
        </p:grpSpPr>
        <p:sp>
          <p:nvSpPr>
            <p:cNvPr id="39" name="Speech Bubble: Rectangle with Corners Rounded 38">
              <a:extLst>
                <a:ext uri="{FF2B5EF4-FFF2-40B4-BE49-F238E27FC236}">
                  <a16:creationId xmlns:a16="http://schemas.microsoft.com/office/drawing/2014/main" id="{BC307A8E-FA71-4C74-9607-03DA48D21989}"/>
                </a:ext>
              </a:extLst>
            </p:cNvPr>
            <p:cNvSpPr/>
            <p:nvPr/>
          </p:nvSpPr>
          <p:spPr>
            <a:xfrm>
              <a:off x="107673" y="3580100"/>
              <a:ext cx="4964571" cy="2298177"/>
            </a:xfrm>
            <a:prstGeom prst="wedgeRoundRectCallout">
              <a:avLst>
                <a:gd name="adj1" fmla="val -20151"/>
                <a:gd name="adj2" fmla="val 49237"/>
                <a:gd name="adj3" fmla="val 16667"/>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Picture 35" descr="Logo, icon&#10;&#10;Description automatically generated">
              <a:extLst>
                <a:ext uri="{FF2B5EF4-FFF2-40B4-BE49-F238E27FC236}">
                  <a16:creationId xmlns:a16="http://schemas.microsoft.com/office/drawing/2014/main" id="{6C8D28AC-EDE6-4CC3-9E60-25A8C281C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81" y="4819039"/>
              <a:ext cx="1255393" cy="1059238"/>
            </a:xfrm>
            <a:prstGeom prst="rect">
              <a:avLst/>
            </a:prstGeom>
          </p:spPr>
        </p:pic>
        <p:pic>
          <p:nvPicPr>
            <p:cNvPr id="38" name="Picture 37" descr="Background pattern&#10;&#10;Description automatically generated">
              <a:extLst>
                <a:ext uri="{FF2B5EF4-FFF2-40B4-BE49-F238E27FC236}">
                  <a16:creationId xmlns:a16="http://schemas.microsoft.com/office/drawing/2014/main" id="{18796F8C-7270-4696-A8A0-7E63819ED5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3514" y="3798733"/>
              <a:ext cx="2321185" cy="1755396"/>
            </a:xfrm>
            <a:prstGeom prst="rect">
              <a:avLst/>
            </a:prstGeom>
          </p:spPr>
        </p:pic>
        <p:sp>
          <p:nvSpPr>
            <p:cNvPr id="40" name="TextBox 39">
              <a:extLst>
                <a:ext uri="{FF2B5EF4-FFF2-40B4-BE49-F238E27FC236}">
                  <a16:creationId xmlns:a16="http://schemas.microsoft.com/office/drawing/2014/main" id="{82CACD42-4D56-4B2B-A5AA-7807033B2C2D}"/>
                </a:ext>
              </a:extLst>
            </p:cNvPr>
            <p:cNvSpPr txBox="1"/>
            <p:nvPr/>
          </p:nvSpPr>
          <p:spPr>
            <a:xfrm>
              <a:off x="135226" y="3694434"/>
              <a:ext cx="3099622" cy="923330"/>
            </a:xfrm>
            <a:prstGeom prst="rect">
              <a:avLst/>
            </a:prstGeom>
            <a:noFill/>
          </p:spPr>
          <p:txBody>
            <a:bodyPr wrap="square" rtlCol="0">
              <a:spAutoFit/>
            </a:bodyPr>
            <a:lstStyle/>
            <a:p>
              <a:r>
                <a:rPr lang="en-GB" dirty="0">
                  <a:solidFill>
                    <a:srgbClr val="002060"/>
                  </a:solidFill>
                  <a:latin typeface="Century Gothic" panose="020B0502020202020204" pitchFamily="34" charset="0"/>
                </a:rPr>
                <a:t>The maple is the national tree of Canada and on Canada’s national flag.</a:t>
              </a:r>
            </a:p>
          </p:txBody>
        </p:sp>
      </p:gr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10" grpId="0"/>
      <p:bldP spid="22" grpId="0" animBg="1"/>
      <p:bldP spid="32"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Graphic 92" descr="Teacher">
            <a:extLst>
              <a:ext uri="{FF2B5EF4-FFF2-40B4-BE49-F238E27FC236}">
                <a16:creationId xmlns:a16="http://schemas.microsoft.com/office/drawing/2014/main" id="{B74B624F-5DBA-499F-A690-C929CD4163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04524" y="23701"/>
            <a:ext cx="952756" cy="914400"/>
          </a:xfrm>
          <a:prstGeom prst="rect">
            <a:avLst/>
          </a:prstGeom>
        </p:spPr>
      </p:pic>
      <p:sp>
        <p:nvSpPr>
          <p:cNvPr id="112" name="CustomShape 6"/>
          <p:cNvSpPr/>
          <p:nvPr/>
        </p:nvSpPr>
        <p:spPr>
          <a:xfrm>
            <a:off x="67678" y="507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a:solidFill>
                  <a:schemeClr val="bg1"/>
                </a:solidFill>
                <a:latin typeface="Century Gothic" panose="020B0502020202020204" pitchFamily="34" charset="0"/>
              </a:rPr>
              <a:t>vocabulaire</a:t>
            </a:r>
          </a:p>
        </p:txBody>
      </p:sp>
      <p:sp>
        <p:nvSpPr>
          <p:cNvPr id="19" name="Rectangle 18">
            <a:extLst>
              <a:ext uri="{FF2B5EF4-FFF2-40B4-BE49-F238E27FC236}">
                <a16:creationId xmlns:a16="http://schemas.microsoft.com/office/drawing/2014/main" id="{FECB788C-6898-40D1-8B08-B84BF49C396F}"/>
              </a:ext>
            </a:extLst>
          </p:cNvPr>
          <p:cNvSpPr/>
          <p:nvPr/>
        </p:nvSpPr>
        <p:spPr>
          <a:xfrm>
            <a:off x="1998103"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4593954"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7226319"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1976601" y="322780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7245231" y="322015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2204460" y="148239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marcher</a:t>
            </a:r>
          </a:p>
        </p:txBody>
      </p:sp>
      <p:sp>
        <p:nvSpPr>
          <p:cNvPr id="29" name="TextBox 28">
            <a:extLst>
              <a:ext uri="{FF2B5EF4-FFF2-40B4-BE49-F238E27FC236}">
                <a16:creationId xmlns:a16="http://schemas.microsoft.com/office/drawing/2014/main" id="{B57BDC1D-ACEF-4729-9FBF-14BBA62ABAE2}"/>
              </a:ext>
            </a:extLst>
          </p:cNvPr>
          <p:cNvSpPr txBox="1"/>
          <p:nvPr/>
        </p:nvSpPr>
        <p:spPr>
          <a:xfrm>
            <a:off x="4669787" y="145635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puis</a:t>
            </a:r>
          </a:p>
        </p:txBody>
      </p:sp>
      <p:sp>
        <p:nvSpPr>
          <p:cNvPr id="30" name="TextBox 29">
            <a:extLst>
              <a:ext uri="{FF2B5EF4-FFF2-40B4-BE49-F238E27FC236}">
                <a16:creationId xmlns:a16="http://schemas.microsoft.com/office/drawing/2014/main" id="{86A8A3E9-3A3A-4098-8473-2442E4EA36DE}"/>
              </a:ext>
            </a:extLst>
          </p:cNvPr>
          <p:cNvSpPr txBox="1"/>
          <p:nvPr/>
        </p:nvSpPr>
        <p:spPr>
          <a:xfrm>
            <a:off x="7402117" y="147630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monter</a:t>
            </a:r>
          </a:p>
        </p:txBody>
      </p:sp>
      <p:sp>
        <p:nvSpPr>
          <p:cNvPr id="32" name="TextBox 31">
            <a:extLst>
              <a:ext uri="{FF2B5EF4-FFF2-40B4-BE49-F238E27FC236}">
                <a16:creationId xmlns:a16="http://schemas.microsoft.com/office/drawing/2014/main" id="{3B54A7D4-777E-43E5-972C-91FFB2BFFB68}"/>
              </a:ext>
            </a:extLst>
          </p:cNvPr>
          <p:cNvSpPr txBox="1"/>
          <p:nvPr/>
        </p:nvSpPr>
        <p:spPr>
          <a:xfrm>
            <a:off x="2188001" y="3192585"/>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quitter</a:t>
            </a:r>
          </a:p>
        </p:txBody>
      </p:sp>
      <p:sp>
        <p:nvSpPr>
          <p:cNvPr id="35" name="TextBox 34">
            <a:extLst>
              <a:ext uri="{FF2B5EF4-FFF2-40B4-BE49-F238E27FC236}">
                <a16:creationId xmlns:a16="http://schemas.microsoft.com/office/drawing/2014/main" id="{CDD5FCD2-9B2E-4078-BD6E-0D0ED6866180}"/>
              </a:ext>
            </a:extLst>
          </p:cNvPr>
          <p:cNvSpPr txBox="1"/>
          <p:nvPr/>
        </p:nvSpPr>
        <p:spPr>
          <a:xfrm>
            <a:off x="7351987" y="317065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créer</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486512" y="5244155"/>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53966" y="4954783"/>
              <a:ext cx="19805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 creating</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486512" y="5266228"/>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36625" y="121362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walk, walking</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486511" y="5244155"/>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86510" y="5238808"/>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021126" y="5653645"/>
              <a:ext cx="214090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leave (somewhere)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86510" y="5222082"/>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01312" y="5412047"/>
              <a:ext cx="1980533"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cs typeface="Arial"/>
                  <a:sym typeface="Arial"/>
                </a:rPr>
                <a:t>to ride, climb up/on/into</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pic>
        <p:nvPicPr>
          <p:cNvPr id="81" name="Picture 80" descr="A picture containing text, sign&#10;&#10;Description automatically generated">
            <a:extLst>
              <a:ext uri="{FF2B5EF4-FFF2-40B4-BE49-F238E27FC236}">
                <a16:creationId xmlns:a16="http://schemas.microsoft.com/office/drawing/2014/main" id="{CAB365A7-ABDE-4847-B883-3D41CBA72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3690" y="3655193"/>
            <a:ext cx="1025009" cy="961810"/>
          </a:xfrm>
          <a:prstGeom prst="rect">
            <a:avLst/>
          </a:prstGeom>
        </p:spPr>
      </p:pic>
      <p:pic>
        <p:nvPicPr>
          <p:cNvPr id="85" name="Picture 84" descr="Icon&#10;&#10;Description automatically generated">
            <a:extLst>
              <a:ext uri="{FF2B5EF4-FFF2-40B4-BE49-F238E27FC236}">
                <a16:creationId xmlns:a16="http://schemas.microsoft.com/office/drawing/2014/main" id="{5AFB33E4-6B65-4155-B270-3B2A09754D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3190" y="1905736"/>
            <a:ext cx="1018199" cy="1016233"/>
          </a:xfrm>
          <a:prstGeom prst="rect">
            <a:avLst/>
          </a:prstGeom>
        </p:spPr>
      </p:pic>
      <p:pic>
        <p:nvPicPr>
          <p:cNvPr id="87" name="Picture 86" descr="Logo, icon&#10;&#10;Description automatically generated">
            <a:extLst>
              <a:ext uri="{FF2B5EF4-FFF2-40B4-BE49-F238E27FC236}">
                <a16:creationId xmlns:a16="http://schemas.microsoft.com/office/drawing/2014/main" id="{B49C02AC-939F-487E-B191-CA3980FBB5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9598" y="1905736"/>
            <a:ext cx="1030158" cy="976566"/>
          </a:xfrm>
          <a:prstGeom prst="rect">
            <a:avLst/>
          </a:prstGeom>
        </p:spPr>
      </p:pic>
      <p:pic>
        <p:nvPicPr>
          <p:cNvPr id="89" name="Picture 88" descr="Logo, icon&#10;&#10;Description automatically generated">
            <a:extLst>
              <a:ext uri="{FF2B5EF4-FFF2-40B4-BE49-F238E27FC236}">
                <a16:creationId xmlns:a16="http://schemas.microsoft.com/office/drawing/2014/main" id="{DE3459FA-405E-4294-ACCB-E96F03E4BD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3190" y="3632324"/>
            <a:ext cx="1280072" cy="976055"/>
          </a:xfrm>
          <a:prstGeom prst="rect">
            <a:avLst/>
          </a:prstGeom>
        </p:spPr>
      </p:pic>
      <p:sp>
        <p:nvSpPr>
          <p:cNvPr id="90" name="Rectangle: Rounded Corners 89">
            <a:extLst>
              <a:ext uri="{FF2B5EF4-FFF2-40B4-BE49-F238E27FC236}">
                <a16:creationId xmlns:a16="http://schemas.microsoft.com/office/drawing/2014/main" id="{EBC55109-7E99-45CB-AF0D-4979BA803C9B}"/>
              </a:ext>
            </a:extLst>
          </p:cNvPr>
          <p:cNvSpPr/>
          <p:nvPr/>
        </p:nvSpPr>
        <p:spPr>
          <a:xfrm rot="21001264">
            <a:off x="5152632" y="2097952"/>
            <a:ext cx="1320079" cy="4923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Segoe Print" panose="02000600000000000000" pitchFamily="2" charset="0"/>
              </a:rPr>
              <a:t>then</a:t>
            </a:r>
          </a:p>
        </p:txBody>
      </p:sp>
      <p:sp>
        <p:nvSpPr>
          <p:cNvPr id="64" name="Rectangle 63">
            <a:extLst>
              <a:ext uri="{FF2B5EF4-FFF2-40B4-BE49-F238E27FC236}">
                <a16:creationId xmlns:a16="http://schemas.microsoft.com/office/drawing/2014/main" id="{478A5428-351A-4E23-9EA5-CE9DE3FBD8A6}"/>
              </a:ext>
            </a:extLst>
          </p:cNvPr>
          <p:cNvSpPr/>
          <p:nvPr/>
        </p:nvSpPr>
        <p:spPr>
          <a:xfrm>
            <a:off x="7204306" y="148306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4" name="Rectangle 43">
            <a:extLst>
              <a:ext uri="{FF2B5EF4-FFF2-40B4-BE49-F238E27FC236}">
                <a16:creationId xmlns:a16="http://schemas.microsoft.com/office/drawing/2014/main" id="{104AA30E-52A1-4710-A223-97D9310A209A}"/>
              </a:ext>
            </a:extLst>
          </p:cNvPr>
          <p:cNvSpPr/>
          <p:nvPr/>
        </p:nvSpPr>
        <p:spPr>
          <a:xfrm>
            <a:off x="7248115" y="319258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2" name="Rectangle 51">
            <a:extLst>
              <a:ext uri="{FF2B5EF4-FFF2-40B4-BE49-F238E27FC236}">
                <a16:creationId xmlns:a16="http://schemas.microsoft.com/office/drawing/2014/main" id="{D2315F45-2DFF-4C7E-BC33-42F57F56989D}"/>
              </a:ext>
            </a:extLst>
          </p:cNvPr>
          <p:cNvSpPr/>
          <p:nvPr/>
        </p:nvSpPr>
        <p:spPr>
          <a:xfrm>
            <a:off x="460284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8" name="Rectangle 47">
            <a:extLst>
              <a:ext uri="{FF2B5EF4-FFF2-40B4-BE49-F238E27FC236}">
                <a16:creationId xmlns:a16="http://schemas.microsoft.com/office/drawing/2014/main" id="{33F9418D-ED68-4CC9-90E6-87B03060EA48}"/>
              </a:ext>
            </a:extLst>
          </p:cNvPr>
          <p:cNvSpPr/>
          <p:nvPr/>
        </p:nvSpPr>
        <p:spPr>
          <a:xfrm>
            <a:off x="202011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6" name="Rectangle 55">
            <a:extLst>
              <a:ext uri="{FF2B5EF4-FFF2-40B4-BE49-F238E27FC236}">
                <a16:creationId xmlns:a16="http://schemas.microsoft.com/office/drawing/2014/main" id="{260F463B-4BD9-4072-9387-C61CD6694886}"/>
              </a:ext>
            </a:extLst>
          </p:cNvPr>
          <p:cNvSpPr/>
          <p:nvPr/>
        </p:nvSpPr>
        <p:spPr>
          <a:xfrm>
            <a:off x="1979824" y="324072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92" name="Speech Bubble: Rectangle with Corners Rounded 91">
            <a:extLst>
              <a:ext uri="{FF2B5EF4-FFF2-40B4-BE49-F238E27FC236}">
                <a16:creationId xmlns:a16="http://schemas.microsoft.com/office/drawing/2014/main" id="{4818C0DF-CB66-4D2C-AE50-36858BF89963}"/>
              </a:ext>
            </a:extLst>
          </p:cNvPr>
          <p:cNvSpPr/>
          <p:nvPr/>
        </p:nvSpPr>
        <p:spPr>
          <a:xfrm>
            <a:off x="3328658" y="237681"/>
            <a:ext cx="391657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94" name="TextBox 93">
            <a:extLst>
              <a:ext uri="{FF2B5EF4-FFF2-40B4-BE49-F238E27FC236}">
                <a16:creationId xmlns:a16="http://schemas.microsoft.com/office/drawing/2014/main" id="{D5BB9A49-084D-41A6-85FD-DB6C128A1540}"/>
              </a:ext>
            </a:extLst>
          </p:cNvPr>
          <p:cNvSpPr txBox="1"/>
          <p:nvPr/>
        </p:nvSpPr>
        <p:spPr>
          <a:xfrm>
            <a:off x="3385316" y="252242"/>
            <a:ext cx="41541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C’est quoi en français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992226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p:cTn id="55" dur="500" fill="hold"/>
                                        <p:tgtEl>
                                          <p:spTgt spid="61"/>
                                        </p:tgtEl>
                                        <p:attrNameLst>
                                          <p:attrName>ppt_w</p:attrName>
                                        </p:attrNameLst>
                                      </p:cBhvr>
                                      <p:tavLst>
                                        <p:tav tm="0">
                                          <p:val>
                                            <p:fltVal val="0"/>
                                          </p:val>
                                        </p:tav>
                                        <p:tav tm="100000">
                                          <p:val>
                                            <p:strVal val="#ppt_w"/>
                                          </p:val>
                                        </p:tav>
                                      </p:tavLst>
                                    </p:anim>
                                    <p:anim calcmode="lin" valueType="num">
                                      <p:cBhvr>
                                        <p:cTn id="56" dur="500" fill="hold"/>
                                        <p:tgtEl>
                                          <p:spTgt spid="61"/>
                                        </p:tgtEl>
                                        <p:attrNameLst>
                                          <p:attrName>ppt_h</p:attrName>
                                        </p:attrNameLst>
                                      </p:cBhvr>
                                      <p:tavLst>
                                        <p:tav tm="0">
                                          <p:val>
                                            <p:fltVal val="0"/>
                                          </p:val>
                                        </p:tav>
                                        <p:tav tm="100000">
                                          <p:val>
                                            <p:strVal val="#ppt_h"/>
                                          </p:val>
                                        </p:tav>
                                      </p:tavLst>
                                    </p:anim>
                                    <p:animEffect transition="in" filter="fade">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out)">
                                      <p:cBhvr>
                                        <p:cTn id="62"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4" grpId="0" animBg="1"/>
      <p:bldP spid="52" grpId="0" animBg="1"/>
      <p:bldP spid="48"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9853296" y="275499"/>
            <a:ext cx="1241424" cy="424815"/>
          </a:xfrm>
          <a:solidFill>
            <a:schemeClr val="accent6">
              <a:lumMod val="40000"/>
              <a:lumOff val="60000"/>
            </a:schemeClr>
          </a:solidFill>
        </p:spPr>
        <p:txBody>
          <a:bodyPr/>
          <a:lstStyle/>
          <a:p>
            <a:pPr algn="ctr"/>
            <a:r>
              <a:rPr lang="en-GB" sz="2000" b="1" dirty="0">
                <a:solidFill>
                  <a:srgbClr val="002060"/>
                </a:solidFill>
                <a:latin typeface="Century Gothic" panose="020B0502020202020204" pitchFamily="34" charset="0"/>
              </a:rPr>
              <a:t>écouter</a:t>
            </a: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4244741" cy="4657353"/>
        </p:xfrm>
        <a:graphic>
          <a:graphicData uri="http://schemas.openxmlformats.org/drawingml/2006/table">
            <a:tbl>
              <a:tblPr/>
              <a:tblGrid>
                <a:gridCol w="695520">
                  <a:extLst>
                    <a:ext uri="{9D8B030D-6E8A-4147-A177-3AD203B41FA5}">
                      <a16:colId xmlns:a16="http://schemas.microsoft.com/office/drawing/2014/main" val="20000"/>
                    </a:ext>
                  </a:extLst>
                </a:gridCol>
                <a:gridCol w="3549221">
                  <a:extLst>
                    <a:ext uri="{9D8B030D-6E8A-4147-A177-3AD203B41FA5}">
                      <a16:colId xmlns:a16="http://schemas.microsoft.com/office/drawing/2014/main" val="20001"/>
                    </a:ext>
                  </a:extLst>
                </a:gridCol>
              </a:tblGrid>
              <a:tr h="95292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r>
                        <a:rPr lang="en-US" sz="2400" dirty="0">
                          <a:solidFill>
                            <a:srgbClr val="002060"/>
                          </a:solidFill>
                          <a:latin typeface="Century Gothic" panose="020B0502020202020204" pitchFamily="34" charset="0"/>
                        </a:rPr>
                        <a:t>en anglais ?</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r h="799233">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18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4" name="VT2W3S7-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5" name="VT2W3S7-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6" name="VT2W3S7-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7" name="VT2W3S7-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8" name="VT2W3S7-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9" name="VT2W3S7-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0" name="VT2W3S7-9.wav"/>
            </a:hlinkClick>
            <a:extLst>
              <a:ext uri="{FF2B5EF4-FFF2-40B4-BE49-F238E27FC236}">
                <a16:creationId xmlns:a16="http://schemas.microsoft.com/office/drawing/2014/main" id="{34261C61-C209-49EF-A2E1-6B62F7BA1FCB}"/>
              </a:ext>
            </a:extLst>
          </p:cNvPr>
          <p:cNvSpPr/>
          <p:nvPr/>
        </p:nvSpPr>
        <p:spPr>
          <a:xfrm>
            <a:off x="690030" y="553194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1" name="VT2W3S9-1.wav"/>
            </a:hlinkClick>
            <a:extLst>
              <a:ext uri="{FF2B5EF4-FFF2-40B4-BE49-F238E27FC236}">
                <a16:creationId xmlns:a16="http://schemas.microsoft.com/office/drawing/2014/main" id="{18F78918-6EB8-496A-B678-8A874DFAD427}"/>
              </a:ext>
            </a:extLst>
          </p:cNvPr>
          <p:cNvSpPr/>
          <p:nvPr/>
        </p:nvSpPr>
        <p:spPr>
          <a:xfrm>
            <a:off x="128036" y="-28909"/>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5" name="Graphic 24" descr="Teacher">
            <a:extLst>
              <a:ext uri="{FF2B5EF4-FFF2-40B4-BE49-F238E27FC236}">
                <a16:creationId xmlns:a16="http://schemas.microsoft.com/office/drawing/2014/main" id="{341118DE-7FA6-4163-A7AC-5427E04793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036" y="401618"/>
            <a:ext cx="914400" cy="914400"/>
          </a:xfrm>
          <a:prstGeom prst="rect">
            <a:avLst/>
          </a:prstGeom>
        </p:spPr>
      </p:pic>
      <p:sp>
        <p:nvSpPr>
          <p:cNvPr id="26" name="Speech Bubble: Rectangle with Corners Rounded 25">
            <a:hlinkClick r:id="" action="ppaction://noaction">
              <a:snd r:embed="rId14" name="VT2W3S7-2.wav"/>
            </a:hlinkClick>
            <a:extLst>
              <a:ext uri="{FF2B5EF4-FFF2-40B4-BE49-F238E27FC236}">
                <a16:creationId xmlns:a16="http://schemas.microsoft.com/office/drawing/2014/main" id="{FDFDB9F5-200A-486D-96BE-A70CD41DCAFC}"/>
              </a:ext>
            </a:extLst>
          </p:cNvPr>
          <p:cNvSpPr/>
          <p:nvPr/>
        </p:nvSpPr>
        <p:spPr>
          <a:xfrm>
            <a:off x="1240675" y="582768"/>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7" name="CustomShape 7">
            <a:hlinkClick r:id="" action="ppaction://noaction">
              <a:snd r:embed="rId14" name="VT2W3S7-2.wav"/>
            </a:hlinkClick>
            <a:extLst>
              <a:ext uri="{FF2B5EF4-FFF2-40B4-BE49-F238E27FC236}">
                <a16:creationId xmlns:a16="http://schemas.microsoft.com/office/drawing/2014/main" id="{4957E2B5-BFCB-40A5-9DDC-D3A352ABDEAB}"/>
              </a:ext>
            </a:extLst>
          </p:cNvPr>
          <p:cNvSpPr/>
          <p:nvPr/>
        </p:nvSpPr>
        <p:spPr>
          <a:xfrm>
            <a:off x="1296325" y="626041"/>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Écris en anglais.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Rectangle: Rounded Corners 44">
            <a:extLst>
              <a:ext uri="{FF2B5EF4-FFF2-40B4-BE49-F238E27FC236}">
                <a16:creationId xmlns:a16="http://schemas.microsoft.com/office/drawing/2014/main" id="{A8B81506-9348-402B-AAE7-FB0FFECA4C32}"/>
              </a:ext>
            </a:extLst>
          </p:cNvPr>
          <p:cNvSpPr/>
          <p:nvPr/>
        </p:nvSpPr>
        <p:spPr>
          <a:xfrm>
            <a:off x="4926351" y="1208182"/>
            <a:ext cx="7219378" cy="5451410"/>
          </a:xfrm>
          <a:prstGeom prst="roundRect">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Rounded Corners 45">
            <a:extLst>
              <a:ext uri="{FF2B5EF4-FFF2-40B4-BE49-F238E27FC236}">
                <a16:creationId xmlns:a16="http://schemas.microsoft.com/office/drawing/2014/main" id="{CDCCDAFD-6E6E-47DA-BB07-26EA654EC92F}"/>
              </a:ext>
            </a:extLst>
          </p:cNvPr>
          <p:cNvSpPr/>
          <p:nvPr/>
        </p:nvSpPr>
        <p:spPr>
          <a:xfrm>
            <a:off x="5272856" y="1484655"/>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Rounded Corners 46">
            <a:extLst>
              <a:ext uri="{FF2B5EF4-FFF2-40B4-BE49-F238E27FC236}">
                <a16:creationId xmlns:a16="http://schemas.microsoft.com/office/drawing/2014/main" id="{6BCC0DF3-B887-405D-9E74-299233487AC4}"/>
              </a:ext>
            </a:extLst>
          </p:cNvPr>
          <p:cNvSpPr/>
          <p:nvPr/>
        </p:nvSpPr>
        <p:spPr>
          <a:xfrm>
            <a:off x="8885208" y="1484655"/>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Rounded Corners 47">
            <a:extLst>
              <a:ext uri="{FF2B5EF4-FFF2-40B4-BE49-F238E27FC236}">
                <a16:creationId xmlns:a16="http://schemas.microsoft.com/office/drawing/2014/main" id="{2529BC5A-80AA-4A2C-B57E-588A29DCC756}"/>
              </a:ext>
            </a:extLst>
          </p:cNvPr>
          <p:cNvSpPr/>
          <p:nvPr/>
        </p:nvSpPr>
        <p:spPr>
          <a:xfrm>
            <a:off x="5272856" y="2672242"/>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Rounded Corners 48">
            <a:extLst>
              <a:ext uri="{FF2B5EF4-FFF2-40B4-BE49-F238E27FC236}">
                <a16:creationId xmlns:a16="http://schemas.microsoft.com/office/drawing/2014/main" id="{2FC7BB60-FC94-4C7F-A275-589744A68390}"/>
              </a:ext>
            </a:extLst>
          </p:cNvPr>
          <p:cNvSpPr/>
          <p:nvPr/>
        </p:nvSpPr>
        <p:spPr>
          <a:xfrm>
            <a:off x="8885208" y="2672242"/>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Rounded Corners 49">
            <a:extLst>
              <a:ext uri="{FF2B5EF4-FFF2-40B4-BE49-F238E27FC236}">
                <a16:creationId xmlns:a16="http://schemas.microsoft.com/office/drawing/2014/main" id="{2C9B3BE0-8196-4945-81F6-65029D4C733C}"/>
              </a:ext>
            </a:extLst>
          </p:cNvPr>
          <p:cNvSpPr/>
          <p:nvPr/>
        </p:nvSpPr>
        <p:spPr>
          <a:xfrm>
            <a:off x="5272856" y="3881073"/>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Rounded Corners 50">
            <a:extLst>
              <a:ext uri="{FF2B5EF4-FFF2-40B4-BE49-F238E27FC236}">
                <a16:creationId xmlns:a16="http://schemas.microsoft.com/office/drawing/2014/main" id="{107220D8-4BAC-4B22-AF0F-F76A2D17E87E}"/>
              </a:ext>
            </a:extLst>
          </p:cNvPr>
          <p:cNvSpPr/>
          <p:nvPr/>
        </p:nvSpPr>
        <p:spPr>
          <a:xfrm>
            <a:off x="8885208" y="3881073"/>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Rounded Corners 51">
            <a:extLst>
              <a:ext uri="{FF2B5EF4-FFF2-40B4-BE49-F238E27FC236}">
                <a16:creationId xmlns:a16="http://schemas.microsoft.com/office/drawing/2014/main" id="{6D90D76D-F1C2-4F7D-830E-8B6447110856}"/>
              </a:ext>
            </a:extLst>
          </p:cNvPr>
          <p:cNvSpPr/>
          <p:nvPr/>
        </p:nvSpPr>
        <p:spPr>
          <a:xfrm>
            <a:off x="5272856" y="5160038"/>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0" name="Picture 39">
            <a:extLst>
              <a:ext uri="{FF2B5EF4-FFF2-40B4-BE49-F238E27FC236}">
                <a16:creationId xmlns:a16="http://schemas.microsoft.com/office/drawing/2014/main" id="{32CCC5D0-D79F-4E17-89D9-01E9B872F0A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344035" y="4987433"/>
            <a:ext cx="2143628" cy="1477023"/>
          </a:xfrm>
          <a:prstGeom prst="rect">
            <a:avLst/>
          </a:prstGeom>
        </p:spPr>
      </p:pic>
      <p:grpSp>
        <p:nvGrpSpPr>
          <p:cNvPr id="24" name="Group 23">
            <a:extLst>
              <a:ext uri="{FF2B5EF4-FFF2-40B4-BE49-F238E27FC236}">
                <a16:creationId xmlns:a16="http://schemas.microsoft.com/office/drawing/2014/main" id="{EFEB49EE-C773-4085-869D-8ED84E26EE1A}"/>
              </a:ext>
            </a:extLst>
          </p:cNvPr>
          <p:cNvGrpSpPr/>
          <p:nvPr/>
        </p:nvGrpSpPr>
        <p:grpSpPr>
          <a:xfrm>
            <a:off x="9344035" y="2739731"/>
            <a:ext cx="894712" cy="819607"/>
            <a:chOff x="569673" y="1246798"/>
            <a:chExt cx="1147841" cy="1132206"/>
          </a:xfrm>
        </p:grpSpPr>
        <p:sp>
          <p:nvSpPr>
            <p:cNvPr id="28" name="Oval 27">
              <a:extLst>
                <a:ext uri="{FF2B5EF4-FFF2-40B4-BE49-F238E27FC236}">
                  <a16:creationId xmlns:a16="http://schemas.microsoft.com/office/drawing/2014/main" id="{5D6ECB64-2C27-46AD-9A21-71D05E0C1F5A}"/>
                </a:ext>
              </a:extLst>
            </p:cNvPr>
            <p:cNvSpPr/>
            <p:nvPr/>
          </p:nvSpPr>
          <p:spPr>
            <a:xfrm>
              <a:off x="569673" y="1246798"/>
              <a:ext cx="1147841" cy="1132206"/>
            </a:xfrm>
            <a:prstGeom prst="ellips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29" name="Graphic 28" descr="Swimming with solid fill">
              <a:extLst>
                <a:ext uri="{FF2B5EF4-FFF2-40B4-BE49-F238E27FC236}">
                  <a16:creationId xmlns:a16="http://schemas.microsoft.com/office/drawing/2014/main" id="{43712192-0346-45C7-8E9B-A3186424E2E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1726" y="1314528"/>
              <a:ext cx="914400" cy="914400"/>
            </a:xfrm>
            <a:prstGeom prst="rect">
              <a:avLst/>
            </a:prstGeom>
          </p:spPr>
        </p:pic>
      </p:grpSp>
      <p:pic>
        <p:nvPicPr>
          <p:cNvPr id="34" name="Graphic 33" descr="Igloo with solid fill">
            <a:extLst>
              <a:ext uri="{FF2B5EF4-FFF2-40B4-BE49-F238E27FC236}">
                <a16:creationId xmlns:a16="http://schemas.microsoft.com/office/drawing/2014/main" id="{C3C80CAB-CD52-4858-A17D-A21B5FABD78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545444" y="1419365"/>
            <a:ext cx="914400" cy="914400"/>
          </a:xfrm>
          <a:prstGeom prst="rect">
            <a:avLst/>
          </a:prstGeom>
        </p:spPr>
      </p:pic>
      <p:pic>
        <p:nvPicPr>
          <p:cNvPr id="36" name="Graphic 35" descr="Snow with solid fill">
            <a:extLst>
              <a:ext uri="{FF2B5EF4-FFF2-40B4-BE49-F238E27FC236}">
                <a16:creationId xmlns:a16="http://schemas.microsoft.com/office/drawing/2014/main" id="{AABBAA6D-2AE7-43AD-89A6-99E1921FA43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292245" y="2668092"/>
            <a:ext cx="1017845" cy="1017845"/>
          </a:xfrm>
          <a:prstGeom prst="rect">
            <a:avLst/>
          </a:prstGeom>
        </p:spPr>
      </p:pic>
      <p:pic>
        <p:nvPicPr>
          <p:cNvPr id="37" name="Graphic 36" descr="Castle scene with solid fill">
            <a:extLst>
              <a:ext uri="{FF2B5EF4-FFF2-40B4-BE49-F238E27FC236}">
                <a16:creationId xmlns:a16="http://schemas.microsoft.com/office/drawing/2014/main" id="{8E47C44F-3289-46D6-AF64-78C219E8B83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072432" y="5211123"/>
            <a:ext cx="914400" cy="914400"/>
          </a:xfrm>
          <a:prstGeom prst="rect">
            <a:avLst/>
          </a:prstGeom>
        </p:spPr>
      </p:pic>
      <p:grpSp>
        <p:nvGrpSpPr>
          <p:cNvPr id="3" name="Group 2">
            <a:extLst>
              <a:ext uri="{FF2B5EF4-FFF2-40B4-BE49-F238E27FC236}">
                <a16:creationId xmlns:a16="http://schemas.microsoft.com/office/drawing/2014/main" id="{DF5B9CA5-E31F-4BC5-89C3-1A07704F9F75}"/>
              </a:ext>
            </a:extLst>
          </p:cNvPr>
          <p:cNvGrpSpPr/>
          <p:nvPr/>
        </p:nvGrpSpPr>
        <p:grpSpPr>
          <a:xfrm>
            <a:off x="10597467" y="3768968"/>
            <a:ext cx="769726" cy="1172124"/>
            <a:chOff x="6807314" y="4144035"/>
            <a:chExt cx="922670" cy="1492454"/>
          </a:xfrm>
        </p:grpSpPr>
        <p:pic>
          <p:nvPicPr>
            <p:cNvPr id="38" name="Graphic 37" descr="Party mask with solid fill">
              <a:extLst>
                <a:ext uri="{FF2B5EF4-FFF2-40B4-BE49-F238E27FC236}">
                  <a16:creationId xmlns:a16="http://schemas.microsoft.com/office/drawing/2014/main" id="{12458EFF-BA34-4ED7-92E8-04F8F4FF381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807314" y="4144035"/>
              <a:ext cx="914400" cy="914400"/>
            </a:xfrm>
            <a:prstGeom prst="rect">
              <a:avLst/>
            </a:prstGeom>
          </p:spPr>
        </p:pic>
        <p:pic>
          <p:nvPicPr>
            <p:cNvPr id="39" name="Graphic 38" descr="Children with solid fill">
              <a:extLst>
                <a:ext uri="{FF2B5EF4-FFF2-40B4-BE49-F238E27FC236}">
                  <a16:creationId xmlns:a16="http://schemas.microsoft.com/office/drawing/2014/main" id="{DBEA7316-C513-49F4-9729-014EA78B8F4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815584" y="4722089"/>
              <a:ext cx="914400" cy="914400"/>
            </a:xfrm>
            <a:prstGeom prst="rect">
              <a:avLst/>
            </a:prstGeom>
          </p:spPr>
        </p:pic>
      </p:grpSp>
      <p:grpSp>
        <p:nvGrpSpPr>
          <p:cNvPr id="9" name="Group 8">
            <a:extLst>
              <a:ext uri="{FF2B5EF4-FFF2-40B4-BE49-F238E27FC236}">
                <a16:creationId xmlns:a16="http://schemas.microsoft.com/office/drawing/2014/main" id="{597C61CE-43E6-4B50-909B-DC9FEE6722E7}"/>
              </a:ext>
            </a:extLst>
          </p:cNvPr>
          <p:cNvGrpSpPr/>
          <p:nvPr/>
        </p:nvGrpSpPr>
        <p:grpSpPr>
          <a:xfrm>
            <a:off x="6974657" y="3944434"/>
            <a:ext cx="1204285" cy="967284"/>
            <a:chOff x="-2392245" y="2395851"/>
            <a:chExt cx="1204285" cy="967284"/>
          </a:xfrm>
        </p:grpSpPr>
        <p:pic>
          <p:nvPicPr>
            <p:cNvPr id="7" name="Graphic 6" descr="Sleep with solid fill">
              <a:extLst>
                <a:ext uri="{FF2B5EF4-FFF2-40B4-BE49-F238E27FC236}">
                  <a16:creationId xmlns:a16="http://schemas.microsoft.com/office/drawing/2014/main" id="{AFFFBC1D-93D8-4657-A9B9-AAD49F2679A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392245" y="2448735"/>
              <a:ext cx="914400" cy="914400"/>
            </a:xfrm>
            <a:prstGeom prst="rect">
              <a:avLst/>
            </a:prstGeom>
          </p:spPr>
        </p:pic>
        <p:sp>
          <p:nvSpPr>
            <p:cNvPr id="8" name="TextBox 7">
              <a:extLst>
                <a:ext uri="{FF2B5EF4-FFF2-40B4-BE49-F238E27FC236}">
                  <a16:creationId xmlns:a16="http://schemas.microsoft.com/office/drawing/2014/main" id="{D4FAD4E6-CE67-40C3-8399-A44D626EE629}"/>
                </a:ext>
              </a:extLst>
            </p:cNvPr>
            <p:cNvSpPr txBox="1"/>
            <p:nvPr/>
          </p:nvSpPr>
          <p:spPr>
            <a:xfrm>
              <a:off x="-1883972" y="2395851"/>
              <a:ext cx="69601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a:t>
              </a:r>
            </a:p>
          </p:txBody>
        </p:sp>
      </p:grpSp>
      <p:pic>
        <p:nvPicPr>
          <p:cNvPr id="41" name="Picture 40" descr="A picture containing text, sign&#10;&#10;Description automatically generated">
            <a:extLst>
              <a:ext uri="{FF2B5EF4-FFF2-40B4-BE49-F238E27FC236}">
                <a16:creationId xmlns:a16="http://schemas.microsoft.com/office/drawing/2014/main" id="{7BC42475-0C55-4340-B01B-6ED78BD6D3B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80113" y="3928167"/>
            <a:ext cx="943547" cy="885371"/>
          </a:xfrm>
          <a:prstGeom prst="rect">
            <a:avLst/>
          </a:prstGeom>
        </p:spPr>
      </p:pic>
      <p:pic>
        <p:nvPicPr>
          <p:cNvPr id="42" name="Picture 41" descr="Logo, icon&#10;&#10;Description automatically generated">
            <a:extLst>
              <a:ext uri="{FF2B5EF4-FFF2-40B4-BE49-F238E27FC236}">
                <a16:creationId xmlns:a16="http://schemas.microsoft.com/office/drawing/2014/main" id="{EEB0AA76-3AD4-4679-BC95-D9D54099721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44035" y="1532490"/>
            <a:ext cx="1199213" cy="914400"/>
          </a:xfrm>
          <a:prstGeom prst="rect">
            <a:avLst/>
          </a:prstGeom>
        </p:spPr>
      </p:pic>
      <p:pic>
        <p:nvPicPr>
          <p:cNvPr id="43" name="Picture 42" descr="Icon&#10;&#10;Description automatically generated">
            <a:extLst>
              <a:ext uri="{FF2B5EF4-FFF2-40B4-BE49-F238E27FC236}">
                <a16:creationId xmlns:a16="http://schemas.microsoft.com/office/drawing/2014/main" id="{353AB1EB-5772-43BF-8CF2-468026F62E8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801458" y="1497378"/>
            <a:ext cx="947423" cy="945593"/>
          </a:xfrm>
          <a:prstGeom prst="rect">
            <a:avLst/>
          </a:prstGeom>
        </p:spPr>
      </p:pic>
      <p:pic>
        <p:nvPicPr>
          <p:cNvPr id="11" name="Graphic 10" descr="Sled with solid fill">
            <a:extLst>
              <a:ext uri="{FF2B5EF4-FFF2-40B4-BE49-F238E27FC236}">
                <a16:creationId xmlns:a16="http://schemas.microsoft.com/office/drawing/2014/main" id="{1C520E99-9249-4653-8B85-5A20F54CB62C}"/>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917431" y="1536906"/>
            <a:ext cx="914400" cy="914400"/>
          </a:xfrm>
          <a:prstGeom prst="rect">
            <a:avLst/>
          </a:prstGeom>
        </p:spPr>
      </p:pic>
      <p:pic>
        <p:nvPicPr>
          <p:cNvPr id="14" name="Picture 13" descr="Icon&#10;&#10;Description automatically generated">
            <a:extLst>
              <a:ext uri="{FF2B5EF4-FFF2-40B4-BE49-F238E27FC236}">
                <a16:creationId xmlns:a16="http://schemas.microsoft.com/office/drawing/2014/main" id="{7E4FAB19-FB09-4EC6-89D3-588DEF35502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373276" y="3893000"/>
            <a:ext cx="960040" cy="955705"/>
          </a:xfrm>
          <a:prstGeom prst="rect">
            <a:avLst/>
          </a:prstGeom>
        </p:spPr>
      </p:pic>
      <p:pic>
        <p:nvPicPr>
          <p:cNvPr id="44" name="Picture 43" descr="Logo&#10;&#10;Description automatically generated">
            <a:extLst>
              <a:ext uri="{FF2B5EF4-FFF2-40B4-BE49-F238E27FC236}">
                <a16:creationId xmlns:a16="http://schemas.microsoft.com/office/drawing/2014/main" id="{E9F68E96-7821-426E-8D86-245711FF0DB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595307" y="5190089"/>
            <a:ext cx="1579464" cy="949509"/>
          </a:xfrm>
          <a:prstGeom prst="rect">
            <a:avLst/>
          </a:prstGeom>
        </p:spPr>
      </p:pic>
      <p:sp>
        <p:nvSpPr>
          <p:cNvPr id="54" name="TextBox 53">
            <a:extLst>
              <a:ext uri="{FF2B5EF4-FFF2-40B4-BE49-F238E27FC236}">
                <a16:creationId xmlns:a16="http://schemas.microsoft.com/office/drawing/2014/main" id="{08904E31-0F90-41BE-8015-DB7AB87ADD5C}"/>
              </a:ext>
            </a:extLst>
          </p:cNvPr>
          <p:cNvSpPr txBox="1"/>
          <p:nvPr/>
        </p:nvSpPr>
        <p:spPr>
          <a:xfrm>
            <a:off x="7831831" y="197460"/>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 t</a:t>
            </a:r>
            <a:r>
              <a:rPr lang="en-GB" sz="2000" b="0" strike="noStrike" spc="-1" dirty="0">
                <a:solidFill>
                  <a:srgbClr val="000000"/>
                </a:solidFill>
                <a:latin typeface="Century Gothic" panose="020B0502020202020204" pitchFamily="34" charset="0"/>
              </a:rPr>
              <a:t>raîneau = sled(ge)</a:t>
            </a:r>
          </a:p>
        </p:txBody>
      </p:sp>
      <p:sp>
        <p:nvSpPr>
          <p:cNvPr id="55" name="TextBox 54">
            <a:extLst>
              <a:ext uri="{FF2B5EF4-FFF2-40B4-BE49-F238E27FC236}">
                <a16:creationId xmlns:a16="http://schemas.microsoft.com/office/drawing/2014/main" id="{3A9969C5-2ECD-4721-97F0-58925594BB1B}"/>
              </a:ext>
            </a:extLst>
          </p:cNvPr>
          <p:cNvSpPr txBox="1"/>
          <p:nvPr/>
        </p:nvSpPr>
        <p:spPr>
          <a:xfrm>
            <a:off x="1296325" y="2464215"/>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swim in the snow</a:t>
            </a:r>
          </a:p>
        </p:txBody>
      </p:sp>
      <p:sp>
        <p:nvSpPr>
          <p:cNvPr id="56" name="TextBox 55">
            <a:extLst>
              <a:ext uri="{FF2B5EF4-FFF2-40B4-BE49-F238E27FC236}">
                <a16:creationId xmlns:a16="http://schemas.microsoft.com/office/drawing/2014/main" id="{CFC3EEFB-1410-4EEC-BE68-1B33D140C000}"/>
              </a:ext>
            </a:extLst>
          </p:cNvPr>
          <p:cNvSpPr txBox="1"/>
          <p:nvPr/>
        </p:nvSpPr>
        <p:spPr>
          <a:xfrm>
            <a:off x="1256011" y="2946435"/>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create ice sculptures</a:t>
            </a:r>
          </a:p>
        </p:txBody>
      </p:sp>
      <p:sp>
        <p:nvSpPr>
          <p:cNvPr id="57" name="TextBox 56">
            <a:extLst>
              <a:ext uri="{FF2B5EF4-FFF2-40B4-BE49-F238E27FC236}">
                <a16:creationId xmlns:a16="http://schemas.microsoft.com/office/drawing/2014/main" id="{2A895FEA-AE55-4233-BE39-627DA4F065C6}"/>
              </a:ext>
            </a:extLst>
          </p:cNvPr>
          <p:cNvSpPr txBox="1"/>
          <p:nvPr/>
        </p:nvSpPr>
        <p:spPr>
          <a:xfrm>
            <a:off x="1293921" y="3445543"/>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watch the parade</a:t>
            </a:r>
          </a:p>
        </p:txBody>
      </p:sp>
      <p:sp>
        <p:nvSpPr>
          <p:cNvPr id="58" name="TextBox 57">
            <a:extLst>
              <a:ext uri="{FF2B5EF4-FFF2-40B4-BE49-F238E27FC236}">
                <a16:creationId xmlns:a16="http://schemas.microsoft.com/office/drawing/2014/main" id="{2158F5E6-C05C-44E2-B643-08753A19BC2E}"/>
              </a:ext>
            </a:extLst>
          </p:cNvPr>
          <p:cNvSpPr txBox="1"/>
          <p:nvPr/>
        </p:nvSpPr>
        <p:spPr>
          <a:xfrm>
            <a:off x="1298200" y="3913447"/>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visit the castle</a:t>
            </a:r>
          </a:p>
        </p:txBody>
      </p:sp>
      <p:sp>
        <p:nvSpPr>
          <p:cNvPr id="59" name="TextBox 58">
            <a:extLst>
              <a:ext uri="{FF2B5EF4-FFF2-40B4-BE49-F238E27FC236}">
                <a16:creationId xmlns:a16="http://schemas.microsoft.com/office/drawing/2014/main" id="{DCBAE99C-9207-42C4-8954-295F48C77EEE}"/>
              </a:ext>
            </a:extLst>
          </p:cNvPr>
          <p:cNvSpPr txBox="1"/>
          <p:nvPr/>
        </p:nvSpPr>
        <p:spPr>
          <a:xfrm>
            <a:off x="1293920" y="4395424"/>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ride on a sledge</a:t>
            </a:r>
          </a:p>
        </p:txBody>
      </p:sp>
      <p:sp>
        <p:nvSpPr>
          <p:cNvPr id="60" name="TextBox 59">
            <a:extLst>
              <a:ext uri="{FF2B5EF4-FFF2-40B4-BE49-F238E27FC236}">
                <a16:creationId xmlns:a16="http://schemas.microsoft.com/office/drawing/2014/main" id="{0C3EE4C0-3E12-4759-8DF9-50333D9ECC10}"/>
              </a:ext>
            </a:extLst>
          </p:cNvPr>
          <p:cNvSpPr txBox="1"/>
          <p:nvPr/>
        </p:nvSpPr>
        <p:spPr>
          <a:xfrm>
            <a:off x="1293921" y="4877402"/>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walk in the snow</a:t>
            </a:r>
          </a:p>
        </p:txBody>
      </p:sp>
      <p:sp>
        <p:nvSpPr>
          <p:cNvPr id="61" name="TextBox 60">
            <a:extLst>
              <a:ext uri="{FF2B5EF4-FFF2-40B4-BE49-F238E27FC236}">
                <a16:creationId xmlns:a16="http://schemas.microsoft.com/office/drawing/2014/main" id="{B516EA17-910B-4542-AF1F-E1C85EF705FE}"/>
              </a:ext>
            </a:extLst>
          </p:cNvPr>
          <p:cNvSpPr txBox="1"/>
          <p:nvPr/>
        </p:nvSpPr>
        <p:spPr>
          <a:xfrm>
            <a:off x="1345329" y="5503976"/>
            <a:ext cx="351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leave the hotel</a:t>
            </a:r>
          </a:p>
        </p:txBody>
      </p:sp>
      <p:pic>
        <p:nvPicPr>
          <p:cNvPr id="62" name="Picture 61" descr="Logo, icon&#10;&#10;Description automatically generated">
            <a:extLst>
              <a:ext uri="{FF2B5EF4-FFF2-40B4-BE49-F238E27FC236}">
                <a16:creationId xmlns:a16="http://schemas.microsoft.com/office/drawing/2014/main" id="{A5478CA0-E9FC-4EF8-A9AE-FEB0860A04AE}"/>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786898" y="2720803"/>
            <a:ext cx="963027" cy="912927"/>
          </a:xfrm>
          <a:prstGeom prst="rect">
            <a:avLst/>
          </a:prstGeom>
        </p:spPr>
      </p:pic>
      <p:pic>
        <p:nvPicPr>
          <p:cNvPr id="63" name="Graphic 62" descr="Snow with solid fill">
            <a:extLst>
              <a:ext uri="{FF2B5EF4-FFF2-40B4-BE49-F238E27FC236}">
                <a16:creationId xmlns:a16="http://schemas.microsoft.com/office/drawing/2014/main" id="{2AC88B3A-995F-46E7-B89E-C1C684D4685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871212" y="2731153"/>
            <a:ext cx="1017845" cy="1017845"/>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64318" y="3232586"/>
            <a:ext cx="449944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Knowing who does what</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8961" y="626503"/>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they (ils, elles)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80032" y="1198872"/>
            <a:ext cx="881141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the verb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3557" y="3195989"/>
            <a:ext cx="469746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sandwichs.</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4">
            <a:alphaModFix/>
          </a:blip>
          <a:srcRect/>
          <a:stretch/>
        </p:blipFill>
        <p:spPr>
          <a:xfrm>
            <a:off x="-36832" y="3813065"/>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420334" y="3736116"/>
            <a:ext cx="480984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sandwiches.</a:t>
            </a: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4">
            <a:alphaModFix/>
          </a:blip>
          <a:srcRect/>
          <a:stretch/>
        </p:blipFill>
        <p:spPr>
          <a:xfrm>
            <a:off x="30997" y="4896622"/>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93716" y="4935449"/>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organises the </a:t>
            </a:r>
            <a:r>
              <a:rPr lang="en-GB" sz="2800" dirty="0">
                <a:solidFill>
                  <a:srgbClr val="002060"/>
                </a:solidFill>
                <a:latin typeface="Century Gothic" panose="020B0502020202020204" pitchFamily="34" charset="0"/>
              </a:rPr>
              <a:t>bag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Rectangle: Rounded Corners 30">
            <a:extLst>
              <a:ext uri="{FF2B5EF4-FFF2-40B4-BE49-F238E27FC236}">
                <a16:creationId xmlns:a16="http://schemas.microsoft.com/office/drawing/2014/main" id="{B0D9BB73-6B47-41BE-9AA7-AB030E17B0D0}"/>
              </a:ext>
            </a:extLst>
          </p:cNvPr>
          <p:cNvSpPr/>
          <p:nvPr/>
        </p:nvSpPr>
        <p:spPr>
          <a:xfrm>
            <a:off x="747681" y="4409071"/>
            <a:ext cx="442155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3" name="Google Shape;171;p8">
            <a:extLst>
              <a:ext uri="{FF2B5EF4-FFF2-40B4-BE49-F238E27FC236}">
                <a16:creationId xmlns:a16="http://schemas.microsoft.com/office/drawing/2014/main" id="{D7EC656C-17CD-4B0E-B66D-28C586104F79}"/>
              </a:ext>
            </a:extLst>
          </p:cNvPr>
          <p:cNvSpPr txBox="1"/>
          <p:nvPr/>
        </p:nvSpPr>
        <p:spPr>
          <a:xfrm>
            <a:off x="370090" y="4381868"/>
            <a:ext cx="445801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sac.</a:t>
            </a:r>
          </a:p>
        </p:txBody>
      </p:sp>
      <p:sp>
        <p:nvSpPr>
          <p:cNvPr id="34" name="Google Shape;171;p8">
            <a:extLst>
              <a:ext uri="{FF2B5EF4-FFF2-40B4-BE49-F238E27FC236}">
                <a16:creationId xmlns:a16="http://schemas.microsoft.com/office/drawing/2014/main" id="{8AAA0F69-C989-410B-BC6E-59C763D8F535}"/>
              </a:ext>
            </a:extLst>
          </p:cNvPr>
          <p:cNvSpPr txBox="1"/>
          <p:nvPr/>
        </p:nvSpPr>
        <p:spPr>
          <a:xfrm>
            <a:off x="204236" y="2179911"/>
            <a:ext cx="995231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-ER verb 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n French, the verb ends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2D37F9A-DF20-410D-9B38-E80EFA8418E7}"/>
              </a:ext>
            </a:extLst>
          </p:cNvPr>
          <p:cNvSpPr/>
          <p:nvPr/>
        </p:nvSpPr>
        <p:spPr>
          <a:xfrm>
            <a:off x="6337740" y="3232586"/>
            <a:ext cx="50662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1DCAFD8C-ACCC-4488-B604-4CDF67872C40}"/>
              </a:ext>
            </a:extLst>
          </p:cNvPr>
          <p:cNvSpPr txBox="1"/>
          <p:nvPr/>
        </p:nvSpPr>
        <p:spPr>
          <a:xfrm>
            <a:off x="6294040" y="3217022"/>
            <a:ext cx="522170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prépar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sandwichs.</a:t>
            </a:r>
          </a:p>
        </p:txBody>
      </p:sp>
      <p:pic>
        <p:nvPicPr>
          <p:cNvPr id="37" name="Google Shape;183;p8">
            <a:extLst>
              <a:ext uri="{FF2B5EF4-FFF2-40B4-BE49-F238E27FC236}">
                <a16:creationId xmlns:a16="http://schemas.microsoft.com/office/drawing/2014/main" id="{C6B37473-F402-43E6-9EFB-078FE27E2425}"/>
              </a:ext>
            </a:extLst>
          </p:cNvPr>
          <p:cNvPicPr preferRelativeResize="0"/>
          <p:nvPr/>
        </p:nvPicPr>
        <p:blipFill rotWithShape="1">
          <a:blip r:embed="rId4">
            <a:alphaModFix/>
          </a:blip>
          <a:srcRect/>
          <a:stretch/>
        </p:blipFill>
        <p:spPr>
          <a:xfrm>
            <a:off x="5816675" y="3768460"/>
            <a:ext cx="552560" cy="546211"/>
          </a:xfrm>
          <a:prstGeom prst="rect">
            <a:avLst/>
          </a:prstGeom>
          <a:noFill/>
          <a:ln>
            <a:noFill/>
          </a:ln>
        </p:spPr>
      </p:pic>
      <p:sp>
        <p:nvSpPr>
          <p:cNvPr id="38" name="Google Shape;171;p8">
            <a:extLst>
              <a:ext uri="{FF2B5EF4-FFF2-40B4-BE49-F238E27FC236}">
                <a16:creationId xmlns:a16="http://schemas.microsoft.com/office/drawing/2014/main" id="{A4B8A781-87FD-4339-BA24-7A2A47693107}"/>
              </a:ext>
            </a:extLst>
          </p:cNvPr>
          <p:cNvSpPr txBox="1"/>
          <p:nvPr/>
        </p:nvSpPr>
        <p:spPr>
          <a:xfrm>
            <a:off x="6277946" y="3714088"/>
            <a:ext cx="487104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 sandwiches.</a:t>
            </a:r>
          </a:p>
        </p:txBody>
      </p:sp>
      <p:pic>
        <p:nvPicPr>
          <p:cNvPr id="39" name="Google Shape;183;p8">
            <a:extLst>
              <a:ext uri="{FF2B5EF4-FFF2-40B4-BE49-F238E27FC236}">
                <a16:creationId xmlns:a16="http://schemas.microsoft.com/office/drawing/2014/main" id="{94216AE3-46B1-4B27-A98F-992734BB981B}"/>
              </a:ext>
            </a:extLst>
          </p:cNvPr>
          <p:cNvPicPr preferRelativeResize="0"/>
          <p:nvPr/>
        </p:nvPicPr>
        <p:blipFill rotWithShape="1">
          <a:blip r:embed="rId4">
            <a:alphaModFix/>
          </a:blip>
          <a:srcRect/>
          <a:stretch/>
        </p:blipFill>
        <p:spPr>
          <a:xfrm>
            <a:off x="5841809" y="4898653"/>
            <a:ext cx="552560" cy="546211"/>
          </a:xfrm>
          <a:prstGeom prst="rect">
            <a:avLst/>
          </a:prstGeom>
          <a:noFill/>
          <a:ln>
            <a:noFill/>
          </a:ln>
        </p:spPr>
      </p:pic>
      <p:sp>
        <p:nvSpPr>
          <p:cNvPr id="40" name="Google Shape;171;p8">
            <a:extLst>
              <a:ext uri="{FF2B5EF4-FFF2-40B4-BE49-F238E27FC236}">
                <a16:creationId xmlns:a16="http://schemas.microsoft.com/office/drawing/2014/main" id="{24413CDA-24BB-4E1F-A4B6-070D91151BD0}"/>
              </a:ext>
            </a:extLst>
          </p:cNvPr>
          <p:cNvSpPr txBox="1"/>
          <p:nvPr/>
        </p:nvSpPr>
        <p:spPr>
          <a:xfrm>
            <a:off x="6025856" y="4935449"/>
            <a:ext cx="5254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 the bag.</a:t>
            </a:r>
          </a:p>
        </p:txBody>
      </p:sp>
      <p:sp>
        <p:nvSpPr>
          <p:cNvPr id="41" name="Rectangle: Rounded Corners 40">
            <a:hlinkClick r:id="" action="ppaction://noaction">
              <a:snd r:embed="rId5" name="VT2W3S8-4.wav"/>
            </a:hlinkClick>
            <a:extLst>
              <a:ext uri="{FF2B5EF4-FFF2-40B4-BE49-F238E27FC236}">
                <a16:creationId xmlns:a16="http://schemas.microsoft.com/office/drawing/2014/main" id="{0191CFEE-CCC9-4A30-B71F-FA7EA1159D43}"/>
              </a:ext>
            </a:extLst>
          </p:cNvPr>
          <p:cNvSpPr/>
          <p:nvPr/>
        </p:nvSpPr>
        <p:spPr>
          <a:xfrm>
            <a:off x="6421102" y="4409071"/>
            <a:ext cx="4982838"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18B4E212-4DD6-4BF0-A64B-080481518BF5}"/>
              </a:ext>
            </a:extLst>
          </p:cNvPr>
          <p:cNvSpPr txBox="1"/>
          <p:nvPr/>
        </p:nvSpPr>
        <p:spPr>
          <a:xfrm>
            <a:off x="5907837" y="4381868"/>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sac.</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7412366" y="1948070"/>
            <a:ext cx="3000309" cy="1137799"/>
          </a:xfrm>
          <a:prstGeom prst="wedgeRoundRectCallout">
            <a:avLst>
              <a:gd name="adj1" fmla="val -61218"/>
              <a:gd name="adj2" fmla="val 585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for either a group of boys or a mixed group.</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72E3C5ED-B90D-4002-844E-697F8DE2902E}"/>
              </a:ext>
            </a:extLst>
          </p:cNvPr>
          <p:cNvGrpSpPr/>
          <p:nvPr/>
        </p:nvGrpSpPr>
        <p:grpSpPr>
          <a:xfrm>
            <a:off x="4349808" y="5658370"/>
            <a:ext cx="3437270" cy="1137799"/>
            <a:chOff x="4349808" y="5658370"/>
            <a:chExt cx="3437270" cy="1137799"/>
          </a:xfrm>
        </p:grpSpPr>
        <p:sp>
          <p:nvSpPr>
            <p:cNvPr id="43" name="Speech Bubble: Rectangle with Corners Rounded 42">
              <a:extLst>
                <a:ext uri="{FF2B5EF4-FFF2-40B4-BE49-F238E27FC236}">
                  <a16:creationId xmlns:a16="http://schemas.microsoft.com/office/drawing/2014/main" id="{38769FAD-06D1-422E-8A68-5E091A557489}"/>
                </a:ext>
              </a:extLst>
            </p:cNvPr>
            <p:cNvSpPr/>
            <p:nvPr/>
          </p:nvSpPr>
          <p:spPr>
            <a:xfrm>
              <a:off x="4371744" y="5658370"/>
              <a:ext cx="3393399" cy="1137799"/>
            </a:xfrm>
            <a:prstGeom prst="wedgeRoundRectCallout">
              <a:avLst>
                <a:gd name="adj1" fmla="val 80427"/>
                <a:gd name="adj2" fmla="val -1184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Speech Bubble: Rectangle with Corners Rounded 43">
              <a:extLst>
                <a:ext uri="{FF2B5EF4-FFF2-40B4-BE49-F238E27FC236}">
                  <a16:creationId xmlns:a16="http://schemas.microsoft.com/office/drawing/2014/main" id="{7F687DD0-B185-4A66-AE7B-A96FDB9AE770}"/>
                </a:ext>
              </a:extLst>
            </p:cNvPr>
            <p:cNvSpPr/>
            <p:nvPr/>
          </p:nvSpPr>
          <p:spPr>
            <a:xfrm>
              <a:off x="4349808" y="5658370"/>
              <a:ext cx="3437270" cy="1137799"/>
            </a:xfrm>
            <a:prstGeom prst="wedgeRoundRectCallout">
              <a:avLst>
                <a:gd name="adj1" fmla="val -86857"/>
                <a:gd name="adj2" fmla="val -1238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endings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 the same!</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7" name="Picture 6" descr="A picture containing text&#10;&#10;Description automatically generated">
            <a:extLst>
              <a:ext uri="{FF2B5EF4-FFF2-40B4-BE49-F238E27FC236}">
                <a16:creationId xmlns:a16="http://schemas.microsoft.com/office/drawing/2014/main" id="{2FC83F3D-D0E9-4846-87A2-6966B30C6D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393" y="3106616"/>
            <a:ext cx="842366" cy="62444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FD13722-2B46-4AB7-A9E9-7E584CBCDF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2672" y="4308061"/>
            <a:ext cx="833328" cy="62206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BA05EC9-5D7A-483C-A64B-C6542DBC6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65" y="4954222"/>
            <a:ext cx="759971" cy="53526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F439874-40A2-4135-ADF8-E963DD0339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9544" y="3705160"/>
            <a:ext cx="951999" cy="603337"/>
          </a:xfrm>
          <a:prstGeom prst="rect">
            <a:avLst/>
          </a:prstGeom>
        </p:spPr>
      </p:pic>
      <p:pic>
        <p:nvPicPr>
          <p:cNvPr id="15" name="Picture 14" descr="Shape&#10;&#10;Description automatically generated">
            <a:extLst>
              <a:ext uri="{FF2B5EF4-FFF2-40B4-BE49-F238E27FC236}">
                <a16:creationId xmlns:a16="http://schemas.microsoft.com/office/drawing/2014/main" id="{F9340F02-F5DD-414E-B2FF-ABE04E1F59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9544" y="2561882"/>
            <a:ext cx="944595" cy="669627"/>
          </a:xfrm>
          <a:prstGeom prst="rect">
            <a:avLst/>
          </a:prstGeom>
        </p:spPr>
      </p:pic>
      <p:sp>
        <p:nvSpPr>
          <p:cNvPr id="56" name="Speech Bubble: Rectangle with Corners Rounded 55">
            <a:extLst>
              <a:ext uri="{FF2B5EF4-FFF2-40B4-BE49-F238E27FC236}">
                <a16:creationId xmlns:a16="http://schemas.microsoft.com/office/drawing/2014/main" id="{2F2C5D50-2D59-418B-BC3C-9166EC5D2C72}"/>
              </a:ext>
            </a:extLst>
          </p:cNvPr>
          <p:cNvSpPr/>
          <p:nvPr/>
        </p:nvSpPr>
        <p:spPr>
          <a:xfrm>
            <a:off x="8912521" y="5573673"/>
            <a:ext cx="3000309" cy="1137799"/>
          </a:xfrm>
          <a:prstGeom prst="wedgeRoundRectCallout">
            <a:avLst>
              <a:gd name="adj1" fmla="val -101854"/>
              <a:gd name="adj2" fmla="val -1149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liaison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verbs starting with a vowel.</a:t>
            </a:r>
            <a:endParaRPr kumimoji="0" lang="en-GB" sz="1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Google Shape;171;p8">
            <a:extLst>
              <a:ext uri="{FF2B5EF4-FFF2-40B4-BE49-F238E27FC236}">
                <a16:creationId xmlns:a16="http://schemas.microsoft.com/office/drawing/2014/main" id="{9A97D007-4E2E-410A-83F4-D04E98510547}"/>
              </a:ext>
            </a:extLst>
          </p:cNvPr>
          <p:cNvSpPr txBox="1"/>
          <p:nvPr/>
        </p:nvSpPr>
        <p:spPr>
          <a:xfrm>
            <a:off x="5913303" y="4372887"/>
            <a:ext cx="522126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rganis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sac.</a:t>
            </a:r>
          </a:p>
        </p:txBody>
      </p:sp>
    </p:spTree>
    <p:extLst>
      <p:ext uri="{BB962C8B-B14F-4D97-AF65-F5344CB8AC3E}">
        <p14:creationId xmlns:p14="http://schemas.microsoft.com/office/powerpoint/2010/main" val="20393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68" grpId="0"/>
      <p:bldP spid="75" grpId="0"/>
      <p:bldP spid="31" grpId="0" animBg="1"/>
      <p:bldP spid="33" grpId="0"/>
      <p:bldP spid="34" grpId="0"/>
      <p:bldP spid="35" grpId="0" animBg="1"/>
      <p:bldP spid="36" grpId="0"/>
      <p:bldP spid="38" grpId="0"/>
      <p:bldP spid="40" grpId="0"/>
      <p:bldP spid="41" grpId="0" animBg="1"/>
      <p:bldP spid="42" grpId="0"/>
      <p:bldP spid="32" grpId="0" animBg="1"/>
      <p:bldP spid="56" grpId="0" animBg="1"/>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VT2W3S9-1.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 Carnaval de Québec</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5" name="VT2W3S9-3.wav"/>
            </a:hlinkClick>
            <a:extLst>
              <a:ext uri="{FF2B5EF4-FFF2-40B4-BE49-F238E27FC236}">
                <a16:creationId xmlns:a16="http://schemas.microsoft.com/office/drawing/2014/main" id="{977D9DC2-7212-4C61-B9B9-2FECC03F6397}"/>
              </a:ext>
            </a:extLst>
          </p:cNvPr>
          <p:cNvSpPr/>
          <p:nvPr/>
        </p:nvSpPr>
        <p:spPr>
          <a:xfrm>
            <a:off x="114386" y="1044186"/>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C’est qui ? Renée ou Renée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et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Cécile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63" name="Content Placeholder 4">
            <a:extLst>
              <a:ext uri="{FF2B5EF4-FFF2-40B4-BE49-F238E27FC236}">
                <a16:creationId xmlns:a16="http://schemas.microsoft.com/office/drawing/2014/main" id="{0B4C4ABA-30B5-4A11-A23D-23E49CCEB489}"/>
              </a:ext>
            </a:extLst>
          </p:cNvPr>
          <p:cNvGraphicFramePr>
            <a:graphicFrameLocks/>
          </p:cNvGraphicFramePr>
          <p:nvPr/>
        </p:nvGraphicFramePr>
        <p:xfrm>
          <a:off x="227045" y="1572933"/>
          <a:ext cx="11737909" cy="507237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5888412">
                  <a:extLst>
                    <a:ext uri="{9D8B030D-6E8A-4147-A177-3AD203B41FA5}">
                      <a16:colId xmlns:a16="http://schemas.microsoft.com/office/drawing/2014/main" val="2775102314"/>
                    </a:ext>
                  </a:extLst>
                </a:gridCol>
                <a:gridCol w="3026000">
                  <a:extLst>
                    <a:ext uri="{9D8B030D-6E8A-4147-A177-3AD203B41FA5}">
                      <a16:colId xmlns:a16="http://schemas.microsoft.com/office/drawing/2014/main" val="1859025906"/>
                    </a:ext>
                  </a:extLst>
                </a:gridCol>
                <a:gridCol w="2049056">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Everyone in Québec loves the Carnival. But what does Renée do on her own, and what do Renée and Cécile do together?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a:solidFill>
                            <a:srgbClr val="002060"/>
                          </a:solidFill>
                          <a:latin typeface="Century Gothic" panose="020B0502020202020204" pitchFamily="34" charset="0"/>
                        </a:rPr>
                        <a:t>elles</a:t>
                      </a:r>
                      <a:r>
                        <a:rPr lang="en-GB" sz="3000" b="1" baseline="0" dirty="0">
                          <a:solidFill>
                            <a:srgbClr val="002060"/>
                          </a:solidFill>
                          <a:latin typeface="Century Gothic" panose="020B0502020202020204" pitchFamily="34" charset="0"/>
                        </a:rPr>
                        <a:t> </a:t>
                      </a:r>
                      <a:br>
                        <a:rPr lang="en-GB" sz="3000" b="1" baseline="0" dirty="0">
                          <a:solidFill>
                            <a:srgbClr val="002060"/>
                          </a:solidFill>
                          <a:latin typeface="Century Gothic" panose="020B0502020202020204" pitchFamily="34" charset="0"/>
                        </a:rPr>
                      </a:br>
                      <a:r>
                        <a:rPr lang="en-GB" sz="3000" b="1" baseline="0" dirty="0">
                          <a:solidFill>
                            <a:srgbClr val="002060"/>
                          </a:solidFill>
                          <a:latin typeface="Century Gothic" panose="020B0502020202020204" pitchFamily="34" charset="0"/>
                        </a:rPr>
                        <a:t>(they)</a:t>
                      </a:r>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a:solidFill>
                            <a:srgbClr val="002060"/>
                          </a:solidFill>
                          <a:latin typeface="Century Gothic" panose="020B0502020202020204" pitchFamily="34" charset="0"/>
                        </a:rPr>
                        <a:t>elle </a:t>
                      </a:r>
                      <a:br>
                        <a:rPr lang="en-GB" sz="3000" b="1" dirty="0">
                          <a:solidFill>
                            <a:srgbClr val="002060"/>
                          </a:solidFill>
                          <a:latin typeface="Century Gothic" panose="020B0502020202020204" pitchFamily="34" charset="0"/>
                        </a:rPr>
                      </a:br>
                      <a:r>
                        <a:rPr lang="en-GB" sz="3000" b="1" dirty="0">
                          <a:solidFill>
                            <a:srgbClr val="002060"/>
                          </a:solidFill>
                          <a:latin typeface="Century Gothic" panose="020B0502020202020204" pitchFamily="34" charset="0"/>
                        </a:rPr>
                        <a:t>(she)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prépare des sandwichs.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organise le sac.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quittent l’hôtel.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marchent vers le centre.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apportent une bouteille d’eau.</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porte un bikini.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cherchent des informations.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aiment le Carnaval.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6"/>
          <a:stretch>
            <a:fillRect/>
          </a:stretch>
        </p:blipFill>
        <p:spPr>
          <a:xfrm>
            <a:off x="10899410" y="2902484"/>
            <a:ext cx="462709" cy="428729"/>
          </a:xfrm>
          <a:prstGeom prst="rect">
            <a:avLst/>
          </a:prstGeom>
        </p:spPr>
      </p:pic>
      <p:pic>
        <p:nvPicPr>
          <p:cNvPr id="70" name="Picture 69" descr="Shape, arrow&#10;&#10;Description automatically generated">
            <a:extLst>
              <a:ext uri="{FF2B5EF4-FFF2-40B4-BE49-F238E27FC236}">
                <a16:creationId xmlns:a16="http://schemas.microsoft.com/office/drawing/2014/main" id="{1C4288A6-CC7F-4A8B-ABFC-1F4F96C79EBB}"/>
              </a:ext>
            </a:extLst>
          </p:cNvPr>
          <p:cNvPicPr>
            <a:picLocks noChangeAspect="1"/>
          </p:cNvPicPr>
          <p:nvPr/>
        </p:nvPicPr>
        <p:blipFill>
          <a:blip r:embed="rId6"/>
          <a:stretch>
            <a:fillRect/>
          </a:stretch>
        </p:blipFill>
        <p:spPr>
          <a:xfrm>
            <a:off x="10880998" y="3339633"/>
            <a:ext cx="462709" cy="428729"/>
          </a:xfrm>
          <a:prstGeom prst="rect">
            <a:avLst/>
          </a:prstGeom>
        </p:spPr>
      </p:pic>
      <p:pic>
        <p:nvPicPr>
          <p:cNvPr id="71" name="Picture 70" descr="Shape, arrow&#10;&#10;Description automatically generated">
            <a:extLst>
              <a:ext uri="{FF2B5EF4-FFF2-40B4-BE49-F238E27FC236}">
                <a16:creationId xmlns:a16="http://schemas.microsoft.com/office/drawing/2014/main" id="{B101ED04-E402-4F03-97A1-88CFF032493E}"/>
              </a:ext>
            </a:extLst>
          </p:cNvPr>
          <p:cNvPicPr>
            <a:picLocks noChangeAspect="1"/>
          </p:cNvPicPr>
          <p:nvPr/>
        </p:nvPicPr>
        <p:blipFill>
          <a:blip r:embed="rId6"/>
          <a:stretch>
            <a:fillRect/>
          </a:stretch>
        </p:blipFill>
        <p:spPr>
          <a:xfrm>
            <a:off x="8108324" y="3779986"/>
            <a:ext cx="462709" cy="428729"/>
          </a:xfrm>
          <a:prstGeom prst="rect">
            <a:avLst/>
          </a:prstGeom>
        </p:spPr>
      </p:pic>
      <p:pic>
        <p:nvPicPr>
          <p:cNvPr id="72" name="Picture 71" descr="Shape, arrow&#10;&#10;Description automatically generated">
            <a:extLst>
              <a:ext uri="{FF2B5EF4-FFF2-40B4-BE49-F238E27FC236}">
                <a16:creationId xmlns:a16="http://schemas.microsoft.com/office/drawing/2014/main" id="{1EE7E45C-536E-463F-804B-15DA6DF88759}"/>
              </a:ext>
            </a:extLst>
          </p:cNvPr>
          <p:cNvPicPr>
            <a:picLocks noChangeAspect="1"/>
          </p:cNvPicPr>
          <p:nvPr/>
        </p:nvPicPr>
        <p:blipFill>
          <a:blip r:embed="rId6"/>
          <a:stretch>
            <a:fillRect/>
          </a:stretch>
        </p:blipFill>
        <p:spPr>
          <a:xfrm>
            <a:off x="8094769" y="4291410"/>
            <a:ext cx="462709" cy="428729"/>
          </a:xfrm>
          <a:prstGeom prst="rect">
            <a:avLst/>
          </a:prstGeom>
        </p:spPr>
      </p:pic>
      <p:pic>
        <p:nvPicPr>
          <p:cNvPr id="73" name="Picture 72" descr="Shape, arrow&#10;&#10;Description automatically generated">
            <a:extLst>
              <a:ext uri="{FF2B5EF4-FFF2-40B4-BE49-F238E27FC236}">
                <a16:creationId xmlns:a16="http://schemas.microsoft.com/office/drawing/2014/main" id="{E606DC01-667E-49B7-8484-F7EDC2BBE269}"/>
              </a:ext>
            </a:extLst>
          </p:cNvPr>
          <p:cNvPicPr>
            <a:picLocks noChangeAspect="1"/>
          </p:cNvPicPr>
          <p:nvPr/>
        </p:nvPicPr>
        <p:blipFill>
          <a:blip r:embed="rId6"/>
          <a:stretch>
            <a:fillRect/>
          </a:stretch>
        </p:blipFill>
        <p:spPr>
          <a:xfrm>
            <a:off x="8091789" y="4680106"/>
            <a:ext cx="462709" cy="428729"/>
          </a:xfrm>
          <a:prstGeom prst="rect">
            <a:avLst/>
          </a:prstGeom>
        </p:spPr>
      </p:pic>
      <p:pic>
        <p:nvPicPr>
          <p:cNvPr id="74" name="Picture 73" descr="Shape, arrow&#10;&#10;Description automatically generated">
            <a:extLst>
              <a:ext uri="{FF2B5EF4-FFF2-40B4-BE49-F238E27FC236}">
                <a16:creationId xmlns:a16="http://schemas.microsoft.com/office/drawing/2014/main" id="{BED83F85-3459-406C-81DB-96B3A2128581}"/>
              </a:ext>
            </a:extLst>
          </p:cNvPr>
          <p:cNvPicPr>
            <a:picLocks noChangeAspect="1"/>
          </p:cNvPicPr>
          <p:nvPr/>
        </p:nvPicPr>
        <p:blipFill>
          <a:blip r:embed="rId6"/>
          <a:stretch>
            <a:fillRect/>
          </a:stretch>
        </p:blipFill>
        <p:spPr>
          <a:xfrm>
            <a:off x="10857648" y="5190692"/>
            <a:ext cx="462709" cy="428729"/>
          </a:xfrm>
          <a:prstGeom prst="rect">
            <a:avLst/>
          </a:prstGeom>
        </p:spPr>
      </p:pic>
      <p:pic>
        <p:nvPicPr>
          <p:cNvPr id="75" name="Picture 74" descr="Shape, arrow&#10;&#10;Description automatically generated">
            <a:extLst>
              <a:ext uri="{FF2B5EF4-FFF2-40B4-BE49-F238E27FC236}">
                <a16:creationId xmlns:a16="http://schemas.microsoft.com/office/drawing/2014/main" id="{22F5F595-A29F-479B-B761-391A6C957E96}"/>
              </a:ext>
            </a:extLst>
          </p:cNvPr>
          <p:cNvPicPr>
            <a:picLocks noChangeAspect="1"/>
          </p:cNvPicPr>
          <p:nvPr/>
        </p:nvPicPr>
        <p:blipFill>
          <a:blip r:embed="rId6"/>
          <a:stretch>
            <a:fillRect/>
          </a:stretch>
        </p:blipFill>
        <p:spPr>
          <a:xfrm>
            <a:off x="8117469" y="5687836"/>
            <a:ext cx="462709" cy="428729"/>
          </a:xfrm>
          <a:prstGeom prst="rect">
            <a:avLst/>
          </a:prstGeom>
        </p:spPr>
      </p:pic>
      <p:pic>
        <p:nvPicPr>
          <p:cNvPr id="76" name="Picture 75" descr="Shape, arrow&#10;&#10;Description automatically generated">
            <a:extLst>
              <a:ext uri="{FF2B5EF4-FFF2-40B4-BE49-F238E27FC236}">
                <a16:creationId xmlns:a16="http://schemas.microsoft.com/office/drawing/2014/main" id="{38F7FEDA-85F3-4A65-AB06-988495464B8F}"/>
              </a:ext>
            </a:extLst>
          </p:cNvPr>
          <p:cNvPicPr>
            <a:picLocks noChangeAspect="1"/>
          </p:cNvPicPr>
          <p:nvPr/>
        </p:nvPicPr>
        <p:blipFill>
          <a:blip r:embed="rId6"/>
          <a:stretch>
            <a:fillRect/>
          </a:stretch>
        </p:blipFill>
        <p:spPr>
          <a:xfrm>
            <a:off x="8120191" y="6181106"/>
            <a:ext cx="462709" cy="428729"/>
          </a:xfrm>
          <a:prstGeom prst="rect">
            <a:avLst/>
          </a:prstGeom>
        </p:spPr>
      </p:pic>
      <p:grpSp>
        <p:nvGrpSpPr>
          <p:cNvPr id="19" name="Group 18">
            <a:extLst>
              <a:ext uri="{FF2B5EF4-FFF2-40B4-BE49-F238E27FC236}">
                <a16:creationId xmlns:a16="http://schemas.microsoft.com/office/drawing/2014/main" id="{A61DE8B3-2715-4C2D-8E3D-CB60940B62B2}"/>
              </a:ext>
            </a:extLst>
          </p:cNvPr>
          <p:cNvGrpSpPr/>
          <p:nvPr/>
        </p:nvGrpSpPr>
        <p:grpSpPr>
          <a:xfrm>
            <a:off x="9287780" y="272539"/>
            <a:ext cx="1687838" cy="1112908"/>
            <a:chOff x="10462370" y="146240"/>
            <a:chExt cx="1901190" cy="1224686"/>
          </a:xfrm>
        </p:grpSpPr>
        <p:pic>
          <p:nvPicPr>
            <p:cNvPr id="20" name="Picture 19" descr="Icon&#10;&#10;Description automatically generated">
              <a:extLst>
                <a:ext uri="{FF2B5EF4-FFF2-40B4-BE49-F238E27FC236}">
                  <a16:creationId xmlns:a16="http://schemas.microsoft.com/office/drawing/2014/main" id="{DCD2D7AE-B3D4-4B54-8047-C46FA6CA227B}"/>
                </a:ext>
              </a:extLst>
            </p:cNvPr>
            <p:cNvPicPr>
              <a:picLocks noChangeAspect="1"/>
            </p:cNvPicPr>
            <p:nvPr/>
          </p:nvPicPr>
          <p:blipFill rotWithShape="1">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1" name="Picture 20">
              <a:extLst>
                <a:ext uri="{FF2B5EF4-FFF2-40B4-BE49-F238E27FC236}">
                  <a16:creationId xmlns:a16="http://schemas.microsoft.com/office/drawing/2014/main" id="{3F396E7C-E20D-4427-ABE2-E29138D2B2EC}"/>
                </a:ext>
              </a:extLst>
            </p:cNvPr>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2" name="Picture 21" descr="A person wearing a garment&#10;&#10;Description automatically generated with low confidence">
            <a:extLst>
              <a:ext uri="{FF2B5EF4-FFF2-40B4-BE49-F238E27FC236}">
                <a16:creationId xmlns:a16="http://schemas.microsoft.com/office/drawing/2014/main" id="{8528245B-6F7D-4DD5-B7FA-4A292390B827}"/>
              </a:ext>
            </a:extLst>
          </p:cNvPr>
          <p:cNvPicPr>
            <a:picLocks noChangeAspect="1"/>
          </p:cNvPicPr>
          <p:nvPr/>
        </p:nvPicPr>
        <p:blipFill rotWithShape="1">
          <a:blip r:embed="rId9">
            <a:extLst>
              <a:ext uri="{28A0092B-C50C-407E-A947-70E740481C1C}">
                <a14:useLocalDpi xmlns:a14="http://schemas.microsoft.com/office/drawing/2010/main" val="0"/>
              </a:ext>
            </a:extLst>
          </a:blip>
          <a:srcRect b="27627"/>
          <a:stretch/>
        </p:blipFill>
        <p:spPr>
          <a:xfrm>
            <a:off x="11266782" y="1554869"/>
            <a:ext cx="696992" cy="1281083"/>
          </a:xfrm>
          <a:prstGeom prst="rect">
            <a:avLst/>
          </a:prstGeom>
        </p:spPr>
      </p:pic>
      <p:grpSp>
        <p:nvGrpSpPr>
          <p:cNvPr id="5" name="Group 4">
            <a:extLst>
              <a:ext uri="{FF2B5EF4-FFF2-40B4-BE49-F238E27FC236}">
                <a16:creationId xmlns:a16="http://schemas.microsoft.com/office/drawing/2014/main" id="{B71FDDDA-8DCD-45BA-9D75-6588796E6622}"/>
              </a:ext>
            </a:extLst>
          </p:cNvPr>
          <p:cNvGrpSpPr/>
          <p:nvPr/>
        </p:nvGrpSpPr>
        <p:grpSpPr>
          <a:xfrm>
            <a:off x="8061278" y="1470961"/>
            <a:ext cx="1605388" cy="1364991"/>
            <a:chOff x="8061278" y="1470961"/>
            <a:chExt cx="1605388" cy="1364991"/>
          </a:xfrm>
        </p:grpSpPr>
        <p:pic>
          <p:nvPicPr>
            <p:cNvPr id="23" name="Picture 22" descr="A person wearing a garment&#10;&#10;Description automatically generated with low confidence">
              <a:extLst>
                <a:ext uri="{FF2B5EF4-FFF2-40B4-BE49-F238E27FC236}">
                  <a16:creationId xmlns:a16="http://schemas.microsoft.com/office/drawing/2014/main" id="{DA45BEB1-98A6-4B78-B8DE-1FE7E53E6EF3}"/>
                </a:ext>
              </a:extLst>
            </p:cNvPr>
            <p:cNvPicPr>
              <a:picLocks noChangeAspect="1"/>
            </p:cNvPicPr>
            <p:nvPr/>
          </p:nvPicPr>
          <p:blipFill rotWithShape="1">
            <a:blip r:embed="rId9">
              <a:extLst>
                <a:ext uri="{28A0092B-C50C-407E-A947-70E740481C1C}">
                  <a14:useLocalDpi xmlns:a14="http://schemas.microsoft.com/office/drawing/2010/main" val="0"/>
                </a:ext>
              </a:extLst>
            </a:blip>
            <a:srcRect b="55986"/>
            <a:stretch/>
          </p:blipFill>
          <p:spPr>
            <a:xfrm>
              <a:off x="8061278" y="1470961"/>
              <a:ext cx="1221144" cy="1364991"/>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8D9B02A9-D5FE-4DD4-ABBF-0682ACC02C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69673" y="1881605"/>
              <a:ext cx="696993" cy="946103"/>
            </a:xfrm>
            <a:prstGeom prst="rect">
              <a:avLst/>
            </a:prstGeom>
          </p:spPr>
        </p:pic>
      </p:grpSp>
      <p:sp>
        <p:nvSpPr>
          <p:cNvPr id="27" name="CustomShape 8">
            <a:hlinkClick r:id="" action="ppaction://noaction">
              <a:snd r:embed="rId11" name="VT2W3S9-2.wav"/>
            </a:hlinkClick>
            <a:extLst>
              <a:ext uri="{FF2B5EF4-FFF2-40B4-BE49-F238E27FC236}">
                <a16:creationId xmlns:a16="http://schemas.microsoft.com/office/drawing/2014/main" id="{B59269C9-8412-40A3-8B8E-352AB26C66C8}"/>
              </a:ext>
            </a:extLst>
          </p:cNvPr>
          <p:cNvSpPr/>
          <p:nvPr/>
        </p:nvSpPr>
        <p:spPr>
          <a:xfrm>
            <a:off x="89956" y="636862"/>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Renée </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rPr>
              <a:t>et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Cécile sont à Québec pour le carnaval.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D92016BD-2610-4F16-9F52-B64843B5DFED}"/>
              </a:ext>
            </a:extLst>
          </p:cNvPr>
          <p:cNvSpPr txBox="1"/>
          <p:nvPr/>
        </p:nvSpPr>
        <p:spPr>
          <a:xfrm>
            <a:off x="7825393" y="133236"/>
            <a:ext cx="1704024" cy="707886"/>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vers = towards</a:t>
            </a:r>
            <a:endParaRPr lang="en-GB" sz="2000" b="0" strike="noStrike" spc="-1" dirty="0">
              <a:solidFill>
                <a:srgbClr val="000000"/>
              </a:solidFill>
              <a:latin typeface="Century Gothic" panose="020B0502020202020204" pitchFamily="34" charset="0"/>
            </a:endParaRPr>
          </a:p>
        </p:txBody>
      </p:sp>
      <p:sp>
        <p:nvSpPr>
          <p:cNvPr id="2" name="Action Button: Blank 1">
            <a:hlinkClick r:id="" action="ppaction://noaction" highlightClick="1">
              <a:snd r:embed="rId12" name="VT2W3S10-2.wav"/>
            </a:hlinkClick>
            <a:extLst>
              <a:ext uri="{FF2B5EF4-FFF2-40B4-BE49-F238E27FC236}">
                <a16:creationId xmlns:a16="http://schemas.microsoft.com/office/drawing/2014/main" id="{292D0CD9-3EB3-A998-B222-715A595BB3CC}"/>
              </a:ext>
            </a:extLst>
          </p:cNvPr>
          <p:cNvSpPr/>
          <p:nvPr/>
        </p:nvSpPr>
        <p:spPr>
          <a:xfrm>
            <a:off x="469231" y="292991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6" name="Action Button: Blank 5">
            <a:hlinkClick r:id="" action="ppaction://noaction" highlightClick="1">
              <a:snd r:embed="rId13" name="VT2W3S10-3.wav"/>
            </a:hlinkClick>
            <a:extLst>
              <a:ext uri="{FF2B5EF4-FFF2-40B4-BE49-F238E27FC236}">
                <a16:creationId xmlns:a16="http://schemas.microsoft.com/office/drawing/2014/main" id="{B4E2EC92-B70B-DC36-431B-6661BDBC079C}"/>
              </a:ext>
            </a:extLst>
          </p:cNvPr>
          <p:cNvSpPr/>
          <p:nvPr/>
        </p:nvSpPr>
        <p:spPr>
          <a:xfrm>
            <a:off x="469230" y="3386347"/>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7" name="Action Button: Blank 6">
            <a:hlinkClick r:id="" action="ppaction://noaction" highlightClick="1">
              <a:snd r:embed="rId14" name="VT2W3S10-4.wav"/>
            </a:hlinkClick>
            <a:extLst>
              <a:ext uri="{FF2B5EF4-FFF2-40B4-BE49-F238E27FC236}">
                <a16:creationId xmlns:a16="http://schemas.microsoft.com/office/drawing/2014/main" id="{A22EC3D5-B173-C942-DCF8-275F0736F99B}"/>
              </a:ext>
            </a:extLst>
          </p:cNvPr>
          <p:cNvSpPr/>
          <p:nvPr/>
        </p:nvSpPr>
        <p:spPr>
          <a:xfrm>
            <a:off x="469231" y="383497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8" name="Action Button: Blank 7">
            <a:hlinkClick r:id="" action="ppaction://noaction" highlightClick="1">
              <a:snd r:embed="rId15" name="VT2W3S10-5.wav"/>
            </a:hlinkClick>
            <a:extLst>
              <a:ext uri="{FF2B5EF4-FFF2-40B4-BE49-F238E27FC236}">
                <a16:creationId xmlns:a16="http://schemas.microsoft.com/office/drawing/2014/main" id="{17BDCC66-1911-C368-9003-2E47404B1DD1}"/>
              </a:ext>
            </a:extLst>
          </p:cNvPr>
          <p:cNvSpPr/>
          <p:nvPr/>
        </p:nvSpPr>
        <p:spPr>
          <a:xfrm>
            <a:off x="469230" y="4291410"/>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9" name="Action Button: Blank 8">
            <a:hlinkClick r:id="" action="ppaction://noaction" highlightClick="1">
              <a:snd r:embed="rId16" name="VT2W3S10-6.wav"/>
            </a:hlinkClick>
            <a:extLst>
              <a:ext uri="{FF2B5EF4-FFF2-40B4-BE49-F238E27FC236}">
                <a16:creationId xmlns:a16="http://schemas.microsoft.com/office/drawing/2014/main" id="{43B9076A-396F-04A1-60F3-969A30FE43B9}"/>
              </a:ext>
            </a:extLst>
          </p:cNvPr>
          <p:cNvSpPr/>
          <p:nvPr/>
        </p:nvSpPr>
        <p:spPr>
          <a:xfrm>
            <a:off x="469230" y="4814195"/>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10" name="Action Button: Blank 9">
            <a:hlinkClick r:id="" action="ppaction://noaction" highlightClick="1">
              <a:snd r:embed="rId17" name="VT2W3S10-7.wav"/>
            </a:hlinkClick>
            <a:extLst>
              <a:ext uri="{FF2B5EF4-FFF2-40B4-BE49-F238E27FC236}">
                <a16:creationId xmlns:a16="http://schemas.microsoft.com/office/drawing/2014/main" id="{45D9F02A-1A05-6E50-8590-B7A3D51F9016}"/>
              </a:ext>
            </a:extLst>
          </p:cNvPr>
          <p:cNvSpPr/>
          <p:nvPr/>
        </p:nvSpPr>
        <p:spPr>
          <a:xfrm>
            <a:off x="469229" y="5270631"/>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11" name="Action Button: Blank 10">
            <a:hlinkClick r:id="" action="ppaction://noaction" highlightClick="1">
              <a:snd r:embed="rId18" name="VT2W3S10-8.wav"/>
            </a:hlinkClick>
            <a:extLst>
              <a:ext uri="{FF2B5EF4-FFF2-40B4-BE49-F238E27FC236}">
                <a16:creationId xmlns:a16="http://schemas.microsoft.com/office/drawing/2014/main" id="{ED4EDBDF-DBC5-8EA0-E211-97D79A73DB4B}"/>
              </a:ext>
            </a:extLst>
          </p:cNvPr>
          <p:cNvSpPr/>
          <p:nvPr/>
        </p:nvSpPr>
        <p:spPr>
          <a:xfrm>
            <a:off x="469230" y="5719258"/>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12" name="Action Button: Blank 11">
            <a:hlinkClick r:id="" action="ppaction://noaction" highlightClick="1">
              <a:snd r:embed="rId19" name="VT2W3S10-9.wav"/>
            </a:hlinkClick>
            <a:extLst>
              <a:ext uri="{FF2B5EF4-FFF2-40B4-BE49-F238E27FC236}">
                <a16:creationId xmlns:a16="http://schemas.microsoft.com/office/drawing/2014/main" id="{B9EC4F6F-708F-C995-FE40-CBD95A86A96B}"/>
              </a:ext>
            </a:extLst>
          </p:cNvPr>
          <p:cNvSpPr/>
          <p:nvPr/>
        </p:nvSpPr>
        <p:spPr>
          <a:xfrm>
            <a:off x="469229" y="6175694"/>
            <a:ext cx="312821" cy="335299"/>
          </a:xfrm>
          <a:prstGeom prst="actionButtonBlank">
            <a:avLst/>
          </a:prstGeom>
          <a:solidFill>
            <a:srgbClr val="786EB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Tree>
    <p:extLst>
      <p:ext uri="{BB962C8B-B14F-4D97-AF65-F5344CB8AC3E}">
        <p14:creationId xmlns:p14="http://schemas.microsoft.com/office/powerpoint/2010/main" val="9737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6950</TotalTime>
  <Words>2212</Words>
  <Application>Microsoft Office PowerPoint</Application>
  <PresentationFormat>Widescreen</PresentationFormat>
  <Paragraphs>341</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vocabulaire</vt:lpstr>
      <vt:lpstr>La tire* sur la neige</vt:lpstr>
      <vt:lpstr>vocabulaire</vt:lpstr>
      <vt:lpstr>écouter</vt:lpstr>
      <vt:lpstr>Knowing who does what</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Tom Dawes</cp:lastModifiedBy>
  <cp:revision>84</cp:revision>
  <dcterms:created xsi:type="dcterms:W3CDTF">2021-07-02T19:27:01Z</dcterms:created>
  <dcterms:modified xsi:type="dcterms:W3CDTF">2023-02-02T18:57:32Z</dcterms:modified>
</cp:coreProperties>
</file>