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0" r:id="rId3"/>
  </p:sldMasterIdLst>
  <p:notesMasterIdLst>
    <p:notesMasterId r:id="rId12"/>
  </p:notesMasterIdLst>
  <p:sldIdLst>
    <p:sldId id="257" r:id="rId4"/>
    <p:sldId id="378" r:id="rId5"/>
    <p:sldId id="941" r:id="rId6"/>
    <p:sldId id="942" r:id="rId7"/>
    <p:sldId id="943" r:id="rId8"/>
    <p:sldId id="944" r:id="rId9"/>
    <p:sldId id="945" r:id="rId10"/>
    <p:sldId id="94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7F9F9"/>
    <a:srgbClr val="FF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489" autoAdjust="0"/>
  </p:normalViewPr>
  <p:slideViewPr>
    <p:cSldViewPr snapToGrid="0">
      <p:cViewPr varScale="1">
        <p:scale>
          <a:sx n="57" d="100"/>
          <a:sy n="57" d="100"/>
        </p:scale>
        <p:origin x="994" y="3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[é] [er] [et] [ez] répéter [630] écrire [382]  bébé [2271] donner [46] parler [106] et [6] nez [2661] 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nager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porter [105] chanter [1820] jouer [219] animal [1002] cadeau [2298] chapeau [2908]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château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[3510] cheval [2220] course [1289] feu d'artifice 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gâteau [4845]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glace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[2580] jeu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neige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[1824] trâineau [n/a] 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Québec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ont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[8] ils [13] elles [38] bâtiment [1952] café [1886]  cinéma [1623] école [477] église [1782] hôtel [1774] magasin [1738] musée [2216] parc [1240] pont [1889]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poste [489] rue [598]  université [1192]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beau belle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bon bonne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mauvais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nouveau nouvelle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vieux vieille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[671]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activité [452] chaise [3419] chanson [2142] garçon [1599] fille [629] jeu [291] langue [712]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règle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[1687]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Image attribution</a:t>
            </a:r>
            <a:r>
              <a:rPr lang="en-GB" sz="1800" b="0" strike="noStrike" spc="-1" dirty="0">
                <a:latin typeface="Arial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Logo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Bonhomme Carnaval - </a:t>
            </a:r>
            <a:r>
              <a:rPr lang="en-US" sz="1800" b="0" strike="noStrike" spc="-1" dirty="0" err="1">
                <a:latin typeface="Arial"/>
              </a:rPr>
              <a:t>Laserpdb</a:t>
            </a:r>
            <a:r>
              <a:rPr lang="en-US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Bonhomme Carnaval (2)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Sculpture - </a:t>
            </a:r>
            <a:r>
              <a:rPr lang="en-US" sz="1800" b="0" strike="noStrike" spc="-1" dirty="0" err="1">
                <a:latin typeface="Arial"/>
              </a:rPr>
              <a:t>Ivailo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Dochkov</a:t>
            </a:r>
            <a:r>
              <a:rPr lang="en-US" sz="1800" b="0" strike="noStrike" spc="-1" dirty="0">
                <a:latin typeface="Arial"/>
              </a:rPr>
              <a:t>, CC BY 2.0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Sculpture (2)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Place de la </a:t>
            </a:r>
            <a:r>
              <a:rPr lang="en-US" sz="1800" b="0" strike="noStrike" spc="-1" dirty="0" err="1">
                <a:latin typeface="Arial"/>
              </a:rPr>
              <a:t>famille</a:t>
            </a:r>
            <a:r>
              <a:rPr lang="en-US" sz="1800" b="0" strike="noStrike" spc="-1" dirty="0">
                <a:latin typeface="Arial"/>
              </a:rPr>
              <a:t> – </a:t>
            </a:r>
            <a:r>
              <a:rPr lang="en-US" sz="1800" b="0" strike="noStrike" spc="-1" dirty="0" err="1">
                <a:latin typeface="Arial"/>
              </a:rPr>
              <a:t>Boréal</a:t>
            </a:r>
            <a:r>
              <a:rPr lang="en-US" sz="1800" b="0" strike="noStrike" spc="-1" dirty="0">
                <a:latin typeface="Arial"/>
              </a:rPr>
              <a:t> - https://commons.wikimedia.org/wiki/File:Carnaval_de_Qu%C3%A9bec_-_place_de_la_famille_-_2006-02.JPG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Palais de glace - Shapiros10,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Palais de glace (2) - Gilbert </a:t>
            </a:r>
            <a:r>
              <a:rPr lang="en-US" sz="1800" b="0" strike="noStrike" spc="-1" dirty="0" err="1">
                <a:latin typeface="Arial"/>
              </a:rPr>
              <a:t>Bochenek</a:t>
            </a:r>
            <a:r>
              <a:rPr lang="en-US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 err="1">
                <a:latin typeface="Arial"/>
              </a:rPr>
              <a:t>Défilé</a:t>
            </a:r>
            <a:r>
              <a:rPr lang="en-GB" sz="1800" b="0" strike="noStrike" spc="-1" dirty="0">
                <a:latin typeface="Arial"/>
              </a:rPr>
              <a:t> - </a:t>
            </a:r>
            <a:r>
              <a:rPr lang="en-GB" sz="1800" b="0" strike="noStrike" spc="-1" dirty="0" err="1">
                <a:latin typeface="Arial"/>
              </a:rPr>
              <a:t>Jeangagnon</a:t>
            </a:r>
            <a:r>
              <a:rPr lang="en-GB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Canot</a:t>
            </a:r>
            <a:r>
              <a:rPr lang="en-US" sz="1800" b="0" strike="noStrike" spc="-1" dirty="0">
                <a:latin typeface="Arial"/>
              </a:rPr>
              <a:t> - </a:t>
            </a:r>
            <a:r>
              <a:rPr lang="en-US" sz="1800" b="0" strike="noStrike" spc="-1" dirty="0" err="1">
                <a:latin typeface="Arial"/>
              </a:rPr>
              <a:t>Laserpdb</a:t>
            </a:r>
            <a:r>
              <a:rPr lang="en-US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Course de </a:t>
            </a:r>
            <a:r>
              <a:rPr lang="en-US" sz="1800" b="0" strike="noStrike" spc="-1" dirty="0" err="1">
                <a:latin typeface="Arial"/>
              </a:rPr>
              <a:t>Canot</a:t>
            </a:r>
            <a:r>
              <a:rPr lang="en-US" sz="1800" b="0" strike="noStrike" spc="-1" dirty="0">
                <a:latin typeface="Arial"/>
              </a:rPr>
              <a:t> - Cephas,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Figure - Marc-Lautenbacher,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Toboggan - Bwilly11,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Défilé</a:t>
            </a:r>
            <a:r>
              <a:rPr lang="en-US" sz="1800" b="0" strike="noStrike" spc="-1" dirty="0">
                <a:latin typeface="Arial"/>
              </a:rPr>
              <a:t> de </a:t>
            </a:r>
            <a:r>
              <a:rPr lang="en-US" sz="1800" b="0" strike="noStrike" spc="-1" dirty="0" err="1">
                <a:latin typeface="Arial"/>
              </a:rPr>
              <a:t>nuit</a:t>
            </a:r>
            <a:r>
              <a:rPr lang="en-US" sz="1800" b="0" strike="noStrike" spc="-1" dirty="0">
                <a:latin typeface="Arial"/>
              </a:rPr>
              <a:t>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Défilé</a:t>
            </a:r>
            <a:r>
              <a:rPr lang="en-US" sz="1800" b="0" strike="noStrike" spc="-1" dirty="0">
                <a:latin typeface="Arial"/>
              </a:rPr>
              <a:t> de </a:t>
            </a:r>
            <a:r>
              <a:rPr lang="en-US" sz="1800" b="0" strike="noStrike" spc="-1" dirty="0" err="1">
                <a:latin typeface="Arial"/>
              </a:rPr>
              <a:t>nuit</a:t>
            </a:r>
            <a:r>
              <a:rPr lang="en-US" sz="1800" b="0" strike="noStrike" spc="-1" dirty="0">
                <a:latin typeface="Arial"/>
              </a:rPr>
              <a:t> (2)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Bain de </a:t>
            </a:r>
            <a:r>
              <a:rPr lang="en-US" sz="1800" b="0" strike="noStrike" spc="-1" dirty="0" err="1">
                <a:latin typeface="Arial"/>
              </a:rPr>
              <a:t>neige</a:t>
            </a:r>
            <a:r>
              <a:rPr lang="en-US" sz="1800" b="0" strike="noStrike" spc="-1" dirty="0">
                <a:latin typeface="Arial"/>
              </a:rPr>
              <a:t>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People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the [é] sound in a tally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tally the number of times they hear the </a:t>
            </a:r>
            <a:r>
              <a:rPr lang="en-GB" b="0" dirty="0"/>
              <a:t>[é]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Note: there are some unknown words in these sentences to ensure that pupils are practising application of their SSC knowledge.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Carnaval de Québec est célébré...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...chaque année entre la fin janvier et la mi-février.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Pour une période de dix jours, la ville de Québec est transformée...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et il y a des quantités d´activités pour se réchauffer !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Pour s´amuser on peut :  glisser, patiner, explorer.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On peut admirer les statues glacées...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ou assister aux deux défilés animés des soirées du samedi sur la Grande Allée.</a:t>
            </a: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Sentence meanings:</a:t>
            </a:r>
            <a:br>
              <a:rPr lang="en-GB" b="1" dirty="0"/>
            </a:br>
            <a:r>
              <a:rPr lang="en-GB" b="0" dirty="0"/>
              <a:t>The Quebec carnival is celebrated…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each year between the end of January and the middle of February.</a:t>
            </a:r>
            <a:br>
              <a:rPr lang="en-GB" b="0" dirty="0"/>
            </a:br>
            <a:r>
              <a:rPr lang="en-GB" b="0" dirty="0"/>
              <a:t>For a period of ten days, the city of Québec is transformed…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And there are lots of activities to keep you warm / warm you up!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To have fun you can: slide, skate, explore.</a:t>
            </a:r>
            <a:br>
              <a:rPr lang="en-GB" b="0" dirty="0"/>
            </a:br>
            <a:r>
              <a:rPr lang="en-GB" b="0" dirty="0"/>
              <a:t>You can admire the ice statues..</a:t>
            </a:r>
            <a:br>
              <a:rPr lang="en-GB" b="0" dirty="0"/>
            </a:br>
            <a:r>
              <a:rPr lang="en-GB" b="0" dirty="0"/>
              <a:t>or go to two evening parades on Saturday on the Grand </a:t>
            </a:r>
            <a:r>
              <a:rPr lang="en-GB" b="0" dirty="0" err="1"/>
              <a:t>Allée</a:t>
            </a:r>
            <a:r>
              <a:rPr lang="en-GB" b="0" dirty="0"/>
              <a:t> (big avenue).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09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differentiation of </a:t>
            </a:r>
            <a:r>
              <a:rPr lang="en-GB" b="0" dirty="0" err="1"/>
              <a:t>tu</a:t>
            </a:r>
            <a:r>
              <a:rPr lang="en-GB" b="0" dirty="0"/>
              <a:t> and </a:t>
            </a:r>
            <a:r>
              <a:rPr lang="en-GB" b="0" dirty="0" err="1"/>
              <a:t>vous</a:t>
            </a:r>
            <a:r>
              <a:rPr lang="en-GB" b="0" dirty="0"/>
              <a:t> verb forms and their connection with meaning.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that pupils understand the scenario; that </a:t>
            </a:r>
            <a:r>
              <a:rPr lang="en-GB" b="0" dirty="0" err="1"/>
              <a:t>Sanaya</a:t>
            </a:r>
            <a:r>
              <a:rPr lang="en-GB" b="0" dirty="0"/>
              <a:t> uses formal </a:t>
            </a:r>
            <a:r>
              <a:rPr lang="en-GB" b="0" dirty="0" err="1"/>
              <a:t>vous</a:t>
            </a:r>
            <a:r>
              <a:rPr lang="en-GB" b="0" dirty="0"/>
              <a:t> with Adèle’s aunt and the </a:t>
            </a:r>
            <a:r>
              <a:rPr lang="en-GB" b="0" dirty="0" err="1"/>
              <a:t>tu</a:t>
            </a:r>
            <a:r>
              <a:rPr lang="en-GB" b="0" dirty="0"/>
              <a:t> form with Adèle.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listen to the first question. Pupils decide, based on the verb form, if it is the </a:t>
            </a:r>
            <a:r>
              <a:rPr lang="en-GB" b="0" dirty="0" err="1"/>
              <a:t>tu</a:t>
            </a:r>
            <a:r>
              <a:rPr lang="en-GB" b="0" dirty="0"/>
              <a:t> or </a:t>
            </a:r>
            <a:r>
              <a:rPr lang="en-GB" b="0" dirty="0" err="1"/>
              <a:t>vous</a:t>
            </a:r>
            <a:r>
              <a:rPr lang="en-GB" b="0" dirty="0"/>
              <a:t> form of you.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listen again. This time, pupils try to write the meaning of the question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correct.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2- 8.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Carnaval de Québec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joues dans un jeu de foot géant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portez un chapeau espéciale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regardez une course à chevaux sur la neige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visitez l’hôtel de glace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préparez un gâteau au chocolat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nages sur la neige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regardes le défilé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5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a range of language in a longer text.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pupils know that this is the same set of questions that they listened to in Follow up 2.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each question and find a suitable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correct.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Max to hear each question and click on each grey lettered box to hear the corresponding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 1: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Carnaval de Québec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joues dans un jeu de foot géant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portez un chapeau espéciale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regardez une course à chevaux sur la neige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visitez l’hôtel de glace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préparez un gâteau au chocolat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nages sur la neige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regardes le défilé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 2: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lang="fr-FR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je préfère la piscine !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je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chapeaux.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j’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adore les jeux de foot.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et aussi des crêpes.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ma fête préférée.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génial et très artistique!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mais je visite les sculptures en glace.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j’adore les animaux.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6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production of 8 previously taught verbs in the ‘nous’ form.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Explain that Max has written a message to Pierre about how he and his family celebrate Christmas.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need to number 1-8 and write the ‘nous’ (we) forms for each verb.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reveal each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the .mp3 player to hear the full text.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2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6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9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1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3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6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6.wav"/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16.png"/><Relationship Id="rId15" Type="http://schemas.openxmlformats.org/officeDocument/2006/relationships/audio" Target="../media/audio8.wav"/><Relationship Id="rId10" Type="http://schemas.openxmlformats.org/officeDocument/2006/relationships/image" Target="../media/image18.png"/><Relationship Id="rId4" Type="http://schemas.openxmlformats.org/officeDocument/2006/relationships/image" Target="../media/image15.svg"/><Relationship Id="rId9" Type="http://schemas.openxmlformats.org/officeDocument/2006/relationships/audio" Target="../media/audio3.wav"/><Relationship Id="rId1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6.png"/><Relationship Id="rId18" Type="http://schemas.openxmlformats.org/officeDocument/2006/relationships/audio" Target="../media/audio21.wav"/><Relationship Id="rId26" Type="http://schemas.openxmlformats.org/officeDocument/2006/relationships/audio" Target="../media/audio28.wav"/><Relationship Id="rId3" Type="http://schemas.openxmlformats.org/officeDocument/2006/relationships/audio" Target="../media/audio10.wav"/><Relationship Id="rId21" Type="http://schemas.openxmlformats.org/officeDocument/2006/relationships/image" Target="../media/image19.png"/><Relationship Id="rId7" Type="http://schemas.openxmlformats.org/officeDocument/2006/relationships/audio" Target="../media/audio14.wav"/><Relationship Id="rId12" Type="http://schemas.openxmlformats.org/officeDocument/2006/relationships/image" Target="../media/image15.svg"/><Relationship Id="rId17" Type="http://schemas.openxmlformats.org/officeDocument/2006/relationships/audio" Target="../media/audio20.wav"/><Relationship Id="rId25" Type="http://schemas.openxmlformats.org/officeDocument/2006/relationships/audio" Target="../media/audio27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gif"/><Relationship Id="rId20" Type="http://schemas.openxmlformats.org/officeDocument/2006/relationships/audio" Target="../media/audio23.wav"/><Relationship Id="rId29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14.png"/><Relationship Id="rId24" Type="http://schemas.openxmlformats.org/officeDocument/2006/relationships/audio" Target="../media/audio26.wav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23" Type="http://schemas.openxmlformats.org/officeDocument/2006/relationships/audio" Target="../media/audio25.wav"/><Relationship Id="rId28" Type="http://schemas.openxmlformats.org/officeDocument/2006/relationships/image" Target="../media/image21.gif"/><Relationship Id="rId10" Type="http://schemas.openxmlformats.org/officeDocument/2006/relationships/audio" Target="../media/audio17.wav"/><Relationship Id="rId19" Type="http://schemas.openxmlformats.org/officeDocument/2006/relationships/audio" Target="../media/audio22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18.wav"/><Relationship Id="rId22" Type="http://schemas.openxmlformats.org/officeDocument/2006/relationships/audio" Target="../media/audio24.wav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37.wav"/><Relationship Id="rId18" Type="http://schemas.openxmlformats.org/officeDocument/2006/relationships/audio" Target="../media/audio40.wav"/><Relationship Id="rId3" Type="http://schemas.openxmlformats.org/officeDocument/2006/relationships/image" Target="../media/image17.gif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5" Type="http://schemas.openxmlformats.org/officeDocument/2006/relationships/image" Target="../media/image23.png"/><Relationship Id="rId15" Type="http://schemas.openxmlformats.org/officeDocument/2006/relationships/audio" Target="../media/audio39.wav"/><Relationship Id="rId10" Type="http://schemas.openxmlformats.org/officeDocument/2006/relationships/audio" Target="../media/audio34.wav"/><Relationship Id="rId4" Type="http://schemas.openxmlformats.org/officeDocument/2006/relationships/audio" Target="../media/audio29.wav"/><Relationship Id="rId9" Type="http://schemas.openxmlformats.org/officeDocument/2006/relationships/audio" Target="../media/audio33.wav"/><Relationship Id="rId14" Type="http://schemas.openxmlformats.org/officeDocument/2006/relationships/audio" Target="../media/audio3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36.png"/><Relationship Id="rId7" Type="http://schemas.openxmlformats.org/officeDocument/2006/relationships/image" Target="../media/image25.png"/><Relationship Id="rId12" Type="http://schemas.openxmlformats.org/officeDocument/2006/relationships/image" Target="../media/image22.gif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3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Relationship Id="rId14" Type="http://schemas.openxmlformats.org/officeDocument/2006/relationships/image" Target="../media/image29.sv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6.wav"/><Relationship Id="rId18" Type="http://schemas.openxmlformats.org/officeDocument/2006/relationships/audio" Target="../media/audio51.wav"/><Relationship Id="rId26" Type="http://schemas.openxmlformats.org/officeDocument/2006/relationships/audio" Target="../media/audio59.wav"/><Relationship Id="rId3" Type="http://schemas.openxmlformats.org/officeDocument/2006/relationships/image" Target="../media/image7.png"/><Relationship Id="rId21" Type="http://schemas.openxmlformats.org/officeDocument/2006/relationships/audio" Target="../media/audio54.wav"/><Relationship Id="rId7" Type="http://schemas.openxmlformats.org/officeDocument/2006/relationships/image" Target="../media/image42.png"/><Relationship Id="rId12" Type="http://schemas.openxmlformats.org/officeDocument/2006/relationships/audio" Target="../media/audio45.wav"/><Relationship Id="rId17" Type="http://schemas.openxmlformats.org/officeDocument/2006/relationships/audio" Target="../media/audio50.wav"/><Relationship Id="rId25" Type="http://schemas.openxmlformats.org/officeDocument/2006/relationships/audio" Target="../media/audio58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9.wav"/><Relationship Id="rId20" Type="http://schemas.openxmlformats.org/officeDocument/2006/relationships/audio" Target="../media/audio5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audio" Target="../media/audio44.wav"/><Relationship Id="rId24" Type="http://schemas.openxmlformats.org/officeDocument/2006/relationships/audio" Target="../media/audio57.wav"/><Relationship Id="rId5" Type="http://schemas.openxmlformats.org/officeDocument/2006/relationships/image" Target="../media/image40.png"/><Relationship Id="rId15" Type="http://schemas.openxmlformats.org/officeDocument/2006/relationships/audio" Target="../media/audio48.wav"/><Relationship Id="rId23" Type="http://schemas.openxmlformats.org/officeDocument/2006/relationships/audio" Target="../media/audio56.wav"/><Relationship Id="rId28" Type="http://schemas.openxmlformats.org/officeDocument/2006/relationships/audio" Target="../media/audio61.wav"/><Relationship Id="rId10" Type="http://schemas.openxmlformats.org/officeDocument/2006/relationships/audio" Target="../media/audio43.wav"/><Relationship Id="rId19" Type="http://schemas.openxmlformats.org/officeDocument/2006/relationships/audio" Target="../media/audio52.wav"/><Relationship Id="rId4" Type="http://schemas.openxmlformats.org/officeDocument/2006/relationships/image" Target="../media/image39.png"/><Relationship Id="rId9" Type="http://schemas.openxmlformats.org/officeDocument/2006/relationships/audio" Target="../media/audio42.wav"/><Relationship Id="rId14" Type="http://schemas.openxmlformats.org/officeDocument/2006/relationships/audio" Target="../media/audio47.wav"/><Relationship Id="rId22" Type="http://schemas.openxmlformats.org/officeDocument/2006/relationships/audio" Target="../media/audio55.wav"/><Relationship Id="rId27" Type="http://schemas.openxmlformats.org/officeDocument/2006/relationships/audio" Target="../media/audio6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73" y="-73583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18" name="Picture 17" descr="A picture containing bear, toy, stuffed, doll&#10;&#10;Description automatically generated">
            <a:extLst>
              <a:ext uri="{FF2B5EF4-FFF2-40B4-BE49-F238E27FC236}">
                <a16:creationId xmlns:a16="http://schemas.microsoft.com/office/drawing/2014/main" id="{13A7AFFC-4261-4A1D-98B2-FC98DE1B3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3" y="2643853"/>
            <a:ext cx="3874977" cy="2580795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37A97519-6198-4204-8B46-85494AF21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53" y="1617910"/>
            <a:ext cx="2340869" cy="1046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C1D1F7-34C4-41EE-BC4F-63188AB21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36" y="4397308"/>
            <a:ext cx="1541649" cy="10105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AB6D87-A7DB-4C3D-811C-EE97B69FC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287">
            <a:off x="98064" y="1620392"/>
            <a:ext cx="2518090" cy="912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6017" y="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hlinkClick r:id="" action="ppaction://noaction">
              <a:snd r:embed="rId6" name="T2_W2F_3.1.wav"/>
            </a:hlinkClick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4072584" y="114707"/>
            <a:ext cx="5848769" cy="515866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hlinkClick r:id="" action="ppaction://noaction">
              <a:snd r:embed="rId6" name="T2_W2F_3.1.wav"/>
            </a:hlinkClick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4047248" y="114707"/>
            <a:ext cx="584876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" name="Picture 70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52CFF569-03B7-4CCF-B608-614DDC4980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159263" y="662014"/>
            <a:ext cx="893968" cy="714787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8" name="T2_W2F_3.2.wav"/>
            </a:hlinkClick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523882" y="760166"/>
            <a:ext cx="9426693" cy="515866"/>
          </a:xfrm>
          <a:prstGeom prst="wedgeRoundRectCallout">
            <a:avLst>
              <a:gd name="adj1" fmla="val -27629"/>
              <a:gd name="adj2" fmla="val -8781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hlinkClick r:id="" action="ppaction://noaction">
              <a:snd r:embed="rId8" name="T2_W2F_3.2.wav"/>
            </a:hlinkClick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523883" y="769748"/>
            <a:ext cx="942669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Il y a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combien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de [é | er |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ez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] dans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chaque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phrase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6653E1CA-995E-4C29-9438-7E63DA0E6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480805"/>
              </p:ext>
            </p:extLst>
          </p:nvPr>
        </p:nvGraphicFramePr>
        <p:xfrm>
          <a:off x="295304" y="1700313"/>
          <a:ext cx="11766067" cy="4674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627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1015477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  <a:gridCol w="10174963">
                  <a:extLst>
                    <a:ext uri="{9D8B030D-6E8A-4147-A177-3AD203B41FA5}">
                      <a16:colId xmlns:a16="http://schemas.microsoft.com/office/drawing/2014/main" val="3003680278"/>
                    </a:ext>
                  </a:extLst>
                </a:gridCol>
              </a:tblGrid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Carnaval de Qu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bec est c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...chaque ann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entre la fin janvi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 la mi-f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vri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Pour une p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riode de dix jours, la ville de Qu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bec est transform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 il y a des quantit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d´activit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pour se 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chauff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!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1446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Pour s´amus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on peut :  gliss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patin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explor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43810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peut admir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les statues glac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20002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 assist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aux deux d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fil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anim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des soir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du samedi sur la Grande All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e.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98019"/>
                  </a:ext>
                </a:extLst>
              </a:tr>
            </a:tbl>
          </a:graphicData>
        </a:graphic>
      </p:graphicFrame>
      <p:pic>
        <p:nvPicPr>
          <p:cNvPr id="13" name="Google Shape;134;p2">
            <a:hlinkClick r:id="" action="ppaction://noaction">
              <a:snd r:embed="rId9" name="T2_W2F_3.3.wav"/>
            </a:hlinkClick>
            <a:extLst>
              <a:ext uri="{FF2B5EF4-FFF2-40B4-BE49-F238E27FC236}">
                <a16:creationId xmlns:a16="http://schemas.microsoft.com/office/drawing/2014/main" id="{9AD94442-9BF4-4934-AC44-75509EF02ED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234237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134;p2">
            <a:hlinkClick r:id="" action="ppaction://noaction">
              <a:snd r:embed="rId11" name="T2_W2F_3.4.wav"/>
            </a:hlinkClick>
            <a:extLst>
              <a:ext uri="{FF2B5EF4-FFF2-40B4-BE49-F238E27FC236}">
                <a16:creationId xmlns:a16="http://schemas.microsoft.com/office/drawing/2014/main" id="{55F2EA85-FFB5-46A0-B4C7-C6A717F697F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7258" y="2890595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134;p2">
            <a:hlinkClick r:id="" action="ppaction://noaction">
              <a:snd r:embed="rId12" name="T2_W2F_3.5.wav"/>
            </a:hlinkClick>
            <a:extLst>
              <a:ext uri="{FF2B5EF4-FFF2-40B4-BE49-F238E27FC236}">
                <a16:creationId xmlns:a16="http://schemas.microsoft.com/office/drawing/2014/main" id="{02EB2EE1-C7C7-40C5-A7CA-1921044C012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345051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134;p2">
            <a:hlinkClick r:id="" action="ppaction://noaction">
              <a:snd r:embed="rId13" name="T2_W2F_3.6.wav"/>
            </a:hlinkClick>
            <a:extLst>
              <a:ext uri="{FF2B5EF4-FFF2-40B4-BE49-F238E27FC236}">
                <a16:creationId xmlns:a16="http://schemas.microsoft.com/office/drawing/2014/main" id="{194ADB8F-A327-4189-B4DC-54AD861F9BE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399176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134;p2">
            <a:hlinkClick r:id="" action="ppaction://noaction">
              <a:snd r:embed="rId14" name="T2_W2F_3.7.wav"/>
            </a:hlinkClick>
            <a:extLst>
              <a:ext uri="{FF2B5EF4-FFF2-40B4-BE49-F238E27FC236}">
                <a16:creationId xmlns:a16="http://schemas.microsoft.com/office/drawing/2014/main" id="{C6502D50-3001-4415-83C0-CF50019B593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453750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134;p2">
            <a:hlinkClick r:id="" action="ppaction://noaction">
              <a:snd r:embed="rId15" name="T2_W2F_3.8.wav"/>
            </a:hlinkClick>
            <a:extLst>
              <a:ext uri="{FF2B5EF4-FFF2-40B4-BE49-F238E27FC236}">
                <a16:creationId xmlns:a16="http://schemas.microsoft.com/office/drawing/2014/main" id="{54DA85C9-E7BA-496D-A3FD-EAD640E1FB7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507298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134;p2">
            <a:hlinkClick r:id="" action="ppaction://noaction">
              <a:snd r:embed="rId16" name="T2_W2F_3.9.wav"/>
            </a:hlinkClick>
            <a:extLst>
              <a:ext uri="{FF2B5EF4-FFF2-40B4-BE49-F238E27FC236}">
                <a16:creationId xmlns:a16="http://schemas.microsoft.com/office/drawing/2014/main" id="{DCF3CA2F-F418-4ED4-B5DB-F51F9692B1A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5649378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FAF950-4648-44C3-B3F7-73ECD2F029C6}"/>
              </a:ext>
            </a:extLst>
          </p:cNvPr>
          <p:cNvCxnSpPr/>
          <p:nvPr/>
        </p:nvCxnSpPr>
        <p:spPr>
          <a:xfrm>
            <a:off x="987918" y="1926771"/>
            <a:ext cx="69936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F77FA9-BF87-4B4E-BB69-C94668CB60C6}"/>
              </a:ext>
            </a:extLst>
          </p:cNvPr>
          <p:cNvCxnSpPr/>
          <p:nvPr/>
        </p:nvCxnSpPr>
        <p:spPr>
          <a:xfrm>
            <a:off x="987918" y="4154606"/>
            <a:ext cx="69936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495F40-4548-46EE-BAD2-433ED764FF70}"/>
              </a:ext>
            </a:extLst>
          </p:cNvPr>
          <p:cNvCxnSpPr/>
          <p:nvPr/>
        </p:nvCxnSpPr>
        <p:spPr>
          <a:xfrm>
            <a:off x="987918" y="5752671"/>
            <a:ext cx="69936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E2ECC0-B6D5-4C11-AFAC-D2234C6EC6C4}"/>
              </a:ext>
            </a:extLst>
          </p:cNvPr>
          <p:cNvSpPr/>
          <p:nvPr/>
        </p:nvSpPr>
        <p:spPr>
          <a:xfrm>
            <a:off x="1930873" y="2373308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7F461A4-8B33-4580-95E8-5E2615D8D756}"/>
              </a:ext>
            </a:extLst>
          </p:cNvPr>
          <p:cNvSpPr/>
          <p:nvPr/>
        </p:nvSpPr>
        <p:spPr>
          <a:xfrm>
            <a:off x="987918" y="2306100"/>
            <a:ext cx="760610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F7ABF61-4F81-4755-A47D-5C05908223EF}"/>
              </a:ext>
            </a:extLst>
          </p:cNvPr>
          <p:cNvSpPr/>
          <p:nvPr/>
        </p:nvSpPr>
        <p:spPr>
          <a:xfrm>
            <a:off x="1955794" y="2897702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0CC3E3-1BC2-4A11-9506-99E44F8554E8}"/>
              </a:ext>
            </a:extLst>
          </p:cNvPr>
          <p:cNvSpPr/>
          <p:nvPr/>
        </p:nvSpPr>
        <p:spPr>
          <a:xfrm>
            <a:off x="987918" y="2893432"/>
            <a:ext cx="760610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96AFE8-2A9C-4450-8676-CF9DD9F59295}"/>
              </a:ext>
            </a:extLst>
          </p:cNvPr>
          <p:cNvSpPr/>
          <p:nvPr/>
        </p:nvSpPr>
        <p:spPr>
          <a:xfrm>
            <a:off x="1955794" y="3442102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B8EF4F2-9E7F-45C5-801A-83BEDA208A89}"/>
              </a:ext>
            </a:extLst>
          </p:cNvPr>
          <p:cNvSpPr/>
          <p:nvPr/>
        </p:nvSpPr>
        <p:spPr>
          <a:xfrm>
            <a:off x="1034203" y="3394181"/>
            <a:ext cx="760610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25CB940-A6D2-428E-B1C7-8F903ABFE43A}"/>
              </a:ext>
            </a:extLst>
          </p:cNvPr>
          <p:cNvSpPr/>
          <p:nvPr/>
        </p:nvSpPr>
        <p:spPr>
          <a:xfrm>
            <a:off x="1955794" y="4047889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88686A9-A48A-4B30-8C1D-ED6C1D2911CE}"/>
              </a:ext>
            </a:extLst>
          </p:cNvPr>
          <p:cNvSpPr/>
          <p:nvPr/>
        </p:nvSpPr>
        <p:spPr>
          <a:xfrm>
            <a:off x="949697" y="3963697"/>
            <a:ext cx="845115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9847076-F791-43EC-B126-8FB29455D451}"/>
              </a:ext>
            </a:extLst>
          </p:cNvPr>
          <p:cNvSpPr/>
          <p:nvPr/>
        </p:nvSpPr>
        <p:spPr>
          <a:xfrm>
            <a:off x="1943764" y="4592289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039DA71-6D5E-42EB-957C-D2107D4DA14E}"/>
              </a:ext>
            </a:extLst>
          </p:cNvPr>
          <p:cNvSpPr/>
          <p:nvPr/>
        </p:nvSpPr>
        <p:spPr>
          <a:xfrm>
            <a:off x="949697" y="4508097"/>
            <a:ext cx="845115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0B88500-ACD9-433B-BA09-29282C7DA933}"/>
              </a:ext>
            </a:extLst>
          </p:cNvPr>
          <p:cNvSpPr/>
          <p:nvPr/>
        </p:nvSpPr>
        <p:spPr>
          <a:xfrm>
            <a:off x="1943763" y="5120777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AF117DB-2C74-4723-90F0-8CD2E45FB08A}"/>
              </a:ext>
            </a:extLst>
          </p:cNvPr>
          <p:cNvSpPr/>
          <p:nvPr/>
        </p:nvSpPr>
        <p:spPr>
          <a:xfrm>
            <a:off x="987836" y="5051778"/>
            <a:ext cx="845115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027510F-F667-408F-AAF8-84C9A9C2B946}"/>
              </a:ext>
            </a:extLst>
          </p:cNvPr>
          <p:cNvSpPr/>
          <p:nvPr/>
        </p:nvSpPr>
        <p:spPr>
          <a:xfrm>
            <a:off x="1943762" y="5638854"/>
            <a:ext cx="9948153" cy="7057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F4F3F0D-D17C-49F0-8B4F-FAB93EA9BDD6}"/>
              </a:ext>
            </a:extLst>
          </p:cNvPr>
          <p:cNvSpPr/>
          <p:nvPr/>
        </p:nvSpPr>
        <p:spPr>
          <a:xfrm>
            <a:off x="949697" y="5586213"/>
            <a:ext cx="845115" cy="7057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9968" y="-3942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hlinkClick r:id="" action="ppaction://noaction">
              <a:snd r:embed="rId14" name="T2_W2F_4.1.wav"/>
            </a:hlinkClick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3674758" y="114707"/>
            <a:ext cx="741996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hlinkClick r:id="" action="ppaction://noaction">
              <a:snd r:embed="rId14" name="T2_W2F_4.1.wav"/>
            </a:hlinkClick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3699851" y="150115"/>
            <a:ext cx="741996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questions 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Speech Bubble: Rectangle with Corners Rounded 71">
            <a:hlinkClick r:id="" action="ppaction://noaction">
              <a:snd r:embed="rId15" name="T2_W2F_4.2.wav"/>
            </a:hlinkClick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053231" y="760166"/>
            <a:ext cx="8035906" cy="424816"/>
          </a:xfrm>
          <a:prstGeom prst="wedgeRoundRectCallout">
            <a:avLst>
              <a:gd name="adj1" fmla="val -27018"/>
              <a:gd name="adj2" fmla="val -240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hlinkClick r:id="" action="ppaction://noaction">
              <a:snd r:embed="rId15" name="T2_W2F_4.2.wav"/>
            </a:hlinkClick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043621" y="755571"/>
            <a:ext cx="7918844" cy="337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Elle parle à Adèle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à Renée, la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tante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d’Adèle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7" name="Picture 26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0BE70ED0-7D84-4C46-8651-1F5C053A4F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8692" y="661665"/>
            <a:ext cx="893968" cy="714787"/>
          </a:xfrm>
          <a:prstGeom prst="rect">
            <a:avLst/>
          </a:prstGeom>
        </p:spPr>
      </p:pic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4ECE340C-A5CF-4624-9F5E-A792B405D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349944"/>
              </p:ext>
            </p:extLst>
          </p:nvPr>
        </p:nvGraphicFramePr>
        <p:xfrm>
          <a:off x="295304" y="1844077"/>
          <a:ext cx="11601392" cy="49521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627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751988">
                  <a:extLst>
                    <a:ext uri="{9D8B030D-6E8A-4147-A177-3AD203B41FA5}">
                      <a16:colId xmlns:a16="http://schemas.microsoft.com/office/drawing/2014/main" val="4065176639"/>
                    </a:ext>
                  </a:extLst>
                </a:gridCol>
                <a:gridCol w="1015477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3003680278"/>
                    </a:ext>
                  </a:extLst>
                </a:gridCol>
              </a:tblGrid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1446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43810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20002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98019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628291"/>
                  </a:ext>
                </a:extLst>
              </a:tr>
            </a:tbl>
          </a:graphicData>
        </a:graphic>
      </p:graphicFrame>
      <p:sp>
        <p:nvSpPr>
          <p:cNvPr id="29" name="CustomShape 22">
            <a:hlinkClick r:id="" action="ppaction://noaction">
              <a:snd r:embed="rId17" name="T2_W2F_4.3.wav"/>
            </a:hlinkClick>
            <a:extLst>
              <a:ext uri="{FF2B5EF4-FFF2-40B4-BE49-F238E27FC236}">
                <a16:creationId xmlns:a16="http://schemas.microsoft.com/office/drawing/2014/main" id="{A039746C-9399-46E1-966A-7FEF26B4609D}"/>
              </a:ext>
            </a:extLst>
          </p:cNvPr>
          <p:cNvSpPr/>
          <p:nvPr/>
        </p:nvSpPr>
        <p:spPr>
          <a:xfrm>
            <a:off x="361647" y="245117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23">
            <a:hlinkClick r:id="" action="ppaction://noaction">
              <a:snd r:embed="rId18" name="T2_W2F_4.4.wav"/>
            </a:hlinkClick>
            <a:extLst>
              <a:ext uri="{FF2B5EF4-FFF2-40B4-BE49-F238E27FC236}">
                <a16:creationId xmlns:a16="http://schemas.microsoft.com/office/drawing/2014/main" id="{F8198F6C-4120-4822-B0CD-1CCA96256B87}"/>
              </a:ext>
            </a:extLst>
          </p:cNvPr>
          <p:cNvSpPr/>
          <p:nvPr/>
        </p:nvSpPr>
        <p:spPr>
          <a:xfrm>
            <a:off x="361647" y="299382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4">
            <a:hlinkClick r:id="" action="ppaction://noaction">
              <a:snd r:embed="rId19" name="T2_W2F_4.5.wav"/>
            </a:hlinkClick>
            <a:extLst>
              <a:ext uri="{FF2B5EF4-FFF2-40B4-BE49-F238E27FC236}">
                <a16:creationId xmlns:a16="http://schemas.microsoft.com/office/drawing/2014/main" id="{CCAD3779-5000-413E-8316-17A5708E538E}"/>
              </a:ext>
            </a:extLst>
          </p:cNvPr>
          <p:cNvSpPr/>
          <p:nvPr/>
        </p:nvSpPr>
        <p:spPr>
          <a:xfrm>
            <a:off x="358488" y="353647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A picture containing text, monitor, computer, indoor&#10;&#10;Description automatically generated">
            <a:hlinkClick r:id="" action="ppaction://noaction">
              <a:snd r:embed="rId20" name="s5_full conversation.wav"/>
            </a:hlinkClick>
            <a:extLst>
              <a:ext uri="{FF2B5EF4-FFF2-40B4-BE49-F238E27FC236}">
                <a16:creationId xmlns:a16="http://schemas.microsoft.com/office/drawing/2014/main" id="{F99810F9-F9CC-4679-94EF-DD5941083E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7" y="1311079"/>
            <a:ext cx="939870" cy="572734"/>
          </a:xfrm>
          <a:prstGeom prst="rect">
            <a:avLst/>
          </a:prstGeom>
        </p:spPr>
      </p:pic>
      <p:sp>
        <p:nvSpPr>
          <p:cNvPr id="38" name="CustomShape 22">
            <a:hlinkClick r:id="" action="ppaction://noaction">
              <a:snd r:embed="rId22" name="T2_W2F_4.6.wav"/>
            </a:hlinkClick>
            <a:extLst>
              <a:ext uri="{FF2B5EF4-FFF2-40B4-BE49-F238E27FC236}">
                <a16:creationId xmlns:a16="http://schemas.microsoft.com/office/drawing/2014/main" id="{2F95C0DE-1A71-4773-A943-06A3CADA9B3F}"/>
              </a:ext>
            </a:extLst>
          </p:cNvPr>
          <p:cNvSpPr/>
          <p:nvPr/>
        </p:nvSpPr>
        <p:spPr>
          <a:xfrm>
            <a:off x="361647" y="407589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hlinkClick r:id="" action="ppaction://noaction">
              <a:snd r:embed="rId23" name="T2_W2F_4.7.wav"/>
            </a:hlinkClick>
            <a:extLst>
              <a:ext uri="{FF2B5EF4-FFF2-40B4-BE49-F238E27FC236}">
                <a16:creationId xmlns:a16="http://schemas.microsoft.com/office/drawing/2014/main" id="{DA684725-B3B6-4C4B-945D-911A879502A5}"/>
              </a:ext>
            </a:extLst>
          </p:cNvPr>
          <p:cNvSpPr/>
          <p:nvPr/>
        </p:nvSpPr>
        <p:spPr>
          <a:xfrm>
            <a:off x="361647" y="461854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4">
            <a:hlinkClick r:id="" action="ppaction://noaction">
              <a:snd r:embed="rId24" name="T2_W2F_4.8.wav"/>
            </a:hlinkClick>
            <a:extLst>
              <a:ext uri="{FF2B5EF4-FFF2-40B4-BE49-F238E27FC236}">
                <a16:creationId xmlns:a16="http://schemas.microsoft.com/office/drawing/2014/main" id="{27670BDC-AF8E-4677-8966-062C466AC342}"/>
              </a:ext>
            </a:extLst>
          </p:cNvPr>
          <p:cNvSpPr/>
          <p:nvPr/>
        </p:nvSpPr>
        <p:spPr>
          <a:xfrm>
            <a:off x="358488" y="516356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CustomShape 23">
            <a:hlinkClick r:id="" action="ppaction://noaction">
              <a:snd r:embed="rId25" name="T2_W2F_4.9.wav"/>
            </a:hlinkClick>
            <a:extLst>
              <a:ext uri="{FF2B5EF4-FFF2-40B4-BE49-F238E27FC236}">
                <a16:creationId xmlns:a16="http://schemas.microsoft.com/office/drawing/2014/main" id="{A3FCB240-89B6-4C33-8162-1F0F9BF9B2A8}"/>
              </a:ext>
            </a:extLst>
          </p:cNvPr>
          <p:cNvSpPr/>
          <p:nvPr/>
        </p:nvSpPr>
        <p:spPr>
          <a:xfrm>
            <a:off x="363705" y="575094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CustomShape 24">
            <a:hlinkClick r:id="" action="ppaction://noaction">
              <a:snd r:embed="rId26" name="T2_W2F_4.10.wav"/>
            </a:hlinkClick>
            <a:extLst>
              <a:ext uri="{FF2B5EF4-FFF2-40B4-BE49-F238E27FC236}">
                <a16:creationId xmlns:a16="http://schemas.microsoft.com/office/drawing/2014/main" id="{F3B8D0A3-2175-4ECB-8B21-A3D61B4EC764}"/>
              </a:ext>
            </a:extLst>
          </p:cNvPr>
          <p:cNvSpPr/>
          <p:nvPr/>
        </p:nvSpPr>
        <p:spPr>
          <a:xfrm>
            <a:off x="358488" y="629596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5" name="Picture 54" descr="Shape, arrow&#10;&#10;Description automatically generated">
            <a:extLst>
              <a:ext uri="{FF2B5EF4-FFF2-40B4-BE49-F238E27FC236}">
                <a16:creationId xmlns:a16="http://schemas.microsoft.com/office/drawing/2014/main" id="{F979A200-1DD6-434B-9137-FF53324391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33468" y="2451173"/>
            <a:ext cx="462709" cy="428729"/>
          </a:xfrm>
          <a:prstGeom prst="rect">
            <a:avLst/>
          </a:prstGeom>
        </p:spPr>
      </p:pic>
      <p:sp>
        <p:nvSpPr>
          <p:cNvPr id="56" name="Google Shape;342;p5">
            <a:extLst>
              <a:ext uri="{FF2B5EF4-FFF2-40B4-BE49-F238E27FC236}">
                <a16:creationId xmlns:a16="http://schemas.microsoft.com/office/drawing/2014/main" id="{219DEEE4-C83D-42D9-BA83-85473B4F2780}"/>
              </a:ext>
            </a:extLst>
          </p:cNvPr>
          <p:cNvSpPr txBox="1"/>
          <p:nvPr/>
        </p:nvSpPr>
        <p:spPr>
          <a:xfrm>
            <a:off x="2682643" y="1862216"/>
            <a:ext cx="26894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024D3-E2B2-4839-A755-D21B0ABB40A0}"/>
              </a:ext>
            </a:extLst>
          </p:cNvPr>
          <p:cNvSpPr txBox="1"/>
          <p:nvPr/>
        </p:nvSpPr>
        <p:spPr>
          <a:xfrm>
            <a:off x="4316545" y="2459048"/>
            <a:ext cx="440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the Quebec carnival?</a:t>
            </a:r>
          </a:p>
        </p:txBody>
      </p:sp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88EBA927-91F4-4715-BFBD-A59A414B79C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2241" y="2961455"/>
            <a:ext cx="462709" cy="42872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A215FD8-AF10-45F3-BA9E-BED84147FBAB}"/>
              </a:ext>
            </a:extLst>
          </p:cNvPr>
          <p:cNvSpPr txBox="1"/>
          <p:nvPr/>
        </p:nvSpPr>
        <p:spPr>
          <a:xfrm>
            <a:off x="4316545" y="3012227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 in a giant football game?</a:t>
            </a:r>
          </a:p>
        </p:txBody>
      </p:sp>
      <p:pic>
        <p:nvPicPr>
          <p:cNvPr id="60" name="Picture 59" descr="Shape, arrow&#10;&#10;Description automatically generated">
            <a:extLst>
              <a:ext uri="{FF2B5EF4-FFF2-40B4-BE49-F238E27FC236}">
                <a16:creationId xmlns:a16="http://schemas.microsoft.com/office/drawing/2014/main" id="{3B7E67CA-4B9D-439D-A13D-1FE11CF8DE8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01573" y="3569043"/>
            <a:ext cx="462709" cy="42872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E99C1B0-5E6E-40DA-B8E7-C8104013E7C0}"/>
              </a:ext>
            </a:extLst>
          </p:cNvPr>
          <p:cNvSpPr txBox="1"/>
          <p:nvPr/>
        </p:nvSpPr>
        <p:spPr>
          <a:xfrm>
            <a:off x="4123152" y="3530576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special hat?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D17C4F-6F80-4BEA-A6C9-1590DB93283F}"/>
              </a:ext>
            </a:extLst>
          </p:cNvPr>
          <p:cNvSpPr txBox="1"/>
          <p:nvPr/>
        </p:nvSpPr>
        <p:spPr>
          <a:xfrm>
            <a:off x="4158932" y="4113807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watch a horse race on the snow?</a:t>
            </a:r>
          </a:p>
        </p:txBody>
      </p:sp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DB99E268-A7A2-4368-B53B-DCF1525EBB5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01572" y="4095486"/>
            <a:ext cx="462709" cy="428729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65526E92-386E-4831-892C-BAFA0313099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1093" y="4586176"/>
            <a:ext cx="462709" cy="42872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E50A5DE-5830-4E99-969F-289D53114E32}"/>
              </a:ext>
            </a:extLst>
          </p:cNvPr>
          <p:cNvSpPr txBox="1"/>
          <p:nvPr/>
        </p:nvSpPr>
        <p:spPr>
          <a:xfrm>
            <a:off x="4158932" y="4640609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 the ice hotel?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FFECF56-3D2A-45EF-8D0E-53D46713B50E}"/>
              </a:ext>
            </a:extLst>
          </p:cNvPr>
          <p:cNvSpPr txBox="1"/>
          <p:nvPr/>
        </p:nvSpPr>
        <p:spPr>
          <a:xfrm>
            <a:off x="4115612" y="5195745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prepare a chocolate cake?</a:t>
            </a:r>
          </a:p>
        </p:txBody>
      </p:sp>
      <p:pic>
        <p:nvPicPr>
          <p:cNvPr id="67" name="Picture 66" descr="Shape, arrow&#10;&#10;Description automatically generated">
            <a:extLst>
              <a:ext uri="{FF2B5EF4-FFF2-40B4-BE49-F238E27FC236}">
                <a16:creationId xmlns:a16="http://schemas.microsoft.com/office/drawing/2014/main" id="{615A2EFE-123C-4E9B-8346-42952274AC9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41707" y="5161196"/>
            <a:ext cx="462709" cy="428729"/>
          </a:xfrm>
          <a:prstGeom prst="rect">
            <a:avLst/>
          </a:prstGeom>
        </p:spPr>
      </p:pic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204E658D-0A7A-4739-B935-CE887ABAE08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69609" y="5753313"/>
            <a:ext cx="462709" cy="42872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A89CEEB-9209-421E-9297-93F0F2FB525B}"/>
              </a:ext>
            </a:extLst>
          </p:cNvPr>
          <p:cNvSpPr txBox="1"/>
          <p:nvPr/>
        </p:nvSpPr>
        <p:spPr>
          <a:xfrm>
            <a:off x="4158932" y="5754105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swim on the snow?</a:t>
            </a:r>
          </a:p>
        </p:txBody>
      </p:sp>
      <p:pic>
        <p:nvPicPr>
          <p:cNvPr id="71" name="Picture 70" descr="Shape, arrow&#10;&#10;Description automatically generated">
            <a:extLst>
              <a:ext uri="{FF2B5EF4-FFF2-40B4-BE49-F238E27FC236}">
                <a16:creationId xmlns:a16="http://schemas.microsoft.com/office/drawing/2014/main" id="{0D12E8CB-0ECD-47EF-81C7-9977C88AFAE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409" y="6253875"/>
            <a:ext cx="462709" cy="42872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01F7ED4-A0E8-44EF-AA66-AEA0004B1147}"/>
              </a:ext>
            </a:extLst>
          </p:cNvPr>
          <p:cNvSpPr txBox="1"/>
          <p:nvPr/>
        </p:nvSpPr>
        <p:spPr>
          <a:xfrm>
            <a:off x="4065043" y="6295964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watch the parade?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EBE5EA7-347C-41F3-89AF-30BD18C163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899314" y="1350525"/>
            <a:ext cx="766266" cy="455816"/>
          </a:xfrm>
          <a:prstGeom prst="rect">
            <a:avLst/>
          </a:prstGeom>
        </p:spPr>
      </p:pic>
      <p:pic>
        <p:nvPicPr>
          <p:cNvPr id="77" name="Picture 76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477AC1BE-4CE0-423D-882B-D73454F12FE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3"/>
          <a:stretch/>
        </p:blipFill>
        <p:spPr>
          <a:xfrm>
            <a:off x="1955071" y="1190862"/>
            <a:ext cx="534578" cy="610494"/>
          </a:xfrm>
          <a:prstGeom prst="rect">
            <a:avLst/>
          </a:prstGeom>
        </p:spPr>
      </p:pic>
      <p:pic>
        <p:nvPicPr>
          <p:cNvPr id="34" name="Picture 33" descr="A picture containing text, monitor, computer, indoor&#10;&#10;Description automatically generated">
            <a:hlinkClick r:id="" action="ppaction://noaction">
              <a:snd r:embed="rId20" name="s5_full conversation.wav"/>
            </a:hlinkClick>
            <a:extLst>
              <a:ext uri="{FF2B5EF4-FFF2-40B4-BE49-F238E27FC236}">
                <a16:creationId xmlns:a16="http://schemas.microsoft.com/office/drawing/2014/main" id="{1D3B0E74-ED23-48D1-8F6C-9A90D5ED3D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79" y="1298881"/>
            <a:ext cx="952364" cy="5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2F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2F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2F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2F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2F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2F_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2F_4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2F_4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/>
      <p:bldP spid="62" grpId="0"/>
      <p:bldP spid="65" grpId="0"/>
      <p:bldP spid="66" grpId="0"/>
      <p:bldP spid="70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BB6A46CD-52B7-4BB8-8525-4BABC3151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49648" y="2002192"/>
            <a:ext cx="523941" cy="4189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618904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4" name="T2_W2F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up 3: Voici les réponses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4" name="T2_W2F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EABF0D83-FFDF-4275-8452-18C7AD87C6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53" name="Title 2">
            <a:extLst>
              <a:ext uri="{FF2B5EF4-FFF2-40B4-BE49-F238E27FC236}">
                <a16:creationId xmlns:a16="http://schemas.microsoft.com/office/drawing/2014/main" id="{04EF4BE1-00E9-43EA-8528-088E421F33F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5177C98-C4E2-4248-A1B5-C967CE202E8D}"/>
              </a:ext>
            </a:extLst>
          </p:cNvPr>
          <p:cNvSpPr/>
          <p:nvPr/>
        </p:nvSpPr>
        <p:spPr>
          <a:xfrm>
            <a:off x="523516" y="1909067"/>
            <a:ext cx="5039084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C5E53-127A-4E43-9F33-F960B2DA8950}"/>
              </a:ext>
            </a:extLst>
          </p:cNvPr>
          <p:cNvSpPr/>
          <p:nvPr/>
        </p:nvSpPr>
        <p:spPr>
          <a:xfrm>
            <a:off x="622725" y="1960453"/>
            <a:ext cx="4532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aimes le Carnaval de Québec 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798ED00-92E3-4518-9C19-078C9DE57B7C}"/>
              </a:ext>
            </a:extLst>
          </p:cNvPr>
          <p:cNvSpPr/>
          <p:nvPr/>
        </p:nvSpPr>
        <p:spPr>
          <a:xfrm>
            <a:off x="545332" y="2520214"/>
            <a:ext cx="521373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A4BAAD8-9C7B-44D4-89E3-DD475CC3CB3A}"/>
              </a:ext>
            </a:extLst>
          </p:cNvPr>
          <p:cNvSpPr/>
          <p:nvPr/>
        </p:nvSpPr>
        <p:spPr>
          <a:xfrm>
            <a:off x="644540" y="2571600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joues dans un jeu de foot géant ?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470D5F40-CC1C-4674-ACA3-36F0D82C8463}"/>
              </a:ext>
            </a:extLst>
          </p:cNvPr>
          <p:cNvSpPr/>
          <p:nvPr/>
        </p:nvSpPr>
        <p:spPr>
          <a:xfrm>
            <a:off x="545332" y="3128419"/>
            <a:ext cx="4807718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B398D6C-5CA5-40D1-8CE7-1660681FD78B}"/>
              </a:ext>
            </a:extLst>
          </p:cNvPr>
          <p:cNvSpPr/>
          <p:nvPr/>
        </p:nvSpPr>
        <p:spPr>
          <a:xfrm>
            <a:off x="644540" y="3179805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portez un chapeau spéciale ?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55C9964A-60B0-4474-ACD6-1448CEFBC7E4}"/>
              </a:ext>
            </a:extLst>
          </p:cNvPr>
          <p:cNvSpPr/>
          <p:nvPr/>
        </p:nvSpPr>
        <p:spPr>
          <a:xfrm>
            <a:off x="523515" y="3749349"/>
            <a:ext cx="6590717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184885E-1B0D-4AC8-83A9-6CE27504B9F8}"/>
              </a:ext>
            </a:extLst>
          </p:cNvPr>
          <p:cNvSpPr/>
          <p:nvPr/>
        </p:nvSpPr>
        <p:spPr>
          <a:xfrm>
            <a:off x="512453" y="3788010"/>
            <a:ext cx="6742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</a:t>
            </a:r>
            <a:r>
              <a:rPr lang="es-ES_trad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regardez une course à chevaux sur la neige ?</a:t>
            </a:r>
            <a:endParaRPr lang="fr-FR" sz="2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5F6D3B42-551D-4BBA-B796-FBEC7FEAE7E6}"/>
              </a:ext>
            </a:extLst>
          </p:cNvPr>
          <p:cNvSpPr/>
          <p:nvPr/>
        </p:nvSpPr>
        <p:spPr>
          <a:xfrm>
            <a:off x="545332" y="4957414"/>
            <a:ext cx="521373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A3D810-A0EF-4C2E-A31D-6FBA0842698B}"/>
              </a:ext>
            </a:extLst>
          </p:cNvPr>
          <p:cNvSpPr/>
          <p:nvPr/>
        </p:nvSpPr>
        <p:spPr>
          <a:xfrm>
            <a:off x="644541" y="5008800"/>
            <a:ext cx="5512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préparez un gâteau au chocolat ?</a:t>
            </a: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471781C0-9EEA-4EF6-9F68-9DDD876C63EB}"/>
              </a:ext>
            </a:extLst>
          </p:cNvPr>
          <p:cNvSpPr/>
          <p:nvPr/>
        </p:nvSpPr>
        <p:spPr>
          <a:xfrm>
            <a:off x="523516" y="5558497"/>
            <a:ext cx="361640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C2ADDA0-225E-42EF-824C-E3A856660CCA}"/>
              </a:ext>
            </a:extLst>
          </p:cNvPr>
          <p:cNvSpPr/>
          <p:nvPr/>
        </p:nvSpPr>
        <p:spPr>
          <a:xfrm>
            <a:off x="622724" y="5609883"/>
            <a:ext cx="4923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nages sur la neige ?</a:t>
            </a:r>
          </a:p>
        </p:txBody>
      </p:sp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F209C347-C052-470B-A3DE-5593891009DD}"/>
              </a:ext>
            </a:extLst>
          </p:cNvPr>
          <p:cNvSpPr/>
          <p:nvPr/>
        </p:nvSpPr>
        <p:spPr>
          <a:xfrm>
            <a:off x="500952" y="6159580"/>
            <a:ext cx="4261548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AC23FE6-9F12-439F-A9F2-8017F835927B}"/>
              </a:ext>
            </a:extLst>
          </p:cNvPr>
          <p:cNvSpPr/>
          <p:nvPr/>
        </p:nvSpPr>
        <p:spPr>
          <a:xfrm>
            <a:off x="600160" y="6210966"/>
            <a:ext cx="371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regardes le défilé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25AFB3-37F5-4C2F-A4EF-BF4CE8BD5FBF}"/>
              </a:ext>
            </a:extLst>
          </p:cNvPr>
          <p:cNvSpPr/>
          <p:nvPr/>
        </p:nvSpPr>
        <p:spPr>
          <a:xfrm>
            <a:off x="8240512" y="1679237"/>
            <a:ext cx="4087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je préfère la piscine 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B401C8D-2E8F-4E80-B18D-77BC5E82C054}"/>
              </a:ext>
            </a:extLst>
          </p:cNvPr>
          <p:cNvSpPr/>
          <p:nvPr/>
        </p:nvSpPr>
        <p:spPr>
          <a:xfrm>
            <a:off x="8268791" y="2294604"/>
            <a:ext cx="3972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je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chapeaux.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A2A0CEB-2790-4E55-919A-CFBC335F3077}"/>
              </a:ext>
            </a:extLst>
          </p:cNvPr>
          <p:cNvSpPr/>
          <p:nvPr/>
        </p:nvSpPr>
        <p:spPr>
          <a:xfrm>
            <a:off x="8246227" y="2823041"/>
            <a:ext cx="3821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j’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adore les jeux de foot.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694BE8E-771D-4AAB-A73E-6DF53FFBAB66}"/>
              </a:ext>
            </a:extLst>
          </p:cNvPr>
          <p:cNvSpPr/>
          <p:nvPr/>
        </p:nvSpPr>
        <p:spPr>
          <a:xfrm>
            <a:off x="8268791" y="3438408"/>
            <a:ext cx="3805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et aussi des crêpes.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F628FC5-1DB3-4DF7-A387-9225C7B2C632}"/>
              </a:ext>
            </a:extLst>
          </p:cNvPr>
          <p:cNvSpPr/>
          <p:nvPr/>
        </p:nvSpPr>
        <p:spPr>
          <a:xfrm>
            <a:off x="8240512" y="4073322"/>
            <a:ext cx="3772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ma fête préférée.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8243EDA-BB1E-43F4-9D59-23AE9E0F8A3E}"/>
              </a:ext>
            </a:extLst>
          </p:cNvPr>
          <p:cNvSpPr/>
          <p:nvPr/>
        </p:nvSpPr>
        <p:spPr>
          <a:xfrm>
            <a:off x="8242300" y="4751561"/>
            <a:ext cx="3902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génial et très artistique!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05B9146-150D-40F8-A7CE-6118E897AAA6}"/>
              </a:ext>
            </a:extLst>
          </p:cNvPr>
          <p:cNvSpPr/>
          <p:nvPr/>
        </p:nvSpPr>
        <p:spPr>
          <a:xfrm>
            <a:off x="8308360" y="5613861"/>
            <a:ext cx="3882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mais je visite les sculptures en glace.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4510EDA-92C1-433F-B04D-CF3B0CC9F87F}"/>
              </a:ext>
            </a:extLst>
          </p:cNvPr>
          <p:cNvSpPr/>
          <p:nvPr/>
        </p:nvSpPr>
        <p:spPr>
          <a:xfrm>
            <a:off x="8262059" y="6241306"/>
            <a:ext cx="4087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j’adore les animaux.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17DD5-B9EE-4D93-A25A-902A790C6163}"/>
              </a:ext>
            </a:extLst>
          </p:cNvPr>
          <p:cNvSpPr txBox="1"/>
          <p:nvPr/>
        </p:nvSpPr>
        <p:spPr>
          <a:xfrm>
            <a:off x="7772045" y="1676608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88" name="TextBox 87">
            <a:hlinkClick r:id="" action="ppaction://noaction">
              <a:snd r:embed="rId6" name="T2_W2F_5.4.wav"/>
            </a:hlinkClick>
            <a:extLst>
              <a:ext uri="{FF2B5EF4-FFF2-40B4-BE49-F238E27FC236}">
                <a16:creationId xmlns:a16="http://schemas.microsoft.com/office/drawing/2014/main" id="{3FD86A51-8035-4FA2-848E-766C13BEB5AF}"/>
              </a:ext>
            </a:extLst>
          </p:cNvPr>
          <p:cNvSpPr txBox="1"/>
          <p:nvPr/>
        </p:nvSpPr>
        <p:spPr>
          <a:xfrm>
            <a:off x="7791095" y="2248108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9" name="TextBox 88">
            <a:hlinkClick r:id="" action="ppaction://noaction">
              <a:snd r:embed="rId7" name="R_C.wav"/>
            </a:hlinkClick>
            <a:extLst>
              <a:ext uri="{FF2B5EF4-FFF2-40B4-BE49-F238E27FC236}">
                <a16:creationId xmlns:a16="http://schemas.microsoft.com/office/drawing/2014/main" id="{EBC5E343-ED0A-4D6C-BCE5-26E9E24EC961}"/>
              </a:ext>
            </a:extLst>
          </p:cNvPr>
          <p:cNvSpPr txBox="1"/>
          <p:nvPr/>
        </p:nvSpPr>
        <p:spPr>
          <a:xfrm>
            <a:off x="7772044" y="2837715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2DB405D-F042-460F-8626-65B876E843A2}"/>
              </a:ext>
            </a:extLst>
          </p:cNvPr>
          <p:cNvSpPr txBox="1"/>
          <p:nvPr/>
        </p:nvSpPr>
        <p:spPr>
          <a:xfrm>
            <a:off x="7789635" y="3448793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91" name="TextBox 90">
            <a:hlinkClick r:id="" action="ppaction://noaction">
              <a:snd r:embed="rId8" name="R_E.wav"/>
            </a:hlinkClick>
            <a:extLst>
              <a:ext uri="{FF2B5EF4-FFF2-40B4-BE49-F238E27FC236}">
                <a16:creationId xmlns:a16="http://schemas.microsoft.com/office/drawing/2014/main" id="{83946657-3711-48D5-B581-C4C3ACE0E309}"/>
              </a:ext>
            </a:extLst>
          </p:cNvPr>
          <p:cNvSpPr txBox="1"/>
          <p:nvPr/>
        </p:nvSpPr>
        <p:spPr>
          <a:xfrm>
            <a:off x="7809299" y="4056171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F8E27E8-1033-493F-8DBF-E4EEB5FEC05E}"/>
              </a:ext>
            </a:extLst>
          </p:cNvPr>
          <p:cNvSpPr txBox="1"/>
          <p:nvPr/>
        </p:nvSpPr>
        <p:spPr>
          <a:xfrm>
            <a:off x="7789635" y="4823462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041A8A9-53A2-4C80-B03C-0459AFBE6D1E}"/>
              </a:ext>
            </a:extLst>
          </p:cNvPr>
          <p:cNvSpPr txBox="1"/>
          <p:nvPr/>
        </p:nvSpPr>
        <p:spPr>
          <a:xfrm>
            <a:off x="7808171" y="5599995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029F9A9-9DCA-4ABB-91AD-03E23EB717D1}"/>
              </a:ext>
            </a:extLst>
          </p:cNvPr>
          <p:cNvSpPr txBox="1"/>
          <p:nvPr/>
        </p:nvSpPr>
        <p:spPr>
          <a:xfrm>
            <a:off x="7809292" y="6207227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6855CC1-FEEA-4BF1-803E-D93D976440FB}"/>
              </a:ext>
            </a:extLst>
          </p:cNvPr>
          <p:cNvSpPr txBox="1"/>
          <p:nvPr/>
        </p:nvSpPr>
        <p:spPr>
          <a:xfrm>
            <a:off x="5591286" y="1738309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47157E0-7062-4965-AB98-0AAC9AB260F5}"/>
              </a:ext>
            </a:extLst>
          </p:cNvPr>
          <p:cNvSpPr txBox="1"/>
          <p:nvPr/>
        </p:nvSpPr>
        <p:spPr>
          <a:xfrm>
            <a:off x="5751792" y="2404478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6" name="Rectangle: Rounded Corners 15">
            <a:hlinkClick r:id="" action="ppaction://noaction">
              <a:snd r:embed="rId9" name="T2_W2F_5.8.wav"/>
            </a:hlinkClick>
            <a:extLst>
              <a:ext uri="{FF2B5EF4-FFF2-40B4-BE49-F238E27FC236}">
                <a16:creationId xmlns:a16="http://schemas.microsoft.com/office/drawing/2014/main" id="{B601E13A-F4A4-44AD-88D1-138A0842E3EC}"/>
              </a:ext>
            </a:extLst>
          </p:cNvPr>
          <p:cNvSpPr/>
          <p:nvPr/>
        </p:nvSpPr>
        <p:spPr>
          <a:xfrm>
            <a:off x="7858861" y="4903199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Rectangle: Rounded Corners 96">
            <a:hlinkClick r:id="" action="ppaction://noaction">
              <a:snd r:embed="rId10" name="T2_W2F_5.5.wav"/>
            </a:hlinkClick>
            <a:extLst>
              <a:ext uri="{FF2B5EF4-FFF2-40B4-BE49-F238E27FC236}">
                <a16:creationId xmlns:a16="http://schemas.microsoft.com/office/drawing/2014/main" id="{ABD74176-99A3-4EF6-B61C-EF8952CC3F86}"/>
              </a:ext>
            </a:extLst>
          </p:cNvPr>
          <p:cNvSpPr/>
          <p:nvPr/>
        </p:nvSpPr>
        <p:spPr>
          <a:xfrm>
            <a:off x="7809292" y="2864521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6B98A1-F6BF-4654-845C-8F4E915C35EE}"/>
              </a:ext>
            </a:extLst>
          </p:cNvPr>
          <p:cNvSpPr txBox="1"/>
          <p:nvPr/>
        </p:nvSpPr>
        <p:spPr>
          <a:xfrm>
            <a:off x="5371866" y="2993715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9" name="Rectangle: Rounded Corners 98">
            <a:hlinkClick r:id="" action="ppaction://noaction">
              <a:snd r:embed="rId6" name="T2_W2F_5.4.wav"/>
            </a:hlinkClick>
            <a:extLst>
              <a:ext uri="{FF2B5EF4-FFF2-40B4-BE49-F238E27FC236}">
                <a16:creationId xmlns:a16="http://schemas.microsoft.com/office/drawing/2014/main" id="{9BD72A0F-F970-4061-BFEF-4FF34EA2F8BE}"/>
              </a:ext>
            </a:extLst>
          </p:cNvPr>
          <p:cNvSpPr/>
          <p:nvPr/>
        </p:nvSpPr>
        <p:spPr>
          <a:xfrm>
            <a:off x="7809292" y="2291802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2D39F2B-2D1F-4D6C-BD50-C801E93E0785}"/>
              </a:ext>
            </a:extLst>
          </p:cNvPr>
          <p:cNvSpPr txBox="1"/>
          <p:nvPr/>
        </p:nvSpPr>
        <p:spPr>
          <a:xfrm>
            <a:off x="7007437" y="3643837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01" name="Rectangle: Rounded Corners 100">
            <a:hlinkClick r:id="" action="ppaction://noaction">
              <a:snd r:embed="rId11" name="T2_W2F_5.7.wav"/>
            </a:hlinkClick>
            <a:extLst>
              <a:ext uri="{FF2B5EF4-FFF2-40B4-BE49-F238E27FC236}">
                <a16:creationId xmlns:a16="http://schemas.microsoft.com/office/drawing/2014/main" id="{045083D3-D302-4247-9E13-776DE4BF201C}"/>
              </a:ext>
            </a:extLst>
          </p:cNvPr>
          <p:cNvSpPr/>
          <p:nvPr/>
        </p:nvSpPr>
        <p:spPr>
          <a:xfrm>
            <a:off x="7826206" y="4099134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6FD87EB2-EBBA-47E8-BED9-D0DA37FA161E}"/>
              </a:ext>
            </a:extLst>
          </p:cNvPr>
          <p:cNvSpPr/>
          <p:nvPr/>
        </p:nvSpPr>
        <p:spPr>
          <a:xfrm>
            <a:off x="545332" y="4343091"/>
            <a:ext cx="4358264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0542461-EAB3-47F3-B658-38C56D848525}"/>
              </a:ext>
            </a:extLst>
          </p:cNvPr>
          <p:cNvSpPr/>
          <p:nvPr/>
        </p:nvSpPr>
        <p:spPr>
          <a:xfrm>
            <a:off x="644540" y="4394477"/>
            <a:ext cx="4379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</a:t>
            </a:r>
            <a:r>
              <a:rPr lang="es-ES_trad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visitez l’hôtel de glace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55B8158-03B0-4490-B775-5B35C7716C60}"/>
              </a:ext>
            </a:extLst>
          </p:cNvPr>
          <p:cNvSpPr txBox="1"/>
          <p:nvPr/>
        </p:nvSpPr>
        <p:spPr>
          <a:xfrm>
            <a:off x="4937549" y="4245624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05" name="Rectangle: Rounded Corners 104">
            <a:hlinkClick r:id="" action="ppaction://noaction">
              <a:snd r:embed="rId12" name="T2_W2F_5.10.wav"/>
            </a:hlinkClick>
            <a:extLst>
              <a:ext uri="{FF2B5EF4-FFF2-40B4-BE49-F238E27FC236}">
                <a16:creationId xmlns:a16="http://schemas.microsoft.com/office/drawing/2014/main" id="{F4B49EE0-919A-423D-94E4-9D9E8BC3DCB6}"/>
              </a:ext>
            </a:extLst>
          </p:cNvPr>
          <p:cNvSpPr/>
          <p:nvPr/>
        </p:nvSpPr>
        <p:spPr>
          <a:xfrm>
            <a:off x="7851686" y="6233912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6C9A6C6-9B96-4AB8-BE41-71C14054A166}"/>
              </a:ext>
            </a:extLst>
          </p:cNvPr>
          <p:cNvSpPr txBox="1"/>
          <p:nvPr/>
        </p:nvSpPr>
        <p:spPr>
          <a:xfrm>
            <a:off x="5770972" y="4849497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07" name="Rectangle: Rounded Corners 106">
            <a:hlinkClick r:id="" action="ppaction://noaction">
              <a:snd r:embed="rId13" name="T2_W2F_5.6.wav"/>
            </a:hlinkClick>
            <a:extLst>
              <a:ext uri="{FF2B5EF4-FFF2-40B4-BE49-F238E27FC236}">
                <a16:creationId xmlns:a16="http://schemas.microsoft.com/office/drawing/2014/main" id="{E3932007-5063-4E18-9D91-CCC46D7E07D0}"/>
              </a:ext>
            </a:extLst>
          </p:cNvPr>
          <p:cNvSpPr/>
          <p:nvPr/>
        </p:nvSpPr>
        <p:spPr>
          <a:xfrm>
            <a:off x="7809196" y="3472058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6C79CA7-A121-436C-ACE9-6345BD74CC4E}"/>
              </a:ext>
            </a:extLst>
          </p:cNvPr>
          <p:cNvSpPr txBox="1"/>
          <p:nvPr/>
        </p:nvSpPr>
        <p:spPr>
          <a:xfrm>
            <a:off x="4121268" y="5464148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09" name="Rectangle: Rounded Corners 108">
            <a:hlinkClick r:id="" action="ppaction://noaction">
              <a:snd r:embed="rId14" name="T2_W2F_5.9.wav"/>
            </a:hlinkClick>
            <a:extLst>
              <a:ext uri="{FF2B5EF4-FFF2-40B4-BE49-F238E27FC236}">
                <a16:creationId xmlns:a16="http://schemas.microsoft.com/office/drawing/2014/main" id="{7A8466C8-7A96-4D5B-86AF-F97A1A16810C}"/>
              </a:ext>
            </a:extLst>
          </p:cNvPr>
          <p:cNvSpPr/>
          <p:nvPr/>
        </p:nvSpPr>
        <p:spPr>
          <a:xfrm>
            <a:off x="7866068" y="5630278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6562676-4234-4BAA-A577-616E7BC98922}"/>
              </a:ext>
            </a:extLst>
          </p:cNvPr>
          <p:cNvSpPr txBox="1"/>
          <p:nvPr/>
        </p:nvSpPr>
        <p:spPr>
          <a:xfrm>
            <a:off x="4746891" y="6075452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11" name="Rectangle: Rounded Corners 110">
            <a:hlinkClick r:id="" action="ppaction://noaction">
              <a:snd r:embed="rId15" name="T2_W2F_5.3.wav"/>
            </a:hlinkClick>
            <a:extLst>
              <a:ext uri="{FF2B5EF4-FFF2-40B4-BE49-F238E27FC236}">
                <a16:creationId xmlns:a16="http://schemas.microsoft.com/office/drawing/2014/main" id="{A0857386-A14C-4C28-9FCB-D0C848124F95}"/>
              </a:ext>
            </a:extLst>
          </p:cNvPr>
          <p:cNvSpPr/>
          <p:nvPr/>
        </p:nvSpPr>
        <p:spPr>
          <a:xfrm>
            <a:off x="7809196" y="1738991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DF17AC0-0702-4719-ACD1-F7DCF25A8768}"/>
              </a:ext>
            </a:extLst>
          </p:cNvPr>
          <p:cNvSpPr txBox="1"/>
          <p:nvPr/>
        </p:nvSpPr>
        <p:spPr>
          <a:xfrm>
            <a:off x="8724926" y="91987"/>
            <a:ext cx="236407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pendant – during</a:t>
            </a:r>
          </a:p>
        </p:txBody>
      </p:sp>
      <p:pic>
        <p:nvPicPr>
          <p:cNvPr id="104" name="Picture 103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BEF9BDF2-9512-418F-B97F-C76FC1AAC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49648" y="2589297"/>
            <a:ext cx="523941" cy="418926"/>
          </a:xfrm>
          <a:prstGeom prst="rect">
            <a:avLst/>
          </a:prstGeom>
        </p:spPr>
      </p:pic>
      <p:pic>
        <p:nvPicPr>
          <p:cNvPr id="113" name="Picture 112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020E31E6-DB0C-40E0-A16A-B38508F61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56883" y="3219537"/>
            <a:ext cx="523941" cy="418926"/>
          </a:xfrm>
          <a:prstGeom prst="rect">
            <a:avLst/>
          </a:prstGeom>
        </p:spPr>
      </p:pic>
      <p:pic>
        <p:nvPicPr>
          <p:cNvPr id="114" name="Picture 113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A31B648F-9F69-4DB6-9C46-4FCFC61BF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74529" y="3846708"/>
            <a:ext cx="523941" cy="418926"/>
          </a:xfrm>
          <a:prstGeom prst="rect">
            <a:avLst/>
          </a:prstGeom>
        </p:spPr>
      </p:pic>
      <p:pic>
        <p:nvPicPr>
          <p:cNvPr id="115" name="Picture 114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919A7895-5078-4024-AB84-CF5DBE123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49648" y="4436082"/>
            <a:ext cx="523941" cy="418926"/>
          </a:xfrm>
          <a:prstGeom prst="rect">
            <a:avLst/>
          </a:prstGeom>
        </p:spPr>
      </p:pic>
      <p:pic>
        <p:nvPicPr>
          <p:cNvPr id="116" name="Picture 115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E108799E-637F-416E-89A7-1CBE99539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56884" y="5040521"/>
            <a:ext cx="523941" cy="418926"/>
          </a:xfrm>
          <a:prstGeom prst="rect">
            <a:avLst/>
          </a:prstGeom>
        </p:spPr>
      </p:pic>
      <p:pic>
        <p:nvPicPr>
          <p:cNvPr id="117" name="Picture 116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71984E8B-6D71-47D3-940D-5BBE5918E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74492" y="5671529"/>
            <a:ext cx="523941" cy="418926"/>
          </a:xfrm>
          <a:prstGeom prst="rect">
            <a:avLst/>
          </a:prstGeom>
        </p:spPr>
      </p:pic>
      <p:pic>
        <p:nvPicPr>
          <p:cNvPr id="118" name="Picture 117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F8E972CB-86EB-4505-BFDA-0F79583A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72510" y="6251545"/>
            <a:ext cx="523941" cy="418926"/>
          </a:xfrm>
          <a:prstGeom prst="rect">
            <a:avLst/>
          </a:prstGeom>
        </p:spPr>
      </p:pic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37ACE54A-7985-4663-B0B3-24FD869927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45" y="493111"/>
            <a:ext cx="914400" cy="914400"/>
          </a:xfrm>
          <a:prstGeom prst="rect">
            <a:avLst/>
          </a:prstGeom>
        </p:spPr>
      </p:pic>
      <p:sp>
        <p:nvSpPr>
          <p:cNvPr id="120" name="Speech Bubble: Rectangle with Corners Rounded 119">
            <a:hlinkClick r:id="" action="ppaction://noaction">
              <a:snd r:embed="rId18" name="T2_W2F_5.2.wav"/>
            </a:hlinkClick>
            <a:extLst>
              <a:ext uri="{FF2B5EF4-FFF2-40B4-BE49-F238E27FC236}">
                <a16:creationId xmlns:a16="http://schemas.microsoft.com/office/drawing/2014/main" id="{7A59DC63-E206-404C-9F75-F700F69C5DB5}"/>
              </a:ext>
            </a:extLst>
          </p:cNvPr>
          <p:cNvSpPr/>
          <p:nvPr/>
        </p:nvSpPr>
        <p:spPr>
          <a:xfrm>
            <a:off x="933864" y="667081"/>
            <a:ext cx="925747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CustomShape 7">
            <a:hlinkClick r:id="" action="ppaction://noaction">
              <a:snd r:embed="rId18" name="T2_W2F_5.2.wav"/>
            </a:hlinkClick>
            <a:extLst>
              <a:ext uri="{FF2B5EF4-FFF2-40B4-BE49-F238E27FC236}">
                <a16:creationId xmlns:a16="http://schemas.microsoft.com/office/drawing/2014/main" id="{C28944F3-EEB5-4674-A751-9CFCE46B66CF}"/>
              </a:ext>
            </a:extLst>
          </p:cNvPr>
          <p:cNvSpPr/>
          <p:nvPr/>
        </p:nvSpPr>
        <p:spPr>
          <a:xfrm>
            <a:off x="915248" y="733519"/>
            <a:ext cx="1030317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 le numéro de la question et la lettre de la réponse correspondante.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67;p2">
            <a:extLst>
              <a:ext uri="{FF2B5EF4-FFF2-40B4-BE49-F238E27FC236}">
                <a16:creationId xmlns:a16="http://schemas.microsoft.com/office/drawing/2014/main" id="{993445A3-10B1-4F34-93E8-9940212AAB2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16" grpId="0" animBg="1"/>
      <p:bldP spid="97" grpId="0" animBg="1"/>
      <p:bldP spid="98" grpId="0"/>
      <p:bldP spid="99" grpId="0" animBg="1"/>
      <p:bldP spid="100" grpId="0"/>
      <p:bldP spid="101" grpId="0" animBg="1"/>
      <p:bldP spid="102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173098" y="106125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Complète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" name="Title 2">
            <a:extLst>
              <a:ext uri="{FF2B5EF4-FFF2-40B4-BE49-F238E27FC236}">
                <a16:creationId xmlns:a16="http://schemas.microsoft.com/office/drawing/2014/main" id="{0954BFED-4AD6-40A9-B550-F4ACD78537A3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12" name="Picture 211" descr="Icon&#10;&#10;Description automatically generated">
            <a:extLst>
              <a:ext uri="{FF2B5EF4-FFF2-40B4-BE49-F238E27FC236}">
                <a16:creationId xmlns:a16="http://schemas.microsoft.com/office/drawing/2014/main" id="{DBCD8065-78F2-40F9-901C-13150382F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A02DCD-26EE-476D-998A-2EED3CBB52A8}"/>
              </a:ext>
            </a:extLst>
          </p:cNvPr>
          <p:cNvSpPr/>
          <p:nvPr/>
        </p:nvSpPr>
        <p:spPr>
          <a:xfrm>
            <a:off x="839821" y="557652"/>
            <a:ext cx="10311953" cy="6249531"/>
          </a:xfrm>
          <a:prstGeom prst="rect">
            <a:avLst/>
          </a:prstGeom>
          <a:solidFill>
            <a:srgbClr val="E7F9F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 amie Cécile adore le Carnaval de Québec !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arrivons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toujours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Elle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regarde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course de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chevaux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préfère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traineaux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‘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bain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de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!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Oui,c’est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bizarre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nageons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dans la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! Tout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très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joli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château de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admirons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sculptures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glace. Au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soir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regardons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défilé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super ! N</a:t>
            </a: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ous sommes toujours très fatigués* mais contents</a:t>
            </a:r>
            <a:r>
              <a:rPr kumimoji="0" lang="es-ES_tradn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E232A9-3936-4434-9FAF-F42607F5C468}"/>
              </a:ext>
            </a:extLst>
          </p:cNvPr>
          <p:cNvGrpSpPr/>
          <p:nvPr/>
        </p:nvGrpSpPr>
        <p:grpSpPr>
          <a:xfrm>
            <a:off x="6414444" y="1464255"/>
            <a:ext cx="1580884" cy="523220"/>
            <a:chOff x="-2492486" y="2943226"/>
            <a:chExt cx="2057400" cy="523220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4D8110A6-F5EF-4781-BC6A-155D8FBEAB8C}"/>
                </a:ext>
              </a:extLst>
            </p:cNvPr>
            <p:cNvSpPr/>
            <p:nvPr/>
          </p:nvSpPr>
          <p:spPr>
            <a:xfrm>
              <a:off x="-2492486" y="2943226"/>
              <a:ext cx="205740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5" name="Picture 2" descr="Ojos, Azul, Globos Oculares, Cejas">
              <a:extLst>
                <a:ext uri="{FF2B5EF4-FFF2-40B4-BE49-F238E27FC236}">
                  <a16:creationId xmlns:a16="http://schemas.microsoft.com/office/drawing/2014/main" id="{46D1CB7B-022B-4DC8-9AEE-B330E0883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2353" y="2943226"/>
              <a:ext cx="1178297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024BEFAB-28B6-4CB5-BC84-0E0A03136908}"/>
              </a:ext>
            </a:extLst>
          </p:cNvPr>
          <p:cNvGrpSpPr/>
          <p:nvPr/>
        </p:nvGrpSpPr>
        <p:grpSpPr>
          <a:xfrm>
            <a:off x="4277882" y="5391238"/>
            <a:ext cx="1616086" cy="616481"/>
            <a:chOff x="-2335658" y="5957627"/>
            <a:chExt cx="1761425" cy="616481"/>
          </a:xfrm>
        </p:grpSpPr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E606A2D5-C4FE-4A32-9389-72692325537F}"/>
                </a:ext>
              </a:extLst>
            </p:cNvPr>
            <p:cNvSpPr/>
            <p:nvPr/>
          </p:nvSpPr>
          <p:spPr>
            <a:xfrm>
              <a:off x="-2335658" y="6003744"/>
              <a:ext cx="1761425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DD60B5B6-5DBD-4BC5-BF29-317CFCE7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4562" y="6153150"/>
              <a:ext cx="365163" cy="365163"/>
            </a:xfrm>
            <a:prstGeom prst="rect">
              <a:avLst/>
            </a:prstGeom>
          </p:spPr>
        </p:pic>
        <p:pic>
          <p:nvPicPr>
            <p:cNvPr id="30" name="Picture 29" descr="Shape, icon, circle&#10;&#10;Description automatically generated">
              <a:extLst>
                <a:ext uri="{FF2B5EF4-FFF2-40B4-BE49-F238E27FC236}">
                  <a16:creationId xmlns:a16="http://schemas.microsoft.com/office/drawing/2014/main" id="{29162D96-63C2-4052-B0A3-739C041A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399" y="6153150"/>
              <a:ext cx="365166" cy="3651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8A7637-AAE1-45CA-9035-0F7736E00001}"/>
                </a:ext>
              </a:extLst>
            </p:cNvPr>
            <p:cNvSpPr txBox="1"/>
            <p:nvPr/>
          </p:nvSpPr>
          <p:spPr>
            <a:xfrm rot="20988854">
              <a:off x="-1871805" y="5957627"/>
              <a:ext cx="1003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Z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z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z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20A3DEBC-F8AB-49FD-A2FD-B42F6F130CF1}"/>
                </a:ext>
              </a:extLst>
            </p:cNvPr>
            <p:cNvSpPr txBox="1"/>
            <p:nvPr/>
          </p:nvSpPr>
          <p:spPr>
            <a:xfrm>
              <a:off x="-2295083" y="6173998"/>
              <a:ext cx="10859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are</a:t>
              </a: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BBF3254-A063-4AA2-85AE-72C79C45388A}"/>
              </a:ext>
            </a:extLst>
          </p:cNvPr>
          <p:cNvSpPr txBox="1"/>
          <p:nvPr/>
        </p:nvSpPr>
        <p:spPr>
          <a:xfrm>
            <a:off x="2895569" y="6254306"/>
            <a:ext cx="8289168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traineau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sled(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bath |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fatigué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tired</a:t>
            </a:r>
          </a:p>
        </p:txBody>
      </p:sp>
      <p:sp>
        <p:nvSpPr>
          <p:cNvPr id="42" name="Google Shape;167;p2">
            <a:extLst>
              <a:ext uri="{FF2B5EF4-FFF2-40B4-BE49-F238E27FC236}">
                <a16:creationId xmlns:a16="http://schemas.microsoft.com/office/drawing/2014/main" id="{60FFF51E-911F-42B3-80D4-0F9182A2E0FA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649B26FE-F39A-4B54-B87B-28705859A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737" y="1693061"/>
            <a:ext cx="873688" cy="572675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9BD3368E-3063-4EC5-A1B7-61C1C19A56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-5585" r="35227" b="30172"/>
          <a:stretch/>
        </p:blipFill>
        <p:spPr>
          <a:xfrm>
            <a:off x="11155322" y="2360312"/>
            <a:ext cx="964248" cy="1050378"/>
          </a:xfrm>
          <a:prstGeom prst="rect">
            <a:avLst/>
          </a:prstGeom>
        </p:spPr>
      </p:pic>
      <p:pic>
        <p:nvPicPr>
          <p:cNvPr id="46" name="Picture 2" descr="Flag, Quebec, Fleurdelise, Maurice Duplessis, Canada">
            <a:extLst>
              <a:ext uri="{FF2B5EF4-FFF2-40B4-BE49-F238E27FC236}">
                <a16:creationId xmlns:a16="http://schemas.microsoft.com/office/drawing/2014/main" id="{62FC7322-4C8A-4771-92B6-83702675A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084" y="3426575"/>
            <a:ext cx="845621" cy="56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6468348-02A9-4BDF-98AC-10AAB453A2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" y="590515"/>
            <a:ext cx="696992" cy="177011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37BBD-3D28-4FC5-B49B-A3A1B97EDB7E}"/>
              </a:ext>
            </a:extLst>
          </p:cNvPr>
          <p:cNvGrpSpPr/>
          <p:nvPr/>
        </p:nvGrpSpPr>
        <p:grpSpPr>
          <a:xfrm>
            <a:off x="4190858" y="710051"/>
            <a:ext cx="1641732" cy="523220"/>
            <a:chOff x="12438327" y="-169278"/>
            <a:chExt cx="1280901" cy="5232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03BDF2-22E1-419F-87DD-8687DA38627A}"/>
                </a:ext>
              </a:extLst>
            </p:cNvPr>
            <p:cNvSpPr/>
            <p:nvPr/>
          </p:nvSpPr>
          <p:spPr>
            <a:xfrm>
              <a:off x="12438327" y="-169278"/>
              <a:ext cx="1280901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Graphic 17" descr="In love face with solid fill with solid fill">
              <a:extLst>
                <a:ext uri="{FF2B5EF4-FFF2-40B4-BE49-F238E27FC236}">
                  <a16:creationId xmlns:a16="http://schemas.microsoft.com/office/drawing/2014/main" id="{09E01EFA-0CF1-4814-97F1-1718D174F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850142" y="-136678"/>
              <a:ext cx="457269" cy="45726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C9B004-011E-48A4-AAC2-B966170F0299}"/>
              </a:ext>
            </a:extLst>
          </p:cNvPr>
          <p:cNvGrpSpPr/>
          <p:nvPr/>
        </p:nvGrpSpPr>
        <p:grpSpPr>
          <a:xfrm>
            <a:off x="3885016" y="2078099"/>
            <a:ext cx="1641733" cy="634947"/>
            <a:chOff x="12479115" y="772083"/>
            <a:chExt cx="1360508" cy="63494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A4992F6-742C-44BE-B78B-998BD97B20E4}"/>
                </a:ext>
              </a:extLst>
            </p:cNvPr>
            <p:cNvSpPr/>
            <p:nvPr/>
          </p:nvSpPr>
          <p:spPr>
            <a:xfrm>
              <a:off x="12518920" y="799942"/>
              <a:ext cx="1280901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Graphic 26" descr="Thumbs up sign with solid fill">
              <a:extLst>
                <a:ext uri="{FF2B5EF4-FFF2-40B4-BE49-F238E27FC236}">
                  <a16:creationId xmlns:a16="http://schemas.microsoft.com/office/drawing/2014/main" id="{31C4E883-1542-4E51-8003-A4C75DAE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816751" y="772083"/>
              <a:ext cx="390898" cy="390898"/>
            </a:xfrm>
            <a:prstGeom prst="rect">
              <a:avLst/>
            </a:prstGeom>
          </p:spPr>
        </p:pic>
        <p:pic>
          <p:nvPicPr>
            <p:cNvPr id="59" name="Picture 58" descr="Shape, icon, circle&#10;&#10;Description automatically generated">
              <a:extLst>
                <a:ext uri="{FF2B5EF4-FFF2-40B4-BE49-F238E27FC236}">
                  <a16:creationId xmlns:a16="http://schemas.microsoft.com/office/drawing/2014/main" id="{7A5CCF4C-3CAB-4F16-A775-B7CDE59DF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3262" y="869315"/>
              <a:ext cx="225497" cy="22549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758ECDA-F7EF-4593-AE81-4F54EE3F42DC}"/>
                </a:ext>
              </a:extLst>
            </p:cNvPr>
            <p:cNvSpPr txBox="1"/>
            <p:nvPr/>
          </p:nvSpPr>
          <p:spPr>
            <a:xfrm>
              <a:off x="12479115" y="1006920"/>
              <a:ext cx="1360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prefer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65E763-F916-48C5-99E3-7E17304ED17C}"/>
              </a:ext>
            </a:extLst>
          </p:cNvPr>
          <p:cNvGrpSpPr/>
          <p:nvPr/>
        </p:nvGrpSpPr>
        <p:grpSpPr>
          <a:xfrm>
            <a:off x="1904748" y="2766783"/>
            <a:ext cx="2124641" cy="555434"/>
            <a:chOff x="11384023" y="4720265"/>
            <a:chExt cx="2286110" cy="555434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2274070E-3D71-48DC-A65F-E063B878EAA7}"/>
                </a:ext>
              </a:extLst>
            </p:cNvPr>
            <p:cNvSpPr/>
            <p:nvPr/>
          </p:nvSpPr>
          <p:spPr>
            <a:xfrm>
              <a:off x="11384023" y="4740105"/>
              <a:ext cx="228611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7F08F39-4679-4112-B840-C058C5373BF3}"/>
                </a:ext>
              </a:extLst>
            </p:cNvPr>
            <p:cNvGrpSpPr/>
            <p:nvPr/>
          </p:nvGrpSpPr>
          <p:grpSpPr>
            <a:xfrm>
              <a:off x="11657738" y="4720265"/>
              <a:ext cx="1677251" cy="555434"/>
              <a:chOff x="-2388574" y="3115335"/>
              <a:chExt cx="3418937" cy="1132206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818D7A-D3D1-4790-A3A3-535AB62A4A8F}"/>
                  </a:ext>
                </a:extLst>
              </p:cNvPr>
              <p:cNvSpPr/>
              <p:nvPr/>
            </p:nvSpPr>
            <p:spPr>
              <a:xfrm>
                <a:off x="-1253023" y="3115335"/>
                <a:ext cx="1147841" cy="1132206"/>
              </a:xfrm>
              <a:prstGeom prst="ellipse">
                <a:avLst/>
              </a:prstGeom>
              <a:solidFill>
                <a:srgbClr val="F19D19">
                  <a:lumMod val="40000"/>
                  <a:lumOff val="60000"/>
                </a:srgbClr>
              </a:solidFill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74" name="Graphic 73" descr="Cheers with solid fill">
                <a:extLst>
                  <a:ext uri="{FF2B5EF4-FFF2-40B4-BE49-F238E27FC236}">
                    <a16:creationId xmlns:a16="http://schemas.microsoft.com/office/drawing/2014/main" id="{9605D2CA-3AA5-49BD-AD5E-0422EE886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-1136304" y="328472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817954-BE3B-45DB-AEF0-E5ED72DE3300}"/>
                  </a:ext>
                </a:extLst>
              </p:cNvPr>
              <p:cNvSpPr txBox="1"/>
              <p:nvPr/>
            </p:nvSpPr>
            <p:spPr>
              <a:xfrm>
                <a:off x="-2388574" y="3265271"/>
                <a:ext cx="3418937" cy="815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participate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B33DAB-36E8-4741-A8A2-DBA7D8E06B98}"/>
              </a:ext>
            </a:extLst>
          </p:cNvPr>
          <p:cNvGrpSpPr/>
          <p:nvPr/>
        </p:nvGrpSpPr>
        <p:grpSpPr>
          <a:xfrm>
            <a:off x="2862606" y="3502192"/>
            <a:ext cx="1710620" cy="523220"/>
            <a:chOff x="11349541" y="4588923"/>
            <a:chExt cx="1710620" cy="52322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7B3AD489-0546-48CB-936C-3CCDD6F32F67}"/>
                </a:ext>
              </a:extLst>
            </p:cNvPr>
            <p:cNvSpPr/>
            <p:nvPr/>
          </p:nvSpPr>
          <p:spPr>
            <a:xfrm>
              <a:off x="11349541" y="4588923"/>
              <a:ext cx="171062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AA30387-AA03-4758-8C9D-6B7521AEC0CD}"/>
                </a:ext>
              </a:extLst>
            </p:cNvPr>
            <p:cNvGrpSpPr/>
            <p:nvPr/>
          </p:nvGrpSpPr>
          <p:grpSpPr>
            <a:xfrm>
              <a:off x="11935505" y="4588923"/>
              <a:ext cx="512989" cy="506001"/>
              <a:chOff x="569673" y="1246798"/>
              <a:chExt cx="1147841" cy="113220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343B0E0-A9E6-4B34-AC3F-16E047A68DEB}"/>
                  </a:ext>
                </a:extLst>
              </p:cNvPr>
              <p:cNvSpPr/>
              <p:nvPr/>
            </p:nvSpPr>
            <p:spPr>
              <a:xfrm>
                <a:off x="569673" y="1246798"/>
                <a:ext cx="1147841" cy="113220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71" name="Graphic 70" descr="Swimming with solid fill">
                <a:extLst>
                  <a:ext uri="{FF2B5EF4-FFF2-40B4-BE49-F238E27FC236}">
                    <a16:creationId xmlns:a16="http://schemas.microsoft.com/office/drawing/2014/main" id="{CC61C69D-4F84-4CDA-857D-60E258420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81726" y="131452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0694239-8DB0-4F58-8006-4DCDCAF72573}"/>
              </a:ext>
            </a:extLst>
          </p:cNvPr>
          <p:cNvGrpSpPr/>
          <p:nvPr/>
        </p:nvGrpSpPr>
        <p:grpSpPr>
          <a:xfrm>
            <a:off x="7016134" y="4846563"/>
            <a:ext cx="1958387" cy="523220"/>
            <a:chOff x="-2492486" y="2943226"/>
            <a:chExt cx="2057400" cy="523220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7055948D-8A54-4514-93B1-7CC4D233294F}"/>
                </a:ext>
              </a:extLst>
            </p:cNvPr>
            <p:cNvSpPr/>
            <p:nvPr/>
          </p:nvSpPr>
          <p:spPr>
            <a:xfrm>
              <a:off x="-2492486" y="2943226"/>
              <a:ext cx="205740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Picture 2" descr="Ojos, Azul, Globos Oculares, Cejas">
              <a:extLst>
                <a:ext uri="{FF2B5EF4-FFF2-40B4-BE49-F238E27FC236}">
                  <a16:creationId xmlns:a16="http://schemas.microsoft.com/office/drawing/2014/main" id="{120D1264-81AD-4365-BFC9-F8CBDDA81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2353" y="2943226"/>
              <a:ext cx="1178297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826690-91A6-411C-AC07-D87FF2568049}"/>
              </a:ext>
            </a:extLst>
          </p:cNvPr>
          <p:cNvGrpSpPr/>
          <p:nvPr/>
        </p:nvGrpSpPr>
        <p:grpSpPr>
          <a:xfrm>
            <a:off x="1952144" y="4146859"/>
            <a:ext cx="1449428" cy="523220"/>
            <a:chOff x="12498721" y="1688490"/>
            <a:chExt cx="1449428" cy="52322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85133DC-91F9-49BC-ADF3-A0126898948D}"/>
                </a:ext>
              </a:extLst>
            </p:cNvPr>
            <p:cNvSpPr/>
            <p:nvPr/>
          </p:nvSpPr>
          <p:spPr>
            <a:xfrm>
              <a:off x="12498721" y="1688490"/>
              <a:ext cx="1449428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3B6C75-AF89-4A54-8B9D-4C351AE1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0032" y="1768510"/>
              <a:ext cx="279237" cy="425504"/>
            </a:xfrm>
            <a:prstGeom prst="rect">
              <a:avLst/>
            </a:prstGeom>
          </p:spPr>
        </p:pic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9318DA-D711-4267-AD36-977914DBF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362419" y="1781082"/>
              <a:ext cx="356658" cy="39663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E2CC345-2BFE-453E-9C65-8D37DB4C9A45}"/>
                </a:ext>
              </a:extLst>
            </p:cNvPr>
            <p:cNvSpPr txBox="1"/>
            <p:nvPr/>
          </p:nvSpPr>
          <p:spPr>
            <a:xfrm>
              <a:off x="12792198" y="1750045"/>
              <a:ext cx="6707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visit</a:t>
              </a:r>
            </a:p>
          </p:txBody>
        </p:sp>
      </p:grpSp>
      <p:pic>
        <p:nvPicPr>
          <p:cNvPr id="4" name="T2_W2F_6.1">
            <a:hlinkClick r:id="" action="ppaction://media"/>
            <a:extLst>
              <a:ext uri="{FF2B5EF4-FFF2-40B4-BE49-F238E27FC236}">
                <a16:creationId xmlns:a16="http://schemas.microsoft.com/office/drawing/2014/main" id="{36B0C67F-52DC-D9B5-3D3C-C51256B3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3745" y="4148893"/>
            <a:ext cx="1042371" cy="10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62191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436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7322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beautiful, lovely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have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Quebec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participate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(plural/formal)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hlinkClick r:id="" action="ppaction://noaction">
              <a:snd r:embed="rId8" name="T2_W2F_7.1.wav"/>
            </a:hlinkClick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hlinkClick r:id="" action="ppaction://noaction">
              <a:snd r:embed="rId9" name="T2_W2F_7.2.wav"/>
            </a:hlinkClick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908438" y="6283513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nager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hlinkClick r:id="" action="ppaction://noaction">
              <a:snd r:embed="rId10" name="T2_W2F_7.3.wav"/>
            </a:hlinkClick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7281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course</a:t>
            </a:r>
          </a:p>
        </p:txBody>
      </p:sp>
      <p:sp>
        <p:nvSpPr>
          <p:cNvPr id="31" name="TextBox 30">
            <a:hlinkClick r:id="" action="ppaction://noaction">
              <a:snd r:embed="rId11" name="T2_W2F_7.4.wav"/>
            </a:hlinkClick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participer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(à)</a:t>
            </a:r>
          </a:p>
        </p:txBody>
      </p:sp>
      <p:sp>
        <p:nvSpPr>
          <p:cNvPr id="32" name="TextBox 31">
            <a:hlinkClick r:id="" action="ppaction://noaction">
              <a:snd r:embed="rId12" name="T2_W2F_7.5.wav"/>
            </a:hlinkClick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77449" y="540234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neige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hlinkClick r:id="" action="ppaction://noaction">
              <a:snd r:embed="rId13" name="T2_W2F_7.6.wav"/>
            </a:hlinkClick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glace</a:t>
            </a:r>
          </a:p>
        </p:txBody>
      </p:sp>
      <p:sp>
        <p:nvSpPr>
          <p:cNvPr id="34" name="TextBox 33">
            <a:hlinkClick r:id="" action="ppaction://noaction">
              <a:snd r:embed="rId14" name="T2_W2F_7.7.wav"/>
            </a:hlinkClick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228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château</a:t>
            </a:r>
          </a:p>
        </p:txBody>
      </p:sp>
      <p:sp>
        <p:nvSpPr>
          <p:cNvPr id="35" name="TextBox 34">
            <a:hlinkClick r:id="" action="ppaction://noaction">
              <a:snd r:embed="rId15" name="T2_W2F_7.8.wav"/>
            </a:hlinkClick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908437" y="458007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défilé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hlinkClick r:id="" action="ppaction://noaction">
              <a:snd r:embed="rId16" name="T2_W2F_7.9.wav"/>
            </a:hlinkClick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17282" y="4557203"/>
            <a:ext cx="248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Québec</a:t>
            </a:r>
          </a:p>
        </p:txBody>
      </p:sp>
      <p:sp>
        <p:nvSpPr>
          <p:cNvPr id="37" name="TextBox 36">
            <a:hlinkClick r:id="" action="ppaction://noaction">
              <a:snd r:embed="rId17" name="T2_W2F_7.10.wav"/>
            </a:hlinkClick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bon</a:t>
            </a:r>
          </a:p>
        </p:txBody>
      </p:sp>
      <p:sp>
        <p:nvSpPr>
          <p:cNvPr id="38" name="TextBox 37">
            <a:hlinkClick r:id="" action="ppaction://noaction">
              <a:snd r:embed="rId18" name="T2_W2F_7.11.wav"/>
            </a:hlinkClick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877449" y="3683936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mauvais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hlinkClick r:id="" action="ppaction://noaction">
              <a:snd r:embed="rId19" name="T2_W2F_7.12.wav"/>
            </a:hlinkClick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hlinkClick r:id="" action="ppaction://noaction">
              <a:snd r:embed="rId20" name="T2_W2F_7.13.wav"/>
            </a:hlinkClick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nouvelle</a:t>
            </a:r>
          </a:p>
        </p:txBody>
      </p:sp>
      <p:sp>
        <p:nvSpPr>
          <p:cNvPr id="41" name="TextBox 40">
            <a:hlinkClick r:id="" action="ppaction://noaction">
              <a:snd r:embed="rId21" name="T2_W2F_7.14.wav"/>
            </a:hlinkClick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870096" y="279891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beau</a:t>
            </a:r>
          </a:p>
        </p:txBody>
      </p:sp>
      <p:sp>
        <p:nvSpPr>
          <p:cNvPr id="42" name="TextBox 41">
            <a:hlinkClick r:id="" action="ppaction://noaction">
              <a:snd r:embed="rId22" name="T2_W2F_7.15.wav"/>
            </a:hlinkClick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hlinkClick r:id="" action="ppaction://noaction">
              <a:snd r:embed="rId23" name="T2_W2F_7.16.wav"/>
            </a:hlinkClick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règle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hlinkClick r:id="" action="ppaction://noaction">
              <a:snd r:embed="rId24" name="T2_W2F_7.17.wav"/>
            </a:hlinkClick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870096" y="1928103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fille</a:t>
            </a:r>
          </a:p>
        </p:txBody>
      </p:sp>
      <p:sp>
        <p:nvSpPr>
          <p:cNvPr id="45" name="TextBox 44">
            <a:hlinkClick r:id="" action="ppaction://noaction">
              <a:snd r:embed="rId25" name="T2_W2F_7.18.wav"/>
            </a:hlinkClick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2818" y="19438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chaise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hlinkClick r:id="" action="ppaction://noaction">
              <a:snd r:embed="rId26" name="T2_W2F_7.19.wav"/>
            </a:hlinkClick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langue</a:t>
            </a:r>
          </a:p>
        </p:txBody>
      </p:sp>
      <p:sp>
        <p:nvSpPr>
          <p:cNvPr id="47" name="TextBox 46">
            <a:hlinkClick r:id="" action="ppaction://noaction">
              <a:snd r:embed="rId27" name="T2_W2F_7.20.wav"/>
            </a:hlinkClick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870096" y="110724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garçon</a:t>
            </a:r>
          </a:p>
        </p:txBody>
      </p:sp>
      <p:sp>
        <p:nvSpPr>
          <p:cNvPr id="48" name="TextBox 47">
            <a:hlinkClick r:id="" action="ppaction://noaction">
              <a:snd r:embed="rId28" name="T2_W2F_7.21.wav"/>
            </a:hlinkClick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64850" y="112736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spectacle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E453D682-34F9-4522-A480-4DB7D61D75EF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1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E9F4A954-6C82-40DA-BC85-8E8D0FEE1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455806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436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7322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beautiful, lovely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have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Quebec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participate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(plural/formal)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D015CB6-409B-4455-B810-FDA3A1BE8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1FCECB2-FC75-4E97-9506-9917BDE38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370F0-BE94-41F9-82C2-B2048865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417AF3-A63C-4D3B-B861-D6A89793CAA7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B8120B-32EB-49D6-A553-8387C270EE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0DCF9F-1C40-40BE-8BDF-8F500962F763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2378973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3544</TotalTime>
  <Words>2512</Words>
  <Application>Microsoft Office PowerPoint</Application>
  <PresentationFormat>Widescreen</PresentationFormat>
  <Paragraphs>333</Paragraphs>
  <Slides>8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8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2_Office Theme</vt:lpstr>
      <vt:lpstr>Saying what I and others do</vt:lpstr>
      <vt:lpstr>prononcer</vt:lpstr>
      <vt:lpstr>Follow up 1: </vt:lpstr>
      <vt:lpstr>Follow up 2: </vt:lpstr>
      <vt:lpstr>Follow up 3: Voici les réponses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116</cp:revision>
  <dcterms:created xsi:type="dcterms:W3CDTF">2021-06-12T06:20:35Z</dcterms:created>
  <dcterms:modified xsi:type="dcterms:W3CDTF">2022-12-23T14:30:12Z</dcterms:modified>
</cp:coreProperties>
</file>