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20" r:id="rId3"/>
  </p:sldMasterIdLst>
  <p:notesMasterIdLst>
    <p:notesMasterId r:id="rId19"/>
  </p:notesMasterIdLst>
  <p:sldIdLst>
    <p:sldId id="257" r:id="rId4"/>
    <p:sldId id="378" r:id="rId5"/>
    <p:sldId id="941" r:id="rId6"/>
    <p:sldId id="942" r:id="rId7"/>
    <p:sldId id="358" r:id="rId8"/>
    <p:sldId id="490" r:id="rId9"/>
    <p:sldId id="791" r:id="rId10"/>
    <p:sldId id="792" r:id="rId11"/>
    <p:sldId id="793" r:id="rId12"/>
    <p:sldId id="357" r:id="rId13"/>
    <p:sldId id="794" r:id="rId14"/>
    <p:sldId id="796" r:id="rId15"/>
    <p:sldId id="797" r:id="rId16"/>
    <p:sldId id="509" r:id="rId17"/>
    <p:sldId id="7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FE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11B202-A8D1-4C62-B3D6-92AE19FD2F50}" v="1" dt="2023-01-30T19:51:47.6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61340" autoAdjust="0"/>
  </p:normalViewPr>
  <p:slideViewPr>
    <p:cSldViewPr snapToGrid="0">
      <p:cViewPr varScale="1">
        <p:scale>
          <a:sx n="40" d="100"/>
          <a:sy n="40" d="100"/>
        </p:scale>
        <p:origin x="38" y="25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216000" indent="-216000">
              <a:lnSpc>
                <a:spcPct val="100000"/>
              </a:lnSpc>
            </a:pPr>
            <a:endParaRPr lang="en-GB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en-GB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[u] vs [ou]: tu [12] nous [31]</a:t>
            </a:r>
          </a:p>
          <a:p>
            <a:pPr marL="216000" indent="-216000">
              <a:lnSpc>
                <a:spcPct val="100000"/>
              </a:lnSpc>
            </a:pPr>
            <a:endParaRPr lang="it-IT" sz="18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(new words in bold)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êtes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vous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[50]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ensemble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[124]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tôt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[513] en retard [1279] ici [167] là [109] pour [10]</a:t>
            </a:r>
            <a:endParaRPr lang="it-IT" sz="18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fr-FR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sommes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[5]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nous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[31]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allemand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[844]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espagnol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[1666] amusant [4695] calme [1731] différent [350] difficile [296] facile [822] important [215] indépendant [954] jeune [152]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malade [1066] méchant [3184] prudent [1529] seul [102]</a:t>
            </a:r>
          </a:p>
          <a:p>
            <a:pPr marL="216000" indent="-216000">
              <a:lnSpc>
                <a:spcPct val="100000"/>
              </a:lnSpc>
            </a:pPr>
            <a:endParaRPr lang="fr-FR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détester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[2898] écouter [429]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étudier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[960] lire [278] parler [106]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solidFill>
                <a:srgbClr val="002060"/>
              </a:solidFill>
              <a:effectLst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French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reflect this in their translations. E.g. pleased (f) </a:t>
            </a:r>
            <a:r>
              <a:rPr lang="en-GB" b="0" dirty="0">
                <a:sym typeface="Wingdings" panose="05000000000000000000" pitchFamily="2" charset="2"/>
              </a:rPr>
              <a:t> </a:t>
            </a:r>
            <a:r>
              <a:rPr lang="en-GB" b="0" dirty="0" err="1">
                <a:sym typeface="Wingdings" panose="05000000000000000000" pitchFamily="2" charset="2"/>
              </a:rPr>
              <a:t>content</a:t>
            </a:r>
            <a:r>
              <a:rPr lang="en-GB" b="1" dirty="0" err="1">
                <a:sym typeface="Wingdings" panose="05000000000000000000" pitchFamily="2" charset="2"/>
              </a:rPr>
              <a:t>e</a:t>
            </a:r>
            <a:r>
              <a:rPr lang="en-GB" b="0" dirty="0">
                <a:sym typeface="Wingdings" panose="05000000000000000000" pitchFamily="2" charset="2"/>
              </a:rPr>
              <a:t>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Handout A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9843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Handout B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885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886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886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[é]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[et]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ez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],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which are the same sound written differently.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[é, et, et,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ez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répéter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’, which has both spellings of the sound.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répéter</a:t>
            </a:r>
            <a:r>
              <a:rPr lang="en-US" dirty="0"/>
              <a:t> – hand with thumb and two fingers pointing forwards doing a three downwards motions, one for each syllable of the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https://www.signbsl.com/sign/repeat (the 2</a:t>
            </a:r>
            <a:r>
              <a:rPr lang="en-US" baseline="30000" dirty="0"/>
              <a:t>nd</a:t>
            </a:r>
            <a:r>
              <a:rPr lang="en-US" dirty="0"/>
              <a:t> video marked again: repeat with the female signer)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distinction between the SSC [er] and [</a:t>
            </a:r>
            <a:r>
              <a:rPr lang="en-GB" b="0" dirty="0" err="1"/>
              <a:t>ez</a:t>
            </a:r>
            <a:r>
              <a:rPr lang="en-GB" b="0" dirty="0"/>
              <a:t>], based on pupils’ grammatical understanding, because the two spellings represent the same sound.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on each number to listen to the sentence.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write [er] or [</a:t>
            </a:r>
            <a:r>
              <a:rPr lang="en-GB" dirty="0" err="1"/>
              <a:t>ez</a:t>
            </a:r>
            <a:r>
              <a:rPr lang="en-GB" dirty="0"/>
              <a:t>] depending on the verb form needed.  Pupils use the sounding words, presence or absence of pronoun to help them here.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correct.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Note: the next slide / follow up 2 focuses on understanding of each message.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NB</a:t>
            </a:r>
            <a:r>
              <a:rPr lang="en-GB" dirty="0"/>
              <a:t>: whilst it is possible that sentences 1 and 4 </a:t>
            </a:r>
            <a:r>
              <a:rPr lang="en-GB" i="1" dirty="0"/>
              <a:t>could </a:t>
            </a:r>
            <a:r>
              <a:rPr lang="en-GB" i="0" dirty="0"/>
              <a:t>be messages in the imperative, pupils have not yet encountered this mood. They have been taught and have practised using infinitive verbs with these sentences structures, and given a choice between [er] and [</a:t>
            </a:r>
            <a:r>
              <a:rPr lang="en-GB" i="0" dirty="0" err="1"/>
              <a:t>ez</a:t>
            </a:r>
            <a:r>
              <a:rPr lang="en-GB" i="0" dirty="0"/>
              <a:t>] we anticipate that pupils will recognise which sentences require the infinitive ending.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b="1" dirty="0"/>
              <a:t>Transcript </a:t>
            </a:r>
            <a:br>
              <a:rPr lang="en-GB" dirty="0"/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Présenter un texte en classe, c’est super !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Vous gagnez des prix,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aussi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C’est important d’écouter le ou la prof.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Chercher des mots dans un dictionnaire, c’est facile !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Vous utilisez souvent des </a:t>
            </a:r>
            <a:r>
              <a:rPr lang="es-ES_tradnl" sz="1800" b="0" dirty="0">
                <a:solidFill>
                  <a:srgbClr val="CE181E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iPads</a:t>
            </a:r>
            <a:r>
              <a:rPr lang="es-ES_tradnl" sz="1800" b="0" u="sng" dirty="0">
                <a:solidFill>
                  <a:srgbClr val="00808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Vous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chantez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chansons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anglais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?</a:t>
            </a:r>
            <a:b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 Vous avez des concerts ou des spectacles 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à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l’école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?</a:t>
            </a:r>
            <a:r>
              <a:rPr lang="en-GB" sz="1800" b="0" dirty="0">
                <a:effectLst/>
              </a:rPr>
              <a:t> </a:t>
            </a:r>
            <a:endParaRPr lang="en-GB" sz="1800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1409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vocabulary and structures from this week, and from previous learning.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on each number to listen to the sentence.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write the English meaning of the sentence.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the answers.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b="1" dirty="0"/>
              <a:t>Transcript </a:t>
            </a:r>
            <a:br>
              <a:rPr lang="en-GB" dirty="0"/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Présenter un texte en classe, c’est super !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Vous gagnez des prix, aussi 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C’est important d’écouter le ou la prof.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Chercher des mots dans un dictionnaire, c’est facile !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Vous utilisez souvent des </a:t>
            </a:r>
            <a:r>
              <a:rPr lang="es-ES_tradnl" sz="1800" b="0" dirty="0">
                <a:solidFill>
                  <a:srgbClr val="CE181E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iPads</a:t>
            </a:r>
            <a:r>
              <a:rPr lang="es-ES_tradnl" sz="1800" b="0" u="sng" dirty="0">
                <a:solidFill>
                  <a:srgbClr val="00808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Vous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chantez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chansons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anglais</a:t>
            </a:r>
            <a:r>
              <a:rPr lang="es-ES_tradnl" sz="1800" b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?</a:t>
            </a:r>
            <a:b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 Vous avez des concerts ou des spectacles 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à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l’école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GB" b="0" dirty="0">
                <a:effectLst/>
              </a:rPr>
              <a:t> 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0564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verb forms from this week and other vocabulary.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write the sentences in French.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Elicit responses orally from the class.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written versions.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on the answer text boxes to hear the audio, if required.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Use before Follow Up 4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the indefinite article ‘des’ (some).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Timing:</a:t>
            </a:r>
            <a:r>
              <a:rPr lang="en-GB" sz="1200" b="1" baseline="0" dirty="0">
                <a:solidFill>
                  <a:schemeClr val="accent5">
                    <a:lumMod val="50000"/>
                  </a:schemeClr>
                </a:solidFill>
              </a:rPr>
              <a:t>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oral production and aural recognition of ‘we’ and ‘you (plural)’ verbs; to practise clear pronunciation when reading aloud.</a:t>
            </a:r>
            <a:endParaRPr lang="en-GB" b="1" dirty="0"/>
          </a:p>
          <a:p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Use this slide to model the task.</a:t>
            </a:r>
          </a:p>
          <a:p>
            <a:r>
              <a:rPr lang="en-GB" dirty="0"/>
              <a:t>2. Pupil A produces the verb and pronoun in French. </a:t>
            </a:r>
          </a:p>
          <a:p>
            <a:r>
              <a:rPr lang="en-GB" dirty="0"/>
              <a:t>3. Pupil B completes the sentence, based on the verb form heard.</a:t>
            </a:r>
          </a:p>
          <a:p>
            <a:r>
              <a:rPr lang="en-GB" dirty="0"/>
              <a:t>4. Pupil A writes down the full sentence meaning in English.</a:t>
            </a:r>
          </a:p>
          <a:p>
            <a:r>
              <a:rPr lang="en-GB" dirty="0"/>
              <a:t>5. Then they will swap roles and repeat the task.</a:t>
            </a:r>
            <a:br>
              <a:rPr lang="en-GB" dirty="0"/>
            </a:br>
            <a:r>
              <a:rPr lang="en-GB" dirty="0"/>
              <a:t>6. See next slides for answers, and handouts at the end of the presentation.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112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 ROUND 1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163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 ROUND 2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120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84793-0276-4887-9D14-E3884C582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4C8930-A517-40FD-A1C5-66E4592065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F3FDC-C003-409F-8588-8EB4C1989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F13B2-B480-4A46-93D6-0683093FE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8F36F-645E-488A-BF7C-00ECB8DBC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924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6AFB7-8D41-4397-BA47-3DB9FEE4E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FE4E1-A258-4387-8A73-5C5096D09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E5A11-7474-4794-8E00-E31DBFECE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6182D-0F12-4397-837C-5B8C5EB8F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B5153-0F35-473A-9075-F6ECE4DC2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664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E1BE4-7E1F-4E87-9A8F-7E2CDE58E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53E92B-B4DD-4653-8B0B-40E4FF269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9F4B5-EA63-43C1-922E-4A3BFABC5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98D9-693C-4EB2-AFDB-24A36CB60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E4867-E074-4B17-98E8-B6C6AA11C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910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EF8FF-1C83-4DE3-A743-315E1B66C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8F809-E869-4080-8D87-67F406BC5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F79685-5EA3-463F-9658-17DA4B43C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41A9D-40EC-402C-8526-31C380F81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03590-BE81-41D1-9591-2D2D886A6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C74407-368D-4CC7-AFC7-18E714AFF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091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E73F0-7572-4CBC-AD0D-878FC6E8C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11B90-A1CD-4217-9893-3CB055449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67552F-C69A-41BB-984B-B8B6342D4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74689D-763C-4CF8-9358-7CC0C0CDE7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D5CF4C-A402-4F83-AFE9-B680232E77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4601C1-93F6-45C5-88EE-3E01EABC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11F3F5-DF28-445F-B90D-C4CEF0064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D94256-FAEC-4BF3-9EF8-879020F1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425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6C2C8-7C1B-4D71-AEF1-388E81577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D9DFC7-96E5-4D12-A332-4787850FA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3D762C-1DC3-4E63-BD4B-68D821FB6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C63DE-A88F-495A-93FC-C2D739F16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718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4473DF-065F-4775-8447-ED108DBEA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7BF039-33A1-4515-9501-162014CD9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9195C-B987-4064-A671-F0FD41838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343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C200D-A2C3-4172-8E15-A285531A8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69980-F686-4FA8-AF4A-62201B7A2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36A67B-C712-40C6-9E89-176B48FC71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B5A1D8-CD57-405F-8CB9-8E704387A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140DA6-D705-4490-B8D4-29E55A4C9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1382BF-5A58-41E8-AC9E-EE824C50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101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7D5E4-700F-4C0E-B0AA-9A1A5AF6C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5A36C5-EE27-4C78-8E9B-880BC6986C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58FA3C-E3F9-4DE2-B3A7-2DA97DED9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EDC04A-6FCA-48DC-A027-14A7ECE27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07F1A-D087-47B5-B49C-FBA6DB22E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B8715E-20C5-467F-8E7C-665120E75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837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2BEF6-E4A8-495D-A930-B250B1929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B2EE-B3E9-48C1-81D3-F70003CD06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B9E42-DFCB-4ED5-A1CA-85B9B935A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7D0D3-B74D-40F6-8752-49A73C22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B2849-C0E8-4AE6-9AB6-24FB66B23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761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03B0E5-4E59-440D-AA70-48B75CA07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5C8BEC-CA0C-4FC2-8283-BC6D9B2A18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91C3A-12E1-45E6-8C8A-79F5FCBE6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3ACD4-4A57-46FC-8957-BF397DFD8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8E4B3-DC5E-4DBE-98CA-F5D611B87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844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3967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93547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0112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22357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2029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03546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4763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9616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94479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78509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95721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0256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BC1E97-5D30-407C-B6F9-51269FCD8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F46D7-E06B-4C56-964A-3E3AA7E5E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8955D-CCAD-473D-ACF5-5FF644612A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B50D9-C9D9-4C29-A1E6-BDE2ED4F854E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9BFFE-4890-4F4F-A099-6639F23C64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1B3AA-F93E-4F6E-9D3C-54422F946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28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168397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../media/audio8.wav"/><Relationship Id="rId18" Type="http://schemas.openxmlformats.org/officeDocument/2006/relationships/audio" Target="../media/audio10.wav"/><Relationship Id="rId3" Type="http://schemas.openxmlformats.org/officeDocument/2006/relationships/image" Target="../media/image12.png"/><Relationship Id="rId7" Type="http://schemas.openxmlformats.org/officeDocument/2006/relationships/audio" Target="../media/audio3.wav"/><Relationship Id="rId12" Type="http://schemas.openxmlformats.org/officeDocument/2006/relationships/image" Target="../media/image14.png"/><Relationship Id="rId17" Type="http://schemas.openxmlformats.org/officeDocument/2006/relationships/image" Target="../media/image17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gif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11" Type="http://schemas.openxmlformats.org/officeDocument/2006/relationships/audio" Target="../media/audio7.wav"/><Relationship Id="rId5" Type="http://schemas.openxmlformats.org/officeDocument/2006/relationships/audio" Target="../media/audio1.wav"/><Relationship Id="rId15" Type="http://schemas.openxmlformats.org/officeDocument/2006/relationships/image" Target="../media/image15.png"/><Relationship Id="rId10" Type="http://schemas.openxmlformats.org/officeDocument/2006/relationships/audio" Target="../media/audio6.wav"/><Relationship Id="rId4" Type="http://schemas.openxmlformats.org/officeDocument/2006/relationships/image" Target="../media/image13.svg"/><Relationship Id="rId9" Type="http://schemas.openxmlformats.org/officeDocument/2006/relationships/audio" Target="../media/audio5.wav"/><Relationship Id="rId14" Type="http://schemas.openxmlformats.org/officeDocument/2006/relationships/audio" Target="../media/audio9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7.wav"/><Relationship Id="rId3" Type="http://schemas.openxmlformats.org/officeDocument/2006/relationships/image" Target="../media/image12.png"/><Relationship Id="rId7" Type="http://schemas.openxmlformats.org/officeDocument/2006/relationships/audio" Target="../media/audio1.wav"/><Relationship Id="rId12" Type="http://schemas.openxmlformats.org/officeDocument/2006/relationships/audio" Target="../media/audio6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gif"/><Relationship Id="rId11" Type="http://schemas.openxmlformats.org/officeDocument/2006/relationships/audio" Target="../media/audio5.wav"/><Relationship Id="rId5" Type="http://schemas.openxmlformats.org/officeDocument/2006/relationships/image" Target="../media/image14.png"/><Relationship Id="rId10" Type="http://schemas.openxmlformats.org/officeDocument/2006/relationships/audio" Target="../media/audio4.wav"/><Relationship Id="rId4" Type="http://schemas.openxmlformats.org/officeDocument/2006/relationships/image" Target="../media/image13.svg"/><Relationship Id="rId9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audio" Target="../media/audio1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image" Target="../media/image5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33FF9F9C-7D6B-452C-9BE0-7B44CA0DD93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3444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73" y="-73583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do</a:t>
            </a: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1832EA-9081-4F1D-88D6-3E4AC13DFC7B}"/>
              </a:ext>
            </a:extLst>
          </p:cNvPr>
          <p:cNvSpPr txBox="1"/>
          <p:nvPr/>
        </p:nvSpPr>
        <p:spPr>
          <a:xfrm>
            <a:off x="206922" y="3657230"/>
            <a:ext cx="3805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L’école</a:t>
            </a:r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en</a:t>
            </a:r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France et 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en</a:t>
            </a:r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Angleterre</a:t>
            </a:r>
            <a:endParaRPr lang="en-GB" sz="32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1981BE-9D72-4A27-A493-A5E64A4533A3}"/>
              </a:ext>
            </a:extLst>
          </p:cNvPr>
          <p:cNvGrpSpPr/>
          <p:nvPr/>
        </p:nvGrpSpPr>
        <p:grpSpPr>
          <a:xfrm>
            <a:off x="540211" y="1262608"/>
            <a:ext cx="3269818" cy="2179028"/>
            <a:chOff x="-1855205" y="1294962"/>
            <a:chExt cx="3269818" cy="2179028"/>
          </a:xfrm>
        </p:grpSpPr>
        <p:pic>
          <p:nvPicPr>
            <p:cNvPr id="13" name="Picture 12" descr="Background pattern, rectangle&#10;&#10;Description automatically generated">
              <a:extLst>
                <a:ext uri="{FF2B5EF4-FFF2-40B4-BE49-F238E27FC236}">
                  <a16:creationId xmlns:a16="http://schemas.microsoft.com/office/drawing/2014/main" id="{A5B081D7-AA03-4EA5-A025-58E468E4F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55205" y="1294963"/>
              <a:ext cx="3269818" cy="217902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FC879B4-B464-4264-8A8E-CD754747C75E}"/>
                </a:ext>
              </a:extLst>
            </p:cNvPr>
            <p:cNvSpPr/>
            <p:nvPr/>
          </p:nvSpPr>
          <p:spPr>
            <a:xfrm>
              <a:off x="-804390" y="1294962"/>
              <a:ext cx="1108078" cy="2179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D57890-B7CC-4BEE-B553-6AFCD5366D03}"/>
              </a:ext>
            </a:extLst>
          </p:cNvPr>
          <p:cNvGrpSpPr/>
          <p:nvPr/>
        </p:nvGrpSpPr>
        <p:grpSpPr>
          <a:xfrm>
            <a:off x="1007073" y="1467574"/>
            <a:ext cx="2134741" cy="1563670"/>
            <a:chOff x="4428309" y="672489"/>
            <a:chExt cx="2840690" cy="1981823"/>
          </a:xfrm>
        </p:grpSpPr>
        <p:pic>
          <p:nvPicPr>
            <p:cNvPr id="16" name="Picture 15" descr="Table&#10;&#10;Description automatically generated">
              <a:extLst>
                <a:ext uri="{FF2B5EF4-FFF2-40B4-BE49-F238E27FC236}">
                  <a16:creationId xmlns:a16="http://schemas.microsoft.com/office/drawing/2014/main" id="{C3D9087C-8EEB-428A-97DF-86FF67AC5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3398" y="672489"/>
              <a:ext cx="2725601" cy="1981823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91CB251-B67F-4318-A202-8DCCFC892EBA}"/>
                </a:ext>
              </a:extLst>
            </p:cNvPr>
            <p:cNvSpPr/>
            <p:nvPr/>
          </p:nvSpPr>
          <p:spPr>
            <a:xfrm>
              <a:off x="4428309" y="1410789"/>
              <a:ext cx="235131" cy="235662"/>
            </a:xfrm>
            <a:prstGeom prst="roundRect">
              <a:avLst/>
            </a:prstGeom>
            <a:solidFill>
              <a:srgbClr val="0000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" name="Table 4">
            <a:extLst>
              <a:ext uri="{FF2B5EF4-FFF2-40B4-BE49-F238E27FC236}">
                <a16:creationId xmlns:a16="http://schemas.microsoft.com/office/drawing/2014/main" id="{1A6187E4-4DA2-4FCA-898C-9ADCA8823A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169057"/>
              </p:ext>
            </p:extLst>
          </p:nvPr>
        </p:nvGraphicFramePr>
        <p:xfrm>
          <a:off x="609400" y="679027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1844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6337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mais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travailleur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ils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sont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elles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sont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ennuyeuses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dangereux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derrière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158863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devant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avez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marché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entre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bâtiment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avons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salle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dictionnaire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pratiquer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priz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salle de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classe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gagner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0" name="Google Shape;167;p2">
            <a:extLst>
              <a:ext uri="{FF2B5EF4-FFF2-40B4-BE49-F238E27FC236}">
                <a16:creationId xmlns:a16="http://schemas.microsoft.com/office/drawing/2014/main" id="{27F8C998-1CCC-4C57-A961-035D93C7145B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8211AA2-FD0D-45FE-AC0A-86B8443E79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187" y="3062849"/>
            <a:ext cx="1186070" cy="1080360"/>
          </a:xfrm>
          <a:prstGeom prst="rect">
            <a:avLst/>
          </a:prstGeom>
        </p:spPr>
      </p:pic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A21DAAEF-8021-4297-84B5-02C84ABE04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9" y="1010762"/>
            <a:ext cx="1186070" cy="118607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98B7E88-0301-4D94-A789-FEFC43B054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912" y="5310167"/>
            <a:ext cx="1162417" cy="1101237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BC7663AE-131D-40B4-AA28-86E85CAA4687}"/>
              </a:ext>
            </a:extLst>
          </p:cNvPr>
          <p:cNvSpPr txBox="1"/>
          <p:nvPr/>
        </p:nvSpPr>
        <p:spPr>
          <a:xfrm>
            <a:off x="1806233" y="607376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AD7EE63-E25C-4C73-AD3E-7F8849649D2B}"/>
              </a:ext>
            </a:extLst>
          </p:cNvPr>
          <p:cNvSpPr txBox="1"/>
          <p:nvPr/>
        </p:nvSpPr>
        <p:spPr>
          <a:xfrm>
            <a:off x="1781514" y="346316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5A7F4D4-666C-4B15-9600-078416EA12A0}"/>
              </a:ext>
            </a:extLst>
          </p:cNvPr>
          <p:cNvSpPr txBox="1"/>
          <p:nvPr/>
        </p:nvSpPr>
        <p:spPr>
          <a:xfrm>
            <a:off x="1770390" y="172947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36E6F2C-3FE7-4C01-AB7F-D6F6145D5663}"/>
              </a:ext>
            </a:extLst>
          </p:cNvPr>
          <p:cNvSpPr txBox="1"/>
          <p:nvPr/>
        </p:nvSpPr>
        <p:spPr>
          <a:xfrm>
            <a:off x="2349599" y="6214712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prize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8CF13D9-BFCE-4DC6-8C70-F22A29E08E3B}"/>
              </a:ext>
            </a:extLst>
          </p:cNvPr>
          <p:cNvSpPr txBox="1"/>
          <p:nvPr/>
        </p:nvSpPr>
        <p:spPr>
          <a:xfrm>
            <a:off x="4761894" y="6221394"/>
            <a:ext cx="30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classroom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1D1EBBF-54D3-48A3-B89D-6431F6D05ADA}"/>
              </a:ext>
            </a:extLst>
          </p:cNvPr>
          <p:cNvSpPr txBox="1"/>
          <p:nvPr/>
        </p:nvSpPr>
        <p:spPr>
          <a:xfrm>
            <a:off x="7771953" y="6222240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win, winning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4DBCB69-4709-43C0-8D98-E05985CBA999}"/>
              </a:ext>
            </a:extLst>
          </p:cNvPr>
          <p:cNvSpPr txBox="1"/>
          <p:nvPr/>
        </p:nvSpPr>
        <p:spPr>
          <a:xfrm>
            <a:off x="2294413" y="5376992"/>
            <a:ext cx="2444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room, hall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DF56BB7-304F-4A2A-829E-64C18D468628}"/>
              </a:ext>
            </a:extLst>
          </p:cNvPr>
          <p:cNvSpPr txBox="1"/>
          <p:nvPr/>
        </p:nvSpPr>
        <p:spPr>
          <a:xfrm>
            <a:off x="4792882" y="5399122"/>
            <a:ext cx="2927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dictionary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9C9840F-817A-4194-BF34-92CE4095C4F2}"/>
              </a:ext>
            </a:extLst>
          </p:cNvPr>
          <p:cNvSpPr txBox="1"/>
          <p:nvPr/>
        </p:nvSpPr>
        <p:spPr>
          <a:xfrm>
            <a:off x="7685364" y="5399121"/>
            <a:ext cx="273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practise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5548BDA-493F-4E08-9DAE-AEF372EA8045}"/>
              </a:ext>
            </a:extLst>
          </p:cNvPr>
          <p:cNvSpPr txBox="1"/>
          <p:nvPr/>
        </p:nvSpPr>
        <p:spPr>
          <a:xfrm>
            <a:off x="2378404" y="4505198"/>
            <a:ext cx="253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between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DA68BB9-9573-4351-A352-43A4ACDAF096}"/>
              </a:ext>
            </a:extLst>
          </p:cNvPr>
          <p:cNvSpPr txBox="1"/>
          <p:nvPr/>
        </p:nvSpPr>
        <p:spPr>
          <a:xfrm>
            <a:off x="4761894" y="4526321"/>
            <a:ext cx="241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building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DFD8CA6-5054-4AD9-AFBC-86ED2F3EDE80}"/>
              </a:ext>
            </a:extLst>
          </p:cNvPr>
          <p:cNvSpPr txBox="1"/>
          <p:nvPr/>
        </p:nvSpPr>
        <p:spPr>
          <a:xfrm>
            <a:off x="7684522" y="45428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we have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B5AB977-6E6E-4EC6-AC78-3A8E6C8F7BD2}"/>
              </a:ext>
            </a:extLst>
          </p:cNvPr>
          <p:cNvSpPr txBox="1"/>
          <p:nvPr/>
        </p:nvSpPr>
        <p:spPr>
          <a:xfrm>
            <a:off x="2405412" y="3640656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 front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(of)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7224040-3E50-4CB6-86A6-640266FFD235}"/>
              </a:ext>
            </a:extLst>
          </p:cNvPr>
          <p:cNvSpPr txBox="1"/>
          <p:nvPr/>
        </p:nvSpPr>
        <p:spPr>
          <a:xfrm>
            <a:off x="4778955" y="3652572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(all) have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3DDDC5F-E479-4D95-8A98-32985C0E93C6}"/>
              </a:ext>
            </a:extLst>
          </p:cNvPr>
          <p:cNvSpPr txBox="1"/>
          <p:nvPr/>
        </p:nvSpPr>
        <p:spPr>
          <a:xfrm>
            <a:off x="7720491" y="3652572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market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E91CFEA-9EA1-4A23-AD24-60CB03FAF5A7}"/>
              </a:ext>
            </a:extLst>
          </p:cNvPr>
          <p:cNvSpPr txBox="1"/>
          <p:nvPr/>
        </p:nvSpPr>
        <p:spPr>
          <a:xfrm>
            <a:off x="2378404" y="279568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on (top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of)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11829A8-124C-44D2-8CAE-D269BC6B7C92}"/>
              </a:ext>
            </a:extLst>
          </p:cNvPr>
          <p:cNvSpPr txBox="1"/>
          <p:nvPr/>
        </p:nvSpPr>
        <p:spPr>
          <a:xfrm>
            <a:off x="4778955" y="2783178"/>
            <a:ext cx="288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under(neath)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B925828-5220-4B9E-B1EF-089AAFB9E3A7}"/>
              </a:ext>
            </a:extLst>
          </p:cNvPr>
          <p:cNvSpPr txBox="1"/>
          <p:nvPr/>
        </p:nvSpPr>
        <p:spPr>
          <a:xfrm>
            <a:off x="7740901" y="2785746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behind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A318F8B-414D-4588-AB0B-6CBC564ADB9C}"/>
              </a:ext>
            </a:extLst>
          </p:cNvPr>
          <p:cNvSpPr txBox="1"/>
          <p:nvPr/>
        </p:nvSpPr>
        <p:spPr>
          <a:xfrm>
            <a:off x="2401562" y="1924931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 are (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fpl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697331F-A490-4F52-AA47-9DFC3D666BE1}"/>
              </a:ext>
            </a:extLst>
          </p:cNvPr>
          <p:cNvSpPr txBox="1"/>
          <p:nvPr/>
        </p:nvSpPr>
        <p:spPr>
          <a:xfrm>
            <a:off x="4778955" y="1960906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boring (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fpl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7FABC37-ABC9-4623-B494-F63E791C9D6C}"/>
              </a:ext>
            </a:extLst>
          </p:cNvPr>
          <p:cNvSpPr txBox="1"/>
          <p:nvPr/>
        </p:nvSpPr>
        <p:spPr>
          <a:xfrm>
            <a:off x="7643760" y="1976760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dangerous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</a:t>
            </a:r>
            <a:r>
              <a:rPr kumimoji="0" lang="en-GB" sz="2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m,mpl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0793AD7-DF2B-4863-AC2B-6717B1F5A513}"/>
              </a:ext>
            </a:extLst>
          </p:cNvPr>
          <p:cNvSpPr txBox="1"/>
          <p:nvPr/>
        </p:nvSpPr>
        <p:spPr>
          <a:xfrm>
            <a:off x="2318101" y="1069901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but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B247845-AA4D-44D5-908F-A77C974929F3}"/>
              </a:ext>
            </a:extLst>
          </p:cNvPr>
          <p:cNvSpPr txBox="1"/>
          <p:nvPr/>
        </p:nvSpPr>
        <p:spPr>
          <a:xfrm>
            <a:off x="4753922" y="1087157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har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d-working (m)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F2D7CE0-D86D-43B6-A7F0-5BF588C1B683}"/>
              </a:ext>
            </a:extLst>
          </p:cNvPr>
          <p:cNvSpPr txBox="1"/>
          <p:nvPr/>
        </p:nvSpPr>
        <p:spPr>
          <a:xfrm>
            <a:off x="7672048" y="1078695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 are (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mpl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395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502090"/>
              </p:ext>
            </p:extLst>
          </p:nvPr>
        </p:nvGraphicFramePr>
        <p:xfrm>
          <a:off x="609400" y="679027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1844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6337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boring (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hard-working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but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they are (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they are (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dangerous (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between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on (top of)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under(neath)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158863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market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behind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in front (of)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we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you (all)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building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dictionary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room, hall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classroom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win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practise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prize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4645" y="1923300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187" y="3062849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9" y="1010762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912" y="5310167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806233" y="607376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81514" y="346316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70390" y="172947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49599" y="6214712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gagner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761894" y="6221394"/>
            <a:ext cx="30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pratiquer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771953" y="6222240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prix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378405" y="5377272"/>
            <a:ext cx="2444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dictionnaire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792882" y="5399122"/>
            <a:ext cx="2927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salle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685364" y="5399121"/>
            <a:ext cx="273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salle de </a:t>
            </a:r>
            <a:r>
              <a:rPr kumimoji="0" lang="en-GB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classe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378404" y="4505198"/>
            <a:ext cx="253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nous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avons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761894" y="4526321"/>
            <a:ext cx="241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vous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avez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684522" y="45428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bâtiment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405412" y="3640656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marché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778955" y="3652572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derrière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720491" y="3652572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devant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78404" y="279568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entre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778955" y="2783178"/>
            <a:ext cx="288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sur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740901" y="2785746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sous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401562" y="1924931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778955" y="1960906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elles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643760" y="1976760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dangereuses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0" name="Google Shape;167;p2">
            <a:extLst>
              <a:ext uri="{FF2B5EF4-FFF2-40B4-BE49-F238E27FC236}">
                <a16:creationId xmlns:a16="http://schemas.microsoft.com/office/drawing/2014/main" id="{7F3119F7-D9E1-40E8-ACF7-D7240B63E03F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EEA0B6A-A2DE-4503-BBB6-C819C3624611}"/>
              </a:ext>
            </a:extLst>
          </p:cNvPr>
          <p:cNvSpPr txBox="1"/>
          <p:nvPr/>
        </p:nvSpPr>
        <p:spPr>
          <a:xfrm>
            <a:off x="2318101" y="1069901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ennuyeux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F854FE0-3814-4648-82A3-DB6529BC3854}"/>
              </a:ext>
            </a:extLst>
          </p:cNvPr>
          <p:cNvSpPr txBox="1"/>
          <p:nvPr/>
        </p:nvSpPr>
        <p:spPr>
          <a:xfrm>
            <a:off x="4917682" y="1088970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travailleure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ED382D-D094-4396-A1F6-A328A096D72B}"/>
              </a:ext>
            </a:extLst>
          </p:cNvPr>
          <p:cNvSpPr txBox="1"/>
          <p:nvPr/>
        </p:nvSpPr>
        <p:spPr>
          <a:xfrm>
            <a:off x="7672048" y="1078695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mais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673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52" grpId="0"/>
      <p:bldP spid="53" grpId="0"/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CE81CA-63DA-4CA3-A2EC-F2076CFB25BF}"/>
              </a:ext>
            </a:extLst>
          </p:cNvPr>
          <p:cNvSpPr txBox="1"/>
          <p:nvPr/>
        </p:nvSpPr>
        <p:spPr>
          <a:xfrm>
            <a:off x="-169976" y="1481714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31E0B552-DDB2-4DD3-8E62-31B5BEA36F69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96461F-2DB6-4354-925C-D790BC5E8842}"/>
              </a:ext>
            </a:extLst>
          </p:cNvPr>
          <p:cNvSpPr txBox="1"/>
          <p:nvPr/>
        </p:nvSpPr>
        <p:spPr>
          <a:xfrm>
            <a:off x="162620" y="-17896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Round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F4161C-B977-4220-85EE-D1F510D47E27}"/>
              </a:ext>
            </a:extLst>
          </p:cNvPr>
          <p:cNvSpPr txBox="1"/>
          <p:nvPr/>
        </p:nvSpPr>
        <p:spPr>
          <a:xfrm>
            <a:off x="5912579" y="83189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Round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B88362-7290-40EA-98E8-2B4C7DAE984D}"/>
              </a:ext>
            </a:extLst>
          </p:cNvPr>
          <p:cNvSpPr txBox="1"/>
          <p:nvPr/>
        </p:nvSpPr>
        <p:spPr>
          <a:xfrm>
            <a:off x="-231960" y="3200077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B7B28E-4B87-423D-B102-183E4BA0BCBA}"/>
              </a:ext>
            </a:extLst>
          </p:cNvPr>
          <p:cNvSpPr txBox="1"/>
          <p:nvPr/>
        </p:nvSpPr>
        <p:spPr>
          <a:xfrm>
            <a:off x="-231960" y="4049250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B6CF24-9E37-4484-B4F7-DCFE478AE43B}"/>
              </a:ext>
            </a:extLst>
          </p:cNvPr>
          <p:cNvSpPr txBox="1"/>
          <p:nvPr/>
        </p:nvSpPr>
        <p:spPr>
          <a:xfrm>
            <a:off x="-231960" y="4901400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3B4096-9B5D-458F-A4D1-49DC29B2ADA3}"/>
              </a:ext>
            </a:extLst>
          </p:cNvPr>
          <p:cNvSpPr txBox="1"/>
          <p:nvPr/>
        </p:nvSpPr>
        <p:spPr>
          <a:xfrm>
            <a:off x="-231960" y="5754188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B92BB1-9601-49D0-BE11-494390B51916}"/>
              </a:ext>
            </a:extLst>
          </p:cNvPr>
          <p:cNvSpPr txBox="1"/>
          <p:nvPr/>
        </p:nvSpPr>
        <p:spPr>
          <a:xfrm>
            <a:off x="-216606" y="2347085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10C2B5-7CC6-4F0E-B494-DE7977E7CADD}"/>
              </a:ext>
            </a:extLst>
          </p:cNvPr>
          <p:cNvSpPr txBox="1"/>
          <p:nvPr/>
        </p:nvSpPr>
        <p:spPr>
          <a:xfrm>
            <a:off x="197099" y="474739"/>
            <a:ext cx="5529704" cy="6247864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 We watch…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 We practise…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 You (all) speak…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 You (all) have…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 We 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listen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6) You (all) 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win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</a:t>
            </a:r>
            <a:b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810AC9A-44FC-42D7-90F8-127D2355CB85}"/>
              </a:ext>
            </a:extLst>
          </p:cNvPr>
          <p:cNvSpPr txBox="1"/>
          <p:nvPr/>
        </p:nvSpPr>
        <p:spPr>
          <a:xfrm>
            <a:off x="5968617" y="584074"/>
            <a:ext cx="5096789" cy="6001643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44" name="Table 19">
            <a:extLst>
              <a:ext uri="{FF2B5EF4-FFF2-40B4-BE49-F238E27FC236}">
                <a16:creationId xmlns:a16="http://schemas.microsoft.com/office/drawing/2014/main" id="{6ADDC06C-B671-4837-B272-AB9A89EABAF9}"/>
              </a:ext>
            </a:extLst>
          </p:cNvPr>
          <p:cNvGraphicFramePr>
            <a:graphicFrameLocks noGrp="1"/>
          </p:cNvGraphicFramePr>
          <p:nvPr/>
        </p:nvGraphicFramePr>
        <p:xfrm>
          <a:off x="5968617" y="1510649"/>
          <a:ext cx="4746388" cy="4995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3194">
                  <a:extLst>
                    <a:ext uri="{9D8B030D-6E8A-4147-A177-3AD203B41FA5}">
                      <a16:colId xmlns:a16="http://schemas.microsoft.com/office/drawing/2014/main" val="1481879680"/>
                    </a:ext>
                  </a:extLst>
                </a:gridCol>
                <a:gridCol w="2373194">
                  <a:extLst>
                    <a:ext uri="{9D8B030D-6E8A-4147-A177-3AD203B41FA5}">
                      <a16:colId xmlns:a16="http://schemas.microsoft.com/office/drawing/2014/main" val="1896653279"/>
                    </a:ext>
                  </a:extLst>
                </a:gridCol>
              </a:tblGrid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7146705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5389894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257582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682264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4453771"/>
                  </a:ext>
                </a:extLst>
              </a:tr>
            </a:tbl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2D2BA3C4-C9CE-4392-BE7C-EF1FE757BDB5}"/>
              </a:ext>
            </a:extLst>
          </p:cNvPr>
          <p:cNvSpPr txBox="1"/>
          <p:nvPr/>
        </p:nvSpPr>
        <p:spPr>
          <a:xfrm>
            <a:off x="5989522" y="925874"/>
            <a:ext cx="4929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[we]    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|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[you all]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67AEB95-ADA5-4A7C-B6B3-4BF67E8F562D}"/>
              </a:ext>
            </a:extLst>
          </p:cNvPr>
          <p:cNvSpPr txBox="1"/>
          <p:nvPr/>
        </p:nvSpPr>
        <p:spPr>
          <a:xfrm>
            <a:off x="5404808" y="1686351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la religion.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5FB4B75-F6FF-450E-94EA-84EFB477E910}"/>
              </a:ext>
            </a:extLst>
          </p:cNvPr>
          <p:cNvSpPr txBox="1"/>
          <p:nvPr/>
        </p:nvSpPr>
        <p:spPr>
          <a:xfrm>
            <a:off x="8453726" y="1623473"/>
            <a:ext cx="2566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l’education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morale et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civique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EA2C1FD-57F6-4EFB-9327-A4621A397296}"/>
              </a:ext>
            </a:extLst>
          </p:cNvPr>
          <p:cNvSpPr txBox="1"/>
          <p:nvPr/>
        </p:nvSpPr>
        <p:spPr>
          <a:xfrm>
            <a:off x="5764291" y="2555980"/>
            <a:ext cx="2638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tablettes.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E44EC65-4E8A-4D9A-9225-F3B09463FEAE}"/>
              </a:ext>
            </a:extLst>
          </p:cNvPr>
          <p:cNvSpPr txBox="1"/>
          <p:nvPr/>
        </p:nvSpPr>
        <p:spPr>
          <a:xfrm>
            <a:off x="7906606" y="2534488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crayons.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C5BE502-F10A-4892-A1BB-8096E4866349}"/>
              </a:ext>
            </a:extLst>
          </p:cNvPr>
          <p:cNvSpPr txBox="1"/>
          <p:nvPr/>
        </p:nvSpPr>
        <p:spPr>
          <a:xfrm>
            <a:off x="5962440" y="3301268"/>
            <a:ext cx="2371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en allemand.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4A8CD37-3E18-40D7-9CE5-C8431D882168}"/>
              </a:ext>
            </a:extLst>
          </p:cNvPr>
          <p:cNvSpPr txBox="1"/>
          <p:nvPr/>
        </p:nvSpPr>
        <p:spPr>
          <a:xfrm>
            <a:off x="8333824" y="3306001"/>
            <a:ext cx="2638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en anglais.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18081B9-57F6-4052-8EFB-B54846A7AF4A}"/>
              </a:ext>
            </a:extLst>
          </p:cNvPr>
          <p:cNvSpPr txBox="1"/>
          <p:nvPr/>
        </p:nvSpPr>
        <p:spPr>
          <a:xfrm>
            <a:off x="5495418" y="4279878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images.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E17CDE0-351E-4466-B5D5-250F99F8B24E}"/>
              </a:ext>
            </a:extLst>
          </p:cNvPr>
          <p:cNvSpPr txBox="1"/>
          <p:nvPr/>
        </p:nvSpPr>
        <p:spPr>
          <a:xfrm>
            <a:off x="8309307" y="4211490"/>
            <a:ext cx="2756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pays.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3511B6F-50BD-4782-9A67-3F975DE10C6A}"/>
              </a:ext>
            </a:extLst>
          </p:cNvPr>
          <p:cNvSpPr txBox="1"/>
          <p:nvPr/>
        </p:nvSpPr>
        <p:spPr>
          <a:xfrm>
            <a:off x="5945407" y="5178437"/>
            <a:ext cx="2321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un uniforme.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45B6E4E-B373-492E-97E0-05D5095698FD}"/>
              </a:ext>
            </a:extLst>
          </p:cNvPr>
          <p:cNvSpPr txBox="1"/>
          <p:nvPr/>
        </p:nvSpPr>
        <p:spPr>
          <a:xfrm>
            <a:off x="7971746" y="5158827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t-shirts.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C2593E2-ADFB-4122-B035-D0C7C3045FE6}"/>
              </a:ext>
            </a:extLst>
          </p:cNvPr>
          <p:cNvSpPr txBox="1"/>
          <p:nvPr/>
        </p:nvSpPr>
        <p:spPr>
          <a:xfrm>
            <a:off x="6162714" y="5866357"/>
            <a:ext cx="1970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beaucoup d’idées.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AD7675F-BEB9-4488-86C7-99287215A245}"/>
              </a:ext>
            </a:extLst>
          </p:cNvPr>
          <p:cNvSpPr txBox="1"/>
          <p:nvPr/>
        </p:nvSpPr>
        <p:spPr>
          <a:xfrm>
            <a:off x="8309255" y="5901116"/>
            <a:ext cx="2711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beaucoup d’activités.</a:t>
            </a:r>
          </a:p>
        </p:txBody>
      </p:sp>
    </p:spTree>
    <p:extLst>
      <p:ext uri="{BB962C8B-B14F-4D97-AF65-F5344CB8AC3E}">
        <p14:creationId xmlns:p14="http://schemas.microsoft.com/office/powerpoint/2010/main" val="3100192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060520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CE81CA-63DA-4CA3-A2EC-F2076CFB25BF}"/>
              </a:ext>
            </a:extLst>
          </p:cNvPr>
          <p:cNvSpPr txBox="1"/>
          <p:nvPr/>
        </p:nvSpPr>
        <p:spPr>
          <a:xfrm>
            <a:off x="5296826" y="2320192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31E0B552-DDB2-4DD3-8E62-31B5BEA36F69}"/>
              </a:ext>
            </a:extLst>
          </p:cNvPr>
          <p:cNvSpPr txBox="1">
            <a:spLocks/>
          </p:cNvSpPr>
          <p:nvPr/>
        </p:nvSpPr>
        <p:spPr>
          <a:xfrm>
            <a:off x="11238143" y="1060520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96461F-2DB6-4354-925C-D790BC5E8842}"/>
              </a:ext>
            </a:extLst>
          </p:cNvPr>
          <p:cNvSpPr txBox="1"/>
          <p:nvPr/>
        </p:nvSpPr>
        <p:spPr>
          <a:xfrm>
            <a:off x="172950" y="60854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Round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F4161C-B977-4220-85EE-D1F510D47E27}"/>
              </a:ext>
            </a:extLst>
          </p:cNvPr>
          <p:cNvSpPr txBox="1"/>
          <p:nvPr/>
        </p:nvSpPr>
        <p:spPr>
          <a:xfrm>
            <a:off x="5407381" y="57354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Round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7FA27D-3997-4E5A-8F8F-A3D5828066EE}"/>
              </a:ext>
            </a:extLst>
          </p:cNvPr>
          <p:cNvSpPr txBox="1"/>
          <p:nvPr/>
        </p:nvSpPr>
        <p:spPr>
          <a:xfrm>
            <a:off x="5296828" y="3160508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DC41CE-0627-44BF-AD47-8E1C6BAB5EDB}"/>
              </a:ext>
            </a:extLst>
          </p:cNvPr>
          <p:cNvSpPr txBox="1"/>
          <p:nvPr/>
        </p:nvSpPr>
        <p:spPr>
          <a:xfrm>
            <a:off x="5296828" y="4019640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64548B-3AB5-44EA-AFD1-53A0FDE39E2A}"/>
              </a:ext>
            </a:extLst>
          </p:cNvPr>
          <p:cNvSpPr txBox="1"/>
          <p:nvPr/>
        </p:nvSpPr>
        <p:spPr>
          <a:xfrm>
            <a:off x="5296829" y="4880879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E6A698-F33B-4A4E-9BD8-081238B3DAA4}"/>
              </a:ext>
            </a:extLst>
          </p:cNvPr>
          <p:cNvSpPr txBox="1"/>
          <p:nvPr/>
        </p:nvSpPr>
        <p:spPr>
          <a:xfrm>
            <a:off x="5318018" y="5728433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7A4E1C9-75A2-4EF6-BEC1-BCA5B2E10427}"/>
              </a:ext>
            </a:extLst>
          </p:cNvPr>
          <p:cNvSpPr txBox="1"/>
          <p:nvPr/>
        </p:nvSpPr>
        <p:spPr>
          <a:xfrm>
            <a:off x="5296827" y="1481982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E409CF-37B1-49DF-BEA0-6AD2998A899A}"/>
              </a:ext>
            </a:extLst>
          </p:cNvPr>
          <p:cNvSpPr txBox="1"/>
          <p:nvPr/>
        </p:nvSpPr>
        <p:spPr>
          <a:xfrm>
            <a:off x="5513228" y="537184"/>
            <a:ext cx="5529704" cy="6247864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 You (all) study…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 We use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 You (all) sing….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 You (all) draw…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 We 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wear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6) We have …</a:t>
            </a:r>
            <a:b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87E85C2-F205-4F6A-B20E-D6C9EA74AA8D}"/>
              </a:ext>
            </a:extLst>
          </p:cNvPr>
          <p:cNvSpPr txBox="1"/>
          <p:nvPr/>
        </p:nvSpPr>
        <p:spPr>
          <a:xfrm>
            <a:off x="221228" y="681989"/>
            <a:ext cx="5096789" cy="6001643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44" name="Table 19">
            <a:extLst>
              <a:ext uri="{FF2B5EF4-FFF2-40B4-BE49-F238E27FC236}">
                <a16:creationId xmlns:a16="http://schemas.microsoft.com/office/drawing/2014/main" id="{3ABEF7E7-6820-4F10-A9F8-7194CB6CC1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652503"/>
              </p:ext>
            </p:extLst>
          </p:nvPr>
        </p:nvGraphicFramePr>
        <p:xfrm>
          <a:off x="221228" y="1608564"/>
          <a:ext cx="4746388" cy="4995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3194">
                  <a:extLst>
                    <a:ext uri="{9D8B030D-6E8A-4147-A177-3AD203B41FA5}">
                      <a16:colId xmlns:a16="http://schemas.microsoft.com/office/drawing/2014/main" val="1481879680"/>
                    </a:ext>
                  </a:extLst>
                </a:gridCol>
                <a:gridCol w="2373194">
                  <a:extLst>
                    <a:ext uri="{9D8B030D-6E8A-4147-A177-3AD203B41FA5}">
                      <a16:colId xmlns:a16="http://schemas.microsoft.com/office/drawing/2014/main" val="1896653279"/>
                    </a:ext>
                  </a:extLst>
                </a:gridCol>
              </a:tblGrid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7146705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5389894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257582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682264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4453771"/>
                  </a:ext>
                </a:extLst>
              </a:tr>
            </a:tbl>
          </a:graphicData>
        </a:graphic>
      </p:graphicFrame>
      <p:sp>
        <p:nvSpPr>
          <p:cNvPr id="51" name="TextBox 50">
            <a:extLst>
              <a:ext uri="{FF2B5EF4-FFF2-40B4-BE49-F238E27FC236}">
                <a16:creationId xmlns:a16="http://schemas.microsoft.com/office/drawing/2014/main" id="{0F892667-2399-4FEA-8C35-1DB7501BA96B}"/>
              </a:ext>
            </a:extLst>
          </p:cNvPr>
          <p:cNvSpPr txBox="1"/>
          <p:nvPr/>
        </p:nvSpPr>
        <p:spPr>
          <a:xfrm>
            <a:off x="242133" y="1023789"/>
            <a:ext cx="4929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[we]    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|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[you all]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9B271C8-54A1-4EC3-AD3A-C776D400D38B}"/>
              </a:ext>
            </a:extLst>
          </p:cNvPr>
          <p:cNvSpPr txBox="1"/>
          <p:nvPr/>
        </p:nvSpPr>
        <p:spPr>
          <a:xfrm>
            <a:off x="246266" y="1682273"/>
            <a:ext cx="2279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souvent des vidéos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7BA51EA-16CB-4E17-8303-1477E37F5511}"/>
              </a:ext>
            </a:extLst>
          </p:cNvPr>
          <p:cNvSpPr txBox="1"/>
          <p:nvPr/>
        </p:nvSpPr>
        <p:spPr>
          <a:xfrm>
            <a:off x="2748987" y="1701650"/>
            <a:ext cx="2279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souvent des films.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4CB930E-6C00-4D06-ACE8-29002E313398}"/>
              </a:ext>
            </a:extLst>
          </p:cNvPr>
          <p:cNvSpPr txBox="1"/>
          <p:nvPr/>
        </p:nvSpPr>
        <p:spPr>
          <a:xfrm>
            <a:off x="196372" y="2482505"/>
            <a:ext cx="2279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pour un spectacle.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27DC94E-BBEC-4449-9B30-BF062D60A61F}"/>
              </a:ext>
            </a:extLst>
          </p:cNvPr>
          <p:cNvSpPr txBox="1"/>
          <p:nvPr/>
        </p:nvSpPr>
        <p:spPr>
          <a:xfrm>
            <a:off x="2209732" y="2578383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pour un concert.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7C8DB4B-B7B7-4ED6-BBE8-051E4FF5D77D}"/>
              </a:ext>
            </a:extLst>
          </p:cNvPr>
          <p:cNvSpPr txBox="1"/>
          <p:nvPr/>
        </p:nvSpPr>
        <p:spPr>
          <a:xfrm>
            <a:off x="196372" y="3461680"/>
            <a:ext cx="2371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en anglais.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807A5E8-ED28-463B-A74A-4BC5D6367781}"/>
              </a:ext>
            </a:extLst>
          </p:cNvPr>
          <p:cNvSpPr txBox="1"/>
          <p:nvPr/>
        </p:nvSpPr>
        <p:spPr>
          <a:xfrm>
            <a:off x="2563370" y="3430700"/>
            <a:ext cx="2638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en français.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D294C88-7910-43B8-8854-853FA48C1471}"/>
              </a:ext>
            </a:extLst>
          </p:cNvPr>
          <p:cNvSpPr txBox="1"/>
          <p:nvPr/>
        </p:nvSpPr>
        <p:spPr>
          <a:xfrm>
            <a:off x="-250790" y="4339988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fêtes.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F3D30D8-49BE-4B35-AEE5-64E7623FBBE3}"/>
              </a:ext>
            </a:extLst>
          </p:cNvPr>
          <p:cNvSpPr txBox="1"/>
          <p:nvPr/>
        </p:nvSpPr>
        <p:spPr>
          <a:xfrm>
            <a:off x="2574960" y="4273627"/>
            <a:ext cx="2692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matchs de foot.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4F5256D-F3B0-4CC0-A0DC-D75176ABC51B}"/>
              </a:ext>
            </a:extLst>
          </p:cNvPr>
          <p:cNvSpPr txBox="1"/>
          <p:nvPr/>
        </p:nvSpPr>
        <p:spPr>
          <a:xfrm>
            <a:off x="264348" y="5242427"/>
            <a:ext cx="2365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chansons.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EACB191-106C-4547-84EC-DE68DE8D6CA9}"/>
              </a:ext>
            </a:extLst>
          </p:cNvPr>
          <p:cNvSpPr txBox="1"/>
          <p:nvPr/>
        </p:nvSpPr>
        <p:spPr>
          <a:xfrm>
            <a:off x="2220854" y="5261343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la professeure.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5A0C34E-DAD9-4428-BB47-0DE03C814CCB}"/>
              </a:ext>
            </a:extLst>
          </p:cNvPr>
          <p:cNvSpPr txBox="1"/>
          <p:nvPr/>
        </p:nvSpPr>
        <p:spPr>
          <a:xfrm>
            <a:off x="-299499" y="6035232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le jeu.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6B8623A-E265-4747-AB0A-9A8441151020}"/>
              </a:ext>
            </a:extLst>
          </p:cNvPr>
          <p:cNvSpPr txBox="1"/>
          <p:nvPr/>
        </p:nvSpPr>
        <p:spPr>
          <a:xfrm>
            <a:off x="2276501" y="6053056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le prix.</a:t>
            </a:r>
          </a:p>
        </p:txBody>
      </p:sp>
    </p:spTree>
    <p:extLst>
      <p:ext uri="{BB962C8B-B14F-4D97-AF65-F5344CB8AC3E}">
        <p14:creationId xmlns:p14="http://schemas.microsoft.com/office/powerpoint/2010/main" val="846360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67;p2">
            <a:extLst>
              <a:ext uri="{FF2B5EF4-FFF2-40B4-BE49-F238E27FC236}">
                <a16:creationId xmlns:a16="http://schemas.microsoft.com/office/drawing/2014/main" id="{ED8ACD3B-4871-4243-93AD-1395E94DDC1C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8" name="Table 4">
            <a:extLst>
              <a:ext uri="{FF2B5EF4-FFF2-40B4-BE49-F238E27FC236}">
                <a16:creationId xmlns:a16="http://schemas.microsoft.com/office/drawing/2014/main" id="{5E485B8B-F347-4FCC-ACB6-0EA92181B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21269"/>
              </p:ext>
            </p:extLst>
          </p:nvPr>
        </p:nvGraphicFramePr>
        <p:xfrm>
          <a:off x="609400" y="679027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1844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6337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mais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travailleur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sont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sont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ennuyeuses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dangereux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derrière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158863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devant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avez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marché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bâtiment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avons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salle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dictionnaire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pratiquer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priz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salle de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classe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gagner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704EA739-B9D8-4F18-8B6A-E963B710B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187" y="3062849"/>
            <a:ext cx="1186070" cy="1080360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F8A10200-BC14-470B-A264-180A124843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9" y="1010762"/>
            <a:ext cx="1186070" cy="11860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F155DF1-CF08-4CD8-A883-72415D92F1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912" y="5310167"/>
            <a:ext cx="1162417" cy="110123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F0C52D6-CA6F-4E93-8E2D-13569F3450F7}"/>
              </a:ext>
            </a:extLst>
          </p:cNvPr>
          <p:cNvSpPr txBox="1"/>
          <p:nvPr/>
        </p:nvSpPr>
        <p:spPr>
          <a:xfrm>
            <a:off x="1806233" y="607376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775D68-695C-497E-B66B-DCB162D4715B}"/>
              </a:ext>
            </a:extLst>
          </p:cNvPr>
          <p:cNvSpPr txBox="1"/>
          <p:nvPr/>
        </p:nvSpPr>
        <p:spPr>
          <a:xfrm>
            <a:off x="1781514" y="346316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6D7797-8E88-4C4B-9F6E-5B0F51264BF3}"/>
              </a:ext>
            </a:extLst>
          </p:cNvPr>
          <p:cNvSpPr txBox="1"/>
          <p:nvPr/>
        </p:nvSpPr>
        <p:spPr>
          <a:xfrm>
            <a:off x="1770390" y="172947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857628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67;p2">
            <a:extLst>
              <a:ext uri="{FF2B5EF4-FFF2-40B4-BE49-F238E27FC236}">
                <a16:creationId xmlns:a16="http://schemas.microsoft.com/office/drawing/2014/main" id="{35709341-6808-404D-BB7E-475639954F6A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E095D2BB-EE23-4C59-A1BB-D137176829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833869"/>
              </p:ext>
            </p:extLst>
          </p:nvPr>
        </p:nvGraphicFramePr>
        <p:xfrm>
          <a:off x="609400" y="679027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1844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6337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boring (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hard-working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but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they are (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they are (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dangerous (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between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 (top of)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under(neath)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158863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market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behind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front (of)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building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dictionary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room, hall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classroom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win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practise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prize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25F17CD8-252B-4470-BAD7-BBFF777F15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187" y="3062849"/>
            <a:ext cx="1186070" cy="1080360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49290D15-C43E-4598-A8BF-1550D3F9A0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9" y="1010762"/>
            <a:ext cx="1186070" cy="11860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8450A6A-43DE-4649-8BC1-3EB38D3317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912" y="5310167"/>
            <a:ext cx="1162417" cy="110123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E0EBE00-B6E5-491F-B97D-D48884C5F229}"/>
              </a:ext>
            </a:extLst>
          </p:cNvPr>
          <p:cNvSpPr txBox="1"/>
          <p:nvPr/>
        </p:nvSpPr>
        <p:spPr>
          <a:xfrm>
            <a:off x="1806233" y="607376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7DD0E5D-98BC-460F-B2A8-7DBA1878B2F2}"/>
              </a:ext>
            </a:extLst>
          </p:cNvPr>
          <p:cNvSpPr txBox="1"/>
          <p:nvPr/>
        </p:nvSpPr>
        <p:spPr>
          <a:xfrm>
            <a:off x="1781514" y="346316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902189-03AA-4C5F-93DA-19F87F5DF896}"/>
              </a:ext>
            </a:extLst>
          </p:cNvPr>
          <p:cNvSpPr txBox="1"/>
          <p:nvPr/>
        </p:nvSpPr>
        <p:spPr>
          <a:xfrm>
            <a:off x="1770390" y="172947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370832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8DA30A-9F29-49F3-8760-084C3A8F9C0D}"/>
              </a:ext>
            </a:extLst>
          </p:cNvPr>
          <p:cNvSpPr/>
          <p:nvPr/>
        </p:nvSpPr>
        <p:spPr>
          <a:xfrm>
            <a:off x="2008481" y="1669519"/>
            <a:ext cx="4167755" cy="47190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1956343" y="1588917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3" y="-107926"/>
            <a:ext cx="165651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[é]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8FD71-A3D0-4093-BB50-974AB5E9768F}"/>
              </a:ext>
            </a:extLst>
          </p:cNvPr>
          <p:cNvSpPr txBox="1"/>
          <p:nvPr/>
        </p:nvSpPr>
        <p:spPr>
          <a:xfrm>
            <a:off x="-362509" y="296196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crire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9C8AC-78C6-4940-B25D-F4AF196918B3}"/>
              </a:ext>
            </a:extLst>
          </p:cNvPr>
          <p:cNvSpPr txBox="1"/>
          <p:nvPr/>
        </p:nvSpPr>
        <p:spPr>
          <a:xfrm>
            <a:off x="5696723" y="2976639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719F91-F54C-4952-9EBD-51E5F8A7F953}"/>
              </a:ext>
            </a:extLst>
          </p:cNvPr>
          <p:cNvSpPr txBox="1"/>
          <p:nvPr/>
        </p:nvSpPr>
        <p:spPr>
          <a:xfrm>
            <a:off x="-362509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5A71BA-C3CE-49D4-8E43-CF2552404A12}"/>
              </a:ext>
            </a:extLst>
          </p:cNvPr>
          <p:cNvSpPr txBox="1"/>
          <p:nvPr/>
        </p:nvSpPr>
        <p:spPr>
          <a:xfrm>
            <a:off x="5696723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donn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CDB03BB9-F8AB-4EAE-A779-A91DC9C215EF}"/>
              </a:ext>
            </a:extLst>
          </p:cNvPr>
          <p:cNvSpPr/>
          <p:nvPr/>
        </p:nvSpPr>
        <p:spPr>
          <a:xfrm>
            <a:off x="1593497" y="-107926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C2B867D-A24F-4351-94F0-08D333F67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83" y="1735994"/>
            <a:ext cx="1341130" cy="1345257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DB50882A-9092-4DF0-B42C-2143E2D3EBD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29" y="1569491"/>
            <a:ext cx="1601467" cy="1606394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DDFFAFC-DE68-4C7B-87AE-7D7B050789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806" y="2976639"/>
            <a:ext cx="3155720" cy="3145858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6DAE519-BAA4-4B13-9A63-41EC8ECCD1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42" y="3772512"/>
            <a:ext cx="1390472" cy="1776251"/>
          </a:xfrm>
          <a:prstGeom prst="rect">
            <a:avLst/>
          </a:prstGeom>
        </p:spPr>
      </p:pic>
      <p:pic>
        <p:nvPicPr>
          <p:cNvPr id="21" name="Picture 2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6F2EB3D-9BD0-4734-A7E9-9938F25330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008" y="3829258"/>
            <a:ext cx="1543002" cy="221670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DD0DB12-FF9C-43A0-ADDC-33F2FA2355BD}"/>
              </a:ext>
            </a:extLst>
          </p:cNvPr>
          <p:cNvSpPr txBox="1"/>
          <p:nvPr/>
        </p:nvSpPr>
        <p:spPr>
          <a:xfrm>
            <a:off x="5947285" y="6288525"/>
            <a:ext cx="2624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give]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82C4CA-4221-44A4-9F3D-6C54D750CE8B}"/>
              </a:ext>
            </a:extLst>
          </p:cNvPr>
          <p:cNvSpPr txBox="1"/>
          <p:nvPr/>
        </p:nvSpPr>
        <p:spPr>
          <a:xfrm>
            <a:off x="8876589" y="3000887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BB211A-8365-4819-9CB2-A4D79271CEC5}"/>
              </a:ext>
            </a:extLst>
          </p:cNvPr>
          <p:cNvSpPr txBox="1"/>
          <p:nvPr/>
        </p:nvSpPr>
        <p:spPr>
          <a:xfrm>
            <a:off x="8876588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ez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3" name="Picture 2" descr="Alphabet Word Images, Face, Human">
            <a:extLst>
              <a:ext uri="{FF2B5EF4-FFF2-40B4-BE49-F238E27FC236}">
                <a16:creationId xmlns:a16="http://schemas.microsoft.com/office/drawing/2014/main" id="{323CEC43-B09B-40B8-ABE8-C5E73164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741" y="3807250"/>
            <a:ext cx="1581344" cy="185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picture containing clipart&#10;&#10;Description automatically generated">
            <a:extLst>
              <a:ext uri="{FF2B5EF4-FFF2-40B4-BE49-F238E27FC236}">
                <a16:creationId xmlns:a16="http://schemas.microsoft.com/office/drawing/2014/main" id="{44BD86D0-1D2D-42DF-84ED-17C812AA7F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116" y="1196758"/>
            <a:ext cx="1652263" cy="16471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C72EEB2-2D80-4D61-B219-238646F6D9B8}"/>
              </a:ext>
            </a:extLst>
          </p:cNvPr>
          <p:cNvSpPr txBox="1"/>
          <p:nvPr/>
        </p:nvSpPr>
        <p:spPr>
          <a:xfrm>
            <a:off x="9709738" y="2798973"/>
            <a:ext cx="1341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[and]</a:t>
            </a:r>
          </a:p>
        </p:txBody>
      </p:sp>
      <p:sp>
        <p:nvSpPr>
          <p:cNvPr id="26" name="CustomShape 1">
            <a:extLst>
              <a:ext uri="{FF2B5EF4-FFF2-40B4-BE49-F238E27FC236}">
                <a16:creationId xmlns:a16="http://schemas.microsoft.com/office/drawing/2014/main" id="{95DD0AD1-B8DC-4EAE-9F9D-45DD407B7B23}"/>
              </a:ext>
            </a:extLst>
          </p:cNvPr>
          <p:cNvSpPr/>
          <p:nvPr/>
        </p:nvSpPr>
        <p:spPr>
          <a:xfrm>
            <a:off x="3450005" y="-101132"/>
            <a:ext cx="200950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[et]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1">
            <a:extLst>
              <a:ext uri="{FF2B5EF4-FFF2-40B4-BE49-F238E27FC236}">
                <a16:creationId xmlns:a16="http://schemas.microsoft.com/office/drawing/2014/main" id="{54E038CE-96F5-43E9-84DB-72F124ACBE98}"/>
              </a:ext>
            </a:extLst>
          </p:cNvPr>
          <p:cNvSpPr/>
          <p:nvPr/>
        </p:nvSpPr>
        <p:spPr>
          <a:xfrm>
            <a:off x="5235872" y="-101132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ez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14">
            <a:extLst>
              <a:ext uri="{FF2B5EF4-FFF2-40B4-BE49-F238E27FC236}">
                <a16:creationId xmlns:a16="http://schemas.microsoft.com/office/drawing/2014/main" id="{C763F0CC-9A66-4627-B4CA-18ACB9703108}"/>
              </a:ext>
            </a:extLst>
          </p:cNvPr>
          <p:cNvSpPr/>
          <p:nvPr/>
        </p:nvSpPr>
        <p:spPr>
          <a:xfrm>
            <a:off x="7611996" y="183267"/>
            <a:ext cx="3336891" cy="1374517"/>
          </a:xfrm>
          <a:prstGeom prst="wedgeEllipseCallout">
            <a:avLst>
              <a:gd name="adj1" fmla="val -58694"/>
              <a:gd name="adj2" fmla="val -9899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C34E64-13D4-4F86-B386-DC76D2E15F73}"/>
              </a:ext>
            </a:extLst>
          </p:cNvPr>
          <p:cNvSpPr txBox="1"/>
          <p:nvPr/>
        </p:nvSpPr>
        <p:spPr>
          <a:xfrm>
            <a:off x="7635526" y="272313"/>
            <a:ext cx="331336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Remember </a:t>
            </a:r>
            <a:r>
              <a:rPr kumimoji="0" lang="en-GB" sz="2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tha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 </a:t>
            </a:r>
            <a:b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], [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er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],[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et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and [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ez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sound the same.</a:t>
            </a:r>
          </a:p>
        </p:txBody>
      </p:sp>
    </p:spTree>
    <p:extLst>
      <p:ext uri="{BB962C8B-B14F-4D97-AF65-F5344CB8AC3E}">
        <p14:creationId xmlns:p14="http://schemas.microsoft.com/office/powerpoint/2010/main" val="29612154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2" grpId="0"/>
      <p:bldP spid="13" grpId="0"/>
      <p:bldP spid="14" grpId="0"/>
      <p:bldP spid="22" grpId="0"/>
      <p:bldP spid="17" grpId="0"/>
      <p:bldP spid="20" grpId="0"/>
      <p:bldP spid="25" grpId="0"/>
      <p:bldP spid="28" grpId="0" animBg="1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 descr="Teacher">
            <a:extLst>
              <a:ext uri="{FF2B5EF4-FFF2-40B4-BE49-F238E27FC236}">
                <a16:creationId xmlns:a16="http://schemas.microsoft.com/office/drawing/2014/main" id="{2C61B1E4-8BAE-4E51-AF11-CFBA27BC4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16017" y="0"/>
            <a:ext cx="914400" cy="914400"/>
          </a:xfrm>
          <a:prstGeom prst="rect">
            <a:avLst/>
          </a:prstGeom>
        </p:spPr>
      </p:pic>
      <p:graphicFrame>
        <p:nvGraphicFramePr>
          <p:cNvPr id="51" name="Table 2">
            <a:extLst>
              <a:ext uri="{FF2B5EF4-FFF2-40B4-BE49-F238E27FC236}">
                <a16:creationId xmlns:a16="http://schemas.microsoft.com/office/drawing/2014/main" id="{AE9888AD-8B29-47F4-8D9A-63B0FEC94921}"/>
              </a:ext>
            </a:extLst>
          </p:cNvPr>
          <p:cNvGraphicFramePr/>
          <p:nvPr/>
        </p:nvGraphicFramePr>
        <p:xfrm>
          <a:off x="205882" y="1386729"/>
          <a:ext cx="3229649" cy="4758672"/>
        </p:xfrm>
        <a:graphic>
          <a:graphicData uri="http://schemas.openxmlformats.org/drawingml/2006/table">
            <a:tbl>
              <a:tblPr/>
              <a:tblGrid>
                <a:gridCol w="668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8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2476">
                  <a:extLst>
                    <a:ext uri="{9D8B030D-6E8A-4147-A177-3AD203B41FA5}">
                      <a16:colId xmlns:a16="http://schemas.microsoft.com/office/drawing/2014/main" val="3865251503"/>
                    </a:ext>
                  </a:extLst>
                </a:gridCol>
              </a:tblGrid>
              <a:tr h="594834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[-er]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[-</a:t>
                      </a: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ez</a:t>
                      </a: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4834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4834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834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4834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4834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1704070"/>
                  </a:ext>
                </a:extLst>
              </a:tr>
              <a:tr h="594834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8980211"/>
                  </a:ext>
                </a:extLst>
              </a:tr>
              <a:tr h="594834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3182469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1: </a:t>
            </a:r>
            <a:endParaRPr lang="en-GB" sz="3200" dirty="0"/>
          </a:p>
        </p:txBody>
      </p:sp>
      <p:sp>
        <p:nvSpPr>
          <p:cNvPr id="34" name="Action Button: Blank 33">
            <a:hlinkClick r:id="" action="ppaction://noaction" highlightClick="1">
              <a:snd r:embed="rId5" name="1_3.wav"/>
            </a:hlinkClick>
            <a:extLst>
              <a:ext uri="{FF2B5EF4-FFF2-40B4-BE49-F238E27FC236}">
                <a16:creationId xmlns:a16="http://schemas.microsoft.com/office/drawing/2014/main" id="{AAFD5BE1-EC68-4769-A85C-60C9402F9512}"/>
              </a:ext>
            </a:extLst>
          </p:cNvPr>
          <p:cNvSpPr/>
          <p:nvPr/>
        </p:nvSpPr>
        <p:spPr>
          <a:xfrm>
            <a:off x="314756" y="2098853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5" name="Action Button: Blank 34">
            <a:hlinkClick r:id="" action="ppaction://noaction" highlightClick="1">
              <a:snd r:embed="rId6" name="1_4.wav"/>
            </a:hlinkClick>
            <a:extLst>
              <a:ext uri="{FF2B5EF4-FFF2-40B4-BE49-F238E27FC236}">
                <a16:creationId xmlns:a16="http://schemas.microsoft.com/office/drawing/2014/main" id="{6EE1525E-8CC9-4426-B985-72DAB5E5A220}"/>
              </a:ext>
            </a:extLst>
          </p:cNvPr>
          <p:cNvSpPr/>
          <p:nvPr/>
        </p:nvSpPr>
        <p:spPr>
          <a:xfrm>
            <a:off x="314755" y="2675841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6" name="Action Button: Blank 35">
            <a:hlinkClick r:id="" action="ppaction://noaction" highlightClick="1">
              <a:snd r:embed="rId7" name="1_5.wav"/>
            </a:hlinkClick>
            <a:extLst>
              <a:ext uri="{FF2B5EF4-FFF2-40B4-BE49-F238E27FC236}">
                <a16:creationId xmlns:a16="http://schemas.microsoft.com/office/drawing/2014/main" id="{F9A3180A-CFE3-4508-A8BC-BDCCBFCBD684}"/>
              </a:ext>
            </a:extLst>
          </p:cNvPr>
          <p:cNvSpPr/>
          <p:nvPr/>
        </p:nvSpPr>
        <p:spPr>
          <a:xfrm>
            <a:off x="314755" y="3252829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7" name="Action Button: Blank 36">
            <a:hlinkClick r:id="" action="ppaction://noaction" highlightClick="1">
              <a:snd r:embed="rId8" name="1_6.wav"/>
            </a:hlinkClick>
            <a:extLst>
              <a:ext uri="{FF2B5EF4-FFF2-40B4-BE49-F238E27FC236}">
                <a16:creationId xmlns:a16="http://schemas.microsoft.com/office/drawing/2014/main" id="{FC93587F-F00B-4535-A00A-42363776E913}"/>
              </a:ext>
            </a:extLst>
          </p:cNvPr>
          <p:cNvSpPr/>
          <p:nvPr/>
        </p:nvSpPr>
        <p:spPr>
          <a:xfrm>
            <a:off x="304168" y="3869308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8" name="Action Button: Blank 37">
            <a:hlinkClick r:id="" action="ppaction://noaction" highlightClick="1">
              <a:snd r:embed="rId9" name="1_7.wav"/>
            </a:hlinkClick>
            <a:extLst>
              <a:ext uri="{FF2B5EF4-FFF2-40B4-BE49-F238E27FC236}">
                <a16:creationId xmlns:a16="http://schemas.microsoft.com/office/drawing/2014/main" id="{C1F6880D-64A3-48EF-8675-F14C2F7E71DB}"/>
              </a:ext>
            </a:extLst>
          </p:cNvPr>
          <p:cNvSpPr/>
          <p:nvPr/>
        </p:nvSpPr>
        <p:spPr>
          <a:xfrm>
            <a:off x="304167" y="4466649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9" name="Action Button: Blank 38">
            <a:hlinkClick r:id="" action="ppaction://noaction" highlightClick="1">
              <a:snd r:embed="rId10" name="1_8.wav"/>
            </a:hlinkClick>
            <a:extLst>
              <a:ext uri="{FF2B5EF4-FFF2-40B4-BE49-F238E27FC236}">
                <a16:creationId xmlns:a16="http://schemas.microsoft.com/office/drawing/2014/main" id="{D0642288-3D9D-412F-8FC4-37C3A345DE83}"/>
              </a:ext>
            </a:extLst>
          </p:cNvPr>
          <p:cNvSpPr/>
          <p:nvPr/>
        </p:nvSpPr>
        <p:spPr>
          <a:xfrm>
            <a:off x="304168" y="504148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0" name="Action Button: Blank 39">
            <a:hlinkClick r:id="" action="ppaction://noaction" highlightClick="1">
              <a:snd r:embed="rId11" name="1_9.wav"/>
            </a:hlinkClick>
            <a:extLst>
              <a:ext uri="{FF2B5EF4-FFF2-40B4-BE49-F238E27FC236}">
                <a16:creationId xmlns:a16="http://schemas.microsoft.com/office/drawing/2014/main" id="{FF081325-A534-4B26-9C2C-4D6A76BDFBEE}"/>
              </a:ext>
            </a:extLst>
          </p:cNvPr>
          <p:cNvSpPr/>
          <p:nvPr/>
        </p:nvSpPr>
        <p:spPr>
          <a:xfrm>
            <a:off x="314755" y="5638827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pic>
        <p:nvPicPr>
          <p:cNvPr id="44" name="Picture 43" descr="Icon&#10;&#10;Description automatically generated">
            <a:extLst>
              <a:ext uri="{FF2B5EF4-FFF2-40B4-BE49-F238E27FC236}">
                <a16:creationId xmlns:a16="http://schemas.microsoft.com/office/drawing/2014/main" id="{96F8648B-D507-43D9-A472-985C78DF12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413EEEC6-A470-4109-B618-857C53D58F64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3" name="Google Shape;167;p2">
            <a:extLst>
              <a:ext uri="{FF2B5EF4-FFF2-40B4-BE49-F238E27FC236}">
                <a16:creationId xmlns:a16="http://schemas.microsoft.com/office/drawing/2014/main" id="{7D458DB7-6BF3-4187-BD7F-8ADB34257744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Speech Bubble: Rectangle with Corners Rounded 46">
            <a:hlinkClick r:id="" action="ppaction://noaction">
              <a:snd r:embed="rId13" name="T1_W5F_2.1.wav"/>
            </a:hlinkClick>
            <a:extLst>
              <a:ext uri="{FF2B5EF4-FFF2-40B4-BE49-F238E27FC236}">
                <a16:creationId xmlns:a16="http://schemas.microsoft.com/office/drawing/2014/main" id="{9D1A13AD-9E5A-42E4-91E8-2E33129B548F}"/>
              </a:ext>
            </a:extLst>
          </p:cNvPr>
          <p:cNvSpPr/>
          <p:nvPr/>
        </p:nvSpPr>
        <p:spPr>
          <a:xfrm>
            <a:off x="4072584" y="114707"/>
            <a:ext cx="5848769" cy="515866"/>
          </a:xfrm>
          <a:prstGeom prst="wedgeRoundRectCallout">
            <a:avLst>
              <a:gd name="adj1" fmla="val -58875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Écoute les noms des animaux. C’est [ien] ou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CustomShape 7">
            <a:hlinkClick r:id="" action="ppaction://noaction">
              <a:snd r:embed="rId14" name="1_1.wav"/>
            </a:hlinkClick>
            <a:extLst>
              <a:ext uri="{FF2B5EF4-FFF2-40B4-BE49-F238E27FC236}">
                <a16:creationId xmlns:a16="http://schemas.microsoft.com/office/drawing/2014/main" id="{A489273D-E6AB-486D-ACA3-C24B4324EA89}"/>
              </a:ext>
            </a:extLst>
          </p:cNvPr>
          <p:cNvSpPr/>
          <p:nvPr/>
        </p:nvSpPr>
        <p:spPr>
          <a:xfrm>
            <a:off x="4047248" y="114707"/>
            <a:ext cx="5848769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les messages de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Sanaya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5" name="Picture 64" descr="Shape, arrow&#10;&#10;Description automatically generated">
            <a:extLst>
              <a:ext uri="{FF2B5EF4-FFF2-40B4-BE49-F238E27FC236}">
                <a16:creationId xmlns:a16="http://schemas.microsoft.com/office/drawing/2014/main" id="{800D8DF8-48CD-407A-94EF-67A19F761DC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92528" y="2044812"/>
            <a:ext cx="462709" cy="42872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364F5D1C-D5C4-45A1-AE65-5CE9DF8AACD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29"/>
          <a:stretch/>
        </p:blipFill>
        <p:spPr>
          <a:xfrm>
            <a:off x="-1725491" y="514235"/>
            <a:ext cx="766266" cy="455816"/>
          </a:xfrm>
          <a:prstGeom prst="rect">
            <a:avLst/>
          </a:prstGeom>
        </p:spPr>
      </p:pic>
      <p:pic>
        <p:nvPicPr>
          <p:cNvPr id="71" name="Picture 70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52CFF569-03B7-4CCF-B608-614DDC4980E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26"/>
          <a:stretch/>
        </p:blipFill>
        <p:spPr>
          <a:xfrm>
            <a:off x="159263" y="662014"/>
            <a:ext cx="893968" cy="714787"/>
          </a:xfrm>
          <a:prstGeom prst="rect">
            <a:avLst/>
          </a:prstGeom>
        </p:spPr>
      </p:pic>
      <p:sp>
        <p:nvSpPr>
          <p:cNvPr id="72" name="Speech Bubble: Rectangle with Corners Rounded 71">
            <a:hlinkClick r:id="" action="ppaction://noaction">
              <a:snd r:embed="rId13" name="T1_W5F_2.1.wav"/>
            </a:hlinkClick>
            <a:extLst>
              <a:ext uri="{FF2B5EF4-FFF2-40B4-BE49-F238E27FC236}">
                <a16:creationId xmlns:a16="http://schemas.microsoft.com/office/drawing/2014/main" id="{881C5ADA-3EEB-4B55-AF00-1987CD9A838C}"/>
              </a:ext>
            </a:extLst>
          </p:cNvPr>
          <p:cNvSpPr/>
          <p:nvPr/>
        </p:nvSpPr>
        <p:spPr>
          <a:xfrm>
            <a:off x="1523883" y="760166"/>
            <a:ext cx="8397470" cy="515866"/>
          </a:xfrm>
          <a:prstGeom prst="wedgeRoundRectCallout">
            <a:avLst>
              <a:gd name="adj1" fmla="val -24165"/>
              <a:gd name="adj2" fmla="val -87812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Écoute les noms des animaux. C’est [ien] ou [(a)in]?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CustomShape 7">
            <a:hlinkClick r:id="" action="ppaction://noaction">
              <a:snd r:embed="rId18" name="1_2.wav"/>
            </a:hlinkClick>
            <a:extLst>
              <a:ext uri="{FF2B5EF4-FFF2-40B4-BE49-F238E27FC236}">
                <a16:creationId xmlns:a16="http://schemas.microsoft.com/office/drawing/2014/main" id="{A34DF99E-EA71-4D8D-8B8D-6315F178A3B1}"/>
              </a:ext>
            </a:extLst>
          </p:cNvPr>
          <p:cNvSpPr/>
          <p:nvPr/>
        </p:nvSpPr>
        <p:spPr>
          <a:xfrm>
            <a:off x="1523883" y="769748"/>
            <a:ext cx="8123425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Comment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ça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s’écrit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?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[er]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ez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] ?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1D8FCE6-D806-4142-8EF1-95B0095612BE}"/>
              </a:ext>
            </a:extLst>
          </p:cNvPr>
          <p:cNvGraphicFramePr>
            <a:graphicFrameLocks noGrp="1"/>
          </p:cNvGraphicFramePr>
          <p:nvPr/>
        </p:nvGraphicFramePr>
        <p:xfrm>
          <a:off x="3533816" y="1974240"/>
          <a:ext cx="8452302" cy="4163838"/>
        </p:xfrm>
        <a:graphic>
          <a:graphicData uri="http://schemas.openxmlformats.org/drawingml/2006/table">
            <a:tbl>
              <a:tblPr/>
              <a:tblGrid>
                <a:gridCol w="8452302">
                  <a:extLst>
                    <a:ext uri="{9D8B030D-6E8A-4147-A177-3AD203B41FA5}">
                      <a16:colId xmlns:a16="http://schemas.microsoft.com/office/drawing/2014/main" val="1049293819"/>
                    </a:ext>
                  </a:extLst>
                </a:gridCol>
              </a:tblGrid>
              <a:tr h="59483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s-ES_tradnl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Présent</a:t>
                      </a:r>
                      <a:r>
                        <a:rPr lang="es-ES_tradnl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er</a:t>
                      </a:r>
                      <a:r>
                        <a:rPr lang="es-ES_tradnl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un texte en classe, c’est super !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121093"/>
                  </a:ext>
                </a:extLst>
              </a:tr>
              <a:tr h="5948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_tradnl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Vous gagn</a:t>
                      </a:r>
                      <a:r>
                        <a:rPr lang="es-ES_tradnl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ez</a:t>
                      </a:r>
                      <a:r>
                        <a:rPr lang="es-ES_tradnl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des prix, aussi ?</a:t>
                      </a:r>
                      <a:endParaRPr lang="en-GB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2856502"/>
                  </a:ext>
                </a:extLst>
              </a:tr>
              <a:tr h="59483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s-ES_tradnl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C’est important d’écout</a:t>
                      </a:r>
                      <a:r>
                        <a:rPr lang="es-ES_tradnl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er </a:t>
                      </a:r>
                      <a:r>
                        <a:rPr lang="es-ES_tradnl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 ou la prof.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4908336"/>
                  </a:ext>
                </a:extLst>
              </a:tr>
              <a:tr h="59483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s-ES_tradnl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Cherch</a:t>
                      </a:r>
                      <a:r>
                        <a:rPr lang="es-ES_tradnl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er</a:t>
                      </a:r>
                      <a:r>
                        <a:rPr lang="es-ES_tradnl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des mots dans un dictionnaire, c’est facile !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9485859"/>
                  </a:ext>
                </a:extLst>
              </a:tr>
              <a:tr h="59483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s-ES_tradnl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Vous utilis</a:t>
                      </a:r>
                      <a:r>
                        <a:rPr lang="es-ES_tradnl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ez</a:t>
                      </a:r>
                      <a:r>
                        <a:rPr lang="es-ES_tradnl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souvent des iPads ?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013242"/>
                  </a:ext>
                </a:extLst>
              </a:tr>
              <a:tr h="59483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s-ES_tradnl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Vous chant</a:t>
                      </a:r>
                      <a:r>
                        <a:rPr lang="es-ES_tradnl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ez</a:t>
                      </a:r>
                      <a:r>
                        <a:rPr lang="es-ES_tradnl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des chansons en anglais ?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234297"/>
                  </a:ext>
                </a:extLst>
              </a:tr>
              <a:tr h="5948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_tradnl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 Vous av</a:t>
                      </a:r>
                      <a:r>
                        <a:rPr lang="es-ES_tradnl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ez</a:t>
                      </a:r>
                      <a:r>
                        <a:rPr lang="es-ES_tradnl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des concerts ou des spectacles </a:t>
                      </a:r>
                      <a:r>
                        <a:rPr lang="en-GB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à </a:t>
                      </a:r>
                      <a:r>
                        <a:rPr lang="en-GB" sz="2400" b="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l’école</a:t>
                      </a:r>
                      <a:r>
                        <a:rPr lang="en-GB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  <a:r>
                        <a:rPr lang="en-GB" sz="2400" b="0" dirty="0">
                          <a:effectLst/>
                        </a:rPr>
                        <a:t> </a:t>
                      </a:r>
                      <a:endParaRPr lang="en-GB" sz="2400" b="0" dirty="0"/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490768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7916D8B1-E9A5-479B-AD5E-CA3D4DC722D9}"/>
              </a:ext>
            </a:extLst>
          </p:cNvPr>
          <p:cNvGrpSpPr/>
          <p:nvPr/>
        </p:nvGrpSpPr>
        <p:grpSpPr>
          <a:xfrm>
            <a:off x="8019379" y="974038"/>
            <a:ext cx="4172621" cy="2588337"/>
            <a:chOff x="11877244" y="1578900"/>
            <a:chExt cx="4172621" cy="2588337"/>
          </a:xfrm>
        </p:grpSpPr>
        <p:sp>
          <p:nvSpPr>
            <p:cNvPr id="75" name="CustomShape 14">
              <a:extLst>
                <a:ext uri="{FF2B5EF4-FFF2-40B4-BE49-F238E27FC236}">
                  <a16:creationId xmlns:a16="http://schemas.microsoft.com/office/drawing/2014/main" id="{61063DE4-EA12-4F16-98BF-B2B084B12008}"/>
                </a:ext>
              </a:extLst>
            </p:cNvPr>
            <p:cNvSpPr/>
            <p:nvPr/>
          </p:nvSpPr>
          <p:spPr>
            <a:xfrm>
              <a:off x="11877244" y="1578900"/>
              <a:ext cx="4172621" cy="2588337"/>
            </a:xfrm>
            <a:prstGeom prst="wedgeEllipseCallout">
              <a:avLst>
                <a:gd name="adj1" fmla="val -53685"/>
                <a:gd name="adj2" fmla="val -40180"/>
              </a:avLst>
            </a:prstGeom>
            <a:solidFill>
              <a:srgbClr val="36AFCE">
                <a:lumMod val="50000"/>
              </a:srgbClr>
            </a:solidFill>
            <a:ln w="12600">
              <a:solidFill>
                <a:srgbClr val="FF0066"/>
              </a:solidFill>
              <a:miter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lIns="90000" tIns="45000" rIns="90000" bIns="450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A7B99E5-5B0A-454E-8CD2-625E0C756551}"/>
                </a:ext>
              </a:extLst>
            </p:cNvPr>
            <p:cNvSpPr txBox="1"/>
            <p:nvPr/>
          </p:nvSpPr>
          <p:spPr>
            <a:xfrm>
              <a:off x="12206600" y="1974240"/>
              <a:ext cx="351390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Remember that [</a:t>
              </a:r>
              <a:r>
                <a:rPr lang="en-GB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er</a:t>
              </a:r>
              <a:r>
                <a:rPr lang="en-GB" sz="2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] and [</a:t>
              </a:r>
              <a:r>
                <a:rPr lang="en-GB" sz="20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ez</a:t>
              </a:r>
              <a:r>
                <a:rPr lang="en-GB" sz="2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] sound the same in French.  Use the surrounding words to help you decide how to write the word.</a:t>
              </a:r>
            </a:p>
          </p:txBody>
        </p:sp>
      </p:grp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65C4FC59-FFDE-4787-B6BE-9BB2E5EB071F}"/>
              </a:ext>
            </a:extLst>
          </p:cNvPr>
          <p:cNvSpPr/>
          <p:nvPr/>
        </p:nvSpPr>
        <p:spPr>
          <a:xfrm>
            <a:off x="5569255" y="2675841"/>
            <a:ext cx="364617" cy="34271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_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ADEF7D29-BC7E-43D4-A74C-7D3CC1683D61}"/>
              </a:ext>
            </a:extLst>
          </p:cNvPr>
          <p:cNvSpPr/>
          <p:nvPr/>
        </p:nvSpPr>
        <p:spPr>
          <a:xfrm>
            <a:off x="5035875" y="2087819"/>
            <a:ext cx="364617" cy="34271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_</a:t>
            </a:r>
          </a:p>
        </p:txBody>
      </p:sp>
      <p:pic>
        <p:nvPicPr>
          <p:cNvPr id="78" name="Picture 77" descr="Shape, arrow&#10;&#10;Description automatically generated">
            <a:extLst>
              <a:ext uri="{FF2B5EF4-FFF2-40B4-BE49-F238E27FC236}">
                <a16:creationId xmlns:a16="http://schemas.microsoft.com/office/drawing/2014/main" id="{59292F43-4A16-41EF-B90C-3522EEE1D2B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83268" y="2632834"/>
            <a:ext cx="462709" cy="428729"/>
          </a:xfrm>
          <a:prstGeom prst="rect">
            <a:avLst/>
          </a:prstGeom>
        </p:spPr>
      </p:pic>
      <p:pic>
        <p:nvPicPr>
          <p:cNvPr id="79" name="Picture 78" descr="Shape, arrow&#10;&#10;Description automatically generated">
            <a:extLst>
              <a:ext uri="{FF2B5EF4-FFF2-40B4-BE49-F238E27FC236}">
                <a16:creationId xmlns:a16="http://schemas.microsoft.com/office/drawing/2014/main" id="{21BB4C17-9CB2-4394-8BBA-A1D24EED7E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75378" y="3201316"/>
            <a:ext cx="462709" cy="428729"/>
          </a:xfrm>
          <a:prstGeom prst="rect">
            <a:avLst/>
          </a:prstGeom>
        </p:spPr>
      </p:pic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19466C0B-1724-43B0-A499-54273444EE7D}"/>
              </a:ext>
            </a:extLst>
          </p:cNvPr>
          <p:cNvSpPr/>
          <p:nvPr/>
        </p:nvSpPr>
        <p:spPr>
          <a:xfrm>
            <a:off x="7531287" y="3304570"/>
            <a:ext cx="364617" cy="34271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_</a:t>
            </a:r>
          </a:p>
        </p:txBody>
      </p:sp>
      <p:pic>
        <p:nvPicPr>
          <p:cNvPr id="81" name="Picture 80" descr="Shape, arrow&#10;&#10;Description automatically generated">
            <a:extLst>
              <a:ext uri="{FF2B5EF4-FFF2-40B4-BE49-F238E27FC236}">
                <a16:creationId xmlns:a16="http://schemas.microsoft.com/office/drawing/2014/main" id="{E1552EDC-B244-4391-99D5-1087B44245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75377" y="3835036"/>
            <a:ext cx="462709" cy="428729"/>
          </a:xfrm>
          <a:prstGeom prst="rect">
            <a:avLst/>
          </a:prstGeom>
        </p:spPr>
      </p:pic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7698879E-EE90-47C2-BBCF-37E18C401B24}"/>
              </a:ext>
            </a:extLst>
          </p:cNvPr>
          <p:cNvSpPr/>
          <p:nvPr/>
        </p:nvSpPr>
        <p:spPr>
          <a:xfrm>
            <a:off x="5035874" y="3895020"/>
            <a:ext cx="364617" cy="34271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_</a:t>
            </a:r>
          </a:p>
        </p:txBody>
      </p:sp>
      <p:pic>
        <p:nvPicPr>
          <p:cNvPr id="83" name="Picture 82" descr="Shape, arrow&#10;&#10;Description automatically generated">
            <a:extLst>
              <a:ext uri="{FF2B5EF4-FFF2-40B4-BE49-F238E27FC236}">
                <a16:creationId xmlns:a16="http://schemas.microsoft.com/office/drawing/2014/main" id="{9EE9C8A5-6E9F-487B-9B8E-3A2E8AC9B28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83268" y="4432377"/>
            <a:ext cx="462709" cy="428729"/>
          </a:xfrm>
          <a:prstGeom prst="rect">
            <a:avLst/>
          </a:prstGeom>
        </p:spPr>
      </p:pic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22109F56-D1D4-4340-9987-7220212433E8}"/>
              </a:ext>
            </a:extLst>
          </p:cNvPr>
          <p:cNvSpPr/>
          <p:nvPr/>
        </p:nvSpPr>
        <p:spPr>
          <a:xfrm>
            <a:off x="5358001" y="4502576"/>
            <a:ext cx="364617" cy="34271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_</a:t>
            </a:r>
          </a:p>
        </p:txBody>
      </p:sp>
      <p:pic>
        <p:nvPicPr>
          <p:cNvPr id="85" name="Picture 84" descr="Shape, arrow&#10;&#10;Description automatically generated">
            <a:extLst>
              <a:ext uri="{FF2B5EF4-FFF2-40B4-BE49-F238E27FC236}">
                <a16:creationId xmlns:a16="http://schemas.microsoft.com/office/drawing/2014/main" id="{4F5CCD70-FFA0-4BD9-8493-FCF0F90A04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66589" y="5074524"/>
            <a:ext cx="462709" cy="428729"/>
          </a:xfrm>
          <a:prstGeom prst="rect">
            <a:avLst/>
          </a:prstGeom>
        </p:spPr>
      </p:pic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6258D7A7-FCEA-4EE8-BE63-959FC924EC5B}"/>
              </a:ext>
            </a:extLst>
          </p:cNvPr>
          <p:cNvSpPr/>
          <p:nvPr/>
        </p:nvSpPr>
        <p:spPr>
          <a:xfrm>
            <a:off x="5617532" y="5090598"/>
            <a:ext cx="364617" cy="34271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_</a:t>
            </a:r>
          </a:p>
        </p:txBody>
      </p:sp>
      <p:pic>
        <p:nvPicPr>
          <p:cNvPr id="87" name="Picture 86" descr="Shape, arrow&#10;&#10;Description automatically generated">
            <a:extLst>
              <a:ext uri="{FF2B5EF4-FFF2-40B4-BE49-F238E27FC236}">
                <a16:creationId xmlns:a16="http://schemas.microsoft.com/office/drawing/2014/main" id="{C7E2BAF4-CBAE-4450-9404-1BDD8813C53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83268" y="5604555"/>
            <a:ext cx="462709" cy="428729"/>
          </a:xfrm>
          <a:prstGeom prst="rect">
            <a:avLst/>
          </a:prstGeom>
        </p:spPr>
      </p:pic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C25460DF-654F-479E-9DE5-812D67CD1CCA}"/>
              </a:ext>
            </a:extLst>
          </p:cNvPr>
          <p:cNvSpPr/>
          <p:nvPr/>
        </p:nvSpPr>
        <p:spPr>
          <a:xfrm>
            <a:off x="5136420" y="5683018"/>
            <a:ext cx="364617" cy="34271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38952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80" grpId="0" animBg="1"/>
      <p:bldP spid="82" grpId="0" animBg="1"/>
      <p:bldP spid="84" grpId="0" animBg="1"/>
      <p:bldP spid="86" grpId="0" animBg="1"/>
      <p:bldP spid="8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 descr="Teacher">
            <a:extLst>
              <a:ext uri="{FF2B5EF4-FFF2-40B4-BE49-F238E27FC236}">
                <a16:creationId xmlns:a16="http://schemas.microsoft.com/office/drawing/2014/main" id="{2C61B1E4-8BAE-4E51-AF11-CFBA27BC4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49968" y="-3942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2: </a:t>
            </a:r>
            <a:endParaRPr lang="en-GB" sz="3200" dirty="0"/>
          </a:p>
        </p:txBody>
      </p:sp>
      <p:pic>
        <p:nvPicPr>
          <p:cNvPr id="44" name="Picture 43" descr="Icon&#10;&#10;Description automatically generated">
            <a:extLst>
              <a:ext uri="{FF2B5EF4-FFF2-40B4-BE49-F238E27FC236}">
                <a16:creationId xmlns:a16="http://schemas.microsoft.com/office/drawing/2014/main" id="{96F8648B-D507-43D9-A472-985C78DF12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413EEEC6-A470-4109-B618-857C53D58F64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3" name="Google Shape;167;p2">
            <a:extLst>
              <a:ext uri="{FF2B5EF4-FFF2-40B4-BE49-F238E27FC236}">
                <a16:creationId xmlns:a16="http://schemas.microsoft.com/office/drawing/2014/main" id="{7D458DB7-6BF3-4187-BD7F-8ADB34257744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9D1A13AD-9E5A-42E4-91E8-2E33129B548F}"/>
              </a:ext>
            </a:extLst>
          </p:cNvPr>
          <p:cNvSpPr/>
          <p:nvPr/>
        </p:nvSpPr>
        <p:spPr>
          <a:xfrm>
            <a:off x="3674758" y="114707"/>
            <a:ext cx="7419962" cy="515866"/>
          </a:xfrm>
          <a:prstGeom prst="wedgeRoundRectCallout">
            <a:avLst>
              <a:gd name="adj1" fmla="val -52220"/>
              <a:gd name="adj2" fmla="val 1374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Écoute les noms des animaux. C’est [ien] ou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CustomShape 7">
            <a:extLst>
              <a:ext uri="{FF2B5EF4-FFF2-40B4-BE49-F238E27FC236}">
                <a16:creationId xmlns:a16="http://schemas.microsoft.com/office/drawing/2014/main" id="{A489273D-E6AB-486D-ACA3-C24B4324EA89}"/>
              </a:ext>
            </a:extLst>
          </p:cNvPr>
          <p:cNvSpPr/>
          <p:nvPr/>
        </p:nvSpPr>
        <p:spPr>
          <a:xfrm>
            <a:off x="3699851" y="150115"/>
            <a:ext cx="7419962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les messages de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Sanaya</a:t>
            </a:r>
            <a:r>
              <a:rPr lang="en-GB" sz="2400" b="1" spc="-1" noProof="0" dirty="0">
                <a:solidFill>
                  <a:srgbClr val="002060"/>
                </a:solidFill>
                <a:latin typeface="Century Gothic"/>
                <a:ea typeface="Century Gothic"/>
              </a:rPr>
              <a:t> encore </a:t>
            </a:r>
            <a:r>
              <a:rPr lang="en-GB" sz="2400" b="1" spc="-1" noProof="0" dirty="0" err="1">
                <a:solidFill>
                  <a:srgbClr val="002060"/>
                </a:solidFill>
                <a:latin typeface="Century Gothic"/>
                <a:ea typeface="Century Gothic"/>
              </a:rPr>
              <a:t>une</a:t>
            </a:r>
            <a:r>
              <a:rPr lang="en-GB" sz="2400" b="1" spc="-1" noProof="0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2400" b="1" spc="-1" noProof="0" dirty="0" err="1">
                <a:solidFill>
                  <a:srgbClr val="002060"/>
                </a:solidFill>
                <a:latin typeface="Century Gothic"/>
                <a:ea typeface="Century Gothic"/>
              </a:rPr>
              <a:t>fois</a:t>
            </a:r>
            <a:r>
              <a:rPr lang="en-GB" sz="2400" b="1" spc="-1" noProof="0" dirty="0">
                <a:solidFill>
                  <a:srgbClr val="002060"/>
                </a:solidFill>
                <a:latin typeface="Century Gothic"/>
                <a:ea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364F5D1C-D5C4-45A1-AE65-5CE9DF8AAC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29"/>
          <a:stretch/>
        </p:blipFill>
        <p:spPr>
          <a:xfrm>
            <a:off x="12797" y="769509"/>
            <a:ext cx="1040433" cy="618905"/>
          </a:xfrm>
          <a:prstGeom prst="rect">
            <a:avLst/>
          </a:prstGeom>
        </p:spPr>
      </p:pic>
      <p:sp>
        <p:nvSpPr>
          <p:cNvPr id="72" name="Speech Bubble: Rectangle with Corners Rounded 71">
            <a:extLst>
              <a:ext uri="{FF2B5EF4-FFF2-40B4-BE49-F238E27FC236}">
                <a16:creationId xmlns:a16="http://schemas.microsoft.com/office/drawing/2014/main" id="{881C5ADA-3EEB-4B55-AF00-1987CD9A838C}"/>
              </a:ext>
            </a:extLst>
          </p:cNvPr>
          <p:cNvSpPr/>
          <p:nvPr/>
        </p:nvSpPr>
        <p:spPr>
          <a:xfrm>
            <a:off x="1053231" y="760165"/>
            <a:ext cx="8035906" cy="801057"/>
          </a:xfrm>
          <a:prstGeom prst="wedgeRoundRectCallout">
            <a:avLst>
              <a:gd name="adj1" fmla="val -27018"/>
              <a:gd name="adj2" fmla="val -240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Écoute les noms des animaux. C’est [ien] ou [(a)in]?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CustomShape 7">
            <a:extLst>
              <a:ext uri="{FF2B5EF4-FFF2-40B4-BE49-F238E27FC236}">
                <a16:creationId xmlns:a16="http://schemas.microsoft.com/office/drawing/2014/main" id="{A34DF99E-EA71-4D8D-8B8D-6315F178A3B1}"/>
              </a:ext>
            </a:extLst>
          </p:cNvPr>
          <p:cNvSpPr/>
          <p:nvPr/>
        </p:nvSpPr>
        <p:spPr>
          <a:xfrm>
            <a:off x="1043621" y="755571"/>
            <a:ext cx="9693654" cy="9230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Adèle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écrit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les messages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anglais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pour les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devoirs.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Vous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aidez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Adèle.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1D8FCE6-D806-4142-8EF1-95B0095612BE}"/>
              </a:ext>
            </a:extLst>
          </p:cNvPr>
          <p:cNvGraphicFramePr>
            <a:graphicFrameLocks noGrp="1"/>
          </p:cNvGraphicFramePr>
          <p:nvPr/>
        </p:nvGraphicFramePr>
        <p:xfrm>
          <a:off x="1053231" y="2098853"/>
          <a:ext cx="8452302" cy="4163838"/>
        </p:xfrm>
        <a:graphic>
          <a:graphicData uri="http://schemas.openxmlformats.org/drawingml/2006/table">
            <a:tbl>
              <a:tblPr/>
              <a:tblGrid>
                <a:gridCol w="8452302">
                  <a:extLst>
                    <a:ext uri="{9D8B030D-6E8A-4147-A177-3AD203B41FA5}">
                      <a16:colId xmlns:a16="http://schemas.microsoft.com/office/drawing/2014/main" val="1049293819"/>
                    </a:ext>
                  </a:extLst>
                </a:gridCol>
              </a:tblGrid>
              <a:tr h="59483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s-ES_tradnl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Presenting a text in class is great!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121093"/>
                  </a:ext>
                </a:extLst>
              </a:tr>
              <a:tr h="5948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_tradnl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Do you also win prizes?</a:t>
                      </a:r>
                      <a:endParaRPr lang="en-GB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2856502"/>
                  </a:ext>
                </a:extLst>
              </a:tr>
              <a:tr h="59483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s-ES_tradnl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It’s important to listen to the teacher.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4908336"/>
                  </a:ext>
                </a:extLst>
              </a:tr>
              <a:tr h="59483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s-ES_tradnl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Looking for words is a dictionary is easy!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9485859"/>
                  </a:ext>
                </a:extLst>
              </a:tr>
              <a:tr h="59483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s-ES_tradnl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Do you often use iPads?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013242"/>
                  </a:ext>
                </a:extLst>
              </a:tr>
              <a:tr h="59483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s-ES_tradnl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Do you sing songs in English?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234297"/>
                  </a:ext>
                </a:extLst>
              </a:tr>
              <a:tr h="5948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_tradnl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Do you have concerts or shows at school?</a:t>
                      </a:r>
                      <a:endParaRPr lang="en-GB" sz="2400" b="0" dirty="0"/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490768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15D53E-B293-4FBF-AC7C-C5BDE19089D8}"/>
              </a:ext>
            </a:extLst>
          </p:cNvPr>
          <p:cNvSpPr/>
          <p:nvPr/>
        </p:nvSpPr>
        <p:spPr>
          <a:xfrm>
            <a:off x="1063818" y="2169642"/>
            <a:ext cx="7677845" cy="4553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943BE90-EB70-45BD-93CD-153C7A6781BB}"/>
              </a:ext>
            </a:extLst>
          </p:cNvPr>
          <p:cNvSpPr/>
          <p:nvPr/>
        </p:nvSpPr>
        <p:spPr>
          <a:xfrm>
            <a:off x="1117552" y="2744440"/>
            <a:ext cx="7677845" cy="4181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5CC6E2A-CD4B-46CA-B385-F98B52C8B406}"/>
              </a:ext>
            </a:extLst>
          </p:cNvPr>
          <p:cNvSpPr/>
          <p:nvPr/>
        </p:nvSpPr>
        <p:spPr>
          <a:xfrm>
            <a:off x="1117551" y="3351551"/>
            <a:ext cx="7677845" cy="4148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EF2CF1F-9780-491A-B97F-8C780E4EE8A4}"/>
              </a:ext>
            </a:extLst>
          </p:cNvPr>
          <p:cNvSpPr/>
          <p:nvPr/>
        </p:nvSpPr>
        <p:spPr>
          <a:xfrm>
            <a:off x="1117549" y="3968322"/>
            <a:ext cx="7677845" cy="38904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F1E45DD-3473-4CAB-ABD7-1A6700973FD1}"/>
              </a:ext>
            </a:extLst>
          </p:cNvPr>
          <p:cNvSpPr/>
          <p:nvPr/>
        </p:nvSpPr>
        <p:spPr>
          <a:xfrm>
            <a:off x="1117550" y="4516762"/>
            <a:ext cx="7677845" cy="4553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B51832E-C1BE-455A-B187-3642D748D75D}"/>
              </a:ext>
            </a:extLst>
          </p:cNvPr>
          <p:cNvSpPr/>
          <p:nvPr/>
        </p:nvSpPr>
        <p:spPr>
          <a:xfrm>
            <a:off x="1063818" y="5120508"/>
            <a:ext cx="7677845" cy="4553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67028F14-D3C3-4E91-909F-CE7C49CFD4A5}"/>
              </a:ext>
            </a:extLst>
          </p:cNvPr>
          <p:cNvSpPr/>
          <p:nvPr/>
        </p:nvSpPr>
        <p:spPr>
          <a:xfrm>
            <a:off x="1117549" y="5735246"/>
            <a:ext cx="7677845" cy="4553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ction Button: Blank 3">
            <a:hlinkClick r:id="" action="ppaction://noaction" highlightClick="1">
              <a:snd r:embed="rId7" name="1_3.wav"/>
            </a:hlinkClick>
            <a:extLst>
              <a:ext uri="{FF2B5EF4-FFF2-40B4-BE49-F238E27FC236}">
                <a16:creationId xmlns:a16="http://schemas.microsoft.com/office/drawing/2014/main" id="{FFE42981-3AA4-6089-AD24-296485B53BEE}"/>
              </a:ext>
            </a:extLst>
          </p:cNvPr>
          <p:cNvSpPr/>
          <p:nvPr/>
        </p:nvSpPr>
        <p:spPr>
          <a:xfrm>
            <a:off x="352856" y="2175053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" name="Action Button: Blank 4">
            <a:hlinkClick r:id="" action="ppaction://noaction" highlightClick="1">
              <a:snd r:embed="rId8" name="1_4.wav"/>
            </a:hlinkClick>
            <a:extLst>
              <a:ext uri="{FF2B5EF4-FFF2-40B4-BE49-F238E27FC236}">
                <a16:creationId xmlns:a16="http://schemas.microsoft.com/office/drawing/2014/main" id="{E617F351-F9DB-157D-9E95-043BF15214B4}"/>
              </a:ext>
            </a:extLst>
          </p:cNvPr>
          <p:cNvSpPr/>
          <p:nvPr/>
        </p:nvSpPr>
        <p:spPr>
          <a:xfrm>
            <a:off x="352855" y="2752041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" name="Action Button: Blank 6">
            <a:hlinkClick r:id="" action="ppaction://noaction" highlightClick="1">
              <a:snd r:embed="rId9" name="1_5.wav"/>
            </a:hlinkClick>
            <a:extLst>
              <a:ext uri="{FF2B5EF4-FFF2-40B4-BE49-F238E27FC236}">
                <a16:creationId xmlns:a16="http://schemas.microsoft.com/office/drawing/2014/main" id="{E1BDBED6-B35D-6227-B72B-E4F825EBE0D3}"/>
              </a:ext>
            </a:extLst>
          </p:cNvPr>
          <p:cNvSpPr/>
          <p:nvPr/>
        </p:nvSpPr>
        <p:spPr>
          <a:xfrm>
            <a:off x="352855" y="3329029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" name="Action Button: Blank 7">
            <a:hlinkClick r:id="" action="ppaction://noaction" highlightClick="1">
              <a:snd r:embed="rId10" name="1_6.wav"/>
            </a:hlinkClick>
            <a:extLst>
              <a:ext uri="{FF2B5EF4-FFF2-40B4-BE49-F238E27FC236}">
                <a16:creationId xmlns:a16="http://schemas.microsoft.com/office/drawing/2014/main" id="{78C7ECE6-E3B0-81CC-5A02-809ED85B448E}"/>
              </a:ext>
            </a:extLst>
          </p:cNvPr>
          <p:cNvSpPr/>
          <p:nvPr/>
        </p:nvSpPr>
        <p:spPr>
          <a:xfrm>
            <a:off x="342268" y="3945508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" name="Action Button: Blank 8">
            <a:hlinkClick r:id="" action="ppaction://noaction" highlightClick="1">
              <a:snd r:embed="rId11" name="1_7.wav"/>
            </a:hlinkClick>
            <a:extLst>
              <a:ext uri="{FF2B5EF4-FFF2-40B4-BE49-F238E27FC236}">
                <a16:creationId xmlns:a16="http://schemas.microsoft.com/office/drawing/2014/main" id="{0A806A65-D7E0-E736-804E-8396AE2787A8}"/>
              </a:ext>
            </a:extLst>
          </p:cNvPr>
          <p:cNvSpPr/>
          <p:nvPr/>
        </p:nvSpPr>
        <p:spPr>
          <a:xfrm>
            <a:off x="342267" y="4542849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0" name="Action Button: Blank 9">
            <a:hlinkClick r:id="" action="ppaction://noaction" highlightClick="1">
              <a:snd r:embed="rId12" name="1_8.wav"/>
            </a:hlinkClick>
            <a:extLst>
              <a:ext uri="{FF2B5EF4-FFF2-40B4-BE49-F238E27FC236}">
                <a16:creationId xmlns:a16="http://schemas.microsoft.com/office/drawing/2014/main" id="{FC1AF052-2CD4-85CE-757F-A40A5BEF14FA}"/>
              </a:ext>
            </a:extLst>
          </p:cNvPr>
          <p:cNvSpPr/>
          <p:nvPr/>
        </p:nvSpPr>
        <p:spPr>
          <a:xfrm>
            <a:off x="342268" y="511768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1" name="Action Button: Blank 10">
            <a:hlinkClick r:id="" action="ppaction://noaction" highlightClick="1">
              <a:snd r:embed="rId13" name="1_9.wav"/>
            </a:hlinkClick>
            <a:extLst>
              <a:ext uri="{FF2B5EF4-FFF2-40B4-BE49-F238E27FC236}">
                <a16:creationId xmlns:a16="http://schemas.microsoft.com/office/drawing/2014/main" id="{F364F9D3-24D9-EF59-4B62-000127A73D14}"/>
              </a:ext>
            </a:extLst>
          </p:cNvPr>
          <p:cNvSpPr/>
          <p:nvPr/>
        </p:nvSpPr>
        <p:spPr>
          <a:xfrm>
            <a:off x="352855" y="5715027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14864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1" grpId="0" animBg="1"/>
      <p:bldP spid="42" grpId="0" animBg="1"/>
      <p:bldP spid="49" grpId="0" animBg="1"/>
      <p:bldP spid="50" grpId="0" animBg="1"/>
      <p:bldP spid="52" grpId="0" animBg="1"/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Google Shape;397;p9">
            <a:extLst>
              <a:ext uri="{FF2B5EF4-FFF2-40B4-BE49-F238E27FC236}">
                <a16:creationId xmlns:a16="http://schemas.microsoft.com/office/drawing/2014/main" id="{5BB6A430-4591-4851-A1B2-E7B66912D1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8302702"/>
              </p:ext>
            </p:extLst>
          </p:nvPr>
        </p:nvGraphicFramePr>
        <p:xfrm>
          <a:off x="189723" y="1600462"/>
          <a:ext cx="10265492" cy="45721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109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545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557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We win prizes.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557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(all) look for words in the dictionary.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557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We sing in the classroom.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557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(all) prepare texts in English.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557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We often use tablets – it’s great!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1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87041"/>
            <a:ext cx="2303175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3: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EB23F3F6-9F04-4702-B0C7-CEA344AE0CDD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écrire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D7A95D6E-4BF0-4EE5-BF20-EA95A3CA3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sp>
        <p:nvSpPr>
          <p:cNvPr id="36" name="Google Shape;399;p9">
            <a:extLst>
              <a:ext uri="{FF2B5EF4-FFF2-40B4-BE49-F238E27FC236}">
                <a16:creationId xmlns:a16="http://schemas.microsoft.com/office/drawing/2014/main" id="{E8D6820A-6C06-4DBD-8529-944A2CB5845F}"/>
              </a:ext>
            </a:extLst>
          </p:cNvPr>
          <p:cNvSpPr txBox="1"/>
          <p:nvPr/>
        </p:nvSpPr>
        <p:spPr>
          <a:xfrm>
            <a:off x="178940" y="841970"/>
            <a:ext cx="868901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Écris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les phrases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français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9DDCBC-3F9F-4E64-BEF2-5D2BFA2E25F9}"/>
              </a:ext>
            </a:extLst>
          </p:cNvPr>
          <p:cNvSpPr txBox="1"/>
          <p:nvPr/>
        </p:nvSpPr>
        <p:spPr>
          <a:xfrm>
            <a:off x="1017917" y="2053087"/>
            <a:ext cx="4209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gagnons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prix.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F233F6-C0A1-4829-B888-4E3AFECE35AD}"/>
              </a:ext>
            </a:extLst>
          </p:cNvPr>
          <p:cNvSpPr txBox="1"/>
          <p:nvPr/>
        </p:nvSpPr>
        <p:spPr>
          <a:xfrm>
            <a:off x="1017916" y="2967335"/>
            <a:ext cx="8162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Vous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cherchez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des mots dans la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dictionnaire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871C81-8FC9-4F0B-A3F8-B30DEDD36A90}"/>
              </a:ext>
            </a:extLst>
          </p:cNvPr>
          <p:cNvSpPr txBox="1"/>
          <p:nvPr/>
        </p:nvSpPr>
        <p:spPr>
          <a:xfrm>
            <a:off x="1017916" y="3881583"/>
            <a:ext cx="7850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chantons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dans la salle de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classe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CE6B08-E5C7-4DCB-933B-7B9F1DD13EFF}"/>
              </a:ext>
            </a:extLst>
          </p:cNvPr>
          <p:cNvSpPr txBox="1"/>
          <p:nvPr/>
        </p:nvSpPr>
        <p:spPr>
          <a:xfrm>
            <a:off x="1017915" y="4795873"/>
            <a:ext cx="6608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préparez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textes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anglais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29F6D6-8ED9-4B70-905E-DBF9D1256FE6}"/>
              </a:ext>
            </a:extLst>
          </p:cNvPr>
          <p:cNvSpPr txBox="1"/>
          <p:nvPr/>
        </p:nvSpPr>
        <p:spPr>
          <a:xfrm>
            <a:off x="1017915" y="5706356"/>
            <a:ext cx="8546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Nous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utilisons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souvent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des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tablettes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–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super !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Google Shape;167;p2">
            <a:extLst>
              <a:ext uri="{FF2B5EF4-FFF2-40B4-BE49-F238E27FC236}">
                <a16:creationId xmlns:a16="http://schemas.microsoft.com/office/drawing/2014/main" id="{588CD2DE-848A-4EA2-94A1-42899F9A7B00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816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" grpId="0"/>
      <p:bldP spid="26" grpId="0"/>
      <p:bldP spid="27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Some | des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04CFD-752D-4507-BDB4-003447BC0065}"/>
              </a:ext>
            </a:extLst>
          </p:cNvPr>
          <p:cNvSpPr txBox="1"/>
          <p:nvPr/>
        </p:nvSpPr>
        <p:spPr>
          <a:xfrm>
            <a:off x="204236" y="1010159"/>
            <a:ext cx="802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‘some’ (plural), use _______.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BB123-2EDB-4787-BECF-CEAB9A4F59B4}"/>
              </a:ext>
            </a:extLst>
          </p:cNvPr>
          <p:cNvSpPr txBox="1"/>
          <p:nvPr/>
        </p:nvSpPr>
        <p:spPr>
          <a:xfrm>
            <a:off x="756797" y="2490130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practise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words.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237" y="2563879"/>
            <a:ext cx="552560" cy="54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18C69456-D655-4644-A060-532C2386818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236" y="413560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8F5609C0-1B7F-4BFC-95D5-B68D9804B143}"/>
              </a:ext>
            </a:extLst>
          </p:cNvPr>
          <p:cNvSpPr/>
          <p:nvPr/>
        </p:nvSpPr>
        <p:spPr>
          <a:xfrm>
            <a:off x="7136948" y="221112"/>
            <a:ext cx="3318388" cy="906827"/>
          </a:xfrm>
          <a:prstGeom prst="wedgeRoundRectCallout">
            <a:avLst>
              <a:gd name="adj1" fmla="val -89358"/>
              <a:gd name="adj2" fmla="val 5744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a/an, one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some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44C9686D-D14D-4D7D-83CC-0F76F4BFA3CF}"/>
              </a:ext>
            </a:extLst>
          </p:cNvPr>
          <p:cNvSpPr/>
          <p:nvPr/>
        </p:nvSpPr>
        <p:spPr>
          <a:xfrm>
            <a:off x="583085" y="4871857"/>
            <a:ext cx="4223767" cy="1463575"/>
          </a:xfrm>
          <a:prstGeom prst="wedgeRoundRectCallout">
            <a:avLst>
              <a:gd name="adj1" fmla="val 8550"/>
              <a:gd name="adj2" fmla="val -6038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English we can miss out ‘some’ but we always need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French.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C23637-095B-4C62-80C1-D35E0B4F9C43}"/>
              </a:ext>
            </a:extLst>
          </p:cNvPr>
          <p:cNvSpPr txBox="1"/>
          <p:nvPr/>
        </p:nvSpPr>
        <p:spPr>
          <a:xfrm>
            <a:off x="832440" y="3700528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Vous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gagnez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prix.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781A19-E810-466F-AF1E-B859F7AC4FE3}"/>
              </a:ext>
            </a:extLst>
          </p:cNvPr>
          <p:cNvSpPr txBox="1"/>
          <p:nvPr/>
        </p:nvSpPr>
        <p:spPr>
          <a:xfrm>
            <a:off x="843124" y="4245691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(all) win (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prizes.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DF321C-291E-4D7A-B94E-EEFD46E50C9A}"/>
              </a:ext>
            </a:extLst>
          </p:cNvPr>
          <p:cNvSpPr txBox="1"/>
          <p:nvPr/>
        </p:nvSpPr>
        <p:spPr>
          <a:xfrm>
            <a:off x="837683" y="1940184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Nous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pratiquons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mots.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98F07F-058F-4D2E-9F85-D1F8C3ABCA4D}"/>
              </a:ext>
            </a:extLst>
          </p:cNvPr>
          <p:cNvSpPr/>
          <p:nvPr/>
        </p:nvSpPr>
        <p:spPr>
          <a:xfrm>
            <a:off x="5007424" y="972598"/>
            <a:ext cx="8098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5FE99B-F145-4A88-AF07-C7FF7380479E}"/>
              </a:ext>
            </a:extLst>
          </p:cNvPr>
          <p:cNvSpPr txBox="1"/>
          <p:nvPr/>
        </p:nvSpPr>
        <p:spPr>
          <a:xfrm>
            <a:off x="6371404" y="4485184"/>
            <a:ext cx="5571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Vou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vez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de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ctivités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pic>
        <p:nvPicPr>
          <p:cNvPr id="39" name="Graphic 38" descr="Line arrow Rotate left">
            <a:extLst>
              <a:ext uri="{FF2B5EF4-FFF2-40B4-BE49-F238E27FC236}">
                <a16:creationId xmlns:a16="http://schemas.microsoft.com/office/drawing/2014/main" id="{CD60C02A-D41E-4D58-8298-93382D5BCE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147929">
            <a:off x="9195467" y="4887346"/>
            <a:ext cx="537703" cy="379520"/>
          </a:xfrm>
          <a:prstGeom prst="rect">
            <a:avLst/>
          </a:prstGeom>
        </p:spPr>
      </p:pic>
      <p:pic>
        <p:nvPicPr>
          <p:cNvPr id="42" name="Graphic 41" descr="Line arrow Rotate left">
            <a:extLst>
              <a:ext uri="{FF2B5EF4-FFF2-40B4-BE49-F238E27FC236}">
                <a16:creationId xmlns:a16="http://schemas.microsoft.com/office/drawing/2014/main" id="{CD5D8577-BE1B-4A77-91E8-3007B432D8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147929">
            <a:off x="7325957" y="4903091"/>
            <a:ext cx="537703" cy="379520"/>
          </a:xfrm>
          <a:prstGeom prst="rect">
            <a:avLst/>
          </a:prstGeom>
        </p:spPr>
      </p:pic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5543F54A-E10A-4D04-8F84-E6DAA4C000EC}"/>
              </a:ext>
            </a:extLst>
          </p:cNvPr>
          <p:cNvSpPr/>
          <p:nvPr/>
        </p:nvSpPr>
        <p:spPr>
          <a:xfrm>
            <a:off x="6250701" y="2794985"/>
            <a:ext cx="4479042" cy="1250339"/>
          </a:xfrm>
          <a:prstGeom prst="wedgeRoundRectCallout">
            <a:avLst>
              <a:gd name="adj1" fmla="val 17570"/>
              <a:gd name="adj2" fmla="val 9450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 to pronounce the ‘s’ when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followed by a vowel:</a:t>
            </a: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AB787407-CF60-48E3-9E2F-1E0A26632DD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75256" y="514007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8D140CB-AF42-48BA-816A-145357C0A5A5}"/>
              </a:ext>
            </a:extLst>
          </p:cNvPr>
          <p:cNvSpPr txBox="1"/>
          <p:nvPr/>
        </p:nvSpPr>
        <p:spPr>
          <a:xfrm>
            <a:off x="6514144" y="5250160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(all)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have (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activities.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Action Button: Sound 3">
            <a:hlinkClick r:id="" action="ppaction://noaction" highlightClick="1">
              <a:snd r:embed="rId7" name="3_9.wav"/>
            </a:hlinkClick>
            <a:extLst>
              <a:ext uri="{FF2B5EF4-FFF2-40B4-BE49-F238E27FC236}">
                <a16:creationId xmlns:a16="http://schemas.microsoft.com/office/drawing/2014/main" id="{C52D6906-466B-6052-3C3C-E2F11A949B35}"/>
              </a:ext>
            </a:extLst>
          </p:cNvPr>
          <p:cNvSpPr/>
          <p:nvPr/>
        </p:nvSpPr>
        <p:spPr>
          <a:xfrm>
            <a:off x="5843862" y="4499700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40" grpId="0" animBg="1"/>
      <p:bldP spid="41" grpId="0" animBg="1"/>
      <p:bldP spid="24" grpId="0"/>
      <p:bldP spid="26" grpId="0"/>
      <p:bldP spid="27" grpId="0"/>
      <p:bldP spid="3" grpId="0"/>
      <p:bldP spid="29" grpId="0"/>
      <p:bldP spid="43" grpId="0" animBg="1"/>
      <p:bldP spid="45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28656"/>
            <a:ext cx="9539464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4: Les </a:t>
            </a:r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activités</a:t>
            </a:r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à </a:t>
            </a:r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l’école</a:t>
            </a:r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lang="en-GB" sz="3200" dirty="0"/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041479D-D8FE-4504-80A5-14C4487B82F4}"/>
              </a:ext>
            </a:extLst>
          </p:cNvPr>
          <p:cNvSpPr txBox="1"/>
          <p:nvPr/>
        </p:nvSpPr>
        <p:spPr>
          <a:xfrm>
            <a:off x="420856" y="2299464"/>
            <a:ext cx="5303520" cy="2062103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Personne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1) We watch…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6E9D20F-A90D-4E73-9952-8DB189AA66DA}"/>
              </a:ext>
            </a:extLst>
          </p:cNvPr>
          <p:cNvSpPr txBox="1"/>
          <p:nvPr/>
        </p:nvSpPr>
        <p:spPr>
          <a:xfrm>
            <a:off x="6028425" y="2299464"/>
            <a:ext cx="5303520" cy="2554545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Personne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C202C917-E19D-4F92-B0AD-A2C8BFC43BF0}"/>
              </a:ext>
            </a:extLst>
          </p:cNvPr>
          <p:cNvSpPr/>
          <p:nvPr/>
        </p:nvSpPr>
        <p:spPr>
          <a:xfrm>
            <a:off x="1939692" y="4321333"/>
            <a:ext cx="3645877" cy="1006827"/>
          </a:xfrm>
          <a:prstGeom prst="wedgeRoundRectCallout">
            <a:avLst>
              <a:gd name="adj1" fmla="val -41049"/>
              <a:gd name="adj2" fmla="val 124122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regardons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</p:txBody>
      </p:sp>
      <p:pic>
        <p:nvPicPr>
          <p:cNvPr id="5" name="Graphic 4" descr="User">
            <a:extLst>
              <a:ext uri="{FF2B5EF4-FFF2-40B4-BE49-F238E27FC236}">
                <a16:creationId xmlns:a16="http://schemas.microsoft.com/office/drawing/2014/main" id="{7EC62D95-B010-44DB-A5A8-C3B058D22B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3698" y="5519585"/>
            <a:ext cx="1356293" cy="13562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E38315-6AF7-434C-8B90-CE879CFDD306}"/>
              </a:ext>
            </a:extLst>
          </p:cNvPr>
          <p:cNvSpPr txBox="1"/>
          <p:nvPr/>
        </p:nvSpPr>
        <p:spPr>
          <a:xfrm>
            <a:off x="6238730" y="3449180"/>
            <a:ext cx="2371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 souvent des vidéos.</a:t>
            </a: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73A8D0D9-4E09-4E9D-9EF6-767A5D75A069}"/>
              </a:ext>
            </a:extLst>
          </p:cNvPr>
          <p:cNvSpPr/>
          <p:nvPr/>
        </p:nvSpPr>
        <p:spPr>
          <a:xfrm>
            <a:off x="6000107" y="5071229"/>
            <a:ext cx="3645877" cy="1006827"/>
          </a:xfrm>
          <a:prstGeom prst="wedgeRoundRectCallout">
            <a:avLst>
              <a:gd name="adj1" fmla="val 57092"/>
              <a:gd name="adj2" fmla="val 92532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 souvent des vidéos.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8" name="Graphic 47" descr="User">
            <a:extLst>
              <a:ext uri="{FF2B5EF4-FFF2-40B4-BE49-F238E27FC236}">
                <a16:creationId xmlns:a16="http://schemas.microsoft.com/office/drawing/2014/main" id="{BFFC8403-CE34-4B1F-BBE9-41A5E1B6B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65235" y="5328160"/>
            <a:ext cx="1356293" cy="13562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DEEA88-1D37-47AA-97F6-245DF3608B85}"/>
              </a:ext>
            </a:extLst>
          </p:cNvPr>
          <p:cNvSpPr txBox="1"/>
          <p:nvPr/>
        </p:nvSpPr>
        <p:spPr>
          <a:xfrm>
            <a:off x="888575" y="3825511"/>
            <a:ext cx="5303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We often watch videos.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31C87B-C8C5-41E6-BAFD-804B714B0BA9}"/>
              </a:ext>
            </a:extLst>
          </p:cNvPr>
          <p:cNvSpPr txBox="1"/>
          <p:nvPr/>
        </p:nvSpPr>
        <p:spPr>
          <a:xfrm>
            <a:off x="0" y="3414457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49E2B0-878F-4438-8344-2372796CB6E5}"/>
              </a:ext>
            </a:extLst>
          </p:cNvPr>
          <p:cNvSpPr txBox="1"/>
          <p:nvPr/>
        </p:nvSpPr>
        <p:spPr>
          <a:xfrm>
            <a:off x="1358211" y="6104402"/>
            <a:ext cx="439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57A44FC-C9EF-495F-83C5-96FB96AD563E}"/>
              </a:ext>
            </a:extLst>
          </p:cNvPr>
          <p:cNvSpPr txBox="1"/>
          <p:nvPr/>
        </p:nvSpPr>
        <p:spPr>
          <a:xfrm>
            <a:off x="10184005" y="5916933"/>
            <a:ext cx="439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F2CD87-4B5E-4CFF-B64A-6C63F40713F9}"/>
              </a:ext>
            </a:extLst>
          </p:cNvPr>
          <p:cNvSpPr txBox="1"/>
          <p:nvPr/>
        </p:nvSpPr>
        <p:spPr>
          <a:xfrm>
            <a:off x="6444596" y="2789684"/>
            <a:ext cx="4929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[we]    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|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[you all]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F805C2-BD61-4407-A380-D34EA9089827}"/>
              </a:ext>
            </a:extLst>
          </p:cNvPr>
          <p:cNvSpPr/>
          <p:nvPr/>
        </p:nvSpPr>
        <p:spPr>
          <a:xfrm>
            <a:off x="8612922" y="3449180"/>
            <a:ext cx="3305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42D07D-E127-4D02-ACBC-EAC8195455B2}"/>
              </a:ext>
            </a:extLst>
          </p:cNvPr>
          <p:cNvSpPr txBox="1"/>
          <p:nvPr/>
        </p:nvSpPr>
        <p:spPr>
          <a:xfrm>
            <a:off x="8837698" y="3455388"/>
            <a:ext cx="2116673" cy="701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 souvent des films.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83408B-4A18-4447-B3E9-02422547F29F}"/>
              </a:ext>
            </a:extLst>
          </p:cNvPr>
          <p:cNvSpPr txBox="1"/>
          <p:nvPr/>
        </p:nvSpPr>
        <p:spPr>
          <a:xfrm>
            <a:off x="241734" y="1566376"/>
            <a:ext cx="10041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commence et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termine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phrase.</a:t>
            </a:r>
          </a:p>
        </p:txBody>
      </p:sp>
      <p:pic>
        <p:nvPicPr>
          <p:cNvPr id="22" name="Graphic 21" descr="Teacher">
            <a:extLst>
              <a:ext uri="{FF2B5EF4-FFF2-40B4-BE49-F238E27FC236}">
                <a16:creationId xmlns:a16="http://schemas.microsoft.com/office/drawing/2014/main" id="{9CDF0912-28D6-4F64-B4F8-94211091CA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3171" y="657596"/>
            <a:ext cx="914400" cy="914400"/>
          </a:xfrm>
          <a:prstGeom prst="rect">
            <a:avLst/>
          </a:prstGeom>
        </p:spPr>
      </p:pic>
      <p:sp>
        <p:nvSpPr>
          <p:cNvPr id="23" name="Speech Bubble: Rectangle with Corners Rounded 22">
            <a:hlinkClick r:id="" action="ppaction://noaction">
              <a:snd r:embed="rId8" name="T1_W5F_2.1.wav"/>
            </a:hlinkClick>
            <a:extLst>
              <a:ext uri="{FF2B5EF4-FFF2-40B4-BE49-F238E27FC236}">
                <a16:creationId xmlns:a16="http://schemas.microsoft.com/office/drawing/2014/main" id="{3E8A287D-9915-4884-9683-191BEFECD3F0}"/>
              </a:ext>
            </a:extLst>
          </p:cNvPr>
          <p:cNvSpPr/>
          <p:nvPr/>
        </p:nvSpPr>
        <p:spPr>
          <a:xfrm>
            <a:off x="847961" y="811731"/>
            <a:ext cx="7419962" cy="515866"/>
          </a:xfrm>
          <a:prstGeom prst="wedgeRoundRectCallout">
            <a:avLst>
              <a:gd name="adj1" fmla="val -52220"/>
              <a:gd name="adj2" fmla="val 1374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Écoute les noms des animaux. C’est [ien] ou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68CA353-6B7B-44CA-92FB-9ACDF811AC62}"/>
              </a:ext>
            </a:extLst>
          </p:cNvPr>
          <p:cNvSpPr txBox="1"/>
          <p:nvPr/>
        </p:nvSpPr>
        <p:spPr>
          <a:xfrm>
            <a:off x="936146" y="762807"/>
            <a:ext cx="6022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avec ton/ta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partenaire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123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3F8E3A-982C-4A0F-A595-CAEEAEAF6B27}"/>
              </a:ext>
            </a:extLst>
          </p:cNvPr>
          <p:cNvSpPr txBox="1"/>
          <p:nvPr/>
        </p:nvSpPr>
        <p:spPr>
          <a:xfrm>
            <a:off x="172950" y="532757"/>
            <a:ext cx="5529704" cy="6247864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 We watch…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 We practise…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 You (all) speak…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 You (all) have…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 We 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listen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6) You (all) 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win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</a:t>
            </a:r>
            <a:b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31E0B552-DDB2-4DD3-8E62-31B5BEA36F69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96461F-2DB6-4354-925C-D790BC5E8842}"/>
              </a:ext>
            </a:extLst>
          </p:cNvPr>
          <p:cNvSpPr txBox="1"/>
          <p:nvPr/>
        </p:nvSpPr>
        <p:spPr>
          <a:xfrm>
            <a:off x="172950" y="60854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Round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3EC142-19CC-4807-B5CD-5492DB61E7E2}"/>
              </a:ext>
            </a:extLst>
          </p:cNvPr>
          <p:cNvSpPr txBox="1"/>
          <p:nvPr/>
        </p:nvSpPr>
        <p:spPr>
          <a:xfrm>
            <a:off x="5968617" y="584074"/>
            <a:ext cx="5096789" cy="6001643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22" name="Table 19">
            <a:extLst>
              <a:ext uri="{FF2B5EF4-FFF2-40B4-BE49-F238E27FC236}">
                <a16:creationId xmlns:a16="http://schemas.microsoft.com/office/drawing/2014/main" id="{623B9C5E-D575-4165-AEEB-7C9E7D46C4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742618"/>
              </p:ext>
            </p:extLst>
          </p:nvPr>
        </p:nvGraphicFramePr>
        <p:xfrm>
          <a:off x="5968617" y="1510649"/>
          <a:ext cx="4746388" cy="4995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3194">
                  <a:extLst>
                    <a:ext uri="{9D8B030D-6E8A-4147-A177-3AD203B41FA5}">
                      <a16:colId xmlns:a16="http://schemas.microsoft.com/office/drawing/2014/main" val="1481879680"/>
                    </a:ext>
                  </a:extLst>
                </a:gridCol>
                <a:gridCol w="2373194">
                  <a:extLst>
                    <a:ext uri="{9D8B030D-6E8A-4147-A177-3AD203B41FA5}">
                      <a16:colId xmlns:a16="http://schemas.microsoft.com/office/drawing/2014/main" val="1896653279"/>
                    </a:ext>
                  </a:extLst>
                </a:gridCol>
              </a:tblGrid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7146705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5389894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257582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682264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4453771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53677AEF-455E-4CA6-BCBC-7FC8D6D77E60}"/>
              </a:ext>
            </a:extLst>
          </p:cNvPr>
          <p:cNvSpPr txBox="1"/>
          <p:nvPr/>
        </p:nvSpPr>
        <p:spPr>
          <a:xfrm>
            <a:off x="172950" y="1900208"/>
            <a:ext cx="530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We often watch videos.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912721-3B4E-483E-9F9F-0B7703A7E629}"/>
              </a:ext>
            </a:extLst>
          </p:cNvPr>
          <p:cNvSpPr txBox="1"/>
          <p:nvPr/>
        </p:nvSpPr>
        <p:spPr>
          <a:xfrm>
            <a:off x="126983" y="3528777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You (all) speak in French.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5F55D1-5D91-4D8D-B1F6-08B1A991D5C4}"/>
              </a:ext>
            </a:extLst>
          </p:cNvPr>
          <p:cNvSpPr txBox="1"/>
          <p:nvPr/>
        </p:nvSpPr>
        <p:spPr>
          <a:xfrm>
            <a:off x="172950" y="4389635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You (all) have football matches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9740BB-6A11-422C-A746-78FDFF529E91}"/>
              </a:ext>
            </a:extLst>
          </p:cNvPr>
          <p:cNvSpPr txBox="1"/>
          <p:nvPr/>
        </p:nvSpPr>
        <p:spPr>
          <a:xfrm>
            <a:off x="106180" y="5250542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We listen to songs.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B37D53-56C0-4C77-95C4-0824A98DB2B4}"/>
              </a:ext>
            </a:extLst>
          </p:cNvPr>
          <p:cNvSpPr txBox="1"/>
          <p:nvPr/>
        </p:nvSpPr>
        <p:spPr>
          <a:xfrm>
            <a:off x="160368" y="6116481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You (all)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 win the prize.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Ink Free" panose="03080402000500000000" pitchFamily="66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C865990-F13C-4922-AC8B-BBF0CC9E51E7}"/>
              </a:ext>
            </a:extLst>
          </p:cNvPr>
          <p:cNvSpPr/>
          <p:nvPr/>
        </p:nvSpPr>
        <p:spPr>
          <a:xfrm>
            <a:off x="6036106" y="2383493"/>
            <a:ext cx="2279039" cy="610174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B433D14-0A97-4DE4-9A5D-ED78A3B7A872}"/>
              </a:ext>
            </a:extLst>
          </p:cNvPr>
          <p:cNvSpPr/>
          <p:nvPr/>
        </p:nvSpPr>
        <p:spPr>
          <a:xfrm>
            <a:off x="8522032" y="3278089"/>
            <a:ext cx="2397299" cy="60007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7E7F2CA-36CB-410A-AA01-09561C83BB83}"/>
              </a:ext>
            </a:extLst>
          </p:cNvPr>
          <p:cNvSpPr/>
          <p:nvPr/>
        </p:nvSpPr>
        <p:spPr>
          <a:xfrm>
            <a:off x="8496376" y="4170702"/>
            <a:ext cx="2402320" cy="607948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A35531C-ED90-45C5-BF5C-2A08AF87B6D2}"/>
              </a:ext>
            </a:extLst>
          </p:cNvPr>
          <p:cNvSpPr/>
          <p:nvPr/>
        </p:nvSpPr>
        <p:spPr>
          <a:xfrm>
            <a:off x="6057090" y="5008759"/>
            <a:ext cx="2253669" cy="61338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1CCF8C8-3980-4CF9-AFF9-BDB86328E45A}"/>
              </a:ext>
            </a:extLst>
          </p:cNvPr>
          <p:cNvSpPr txBox="1"/>
          <p:nvPr/>
        </p:nvSpPr>
        <p:spPr>
          <a:xfrm>
            <a:off x="5989522" y="925874"/>
            <a:ext cx="4929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[we]    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|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[you all]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B970B7-26C5-42D4-8EBD-F6AF72504A93}"/>
              </a:ext>
            </a:extLst>
          </p:cNvPr>
          <p:cNvSpPr txBox="1"/>
          <p:nvPr/>
        </p:nvSpPr>
        <p:spPr>
          <a:xfrm>
            <a:off x="5993655" y="1584358"/>
            <a:ext cx="2279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souvent des vidéos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C0D2D3D-7059-4360-AAC4-C520FB5D38AF}"/>
              </a:ext>
            </a:extLst>
          </p:cNvPr>
          <p:cNvSpPr txBox="1"/>
          <p:nvPr/>
        </p:nvSpPr>
        <p:spPr>
          <a:xfrm>
            <a:off x="8496376" y="1603735"/>
            <a:ext cx="2279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souvent des films.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5DE3851-44D6-4B6D-BEF1-B0769F498F5D}"/>
              </a:ext>
            </a:extLst>
          </p:cNvPr>
          <p:cNvSpPr txBox="1"/>
          <p:nvPr/>
        </p:nvSpPr>
        <p:spPr>
          <a:xfrm>
            <a:off x="5795880" y="2328118"/>
            <a:ext cx="2638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pour un spectacle.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FB465C-8B25-4AB2-9706-1C4383E9F445}"/>
              </a:ext>
            </a:extLst>
          </p:cNvPr>
          <p:cNvSpPr txBox="1"/>
          <p:nvPr/>
        </p:nvSpPr>
        <p:spPr>
          <a:xfrm>
            <a:off x="7957121" y="2480468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pour un concert.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F6B2746-64BB-48EF-A21C-99D7445F546B}"/>
              </a:ext>
            </a:extLst>
          </p:cNvPr>
          <p:cNvSpPr txBox="1"/>
          <p:nvPr/>
        </p:nvSpPr>
        <p:spPr>
          <a:xfrm>
            <a:off x="5943761" y="3363765"/>
            <a:ext cx="2371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en anglais.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B586E00-BAF4-43FC-8B84-4E4E7CF8D610}"/>
              </a:ext>
            </a:extLst>
          </p:cNvPr>
          <p:cNvSpPr txBox="1"/>
          <p:nvPr/>
        </p:nvSpPr>
        <p:spPr>
          <a:xfrm>
            <a:off x="8310759" y="3332785"/>
            <a:ext cx="2638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en français.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58C2707-8FB3-4017-8C4B-E4BEA7031BEC}"/>
              </a:ext>
            </a:extLst>
          </p:cNvPr>
          <p:cNvSpPr txBox="1"/>
          <p:nvPr/>
        </p:nvSpPr>
        <p:spPr>
          <a:xfrm>
            <a:off x="5496599" y="4242073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fêtes.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42D326B-411F-4CBC-B1F8-AC5D83C25F59}"/>
              </a:ext>
            </a:extLst>
          </p:cNvPr>
          <p:cNvSpPr txBox="1"/>
          <p:nvPr/>
        </p:nvSpPr>
        <p:spPr>
          <a:xfrm>
            <a:off x="8313528" y="4102085"/>
            <a:ext cx="2756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matchs de foot.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AC842F1-F843-4F82-A5E5-0E6C6EF62108}"/>
              </a:ext>
            </a:extLst>
          </p:cNvPr>
          <p:cNvSpPr txBox="1"/>
          <p:nvPr/>
        </p:nvSpPr>
        <p:spPr>
          <a:xfrm>
            <a:off x="6011737" y="5144512"/>
            <a:ext cx="2365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chansons.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AD2D29C-7A24-4864-8C21-8825613CEA4A}"/>
              </a:ext>
            </a:extLst>
          </p:cNvPr>
          <p:cNvSpPr txBox="1"/>
          <p:nvPr/>
        </p:nvSpPr>
        <p:spPr>
          <a:xfrm>
            <a:off x="7968243" y="5163428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la professeure.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B9D3778-DA9E-4CDF-8202-76D4E6655817}"/>
              </a:ext>
            </a:extLst>
          </p:cNvPr>
          <p:cNvSpPr txBox="1"/>
          <p:nvPr/>
        </p:nvSpPr>
        <p:spPr>
          <a:xfrm>
            <a:off x="5447890" y="5937317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le jeu.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BA8ABEC-EA07-4352-8003-53104B120897}"/>
              </a:ext>
            </a:extLst>
          </p:cNvPr>
          <p:cNvSpPr txBox="1"/>
          <p:nvPr/>
        </p:nvSpPr>
        <p:spPr>
          <a:xfrm>
            <a:off x="8023890" y="5955141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le prix.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9E460C4-43B4-4E1D-9951-62E1BE28B96D}"/>
              </a:ext>
            </a:extLst>
          </p:cNvPr>
          <p:cNvSpPr txBox="1"/>
          <p:nvPr/>
        </p:nvSpPr>
        <p:spPr>
          <a:xfrm>
            <a:off x="172950" y="2690134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We practise for a show.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42CF5D7-55CB-4B8D-9528-E448AD628FB2}"/>
              </a:ext>
            </a:extLst>
          </p:cNvPr>
          <p:cNvSpPr/>
          <p:nvPr/>
        </p:nvSpPr>
        <p:spPr>
          <a:xfrm>
            <a:off x="8511849" y="5814119"/>
            <a:ext cx="2407482" cy="61338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4F23AEC-27EB-42BF-83C9-2DE3D0FD6A5F}"/>
              </a:ext>
            </a:extLst>
          </p:cNvPr>
          <p:cNvSpPr/>
          <p:nvPr/>
        </p:nvSpPr>
        <p:spPr>
          <a:xfrm>
            <a:off x="6036106" y="1607679"/>
            <a:ext cx="2279039" cy="65396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428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9" grpId="0" animBg="1"/>
      <p:bldP spid="30" grpId="0" animBg="1"/>
      <p:bldP spid="31" grpId="0" animBg="1"/>
      <p:bldP spid="32" grpId="0" animBg="1"/>
      <p:bldP spid="46" grpId="0"/>
      <p:bldP spid="4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3F8E3A-982C-4A0F-A595-CAEEAEAF6B27}"/>
              </a:ext>
            </a:extLst>
          </p:cNvPr>
          <p:cNvSpPr txBox="1"/>
          <p:nvPr/>
        </p:nvSpPr>
        <p:spPr>
          <a:xfrm>
            <a:off x="172950" y="532757"/>
            <a:ext cx="5529704" cy="6247864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 You (all) study…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 We use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 You (all) sing….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 You (all) draw…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 We 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wear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6) We have …</a:t>
            </a:r>
            <a:b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31E0B552-DDB2-4DD3-8E62-31B5BEA36F69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96461F-2DB6-4354-925C-D790BC5E8842}"/>
              </a:ext>
            </a:extLst>
          </p:cNvPr>
          <p:cNvSpPr txBox="1"/>
          <p:nvPr/>
        </p:nvSpPr>
        <p:spPr>
          <a:xfrm>
            <a:off x="172950" y="60854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Round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3EC142-19CC-4807-B5CD-5492DB61E7E2}"/>
              </a:ext>
            </a:extLst>
          </p:cNvPr>
          <p:cNvSpPr txBox="1"/>
          <p:nvPr/>
        </p:nvSpPr>
        <p:spPr>
          <a:xfrm>
            <a:off x="5968617" y="584074"/>
            <a:ext cx="5096789" cy="6001643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22" name="Table 19">
            <a:extLst>
              <a:ext uri="{FF2B5EF4-FFF2-40B4-BE49-F238E27FC236}">
                <a16:creationId xmlns:a16="http://schemas.microsoft.com/office/drawing/2014/main" id="{623B9C5E-D575-4165-AEEB-7C9E7D46C47E}"/>
              </a:ext>
            </a:extLst>
          </p:cNvPr>
          <p:cNvGraphicFramePr>
            <a:graphicFrameLocks noGrp="1"/>
          </p:cNvGraphicFramePr>
          <p:nvPr/>
        </p:nvGraphicFramePr>
        <p:xfrm>
          <a:off x="5968617" y="1510649"/>
          <a:ext cx="4746388" cy="4995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3194">
                  <a:extLst>
                    <a:ext uri="{9D8B030D-6E8A-4147-A177-3AD203B41FA5}">
                      <a16:colId xmlns:a16="http://schemas.microsoft.com/office/drawing/2014/main" val="1481879680"/>
                    </a:ext>
                  </a:extLst>
                </a:gridCol>
                <a:gridCol w="2373194">
                  <a:extLst>
                    <a:ext uri="{9D8B030D-6E8A-4147-A177-3AD203B41FA5}">
                      <a16:colId xmlns:a16="http://schemas.microsoft.com/office/drawing/2014/main" val="1896653279"/>
                    </a:ext>
                  </a:extLst>
                </a:gridCol>
              </a:tblGrid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7146705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5389894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257582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682264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4453771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53677AEF-455E-4CA6-BCBC-7FC8D6D77E60}"/>
              </a:ext>
            </a:extLst>
          </p:cNvPr>
          <p:cNvSpPr txBox="1"/>
          <p:nvPr/>
        </p:nvSpPr>
        <p:spPr>
          <a:xfrm>
            <a:off x="207280" y="1882311"/>
            <a:ext cx="530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You (all) study EMC.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912721-3B4E-483E-9F9F-0B7703A7E629}"/>
              </a:ext>
            </a:extLst>
          </p:cNvPr>
          <p:cNvSpPr txBox="1"/>
          <p:nvPr/>
        </p:nvSpPr>
        <p:spPr>
          <a:xfrm>
            <a:off x="126983" y="3528777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dirty="0">
                <a:solidFill>
                  <a:srgbClr val="FF0066"/>
                </a:solidFill>
                <a:latin typeface="Ink Free" panose="03080402000500000000" pitchFamily="66" charset="0"/>
              </a:rPr>
              <a:t>You (all) sing in English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5F55D1-5D91-4D8D-B1F6-08B1A991D5C4}"/>
              </a:ext>
            </a:extLst>
          </p:cNvPr>
          <p:cNvSpPr txBox="1"/>
          <p:nvPr/>
        </p:nvSpPr>
        <p:spPr>
          <a:xfrm>
            <a:off x="182424" y="4399234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You (all) draw countries.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9740BB-6A11-422C-A746-78FDFF529E91}"/>
              </a:ext>
            </a:extLst>
          </p:cNvPr>
          <p:cNvSpPr txBox="1"/>
          <p:nvPr/>
        </p:nvSpPr>
        <p:spPr>
          <a:xfrm>
            <a:off x="106180" y="5250542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We wear a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uniforme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B37D53-56C0-4C77-95C4-0824A98DB2B4}"/>
              </a:ext>
            </a:extLst>
          </p:cNvPr>
          <p:cNvSpPr txBox="1"/>
          <p:nvPr/>
        </p:nvSpPr>
        <p:spPr>
          <a:xfrm>
            <a:off x="160368" y="6116481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We have lots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 of ideas.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Ink Free" panose="03080402000500000000" pitchFamily="66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4F23AEC-27EB-42BF-83C9-2DE3D0FD6A5F}"/>
              </a:ext>
            </a:extLst>
          </p:cNvPr>
          <p:cNvSpPr/>
          <p:nvPr/>
        </p:nvSpPr>
        <p:spPr>
          <a:xfrm>
            <a:off x="8590933" y="1570935"/>
            <a:ext cx="2279039" cy="65396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C865990-F13C-4922-AC8B-BBF0CC9E51E7}"/>
              </a:ext>
            </a:extLst>
          </p:cNvPr>
          <p:cNvSpPr/>
          <p:nvPr/>
        </p:nvSpPr>
        <p:spPr>
          <a:xfrm>
            <a:off x="6052843" y="2454774"/>
            <a:ext cx="2279039" cy="610174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B433D14-0A97-4DE4-9A5D-ED78A3B7A872}"/>
              </a:ext>
            </a:extLst>
          </p:cNvPr>
          <p:cNvSpPr/>
          <p:nvPr/>
        </p:nvSpPr>
        <p:spPr>
          <a:xfrm>
            <a:off x="8607458" y="3201288"/>
            <a:ext cx="2253669" cy="60007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7E7F2CA-36CB-410A-AA01-09561C83BB83}"/>
              </a:ext>
            </a:extLst>
          </p:cNvPr>
          <p:cNvSpPr/>
          <p:nvPr/>
        </p:nvSpPr>
        <p:spPr>
          <a:xfrm>
            <a:off x="8517011" y="4208273"/>
            <a:ext cx="2402320" cy="607948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A35531C-ED90-45C5-BF5C-2A08AF87B6D2}"/>
              </a:ext>
            </a:extLst>
          </p:cNvPr>
          <p:cNvSpPr/>
          <p:nvPr/>
        </p:nvSpPr>
        <p:spPr>
          <a:xfrm>
            <a:off x="6056314" y="5045832"/>
            <a:ext cx="2253669" cy="61338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1CCF8C8-3980-4CF9-AFF9-BDB86328E45A}"/>
              </a:ext>
            </a:extLst>
          </p:cNvPr>
          <p:cNvSpPr txBox="1"/>
          <p:nvPr/>
        </p:nvSpPr>
        <p:spPr>
          <a:xfrm>
            <a:off x="5989522" y="925874"/>
            <a:ext cx="4929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[we]    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|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[you all]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B970B7-26C5-42D4-8EBD-F6AF72504A93}"/>
              </a:ext>
            </a:extLst>
          </p:cNvPr>
          <p:cNvSpPr txBox="1"/>
          <p:nvPr/>
        </p:nvSpPr>
        <p:spPr>
          <a:xfrm>
            <a:off x="5404808" y="1686351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la religion.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C0D2D3D-7059-4360-AAC4-C520FB5D38AF}"/>
              </a:ext>
            </a:extLst>
          </p:cNvPr>
          <p:cNvSpPr txBox="1"/>
          <p:nvPr/>
        </p:nvSpPr>
        <p:spPr>
          <a:xfrm>
            <a:off x="8447128" y="1567790"/>
            <a:ext cx="2566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l’education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morale et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civique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5DE3851-44D6-4B6D-BEF1-B0769F498F5D}"/>
              </a:ext>
            </a:extLst>
          </p:cNvPr>
          <p:cNvSpPr txBox="1"/>
          <p:nvPr/>
        </p:nvSpPr>
        <p:spPr>
          <a:xfrm>
            <a:off x="5764291" y="2555980"/>
            <a:ext cx="2638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tablettes.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FB465C-8B25-4AB2-9706-1C4383E9F445}"/>
              </a:ext>
            </a:extLst>
          </p:cNvPr>
          <p:cNvSpPr txBox="1"/>
          <p:nvPr/>
        </p:nvSpPr>
        <p:spPr>
          <a:xfrm>
            <a:off x="7906606" y="2553228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crayons.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F6B2746-64BB-48EF-A21C-99D7445F546B}"/>
              </a:ext>
            </a:extLst>
          </p:cNvPr>
          <p:cNvSpPr txBox="1"/>
          <p:nvPr/>
        </p:nvSpPr>
        <p:spPr>
          <a:xfrm>
            <a:off x="5962440" y="3301268"/>
            <a:ext cx="2371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en allemand.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B586E00-BAF4-43FC-8B84-4E4E7CF8D610}"/>
              </a:ext>
            </a:extLst>
          </p:cNvPr>
          <p:cNvSpPr txBox="1"/>
          <p:nvPr/>
        </p:nvSpPr>
        <p:spPr>
          <a:xfrm>
            <a:off x="8333824" y="3324553"/>
            <a:ext cx="2638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en anglais.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58C2707-8FB3-4017-8C4B-E4BEA7031BEC}"/>
              </a:ext>
            </a:extLst>
          </p:cNvPr>
          <p:cNvSpPr txBox="1"/>
          <p:nvPr/>
        </p:nvSpPr>
        <p:spPr>
          <a:xfrm>
            <a:off x="5495418" y="4279878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images.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42D326B-411F-4CBC-B1F8-AC5D83C25F59}"/>
              </a:ext>
            </a:extLst>
          </p:cNvPr>
          <p:cNvSpPr txBox="1"/>
          <p:nvPr/>
        </p:nvSpPr>
        <p:spPr>
          <a:xfrm>
            <a:off x="8333277" y="4303163"/>
            <a:ext cx="2756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pays.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AC842F1-F843-4F82-A5E5-0E6C6EF62108}"/>
              </a:ext>
            </a:extLst>
          </p:cNvPr>
          <p:cNvSpPr txBox="1"/>
          <p:nvPr/>
        </p:nvSpPr>
        <p:spPr>
          <a:xfrm>
            <a:off x="5945407" y="5178437"/>
            <a:ext cx="2321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un uniforme.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AD2D29C-7A24-4864-8C21-8825613CEA4A}"/>
              </a:ext>
            </a:extLst>
          </p:cNvPr>
          <p:cNvSpPr txBox="1"/>
          <p:nvPr/>
        </p:nvSpPr>
        <p:spPr>
          <a:xfrm>
            <a:off x="7971746" y="5158827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des t-shirts.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B9D3778-DA9E-4CDF-8202-76D4E6655817}"/>
              </a:ext>
            </a:extLst>
          </p:cNvPr>
          <p:cNvSpPr txBox="1"/>
          <p:nvPr/>
        </p:nvSpPr>
        <p:spPr>
          <a:xfrm>
            <a:off x="6162714" y="5866357"/>
            <a:ext cx="1970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beaucoup d’idées.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BA8ABEC-EA07-4352-8003-53104B120897}"/>
              </a:ext>
            </a:extLst>
          </p:cNvPr>
          <p:cNvSpPr txBox="1"/>
          <p:nvPr/>
        </p:nvSpPr>
        <p:spPr>
          <a:xfrm>
            <a:off x="8309255" y="5901116"/>
            <a:ext cx="2711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beaucoup d’activités.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9E460C4-43B4-4E1D-9951-62E1BE28B96D}"/>
              </a:ext>
            </a:extLst>
          </p:cNvPr>
          <p:cNvSpPr txBox="1"/>
          <p:nvPr/>
        </p:nvSpPr>
        <p:spPr>
          <a:xfrm>
            <a:off x="172950" y="2690134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We use tablets.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42CF5D7-55CB-4B8D-9528-E448AD628FB2}"/>
              </a:ext>
            </a:extLst>
          </p:cNvPr>
          <p:cNvSpPr/>
          <p:nvPr/>
        </p:nvSpPr>
        <p:spPr>
          <a:xfrm>
            <a:off x="5988621" y="5924119"/>
            <a:ext cx="2407482" cy="61338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098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 animBg="1"/>
      <p:bldP spid="29" grpId="0" animBg="1"/>
      <p:bldP spid="30" grpId="0" animBg="1"/>
      <p:bldP spid="31" grpId="0" animBg="1"/>
      <p:bldP spid="32" grpId="0" animBg="1"/>
      <p:bldP spid="46" grpId="0"/>
      <p:bldP spid="4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2286</TotalTime>
  <Words>2916</Words>
  <Application>Microsoft Office PowerPoint</Application>
  <PresentationFormat>Widescreen</PresentationFormat>
  <Paragraphs>565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Arial</vt:lpstr>
      <vt:lpstr>Calibri</vt:lpstr>
      <vt:lpstr>Calibri Light</vt:lpstr>
      <vt:lpstr>Century Gothic</vt:lpstr>
      <vt:lpstr>Eras Demi ITC</vt:lpstr>
      <vt:lpstr>Ink Free</vt:lpstr>
      <vt:lpstr>Modern Love</vt:lpstr>
      <vt:lpstr>Segoe Print</vt:lpstr>
      <vt:lpstr>Symbol</vt:lpstr>
      <vt:lpstr>Wingdings</vt:lpstr>
      <vt:lpstr>1_Office Theme</vt:lpstr>
      <vt:lpstr>3_Office Theme</vt:lpstr>
      <vt:lpstr>2_Office Theme</vt:lpstr>
      <vt:lpstr>Saying what I and others do</vt:lpstr>
      <vt:lpstr>prononcer</vt:lpstr>
      <vt:lpstr>Follow up 1: </vt:lpstr>
      <vt:lpstr>Follow up 2: </vt:lpstr>
      <vt:lpstr>Follow up 3: </vt:lpstr>
      <vt:lpstr>Some | des</vt:lpstr>
      <vt:lpstr>Follow up 4: Les activités à l’école. </vt:lpstr>
      <vt:lpstr>parler</vt:lpstr>
      <vt:lpstr>parler</vt:lpstr>
      <vt:lpstr>vocabulaire</vt:lpstr>
      <vt:lpstr>vocabulaire</vt:lpstr>
      <vt:lpstr>parler</vt:lpstr>
      <vt:lpstr>parler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Tom Dawes</cp:lastModifiedBy>
  <cp:revision>94</cp:revision>
  <dcterms:created xsi:type="dcterms:W3CDTF">2021-06-12T06:20:35Z</dcterms:created>
  <dcterms:modified xsi:type="dcterms:W3CDTF">2023-01-30T19:53:23Z</dcterms:modified>
</cp:coreProperties>
</file>