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15"/>
  </p:notesMasterIdLst>
  <p:sldIdLst>
    <p:sldId id="543" r:id="rId3"/>
    <p:sldId id="370" r:id="rId4"/>
    <p:sldId id="510" r:id="rId5"/>
    <p:sldId id="537" r:id="rId6"/>
    <p:sldId id="490" r:id="rId7"/>
    <p:sldId id="538" r:id="rId8"/>
    <p:sldId id="544" r:id="rId9"/>
    <p:sldId id="539" r:id="rId10"/>
    <p:sldId id="511" r:id="rId11"/>
    <p:sldId id="541" r:id="rId12"/>
    <p:sldId id="542" r:id="rId13"/>
    <p:sldId id="2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786EB1"/>
    <a:srgbClr val="195869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62A849-E870-42E3-B5C9-41F0CF2DB5E0}" v="19" dt="2022-09-23T15:09:52.4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73" autoAdjust="0"/>
    <p:restoredTop sz="95226" autoAdjust="0"/>
  </p:normalViewPr>
  <p:slideViewPr>
    <p:cSldViewPr snapToGrid="0">
      <p:cViewPr varScale="1">
        <p:scale>
          <a:sx n="82" d="100"/>
          <a:sy n="82" d="100"/>
        </p:scale>
        <p:origin x="802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7862A849-E870-42E3-B5C9-41F0CF2DB5E0}"/>
    <pc:docChg chg="addSld delSld modSld">
      <pc:chgData name="Tom Dawes" userId="fe899cd594ff6f3a" providerId="LiveId" clId="{7862A849-E870-42E3-B5C9-41F0CF2DB5E0}" dt="2022-09-23T15:08:38.270" v="11"/>
      <pc:docMkLst>
        <pc:docMk/>
      </pc:docMkLst>
      <pc:sldChg chg="add del">
        <pc:chgData name="Tom Dawes" userId="fe899cd594ff6f3a" providerId="LiveId" clId="{7862A849-E870-42E3-B5C9-41F0CF2DB5E0}" dt="2022-09-23T15:06:27.386" v="1"/>
        <pc:sldMkLst>
          <pc:docMk/>
          <pc:sldMk cId="1907730151" sldId="370"/>
        </pc:sldMkLst>
      </pc:sldChg>
      <pc:sldChg chg="modAnim">
        <pc:chgData name="Tom Dawes" userId="fe899cd594ff6f3a" providerId="LiveId" clId="{7862A849-E870-42E3-B5C9-41F0CF2DB5E0}" dt="2022-09-23T15:07:13.988" v="4"/>
        <pc:sldMkLst>
          <pc:docMk/>
          <pc:sldMk cId="4047947952" sldId="490"/>
        </pc:sldMkLst>
      </pc:sldChg>
      <pc:sldChg chg="add del">
        <pc:chgData name="Tom Dawes" userId="fe899cd594ff6f3a" providerId="LiveId" clId="{7862A849-E870-42E3-B5C9-41F0CF2DB5E0}" dt="2022-09-23T15:06:27.386" v="1"/>
        <pc:sldMkLst>
          <pc:docMk/>
          <pc:sldMk cId="3589131110" sldId="510"/>
        </pc:sldMkLst>
      </pc:sldChg>
      <pc:sldChg chg="add del">
        <pc:chgData name="Tom Dawes" userId="fe899cd594ff6f3a" providerId="LiveId" clId="{7862A849-E870-42E3-B5C9-41F0CF2DB5E0}" dt="2022-09-23T15:06:46.342" v="3"/>
        <pc:sldMkLst>
          <pc:docMk/>
          <pc:sldMk cId="4118671147" sldId="537"/>
        </pc:sldMkLst>
      </pc:sldChg>
      <pc:sldChg chg="add del">
        <pc:chgData name="Tom Dawes" userId="fe899cd594ff6f3a" providerId="LiveId" clId="{7862A849-E870-42E3-B5C9-41F0CF2DB5E0}" dt="2022-09-23T15:07:25.162" v="6"/>
        <pc:sldMkLst>
          <pc:docMk/>
          <pc:sldMk cId="2004415217" sldId="538"/>
        </pc:sldMkLst>
      </pc:sldChg>
      <pc:sldChg chg="add del modAnim">
        <pc:chgData name="Tom Dawes" userId="fe899cd594ff6f3a" providerId="LiveId" clId="{7862A849-E870-42E3-B5C9-41F0CF2DB5E0}" dt="2022-09-23T15:08:38.270" v="11"/>
        <pc:sldMkLst>
          <pc:docMk/>
          <pc:sldMk cId="27553008" sldId="539"/>
        </pc:sldMkLst>
      </pc:sldChg>
      <pc:sldChg chg="modAnim">
        <pc:chgData name="Tom Dawes" userId="fe899cd594ff6f3a" providerId="LiveId" clId="{7862A849-E870-42E3-B5C9-41F0CF2DB5E0}" dt="2022-09-23T15:08:02.748" v="7"/>
        <pc:sldMkLst>
          <pc:docMk/>
          <pc:sldMk cId="3224541350" sldId="54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au/eau/o:  gauche [607] faux [555] eau [475] photo [1412] aussi [44]</a:t>
            </a:r>
            <a:endParaRPr lang="it-IT" sz="12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centre commercial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[491/908]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église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[1782]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magasin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[1738]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pont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[1889]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rue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[598]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excellent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[1225] différent [350] idéal [1429] important [215]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indépendant [954] moderne [1239] propre [237] sale [2906] des [de-2] 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sont [5] ils [13] elles [38] dangereux [713] ennuyeux [&gt;5000] heureux [764] sérieux [412] travailleur [1341] aussi [44] et [6] mais [30]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Round 1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Aim: </a:t>
            </a:r>
            <a:r>
              <a:rPr lang="en-GB" sz="1200" b="0" strike="noStrike" spc="-1" dirty="0">
                <a:latin typeface="Arial"/>
              </a:rPr>
              <a:t>to practise spoken production and aural comprehension of correct indefinite articles un/</a:t>
            </a: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and des.</a:t>
            </a: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Bs turn away.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As say each of the 5 sentences.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Bs note the item and whether it is a/an (singular) or some (plural).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Bs turn back to the board.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reveal answers.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Move to the next slide to swap roles.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: if desired, teachers can click on the dark blue text boxes to hear the full sentences.</a:t>
            </a: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851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Round 2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Aim: </a:t>
            </a:r>
            <a:r>
              <a:rPr lang="en-GB" sz="1200" b="0" strike="noStrike" spc="-1" dirty="0">
                <a:latin typeface="Arial"/>
              </a:rPr>
              <a:t>to practise spoken production and aural comprehension of correct indefinite articles un/</a:t>
            </a: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and des.</a:t>
            </a: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As turn away.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Bs say each of the 5 sentences.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As note the item and whether it is a/an (singular) or some (plural).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As turn back to the board.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reveal answers.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: if desired, teachers can click on the dark blue text boxes to hear the full sentences.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071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present SSC [</a:t>
            </a:r>
            <a:r>
              <a:rPr lang="en-GB" b="1" dirty="0"/>
              <a:t>au</a:t>
            </a:r>
            <a:r>
              <a:rPr lang="en-GB" b="0" dirty="0"/>
              <a:t>].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SSC [</a:t>
            </a:r>
            <a:r>
              <a:rPr lang="en-GB" b="1" dirty="0"/>
              <a:t>au</a:t>
            </a:r>
            <a:r>
              <a:rPr lang="en-GB" dirty="0"/>
              <a:t>]. Repeat the SSC [</a:t>
            </a:r>
            <a:r>
              <a:rPr lang="en-GB" b="1" dirty="0"/>
              <a:t>au</a:t>
            </a:r>
            <a:r>
              <a:rPr lang="en-GB" dirty="0"/>
              <a:t>] and the source word </a:t>
            </a:r>
            <a:r>
              <a:rPr lang="en-GB" i="1" dirty="0"/>
              <a:t>gauche </a:t>
            </a:r>
            <a:r>
              <a:rPr lang="en-GB" dirty="0"/>
              <a:t>with the class. Introduce the gesture, if using.</a:t>
            </a:r>
            <a:endParaRPr lang="en-GB" b="1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picture.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saying the SSC and source word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Suggested gesture:</a:t>
            </a:r>
            <a:br>
              <a:rPr lang="en-GB" dirty="0"/>
            </a:br>
            <a:r>
              <a:rPr lang="en-GB" dirty="0"/>
              <a:t>https://www.signbsl.com/sign/left</a:t>
            </a:r>
            <a:br>
              <a:rPr lang="en-GB" dirty="0"/>
            </a:br>
            <a:r>
              <a:rPr lang="en-GB" dirty="0"/>
              <a:t>Tap the left forearm with the right hand.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424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[au]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Introduce and elicit the pronunciation of the </a:t>
            </a:r>
            <a:r>
              <a:rPr lang="en-GB" b="1" dirty="0"/>
              <a:t>individual SSC [au]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again ‘</a:t>
            </a:r>
            <a:r>
              <a:rPr lang="en-GB" b="1" dirty="0"/>
              <a:t>gauche</a:t>
            </a:r>
            <a:r>
              <a:rPr lang="en-GB" dirty="0"/>
              <a:t>’ (with gesture, if using).</a:t>
            </a:r>
            <a:br>
              <a:rPr lang="en-GB" dirty="0"/>
            </a:br>
            <a:r>
              <a:rPr lang="en-GB" dirty="0"/>
              <a:t>2. Then present and elicit the pronunciation of the five </a:t>
            </a:r>
            <a:r>
              <a:rPr lang="en-GB" b="1" dirty="0"/>
              <a:t>cluster</a:t>
            </a:r>
            <a:r>
              <a:rPr lang="en-GB" dirty="0"/>
              <a:t>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gauche [607] faux [555] eau [475] photo [1412] aussi [44]</a:t>
            </a:r>
            <a:endParaRPr lang="it-IT" sz="12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7080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recognition of SSC [(e)au, o] and differentiation between [(e)au, o] and SSC [</a:t>
            </a:r>
            <a:r>
              <a:rPr lang="en-US" b="0" dirty="0" err="1"/>
              <a:t>ou</a:t>
            </a:r>
            <a:r>
              <a:rPr lang="en-US" b="0" dirty="0"/>
              <a:t>] in unknown words.</a:t>
            </a:r>
          </a:p>
          <a:p>
            <a:endParaRPr lang="en-US" b="0" dirty="0"/>
          </a:p>
          <a:p>
            <a:r>
              <a:rPr lang="en-US" b="1" dirty="0"/>
              <a:t>Procedure</a:t>
            </a:r>
          </a:p>
          <a:p>
            <a:pPr marL="228600" indent="-228600">
              <a:buAutoNum type="arabicPeriod"/>
            </a:pPr>
            <a:r>
              <a:rPr lang="en-US" b="0" dirty="0"/>
              <a:t>Pupils listen to the pairs of words.</a:t>
            </a:r>
          </a:p>
          <a:p>
            <a:pPr marL="228600" indent="-228600">
              <a:buAutoNum type="arabicPeriod"/>
            </a:pPr>
            <a:r>
              <a:rPr lang="en-US" b="0" dirty="0"/>
              <a:t>They write down the order that they hear the words in, either 1-2 or 2-1</a:t>
            </a:r>
          </a:p>
          <a:p>
            <a:pPr marL="228600" indent="-228600">
              <a:buAutoNum type="arabicPeriod"/>
            </a:pPr>
            <a:r>
              <a:rPr lang="en-US" b="0" dirty="0"/>
              <a:t>Click to reveal the answers.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Transcript:</a:t>
            </a:r>
          </a:p>
          <a:p>
            <a:pPr algn="l">
              <a:spcAft>
                <a:spcPts val="800"/>
              </a:spcAft>
            </a:pP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faux,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</a:t>
            </a:r>
            <a:b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beau, bout</a:t>
            </a:r>
            <a:b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tout, </a:t>
            </a:r>
            <a:r>
              <a:rPr lang="en-GB" sz="1800" b="0" dirty="0" err="1">
                <a:solidFill>
                  <a:srgbClr val="CE181E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tôt</a:t>
            </a:r>
            <a:b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veau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vous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peau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0" dirty="0"/>
          </a:p>
          <a:p>
            <a:r>
              <a:rPr lang="en-GB" b="1" dirty="0"/>
              <a:t>Frequency of unknown words and cognates:</a:t>
            </a:r>
            <a:br>
              <a:rPr lang="en-GB" baseline="0" dirty="0"/>
            </a:br>
            <a:r>
              <a:rPr lang="en-GB" baseline="0" dirty="0"/>
              <a:t>beau [393] bout [508] </a:t>
            </a:r>
            <a:r>
              <a:rPr lang="en-GB" baseline="0" dirty="0" err="1"/>
              <a:t>fou</a:t>
            </a:r>
            <a:r>
              <a:rPr lang="en-GB" baseline="0" dirty="0"/>
              <a:t> [1357] </a:t>
            </a:r>
            <a:r>
              <a:rPr lang="en-GB" baseline="0" dirty="0" err="1"/>
              <a:t>peau</a:t>
            </a:r>
            <a:r>
              <a:rPr lang="en-GB" baseline="0" dirty="0"/>
              <a:t> [2122] </a:t>
            </a:r>
            <a:r>
              <a:rPr lang="en-GB" baseline="0" dirty="0" err="1"/>
              <a:t>pou</a:t>
            </a:r>
            <a:r>
              <a:rPr lang="en-GB" baseline="0" dirty="0"/>
              <a:t> [&gt;5000] </a:t>
            </a:r>
            <a:r>
              <a:rPr lang="en-GB" baseline="0" dirty="0" err="1"/>
              <a:t>veau</a:t>
            </a:r>
            <a:r>
              <a:rPr lang="en-GB" baseline="0" dirty="0"/>
              <a:t> [&gt;5000]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US" b="0" dirty="0"/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585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the indefinite article ‘des’ (some).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recognition of one or more than one, from the indefinite article.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Remind pupils that the article is the only way to tell – the –s on the written form of a plural French noun is not pronounced (i.e. is a silent final consonant)!</a:t>
            </a:r>
          </a:p>
          <a:p>
            <a:endParaRPr lang="en-US" b="0" dirty="0"/>
          </a:p>
          <a:p>
            <a:r>
              <a:rPr lang="en-US" b="1" dirty="0"/>
              <a:t>Procedure</a:t>
            </a:r>
          </a:p>
          <a:p>
            <a:pPr marL="228600" indent="-228600">
              <a:buAutoNum type="arabicPeriod"/>
            </a:pPr>
            <a:r>
              <a:rPr lang="en-US" b="0" dirty="0"/>
              <a:t>Student listen to the short sentences and decide if they hear un/</a:t>
            </a:r>
            <a:r>
              <a:rPr lang="en-US" b="0" dirty="0" err="1"/>
              <a:t>une</a:t>
            </a:r>
            <a:r>
              <a:rPr lang="en-US" b="0" dirty="0"/>
              <a:t> or des.</a:t>
            </a:r>
          </a:p>
          <a:p>
            <a:pPr marL="228600" indent="-228600">
              <a:buAutoNum type="arabicPeriod"/>
            </a:pPr>
            <a:r>
              <a:rPr lang="en-US" b="0" dirty="0"/>
              <a:t>Click to elicit and reveal the answers.</a:t>
            </a:r>
          </a:p>
          <a:p>
            <a:pPr marL="228600" indent="-228600">
              <a:buAutoNum type="arabicPeriod"/>
            </a:pPr>
            <a:r>
              <a:rPr lang="en-US" b="0" dirty="0"/>
              <a:t>Now, pupils listen again to decide if they hear ‘he has’ or ‘there is/as’</a:t>
            </a:r>
          </a:p>
          <a:p>
            <a:pPr marL="228600" indent="-228600">
              <a:buAutoNum type="arabicPeriod"/>
            </a:pPr>
            <a:r>
              <a:rPr lang="en-US" b="0" dirty="0"/>
              <a:t>Click to elicit and reveal the answers.</a:t>
            </a:r>
          </a:p>
          <a:p>
            <a:pPr marL="228600" indent="-228600">
              <a:buAutoNum type="arabicPeriod"/>
            </a:pPr>
            <a:r>
              <a:rPr lang="en-US" b="0" dirty="0"/>
              <a:t>Finally, click to reveal the full sentences and elicit English meanings.</a:t>
            </a:r>
          </a:p>
          <a:p>
            <a:pPr marL="228600" indent="-228600">
              <a:buAutoNum type="arabicPeriod"/>
            </a:pPr>
            <a:r>
              <a:rPr lang="en-US" b="0" dirty="0"/>
              <a:t>In addition, the pictures at the bottom could be used to elicit ‘un livre’, ‘des livres’ etc.. for additional practice.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Transcript:</a:t>
            </a:r>
          </a:p>
          <a:p>
            <a:pPr marL="0" indent="0">
              <a:buNone/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Il y a une poste.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Il y a des maisons.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Il a des parcs.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Il a un centre commercial.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Il y a des magasins.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Il a un pont.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Il y a une église.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Il y a des rues.</a:t>
            </a:r>
            <a:endParaRPr lang="es-ES_tradnl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551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 and revisited words.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for an English prompt.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say the French translation chorally.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highlight the correct French word.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Continue until all the words have been practised.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Aim: </a:t>
            </a:r>
            <a:r>
              <a:rPr lang="en-GB" sz="1200" b="0" strike="noStrike" spc="-1" dirty="0">
                <a:latin typeface="Arial"/>
              </a:rPr>
              <a:t>to recap patterns of plural adjective agreement; to establish that you can often hear gender difference with adjectives but not number difference, so the article is very important.</a:t>
            </a:r>
            <a:endParaRPr lang="en-GB" sz="1200" b="0" i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present the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French 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236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7 minutes (including modelling slide)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Aim: </a:t>
            </a:r>
            <a:r>
              <a:rPr lang="en-GB" sz="1200" b="0" strike="noStrike" spc="-1" dirty="0">
                <a:latin typeface="Arial"/>
              </a:rPr>
              <a:t>to practise spoken production and aural comprehension of correct indefinite articles un/</a:t>
            </a: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and des.</a:t>
            </a: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information and to model the task.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Bs then turn away from the board, having copied the table headings and numbered 1-5 as per the table on this slide.</a:t>
            </a: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873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24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350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853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101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810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506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09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211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920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567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139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148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78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6.sv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6.svg"/><Relationship Id="rId10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8.png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0" Type="http://schemas.openxmlformats.org/officeDocument/2006/relationships/audio" Target="../media/audio7.wav"/><Relationship Id="rId4" Type="http://schemas.openxmlformats.org/officeDocument/2006/relationships/audio" Target="../media/audio1.wav"/><Relationship Id="rId9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audio" Target="../media/audio16.wav"/><Relationship Id="rId3" Type="http://schemas.openxmlformats.org/officeDocument/2006/relationships/audio" Target="../media/audio8.wav"/><Relationship Id="rId7" Type="http://schemas.openxmlformats.org/officeDocument/2006/relationships/audio" Target="../media/audio10.wav"/><Relationship Id="rId12" Type="http://schemas.openxmlformats.org/officeDocument/2006/relationships/audio" Target="../media/audio1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9.wav"/><Relationship Id="rId11" Type="http://schemas.openxmlformats.org/officeDocument/2006/relationships/audio" Target="../media/audio14.wav"/><Relationship Id="rId5" Type="http://schemas.openxmlformats.org/officeDocument/2006/relationships/image" Target="../media/image15.png"/><Relationship Id="rId15" Type="http://schemas.openxmlformats.org/officeDocument/2006/relationships/audio" Target="../media/audio18.wav"/><Relationship Id="rId10" Type="http://schemas.openxmlformats.org/officeDocument/2006/relationships/audio" Target="../media/audio13.wav"/><Relationship Id="rId4" Type="http://schemas.openxmlformats.org/officeDocument/2006/relationships/image" Target="../media/image8.png"/><Relationship Id="rId9" Type="http://schemas.openxmlformats.org/officeDocument/2006/relationships/audio" Target="../media/audio12.wav"/><Relationship Id="rId14" Type="http://schemas.openxmlformats.org/officeDocument/2006/relationships/audio" Target="../media/audio17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42015C49-978B-4558-895F-BEB364B457C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 </a:t>
            </a:r>
            <a:r>
              <a:rPr lang="fr-F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(some)</a:t>
            </a:r>
            <a:endParaRPr lang="fr-FR" sz="2800" b="1" i="1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plural adjectives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[au] 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Interactions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2B566E19-FA3D-469C-A143-22E123FB810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4" y="1265874"/>
            <a:ext cx="3845557" cy="21631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F568D7-8B77-4060-8F1D-FFE70429FE1D}"/>
              </a:ext>
            </a:extLst>
          </p:cNvPr>
          <p:cNvSpPr txBox="1"/>
          <p:nvPr/>
        </p:nvSpPr>
        <p:spPr>
          <a:xfrm rot="349106">
            <a:off x="254201" y="3191871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Échange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ligne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3"/>
          <p:cNvSpPr/>
          <p:nvPr/>
        </p:nvSpPr>
        <p:spPr>
          <a:xfrm>
            <a:off x="0" y="12477"/>
            <a:ext cx="921056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avec ton/ta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partenaire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8976B088-E555-4288-B532-108D0928ED7D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5A51D1D-54E5-42F4-9A23-29ECD54AE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319" y="1039837"/>
            <a:ext cx="1975673" cy="518040"/>
          </a:xfrm>
        </p:spPr>
        <p:txBody>
          <a:bodyPr/>
          <a:lstStyle/>
          <a:p>
            <a:pPr algn="ctr"/>
            <a:r>
              <a:rPr lang="en-GB" sz="20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parler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9" name="CustomShape 3">
            <a:extLst>
              <a:ext uri="{FF2B5EF4-FFF2-40B4-BE49-F238E27FC236}">
                <a16:creationId xmlns:a16="http://schemas.microsoft.com/office/drawing/2014/main" id="{56735954-17F0-4B10-872C-3FDDD25808B7}"/>
              </a:ext>
            </a:extLst>
          </p:cNvPr>
          <p:cNvSpPr/>
          <p:nvPr/>
        </p:nvSpPr>
        <p:spPr>
          <a:xfrm>
            <a:off x="800168" y="779443"/>
            <a:ext cx="440574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Say there are these things.</a:t>
            </a:r>
          </a:p>
        </p:txBody>
      </p:sp>
      <p:sp>
        <p:nvSpPr>
          <p:cNvPr id="20" name="CustomShape 3">
            <a:extLst>
              <a:ext uri="{FF2B5EF4-FFF2-40B4-BE49-F238E27FC236}">
                <a16:creationId xmlns:a16="http://schemas.microsoft.com/office/drawing/2014/main" id="{89FBA601-44F5-425B-A3BC-399FB494EAE1}"/>
              </a:ext>
            </a:extLst>
          </p:cNvPr>
          <p:cNvSpPr/>
          <p:nvPr/>
        </p:nvSpPr>
        <p:spPr>
          <a:xfrm>
            <a:off x="6247492" y="779443"/>
            <a:ext cx="440574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Write what your partner says there is in English.</a:t>
            </a:r>
          </a:p>
        </p:txBody>
      </p:sp>
      <p:pic>
        <p:nvPicPr>
          <p:cNvPr id="5" name="Graphic 4" descr="User">
            <a:extLst>
              <a:ext uri="{FF2B5EF4-FFF2-40B4-BE49-F238E27FC236}">
                <a16:creationId xmlns:a16="http://schemas.microsoft.com/office/drawing/2014/main" id="{C2D41B32-B942-474B-8D0C-8FC8586AF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3" y="702936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C9940-E764-4DDA-B631-08ADE0E5929A}"/>
              </a:ext>
            </a:extLst>
          </p:cNvPr>
          <p:cNvSpPr txBox="1"/>
          <p:nvPr/>
        </p:nvSpPr>
        <p:spPr>
          <a:xfrm>
            <a:off x="260152" y="1105677"/>
            <a:ext cx="36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pic>
        <p:nvPicPr>
          <p:cNvPr id="24" name="Graphic 23" descr="User">
            <a:extLst>
              <a:ext uri="{FF2B5EF4-FFF2-40B4-BE49-F238E27FC236}">
                <a16:creationId xmlns:a16="http://schemas.microsoft.com/office/drawing/2014/main" id="{77BA5A76-F528-4DFC-B18E-41C7526FC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42638" y="752930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6DD99F5-D7BC-4951-9ED2-B52F6258E5BA}"/>
              </a:ext>
            </a:extLst>
          </p:cNvPr>
          <p:cNvSpPr txBox="1"/>
          <p:nvPr/>
        </p:nvSpPr>
        <p:spPr>
          <a:xfrm>
            <a:off x="5796547" y="1155671"/>
            <a:ext cx="36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5C7A56-51BA-4705-98A6-75FDA3AB6A07}"/>
              </a:ext>
            </a:extLst>
          </p:cNvPr>
          <p:cNvCxnSpPr/>
          <p:nvPr/>
        </p:nvCxnSpPr>
        <p:spPr>
          <a:xfrm>
            <a:off x="5375564" y="530517"/>
            <a:ext cx="0" cy="544079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2046AFE-553F-4040-9AAD-9AAABEBDF3AC}"/>
              </a:ext>
            </a:extLst>
          </p:cNvPr>
          <p:cNvSpPr/>
          <p:nvPr/>
        </p:nvSpPr>
        <p:spPr>
          <a:xfrm>
            <a:off x="169425" y="2755158"/>
            <a:ext cx="5166970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  sale.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99FA28E4-7DB0-407E-8AD9-89EC9721CDC6}"/>
              </a:ext>
            </a:extLst>
          </p:cNvPr>
          <p:cNvGraphicFramePr>
            <a:graphicFrameLocks noGrp="1"/>
          </p:cNvGraphicFramePr>
          <p:nvPr/>
        </p:nvGraphicFramePr>
        <p:xfrm>
          <a:off x="5735473" y="1966142"/>
          <a:ext cx="4956931" cy="43586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7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195318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14017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a/an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0993359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708246E-27D2-426B-BA97-E6FF310E325C}"/>
              </a:ext>
            </a:extLst>
          </p:cNvPr>
          <p:cNvSpPr txBox="1"/>
          <p:nvPr/>
        </p:nvSpPr>
        <p:spPr>
          <a:xfrm>
            <a:off x="6283083" y="2812709"/>
            <a:ext cx="2167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dirty cinema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BE712BF-7589-4BFC-96BC-8600B1518255}"/>
              </a:ext>
            </a:extLst>
          </p:cNvPr>
          <p:cNvSpPr/>
          <p:nvPr/>
        </p:nvSpPr>
        <p:spPr>
          <a:xfrm>
            <a:off x="169424" y="3501661"/>
            <a:ext cx="5166971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 indépendants.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0C4BCFD-8B0A-4291-A010-8C8B66CB07CE}"/>
              </a:ext>
            </a:extLst>
          </p:cNvPr>
          <p:cNvSpPr/>
          <p:nvPr/>
        </p:nvSpPr>
        <p:spPr>
          <a:xfrm>
            <a:off x="169425" y="4188198"/>
            <a:ext cx="5166970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    importantes.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E0CCAAE-0AF4-408D-9F32-3A0F04F04E49}"/>
              </a:ext>
            </a:extLst>
          </p:cNvPr>
          <p:cNvSpPr/>
          <p:nvPr/>
        </p:nvSpPr>
        <p:spPr>
          <a:xfrm>
            <a:off x="169424" y="4917955"/>
            <a:ext cx="5166967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   moderne.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40D33E8-7979-4CC9-A0BF-EDCDC99DBFAD}"/>
              </a:ext>
            </a:extLst>
          </p:cNvPr>
          <p:cNvSpPr/>
          <p:nvPr/>
        </p:nvSpPr>
        <p:spPr>
          <a:xfrm>
            <a:off x="169424" y="5688281"/>
            <a:ext cx="5166963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différente.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3806351-8BE7-43CC-A97B-A03E6642B0AE}"/>
              </a:ext>
            </a:extLst>
          </p:cNvPr>
          <p:cNvSpPr txBox="1"/>
          <p:nvPr/>
        </p:nvSpPr>
        <p:spPr>
          <a:xfrm>
            <a:off x="8446789" y="3356920"/>
            <a:ext cx="2167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independent cafés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BE52AB1-B8BD-4E3C-BE39-98DC75427679}"/>
              </a:ext>
            </a:extLst>
          </p:cNvPr>
          <p:cNvSpPr txBox="1"/>
          <p:nvPr/>
        </p:nvSpPr>
        <p:spPr>
          <a:xfrm>
            <a:off x="8485956" y="4091936"/>
            <a:ext cx="2167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 streets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9EFD9E1-9F5D-464F-A623-E0C450D2C6DF}"/>
              </a:ext>
            </a:extLst>
          </p:cNvPr>
          <p:cNvSpPr txBox="1"/>
          <p:nvPr/>
        </p:nvSpPr>
        <p:spPr>
          <a:xfrm>
            <a:off x="6318675" y="4870809"/>
            <a:ext cx="2220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modern shopping centre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BA9B45-15E2-4160-A39A-55B6328F4D97}"/>
              </a:ext>
            </a:extLst>
          </p:cNvPr>
          <p:cNvSpPr txBox="1"/>
          <p:nvPr/>
        </p:nvSpPr>
        <p:spPr>
          <a:xfrm>
            <a:off x="6338258" y="5543635"/>
            <a:ext cx="2167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different church</a:t>
            </a:r>
          </a:p>
        </p:txBody>
      </p:sp>
      <p:pic>
        <p:nvPicPr>
          <p:cNvPr id="27" name="Picture 2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92BCD83-E2B1-4348-B6DC-3E0366404C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563" y="2375838"/>
            <a:ext cx="1016040" cy="962121"/>
          </a:xfrm>
          <a:prstGeom prst="rect">
            <a:avLst/>
          </a:prstGeom>
        </p:spPr>
      </p:pic>
      <p:pic>
        <p:nvPicPr>
          <p:cNvPr id="30" name="Picture 29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2DC9CB6A-C34C-4E4E-B46A-42569B46DE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953" y="3452004"/>
            <a:ext cx="679285" cy="654343"/>
          </a:xfrm>
          <a:prstGeom prst="rect">
            <a:avLst/>
          </a:prstGeom>
        </p:spPr>
      </p:pic>
      <p:pic>
        <p:nvPicPr>
          <p:cNvPr id="32" name="Picture 31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019BBE71-583D-4EDD-940A-19D08A0846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10" y="3429000"/>
            <a:ext cx="679285" cy="65434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BD983E5-211C-42B0-B8BA-22428E3F2AD3}"/>
              </a:ext>
            </a:extLst>
          </p:cNvPr>
          <p:cNvGrpSpPr/>
          <p:nvPr/>
        </p:nvGrpSpPr>
        <p:grpSpPr>
          <a:xfrm>
            <a:off x="1352443" y="3967824"/>
            <a:ext cx="1392279" cy="685587"/>
            <a:chOff x="-3374845" y="5941113"/>
            <a:chExt cx="2742381" cy="1350406"/>
          </a:xfrm>
        </p:grpSpPr>
        <p:pic>
          <p:nvPicPr>
            <p:cNvPr id="33" name="Picture 4" descr="Ciudad, La Carretera, Comunidad Local">
              <a:extLst>
                <a:ext uri="{FF2B5EF4-FFF2-40B4-BE49-F238E27FC236}">
                  <a16:creationId xmlns:a16="http://schemas.microsoft.com/office/drawing/2014/main" id="{8765C325-4C1F-4EA5-9D38-F847FAD5EB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60" t="21427" b="30048"/>
            <a:stretch/>
          </p:blipFill>
          <p:spPr bwMode="auto">
            <a:xfrm>
              <a:off x="-3374845" y="6424481"/>
              <a:ext cx="2742381" cy="867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Ciudad, La Carretera, Comunidad Local">
              <a:extLst>
                <a:ext uri="{FF2B5EF4-FFF2-40B4-BE49-F238E27FC236}">
                  <a16:creationId xmlns:a16="http://schemas.microsoft.com/office/drawing/2014/main" id="{DC5CD069-4221-4BBE-B449-4D78EDC851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60" t="21427" b="30048"/>
            <a:stretch/>
          </p:blipFill>
          <p:spPr bwMode="auto">
            <a:xfrm>
              <a:off x="-3374845" y="5941113"/>
              <a:ext cx="2742381" cy="867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6" descr="Iglesia, Capilla, Religión, Cementerio, Campanas">
            <a:extLst>
              <a:ext uri="{FF2B5EF4-FFF2-40B4-BE49-F238E27FC236}">
                <a16:creationId xmlns:a16="http://schemas.microsoft.com/office/drawing/2014/main" id="{A0DA6BE3-C1E5-45E5-BCEC-626DFECB8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904" y="5503480"/>
            <a:ext cx="744668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2CC2AA4-6A13-4436-805A-C1A7EC6DFEF5}"/>
              </a:ext>
            </a:extLst>
          </p:cNvPr>
          <p:cNvGrpSpPr/>
          <p:nvPr/>
        </p:nvGrpSpPr>
        <p:grpSpPr>
          <a:xfrm>
            <a:off x="1499595" y="4779280"/>
            <a:ext cx="908515" cy="704730"/>
            <a:chOff x="-829830" y="4271281"/>
            <a:chExt cx="908515" cy="7047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046A7E9-08B9-4B30-8EC9-B0EEFC8EFB3F}"/>
                </a:ext>
              </a:extLst>
            </p:cNvPr>
            <p:cNvSpPr/>
            <p:nvPr/>
          </p:nvSpPr>
          <p:spPr>
            <a:xfrm>
              <a:off x="-829830" y="4271281"/>
              <a:ext cx="908515" cy="704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FED20DB-5989-457C-AF55-5F0B53D33BAD}"/>
                </a:ext>
              </a:extLst>
            </p:cNvPr>
            <p:cNvGrpSpPr/>
            <p:nvPr/>
          </p:nvGrpSpPr>
          <p:grpSpPr>
            <a:xfrm>
              <a:off x="-778471" y="4345052"/>
              <a:ext cx="815493" cy="616717"/>
              <a:chOff x="-4049823" y="1337100"/>
              <a:chExt cx="1755299" cy="1327445"/>
            </a:xfrm>
          </p:grpSpPr>
          <p:pic>
            <p:nvPicPr>
              <p:cNvPr id="39" name="Picture 38" descr="A picture containing text, sign, outdoor, street&#10;&#10;Description automatically generated">
                <a:extLst>
                  <a:ext uri="{FF2B5EF4-FFF2-40B4-BE49-F238E27FC236}">
                    <a16:creationId xmlns:a16="http://schemas.microsoft.com/office/drawing/2014/main" id="{F61F3A90-85A0-4EC0-A261-0097EBF2D3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049823" y="1337100"/>
                <a:ext cx="1755299" cy="1327445"/>
              </a:xfrm>
              <a:prstGeom prst="rect">
                <a:avLst/>
              </a:prstGeom>
            </p:spPr>
          </p:pic>
          <p:pic>
            <p:nvPicPr>
              <p:cNvPr id="40" name="Picture 39" descr="A picture containing vector graphics&#10;&#10;Description automatically generated">
                <a:extLst>
                  <a:ext uri="{FF2B5EF4-FFF2-40B4-BE49-F238E27FC236}">
                    <a16:creationId xmlns:a16="http://schemas.microsoft.com/office/drawing/2014/main" id="{9F69E88E-5A07-4903-99B0-A1912E9D6A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83341" y="1801574"/>
                <a:ext cx="1221091" cy="82614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5856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28" grpId="0" animBg="1"/>
      <p:bldP spid="29" grpId="0" animBg="1"/>
      <p:bldP spid="31" grpId="0" animBg="1"/>
      <p:bldP spid="35" grpId="0" animBg="1"/>
      <p:bldP spid="46" grpId="0"/>
      <p:bldP spid="47" grpId="0"/>
      <p:bldP spid="48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3"/>
          <p:cNvSpPr/>
          <p:nvPr/>
        </p:nvSpPr>
        <p:spPr>
          <a:xfrm>
            <a:off x="0" y="12477"/>
            <a:ext cx="921056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avec ton/ta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partenaire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8976B088-E555-4288-B532-108D0928ED7D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5A51D1D-54E5-42F4-9A23-29ECD54AE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319" y="1039837"/>
            <a:ext cx="1975673" cy="518040"/>
          </a:xfrm>
        </p:spPr>
        <p:txBody>
          <a:bodyPr/>
          <a:lstStyle/>
          <a:p>
            <a:pPr algn="ctr"/>
            <a:r>
              <a:rPr lang="en-GB" sz="20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parler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9" name="CustomShape 3">
            <a:extLst>
              <a:ext uri="{FF2B5EF4-FFF2-40B4-BE49-F238E27FC236}">
                <a16:creationId xmlns:a16="http://schemas.microsoft.com/office/drawing/2014/main" id="{56735954-17F0-4B10-872C-3FDDD25808B7}"/>
              </a:ext>
            </a:extLst>
          </p:cNvPr>
          <p:cNvSpPr/>
          <p:nvPr/>
        </p:nvSpPr>
        <p:spPr>
          <a:xfrm>
            <a:off x="800168" y="779443"/>
            <a:ext cx="440574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Say there are these things.</a:t>
            </a:r>
          </a:p>
        </p:txBody>
      </p:sp>
      <p:sp>
        <p:nvSpPr>
          <p:cNvPr id="20" name="CustomShape 3">
            <a:extLst>
              <a:ext uri="{FF2B5EF4-FFF2-40B4-BE49-F238E27FC236}">
                <a16:creationId xmlns:a16="http://schemas.microsoft.com/office/drawing/2014/main" id="{89FBA601-44F5-425B-A3BC-399FB494EAE1}"/>
              </a:ext>
            </a:extLst>
          </p:cNvPr>
          <p:cNvSpPr/>
          <p:nvPr/>
        </p:nvSpPr>
        <p:spPr>
          <a:xfrm>
            <a:off x="6247492" y="779443"/>
            <a:ext cx="440574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Write what your partner says there is in English.</a:t>
            </a:r>
          </a:p>
        </p:txBody>
      </p:sp>
      <p:pic>
        <p:nvPicPr>
          <p:cNvPr id="5" name="Graphic 4" descr="User">
            <a:extLst>
              <a:ext uri="{FF2B5EF4-FFF2-40B4-BE49-F238E27FC236}">
                <a16:creationId xmlns:a16="http://schemas.microsoft.com/office/drawing/2014/main" id="{C2D41B32-B942-474B-8D0C-8FC8586AF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3" y="702936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C9940-E764-4DDA-B631-08ADE0E5929A}"/>
              </a:ext>
            </a:extLst>
          </p:cNvPr>
          <p:cNvSpPr txBox="1"/>
          <p:nvPr/>
        </p:nvSpPr>
        <p:spPr>
          <a:xfrm>
            <a:off x="260152" y="1105677"/>
            <a:ext cx="36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pic>
        <p:nvPicPr>
          <p:cNvPr id="24" name="Graphic 23" descr="User">
            <a:extLst>
              <a:ext uri="{FF2B5EF4-FFF2-40B4-BE49-F238E27FC236}">
                <a16:creationId xmlns:a16="http://schemas.microsoft.com/office/drawing/2014/main" id="{77BA5A76-F528-4DFC-B18E-41C7526FC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42638" y="752930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6DD99F5-D7BC-4951-9ED2-B52F6258E5BA}"/>
              </a:ext>
            </a:extLst>
          </p:cNvPr>
          <p:cNvSpPr txBox="1"/>
          <p:nvPr/>
        </p:nvSpPr>
        <p:spPr>
          <a:xfrm>
            <a:off x="5796547" y="1155671"/>
            <a:ext cx="36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5C7A56-51BA-4705-98A6-75FDA3AB6A07}"/>
              </a:ext>
            </a:extLst>
          </p:cNvPr>
          <p:cNvCxnSpPr/>
          <p:nvPr/>
        </p:nvCxnSpPr>
        <p:spPr>
          <a:xfrm>
            <a:off x="5375564" y="530517"/>
            <a:ext cx="0" cy="544079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2046AFE-553F-4040-9AAD-9AAABEBDF3AC}"/>
              </a:ext>
            </a:extLst>
          </p:cNvPr>
          <p:cNvSpPr/>
          <p:nvPr/>
        </p:nvSpPr>
        <p:spPr>
          <a:xfrm>
            <a:off x="169425" y="2755158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 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gris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99FA28E4-7DB0-407E-8AD9-89EC9721CDC6}"/>
              </a:ext>
            </a:extLst>
          </p:cNvPr>
          <p:cNvGraphicFramePr>
            <a:graphicFrameLocks noGrp="1"/>
          </p:cNvGraphicFramePr>
          <p:nvPr/>
        </p:nvGraphicFramePr>
        <p:xfrm>
          <a:off x="5735473" y="1966142"/>
          <a:ext cx="4956931" cy="43586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7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195318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14017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a/an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0993359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708246E-27D2-426B-BA97-E6FF310E325C}"/>
              </a:ext>
            </a:extLst>
          </p:cNvPr>
          <p:cNvSpPr txBox="1"/>
          <p:nvPr/>
        </p:nvSpPr>
        <p:spPr>
          <a:xfrm>
            <a:off x="6338257" y="2768648"/>
            <a:ext cx="2167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grey bridge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BE712BF-7589-4BFC-96BC-8600B1518255}"/>
              </a:ext>
            </a:extLst>
          </p:cNvPr>
          <p:cNvSpPr/>
          <p:nvPr/>
        </p:nvSpPr>
        <p:spPr>
          <a:xfrm>
            <a:off x="169425" y="3501661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  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importants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0C4BCFD-8B0A-4291-A010-8C8B66CB07CE}"/>
              </a:ext>
            </a:extLst>
          </p:cNvPr>
          <p:cNvSpPr/>
          <p:nvPr/>
        </p:nvSpPr>
        <p:spPr>
          <a:xfrm>
            <a:off x="169425" y="4188198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   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différents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E0CCAAE-0AF4-408D-9F32-3A0F04F04E49}"/>
              </a:ext>
            </a:extLst>
          </p:cNvPr>
          <p:cNvSpPr/>
          <p:nvPr/>
        </p:nvSpPr>
        <p:spPr>
          <a:xfrm>
            <a:off x="169425" y="4917955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  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propres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40D33E8-7979-4CC9-A0BF-EDCDC99DBFAD}"/>
              </a:ext>
            </a:extLst>
          </p:cNvPr>
          <p:cNvSpPr/>
          <p:nvPr/>
        </p:nvSpPr>
        <p:spPr>
          <a:xfrm>
            <a:off x="169425" y="5688281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utile.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3806351-8BE7-43CC-A97B-A03E6642B0AE}"/>
              </a:ext>
            </a:extLst>
          </p:cNvPr>
          <p:cNvSpPr txBox="1"/>
          <p:nvPr/>
        </p:nvSpPr>
        <p:spPr>
          <a:xfrm>
            <a:off x="8467038" y="3321324"/>
            <a:ext cx="2167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 shops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BE52AB1-B8BD-4E3C-BE39-98DC75427679}"/>
              </a:ext>
            </a:extLst>
          </p:cNvPr>
          <p:cNvSpPr txBox="1"/>
          <p:nvPr/>
        </p:nvSpPr>
        <p:spPr>
          <a:xfrm>
            <a:off x="8496080" y="4118371"/>
            <a:ext cx="2167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different hotels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9EFD9E1-9F5D-464F-A623-E0C450D2C6DF}"/>
              </a:ext>
            </a:extLst>
          </p:cNvPr>
          <p:cNvSpPr txBox="1"/>
          <p:nvPr/>
        </p:nvSpPr>
        <p:spPr>
          <a:xfrm>
            <a:off x="8505538" y="5045838"/>
            <a:ext cx="2167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clean parks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BA9B45-15E2-4160-A39A-55B6328F4D97}"/>
              </a:ext>
            </a:extLst>
          </p:cNvPr>
          <p:cNvSpPr txBox="1"/>
          <p:nvPr/>
        </p:nvSpPr>
        <p:spPr>
          <a:xfrm>
            <a:off x="6338257" y="5510928"/>
            <a:ext cx="2167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useful post office</a:t>
            </a:r>
          </a:p>
        </p:txBody>
      </p:sp>
      <p:pic>
        <p:nvPicPr>
          <p:cNvPr id="37" name="Picture 12" descr="Landscape, Park, Trees, Trail, Nature">
            <a:extLst>
              <a:ext uri="{FF2B5EF4-FFF2-40B4-BE49-F238E27FC236}">
                <a16:creationId xmlns:a16="http://schemas.microsoft.com/office/drawing/2014/main" id="{828A7533-642D-4A4E-A72E-D66C348A4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738" y="5017385"/>
            <a:ext cx="747650" cy="43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Landscape, Park, Trees, Trail, Nature">
            <a:extLst>
              <a:ext uri="{FF2B5EF4-FFF2-40B4-BE49-F238E27FC236}">
                <a16:creationId xmlns:a16="http://schemas.microsoft.com/office/drawing/2014/main" id="{E3F8CADD-78C1-4A74-8D2C-A1301B636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199" y="4982971"/>
            <a:ext cx="747650" cy="43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67CF2364-CDA5-4ED3-90CB-2486437C75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7180" r="5063" b="9902"/>
          <a:stretch/>
        </p:blipFill>
        <p:spPr>
          <a:xfrm>
            <a:off x="1162829" y="5678511"/>
            <a:ext cx="1202195" cy="646241"/>
          </a:xfrm>
          <a:prstGeom prst="rect">
            <a:avLst/>
          </a:prstGeom>
        </p:spPr>
      </p:pic>
      <p:pic>
        <p:nvPicPr>
          <p:cNvPr id="40" name="Picture 39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F49EFAC2-F35C-4517-887A-2EE19F532F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51" y="4035650"/>
            <a:ext cx="667937" cy="800524"/>
          </a:xfrm>
          <a:prstGeom prst="rect">
            <a:avLst/>
          </a:prstGeom>
        </p:spPr>
      </p:pic>
      <p:pic>
        <p:nvPicPr>
          <p:cNvPr id="41" name="Picture 40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7B71FA7B-5CE7-44EF-9BD0-C66FAA1F86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75" y="3983070"/>
            <a:ext cx="667937" cy="800524"/>
          </a:xfrm>
          <a:prstGeom prst="rect">
            <a:avLst/>
          </a:prstGeom>
        </p:spPr>
      </p:pic>
      <p:pic>
        <p:nvPicPr>
          <p:cNvPr id="44" name="Picture 43" descr="Diagram&#10;&#10;Description automatically generated">
            <a:extLst>
              <a:ext uri="{FF2B5EF4-FFF2-40B4-BE49-F238E27FC236}">
                <a16:creationId xmlns:a16="http://schemas.microsoft.com/office/drawing/2014/main" id="{36F7B412-4D47-4DAB-A83E-B112EC90DC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37" y="2489607"/>
            <a:ext cx="765236" cy="789285"/>
          </a:xfrm>
          <a:prstGeom prst="rect">
            <a:avLst/>
          </a:prstGeom>
        </p:spPr>
      </p:pic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223B29FD-BF98-450E-894F-953AB16BEE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76" y="3563845"/>
            <a:ext cx="880124" cy="453814"/>
          </a:xfrm>
          <a:prstGeom prst="rect">
            <a:avLst/>
          </a:prstGeom>
        </p:spPr>
      </p:pic>
      <p:pic>
        <p:nvPicPr>
          <p:cNvPr id="56" name="Picture 55" descr="A picture containing shape&#10;&#10;Description automatically generated">
            <a:extLst>
              <a:ext uri="{FF2B5EF4-FFF2-40B4-BE49-F238E27FC236}">
                <a16:creationId xmlns:a16="http://schemas.microsoft.com/office/drawing/2014/main" id="{AAF3F07C-A795-4BC5-B852-B979FFE735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642" y="3555231"/>
            <a:ext cx="880124" cy="45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7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28" grpId="0" animBg="1"/>
      <p:bldP spid="29" grpId="0" animBg="1"/>
      <p:bldP spid="31" grpId="0" animBg="1"/>
      <p:bldP spid="35" grpId="0" animBg="1"/>
      <p:bldP spid="46" grpId="0"/>
      <p:bldP spid="47" grpId="0"/>
      <p:bldP spid="48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159CC3EE-6418-4B96-B169-9D62FD17399A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2050477" y="1395897"/>
            <a:ext cx="80910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che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1910" y="17667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95828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6234" y="176679"/>
            <a:ext cx="5174682" cy="1325563"/>
          </a:xfrm>
        </p:spPr>
        <p:txBody>
          <a:bodyPr>
            <a:noAutofit/>
          </a:bodyPr>
          <a:lstStyle/>
          <a:p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[au]</a:t>
            </a:r>
            <a:endParaRPr lang="en-GB" sz="9600" dirty="0"/>
          </a:p>
        </p:txBody>
      </p:sp>
      <p:sp>
        <p:nvSpPr>
          <p:cNvPr id="9" name="Google Shape;342;p5">
            <a:extLst>
              <a:ext uri="{FF2B5EF4-FFF2-40B4-BE49-F238E27FC236}">
                <a16:creationId xmlns:a16="http://schemas.microsoft.com/office/drawing/2014/main" id="{5F7553C1-5D65-458A-AEF4-8B3E710B8D26}"/>
              </a:ext>
            </a:extLst>
          </p:cNvPr>
          <p:cNvSpPr txBox="1"/>
          <p:nvPr/>
        </p:nvSpPr>
        <p:spPr>
          <a:xfrm>
            <a:off x="-398703" y="1512505"/>
            <a:ext cx="37560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[au /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eau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/ o]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" name="Google Shape;343;p5" descr="two arrow diverging with another arrow highlighting the left option">
            <a:extLst>
              <a:ext uri="{FF2B5EF4-FFF2-40B4-BE49-F238E27FC236}">
                <a16:creationId xmlns:a16="http://schemas.microsoft.com/office/drawing/2014/main" id="{91EF59E2-78C8-439B-B762-AB6FDB86761F}"/>
              </a:ext>
            </a:extLst>
          </p:cNvPr>
          <p:cNvGrpSpPr/>
          <p:nvPr/>
        </p:nvGrpSpPr>
        <p:grpSpPr>
          <a:xfrm>
            <a:off x="4844348" y="3428502"/>
            <a:ext cx="2856900" cy="2905322"/>
            <a:chOff x="5064823" y="1196357"/>
            <a:chExt cx="2856900" cy="2905322"/>
          </a:xfrm>
        </p:grpSpPr>
        <p:pic>
          <p:nvPicPr>
            <p:cNvPr id="11" name="Google Shape;344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8668730D-F374-42D2-9A3F-30C38E3EBEE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64823" y="1196357"/>
              <a:ext cx="2856900" cy="290532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" name="Google Shape;345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95DB7AE7-86A3-4C6B-B6FD-6F6C0C76120E}"/>
                </a:ext>
              </a:extLst>
            </p:cNvPr>
            <p:cNvCxnSpPr/>
            <p:nvPr/>
          </p:nvCxnSpPr>
          <p:spPr>
            <a:xfrm rot="10800000">
              <a:off x="5782215" y="2051010"/>
              <a:ext cx="627569" cy="85043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3" name="Google Shape;346;p5">
              <a:extLst>
                <a:ext uri="{FF2B5EF4-FFF2-40B4-BE49-F238E27FC236}">
                  <a16:creationId xmlns:a16="http://schemas.microsoft.com/office/drawing/2014/main" id="{4B5F00FF-8FD3-43F3-AF1C-40249A25C59E}"/>
                </a:ext>
              </a:extLst>
            </p:cNvPr>
            <p:cNvCxnSpPr/>
            <p:nvPr/>
          </p:nvCxnSpPr>
          <p:spPr>
            <a:xfrm flipH="1">
              <a:off x="6401108" y="2881870"/>
              <a:ext cx="8676" cy="85751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190773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1985418" y="942159"/>
            <a:ext cx="80910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che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1910" y="13821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57359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924" y="-6510"/>
            <a:ext cx="5174682" cy="1325563"/>
          </a:xfrm>
        </p:spPr>
        <p:txBody>
          <a:bodyPr>
            <a:noAutofit/>
          </a:bodyPr>
          <a:lstStyle/>
          <a:p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[au]</a:t>
            </a:r>
            <a:endParaRPr lang="en-GB" sz="9600" dirty="0"/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477AE320-C430-49DB-84AB-D0332C3C757D}"/>
              </a:ext>
            </a:extLst>
          </p:cNvPr>
          <p:cNvSpPr/>
          <p:nvPr/>
        </p:nvSpPr>
        <p:spPr>
          <a:xfrm>
            <a:off x="7492994" y="4489983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5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ph</a:t>
            </a:r>
            <a:r>
              <a:rPr kumimoji="0" lang="en-GB" sz="5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</a:t>
            </a: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t</a:t>
            </a:r>
            <a:r>
              <a:rPr lang="en-GB" sz="54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o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173F88F1-1946-4464-BE76-41262DA542A5}"/>
              </a:ext>
            </a:extLst>
          </p:cNvPr>
          <p:cNvSpPr/>
          <p:nvPr/>
        </p:nvSpPr>
        <p:spPr>
          <a:xfrm>
            <a:off x="7560369" y="1995804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eau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751EB407-FAAC-453F-B75D-D00D30F4C55F}"/>
              </a:ext>
            </a:extLst>
          </p:cNvPr>
          <p:cNvSpPr/>
          <p:nvPr/>
        </p:nvSpPr>
        <p:spPr>
          <a:xfrm>
            <a:off x="-629828" y="1995804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f</a:t>
            </a:r>
            <a:r>
              <a:rPr kumimoji="0" lang="en-GB" sz="5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au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x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5" name="CustomShape 2">
            <a:extLst>
              <a:ext uri="{FF2B5EF4-FFF2-40B4-BE49-F238E27FC236}">
                <a16:creationId xmlns:a16="http://schemas.microsoft.com/office/drawing/2014/main" id="{BB73ABBC-2B34-4205-B7CC-927F3134E3B0}"/>
              </a:ext>
            </a:extLst>
          </p:cNvPr>
          <p:cNvSpPr/>
          <p:nvPr/>
        </p:nvSpPr>
        <p:spPr>
          <a:xfrm>
            <a:off x="-514693" y="4630800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au</a:t>
            </a: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ssi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grpSp>
        <p:nvGrpSpPr>
          <p:cNvPr id="18" name="Google Shape;343;p5" descr="two arrow diverging with another arrow highlighting the left option">
            <a:extLst>
              <a:ext uri="{FF2B5EF4-FFF2-40B4-BE49-F238E27FC236}">
                <a16:creationId xmlns:a16="http://schemas.microsoft.com/office/drawing/2014/main" id="{EDDC9A81-EF5E-4B7F-9700-F7EE0702B818}"/>
              </a:ext>
            </a:extLst>
          </p:cNvPr>
          <p:cNvGrpSpPr/>
          <p:nvPr/>
        </p:nvGrpSpPr>
        <p:grpSpPr>
          <a:xfrm>
            <a:off x="4765061" y="2979788"/>
            <a:ext cx="2856900" cy="2905322"/>
            <a:chOff x="5064823" y="1196357"/>
            <a:chExt cx="2856900" cy="2905322"/>
          </a:xfrm>
        </p:grpSpPr>
        <p:pic>
          <p:nvPicPr>
            <p:cNvPr id="19" name="Google Shape;344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CF26CFC3-E497-4D10-B2DE-681659794CA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64823" y="1196357"/>
              <a:ext cx="2856900" cy="290532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" name="Google Shape;345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672E601D-4A3B-48FC-BEF6-4EF660B4FBA6}"/>
                </a:ext>
              </a:extLst>
            </p:cNvPr>
            <p:cNvCxnSpPr/>
            <p:nvPr/>
          </p:nvCxnSpPr>
          <p:spPr>
            <a:xfrm rot="10800000">
              <a:off x="5782215" y="2051010"/>
              <a:ext cx="627569" cy="85043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1" name="Google Shape;346;p5">
              <a:extLst>
                <a:ext uri="{FF2B5EF4-FFF2-40B4-BE49-F238E27FC236}">
                  <a16:creationId xmlns:a16="http://schemas.microsoft.com/office/drawing/2014/main" id="{2604BBAE-078C-4C25-B391-7775ECC749D8}"/>
                </a:ext>
              </a:extLst>
            </p:cNvPr>
            <p:cNvCxnSpPr/>
            <p:nvPr/>
          </p:nvCxnSpPr>
          <p:spPr>
            <a:xfrm flipH="1">
              <a:off x="6401108" y="2881870"/>
              <a:ext cx="8676" cy="85751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22" name="Google Shape;362;p6" descr="red cross">
            <a:extLst>
              <a:ext uri="{FF2B5EF4-FFF2-40B4-BE49-F238E27FC236}">
                <a16:creationId xmlns:a16="http://schemas.microsoft.com/office/drawing/2014/main" id="{C0D0531B-AFE8-4624-9EE8-DEE5BABACA5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1932" y="2896853"/>
            <a:ext cx="1422921" cy="162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70;p6" descr="water droplet">
            <a:extLst>
              <a:ext uri="{FF2B5EF4-FFF2-40B4-BE49-F238E27FC236}">
                <a16:creationId xmlns:a16="http://schemas.microsoft.com/office/drawing/2014/main" id="{4EC0A8FE-4859-4424-9AF8-C3592778EE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02583" y="2799085"/>
            <a:ext cx="1109142" cy="163336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CustomShape 2">
            <a:extLst>
              <a:ext uri="{FF2B5EF4-FFF2-40B4-BE49-F238E27FC236}">
                <a16:creationId xmlns:a16="http://schemas.microsoft.com/office/drawing/2014/main" id="{028D22C8-BF71-4150-B336-794644F0FCB0}"/>
              </a:ext>
            </a:extLst>
          </p:cNvPr>
          <p:cNvSpPr/>
          <p:nvPr/>
        </p:nvSpPr>
        <p:spPr>
          <a:xfrm>
            <a:off x="-572260" y="5416937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[also]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F83E10A3-823A-4BE5-BC23-235A3A4F69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30" y="5350619"/>
            <a:ext cx="1209058" cy="1100044"/>
          </a:xfrm>
          <a:prstGeom prst="rect">
            <a:avLst/>
          </a:prstGeom>
        </p:spPr>
      </p:pic>
      <p:sp>
        <p:nvSpPr>
          <p:cNvPr id="26" name="Google Shape;342;p5">
            <a:extLst>
              <a:ext uri="{FF2B5EF4-FFF2-40B4-BE49-F238E27FC236}">
                <a16:creationId xmlns:a16="http://schemas.microsoft.com/office/drawing/2014/main" id="{1ECE835F-F114-42E4-AF67-44CB88CEBD67}"/>
              </a:ext>
            </a:extLst>
          </p:cNvPr>
          <p:cNvSpPr txBox="1"/>
          <p:nvPr/>
        </p:nvSpPr>
        <p:spPr>
          <a:xfrm>
            <a:off x="-514693" y="1252892"/>
            <a:ext cx="37560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[au /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eau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/ o]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913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2" grpId="0"/>
      <p:bldP spid="12" grpId="0"/>
      <p:bldP spid="13" grpId="0"/>
      <p:bldP spid="14" grpId="0"/>
      <p:bldP spid="15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A5702C07-966E-4496-B073-10D875EF8D06}"/>
              </a:ext>
            </a:extLst>
          </p:cNvPr>
          <p:cNvGraphicFramePr/>
          <p:nvPr/>
        </p:nvGraphicFramePr>
        <p:xfrm>
          <a:off x="1394846" y="1674160"/>
          <a:ext cx="8663553" cy="4742137"/>
        </p:xfrm>
        <a:graphic>
          <a:graphicData uri="http://schemas.openxmlformats.org/drawingml/2006/table">
            <a:tbl>
              <a:tblPr/>
              <a:tblGrid>
                <a:gridCol w="4193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9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96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4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faux 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800" baseline="-25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[mad]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73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beau</a:t>
                      </a:r>
                      <a:r>
                        <a:rPr lang="en-US" sz="2800" baseline="-25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[fine, beautiful]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bout</a:t>
                      </a:r>
                      <a:r>
                        <a:rPr lang="en-US" sz="2800" baseline="-25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[end, tip]</a:t>
                      </a:r>
                      <a:endParaRPr lang="en-US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7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tôt</a:t>
                      </a:r>
                      <a:endParaRPr lang="en-US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tout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673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endParaRPr lang="en-US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veau</a:t>
                      </a:r>
                      <a:r>
                        <a:rPr lang="en-US" sz="2800" baseline="-25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[veal]</a:t>
                      </a:r>
                      <a:endParaRPr lang="en-US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28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pou</a:t>
                      </a:r>
                      <a:r>
                        <a:rPr lang="en-US" sz="2800" baseline="-25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[flea]</a:t>
                      </a:r>
                      <a:endParaRPr lang="en-US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peau</a:t>
                      </a:r>
                      <a:r>
                        <a:rPr lang="en-US" sz="2800" baseline="-25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[skin]</a:t>
                      </a:r>
                      <a:endParaRPr lang="en-US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" name="CustomShape 23">
            <a:hlinkClick r:id="" action="ppaction://noaction">
              <a:snd r:embed="rId4" name="4_3.wav"/>
            </a:hlinkClick>
            <a:extLst>
              <a:ext uri="{FF2B5EF4-FFF2-40B4-BE49-F238E27FC236}">
                <a16:creationId xmlns:a16="http://schemas.microsoft.com/office/drawing/2014/main" id="{0C046E0F-3B48-479D-B14A-49BDC2975F2E}"/>
              </a:ext>
            </a:extLst>
          </p:cNvPr>
          <p:cNvSpPr/>
          <p:nvPr/>
        </p:nvSpPr>
        <p:spPr>
          <a:xfrm>
            <a:off x="802873" y="274394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5" name="4_4.wav"/>
            </a:hlinkClick>
            <a:extLst>
              <a:ext uri="{FF2B5EF4-FFF2-40B4-BE49-F238E27FC236}">
                <a16:creationId xmlns:a16="http://schemas.microsoft.com/office/drawing/2014/main" id="{32D01521-4848-46DD-ACC2-7097A73DB523}"/>
              </a:ext>
            </a:extLst>
          </p:cNvPr>
          <p:cNvSpPr/>
          <p:nvPr/>
        </p:nvSpPr>
        <p:spPr>
          <a:xfrm>
            <a:off x="802873" y="352332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6" name="4_5.wav"/>
            </a:hlinkClick>
            <a:extLst>
              <a:ext uri="{FF2B5EF4-FFF2-40B4-BE49-F238E27FC236}">
                <a16:creationId xmlns:a16="http://schemas.microsoft.com/office/drawing/2014/main" id="{1B45B4C0-727D-4481-B269-8A56635524CF}"/>
              </a:ext>
            </a:extLst>
          </p:cNvPr>
          <p:cNvSpPr/>
          <p:nvPr/>
        </p:nvSpPr>
        <p:spPr>
          <a:xfrm>
            <a:off x="802873" y="425687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7" name="4_6.wav"/>
            </a:hlinkClick>
            <a:extLst>
              <a:ext uri="{FF2B5EF4-FFF2-40B4-BE49-F238E27FC236}">
                <a16:creationId xmlns:a16="http://schemas.microsoft.com/office/drawing/2014/main" id="{CCFDDEBF-0C53-4C91-ACEE-23977C8DC8B6}"/>
              </a:ext>
            </a:extLst>
          </p:cNvPr>
          <p:cNvSpPr/>
          <p:nvPr/>
        </p:nvSpPr>
        <p:spPr>
          <a:xfrm>
            <a:off x="802873" y="502292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8" name="4_7.wav"/>
            </a:hlinkClick>
            <a:extLst>
              <a:ext uri="{FF2B5EF4-FFF2-40B4-BE49-F238E27FC236}">
                <a16:creationId xmlns:a16="http://schemas.microsoft.com/office/drawing/2014/main" id="{6C10F124-73A1-4B0D-B940-78D5BB61E9D6}"/>
              </a:ext>
            </a:extLst>
          </p:cNvPr>
          <p:cNvSpPr/>
          <p:nvPr/>
        </p:nvSpPr>
        <p:spPr>
          <a:xfrm>
            <a:off x="802873" y="586137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CustomShape 6">
            <a:hlinkClick r:id="" action="ppaction://noaction">
              <a:snd r:embed="rId9" name="4_1.wav"/>
            </a:hlinkClick>
            <a:extLst>
              <a:ext uri="{FF2B5EF4-FFF2-40B4-BE49-F238E27FC236}">
                <a16:creationId xmlns:a16="http://schemas.microsoft.com/office/drawing/2014/main" id="{60B2D650-3CC9-4E19-A787-FA26B345D877}"/>
              </a:ext>
            </a:extLst>
          </p:cNvPr>
          <p:cNvSpPr/>
          <p:nvPr/>
        </p:nvSpPr>
        <p:spPr>
          <a:xfrm>
            <a:off x="33135" y="6606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r>
              <a:rPr lang="en-GB" b="1" dirty="0"/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C’est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 [(e)au]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ou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  [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ou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] ?</a:t>
            </a:r>
            <a:endParaRPr lang="en-GB" sz="2800" b="1" spc="-1" dirty="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20" name="TextBox 19">
            <a:hlinkClick r:id="" action="ppaction://noaction">
              <a:snd r:embed="rId10" name="4_2.wav"/>
            </a:hlinkClick>
            <a:extLst>
              <a:ext uri="{FF2B5EF4-FFF2-40B4-BE49-F238E27FC236}">
                <a16:creationId xmlns:a16="http://schemas.microsoft.com/office/drawing/2014/main" id="{B9C9EDB8-9300-43D3-B732-94E4DE39F318}"/>
              </a:ext>
            </a:extLst>
          </p:cNvPr>
          <p:cNvSpPr txBox="1"/>
          <p:nvPr/>
        </p:nvSpPr>
        <p:spPr>
          <a:xfrm>
            <a:off x="0" y="635615"/>
            <a:ext cx="7879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Écris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numéros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et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dans le bon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018AD9-16C3-4B97-8BF9-002254B69265}"/>
              </a:ext>
            </a:extLst>
          </p:cNvPr>
          <p:cNvSpPr txBox="1"/>
          <p:nvPr/>
        </p:nvSpPr>
        <p:spPr>
          <a:xfrm>
            <a:off x="10197885" y="2663522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2068BBE-0972-498A-9039-360ED2C6064F}"/>
              </a:ext>
            </a:extLst>
          </p:cNvPr>
          <p:cNvSpPr txBox="1"/>
          <p:nvPr/>
        </p:nvSpPr>
        <p:spPr>
          <a:xfrm>
            <a:off x="11194942" y="2663522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0EDF18A-214C-43A5-9F54-F77D292038C3}"/>
              </a:ext>
            </a:extLst>
          </p:cNvPr>
          <p:cNvSpPr txBox="1"/>
          <p:nvPr/>
        </p:nvSpPr>
        <p:spPr>
          <a:xfrm>
            <a:off x="10242820" y="3523323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57C3B9-6749-4421-B881-6DA1F29FA6E5}"/>
              </a:ext>
            </a:extLst>
          </p:cNvPr>
          <p:cNvSpPr txBox="1"/>
          <p:nvPr/>
        </p:nvSpPr>
        <p:spPr>
          <a:xfrm>
            <a:off x="11239877" y="3523323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10EB5F-C4EF-4C3A-BD26-F3DACAA1B806}"/>
              </a:ext>
            </a:extLst>
          </p:cNvPr>
          <p:cNvSpPr txBox="1"/>
          <p:nvPr/>
        </p:nvSpPr>
        <p:spPr>
          <a:xfrm>
            <a:off x="10273816" y="4256875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193C6A2-B9B5-42E2-A2A7-93C86B043415}"/>
              </a:ext>
            </a:extLst>
          </p:cNvPr>
          <p:cNvSpPr txBox="1"/>
          <p:nvPr/>
        </p:nvSpPr>
        <p:spPr>
          <a:xfrm>
            <a:off x="11270873" y="4256875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E9C8EE4-DDAE-4664-ADFE-2FFB4167ACE0}"/>
              </a:ext>
            </a:extLst>
          </p:cNvPr>
          <p:cNvSpPr txBox="1"/>
          <p:nvPr/>
        </p:nvSpPr>
        <p:spPr>
          <a:xfrm>
            <a:off x="10239699" y="4963800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373E5E3-6258-46BE-8D95-2BBE50921A3A}"/>
              </a:ext>
            </a:extLst>
          </p:cNvPr>
          <p:cNvSpPr txBox="1"/>
          <p:nvPr/>
        </p:nvSpPr>
        <p:spPr>
          <a:xfrm>
            <a:off x="11236756" y="4963800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3C0DB1F-84E3-4A37-BFBE-1EB8ECA9EEB9}"/>
              </a:ext>
            </a:extLst>
          </p:cNvPr>
          <p:cNvSpPr txBox="1"/>
          <p:nvPr/>
        </p:nvSpPr>
        <p:spPr>
          <a:xfrm>
            <a:off x="10255197" y="5748769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52E7395-3817-4004-A2B5-50CA387673D6}"/>
              </a:ext>
            </a:extLst>
          </p:cNvPr>
          <p:cNvSpPr txBox="1"/>
          <p:nvPr/>
        </p:nvSpPr>
        <p:spPr>
          <a:xfrm>
            <a:off x="11252254" y="5748769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8FAF563-9A36-4662-AC98-D6A1754BC9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013" y="361966"/>
            <a:ext cx="1739682" cy="8634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9A8F310-720F-4B69-BCAA-F9F6191A66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783" y="339463"/>
            <a:ext cx="1853968" cy="105396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51CA23B-45A6-46EF-84AD-30DDE6963A18}"/>
              </a:ext>
            </a:extLst>
          </p:cNvPr>
          <p:cNvSpPr/>
          <p:nvPr/>
        </p:nvSpPr>
        <p:spPr>
          <a:xfrm>
            <a:off x="8261269" y="559425"/>
            <a:ext cx="6284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86711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/>
      <p:bldP spid="38" grpId="0"/>
      <p:bldP spid="39" grpId="0"/>
      <p:bldP spid="40" grpId="0"/>
      <p:bldP spid="42" grpId="0"/>
      <p:bldP spid="44" grpId="0"/>
      <p:bldP spid="46" grpId="0"/>
      <p:bldP spid="48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Some | des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04236" y="1010159"/>
            <a:ext cx="80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‘some’ (plural),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use _______.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756797" y="2837272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cafés.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237" y="2911021"/>
            <a:ext cx="552560" cy="54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18C69456-D655-4644-A060-532C2386818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795" y="446581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8F5609C0-1B7F-4BFC-95D5-B68D9804B143}"/>
              </a:ext>
            </a:extLst>
          </p:cNvPr>
          <p:cNvSpPr/>
          <p:nvPr/>
        </p:nvSpPr>
        <p:spPr>
          <a:xfrm>
            <a:off x="7136948" y="221112"/>
            <a:ext cx="3318388" cy="906827"/>
          </a:xfrm>
          <a:prstGeom prst="wedgeRoundRectCallout">
            <a:avLst>
              <a:gd name="adj1" fmla="val -89358"/>
              <a:gd name="adj2" fmla="val 5744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a/an, one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some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44C9686D-D14D-4D7D-83CC-0F76F4BFA3CF}"/>
              </a:ext>
            </a:extLst>
          </p:cNvPr>
          <p:cNvSpPr/>
          <p:nvPr/>
        </p:nvSpPr>
        <p:spPr>
          <a:xfrm>
            <a:off x="583085" y="5218999"/>
            <a:ext cx="4223767" cy="1463575"/>
          </a:xfrm>
          <a:prstGeom prst="wedgeRoundRectCallout">
            <a:avLst>
              <a:gd name="adj1" fmla="val 8550"/>
              <a:gd name="adj2" fmla="val -6038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English we can miss out ‘some’ but we always need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French.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C23637-095B-4C62-80C1-D35E0B4F9C43}"/>
              </a:ext>
            </a:extLst>
          </p:cNvPr>
          <p:cNvSpPr txBox="1"/>
          <p:nvPr/>
        </p:nvSpPr>
        <p:spPr>
          <a:xfrm>
            <a:off x="833318" y="3677935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rues.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781A19-E810-466F-AF1E-B859F7AC4FE3}"/>
              </a:ext>
            </a:extLst>
          </p:cNvPr>
          <p:cNvSpPr txBox="1"/>
          <p:nvPr/>
        </p:nvSpPr>
        <p:spPr>
          <a:xfrm>
            <a:off x="757842" y="4478686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 (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streets.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DF321C-291E-4D7A-B94E-EEFD46E50C9A}"/>
              </a:ext>
            </a:extLst>
          </p:cNvPr>
          <p:cNvSpPr txBox="1"/>
          <p:nvPr/>
        </p:nvSpPr>
        <p:spPr>
          <a:xfrm>
            <a:off x="756797" y="2272822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cafés.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98F07F-058F-4D2E-9F85-D1F8C3ABCA4D}"/>
              </a:ext>
            </a:extLst>
          </p:cNvPr>
          <p:cNvSpPr/>
          <p:nvPr/>
        </p:nvSpPr>
        <p:spPr>
          <a:xfrm>
            <a:off x="5007424" y="972598"/>
            <a:ext cx="809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0B0695-8503-4887-ADE9-B2D4DBF8324D}"/>
              </a:ext>
            </a:extLst>
          </p:cNvPr>
          <p:cNvSpPr txBox="1"/>
          <p:nvPr/>
        </p:nvSpPr>
        <p:spPr>
          <a:xfrm>
            <a:off x="204235" y="1623893"/>
            <a:ext cx="9205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To say ‘there are’, use __________.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591DF0-7359-4A09-9019-283485299F57}"/>
              </a:ext>
            </a:extLst>
          </p:cNvPr>
          <p:cNvSpPr/>
          <p:nvPr/>
        </p:nvSpPr>
        <p:spPr>
          <a:xfrm>
            <a:off x="6634247" y="1570940"/>
            <a:ext cx="1005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a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6B57D7-0E44-4731-B586-EE351B6D92E7}"/>
              </a:ext>
            </a:extLst>
          </p:cNvPr>
          <p:cNvSpPr txBox="1"/>
          <p:nvPr/>
        </p:nvSpPr>
        <p:spPr>
          <a:xfrm>
            <a:off x="6648561" y="2844409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cafés.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F8D20432-BFD1-4AA3-8836-A05A8DE0682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1" y="2918158"/>
            <a:ext cx="552560" cy="54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C60E2C95-B428-4AB7-A1D2-D3D6878684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2032" y="446581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20F02D3-853E-4830-8ACF-4B47C3C5084F}"/>
              </a:ext>
            </a:extLst>
          </p:cNvPr>
          <p:cNvSpPr txBox="1"/>
          <p:nvPr/>
        </p:nvSpPr>
        <p:spPr>
          <a:xfrm>
            <a:off x="6729447" y="3663134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y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rues.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41D64F-8248-46A4-A6E5-E01C7D6F900C}"/>
              </a:ext>
            </a:extLst>
          </p:cNvPr>
          <p:cNvSpPr txBox="1"/>
          <p:nvPr/>
        </p:nvSpPr>
        <p:spPr>
          <a:xfrm>
            <a:off x="6699484" y="4511400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(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streets.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0D7296-1407-4CFC-AF54-E0CA9951F55D}"/>
              </a:ext>
            </a:extLst>
          </p:cNvPr>
          <p:cNvSpPr txBox="1"/>
          <p:nvPr/>
        </p:nvSpPr>
        <p:spPr>
          <a:xfrm>
            <a:off x="6729447" y="2294463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y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cafés.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A1E80D01-0BB9-41B3-9F2F-15F45878B7FC}"/>
              </a:ext>
            </a:extLst>
          </p:cNvPr>
          <p:cNvSpPr/>
          <p:nvPr/>
        </p:nvSpPr>
        <p:spPr>
          <a:xfrm>
            <a:off x="6372281" y="5238169"/>
            <a:ext cx="4223767" cy="1463575"/>
          </a:xfrm>
          <a:prstGeom prst="wedgeRoundRectCallout">
            <a:avLst>
              <a:gd name="adj1" fmla="val 8550"/>
              <a:gd name="adj2" fmla="val -6038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French,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 (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(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a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look and sound a bit similar.</a:t>
            </a:r>
          </a:p>
        </p:txBody>
      </p:sp>
      <p:pic>
        <p:nvPicPr>
          <p:cNvPr id="29" name="Picture 28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8F054E79-F316-4ED5-A59B-77F40EA1B2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14" y="2257196"/>
            <a:ext cx="767899" cy="739703"/>
          </a:xfrm>
          <a:prstGeom prst="rect">
            <a:avLst/>
          </a:prstGeom>
        </p:spPr>
      </p:pic>
      <p:pic>
        <p:nvPicPr>
          <p:cNvPr id="37" name="Picture 36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AB54E271-8785-427B-9F6C-75C1B7C1B0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74" y="2250059"/>
            <a:ext cx="737667" cy="710581"/>
          </a:xfrm>
          <a:prstGeom prst="rect">
            <a:avLst/>
          </a:prstGeom>
        </p:spPr>
      </p:pic>
      <p:pic>
        <p:nvPicPr>
          <p:cNvPr id="43" name="Picture 4" descr="Ciudad, La Carretera, Comunidad Local">
            <a:extLst>
              <a:ext uri="{FF2B5EF4-FFF2-40B4-BE49-F238E27FC236}">
                <a16:creationId xmlns:a16="http://schemas.microsoft.com/office/drawing/2014/main" id="{68FA6DED-9001-4BD4-BAF7-F2AFECAFB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1427" b="30048"/>
          <a:stretch/>
        </p:blipFill>
        <p:spPr bwMode="auto">
          <a:xfrm>
            <a:off x="3568681" y="3185310"/>
            <a:ext cx="2742381" cy="8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iudad, La Carretera, Comunidad Local">
            <a:extLst>
              <a:ext uri="{FF2B5EF4-FFF2-40B4-BE49-F238E27FC236}">
                <a16:creationId xmlns:a16="http://schemas.microsoft.com/office/drawing/2014/main" id="{805F06D5-F7C5-4D38-AB35-F5E3EDBB42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1427" b="30048"/>
          <a:stretch/>
        </p:blipFill>
        <p:spPr bwMode="auto">
          <a:xfrm>
            <a:off x="9318452" y="3174574"/>
            <a:ext cx="2742381" cy="8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iudad, La Carretera, Comunidad Local">
            <a:extLst>
              <a:ext uri="{FF2B5EF4-FFF2-40B4-BE49-F238E27FC236}">
                <a16:creationId xmlns:a16="http://schemas.microsoft.com/office/drawing/2014/main" id="{9A30FD3B-6FA7-413A-B953-77F0ABE1C6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1427" b="30048"/>
          <a:stretch/>
        </p:blipFill>
        <p:spPr bwMode="auto">
          <a:xfrm>
            <a:off x="3568680" y="3658312"/>
            <a:ext cx="2742381" cy="8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Ciudad, La Carretera, Comunidad Local">
            <a:extLst>
              <a:ext uri="{FF2B5EF4-FFF2-40B4-BE49-F238E27FC236}">
                <a16:creationId xmlns:a16="http://schemas.microsoft.com/office/drawing/2014/main" id="{C8EFFF55-5E80-405C-B013-E787950FA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1427" b="30048"/>
          <a:stretch/>
        </p:blipFill>
        <p:spPr bwMode="auto">
          <a:xfrm>
            <a:off x="9345824" y="3688219"/>
            <a:ext cx="2742381" cy="8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8CEC28D1-6136-4196-A333-163B64A27A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608" y="2072479"/>
            <a:ext cx="737667" cy="710581"/>
          </a:xfrm>
          <a:prstGeom prst="rect">
            <a:avLst/>
          </a:prstGeom>
        </p:spPr>
      </p:pic>
      <p:pic>
        <p:nvPicPr>
          <p:cNvPr id="49" name="Picture 48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E6D2494F-75FA-4D05-B8D9-A704FB170F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836" y="2065342"/>
            <a:ext cx="737667" cy="71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40" grpId="0" animBg="1"/>
      <p:bldP spid="41" grpId="0" animBg="1"/>
      <p:bldP spid="24" grpId="0"/>
      <p:bldP spid="26" grpId="0"/>
      <p:bldP spid="27" grpId="0"/>
      <p:bldP spid="3" grpId="0"/>
      <p:bldP spid="21" grpId="0"/>
      <p:bldP spid="22" grpId="0"/>
      <p:bldP spid="23" grpId="0"/>
      <p:bldP spid="33" grpId="0"/>
      <p:bldP spid="34" grpId="0"/>
      <p:bldP spid="35" grpId="0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A5702C07-966E-4496-B073-10D875EF8D06}"/>
              </a:ext>
            </a:extLst>
          </p:cNvPr>
          <p:cNvGraphicFramePr/>
          <p:nvPr/>
        </p:nvGraphicFramePr>
        <p:xfrm>
          <a:off x="4110758" y="1498608"/>
          <a:ext cx="3435840" cy="5339443"/>
        </p:xfrm>
        <a:graphic>
          <a:graphicData uri="http://schemas.openxmlformats.org/drawingml/2006/table">
            <a:tbl>
              <a:tblPr/>
              <a:tblGrid>
                <a:gridCol w="1670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5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77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one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some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0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4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8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4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34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14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14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5177193"/>
                  </a:ext>
                </a:extLst>
              </a:tr>
              <a:tr h="5314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0152437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F00901CC-7FB8-4D10-BA3C-0313D000C282}"/>
              </a:ext>
            </a:extLst>
          </p:cNvPr>
          <p:cNvGraphicFramePr/>
          <p:nvPr/>
        </p:nvGraphicFramePr>
        <p:xfrm>
          <a:off x="215529" y="1498608"/>
          <a:ext cx="3796534" cy="5389727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10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682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4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Il y a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une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poste.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9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Il y a des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maisons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8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Il a des parcs.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9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Il a un centre commercial.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93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Il y a des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magasins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707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Il a un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pont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707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Il y a un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église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6185769"/>
                  </a:ext>
                </a:extLst>
              </a:tr>
              <a:tr h="4343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Il y a des rues.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2262404"/>
                  </a:ext>
                </a:extLst>
              </a:tr>
            </a:tbl>
          </a:graphicData>
        </a:graphic>
      </p:graphicFrame>
      <p:pic>
        <p:nvPicPr>
          <p:cNvPr id="7" name="Google Shape;243;p34">
            <a:extLst>
              <a:ext uri="{FF2B5EF4-FFF2-40B4-BE49-F238E27FC236}">
                <a16:creationId xmlns:a16="http://schemas.microsoft.com/office/drawing/2014/main" id="{49115E97-805A-47DF-8E99-625E63669FCA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721346" y="2610743"/>
            <a:ext cx="539280" cy="551507"/>
          </a:xfrm>
          <a:prstGeom prst="rect">
            <a:avLst/>
          </a:prstGeom>
          <a:ln>
            <a:noFill/>
          </a:ln>
        </p:spPr>
      </p:pic>
      <p:pic>
        <p:nvPicPr>
          <p:cNvPr id="8" name="Google Shape;244;p34">
            <a:extLst>
              <a:ext uri="{FF2B5EF4-FFF2-40B4-BE49-F238E27FC236}">
                <a16:creationId xmlns:a16="http://schemas.microsoft.com/office/drawing/2014/main" id="{0E309600-9055-4E5A-AF28-2303C70DB9C9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464599" y="3136512"/>
            <a:ext cx="539280" cy="551507"/>
          </a:xfrm>
          <a:prstGeom prst="rect">
            <a:avLst/>
          </a:prstGeom>
          <a:ln>
            <a:noFill/>
          </a:ln>
        </p:spPr>
      </p:pic>
      <p:pic>
        <p:nvPicPr>
          <p:cNvPr id="10" name="Google Shape;246;p34">
            <a:extLst>
              <a:ext uri="{FF2B5EF4-FFF2-40B4-BE49-F238E27FC236}">
                <a16:creationId xmlns:a16="http://schemas.microsoft.com/office/drawing/2014/main" id="{240BE36F-9B70-40C2-9ACA-C4D1004D51A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666087" y="4136833"/>
            <a:ext cx="539280" cy="551507"/>
          </a:xfrm>
          <a:prstGeom prst="rect">
            <a:avLst/>
          </a:prstGeom>
          <a:ln>
            <a:noFill/>
          </a:ln>
        </p:spPr>
      </p:pic>
      <p:pic>
        <p:nvPicPr>
          <p:cNvPr id="12" name="Google Shape;248;p34">
            <a:extLst>
              <a:ext uri="{FF2B5EF4-FFF2-40B4-BE49-F238E27FC236}">
                <a16:creationId xmlns:a16="http://schemas.microsoft.com/office/drawing/2014/main" id="{0184689C-596C-4D0F-93FE-0211DA5C6FD6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464599" y="4697902"/>
            <a:ext cx="539280" cy="551507"/>
          </a:xfrm>
          <a:prstGeom prst="rect">
            <a:avLst/>
          </a:prstGeom>
          <a:ln>
            <a:noFill/>
          </a:ln>
        </p:spPr>
      </p:pic>
      <p:sp>
        <p:nvSpPr>
          <p:cNvPr id="15" name="CustomShape 22">
            <a:hlinkClick r:id="" action="ppaction://noaction">
              <a:snd r:embed="rId6" name="6_5.wav"/>
            </a:hlinkClick>
            <a:extLst>
              <a:ext uri="{FF2B5EF4-FFF2-40B4-BE49-F238E27FC236}">
                <a16:creationId xmlns:a16="http://schemas.microsoft.com/office/drawing/2014/main" id="{133A67A6-E4DF-479D-9720-AB32A1293A9F}"/>
              </a:ext>
            </a:extLst>
          </p:cNvPr>
          <p:cNvSpPr/>
          <p:nvPr/>
        </p:nvSpPr>
        <p:spPr>
          <a:xfrm>
            <a:off x="331809" y="260360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7" name="6_6.wav"/>
            </a:hlinkClick>
            <a:extLst>
              <a:ext uri="{FF2B5EF4-FFF2-40B4-BE49-F238E27FC236}">
                <a16:creationId xmlns:a16="http://schemas.microsoft.com/office/drawing/2014/main" id="{0C046E0F-3B48-479D-B14A-49BDC2975F2E}"/>
              </a:ext>
            </a:extLst>
          </p:cNvPr>
          <p:cNvSpPr/>
          <p:nvPr/>
        </p:nvSpPr>
        <p:spPr>
          <a:xfrm>
            <a:off x="331809" y="313282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8" name="6_7.wav"/>
            </a:hlinkClick>
            <a:extLst>
              <a:ext uri="{FF2B5EF4-FFF2-40B4-BE49-F238E27FC236}">
                <a16:creationId xmlns:a16="http://schemas.microsoft.com/office/drawing/2014/main" id="{32D01521-4848-46DD-ACC2-7097A73DB523}"/>
              </a:ext>
            </a:extLst>
          </p:cNvPr>
          <p:cNvSpPr/>
          <p:nvPr/>
        </p:nvSpPr>
        <p:spPr>
          <a:xfrm>
            <a:off x="331809" y="363000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9" name="6_8.wav"/>
            </a:hlinkClick>
            <a:extLst>
              <a:ext uri="{FF2B5EF4-FFF2-40B4-BE49-F238E27FC236}">
                <a16:creationId xmlns:a16="http://schemas.microsoft.com/office/drawing/2014/main" id="{1B45B4C0-727D-4481-B269-8A56635524CF}"/>
              </a:ext>
            </a:extLst>
          </p:cNvPr>
          <p:cNvSpPr/>
          <p:nvPr/>
        </p:nvSpPr>
        <p:spPr>
          <a:xfrm>
            <a:off x="348778" y="425299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10" name="6_9.wav"/>
            </a:hlinkClick>
            <a:extLst>
              <a:ext uri="{FF2B5EF4-FFF2-40B4-BE49-F238E27FC236}">
                <a16:creationId xmlns:a16="http://schemas.microsoft.com/office/drawing/2014/main" id="{CCFDDEBF-0C53-4C91-ACEE-23977C8DC8B6}"/>
              </a:ext>
            </a:extLst>
          </p:cNvPr>
          <p:cNvSpPr/>
          <p:nvPr/>
        </p:nvSpPr>
        <p:spPr>
          <a:xfrm>
            <a:off x="348778" y="489997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11" name="6_10.wav"/>
            </a:hlinkClick>
            <a:extLst>
              <a:ext uri="{FF2B5EF4-FFF2-40B4-BE49-F238E27FC236}">
                <a16:creationId xmlns:a16="http://schemas.microsoft.com/office/drawing/2014/main" id="{6C10F124-73A1-4B0D-B940-78D5BB61E9D6}"/>
              </a:ext>
            </a:extLst>
          </p:cNvPr>
          <p:cNvSpPr/>
          <p:nvPr/>
        </p:nvSpPr>
        <p:spPr>
          <a:xfrm>
            <a:off x="348778" y="542918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hlinkClick r:id="" action="ppaction://noaction">
              <a:snd r:embed="rId12" name="6_3.wav"/>
            </a:hlinkClick>
            <a:extLst>
              <a:ext uri="{FF2B5EF4-FFF2-40B4-BE49-F238E27FC236}">
                <a16:creationId xmlns:a16="http://schemas.microsoft.com/office/drawing/2014/main" id="{7DFFF0A6-6F90-49B2-A8E3-F520A25FB4FD}"/>
              </a:ext>
            </a:extLst>
          </p:cNvPr>
          <p:cNvSpPr txBox="1"/>
          <p:nvPr/>
        </p:nvSpPr>
        <p:spPr>
          <a:xfrm>
            <a:off x="115409" y="552407"/>
            <a:ext cx="59805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Écris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1 – 6 et ‘one’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‘some’.</a:t>
            </a:r>
          </a:p>
        </p:txBody>
      </p:sp>
      <p:sp>
        <p:nvSpPr>
          <p:cNvPr id="24" name="CustomShape 6">
            <a:hlinkClick r:id="" action="ppaction://noaction">
              <a:snd r:embed="rId13" name="6_2.wav"/>
            </a:hlinkClick>
            <a:extLst>
              <a:ext uri="{FF2B5EF4-FFF2-40B4-BE49-F238E27FC236}">
                <a16:creationId xmlns:a16="http://schemas.microsoft.com/office/drawing/2014/main" id="{60B2D650-3CC9-4E19-A787-FA26B345D877}"/>
              </a:ext>
            </a:extLst>
          </p:cNvPr>
          <p:cNvSpPr/>
          <p:nvPr/>
        </p:nvSpPr>
        <p:spPr>
          <a:xfrm>
            <a:off x="141960" y="786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 </a:t>
            </a:r>
            <a:r>
              <a:rPr lang="de-DE" sz="2800" b="1" spc="-1" dirty="0">
                <a:solidFill>
                  <a:srgbClr val="002060"/>
                </a:solidFill>
                <a:latin typeface="Century gothic"/>
              </a:rPr>
              <a:t>C’est au singulier ou au pluriel ?</a:t>
            </a:r>
            <a:endParaRPr lang="en-GB" sz="2800" b="1" spc="-1" dirty="0">
              <a:solidFill>
                <a:srgbClr val="002060"/>
              </a:solidFill>
              <a:latin typeface="Century gothic"/>
            </a:endParaRPr>
          </a:p>
        </p:txBody>
      </p:sp>
      <p:pic>
        <p:nvPicPr>
          <p:cNvPr id="29" name="Google Shape;248;p34">
            <a:extLst>
              <a:ext uri="{FF2B5EF4-FFF2-40B4-BE49-F238E27FC236}">
                <a16:creationId xmlns:a16="http://schemas.microsoft.com/office/drawing/2014/main" id="{1DF5D2BC-F206-4252-997C-FC7FED94B43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668419" y="5233945"/>
            <a:ext cx="539280" cy="551507"/>
          </a:xfrm>
          <a:prstGeom prst="rect">
            <a:avLst/>
          </a:prstGeom>
          <a:ln>
            <a:noFill/>
          </a:ln>
        </p:spPr>
      </p:pic>
      <p:pic>
        <p:nvPicPr>
          <p:cNvPr id="36" name="Google Shape;246;p34">
            <a:extLst>
              <a:ext uri="{FF2B5EF4-FFF2-40B4-BE49-F238E27FC236}">
                <a16:creationId xmlns:a16="http://schemas.microsoft.com/office/drawing/2014/main" id="{7B8D413D-0942-4A45-A77A-50BE04E2D0F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487140" y="3628347"/>
            <a:ext cx="539280" cy="551507"/>
          </a:xfrm>
          <a:prstGeom prst="rect">
            <a:avLst/>
          </a:prstGeom>
          <a:ln>
            <a:noFill/>
          </a:ln>
        </p:spPr>
      </p:pic>
      <p:graphicFrame>
        <p:nvGraphicFramePr>
          <p:cNvPr id="33" name="Table 1">
            <a:extLst>
              <a:ext uri="{FF2B5EF4-FFF2-40B4-BE49-F238E27FC236}">
                <a16:creationId xmlns:a16="http://schemas.microsoft.com/office/drawing/2014/main" id="{76DCC441-2EE9-44B7-9CEF-3780A2A45D58}"/>
              </a:ext>
            </a:extLst>
          </p:cNvPr>
          <p:cNvGraphicFramePr/>
          <p:nvPr/>
        </p:nvGraphicFramePr>
        <p:xfrm>
          <a:off x="7703635" y="1484394"/>
          <a:ext cx="3494015" cy="5295000"/>
        </p:xfrm>
        <a:graphic>
          <a:graphicData uri="http://schemas.openxmlformats.org/drawingml/2006/table">
            <a:tbl>
              <a:tblPr/>
              <a:tblGrid>
                <a:gridCol w="1670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38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71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he has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there is /are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2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37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226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226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3763538"/>
                  </a:ext>
                </a:extLst>
              </a:tr>
              <a:tr h="52226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480842"/>
                  </a:ext>
                </a:extLst>
              </a:tr>
            </a:tbl>
          </a:graphicData>
        </a:graphic>
      </p:graphicFrame>
      <p:pic>
        <p:nvPicPr>
          <p:cNvPr id="34" name="Google Shape;243;p34">
            <a:extLst>
              <a:ext uri="{FF2B5EF4-FFF2-40B4-BE49-F238E27FC236}">
                <a16:creationId xmlns:a16="http://schemas.microsoft.com/office/drawing/2014/main" id="{17FF5986-26B3-41A2-A229-3F971D0554A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0039891" y="2571963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5" name="Google Shape;244;p34">
            <a:extLst>
              <a:ext uri="{FF2B5EF4-FFF2-40B4-BE49-F238E27FC236}">
                <a16:creationId xmlns:a16="http://schemas.microsoft.com/office/drawing/2014/main" id="{5576308D-3C25-43E4-9695-84AB428F2379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0039782" y="3196188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7" name="Google Shape;245;p34">
            <a:extLst>
              <a:ext uri="{FF2B5EF4-FFF2-40B4-BE49-F238E27FC236}">
                <a16:creationId xmlns:a16="http://schemas.microsoft.com/office/drawing/2014/main" id="{C0B54F74-6A5D-4019-9458-D98B0326CE0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241379" y="3679752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8" name="Google Shape;246;p34">
            <a:extLst>
              <a:ext uri="{FF2B5EF4-FFF2-40B4-BE49-F238E27FC236}">
                <a16:creationId xmlns:a16="http://schemas.microsoft.com/office/drawing/2014/main" id="{ECD4B075-02E1-4F58-8CD4-E55928455181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218838" y="4168329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40" name="Google Shape;248;p34">
            <a:extLst>
              <a:ext uri="{FF2B5EF4-FFF2-40B4-BE49-F238E27FC236}">
                <a16:creationId xmlns:a16="http://schemas.microsoft.com/office/drawing/2014/main" id="{EDF94BD4-9853-4E87-88BF-6648FF233FF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0033339" y="4664584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42" name="Google Shape;248;p34">
            <a:extLst>
              <a:ext uri="{FF2B5EF4-FFF2-40B4-BE49-F238E27FC236}">
                <a16:creationId xmlns:a16="http://schemas.microsoft.com/office/drawing/2014/main" id="{F3441B85-6A23-4FBD-8D49-F35A7258FC28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241379" y="5217304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D744B84-0441-4CA9-8E2E-0B2103206410}"/>
              </a:ext>
            </a:extLst>
          </p:cNvPr>
          <p:cNvSpPr txBox="1"/>
          <p:nvPr/>
        </p:nvSpPr>
        <p:spPr>
          <a:xfrm>
            <a:off x="115407" y="969970"/>
            <a:ext cx="103430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Écoute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encore.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C’est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‘he has’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‘there is/are’ 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14061FD-18C8-4E6E-8A2A-E14851466FEB}"/>
              </a:ext>
            </a:extLst>
          </p:cNvPr>
          <p:cNvSpPr/>
          <p:nvPr/>
        </p:nvSpPr>
        <p:spPr>
          <a:xfrm>
            <a:off x="1020019" y="2617208"/>
            <a:ext cx="2905432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7E7846B-4F29-47CC-859D-3B9787A78C34}"/>
              </a:ext>
            </a:extLst>
          </p:cNvPr>
          <p:cNvSpPr/>
          <p:nvPr/>
        </p:nvSpPr>
        <p:spPr>
          <a:xfrm>
            <a:off x="968462" y="3124842"/>
            <a:ext cx="2905432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21DC5AD-B5D4-4E53-8929-3EBEDF447326}"/>
              </a:ext>
            </a:extLst>
          </p:cNvPr>
          <p:cNvSpPr/>
          <p:nvPr/>
        </p:nvSpPr>
        <p:spPr>
          <a:xfrm>
            <a:off x="1027511" y="3641946"/>
            <a:ext cx="2905432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3B7CD6E-7C80-40C8-8107-82FB14D8A3E4}"/>
              </a:ext>
            </a:extLst>
          </p:cNvPr>
          <p:cNvSpPr/>
          <p:nvPr/>
        </p:nvSpPr>
        <p:spPr>
          <a:xfrm>
            <a:off x="968462" y="4110914"/>
            <a:ext cx="2905432" cy="7074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91E1F72-5C49-42DF-8137-49361CAC8A2E}"/>
              </a:ext>
            </a:extLst>
          </p:cNvPr>
          <p:cNvSpPr/>
          <p:nvPr/>
        </p:nvSpPr>
        <p:spPr>
          <a:xfrm>
            <a:off x="1015553" y="4944169"/>
            <a:ext cx="2905432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D0960382-B25F-4004-8D65-A3CA32B73430}"/>
              </a:ext>
            </a:extLst>
          </p:cNvPr>
          <p:cNvSpPr/>
          <p:nvPr/>
        </p:nvSpPr>
        <p:spPr>
          <a:xfrm>
            <a:off x="994350" y="5466360"/>
            <a:ext cx="2905432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ustomShape 27">
            <a:hlinkClick r:id="" action="ppaction://noaction">
              <a:snd r:embed="rId14" name="6_11.wav"/>
            </a:hlinkClick>
            <a:extLst>
              <a:ext uri="{FF2B5EF4-FFF2-40B4-BE49-F238E27FC236}">
                <a16:creationId xmlns:a16="http://schemas.microsoft.com/office/drawing/2014/main" id="{38546A18-0965-10CD-43B1-2DA7B7B29F25}"/>
              </a:ext>
            </a:extLst>
          </p:cNvPr>
          <p:cNvSpPr/>
          <p:nvPr/>
        </p:nvSpPr>
        <p:spPr>
          <a:xfrm>
            <a:off x="348778" y="592637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7">
            <a:hlinkClick r:id="" action="ppaction://noaction">
              <a:snd r:embed="rId15" name="6_12.wav"/>
            </a:hlinkClick>
            <a:extLst>
              <a:ext uri="{FF2B5EF4-FFF2-40B4-BE49-F238E27FC236}">
                <a16:creationId xmlns:a16="http://schemas.microsoft.com/office/drawing/2014/main" id="{AB3B704E-859D-446F-0840-5C103FF2A7C7}"/>
              </a:ext>
            </a:extLst>
          </p:cNvPr>
          <p:cNvSpPr/>
          <p:nvPr/>
        </p:nvSpPr>
        <p:spPr>
          <a:xfrm>
            <a:off x="348778" y="644169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4" name="Google Shape;248;p34">
            <a:extLst>
              <a:ext uri="{FF2B5EF4-FFF2-40B4-BE49-F238E27FC236}">
                <a16:creationId xmlns:a16="http://schemas.microsoft.com/office/drawing/2014/main" id="{22292627-97E2-5980-7603-31214092D236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666087" y="5785452"/>
            <a:ext cx="539280" cy="551507"/>
          </a:xfrm>
          <a:prstGeom prst="rect">
            <a:avLst/>
          </a:prstGeom>
          <a:ln>
            <a:noFill/>
          </a:ln>
        </p:spPr>
      </p:pic>
      <p:pic>
        <p:nvPicPr>
          <p:cNvPr id="20" name="Google Shape;248;p34">
            <a:extLst>
              <a:ext uri="{FF2B5EF4-FFF2-40B4-BE49-F238E27FC236}">
                <a16:creationId xmlns:a16="http://schemas.microsoft.com/office/drawing/2014/main" id="{34BFFEA5-BA5D-EE82-85FC-513214229496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365806" y="6316399"/>
            <a:ext cx="539280" cy="551507"/>
          </a:xfrm>
          <a:prstGeom prst="rect">
            <a:avLst/>
          </a:prstGeom>
          <a:ln>
            <a:noFill/>
          </a:ln>
        </p:spPr>
      </p:pic>
      <p:pic>
        <p:nvPicPr>
          <p:cNvPr id="22" name="Google Shape;248;p34">
            <a:extLst>
              <a:ext uri="{FF2B5EF4-FFF2-40B4-BE49-F238E27FC236}">
                <a16:creationId xmlns:a16="http://schemas.microsoft.com/office/drawing/2014/main" id="{AE41EC6E-6CD5-9FED-6DE2-760207DBBC2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0066096" y="6259939"/>
            <a:ext cx="539280" cy="551507"/>
          </a:xfrm>
          <a:prstGeom prst="rect">
            <a:avLst/>
          </a:prstGeom>
          <a:ln>
            <a:noFill/>
          </a:ln>
        </p:spPr>
      </p:pic>
      <p:pic>
        <p:nvPicPr>
          <p:cNvPr id="25" name="Google Shape;248;p34">
            <a:extLst>
              <a:ext uri="{FF2B5EF4-FFF2-40B4-BE49-F238E27FC236}">
                <a16:creationId xmlns:a16="http://schemas.microsoft.com/office/drawing/2014/main" id="{21592436-7E80-35C4-F22B-7E6A2D89E56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0039782" y="5685781"/>
            <a:ext cx="539280" cy="551507"/>
          </a:xfrm>
          <a:prstGeom prst="rect">
            <a:avLst/>
          </a:prstGeom>
          <a:ln>
            <a:noFill/>
          </a:ln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39287DE-BE04-8BC8-72F7-3D299648E601}"/>
              </a:ext>
            </a:extLst>
          </p:cNvPr>
          <p:cNvSpPr/>
          <p:nvPr/>
        </p:nvSpPr>
        <p:spPr>
          <a:xfrm>
            <a:off x="958353" y="5952480"/>
            <a:ext cx="2905432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5B56090-A2BD-5C9F-A400-C2ACB5ED2A06}"/>
              </a:ext>
            </a:extLst>
          </p:cNvPr>
          <p:cNvSpPr/>
          <p:nvPr/>
        </p:nvSpPr>
        <p:spPr>
          <a:xfrm>
            <a:off x="949594" y="6444348"/>
            <a:ext cx="2905432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44152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3" grpId="0" animBg="1"/>
      <p:bldP spid="48" grpId="0" animBg="1"/>
      <p:bldP spid="50" grpId="0" animBg="1"/>
      <p:bldP spid="55" grpId="0" animBg="1"/>
      <p:bldP spid="56" grpId="0" animBg="1"/>
      <p:bldP spid="57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</a:rPr>
              <a:t>mots</a:t>
            </a:r>
          </a:p>
        </p:txBody>
      </p: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D9589C4E-7E3A-4968-AC0F-4E9F6C948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49187" y="-83180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62B3DA2-8909-4AFB-8148-95A63B65699F}"/>
              </a:ext>
            </a:extLst>
          </p:cNvPr>
          <p:cNvSpPr/>
          <p:nvPr/>
        </p:nvSpPr>
        <p:spPr>
          <a:xfrm>
            <a:off x="3761826" y="97970"/>
            <a:ext cx="5482842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CustomShape 7">
            <a:extLst>
              <a:ext uri="{FF2B5EF4-FFF2-40B4-BE49-F238E27FC236}">
                <a16:creationId xmlns:a16="http://schemas.microsoft.com/office/drawing/2014/main" id="{91086168-EF17-47FC-B386-58530B74ACD4}"/>
              </a:ext>
            </a:extLst>
          </p:cNvPr>
          <p:cNvSpPr/>
          <p:nvPr/>
        </p:nvSpPr>
        <p:spPr>
          <a:xfrm>
            <a:off x="3817476" y="141243"/>
            <a:ext cx="5292968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Comment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dit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-on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ça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français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241506-94B5-4103-B0F1-0A48BFEC06E1}"/>
              </a:ext>
            </a:extLst>
          </p:cNvPr>
          <p:cNvGrpSpPr/>
          <p:nvPr/>
        </p:nvGrpSpPr>
        <p:grpSpPr>
          <a:xfrm>
            <a:off x="4034145" y="2285383"/>
            <a:ext cx="4203291" cy="2713703"/>
            <a:chOff x="3672348" y="2964426"/>
            <a:chExt cx="4203291" cy="2713703"/>
          </a:xfrm>
        </p:grpSpPr>
        <p:sp>
          <p:nvSpPr>
            <p:cNvPr id="17" name="Explosion: 8 Points 16">
              <a:extLst>
                <a:ext uri="{FF2B5EF4-FFF2-40B4-BE49-F238E27FC236}">
                  <a16:creationId xmlns:a16="http://schemas.microsoft.com/office/drawing/2014/main" id="{7A1A2118-9AC9-4C09-AC94-2CAFFF229E73}"/>
                </a:ext>
              </a:extLst>
            </p:cNvPr>
            <p:cNvSpPr/>
            <p:nvPr/>
          </p:nvSpPr>
          <p:spPr>
            <a:xfrm>
              <a:off x="3672348" y="2964426"/>
              <a:ext cx="4203291" cy="2713703"/>
            </a:xfrm>
            <a:prstGeom prst="irregularSeal1">
              <a:avLst/>
            </a:prstGeom>
            <a:solidFill>
              <a:srgbClr val="FFFF00"/>
            </a:solidFill>
            <a:ln w="762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367A1EFB-A0C3-4FE2-90B1-E01EBE1A971C}"/>
                </a:ext>
              </a:extLst>
            </p:cNvPr>
            <p:cNvSpPr/>
            <p:nvPr/>
          </p:nvSpPr>
          <p:spPr>
            <a:xfrm>
              <a:off x="3763723" y="3023419"/>
              <a:ext cx="4020539" cy="2595716"/>
            </a:xfrm>
            <a:prstGeom prst="irregularSeal1">
              <a:avLst/>
            </a:prstGeom>
            <a:solidFill>
              <a:srgbClr val="FFFF00"/>
            </a:solidFill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6DBE2B1-5A46-4CCE-85E1-14117422FF21}"/>
              </a:ext>
            </a:extLst>
          </p:cNvPr>
          <p:cNvSpPr txBox="1"/>
          <p:nvPr/>
        </p:nvSpPr>
        <p:spPr>
          <a:xfrm>
            <a:off x="4806853" y="2879404"/>
            <a:ext cx="244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(the) church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46DF453-7BEA-4134-B7E8-BFC8F9E50576}"/>
              </a:ext>
            </a:extLst>
          </p:cNvPr>
          <p:cNvSpPr/>
          <p:nvPr/>
        </p:nvSpPr>
        <p:spPr>
          <a:xfrm>
            <a:off x="487508" y="1138539"/>
            <a:ext cx="2448231" cy="781665"/>
          </a:xfrm>
          <a:prstGeom prst="roundRect">
            <a:avLst/>
          </a:prstGeom>
          <a:solidFill>
            <a:srgbClr val="FFFFE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centre commercial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6D3D8A8-CE9B-4BCB-9767-4C0D5551260D}"/>
              </a:ext>
            </a:extLst>
          </p:cNvPr>
          <p:cNvSpPr/>
          <p:nvPr/>
        </p:nvSpPr>
        <p:spPr>
          <a:xfrm>
            <a:off x="3379683" y="1111048"/>
            <a:ext cx="2334633" cy="781665"/>
          </a:xfrm>
          <a:prstGeom prst="roundRect">
            <a:avLst/>
          </a:prstGeom>
          <a:solidFill>
            <a:srgbClr val="FFFFE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magasin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FCFCBC5-0998-4DC2-A03E-96C09C85B9F5}"/>
              </a:ext>
            </a:extLst>
          </p:cNvPr>
          <p:cNvSpPr/>
          <p:nvPr/>
        </p:nvSpPr>
        <p:spPr>
          <a:xfrm>
            <a:off x="6158260" y="1111048"/>
            <a:ext cx="2334633" cy="781665"/>
          </a:xfrm>
          <a:prstGeom prst="roundRect">
            <a:avLst/>
          </a:prstGeom>
          <a:solidFill>
            <a:srgbClr val="FFFFE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propres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F3F94EA-3FAF-47CB-9611-0C170ACE4636}"/>
              </a:ext>
            </a:extLst>
          </p:cNvPr>
          <p:cNvSpPr/>
          <p:nvPr/>
        </p:nvSpPr>
        <p:spPr>
          <a:xfrm>
            <a:off x="8936837" y="1075870"/>
            <a:ext cx="2334633" cy="781665"/>
          </a:xfrm>
          <a:prstGeom prst="roundRect">
            <a:avLst/>
          </a:prstGeom>
          <a:solidFill>
            <a:srgbClr val="FFFFE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36CFFE9-BC75-4136-BAE0-815F35B8AF72}"/>
              </a:ext>
            </a:extLst>
          </p:cNvPr>
          <p:cNvSpPr/>
          <p:nvPr/>
        </p:nvSpPr>
        <p:spPr>
          <a:xfrm>
            <a:off x="623578" y="6002428"/>
            <a:ext cx="2334633" cy="781665"/>
          </a:xfrm>
          <a:prstGeom prst="roundRect">
            <a:avLst/>
          </a:prstGeom>
          <a:solidFill>
            <a:srgbClr val="FFFFE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propre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FBE5E1E-CD02-40BB-82FD-B07C3727C60D}"/>
              </a:ext>
            </a:extLst>
          </p:cNvPr>
          <p:cNvSpPr/>
          <p:nvPr/>
        </p:nvSpPr>
        <p:spPr>
          <a:xfrm>
            <a:off x="3402155" y="5974937"/>
            <a:ext cx="2334633" cy="781665"/>
          </a:xfrm>
          <a:prstGeom prst="roundRect">
            <a:avLst/>
          </a:prstGeom>
          <a:solidFill>
            <a:srgbClr val="FFFFE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excellents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E8A60C3-20C3-49B5-BC73-0DC854EC6BC1}"/>
              </a:ext>
            </a:extLst>
          </p:cNvPr>
          <p:cNvSpPr/>
          <p:nvPr/>
        </p:nvSpPr>
        <p:spPr>
          <a:xfrm>
            <a:off x="6180732" y="5974937"/>
            <a:ext cx="2334633" cy="781665"/>
          </a:xfrm>
          <a:prstGeom prst="roundRect">
            <a:avLst/>
          </a:prstGeom>
          <a:solidFill>
            <a:srgbClr val="FFFFE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sales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774D0E6-6EC9-4A25-AF72-3DCB832ED808}"/>
              </a:ext>
            </a:extLst>
          </p:cNvPr>
          <p:cNvSpPr/>
          <p:nvPr/>
        </p:nvSpPr>
        <p:spPr>
          <a:xfrm>
            <a:off x="8959309" y="5939759"/>
            <a:ext cx="2334633" cy="781665"/>
          </a:xfrm>
          <a:prstGeom prst="roundRect">
            <a:avLst/>
          </a:prstGeom>
          <a:solidFill>
            <a:srgbClr val="FFFFE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rue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B35CEB1-161F-4C67-B32D-897FDBD9BE38}"/>
              </a:ext>
            </a:extLst>
          </p:cNvPr>
          <p:cNvSpPr/>
          <p:nvPr/>
        </p:nvSpPr>
        <p:spPr>
          <a:xfrm>
            <a:off x="578635" y="2742171"/>
            <a:ext cx="2334633" cy="781665"/>
          </a:xfrm>
          <a:prstGeom prst="roundRect">
            <a:avLst/>
          </a:prstGeom>
          <a:solidFill>
            <a:srgbClr val="FFFFE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excellente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8CC2CBF-5812-441F-BC6B-B802F446BB35}"/>
              </a:ext>
            </a:extLst>
          </p:cNvPr>
          <p:cNvSpPr/>
          <p:nvPr/>
        </p:nvSpPr>
        <p:spPr>
          <a:xfrm>
            <a:off x="623578" y="4309553"/>
            <a:ext cx="2334633" cy="781665"/>
          </a:xfrm>
          <a:prstGeom prst="roundRect">
            <a:avLst/>
          </a:prstGeom>
          <a:solidFill>
            <a:srgbClr val="FFFFE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l’église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(f)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202F71C-3FC2-4321-9413-DC03CECAC8E2}"/>
              </a:ext>
            </a:extLst>
          </p:cNvPr>
          <p:cNvSpPr/>
          <p:nvPr/>
        </p:nvSpPr>
        <p:spPr>
          <a:xfrm>
            <a:off x="8914365" y="4309552"/>
            <a:ext cx="2334633" cy="781665"/>
          </a:xfrm>
          <a:prstGeom prst="roundRect">
            <a:avLst/>
          </a:prstGeom>
          <a:solidFill>
            <a:srgbClr val="FFFFE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pont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09C9EE6-CF55-4F42-99FB-D6758F312D06}"/>
              </a:ext>
            </a:extLst>
          </p:cNvPr>
          <p:cNvSpPr/>
          <p:nvPr/>
        </p:nvSpPr>
        <p:spPr>
          <a:xfrm>
            <a:off x="8959308" y="2726093"/>
            <a:ext cx="2334633" cy="781665"/>
          </a:xfrm>
          <a:prstGeom prst="roundRect">
            <a:avLst/>
          </a:prstGeom>
          <a:solidFill>
            <a:srgbClr val="FFFFE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D35CCD-F0ED-4E89-BA40-B1C834C9F133}"/>
              </a:ext>
            </a:extLst>
          </p:cNvPr>
          <p:cNvSpPr txBox="1"/>
          <p:nvPr/>
        </p:nvSpPr>
        <p:spPr>
          <a:xfrm>
            <a:off x="4507428" y="2672738"/>
            <a:ext cx="3047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(the) shopping centre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93A45E-9FAE-41DC-83DD-55164AE0EF74}"/>
              </a:ext>
            </a:extLst>
          </p:cNvPr>
          <p:cNvSpPr txBox="1"/>
          <p:nvPr/>
        </p:nvSpPr>
        <p:spPr>
          <a:xfrm>
            <a:off x="5052060" y="3075057"/>
            <a:ext cx="244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some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4902A4-17C5-4225-B7B1-94FE44A85CA5}"/>
              </a:ext>
            </a:extLst>
          </p:cNvPr>
          <p:cNvSpPr txBox="1"/>
          <p:nvPr/>
        </p:nvSpPr>
        <p:spPr>
          <a:xfrm>
            <a:off x="4635185" y="2818857"/>
            <a:ext cx="30155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clean </a:t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(m/f pl)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D9F98D-CD8D-4D71-9CBC-697F6BDD0048}"/>
              </a:ext>
            </a:extLst>
          </p:cNvPr>
          <p:cNvSpPr txBox="1"/>
          <p:nvPr/>
        </p:nvSpPr>
        <p:spPr>
          <a:xfrm>
            <a:off x="4703801" y="2933348"/>
            <a:ext cx="29089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exce</a:t>
            </a:r>
            <a:r>
              <a:rPr lang="en-GB" sz="40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llent (</a:t>
            </a:r>
            <a:r>
              <a:rPr lang="en-GB" sz="40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mpl</a:t>
            </a:r>
            <a:r>
              <a:rPr lang="en-GB" sz="40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53CA0C-4F5C-4935-8F21-761DD7073025}"/>
              </a:ext>
            </a:extLst>
          </p:cNvPr>
          <p:cNvSpPr txBox="1"/>
          <p:nvPr/>
        </p:nvSpPr>
        <p:spPr>
          <a:xfrm>
            <a:off x="4410648" y="3158638"/>
            <a:ext cx="3370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excellent (f)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E22E31-71F7-451B-8CD7-28FB766C15C0}"/>
              </a:ext>
            </a:extLst>
          </p:cNvPr>
          <p:cNvSpPr txBox="1"/>
          <p:nvPr/>
        </p:nvSpPr>
        <p:spPr>
          <a:xfrm>
            <a:off x="4851043" y="2964976"/>
            <a:ext cx="244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(the) street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3DF53EF-CBC5-4B36-8D1E-72ECF710DFC4}"/>
              </a:ext>
            </a:extLst>
          </p:cNvPr>
          <p:cNvSpPr txBox="1"/>
          <p:nvPr/>
        </p:nvSpPr>
        <p:spPr>
          <a:xfrm>
            <a:off x="4604812" y="3169893"/>
            <a:ext cx="3369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(the) shop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B32D001-CFF5-4E2A-9E60-443E129E2924}"/>
              </a:ext>
            </a:extLst>
          </p:cNvPr>
          <p:cNvSpPr txBox="1"/>
          <p:nvPr/>
        </p:nvSpPr>
        <p:spPr>
          <a:xfrm>
            <a:off x="4792833" y="3012179"/>
            <a:ext cx="244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(the) bridge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7DD91F6-E8ED-4C3B-A89B-715EB46EE4E1}"/>
              </a:ext>
            </a:extLst>
          </p:cNvPr>
          <p:cNvSpPr txBox="1"/>
          <p:nvPr/>
        </p:nvSpPr>
        <p:spPr>
          <a:xfrm>
            <a:off x="4373063" y="3188912"/>
            <a:ext cx="3445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dirty (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mfpl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3971598-EB8A-48AE-9114-2B911FA53CD0}"/>
              </a:ext>
            </a:extLst>
          </p:cNvPr>
          <p:cNvSpPr txBox="1"/>
          <p:nvPr/>
        </p:nvSpPr>
        <p:spPr>
          <a:xfrm>
            <a:off x="4851043" y="2900654"/>
            <a:ext cx="244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clean</a:t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(m/f)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F82132F-B77D-4D72-B1F7-FD90DB93BA22}"/>
              </a:ext>
            </a:extLst>
          </p:cNvPr>
          <p:cNvSpPr txBox="1"/>
          <p:nvPr/>
        </p:nvSpPr>
        <p:spPr>
          <a:xfrm>
            <a:off x="4858151" y="3038710"/>
            <a:ext cx="244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dirty (m/f)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CFD10C-82E8-4B2C-8071-6F707833AADB}"/>
              </a:ext>
            </a:extLst>
          </p:cNvPr>
          <p:cNvSpPr txBox="1"/>
          <p:nvPr/>
        </p:nvSpPr>
        <p:spPr>
          <a:xfrm rot="20595611">
            <a:off x="3926018" y="3135288"/>
            <a:ext cx="4020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Excellent !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4D15C28-363C-4BEF-B7B8-8198B61A8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1" y="-88348"/>
            <a:ext cx="2583486" cy="828151"/>
          </a:xfrm>
        </p:spPr>
        <p:txBody>
          <a:bodyPr/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Vocabulaire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54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0" y="877408"/>
            <a:ext cx="921056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As you know many adjectives add -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for plural:</a:t>
            </a:r>
          </a:p>
        </p:txBody>
      </p:sp>
      <p:sp>
        <p:nvSpPr>
          <p:cNvPr id="91" name="CustomShape 4"/>
          <p:cNvSpPr/>
          <p:nvPr/>
        </p:nvSpPr>
        <p:spPr>
          <a:xfrm>
            <a:off x="512316" y="1842025"/>
            <a:ext cx="435235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 y a un parc </a:t>
            </a:r>
            <a:r>
              <a:rPr kumimoji="0" lang="en-GB" sz="2800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ver</a:t>
            </a:r>
            <a:r>
              <a:rPr kumimoji="0" lang="en-GB" sz="2800" b="1" i="0" u="sng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27" y="64433"/>
            <a:ext cx="6609149" cy="664562"/>
          </a:xfrm>
        </p:spPr>
        <p:txBody>
          <a:bodyPr/>
          <a:lstStyle/>
          <a:p>
            <a:r>
              <a:rPr lang="en-GB" sz="36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Plural adjectives</a:t>
            </a:r>
            <a:endParaRPr lang="en-GB" sz="3600" dirty="0">
              <a:solidFill>
                <a:srgbClr val="002060"/>
              </a:solidFill>
            </a:endParaRPr>
          </a:p>
        </p:txBody>
      </p:sp>
      <p:sp>
        <p:nvSpPr>
          <p:cNvPr id="55" name="CustomShape 4">
            <a:extLst>
              <a:ext uri="{FF2B5EF4-FFF2-40B4-BE49-F238E27FC236}">
                <a16:creationId xmlns:a16="http://schemas.microsoft.com/office/drawing/2014/main" id="{3A56A1A8-8AC0-4ADB-8C03-24D40614276E}"/>
              </a:ext>
            </a:extLst>
          </p:cNvPr>
          <p:cNvSpPr/>
          <p:nvPr/>
        </p:nvSpPr>
        <p:spPr>
          <a:xfrm>
            <a:off x="5971197" y="1839546"/>
            <a:ext cx="63372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 y a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une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église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0" u="sng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important</a:t>
            </a:r>
            <a:r>
              <a:rPr kumimoji="0" lang="en-GB" sz="2800" b="1" i="0" u="sng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CustomShape 4">
            <a:extLst>
              <a:ext uri="{FF2B5EF4-FFF2-40B4-BE49-F238E27FC236}">
                <a16:creationId xmlns:a16="http://schemas.microsoft.com/office/drawing/2014/main" id="{247F0E65-58E2-49E7-9839-D572D4849515}"/>
              </a:ext>
            </a:extLst>
          </p:cNvPr>
          <p:cNvSpPr/>
          <p:nvPr/>
        </p:nvSpPr>
        <p:spPr>
          <a:xfrm>
            <a:off x="421145" y="3359724"/>
            <a:ext cx="435235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 y a des parcs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ver</a:t>
            </a:r>
            <a:r>
              <a:rPr kumimoji="0" lang="en-GB" sz="2800" b="1" i="0" u="sng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2800" b="1" i="0" u="sng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" name="CustomShape 4">
            <a:extLst>
              <a:ext uri="{FF2B5EF4-FFF2-40B4-BE49-F238E27FC236}">
                <a16:creationId xmlns:a16="http://schemas.microsoft.com/office/drawing/2014/main" id="{5FEF0C5E-D8E3-4E9C-B03F-DDB3961762C3}"/>
              </a:ext>
            </a:extLst>
          </p:cNvPr>
          <p:cNvSpPr/>
          <p:nvPr/>
        </p:nvSpPr>
        <p:spPr>
          <a:xfrm>
            <a:off x="5971197" y="3370078"/>
            <a:ext cx="634413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 y a des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églises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important</a:t>
            </a:r>
            <a:r>
              <a:rPr kumimoji="0" lang="en-GB" sz="2800" b="1" i="0" u="sng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0" i="0" u="sng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6D6597B-25B9-41A0-A8B4-E01A77142937}"/>
              </a:ext>
            </a:extLst>
          </p:cNvPr>
          <p:cNvSpPr/>
          <p:nvPr/>
        </p:nvSpPr>
        <p:spPr>
          <a:xfrm>
            <a:off x="664212" y="5604193"/>
            <a:ext cx="10863575" cy="1006806"/>
          </a:xfrm>
          <a:prstGeom prst="rect">
            <a:avLst/>
          </a:prstGeom>
          <a:solidFill>
            <a:srgbClr val="19586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267A3AE-3FA5-4E00-AA63-31C021C433A9}"/>
              </a:ext>
            </a:extLst>
          </p:cNvPr>
          <p:cNvSpPr txBox="1"/>
          <p:nvPr/>
        </p:nvSpPr>
        <p:spPr>
          <a:xfrm>
            <a:off x="1058802" y="5679341"/>
            <a:ext cx="10717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don’t hear the difference between singular and plural adjectives because of SFC, so you need to listen out for the article.</a:t>
            </a:r>
          </a:p>
        </p:txBody>
      </p:sp>
      <p:pic>
        <p:nvPicPr>
          <p:cNvPr id="75" name="Graphic 74" descr="Warning">
            <a:extLst>
              <a:ext uri="{FF2B5EF4-FFF2-40B4-BE49-F238E27FC236}">
                <a16:creationId xmlns:a16="http://schemas.microsoft.com/office/drawing/2014/main" id="{783DB5FD-E7EF-4F5D-B246-918A9CCA3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4212" y="5598169"/>
            <a:ext cx="583135" cy="58313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CCCC13A-8EA1-4676-BFB1-9209640A217E}"/>
              </a:ext>
            </a:extLst>
          </p:cNvPr>
          <p:cNvGrpSpPr/>
          <p:nvPr/>
        </p:nvGrpSpPr>
        <p:grpSpPr>
          <a:xfrm>
            <a:off x="8913510" y="-1925"/>
            <a:ext cx="3316876" cy="1727802"/>
            <a:chOff x="8784821" y="-41580"/>
            <a:chExt cx="3316876" cy="1727802"/>
          </a:xfrm>
        </p:grpSpPr>
        <p:sp>
          <p:nvSpPr>
            <p:cNvPr id="76" name="CustomShape 14">
              <a:extLst>
                <a:ext uri="{FF2B5EF4-FFF2-40B4-BE49-F238E27FC236}">
                  <a16:creationId xmlns:a16="http://schemas.microsoft.com/office/drawing/2014/main" id="{8D8A6EFE-83D9-4B29-9DCD-2B392886287C}"/>
                </a:ext>
              </a:extLst>
            </p:cNvPr>
            <p:cNvSpPr/>
            <p:nvPr/>
          </p:nvSpPr>
          <p:spPr>
            <a:xfrm>
              <a:off x="8784821" y="-41580"/>
              <a:ext cx="3316876" cy="1727802"/>
            </a:xfrm>
            <a:prstGeom prst="wedgeEllipseCallout">
              <a:avLst>
                <a:gd name="adj1" fmla="val 9010"/>
                <a:gd name="adj2" fmla="val 61179"/>
              </a:avLst>
            </a:prstGeom>
            <a:solidFill>
              <a:schemeClr val="accent3">
                <a:lumMod val="50000"/>
              </a:schemeClr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C918AEC-652A-4A9F-9CF1-AF33A42CD633}"/>
                </a:ext>
              </a:extLst>
            </p:cNvPr>
            <p:cNvSpPr/>
            <p:nvPr/>
          </p:nvSpPr>
          <p:spPr>
            <a:xfrm>
              <a:off x="9027853" y="207346"/>
              <a:ext cx="282523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Singular and plural adjectives sound the same.</a:t>
              </a:r>
              <a:endPara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</p:grpSp>
      <p:pic>
        <p:nvPicPr>
          <p:cNvPr id="80" name="Picture 2" descr="Quiet Sign Clip Art">
            <a:extLst>
              <a:ext uri="{FF2B5EF4-FFF2-40B4-BE49-F238E27FC236}">
                <a16:creationId xmlns:a16="http://schemas.microsoft.com/office/drawing/2014/main" id="{A030B302-D332-4EF1-BEA6-417071EBB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287" y="3070081"/>
            <a:ext cx="329963" cy="46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Quiet Sign Clip Art">
            <a:extLst>
              <a:ext uri="{FF2B5EF4-FFF2-40B4-BE49-F238E27FC236}">
                <a16:creationId xmlns:a16="http://schemas.microsoft.com/office/drawing/2014/main" id="{EA3E47C9-C4FB-45BA-9B9E-D493E9B77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1959" y="3479841"/>
            <a:ext cx="329963" cy="46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183;p8">
            <a:extLst>
              <a:ext uri="{FF2B5EF4-FFF2-40B4-BE49-F238E27FC236}">
                <a16:creationId xmlns:a16="http://schemas.microsoft.com/office/drawing/2014/main" id="{363C9C2B-F422-4648-BFDB-4FEAF51E2C6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7927" y="2301099"/>
            <a:ext cx="354388" cy="43218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CustomShape 4">
            <a:extLst>
              <a:ext uri="{FF2B5EF4-FFF2-40B4-BE49-F238E27FC236}">
                <a16:creationId xmlns:a16="http://schemas.microsoft.com/office/drawing/2014/main" id="{BA6B4A52-9B8A-4400-A8F6-8196E8DC151A}"/>
              </a:ext>
            </a:extLst>
          </p:cNvPr>
          <p:cNvSpPr/>
          <p:nvPr/>
        </p:nvSpPr>
        <p:spPr>
          <a:xfrm>
            <a:off x="512315" y="2301099"/>
            <a:ext cx="435235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There is a </a:t>
            </a:r>
            <a:r>
              <a:rPr kumimoji="0" lang="en-GB" sz="2800" i="1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green</a:t>
            </a:r>
            <a:r>
              <a:rPr kumimoji="0" lang="en-GB" sz="2800" i="1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parc.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Google Shape;183;p8">
            <a:extLst>
              <a:ext uri="{FF2B5EF4-FFF2-40B4-BE49-F238E27FC236}">
                <a16:creationId xmlns:a16="http://schemas.microsoft.com/office/drawing/2014/main" id="{7A3B9255-D5E0-4E4B-A511-3190242CCDC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006" y="4043280"/>
            <a:ext cx="354388" cy="4321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CustomShape 4">
            <a:extLst>
              <a:ext uri="{FF2B5EF4-FFF2-40B4-BE49-F238E27FC236}">
                <a16:creationId xmlns:a16="http://schemas.microsoft.com/office/drawing/2014/main" id="{DD111962-FC18-4A30-BEB8-719BD26E2C03}"/>
              </a:ext>
            </a:extLst>
          </p:cNvPr>
          <p:cNvSpPr/>
          <p:nvPr/>
        </p:nvSpPr>
        <p:spPr>
          <a:xfrm>
            <a:off x="415394" y="4000350"/>
            <a:ext cx="435235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There are some </a:t>
            </a:r>
            <a:r>
              <a:rPr kumimoji="0" lang="en-GB" sz="2800" i="1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green</a:t>
            </a:r>
            <a:r>
              <a:rPr kumimoji="0" lang="en-GB" sz="2800" i="1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parcs.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9BA72089-CFF2-4B83-A74C-60EBDA6019F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81476" y="2272733"/>
            <a:ext cx="354388" cy="43218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CustomShape 4">
            <a:extLst>
              <a:ext uri="{FF2B5EF4-FFF2-40B4-BE49-F238E27FC236}">
                <a16:creationId xmlns:a16="http://schemas.microsoft.com/office/drawing/2014/main" id="{58C078D3-E659-4EA1-8717-0997122253F0}"/>
              </a:ext>
            </a:extLst>
          </p:cNvPr>
          <p:cNvSpPr/>
          <p:nvPr/>
        </p:nvSpPr>
        <p:spPr>
          <a:xfrm>
            <a:off x="5935863" y="2272732"/>
            <a:ext cx="4441191" cy="9138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There is an </a:t>
            </a:r>
            <a:r>
              <a:rPr kumimoji="0" lang="en-GB" sz="2800" i="1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important</a:t>
            </a:r>
            <a:r>
              <a:rPr kumimoji="0" lang="en-GB" sz="2800" i="1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1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church.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A41A31D1-59A1-4D58-AE46-B402303274CF}"/>
              </a:ext>
            </a:extLst>
          </p:cNvPr>
          <p:cNvPicPr preferRelativeResize="0"/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5694091" y="4004888"/>
            <a:ext cx="354388" cy="43218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CustomShape 4">
            <a:extLst>
              <a:ext uri="{FF2B5EF4-FFF2-40B4-BE49-F238E27FC236}">
                <a16:creationId xmlns:a16="http://schemas.microsoft.com/office/drawing/2014/main" id="{9CE3009B-0A8E-4085-B74F-4B1D55F0C1D1}"/>
              </a:ext>
            </a:extLst>
          </p:cNvPr>
          <p:cNvSpPr/>
          <p:nvPr/>
        </p:nvSpPr>
        <p:spPr>
          <a:xfrm>
            <a:off x="6048479" y="3938727"/>
            <a:ext cx="4441191" cy="9138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There are some </a:t>
            </a:r>
            <a:r>
              <a:rPr kumimoji="0" lang="en-GB" sz="2800" i="1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important</a:t>
            </a:r>
            <a:r>
              <a:rPr kumimoji="0" lang="en-GB" sz="2800" i="1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1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churches.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6" name="Picture 12" descr="Landscape, Park, Trees, Trail, Nature">
            <a:extLst>
              <a:ext uri="{FF2B5EF4-FFF2-40B4-BE49-F238E27FC236}">
                <a16:creationId xmlns:a16="http://schemas.microsoft.com/office/drawing/2014/main" id="{37BEDD01-80F9-4BC2-A23F-060C6F596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235" y="2147744"/>
            <a:ext cx="809821" cy="47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Landscape, Park, Trees, Trail, Nature">
            <a:extLst>
              <a:ext uri="{FF2B5EF4-FFF2-40B4-BE49-F238E27FC236}">
                <a16:creationId xmlns:a16="http://schemas.microsoft.com/office/drawing/2014/main" id="{10B2A0E1-898E-40D9-BE49-7E3F33E4A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874" y="3725708"/>
            <a:ext cx="809821" cy="47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Landscape, Park, Trees, Trail, Nature">
            <a:extLst>
              <a:ext uri="{FF2B5EF4-FFF2-40B4-BE49-F238E27FC236}">
                <a16:creationId xmlns:a16="http://schemas.microsoft.com/office/drawing/2014/main" id="{C9431C02-57D6-441B-9EAE-6FE848D3A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989" y="4404836"/>
            <a:ext cx="809821" cy="47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2" descr="Landscape, Park, Trees, Trail, Nature">
            <a:extLst>
              <a:ext uri="{FF2B5EF4-FFF2-40B4-BE49-F238E27FC236}">
                <a16:creationId xmlns:a16="http://schemas.microsoft.com/office/drawing/2014/main" id="{21982A7E-D4D5-488B-BE9D-2CFCB4F9C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283" y="4997045"/>
            <a:ext cx="809821" cy="47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Iglesia, Capilla, Religión, Cementerio, Campanas">
            <a:extLst>
              <a:ext uri="{FF2B5EF4-FFF2-40B4-BE49-F238E27FC236}">
                <a16:creationId xmlns:a16="http://schemas.microsoft.com/office/drawing/2014/main" id="{EDD5318B-78E1-4768-9E84-0970FC8F2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606" y="1773811"/>
            <a:ext cx="1050667" cy="158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Iglesia, Capilla, Religión, Cementerio, Campanas">
            <a:extLst>
              <a:ext uri="{FF2B5EF4-FFF2-40B4-BE49-F238E27FC236}">
                <a16:creationId xmlns:a16="http://schemas.microsoft.com/office/drawing/2014/main" id="{3D4614AA-A78A-488A-88AF-B144BBF07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733" y="3938198"/>
            <a:ext cx="1050667" cy="158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Iglesia, Capilla, Religión, Cementerio, Campanas">
            <a:extLst>
              <a:ext uri="{FF2B5EF4-FFF2-40B4-BE49-F238E27FC236}">
                <a16:creationId xmlns:a16="http://schemas.microsoft.com/office/drawing/2014/main" id="{1E6BF871-9C99-42E0-B148-DEC0D7243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432" y="3915525"/>
            <a:ext cx="1050667" cy="158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30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73" grpId="0" animBg="1"/>
      <p:bldP spid="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3"/>
          <p:cNvSpPr/>
          <p:nvPr/>
        </p:nvSpPr>
        <p:spPr>
          <a:xfrm>
            <a:off x="0" y="12477"/>
            <a:ext cx="921056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avec ton/ta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partenaire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8976B088-E555-4288-B532-108D0928ED7D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5A51D1D-54E5-42F4-9A23-29ECD54AE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319" y="1039837"/>
            <a:ext cx="1975673" cy="518040"/>
          </a:xfrm>
        </p:spPr>
        <p:txBody>
          <a:bodyPr/>
          <a:lstStyle/>
          <a:p>
            <a:pPr algn="ctr"/>
            <a:r>
              <a:rPr lang="en-GB" sz="20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parler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9" name="CustomShape 3">
            <a:extLst>
              <a:ext uri="{FF2B5EF4-FFF2-40B4-BE49-F238E27FC236}">
                <a16:creationId xmlns:a16="http://schemas.microsoft.com/office/drawing/2014/main" id="{56735954-17F0-4B10-872C-3FDDD25808B7}"/>
              </a:ext>
            </a:extLst>
          </p:cNvPr>
          <p:cNvSpPr/>
          <p:nvPr/>
        </p:nvSpPr>
        <p:spPr>
          <a:xfrm>
            <a:off x="800168" y="779443"/>
            <a:ext cx="440574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Say there are these things.</a:t>
            </a:r>
          </a:p>
        </p:txBody>
      </p:sp>
      <p:sp>
        <p:nvSpPr>
          <p:cNvPr id="20" name="CustomShape 3">
            <a:extLst>
              <a:ext uri="{FF2B5EF4-FFF2-40B4-BE49-F238E27FC236}">
                <a16:creationId xmlns:a16="http://schemas.microsoft.com/office/drawing/2014/main" id="{89FBA601-44F5-425B-A3BC-399FB494EAE1}"/>
              </a:ext>
            </a:extLst>
          </p:cNvPr>
          <p:cNvSpPr/>
          <p:nvPr/>
        </p:nvSpPr>
        <p:spPr>
          <a:xfrm>
            <a:off x="6247492" y="779443"/>
            <a:ext cx="440574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Write what your partner says there is in English.</a:t>
            </a:r>
          </a:p>
        </p:txBody>
      </p:sp>
      <p:pic>
        <p:nvPicPr>
          <p:cNvPr id="5" name="Graphic 4" descr="User">
            <a:extLst>
              <a:ext uri="{FF2B5EF4-FFF2-40B4-BE49-F238E27FC236}">
                <a16:creationId xmlns:a16="http://schemas.microsoft.com/office/drawing/2014/main" id="{C2D41B32-B942-474B-8D0C-8FC8586AF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3" y="702936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C9940-E764-4DDA-B631-08ADE0E5929A}"/>
              </a:ext>
            </a:extLst>
          </p:cNvPr>
          <p:cNvSpPr txBox="1"/>
          <p:nvPr/>
        </p:nvSpPr>
        <p:spPr>
          <a:xfrm>
            <a:off x="260152" y="1105677"/>
            <a:ext cx="36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pic>
        <p:nvPicPr>
          <p:cNvPr id="24" name="Graphic 23" descr="User">
            <a:extLst>
              <a:ext uri="{FF2B5EF4-FFF2-40B4-BE49-F238E27FC236}">
                <a16:creationId xmlns:a16="http://schemas.microsoft.com/office/drawing/2014/main" id="{77BA5A76-F528-4DFC-B18E-41C7526FC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42638" y="752930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6DD99F5-D7BC-4951-9ED2-B52F6258E5BA}"/>
              </a:ext>
            </a:extLst>
          </p:cNvPr>
          <p:cNvSpPr txBox="1"/>
          <p:nvPr/>
        </p:nvSpPr>
        <p:spPr>
          <a:xfrm>
            <a:off x="5796547" y="1155671"/>
            <a:ext cx="36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5C7A56-51BA-4705-98A6-75FDA3AB6A07}"/>
              </a:ext>
            </a:extLst>
          </p:cNvPr>
          <p:cNvCxnSpPr/>
          <p:nvPr/>
        </p:nvCxnSpPr>
        <p:spPr>
          <a:xfrm>
            <a:off x="5375564" y="530517"/>
            <a:ext cx="0" cy="544079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2046AFE-553F-4040-9AAD-9AAABEBDF3AC}"/>
              </a:ext>
            </a:extLst>
          </p:cNvPr>
          <p:cNvSpPr/>
          <p:nvPr/>
        </p:nvSpPr>
        <p:spPr>
          <a:xfrm>
            <a:off x="187483" y="3830008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__________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intéressants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CCC13A-8EA1-4676-BFB1-9209640A217E}"/>
              </a:ext>
            </a:extLst>
          </p:cNvPr>
          <p:cNvGrpSpPr/>
          <p:nvPr/>
        </p:nvGrpSpPr>
        <p:grpSpPr>
          <a:xfrm>
            <a:off x="661526" y="4596974"/>
            <a:ext cx="3316876" cy="1727802"/>
            <a:chOff x="8784821" y="-41580"/>
            <a:chExt cx="3316876" cy="1727802"/>
          </a:xfrm>
          <a:solidFill>
            <a:srgbClr val="00B0F0"/>
          </a:solidFill>
        </p:grpSpPr>
        <p:sp>
          <p:nvSpPr>
            <p:cNvPr id="76" name="CustomShape 14">
              <a:extLst>
                <a:ext uri="{FF2B5EF4-FFF2-40B4-BE49-F238E27FC236}">
                  <a16:creationId xmlns:a16="http://schemas.microsoft.com/office/drawing/2014/main" id="{8D8A6EFE-83D9-4B29-9DCD-2B392886287C}"/>
                </a:ext>
              </a:extLst>
            </p:cNvPr>
            <p:cNvSpPr/>
            <p:nvPr/>
          </p:nvSpPr>
          <p:spPr>
            <a:xfrm>
              <a:off x="8784821" y="-41580"/>
              <a:ext cx="3316876" cy="1727802"/>
            </a:xfrm>
            <a:prstGeom prst="wedgeEllipseCallout">
              <a:avLst>
                <a:gd name="adj1" fmla="val 79183"/>
                <a:gd name="adj2" fmla="val -64713"/>
              </a:avLst>
            </a:prstGeom>
            <a:grpFill/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C918AEC-652A-4A9F-9CF1-AF33A42CD633}"/>
                </a:ext>
              </a:extLst>
            </p:cNvPr>
            <p:cNvSpPr/>
            <p:nvPr/>
          </p:nvSpPr>
          <p:spPr>
            <a:xfrm>
              <a:off x="8963893" y="116562"/>
              <a:ext cx="306827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Many singular and plural adjectives and nouns sound the same.</a:t>
              </a:r>
              <a:endPara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5053168-8E59-4B7B-A482-483B27D1A332}"/>
              </a:ext>
            </a:extLst>
          </p:cNvPr>
          <p:cNvGrpSpPr/>
          <p:nvPr/>
        </p:nvGrpSpPr>
        <p:grpSpPr>
          <a:xfrm>
            <a:off x="1721401" y="1373990"/>
            <a:ext cx="3316876" cy="2113748"/>
            <a:chOff x="8784821" y="-41580"/>
            <a:chExt cx="3316876" cy="1727802"/>
          </a:xfrm>
          <a:solidFill>
            <a:srgbClr val="002060"/>
          </a:solidFill>
        </p:grpSpPr>
        <p:sp>
          <p:nvSpPr>
            <p:cNvPr id="33" name="CustomShape 14">
              <a:extLst>
                <a:ext uri="{FF2B5EF4-FFF2-40B4-BE49-F238E27FC236}">
                  <a16:creationId xmlns:a16="http://schemas.microsoft.com/office/drawing/2014/main" id="{835D8788-A50F-4975-A10C-9D5678A9AD31}"/>
                </a:ext>
              </a:extLst>
            </p:cNvPr>
            <p:cNvSpPr/>
            <p:nvPr/>
          </p:nvSpPr>
          <p:spPr>
            <a:xfrm>
              <a:off x="8784821" y="-41580"/>
              <a:ext cx="3316876" cy="1727802"/>
            </a:xfrm>
            <a:prstGeom prst="wedgeEllipseCallout">
              <a:avLst>
                <a:gd name="adj1" fmla="val -46962"/>
                <a:gd name="adj2" fmla="val 34718"/>
              </a:avLst>
            </a:prstGeom>
            <a:grpFill/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B0363DD-997E-4133-A26F-A4D8D7ED9212}"/>
                </a:ext>
              </a:extLst>
            </p:cNvPr>
            <p:cNvSpPr/>
            <p:nvPr/>
          </p:nvSpPr>
          <p:spPr>
            <a:xfrm>
              <a:off x="8909124" y="432372"/>
              <a:ext cx="3068270" cy="77989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Il y a </a:t>
              </a:r>
              <a:r>
                <a:rPr kumimoji="0" lang="en-GB" sz="2800" b="1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des </a:t>
              </a:r>
              <a:r>
                <a:rPr kumimoji="0" lang="en-GB" sz="2800" b="1" i="0" u="none" strike="noStrike" kern="0" cap="none" spc="-1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ponts</a:t>
              </a:r>
              <a:r>
                <a:rPr kumimoji="0" lang="en-GB" sz="2800" b="1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 </a:t>
              </a:r>
              <a:r>
                <a:rPr kumimoji="0" lang="en-GB" sz="2800" b="0" i="0" u="none" strike="noStrike" kern="0" cap="none" spc="-1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intéressants</a:t>
              </a:r>
              <a:r>
                <a:rPr kumimoji="0" lang="en-GB" sz="28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.</a:t>
              </a:r>
              <a:endPara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</p:grp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99FA28E4-7DB0-407E-8AD9-89EC9721CD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242859"/>
              </p:ext>
            </p:extLst>
          </p:nvPr>
        </p:nvGraphicFramePr>
        <p:xfrm>
          <a:off x="5735473" y="1966142"/>
          <a:ext cx="4956931" cy="43586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7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195318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14017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a/an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0993359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708246E-27D2-426B-BA97-E6FF310E325C}"/>
              </a:ext>
            </a:extLst>
          </p:cNvPr>
          <p:cNvSpPr txBox="1"/>
          <p:nvPr/>
        </p:nvSpPr>
        <p:spPr>
          <a:xfrm>
            <a:off x="8213600" y="2632620"/>
            <a:ext cx="2537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interesting bridges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7EF7B88-6AF0-4A92-BD9D-182D4105B255}"/>
              </a:ext>
            </a:extLst>
          </p:cNvPr>
          <p:cNvGrpSpPr/>
          <p:nvPr/>
        </p:nvGrpSpPr>
        <p:grpSpPr>
          <a:xfrm>
            <a:off x="1758415" y="1337092"/>
            <a:ext cx="3316876" cy="2113748"/>
            <a:chOff x="15718015" y="48822"/>
            <a:chExt cx="3316876" cy="1727802"/>
          </a:xfrm>
        </p:grpSpPr>
        <p:sp>
          <p:nvSpPr>
            <p:cNvPr id="39" name="CustomShape 14">
              <a:extLst>
                <a:ext uri="{FF2B5EF4-FFF2-40B4-BE49-F238E27FC236}">
                  <a16:creationId xmlns:a16="http://schemas.microsoft.com/office/drawing/2014/main" id="{AC7AC1F5-8497-4951-96F5-B547230DA265}"/>
                </a:ext>
              </a:extLst>
            </p:cNvPr>
            <p:cNvSpPr/>
            <p:nvPr/>
          </p:nvSpPr>
          <p:spPr>
            <a:xfrm>
              <a:off x="15718015" y="48822"/>
              <a:ext cx="3316876" cy="1727802"/>
            </a:xfrm>
            <a:prstGeom prst="wedgeEllipseCallout">
              <a:avLst>
                <a:gd name="adj1" fmla="val -46962"/>
                <a:gd name="adj2" fmla="val 34718"/>
              </a:avLst>
            </a:prstGeom>
            <a:solidFill>
              <a:srgbClr val="00B0F0"/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271A861-FFD4-41FE-844D-7F84EFE9BCB4}"/>
                </a:ext>
              </a:extLst>
            </p:cNvPr>
            <p:cNvSpPr/>
            <p:nvPr/>
          </p:nvSpPr>
          <p:spPr>
            <a:xfrm>
              <a:off x="15867456" y="333365"/>
              <a:ext cx="3068270" cy="12830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It is </a:t>
              </a:r>
              <a:r>
                <a:rPr kumimoji="0" lang="en-GB" sz="2400" b="0" i="0" u="none" strike="noStrike" kern="0" cap="none" spc="-1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sayin</a:t>
              </a:r>
              <a:r>
                <a:rPr lang="en-GB" sz="2400" kern="0" spc="-1" dirty="0">
                  <a:solidFill>
                    <a:srgbClr val="FFFFFF"/>
                  </a:solidFill>
                  <a:latin typeface="Century Gothic"/>
                  <a:sym typeface="Arial"/>
                </a:rPr>
                <a:t>g </a:t>
              </a:r>
              <a:r>
                <a:rPr lang="en-GB" sz="2400" b="1" kern="0" spc="-1" dirty="0">
                  <a:solidFill>
                    <a:srgbClr val="FFFFFF"/>
                  </a:solidFill>
                  <a:latin typeface="Century Gothic"/>
                  <a:sym typeface="Arial"/>
                </a:rPr>
                <a:t>un/</a:t>
              </a:r>
              <a:r>
                <a:rPr lang="en-GB" sz="2400" b="1" kern="0" spc="-1" dirty="0" err="1">
                  <a:solidFill>
                    <a:srgbClr val="FFFFFF"/>
                  </a:solidFill>
                  <a:latin typeface="Century Gothic"/>
                  <a:sym typeface="Arial"/>
                </a:rPr>
                <a:t>une</a:t>
              </a:r>
              <a:r>
                <a:rPr lang="en-GB" sz="2400" b="1" kern="0" spc="-1" dirty="0">
                  <a:solidFill>
                    <a:srgbClr val="FFFFFF"/>
                  </a:solidFill>
                  <a:latin typeface="Century Gothic"/>
                  <a:sym typeface="Arial"/>
                </a:rPr>
                <a:t> </a:t>
              </a:r>
              <a:r>
                <a:rPr lang="en-GB" sz="2400" kern="0" spc="-1" dirty="0">
                  <a:solidFill>
                    <a:srgbClr val="FFFFFF"/>
                  </a:solidFill>
                  <a:latin typeface="Century Gothic"/>
                  <a:sym typeface="Arial"/>
                </a:rPr>
                <a:t>or </a:t>
              </a:r>
              <a:r>
                <a:rPr lang="en-GB" sz="2400" b="1" kern="0" spc="-1" dirty="0">
                  <a:solidFill>
                    <a:srgbClr val="FFFFFF"/>
                  </a:solidFill>
                  <a:latin typeface="Century Gothic"/>
                  <a:sym typeface="Arial"/>
                </a:rPr>
                <a:t>des</a:t>
              </a:r>
              <a:r>
                <a:rPr lang="en-GB" sz="2400" kern="0" spc="-1" dirty="0">
                  <a:solidFill>
                    <a:srgbClr val="FFFFFF"/>
                  </a:solidFill>
                  <a:latin typeface="Century Gothic"/>
                  <a:sym typeface="Arial"/>
                </a:rPr>
                <a:t> which makes your meaning clear.</a:t>
              </a:r>
              <a:endPara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</p:grpSp>
      <p:pic>
        <p:nvPicPr>
          <p:cNvPr id="26" name="Picture 2" descr="Stream, Water, Nature, Flowing, Blue">
            <a:extLst>
              <a:ext uri="{FF2B5EF4-FFF2-40B4-BE49-F238E27FC236}">
                <a16:creationId xmlns:a16="http://schemas.microsoft.com/office/drawing/2014/main" id="{E43CCD12-BB3B-48F2-AC33-630DF5E72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96" y="3463617"/>
            <a:ext cx="866312" cy="76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5391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9323</TotalTime>
  <Words>1996</Words>
  <Application>Microsoft Office PowerPoint</Application>
  <PresentationFormat>Widescreen</PresentationFormat>
  <Paragraphs>329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Century Gothic</vt:lpstr>
      <vt:lpstr>Eras Demi ITC</vt:lpstr>
      <vt:lpstr>Modern Love</vt:lpstr>
      <vt:lpstr>Montserrat Medium</vt:lpstr>
      <vt:lpstr>Segoe Print</vt:lpstr>
      <vt:lpstr>Symbol</vt:lpstr>
      <vt:lpstr>Wingdings</vt:lpstr>
      <vt:lpstr>1_Office Theme</vt:lpstr>
      <vt:lpstr>Office Theme</vt:lpstr>
      <vt:lpstr>Interactions</vt:lpstr>
      <vt:lpstr> [au]</vt:lpstr>
      <vt:lpstr> [au]</vt:lpstr>
      <vt:lpstr>écouter</vt:lpstr>
      <vt:lpstr>Some | des</vt:lpstr>
      <vt:lpstr>écouter</vt:lpstr>
      <vt:lpstr>Vocabulaire</vt:lpstr>
      <vt:lpstr>Plural adjectives</vt:lpstr>
      <vt:lpstr>parler</vt:lpstr>
      <vt:lpstr>parler</vt:lpstr>
      <vt:lpstr>parler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139</cp:revision>
  <dcterms:created xsi:type="dcterms:W3CDTF">2021-07-02T19:27:01Z</dcterms:created>
  <dcterms:modified xsi:type="dcterms:W3CDTF">2023-11-26T08:31:41Z</dcterms:modified>
</cp:coreProperties>
</file>