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3"/>
  </p:notesMasterIdLst>
  <p:sldIdLst>
    <p:sldId id="257" r:id="rId3"/>
    <p:sldId id="452" r:id="rId4"/>
    <p:sldId id="510" r:id="rId5"/>
    <p:sldId id="511" r:id="rId6"/>
    <p:sldId id="513" r:id="rId7"/>
    <p:sldId id="492" r:id="rId8"/>
    <p:sldId id="512" r:id="rId9"/>
    <p:sldId id="514" r:id="rId10"/>
    <p:sldId id="509" r:id="rId11"/>
    <p:sldId id="5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59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907BFD-09E6-4FD2-A5BC-7FFEF467E1F2}" v="43" dt="2022-09-01T15:03:48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3584" autoAdjust="0"/>
  </p:normalViewPr>
  <p:slideViewPr>
    <p:cSldViewPr snapToGrid="0">
      <p:cViewPr varScale="1">
        <p:scale>
          <a:sx n="61" d="100"/>
          <a:sy n="61" d="100"/>
        </p:scale>
        <p:origin x="245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closed [eu(t,x,s)] un peu [91] vs open [eu(r,l,f,ne,ve)] peur [755] fleur [2305] jeune [152] neuf [787] acteur [1552] seul [102]</a:t>
            </a:r>
          </a:p>
          <a:p>
            <a:pPr marL="216000" indent="-216000">
              <a:lnSpc>
                <a:spcPct val="100000"/>
              </a:lnSpc>
            </a:pP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activité [452] chaise [3419] chanson [2142] garçon [1599] fille [629] jeu [291] langue [712] règle2 [488] spectacle [1687]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quel, quelle [146] date [660] jour [78] semaine [245] saison [1667] lundi [1091], mardi [1044]  mercredi [1168]  jeudi [1112] vendredi [1086] samedi [1356] dimanche [1235] aujourd’hui [233] 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-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Link to video: https://www.youtube.com/watch?v=03F-BxFi3y0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aural recognition and production of closed [</a:t>
            </a:r>
            <a:r>
              <a:rPr lang="en-GB" b="0" dirty="0" err="1"/>
              <a:t>eu</a:t>
            </a:r>
            <a:r>
              <a:rPr lang="en-GB" b="0" dirty="0"/>
              <a:t>]</a:t>
            </a: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Blank the screen and play the audio for the poem without showing the words.</a:t>
            </a:r>
            <a:br>
              <a:rPr lang="en-US" b="0" dirty="0"/>
            </a:br>
            <a:r>
              <a:rPr lang="en-US" b="0" dirty="0"/>
              <a:t>2. Pupils respond with a gesture (could be hands up and immediately down) each time they hear the SSC closed [</a:t>
            </a:r>
            <a:r>
              <a:rPr lang="en-US" b="0" dirty="0" err="1"/>
              <a:t>eu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3. Click to bring up the poem text.</a:t>
            </a:r>
          </a:p>
          <a:p>
            <a:r>
              <a:rPr lang="en-US" b="0" dirty="0"/>
              <a:t>5. Pupils then </a:t>
            </a:r>
            <a:r>
              <a:rPr lang="en-US" b="0" dirty="0" err="1"/>
              <a:t>practise</a:t>
            </a:r>
            <a:r>
              <a:rPr lang="en-US" b="0" dirty="0"/>
              <a:t> reading the poem aloud.</a:t>
            </a:r>
          </a:p>
          <a:p>
            <a:r>
              <a:rPr lang="en-US" b="0" dirty="0"/>
              <a:t>6. Play the video and pupils read along to </a:t>
            </a:r>
            <a:r>
              <a:rPr lang="en-US" b="0" dirty="0" err="1"/>
              <a:t>practise</a:t>
            </a:r>
            <a:r>
              <a:rPr lang="en-US" b="0" dirty="0"/>
              <a:t> producing the words in time with the audio.</a:t>
            </a:r>
          </a:p>
          <a:p>
            <a:endParaRPr lang="en-US" b="0" dirty="0"/>
          </a:p>
          <a:p>
            <a:r>
              <a:rPr lang="en-US" b="0" dirty="0"/>
              <a:t>Note that whilst a fair few words are unknown, several of these will be taught in subsequent weeks (</a:t>
            </a:r>
            <a:r>
              <a:rPr lang="en-US" b="0" dirty="0" err="1"/>
              <a:t>cheveu</a:t>
            </a:r>
            <a:r>
              <a:rPr lang="en-US" b="0" dirty="0"/>
              <a:t>, il </a:t>
            </a:r>
            <a:r>
              <a:rPr lang="en-US" b="0" dirty="0" err="1"/>
              <a:t>pleut</a:t>
            </a:r>
            <a:r>
              <a:rPr lang="en-US" b="0" dirty="0"/>
              <a:t>, </a:t>
            </a:r>
            <a:r>
              <a:rPr lang="en-US" b="0" dirty="0" err="1"/>
              <a:t>vieux</a:t>
            </a:r>
            <a:r>
              <a:rPr lang="en-US" b="0" dirty="0"/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aseline="0" dirty="0"/>
              <a:t>merveilleux [2209] </a:t>
            </a:r>
            <a:r>
              <a:rPr lang="en-GB" baseline="0" dirty="0" err="1"/>
              <a:t>malheureux</a:t>
            </a:r>
            <a:r>
              <a:rPr lang="en-GB" baseline="0" dirty="0"/>
              <a:t> [2372] </a:t>
            </a:r>
            <a:r>
              <a:rPr lang="en-GB" baseline="0" dirty="0" err="1"/>
              <a:t>vieux</a:t>
            </a:r>
            <a:r>
              <a:rPr lang="en-GB" baseline="0" dirty="0"/>
              <a:t> [671] </a:t>
            </a:r>
            <a:r>
              <a:rPr lang="en-GB" baseline="0" dirty="0" err="1"/>
              <a:t>neveu</a:t>
            </a:r>
            <a:r>
              <a:rPr lang="en-GB" baseline="0" dirty="0"/>
              <a:t> [&gt;5000] il </a:t>
            </a:r>
            <a:r>
              <a:rPr lang="en-GB" baseline="0" dirty="0" err="1"/>
              <a:t>pleut</a:t>
            </a:r>
            <a:r>
              <a:rPr lang="en-GB" baseline="0" dirty="0"/>
              <a:t> [n/a] </a:t>
            </a:r>
            <a:r>
              <a:rPr lang="en-GB" baseline="0" dirty="0" err="1"/>
              <a:t>millieu</a:t>
            </a:r>
            <a:r>
              <a:rPr lang="en-GB" baseline="0" dirty="0"/>
              <a:t> [479] feu [786] </a:t>
            </a:r>
            <a:r>
              <a:rPr lang="en-GB" baseline="0" dirty="0" err="1"/>
              <a:t>cuire</a:t>
            </a:r>
            <a:r>
              <a:rPr lang="en-GB" baseline="0" dirty="0"/>
              <a:t> [4963] </a:t>
            </a:r>
            <a:r>
              <a:rPr lang="en-GB" baseline="0" dirty="0" err="1"/>
              <a:t>mieux</a:t>
            </a:r>
            <a:r>
              <a:rPr lang="en-GB" baseline="0" dirty="0"/>
              <a:t> [217]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  <a:p>
            <a:r>
              <a:rPr lang="en-US" b="1" dirty="0"/>
              <a:t>Rough translation:</a:t>
            </a:r>
            <a:br>
              <a:rPr lang="en-US" b="1" dirty="0"/>
            </a:br>
            <a:r>
              <a:rPr lang="en-GB" dirty="0"/>
              <a:t>Mathieu has two blue eyes</a:t>
            </a:r>
            <a:br>
              <a:rPr lang="en-GB" dirty="0"/>
            </a:br>
            <a:r>
              <a:rPr lang="en-GB" dirty="0"/>
              <a:t>He has no hair (he no longer has hair)</a:t>
            </a:r>
            <a:br>
              <a:rPr lang="en-GB" dirty="0"/>
            </a:br>
            <a:r>
              <a:rPr lang="en-GB" dirty="0"/>
              <a:t>But he is wonderful </a:t>
            </a:r>
            <a:br>
              <a:rPr lang="en-GB" dirty="0"/>
            </a:br>
            <a:r>
              <a:rPr lang="en-GB" dirty="0"/>
              <a:t>Mathieu is brave </a:t>
            </a:r>
            <a:br>
              <a:rPr lang="en-GB" dirty="0"/>
            </a:br>
            <a:r>
              <a:rPr lang="en-GB" dirty="0"/>
              <a:t>He is not unhappy </a:t>
            </a:r>
            <a:br>
              <a:rPr lang="en-GB" dirty="0"/>
            </a:br>
            <a:r>
              <a:rPr lang="en-GB" dirty="0"/>
              <a:t>But he is very curious </a:t>
            </a:r>
            <a:br>
              <a:rPr lang="en-GB" dirty="0"/>
            </a:br>
            <a:r>
              <a:rPr lang="en-GB" dirty="0"/>
              <a:t>Mathieu plays a game </a:t>
            </a:r>
            <a:br>
              <a:rPr lang="en-GB" dirty="0"/>
            </a:br>
            <a:r>
              <a:rPr lang="en-GB" dirty="0"/>
              <a:t>With his old nephew </a:t>
            </a:r>
            <a:br>
              <a:rPr lang="en-GB" dirty="0"/>
            </a:br>
            <a:r>
              <a:rPr lang="en-GB" dirty="0"/>
              <a:t>On Thursdays when it rains </a:t>
            </a:r>
            <a:br>
              <a:rPr lang="en-GB" dirty="0"/>
            </a:br>
            <a:r>
              <a:rPr lang="en-GB" dirty="0"/>
              <a:t>And in the middle of a fire </a:t>
            </a:r>
            <a:br>
              <a:rPr lang="en-GB" dirty="0"/>
            </a:br>
            <a:r>
              <a:rPr lang="en-GB" dirty="0"/>
              <a:t>Both of them cook eggs </a:t>
            </a:r>
            <a:br>
              <a:rPr lang="en-GB" dirty="0"/>
            </a:br>
            <a:r>
              <a:rPr lang="en-GB" dirty="0"/>
              <a:t>Then it gets much better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vocabulary that we are revisiting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</a:t>
            </a:r>
            <a:br>
              <a:rPr lang="en-GB" sz="1200" b="0" dirty="0"/>
            </a:br>
            <a:r>
              <a:rPr lang="en-GB" sz="1200" b="0" dirty="0"/>
              <a:t>2. Pupils write down the letter of the sentence whose meaning matches the aural clue.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1" dirty="0"/>
            </a:br>
            <a:r>
              <a:rPr lang="en-GB" b="1" dirty="0"/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C’est un spectacle.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Ce sont des jours de la semaine.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Ce sont des sports.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C’est un jeu.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 Ce sont des langues.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C’est un garçon et une fille.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Less challenging version with full sentence prompts in English.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structured production of sentences using 3</a:t>
            </a:r>
            <a:r>
              <a:rPr lang="en-GB" b="0" baseline="30000" dirty="0"/>
              <a:t>rd</a:t>
            </a:r>
            <a:r>
              <a:rPr lang="en-GB" b="0" dirty="0"/>
              <a:t> person plural subject pronouns; to describe a picture in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first English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say the French out loud.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French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Continue with items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sports. Ils sont importants.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Je déteste les jeudis. Ils sont ennuyeux.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spectacles.  Ils sont créatifs.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langues. Elles sont intéressantes.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jeux. Ils sont amusants.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Je déteste les règles mais elles sont importantes.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More challenging version with picture prompts.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structured production of sentences using 3</a:t>
            </a:r>
            <a:r>
              <a:rPr lang="en-GB" b="0" baseline="30000" dirty="0"/>
              <a:t>rd</a:t>
            </a:r>
            <a:r>
              <a:rPr lang="en-GB" b="0" dirty="0"/>
              <a:t> person plural subject pronouns; to describe a picture in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first English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say the French out loud.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French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Continue with items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sports. Ils sont importants.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Je déteste les jeudis. Ils sont ennuyeux.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spectacles.  Ils sont créatifs.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langues. Elles sont intéressantes.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J’aime les jeux. Ils sont amusants.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Je déteste les règles mais elles sont importantes.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18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sentences in a more open-ended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write three sentences of their choice to describe things at their school.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Teacher circulates to support pupils, as needed.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294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03F-BxFi3y0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7.png"/><Relationship Id="rId10" Type="http://schemas.openxmlformats.org/officeDocument/2006/relationships/audio" Target="../media/audio6.wav"/><Relationship Id="rId4" Type="http://schemas.openxmlformats.org/officeDocument/2006/relationships/image" Target="../media/image6.svg"/><Relationship Id="rId9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8.png"/><Relationship Id="rId7" Type="http://schemas.openxmlformats.org/officeDocument/2006/relationships/audio" Target="../media/audio12.wav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5.png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gif"/><Relationship Id="rId26" Type="http://schemas.openxmlformats.org/officeDocument/2006/relationships/audio" Target="../media/audio10.wav"/><Relationship Id="rId3" Type="http://schemas.openxmlformats.org/officeDocument/2006/relationships/image" Target="../media/image8.png"/><Relationship Id="rId21" Type="http://schemas.openxmlformats.org/officeDocument/2006/relationships/image" Target="../media/image26.gif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gif"/><Relationship Id="rId25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gif"/><Relationship Id="rId20" Type="http://schemas.openxmlformats.org/officeDocument/2006/relationships/image" Target="../media/image25.png"/><Relationship Id="rId29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gif"/><Relationship Id="rId32" Type="http://schemas.openxmlformats.org/officeDocument/2006/relationships/image" Target="../media/image6.sv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audio" Target="../media/audio12.wav"/><Relationship Id="rId10" Type="http://schemas.openxmlformats.org/officeDocument/2006/relationships/image" Target="../media/image15.png"/><Relationship Id="rId19" Type="http://schemas.openxmlformats.org/officeDocument/2006/relationships/image" Target="../media/image24.gif"/><Relationship Id="rId31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audio" Target="../media/audio11.wav"/><Relationship Id="rId30" Type="http://schemas.openxmlformats.org/officeDocument/2006/relationships/audio" Target="../media/audio1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18" Type="http://schemas.openxmlformats.org/officeDocument/2006/relationships/audio" Target="../media/audio33.wav"/><Relationship Id="rId26" Type="http://schemas.openxmlformats.org/officeDocument/2006/relationships/image" Target="../media/image33.png"/><Relationship Id="rId3" Type="http://schemas.openxmlformats.org/officeDocument/2006/relationships/audio" Target="../media/audio18.wav"/><Relationship Id="rId21" Type="http://schemas.openxmlformats.org/officeDocument/2006/relationships/audio" Target="../media/audio36.wav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17" Type="http://schemas.openxmlformats.org/officeDocument/2006/relationships/audio" Target="../media/audio32.wav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1.wav"/><Relationship Id="rId20" Type="http://schemas.openxmlformats.org/officeDocument/2006/relationships/audio" Target="../media/audio35.wav"/><Relationship Id="rId29" Type="http://schemas.openxmlformats.org/officeDocument/2006/relationships/audio" Target="../media/audio39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24" Type="http://schemas.openxmlformats.org/officeDocument/2006/relationships/image" Target="../media/image8.png"/><Relationship Id="rId5" Type="http://schemas.openxmlformats.org/officeDocument/2006/relationships/audio" Target="../media/audio20.wav"/><Relationship Id="rId15" Type="http://schemas.openxmlformats.org/officeDocument/2006/relationships/audio" Target="../media/audio30.wav"/><Relationship Id="rId23" Type="http://schemas.openxmlformats.org/officeDocument/2006/relationships/audio" Target="../media/audio38.wav"/><Relationship Id="rId28" Type="http://schemas.openxmlformats.org/officeDocument/2006/relationships/image" Target="../media/image35.png"/><Relationship Id="rId10" Type="http://schemas.openxmlformats.org/officeDocument/2006/relationships/audio" Target="../media/audio25.wav"/><Relationship Id="rId19" Type="http://schemas.openxmlformats.org/officeDocument/2006/relationships/audio" Target="../media/audio34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audio" Target="../media/audio29.wav"/><Relationship Id="rId22" Type="http://schemas.openxmlformats.org/officeDocument/2006/relationships/audio" Target="../media/audio37.wav"/><Relationship Id="rId27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673E82C-08BC-4864-B39F-E0B6F538E6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43559-D8BA-4B1B-AA25-756BAB699940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172652"/>
              </p:ext>
            </p:extLst>
          </p:nvPr>
        </p:nvGraphicFramePr>
        <p:xfrm>
          <a:off x="499041" y="692524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rule, ruler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67;p2">
            <a:extLst>
              <a:ext uri="{FF2B5EF4-FFF2-40B4-BE49-F238E27FC236}">
                <a16:creationId xmlns:a16="http://schemas.microsoft.com/office/drawing/2014/main" id="{146B2C4E-EB3E-4198-A1A5-CED61FFCE923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01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2_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0" y="780313"/>
            <a:ext cx="413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Mathieu le merveilleux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69DB86-64C3-40FB-A892-5C903A245850}"/>
              </a:ext>
            </a:extLst>
          </p:cNvPr>
          <p:cNvSpPr txBox="1"/>
          <p:nvPr/>
        </p:nvSpPr>
        <p:spPr>
          <a:xfrm>
            <a:off x="7574887" y="833548"/>
            <a:ext cx="46171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Mathi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n’a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plus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chev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merveill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Mathi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courag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n’est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malh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très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curi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Mathi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à un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jeu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Avec son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nev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 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milli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d’un 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 font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cuire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Puis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beaucoup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14431AFE-47B3-4C34-8328-D0FE7D36B71E}"/>
              </a:ext>
            </a:extLst>
          </p:cNvPr>
          <p:cNvSpPr txBox="1">
            <a:spLocks/>
          </p:cNvSpPr>
          <p:nvPr/>
        </p:nvSpPr>
        <p:spPr>
          <a:xfrm>
            <a:off x="9660318" y="299202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" name="Online Media 1" title="Mathieu, le merveilleux">
            <a:hlinkClick r:id="" action="ppaction://media"/>
            <a:extLst>
              <a:ext uri="{FF2B5EF4-FFF2-40B4-BE49-F238E27FC236}">
                <a16:creationId xmlns:a16="http://schemas.microsoft.com/office/drawing/2014/main" id="{B3677523-16DE-4C39-8AD7-817AC9EF04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3171" y="1536306"/>
            <a:ext cx="7443764" cy="4205727"/>
          </a:xfrm>
          <a:prstGeom prst="rect">
            <a:avLst/>
          </a:prstGeom>
        </p:spPr>
      </p:pic>
      <p:pic>
        <p:nvPicPr>
          <p:cNvPr id="16" name="Google Shape;164;p2" descr="Speech Icon, Voice, Talking, Audio, Speech">
            <a:extLst>
              <a:ext uri="{FF2B5EF4-FFF2-40B4-BE49-F238E27FC236}">
                <a16:creationId xmlns:a16="http://schemas.microsoft.com/office/drawing/2014/main" id="{4FB719D4-CA04-4C48-AAAE-A822A960F6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661" y="10929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C491F830-5C43-499E-B7B7-47A99AF2BAB6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599F8-FC34-41B7-9461-A97D6C6D4EB7}"/>
              </a:ext>
            </a:extLst>
          </p:cNvPr>
          <p:cNvSpPr txBox="1"/>
          <p:nvPr/>
        </p:nvSpPr>
        <p:spPr>
          <a:xfrm>
            <a:off x="6842234" y="6488668"/>
            <a:ext cx="53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Marie-Odile Guillou </a:t>
            </a:r>
          </a:p>
        </p:txBody>
      </p:sp>
    </p:spTree>
    <p:extLst>
      <p:ext uri="{BB962C8B-B14F-4D97-AF65-F5344CB8AC3E}">
        <p14:creationId xmlns:p14="http://schemas.microsoft.com/office/powerpoint/2010/main" val="90864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0F111484-08E8-4E44-BF29-861B8F324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26" y="533779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0292E52-06EF-46F6-B177-F4858470403C}"/>
              </a:ext>
            </a:extLst>
          </p:cNvPr>
          <p:cNvSpPr/>
          <p:nvPr/>
        </p:nvSpPr>
        <p:spPr>
          <a:xfrm>
            <a:off x="1395248" y="654442"/>
            <a:ext cx="7606862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6" name="3_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395249" y="678643"/>
            <a:ext cx="781181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Trouve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la phrase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correspondante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1CF7-B0F0-4831-B9D2-556EA881882B}"/>
              </a:ext>
            </a:extLst>
          </p:cNvPr>
          <p:cNvSpPr txBox="1"/>
          <p:nvPr/>
        </p:nvSpPr>
        <p:spPr>
          <a:xfrm>
            <a:off x="3732324" y="2157120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sœur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498460-6718-4F8C-AD84-302E3E660069}"/>
              </a:ext>
            </a:extLst>
          </p:cNvPr>
          <p:cNvSpPr/>
          <p:nvPr/>
        </p:nvSpPr>
        <p:spPr>
          <a:xfrm>
            <a:off x="2933178" y="2186939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F2C19FB-2346-4775-8AAD-FA2A12AE0BBF}"/>
              </a:ext>
            </a:extLst>
          </p:cNvPr>
          <p:cNvSpPr/>
          <p:nvPr/>
        </p:nvSpPr>
        <p:spPr>
          <a:xfrm>
            <a:off x="2933177" y="2860876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CCCD74E-2CA1-4994-B6EA-E072365C57AE}"/>
              </a:ext>
            </a:extLst>
          </p:cNvPr>
          <p:cNvSpPr/>
          <p:nvPr/>
        </p:nvSpPr>
        <p:spPr>
          <a:xfrm>
            <a:off x="2951045" y="3534813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1BED4CA-3D67-4B8F-A66C-325F024B2042}"/>
              </a:ext>
            </a:extLst>
          </p:cNvPr>
          <p:cNvSpPr/>
          <p:nvPr/>
        </p:nvSpPr>
        <p:spPr>
          <a:xfrm>
            <a:off x="2983073" y="4218457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EC78CFD-1599-47EE-B0C5-339086CCFDEB}"/>
              </a:ext>
            </a:extLst>
          </p:cNvPr>
          <p:cNvSpPr/>
          <p:nvPr/>
        </p:nvSpPr>
        <p:spPr>
          <a:xfrm>
            <a:off x="2951045" y="4898260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049D58-2B9E-4532-B960-F5152D66A5EE}"/>
              </a:ext>
            </a:extLst>
          </p:cNvPr>
          <p:cNvSpPr txBox="1"/>
          <p:nvPr/>
        </p:nvSpPr>
        <p:spPr>
          <a:xfrm>
            <a:off x="3776726" y="2849071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eudi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33E50F-3B57-407E-8452-1419065A8D59}"/>
              </a:ext>
            </a:extLst>
          </p:cNvPr>
          <p:cNvSpPr txBox="1"/>
          <p:nvPr/>
        </p:nvSpPr>
        <p:spPr>
          <a:xfrm>
            <a:off x="3776726" y="3569042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Cirque du soleil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EA86A6-9C84-42B1-8810-AC85AA3D1F5E}"/>
              </a:ext>
            </a:extLst>
          </p:cNvPr>
          <p:cNvSpPr txBox="1"/>
          <p:nvPr/>
        </p:nvSpPr>
        <p:spPr>
          <a:xfrm>
            <a:off x="3795545" y="4271736"/>
            <a:ext cx="824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Monopoly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D2B0FF-B6E7-4608-B659-F9259313B029}"/>
              </a:ext>
            </a:extLst>
          </p:cNvPr>
          <p:cNvSpPr txBox="1"/>
          <p:nvPr/>
        </p:nvSpPr>
        <p:spPr>
          <a:xfrm>
            <a:off x="3795545" y="4922638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l’allemand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l’espagnol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596676"/>
              </p:ext>
            </p:extLst>
          </p:nvPr>
        </p:nvGraphicFramePr>
        <p:xfrm>
          <a:off x="254294" y="1347716"/>
          <a:ext cx="2260306" cy="5115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0153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  <a:gridCol w="1130153">
                  <a:extLst>
                    <a:ext uri="{9D8B030D-6E8A-4147-A177-3AD203B41FA5}">
                      <a16:colId xmlns:a16="http://schemas.microsoft.com/office/drawing/2014/main" val="1766975090"/>
                    </a:ext>
                  </a:extLst>
                </a:gridCol>
              </a:tblGrid>
              <a:tr h="8526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526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526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526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526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526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95288"/>
                  </a:ext>
                </a:extLst>
              </a:tr>
            </a:tbl>
          </a:graphicData>
        </a:graphic>
      </p:graphicFrame>
      <p:sp>
        <p:nvSpPr>
          <p:cNvPr id="58" name="Oval 57">
            <a:extLst>
              <a:ext uri="{FF2B5EF4-FFF2-40B4-BE49-F238E27FC236}">
                <a16:creationId xmlns:a16="http://schemas.microsoft.com/office/drawing/2014/main" id="{6A4A3E69-4808-44EF-9B49-874F23A3BF40}"/>
              </a:ext>
            </a:extLst>
          </p:cNvPr>
          <p:cNvSpPr/>
          <p:nvPr/>
        </p:nvSpPr>
        <p:spPr>
          <a:xfrm>
            <a:off x="1621360" y="2309095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A2BC7D7-5FB2-4334-B5D3-612CAF94C258}"/>
              </a:ext>
            </a:extLst>
          </p:cNvPr>
          <p:cNvSpPr/>
          <p:nvPr/>
        </p:nvSpPr>
        <p:spPr>
          <a:xfrm>
            <a:off x="1646545" y="3167437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D5C53C6-6F74-432F-B61E-F7881922086C}"/>
              </a:ext>
            </a:extLst>
          </p:cNvPr>
          <p:cNvSpPr/>
          <p:nvPr/>
        </p:nvSpPr>
        <p:spPr>
          <a:xfrm>
            <a:off x="1622063" y="4864079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7AF8704-C103-4E20-A3F4-6FAF7969E56F}"/>
              </a:ext>
            </a:extLst>
          </p:cNvPr>
          <p:cNvSpPr/>
          <p:nvPr/>
        </p:nvSpPr>
        <p:spPr>
          <a:xfrm>
            <a:off x="1621360" y="1502114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8FF490B-45EB-4C5F-8594-232353BF3A94}"/>
              </a:ext>
            </a:extLst>
          </p:cNvPr>
          <p:cNvSpPr/>
          <p:nvPr/>
        </p:nvSpPr>
        <p:spPr>
          <a:xfrm>
            <a:off x="1621360" y="4057898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28" name="Oval 27">
            <a:hlinkClick r:id="" action="ppaction://noaction">
              <a:snd r:embed="rId7" name="3_2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526798" y="151172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8" name="3_3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526798" y="238278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9" name="3_4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541257" y="325385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10" name="3_5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541257" y="4089655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11" name="3_6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528602" y="493244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A4919EF-34D8-4E11-B1F5-EAA6B744CE73}"/>
              </a:ext>
            </a:extLst>
          </p:cNvPr>
          <p:cNvSpPr/>
          <p:nvPr/>
        </p:nvSpPr>
        <p:spPr>
          <a:xfrm>
            <a:off x="2975873" y="5612906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D27984-2EEC-4DBE-B9E4-807B2DB52F3E}"/>
              </a:ext>
            </a:extLst>
          </p:cNvPr>
          <p:cNvSpPr txBox="1"/>
          <p:nvPr/>
        </p:nvSpPr>
        <p:spPr>
          <a:xfrm>
            <a:off x="3795545" y="5611032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tennis et le foot</a:t>
            </a:r>
          </a:p>
        </p:txBody>
      </p:sp>
      <p:sp>
        <p:nvSpPr>
          <p:cNvPr id="35" name="Oval 34">
            <a:hlinkClick r:id="" action="ppaction://noaction">
              <a:snd r:embed="rId12" name="3_7.wav"/>
            </a:hlinkClick>
            <a:extLst>
              <a:ext uri="{FF2B5EF4-FFF2-40B4-BE49-F238E27FC236}">
                <a16:creationId xmlns:a16="http://schemas.microsoft.com/office/drawing/2014/main" id="{02FE44E4-B8FB-41B3-A2AC-E84E16878659}"/>
              </a:ext>
            </a:extLst>
          </p:cNvPr>
          <p:cNvSpPr/>
          <p:nvPr/>
        </p:nvSpPr>
        <p:spPr>
          <a:xfrm>
            <a:off x="541257" y="576824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27E26A0-1EE7-44BE-9799-986B6758A877}"/>
              </a:ext>
            </a:extLst>
          </p:cNvPr>
          <p:cNvSpPr/>
          <p:nvPr/>
        </p:nvSpPr>
        <p:spPr>
          <a:xfrm>
            <a:off x="1600012" y="5806701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7" name="Google Shape;167;p2">
            <a:extLst>
              <a:ext uri="{FF2B5EF4-FFF2-40B4-BE49-F238E27FC236}">
                <a16:creationId xmlns:a16="http://schemas.microsoft.com/office/drawing/2014/main" id="{D0DC24EE-F3AC-40C8-813F-99358693C3FC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7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8804317-D740-4D58-A8D3-B7902B9A5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56665"/>
              </p:ext>
            </p:extLst>
          </p:nvPr>
        </p:nvGraphicFramePr>
        <p:xfrm>
          <a:off x="123170" y="1132246"/>
          <a:ext cx="10842773" cy="5410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42773">
                  <a:extLst>
                    <a:ext uri="{9D8B030D-6E8A-4147-A177-3AD203B41FA5}">
                      <a16:colId xmlns:a16="http://schemas.microsoft.com/office/drawing/2014/main" val="3742620122"/>
                    </a:ext>
                  </a:extLst>
                </a:gridCol>
              </a:tblGrid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625705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604329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43006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647107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987145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426334"/>
                  </a:ext>
                </a:extLst>
              </a:tr>
            </a:tbl>
          </a:graphicData>
        </a:graphic>
      </p:graphicFrame>
      <p:sp>
        <p:nvSpPr>
          <p:cNvPr id="7" name="Oval 6">
            <a:hlinkClick r:id="" action="ppaction://noaction">
              <a:snd r:embed="rId4" name="4_2.wav"/>
            </a:hlinkClick>
            <a:extLst>
              <a:ext uri="{FF2B5EF4-FFF2-40B4-BE49-F238E27FC236}">
                <a16:creationId xmlns:a16="http://schemas.microsoft.com/office/drawing/2014/main" id="{DC04A15E-6875-45BE-AE4C-4C1639B840AF}"/>
              </a:ext>
            </a:extLst>
          </p:cNvPr>
          <p:cNvSpPr/>
          <p:nvPr/>
        </p:nvSpPr>
        <p:spPr>
          <a:xfrm>
            <a:off x="401642" y="1307365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Oval 7">
            <a:hlinkClick r:id="" action="ppaction://noaction">
              <a:snd r:embed="rId5" name="4_3.wav"/>
            </a:hlinkClick>
            <a:extLst>
              <a:ext uri="{FF2B5EF4-FFF2-40B4-BE49-F238E27FC236}">
                <a16:creationId xmlns:a16="http://schemas.microsoft.com/office/drawing/2014/main" id="{CB9C0340-9971-463F-BF76-644B1B3328B7}"/>
              </a:ext>
            </a:extLst>
          </p:cNvPr>
          <p:cNvSpPr/>
          <p:nvPr/>
        </p:nvSpPr>
        <p:spPr>
          <a:xfrm>
            <a:off x="401642" y="2277423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" action="ppaction://noaction">
              <a:snd r:embed="rId6" name="4_4.wav"/>
            </a:hlinkClick>
            <a:extLst>
              <a:ext uri="{FF2B5EF4-FFF2-40B4-BE49-F238E27FC236}">
                <a16:creationId xmlns:a16="http://schemas.microsoft.com/office/drawing/2014/main" id="{F26DCA43-061C-471C-86C3-B253A802A882}"/>
              </a:ext>
            </a:extLst>
          </p:cNvPr>
          <p:cNvSpPr/>
          <p:nvPr/>
        </p:nvSpPr>
        <p:spPr>
          <a:xfrm>
            <a:off x="416101" y="3148489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" action="ppaction://noaction">
              <a:snd r:embed="rId7" name="4_5.wav"/>
            </a:hlinkClick>
            <a:extLst>
              <a:ext uri="{FF2B5EF4-FFF2-40B4-BE49-F238E27FC236}">
                <a16:creationId xmlns:a16="http://schemas.microsoft.com/office/drawing/2014/main" id="{3C87C864-2278-4779-AC0D-61A594FBFB69}"/>
              </a:ext>
            </a:extLst>
          </p:cNvPr>
          <p:cNvSpPr/>
          <p:nvPr/>
        </p:nvSpPr>
        <p:spPr>
          <a:xfrm>
            <a:off x="416101" y="4031157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Oval 10">
            <a:hlinkClick r:id="" action="ppaction://noaction">
              <a:snd r:embed="rId8" name="4_6.wav"/>
            </a:hlinkClick>
            <a:extLst>
              <a:ext uri="{FF2B5EF4-FFF2-40B4-BE49-F238E27FC236}">
                <a16:creationId xmlns:a16="http://schemas.microsoft.com/office/drawing/2014/main" id="{4BCD94FA-D9A0-472C-BB6C-9123C5579AA5}"/>
              </a:ext>
            </a:extLst>
          </p:cNvPr>
          <p:cNvSpPr/>
          <p:nvPr/>
        </p:nvSpPr>
        <p:spPr>
          <a:xfrm>
            <a:off x="401642" y="4927561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hlinkClick r:id="" action="ppaction://noaction">
              <a:snd r:embed="rId9" name="4_7.wav"/>
            </a:hlinkClick>
            <a:extLst>
              <a:ext uri="{FF2B5EF4-FFF2-40B4-BE49-F238E27FC236}">
                <a16:creationId xmlns:a16="http://schemas.microsoft.com/office/drawing/2014/main" id="{B077E663-A27F-4825-90B4-EE78D4093CA4}"/>
              </a:ext>
            </a:extLst>
          </p:cNvPr>
          <p:cNvSpPr/>
          <p:nvPr/>
        </p:nvSpPr>
        <p:spPr>
          <a:xfrm>
            <a:off x="416101" y="5823965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DB64F4-9F08-4105-9BF4-957A8C72A4CD}"/>
              </a:ext>
            </a:extLst>
          </p:cNvPr>
          <p:cNvSpPr txBox="1"/>
          <p:nvPr/>
        </p:nvSpPr>
        <p:spPr>
          <a:xfrm>
            <a:off x="1226057" y="1127640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sports.  They are important.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5E19D-5455-43EC-9D5E-A9FB12876458}"/>
              </a:ext>
            </a:extLst>
          </p:cNvPr>
          <p:cNvSpPr txBox="1"/>
          <p:nvPr/>
        </p:nvSpPr>
        <p:spPr>
          <a:xfrm>
            <a:off x="1213945" y="1578628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sports.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411AE1-0AFA-486C-AEE1-4D9E937EE782}"/>
              </a:ext>
            </a:extLst>
          </p:cNvPr>
          <p:cNvSpPr txBox="1"/>
          <p:nvPr/>
        </p:nvSpPr>
        <p:spPr>
          <a:xfrm>
            <a:off x="1251074" y="2035687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hate Thursdays. They are boring.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5DD07-4FEE-4BE4-BEA0-3CD39CEB8A98}"/>
              </a:ext>
            </a:extLst>
          </p:cNvPr>
          <p:cNvSpPr txBox="1"/>
          <p:nvPr/>
        </p:nvSpPr>
        <p:spPr>
          <a:xfrm>
            <a:off x="1238962" y="2486675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déteste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ennuyeux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44F7B3-267F-4E01-85E9-F6D5A73DC102}"/>
              </a:ext>
            </a:extLst>
          </p:cNvPr>
          <p:cNvSpPr txBox="1"/>
          <p:nvPr/>
        </p:nvSpPr>
        <p:spPr>
          <a:xfrm>
            <a:off x="1271318" y="2952946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shows. They are creative.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5BF0D-5D87-4142-96F7-A7CE425E4577}"/>
              </a:ext>
            </a:extLst>
          </p:cNvPr>
          <p:cNvSpPr txBox="1"/>
          <p:nvPr/>
        </p:nvSpPr>
        <p:spPr>
          <a:xfrm>
            <a:off x="1259206" y="3403934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spectacles.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créatifs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4D8CB-7938-48A5-9803-B0A3ECE73BA4}"/>
              </a:ext>
            </a:extLst>
          </p:cNvPr>
          <p:cNvSpPr txBox="1"/>
          <p:nvPr/>
        </p:nvSpPr>
        <p:spPr>
          <a:xfrm>
            <a:off x="1251074" y="3835166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languages. They are interesting.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D3FC8F-F79F-4232-B60C-4C2CD7F2759C}"/>
              </a:ext>
            </a:extLst>
          </p:cNvPr>
          <p:cNvSpPr txBox="1"/>
          <p:nvPr/>
        </p:nvSpPr>
        <p:spPr>
          <a:xfrm>
            <a:off x="1238962" y="4286154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langues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intéressantes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F85D9F-A527-446B-83AB-45A5EC7FCC18}"/>
              </a:ext>
            </a:extLst>
          </p:cNvPr>
          <p:cNvSpPr txBox="1"/>
          <p:nvPr/>
        </p:nvSpPr>
        <p:spPr>
          <a:xfrm>
            <a:off x="1252692" y="4776880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games. They are fun.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17E600-92CF-43A8-8075-53DA8347A5ED}"/>
              </a:ext>
            </a:extLst>
          </p:cNvPr>
          <p:cNvSpPr txBox="1"/>
          <p:nvPr/>
        </p:nvSpPr>
        <p:spPr>
          <a:xfrm>
            <a:off x="1240580" y="5227868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jeux.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F97CC8-ECAA-4F51-993D-28674AFABFFA}"/>
              </a:ext>
            </a:extLst>
          </p:cNvPr>
          <p:cNvSpPr txBox="1"/>
          <p:nvPr/>
        </p:nvSpPr>
        <p:spPr>
          <a:xfrm>
            <a:off x="1251074" y="5659100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hate rules but they are important.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0F1BD6-521D-4B7D-8C94-C85D4D4B2A5F}"/>
              </a:ext>
            </a:extLst>
          </p:cNvPr>
          <p:cNvSpPr txBox="1"/>
          <p:nvPr/>
        </p:nvSpPr>
        <p:spPr>
          <a:xfrm>
            <a:off x="1238962" y="6110088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déteste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règles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Title 2">
            <a:hlinkClick r:id="" action="ppaction://noaction">
              <a:snd r:embed="rId10" name="4_1.wav"/>
            </a:hlinkClick>
            <a:extLst>
              <a:ext uri="{FF2B5EF4-FFF2-40B4-BE49-F238E27FC236}">
                <a16:creationId xmlns:a16="http://schemas.microsoft.com/office/drawing/2014/main" id="{0DE8E848-6926-BBD8-992C-0B3CC2953A36}"/>
              </a:ext>
            </a:extLst>
          </p:cNvPr>
          <p:cNvSpPr txBox="1">
            <a:spLocks/>
          </p:cNvSpPr>
          <p:nvPr/>
        </p:nvSpPr>
        <p:spPr>
          <a:xfrm>
            <a:off x="730911" y="128500"/>
            <a:ext cx="8408414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3:         Parle en français.</a:t>
            </a:r>
            <a:endParaRPr lang="en-GB" sz="3200" kern="0" dirty="0"/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78C6E9B0-FBDE-4FD0-A809-213D3898C060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0FF20910-9FEF-4FF1-A5B4-2DDE6839F8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29443" y="-742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3:           Parle en français.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75FA2E7-2847-4D11-89B2-E179C752A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724642"/>
              </p:ext>
            </p:extLst>
          </p:nvPr>
        </p:nvGraphicFramePr>
        <p:xfrm>
          <a:off x="123170" y="1132246"/>
          <a:ext cx="10842773" cy="5410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42773">
                  <a:extLst>
                    <a:ext uri="{9D8B030D-6E8A-4147-A177-3AD203B41FA5}">
                      <a16:colId xmlns:a16="http://schemas.microsoft.com/office/drawing/2014/main" val="3742620122"/>
                    </a:ext>
                  </a:extLst>
                </a:gridCol>
              </a:tblGrid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1625705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9604329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843006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8647107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7987145"/>
                  </a:ext>
                </a:extLst>
              </a:tr>
              <a:tr h="901741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42633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3BE8B3A-A7C3-4420-BF2E-379F26240927}"/>
              </a:ext>
            </a:extLst>
          </p:cNvPr>
          <p:cNvSpPr txBox="1"/>
          <p:nvPr/>
        </p:nvSpPr>
        <p:spPr>
          <a:xfrm>
            <a:off x="1213945" y="1578628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sports.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44A75B-AC2C-4320-8FBE-BF8FD6FF9677}"/>
              </a:ext>
            </a:extLst>
          </p:cNvPr>
          <p:cNvSpPr txBox="1"/>
          <p:nvPr/>
        </p:nvSpPr>
        <p:spPr>
          <a:xfrm>
            <a:off x="1238962" y="2486675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déteste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ennuyeux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359DEB-7880-48D9-9AF9-50B2B2EDD292}"/>
              </a:ext>
            </a:extLst>
          </p:cNvPr>
          <p:cNvSpPr txBox="1"/>
          <p:nvPr/>
        </p:nvSpPr>
        <p:spPr>
          <a:xfrm>
            <a:off x="1259206" y="3403934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spectacles.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créatifs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EE4868-1A17-45E3-9530-1D01935F2AB2}"/>
              </a:ext>
            </a:extLst>
          </p:cNvPr>
          <p:cNvSpPr txBox="1"/>
          <p:nvPr/>
        </p:nvSpPr>
        <p:spPr>
          <a:xfrm>
            <a:off x="1238962" y="4286154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langues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intéressantes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62092-EF29-45EB-B1D0-36CBFA794662}"/>
              </a:ext>
            </a:extLst>
          </p:cNvPr>
          <p:cNvSpPr txBox="1"/>
          <p:nvPr/>
        </p:nvSpPr>
        <p:spPr>
          <a:xfrm>
            <a:off x="1240580" y="5227868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jeux.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A5E0D2-D6A3-463A-B072-5B0D3B5C3D35}"/>
              </a:ext>
            </a:extLst>
          </p:cNvPr>
          <p:cNvSpPr txBox="1"/>
          <p:nvPr/>
        </p:nvSpPr>
        <p:spPr>
          <a:xfrm>
            <a:off x="1238962" y="6110088"/>
            <a:ext cx="833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déteste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règles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D7F835-28AB-483D-8766-7C798047B23E}"/>
              </a:ext>
            </a:extLst>
          </p:cNvPr>
          <p:cNvGrpSpPr/>
          <p:nvPr/>
        </p:nvGrpSpPr>
        <p:grpSpPr>
          <a:xfrm>
            <a:off x="2671125" y="891570"/>
            <a:ext cx="1122222" cy="702686"/>
            <a:chOff x="-5961853" y="2919517"/>
            <a:chExt cx="3233488" cy="2024667"/>
          </a:xfrm>
        </p:grpSpPr>
        <p:pic>
          <p:nvPicPr>
            <p:cNvPr id="29" name="Picture 28" descr="A tennis racket on a green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1990611-2F8B-4B29-87A7-70C7DC431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56568" y="3109917"/>
              <a:ext cx="2628203" cy="1834267"/>
            </a:xfrm>
            <a:prstGeom prst="rect">
              <a:avLst/>
            </a:prstGeom>
          </p:spPr>
        </p:pic>
        <p:pic>
          <p:nvPicPr>
            <p:cNvPr id="30" name="Picture 29" descr="Shape, circle&#10;&#10;Description automatically generated">
              <a:extLst>
                <a:ext uri="{FF2B5EF4-FFF2-40B4-BE49-F238E27FC236}">
                  <a16:creationId xmlns:a16="http://schemas.microsoft.com/office/drawing/2014/main" id="{426A1C17-3BDE-4DA0-A958-E7A8CE18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1689" y="3213697"/>
              <a:ext cx="663324" cy="440143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 with medium confidence">
              <a:extLst>
                <a:ext uri="{FF2B5EF4-FFF2-40B4-BE49-F238E27FC236}">
                  <a16:creationId xmlns:a16="http://schemas.microsoft.com/office/drawing/2014/main" id="{7CAB89DD-69BF-4C22-9C3B-CAE8F452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80341" y="4351107"/>
              <a:ext cx="576396" cy="593077"/>
            </a:xfrm>
            <a:prstGeom prst="rect">
              <a:avLst/>
            </a:prstGeom>
          </p:spPr>
        </p:pic>
        <p:pic>
          <p:nvPicPr>
            <p:cNvPr id="32" name="Picture 31" descr="A picture containing text, shirt&#10;&#10;Description automatically generated">
              <a:extLst>
                <a:ext uri="{FF2B5EF4-FFF2-40B4-BE49-F238E27FC236}">
                  <a16:creationId xmlns:a16="http://schemas.microsoft.com/office/drawing/2014/main" id="{57787779-36EF-440C-9775-E28F0C5B6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17"/>
            <a:stretch/>
          </p:blipFill>
          <p:spPr>
            <a:xfrm>
              <a:off x="-5961853" y="2919517"/>
              <a:ext cx="1365086" cy="1468645"/>
            </a:xfrm>
            <a:prstGeom prst="rect">
              <a:avLst/>
            </a:prstGeom>
          </p:spPr>
        </p:pic>
      </p:grpSp>
      <p:pic>
        <p:nvPicPr>
          <p:cNvPr id="4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AA390E4-C816-4DEE-AA9C-06F289EB7E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1564163" y="938508"/>
            <a:ext cx="756744" cy="695008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6B999A3D-8B7D-4471-949C-2E21972B0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77" y="827128"/>
            <a:ext cx="551774" cy="842922"/>
          </a:xfrm>
          <a:prstGeom prst="rect">
            <a:avLst/>
          </a:prstGeom>
        </p:spPr>
      </p:pic>
      <p:pic>
        <p:nvPicPr>
          <p:cNvPr id="34" name="Google Shape;419;p5" descr="Angry, Emoji, Emoticon, Anger, Smiley">
            <a:extLst>
              <a:ext uri="{FF2B5EF4-FFF2-40B4-BE49-F238E27FC236}">
                <a16:creationId xmlns:a16="http://schemas.microsoft.com/office/drawing/2014/main" id="{34B308DC-DB35-4C9E-BEDD-7A03AC23DFE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5826" y="2040121"/>
            <a:ext cx="551774" cy="575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70B20D6-EA41-474C-BE4D-D82E6778853A}"/>
              </a:ext>
            </a:extLst>
          </p:cNvPr>
          <p:cNvGrpSpPr/>
          <p:nvPr/>
        </p:nvGrpSpPr>
        <p:grpSpPr>
          <a:xfrm>
            <a:off x="3422766" y="1846623"/>
            <a:ext cx="912151" cy="912151"/>
            <a:chOff x="9105595" y="3909231"/>
            <a:chExt cx="1140399" cy="1140399"/>
          </a:xfrm>
        </p:grpSpPr>
        <p:pic>
          <p:nvPicPr>
            <p:cNvPr id="35" name="Graphic 34" descr="Flip calendar with solid fill">
              <a:extLst>
                <a:ext uri="{FF2B5EF4-FFF2-40B4-BE49-F238E27FC236}">
                  <a16:creationId xmlns:a16="http://schemas.microsoft.com/office/drawing/2014/main" id="{FA625C2B-80A4-4B02-8663-B49B82D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05595" y="3909231"/>
              <a:ext cx="1140399" cy="114039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04857A3-6BBF-4860-9A07-F974EA47C78B}"/>
                </a:ext>
              </a:extLst>
            </p:cNvPr>
            <p:cNvSpPr txBox="1"/>
            <p:nvPr/>
          </p:nvSpPr>
          <p:spPr>
            <a:xfrm>
              <a:off x="9243168" y="4409045"/>
              <a:ext cx="889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Thu</a:t>
              </a:r>
            </a:p>
          </p:txBody>
        </p:sp>
      </p:grpSp>
      <p:pic>
        <p:nvPicPr>
          <p:cNvPr id="38" name="Picture 37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2389ACB0-5D9F-48E1-B79B-FB7D8738CF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/>
          <a:stretch/>
        </p:blipFill>
        <p:spPr>
          <a:xfrm>
            <a:off x="5561173" y="2003171"/>
            <a:ext cx="912152" cy="683664"/>
          </a:xfrm>
          <a:prstGeom prst="rect">
            <a:avLst/>
          </a:prstGeom>
        </p:spPr>
      </p:pic>
      <p:pic>
        <p:nvPicPr>
          <p:cNvPr id="39" name="Picture 3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3D6BE84-075A-4E22-97A6-102C03EAA5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2083667" y="2856137"/>
            <a:ext cx="756744" cy="695008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3EEADCAE-B6FA-447B-BA8E-0DBA21448B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30" y="2988934"/>
            <a:ext cx="836090" cy="54527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3ED3195-843D-4DF8-8AC6-FF00175ACB9C}"/>
              </a:ext>
            </a:extLst>
          </p:cNvPr>
          <p:cNvGrpSpPr/>
          <p:nvPr/>
        </p:nvGrpSpPr>
        <p:grpSpPr>
          <a:xfrm>
            <a:off x="5778210" y="2956198"/>
            <a:ext cx="1321685" cy="518858"/>
            <a:chOff x="5778210" y="2956198"/>
            <a:chExt cx="1321685" cy="518858"/>
          </a:xfrm>
        </p:grpSpPr>
        <p:pic>
          <p:nvPicPr>
            <p:cNvPr id="44" name="Picture 4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3E59B15-6447-43F9-9253-7482AF3BE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210" y="2956198"/>
              <a:ext cx="431455" cy="480472"/>
            </a:xfrm>
            <a:prstGeom prst="rect">
              <a:avLst/>
            </a:prstGeom>
          </p:spPr>
        </p:pic>
        <p:pic>
          <p:nvPicPr>
            <p:cNvPr id="45" name="Picture 44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3FFD8780-20CC-4069-8A94-99B5B8A4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440" y="2994584"/>
              <a:ext cx="431455" cy="480472"/>
            </a:xfrm>
            <a:prstGeom prst="rect">
              <a:avLst/>
            </a:prstGeom>
          </p:spPr>
        </p:pic>
        <p:pic>
          <p:nvPicPr>
            <p:cNvPr id="46" name="Picture 4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856904EF-CA81-4189-AC33-47DB7DC66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325" y="2971874"/>
              <a:ext cx="431455" cy="480472"/>
            </a:xfrm>
            <a:prstGeom prst="rect">
              <a:avLst/>
            </a:prstGeom>
          </p:spPr>
        </p:pic>
      </p:grpSp>
      <p:pic>
        <p:nvPicPr>
          <p:cNvPr id="48" name="Picture 4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AFC6912-93BB-4D9C-B14E-775413917F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1992450" y="3702802"/>
            <a:ext cx="756744" cy="69500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76118E1-B93B-4AE2-8501-902787EDA16F}"/>
              </a:ext>
            </a:extLst>
          </p:cNvPr>
          <p:cNvGrpSpPr/>
          <p:nvPr/>
        </p:nvGrpSpPr>
        <p:grpSpPr>
          <a:xfrm>
            <a:off x="3144895" y="3897108"/>
            <a:ext cx="846190" cy="500702"/>
            <a:chOff x="1078512" y="2968592"/>
            <a:chExt cx="1618573" cy="957732"/>
          </a:xfrm>
        </p:grpSpPr>
        <p:pic>
          <p:nvPicPr>
            <p:cNvPr id="50" name="Picture 49" descr="Logo, company name&#10;&#10;Description automatically generated">
              <a:extLst>
                <a:ext uri="{FF2B5EF4-FFF2-40B4-BE49-F238E27FC236}">
                  <a16:creationId xmlns:a16="http://schemas.microsoft.com/office/drawing/2014/main" id="{9E5A775C-DC69-48FC-8D5F-0877482A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12" y="3320800"/>
              <a:ext cx="912570" cy="605524"/>
            </a:xfrm>
            <a:prstGeom prst="rect">
              <a:avLst/>
            </a:prstGeom>
          </p:spPr>
        </p:pic>
        <p:pic>
          <p:nvPicPr>
            <p:cNvPr id="51" name="Picture 5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1BD0653-9937-4F20-8FD5-59E7EC5C1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388" y="2968592"/>
              <a:ext cx="912570" cy="605524"/>
            </a:xfrm>
            <a:prstGeom prst="rect">
              <a:avLst/>
            </a:prstGeom>
          </p:spPr>
        </p:pic>
        <p:pic>
          <p:nvPicPr>
            <p:cNvPr id="52" name="Picture 5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937B4C4-2623-4665-8653-181DCDA2F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15" y="3320800"/>
              <a:ext cx="912570" cy="605524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7DF99121-E35D-4FD2-B554-BCEAEE348B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96" y="3754909"/>
            <a:ext cx="1125977" cy="72579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C33C904-CCD8-48E0-A61B-AF06116F9BCC}"/>
              </a:ext>
            </a:extLst>
          </p:cNvPr>
          <p:cNvGrpSpPr/>
          <p:nvPr/>
        </p:nvGrpSpPr>
        <p:grpSpPr>
          <a:xfrm>
            <a:off x="2671125" y="4721016"/>
            <a:ext cx="1321033" cy="663841"/>
            <a:chOff x="1955294" y="4770717"/>
            <a:chExt cx="1321033" cy="66384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648FA8E-1FE9-4FF0-AE67-02A91F5A8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294" y="4770717"/>
              <a:ext cx="845771" cy="65018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477C555-7A72-49EB-995C-D5B8BF4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556" y="4784372"/>
              <a:ext cx="845771" cy="650186"/>
            </a:xfrm>
            <a:prstGeom prst="rect">
              <a:avLst/>
            </a:prstGeom>
          </p:spPr>
        </p:pic>
      </p:grpSp>
      <p:pic>
        <p:nvPicPr>
          <p:cNvPr id="57" name="Picture 5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5C91A47-9D4B-46A9-97D7-7D71AD6F1E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18738" r="20958" b="28149"/>
          <a:stretch/>
        </p:blipFill>
        <p:spPr>
          <a:xfrm>
            <a:off x="1742812" y="4630764"/>
            <a:ext cx="756744" cy="69500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1CD5BE5B-688F-45CA-B31F-4506D0BE4A1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29" y="4715866"/>
            <a:ext cx="756744" cy="643984"/>
          </a:xfrm>
          <a:prstGeom prst="rect">
            <a:avLst/>
          </a:prstGeom>
        </p:spPr>
      </p:pic>
      <p:pic>
        <p:nvPicPr>
          <p:cNvPr id="61" name="Google Shape;419;p5" descr="Angry, Emoji, Emoticon, Anger, Smiley">
            <a:extLst>
              <a:ext uri="{FF2B5EF4-FFF2-40B4-BE49-F238E27FC236}">
                <a16:creationId xmlns:a16="http://schemas.microsoft.com/office/drawing/2014/main" id="{BF6C7FD8-D78E-466A-97C6-508BBD53BAC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82679" y="5630890"/>
            <a:ext cx="551774" cy="575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9AD915CB-9834-4391-8A1D-E993C763D981}"/>
              </a:ext>
            </a:extLst>
          </p:cNvPr>
          <p:cNvGrpSpPr/>
          <p:nvPr/>
        </p:nvGrpSpPr>
        <p:grpSpPr>
          <a:xfrm>
            <a:off x="3011995" y="5740619"/>
            <a:ext cx="1120731" cy="507771"/>
            <a:chOff x="3011995" y="5740619"/>
            <a:chExt cx="1120731" cy="507771"/>
          </a:xfrm>
        </p:grpSpPr>
        <p:pic>
          <p:nvPicPr>
            <p:cNvPr id="62" name="Picture 61" descr="A picture containing text, measuring stick, indoor&#10;&#10;Description automatically generated">
              <a:extLst>
                <a:ext uri="{FF2B5EF4-FFF2-40B4-BE49-F238E27FC236}">
                  <a16:creationId xmlns:a16="http://schemas.microsoft.com/office/drawing/2014/main" id="{190CBAB0-DE1F-496A-A068-B50173F3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995" y="5805116"/>
              <a:ext cx="742892" cy="355350"/>
            </a:xfrm>
            <a:prstGeom prst="rect">
              <a:avLst/>
            </a:prstGeom>
          </p:spPr>
        </p:pic>
        <p:pic>
          <p:nvPicPr>
            <p:cNvPr id="63" name="Picture 62" descr="Shape, icon, arrow&#10;&#10;Description automatically generated">
              <a:extLst>
                <a:ext uri="{FF2B5EF4-FFF2-40B4-BE49-F238E27FC236}">
                  <a16:creationId xmlns:a16="http://schemas.microsoft.com/office/drawing/2014/main" id="{BB938AAC-F702-4FDD-B742-E75A0E6C2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955" y="5740619"/>
              <a:ext cx="507771" cy="507771"/>
            </a:xfrm>
            <a:prstGeom prst="rect">
              <a:avLst/>
            </a:prstGeom>
          </p:spPr>
        </p:pic>
      </p:grpSp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47C2B3C3-C811-4914-A368-BB7C31DD659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9" y="5455118"/>
            <a:ext cx="507771" cy="775700"/>
          </a:xfrm>
          <a:prstGeom prst="rect">
            <a:avLst/>
          </a:prstGeom>
        </p:spPr>
      </p:pic>
      <p:sp>
        <p:nvSpPr>
          <p:cNvPr id="53" name="Oval 52">
            <a:hlinkClick r:id="" action="ppaction://noaction">
              <a:snd r:embed="rId25" name="4_2.wav"/>
            </a:hlinkClick>
            <a:extLst>
              <a:ext uri="{FF2B5EF4-FFF2-40B4-BE49-F238E27FC236}">
                <a16:creationId xmlns:a16="http://schemas.microsoft.com/office/drawing/2014/main" id="{0D91EBD2-314F-DC67-48D6-1E9341455AEC}"/>
              </a:ext>
            </a:extLst>
          </p:cNvPr>
          <p:cNvSpPr/>
          <p:nvPr/>
        </p:nvSpPr>
        <p:spPr>
          <a:xfrm>
            <a:off x="401642" y="1307365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9" name="Oval 58">
            <a:hlinkClick r:id="" action="ppaction://noaction">
              <a:snd r:embed="rId26" name="4_3.wav"/>
            </a:hlinkClick>
            <a:extLst>
              <a:ext uri="{FF2B5EF4-FFF2-40B4-BE49-F238E27FC236}">
                <a16:creationId xmlns:a16="http://schemas.microsoft.com/office/drawing/2014/main" id="{F791F80F-84CE-6565-F5E4-FB611EFD2DD5}"/>
              </a:ext>
            </a:extLst>
          </p:cNvPr>
          <p:cNvSpPr/>
          <p:nvPr/>
        </p:nvSpPr>
        <p:spPr>
          <a:xfrm>
            <a:off x="401642" y="2277423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5" name="Oval 64">
            <a:hlinkClick r:id="" action="ppaction://noaction">
              <a:snd r:embed="rId27" name="4_4.wav"/>
            </a:hlinkClick>
            <a:extLst>
              <a:ext uri="{FF2B5EF4-FFF2-40B4-BE49-F238E27FC236}">
                <a16:creationId xmlns:a16="http://schemas.microsoft.com/office/drawing/2014/main" id="{A2C294B2-D8F0-F9BD-63E5-66B4579A18A3}"/>
              </a:ext>
            </a:extLst>
          </p:cNvPr>
          <p:cNvSpPr/>
          <p:nvPr/>
        </p:nvSpPr>
        <p:spPr>
          <a:xfrm>
            <a:off x="416101" y="3148489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6" name="Oval 65">
            <a:hlinkClick r:id="" action="ppaction://noaction">
              <a:snd r:embed="rId28" name="4_5.wav"/>
            </a:hlinkClick>
            <a:extLst>
              <a:ext uri="{FF2B5EF4-FFF2-40B4-BE49-F238E27FC236}">
                <a16:creationId xmlns:a16="http://schemas.microsoft.com/office/drawing/2014/main" id="{A8B749A2-6002-A36B-478C-C2BF7A969E94}"/>
              </a:ext>
            </a:extLst>
          </p:cNvPr>
          <p:cNvSpPr/>
          <p:nvPr/>
        </p:nvSpPr>
        <p:spPr>
          <a:xfrm>
            <a:off x="416101" y="4031157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Oval 67">
            <a:hlinkClick r:id="" action="ppaction://noaction">
              <a:snd r:embed="rId29" name="4_6.wav"/>
            </a:hlinkClick>
            <a:extLst>
              <a:ext uri="{FF2B5EF4-FFF2-40B4-BE49-F238E27FC236}">
                <a16:creationId xmlns:a16="http://schemas.microsoft.com/office/drawing/2014/main" id="{61EC8C67-E1F2-D580-18C2-957936484AB1}"/>
              </a:ext>
            </a:extLst>
          </p:cNvPr>
          <p:cNvSpPr/>
          <p:nvPr/>
        </p:nvSpPr>
        <p:spPr>
          <a:xfrm>
            <a:off x="401642" y="4927561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9" name="Oval 68">
            <a:hlinkClick r:id="" action="ppaction://noaction">
              <a:snd r:embed="rId30" name="4_7.wav"/>
            </a:hlinkClick>
            <a:extLst>
              <a:ext uri="{FF2B5EF4-FFF2-40B4-BE49-F238E27FC236}">
                <a16:creationId xmlns:a16="http://schemas.microsoft.com/office/drawing/2014/main" id="{EE72CC3B-F56D-820E-BEBD-4AD256D72DD0}"/>
              </a:ext>
            </a:extLst>
          </p:cNvPr>
          <p:cNvSpPr/>
          <p:nvPr/>
        </p:nvSpPr>
        <p:spPr>
          <a:xfrm>
            <a:off x="416101" y="5823965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0" name="Google Shape;167;p2">
            <a:extLst>
              <a:ext uri="{FF2B5EF4-FFF2-40B4-BE49-F238E27FC236}">
                <a16:creationId xmlns:a16="http://schemas.microsoft.com/office/drawing/2014/main" id="{436EA153-AF0A-4190-9D05-6BE9D9A71E9A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64A62E32-ECA4-4C54-BC09-D6F5393884E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973953" y="-953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74AF3E69-C9A5-4792-8B46-1B079E280A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" y="-7547"/>
            <a:ext cx="12198319" cy="6865547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4" name="4_8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1341506" y="620167"/>
            <a:ext cx="8289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ton école.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des phrases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E3E7F8F-8B71-475C-8E7C-6B8019036E8C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08BE79D-1F2F-4614-982D-3C40821544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A2F57B-F5E9-402A-8BEE-570E43BF8537}"/>
              </a:ext>
            </a:extLst>
          </p:cNvPr>
          <p:cNvSpPr/>
          <p:nvPr/>
        </p:nvSpPr>
        <p:spPr>
          <a:xfrm>
            <a:off x="597247" y="2205904"/>
            <a:ext cx="4903076" cy="4219811"/>
          </a:xfrm>
          <a:prstGeom prst="roundRect">
            <a:avLst/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391D0D-3D97-4F28-8F36-C816C693E2E0}"/>
              </a:ext>
            </a:extLst>
          </p:cNvPr>
          <p:cNvSpPr/>
          <p:nvPr/>
        </p:nvSpPr>
        <p:spPr>
          <a:xfrm>
            <a:off x="7431576" y="2546588"/>
            <a:ext cx="4615262" cy="3850438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5DA8DB-604E-408F-AA10-A30C3472D9C9}"/>
              </a:ext>
            </a:extLst>
          </p:cNvPr>
          <p:cNvSpPr txBox="1"/>
          <p:nvPr/>
        </p:nvSpPr>
        <p:spPr>
          <a:xfrm rot="20939127">
            <a:off x="7721907" y="2520985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créatif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B5C165-BF11-4069-B3AB-040FDDF75E3E}"/>
              </a:ext>
            </a:extLst>
          </p:cNvPr>
          <p:cNvSpPr txBox="1"/>
          <p:nvPr/>
        </p:nvSpPr>
        <p:spPr>
          <a:xfrm>
            <a:off x="10172731" y="2608059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parfait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A6BD8E-AB14-48B7-933D-56B269AFB53D}"/>
              </a:ext>
            </a:extLst>
          </p:cNvPr>
          <p:cNvSpPr txBox="1"/>
          <p:nvPr/>
        </p:nvSpPr>
        <p:spPr>
          <a:xfrm rot="21292057">
            <a:off x="9679002" y="3203688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positif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A45A4-C7DC-4CD7-93D9-A9FD40225F17}"/>
              </a:ext>
            </a:extLst>
          </p:cNvPr>
          <p:cNvSpPr txBox="1"/>
          <p:nvPr/>
        </p:nvSpPr>
        <p:spPr>
          <a:xfrm>
            <a:off x="7527205" y="3313931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D5CFF-7D5A-4FFE-960E-C792B9F971E4}"/>
              </a:ext>
            </a:extLst>
          </p:cNvPr>
          <p:cNvSpPr txBox="1"/>
          <p:nvPr/>
        </p:nvSpPr>
        <p:spPr>
          <a:xfrm rot="20939127">
            <a:off x="7754185" y="3859128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sérieux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F2E4B2-0F86-4456-9A5A-0C339315D6E1}"/>
              </a:ext>
            </a:extLst>
          </p:cNvPr>
          <p:cNvSpPr txBox="1"/>
          <p:nvPr/>
        </p:nvSpPr>
        <p:spPr>
          <a:xfrm rot="20939127">
            <a:off x="7692882" y="5340441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E6C429-EAAF-4FE3-880C-F5C4C6FCFA81}"/>
              </a:ext>
            </a:extLst>
          </p:cNvPr>
          <p:cNvSpPr txBox="1"/>
          <p:nvPr/>
        </p:nvSpPr>
        <p:spPr>
          <a:xfrm>
            <a:off x="9918623" y="3829404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intéressant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C9B95-049D-4838-A9BB-809ABB6C31FA}"/>
              </a:ext>
            </a:extLst>
          </p:cNvPr>
          <p:cNvSpPr txBox="1"/>
          <p:nvPr/>
        </p:nvSpPr>
        <p:spPr>
          <a:xfrm>
            <a:off x="7598409" y="4749596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ennuyeux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7AFF97-8A05-4797-A9E4-1B21020D59F1}"/>
              </a:ext>
            </a:extLst>
          </p:cNvPr>
          <p:cNvSpPr txBox="1"/>
          <p:nvPr/>
        </p:nvSpPr>
        <p:spPr>
          <a:xfrm rot="458150">
            <a:off x="9305564" y="5636931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amusant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573139-C3FC-4ABC-8FA2-3FCDEDE70171}"/>
              </a:ext>
            </a:extLst>
          </p:cNvPr>
          <p:cNvSpPr txBox="1"/>
          <p:nvPr/>
        </p:nvSpPr>
        <p:spPr>
          <a:xfrm rot="21292057">
            <a:off x="9750293" y="4449490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difficile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AE529B-9AF7-4601-BB8A-F859F5401497}"/>
              </a:ext>
            </a:extLst>
          </p:cNvPr>
          <p:cNvSpPr txBox="1"/>
          <p:nvPr/>
        </p:nvSpPr>
        <p:spPr>
          <a:xfrm>
            <a:off x="10143706" y="5053139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négatif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695812-892F-4650-BDBD-9BFCB8DF87AA}"/>
              </a:ext>
            </a:extLst>
          </p:cNvPr>
          <p:cNvSpPr txBox="1"/>
          <p:nvPr/>
        </p:nvSpPr>
        <p:spPr>
          <a:xfrm rot="20939127">
            <a:off x="628079" y="2442127"/>
            <a:ext cx="2782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spectacles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F29BF0-325C-450B-B43B-0386D681EEBC}"/>
              </a:ext>
            </a:extLst>
          </p:cNvPr>
          <p:cNvSpPr txBox="1"/>
          <p:nvPr/>
        </p:nvSpPr>
        <p:spPr>
          <a:xfrm>
            <a:off x="3005697" y="2704561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</a:t>
            </a:r>
            <a:r>
              <a:rPr lang="en-GB" sz="2800" b="1" dirty="0" err="1">
                <a:solidFill>
                  <a:srgbClr val="26859D"/>
                </a:solidFill>
                <a:latin typeface="Century Gothic" panose="020B0502020202020204" pitchFamily="34" charset="0"/>
              </a:rPr>
              <a:t>langues</a:t>
            </a:r>
            <a:endParaRPr lang="en-GB" sz="2800" b="1" dirty="0">
              <a:solidFill>
                <a:srgbClr val="26859D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22DE8A-94B5-4C87-B31A-23750644541E}"/>
              </a:ext>
            </a:extLst>
          </p:cNvPr>
          <p:cNvSpPr txBox="1"/>
          <p:nvPr/>
        </p:nvSpPr>
        <p:spPr>
          <a:xfrm rot="21292057">
            <a:off x="2987152" y="3532562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</a:t>
            </a:r>
            <a:r>
              <a:rPr lang="en-GB" sz="2800" b="1" dirty="0" err="1">
                <a:solidFill>
                  <a:srgbClr val="26859D"/>
                </a:solidFill>
                <a:latin typeface="Century Gothic" panose="020B0502020202020204" pitchFamily="34" charset="0"/>
              </a:rPr>
              <a:t>activités</a:t>
            </a:r>
            <a:endParaRPr lang="en-GB" sz="2800" b="1" dirty="0">
              <a:solidFill>
                <a:srgbClr val="26859D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8503FC-30BC-46E0-A916-509875AC1CB1}"/>
              </a:ext>
            </a:extLst>
          </p:cNvPr>
          <p:cNvSpPr txBox="1"/>
          <p:nvPr/>
        </p:nvSpPr>
        <p:spPr>
          <a:xfrm>
            <a:off x="835353" y="3443340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sports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5A69B5-9664-49A4-B216-13097ABC7AE3}"/>
              </a:ext>
            </a:extLst>
          </p:cNvPr>
          <p:cNvSpPr txBox="1"/>
          <p:nvPr/>
        </p:nvSpPr>
        <p:spPr>
          <a:xfrm rot="20939127">
            <a:off x="1062333" y="3988537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</a:t>
            </a:r>
            <a:r>
              <a:rPr lang="en-GB" sz="2800" b="1" dirty="0" err="1">
                <a:solidFill>
                  <a:srgbClr val="26859D"/>
                </a:solidFill>
                <a:latin typeface="Century Gothic" panose="020B0502020202020204" pitchFamily="34" charset="0"/>
              </a:rPr>
              <a:t>règles</a:t>
            </a:r>
            <a:endParaRPr lang="en-GB" sz="2800" b="1" dirty="0">
              <a:solidFill>
                <a:srgbClr val="26859D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BFE536-1994-4A49-A8F8-7C7C48CAEC86}"/>
              </a:ext>
            </a:extLst>
          </p:cNvPr>
          <p:cNvSpPr txBox="1"/>
          <p:nvPr/>
        </p:nvSpPr>
        <p:spPr>
          <a:xfrm rot="20939127">
            <a:off x="1001030" y="5469850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profs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DFC182-ABF0-4231-8F4D-DBDD1F3E4D74}"/>
              </a:ext>
            </a:extLst>
          </p:cNvPr>
          <p:cNvSpPr txBox="1"/>
          <p:nvPr/>
        </p:nvSpPr>
        <p:spPr>
          <a:xfrm>
            <a:off x="3180437" y="4476811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jeux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164E21-7491-4E7A-A7E4-6083B0BA8801}"/>
              </a:ext>
            </a:extLst>
          </p:cNvPr>
          <p:cNvSpPr txBox="1"/>
          <p:nvPr/>
        </p:nvSpPr>
        <p:spPr>
          <a:xfrm>
            <a:off x="906557" y="4879005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garçons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2BC2F7-A766-44C7-AC87-414D1535475F}"/>
              </a:ext>
            </a:extLst>
          </p:cNvPr>
          <p:cNvSpPr txBox="1"/>
          <p:nvPr/>
        </p:nvSpPr>
        <p:spPr>
          <a:xfrm rot="21292057">
            <a:off x="2937470" y="5538944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les chansons</a:t>
            </a: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B7794BBE-3652-4CBB-B928-EB6F4848B64B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8437E853-D220-4288-99E2-FB28E8A00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462" y="4693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637096"/>
              </p:ext>
            </p:extLst>
          </p:nvPr>
        </p:nvGraphicFramePr>
        <p:xfrm>
          <a:off x="499041" y="692524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fille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chanson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l’activité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5_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boy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show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chair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164324" y="537508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language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song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32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activity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rule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570885" y="45569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game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girl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164854" y="3695336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week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season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84500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(f)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123843" y="1968687"/>
            <a:ext cx="224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Tuesday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today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Saturday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Friday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Thursday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Sunday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5A9610CD-CD06-4E6F-BCAB-A434470587BB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11340"/>
              </p:ext>
            </p:extLst>
          </p:nvPr>
        </p:nvGraphicFramePr>
        <p:xfrm>
          <a:off x="499041" y="692524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which?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which?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rule, ruler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9" name="5_2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l’activité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chaise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chanson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240648" y="539357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garçon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fille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32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jeu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langue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570885" y="45569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règle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spectacle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164854" y="3695336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sommes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quel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quelle 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semaine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saison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jour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123843" y="1968687"/>
            <a:ext cx="224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aujourd’hui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53DBE765-E041-4AE3-8BA6-D42C2EAD32C0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5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FD5EB75F-E269-4C17-8B14-06B9C9D13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51370"/>
              </p:ext>
            </p:extLst>
          </p:nvPr>
        </p:nvGraphicFramePr>
        <p:xfrm>
          <a:off x="499041" y="692524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fille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l’activité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625AF50-CB93-47BD-BA89-1A901067D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85C225AE-11CD-4493-83BE-C803994CE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0EEA6C-FB93-436E-80E4-6C4253842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7F9E8E-1EBB-4A8D-BEBF-7BE08310A6B8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D64D52-7A96-4773-896F-74A45F563117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E8DF3C-0310-4A57-BCA4-6369FDC66A34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5BD73B35-C230-4E97-8AAC-AF2CCF84A6D2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2260</Words>
  <Application>Microsoft Office PowerPoint</Application>
  <PresentationFormat>Widescreen</PresentationFormat>
  <Paragraphs>349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2_Office Theme</vt:lpstr>
      <vt:lpstr>Interactions</vt:lpstr>
      <vt:lpstr>Follow up 1:</vt:lpstr>
      <vt:lpstr>Follow up 2:</vt:lpstr>
      <vt:lpstr>PowerPoint Presentation</vt:lpstr>
      <vt:lpstr>Follow up 3:           Parle en français.</vt:lpstr>
      <vt:lpstr>Follow up 4: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46</cp:revision>
  <dcterms:created xsi:type="dcterms:W3CDTF">2021-06-12T06:20:35Z</dcterms:created>
  <dcterms:modified xsi:type="dcterms:W3CDTF">2022-10-02T06:05:43Z</dcterms:modified>
</cp:coreProperties>
</file>