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</p:sldMasterIdLst>
  <p:notesMasterIdLst>
    <p:notesMasterId r:id="rId13"/>
  </p:notesMasterIdLst>
  <p:sldIdLst>
    <p:sldId id="257" r:id="rId3"/>
    <p:sldId id="452" r:id="rId4"/>
    <p:sldId id="510" r:id="rId5"/>
    <p:sldId id="511" r:id="rId6"/>
    <p:sldId id="513" r:id="rId7"/>
    <p:sldId id="492" r:id="rId8"/>
    <p:sldId id="512" r:id="rId9"/>
    <p:sldId id="514" r:id="rId10"/>
    <p:sldId id="509" r:id="rId11"/>
    <p:sldId id="51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859D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0D063DF-EB44-48C0-B90A-4372112E9E81}" v="8" dt="2022-09-01T15:05:32.68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0955" autoAdjust="0"/>
  </p:normalViewPr>
  <p:slideViewPr>
    <p:cSldViewPr snapToGrid="0">
      <p:cViewPr>
        <p:scale>
          <a:sx n="47" d="100"/>
          <a:sy n="47" d="100"/>
        </p:scale>
        <p:origin x="1944" y="65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m Dawes" userId="fe899cd594ff6f3a" providerId="LiveId" clId="{80D063DF-EB44-48C0-B90A-4372112E9E81}"/>
    <pc:docChg chg="custSel addSld delSld modSld">
      <pc:chgData name="Tom Dawes" userId="fe899cd594ff6f3a" providerId="LiveId" clId="{80D063DF-EB44-48C0-B90A-4372112E9E81}" dt="2022-09-01T15:05:32.682" v="3"/>
      <pc:docMkLst>
        <pc:docMk/>
      </pc:docMkLst>
      <pc:sldChg chg="add del">
        <pc:chgData name="Tom Dawes" userId="fe899cd594ff6f3a" providerId="LiveId" clId="{80D063DF-EB44-48C0-B90A-4372112E9E81}" dt="2022-09-01T15:04:22.415" v="1"/>
        <pc:sldMkLst>
          <pc:docMk/>
          <pc:sldMk cId="490783671" sldId="510"/>
        </pc:sldMkLst>
      </pc:sldChg>
      <pc:sldChg chg="addSp delSp modSp mod">
        <pc:chgData name="Tom Dawes" userId="fe899cd594ff6f3a" providerId="LiveId" clId="{80D063DF-EB44-48C0-B90A-4372112E9E81}" dt="2022-09-01T15:05:32.682" v="3"/>
        <pc:sldMkLst>
          <pc:docMk/>
          <pc:sldMk cId="3685342906" sldId="513"/>
        </pc:sldMkLst>
        <pc:spChg chg="del">
          <ac:chgData name="Tom Dawes" userId="fe899cd594ff6f3a" providerId="LiveId" clId="{80D063DF-EB44-48C0-B90A-4372112E9E81}" dt="2022-09-01T15:05:31.759" v="2" actId="478"/>
          <ac:spMkLst>
            <pc:docMk/>
            <pc:sldMk cId="3685342906" sldId="513"/>
            <ac:spMk id="7" creationId="{5C91DB68-F77B-49CD-81ED-0CD09AB8C654}"/>
          </ac:spMkLst>
        </pc:spChg>
        <pc:spChg chg="del">
          <ac:chgData name="Tom Dawes" userId="fe899cd594ff6f3a" providerId="LiveId" clId="{80D063DF-EB44-48C0-B90A-4372112E9E81}" dt="2022-09-01T15:05:31.759" v="2" actId="478"/>
          <ac:spMkLst>
            <pc:docMk/>
            <pc:sldMk cId="3685342906" sldId="513"/>
            <ac:spMk id="8" creationId="{0C439A87-AACB-4A07-9699-75F1E0D10E80}"/>
          </ac:spMkLst>
        </pc:spChg>
        <pc:spChg chg="del">
          <ac:chgData name="Tom Dawes" userId="fe899cd594ff6f3a" providerId="LiveId" clId="{80D063DF-EB44-48C0-B90A-4372112E9E81}" dt="2022-09-01T15:05:31.759" v="2" actId="478"/>
          <ac:spMkLst>
            <pc:docMk/>
            <pc:sldMk cId="3685342906" sldId="513"/>
            <ac:spMk id="9" creationId="{40CF28BA-C714-484C-B19B-9E1BEA90A646}"/>
          </ac:spMkLst>
        </pc:spChg>
        <pc:spChg chg="del">
          <ac:chgData name="Tom Dawes" userId="fe899cd594ff6f3a" providerId="LiveId" clId="{80D063DF-EB44-48C0-B90A-4372112E9E81}" dt="2022-09-01T15:05:31.759" v="2" actId="478"/>
          <ac:spMkLst>
            <pc:docMk/>
            <pc:sldMk cId="3685342906" sldId="513"/>
            <ac:spMk id="10" creationId="{3EBCD17E-B4D9-404B-BD88-2856506B64D4}"/>
          </ac:spMkLst>
        </pc:spChg>
        <pc:spChg chg="del">
          <ac:chgData name="Tom Dawes" userId="fe899cd594ff6f3a" providerId="LiveId" clId="{80D063DF-EB44-48C0-B90A-4372112E9E81}" dt="2022-09-01T15:05:31.759" v="2" actId="478"/>
          <ac:spMkLst>
            <pc:docMk/>
            <pc:sldMk cId="3685342906" sldId="513"/>
            <ac:spMk id="11" creationId="{05EC5FDA-EEAC-4973-B023-86DF5682AB0E}"/>
          </ac:spMkLst>
        </pc:spChg>
        <pc:spChg chg="del">
          <ac:chgData name="Tom Dawes" userId="fe899cd594ff6f3a" providerId="LiveId" clId="{80D063DF-EB44-48C0-B90A-4372112E9E81}" dt="2022-09-01T15:05:31.759" v="2" actId="478"/>
          <ac:spMkLst>
            <pc:docMk/>
            <pc:sldMk cId="3685342906" sldId="513"/>
            <ac:spMk id="12" creationId="{638C2627-28C4-477B-9247-D2EEC78A779D}"/>
          </ac:spMkLst>
        </pc:spChg>
        <pc:spChg chg="add mod">
          <ac:chgData name="Tom Dawes" userId="fe899cd594ff6f3a" providerId="LiveId" clId="{80D063DF-EB44-48C0-B90A-4372112E9E81}" dt="2022-09-01T15:05:32.682" v="3"/>
          <ac:spMkLst>
            <pc:docMk/>
            <pc:sldMk cId="3685342906" sldId="513"/>
            <ac:spMk id="53" creationId="{6AA25591-C434-7008-5059-04726EEC3759}"/>
          </ac:spMkLst>
        </pc:spChg>
        <pc:spChg chg="add mod">
          <ac:chgData name="Tom Dawes" userId="fe899cd594ff6f3a" providerId="LiveId" clId="{80D063DF-EB44-48C0-B90A-4372112E9E81}" dt="2022-09-01T15:05:32.682" v="3"/>
          <ac:spMkLst>
            <pc:docMk/>
            <pc:sldMk cId="3685342906" sldId="513"/>
            <ac:spMk id="59" creationId="{0AB89B84-9BDE-48D1-48D3-11E2104A7EDD}"/>
          </ac:spMkLst>
        </pc:spChg>
        <pc:spChg chg="add mod">
          <ac:chgData name="Tom Dawes" userId="fe899cd594ff6f3a" providerId="LiveId" clId="{80D063DF-EB44-48C0-B90A-4372112E9E81}" dt="2022-09-01T15:05:32.682" v="3"/>
          <ac:spMkLst>
            <pc:docMk/>
            <pc:sldMk cId="3685342906" sldId="513"/>
            <ac:spMk id="65" creationId="{484689B6-38BF-63B2-E10A-4A4D7C70988B}"/>
          </ac:spMkLst>
        </pc:spChg>
        <pc:spChg chg="add mod">
          <ac:chgData name="Tom Dawes" userId="fe899cd594ff6f3a" providerId="LiveId" clId="{80D063DF-EB44-48C0-B90A-4372112E9E81}" dt="2022-09-01T15:05:32.682" v="3"/>
          <ac:spMkLst>
            <pc:docMk/>
            <pc:sldMk cId="3685342906" sldId="513"/>
            <ac:spMk id="66" creationId="{776ECD5C-06E1-040C-7815-10BEF2864DAF}"/>
          </ac:spMkLst>
        </pc:spChg>
        <pc:spChg chg="add mod">
          <ac:chgData name="Tom Dawes" userId="fe899cd594ff6f3a" providerId="LiveId" clId="{80D063DF-EB44-48C0-B90A-4372112E9E81}" dt="2022-09-01T15:05:32.682" v="3"/>
          <ac:spMkLst>
            <pc:docMk/>
            <pc:sldMk cId="3685342906" sldId="513"/>
            <ac:spMk id="68" creationId="{67AF125F-5563-4F31-12F3-CE27D2A6A55D}"/>
          </ac:spMkLst>
        </pc:spChg>
        <pc:spChg chg="add mod">
          <ac:chgData name="Tom Dawes" userId="fe899cd594ff6f3a" providerId="LiveId" clId="{80D063DF-EB44-48C0-B90A-4372112E9E81}" dt="2022-09-01T15:05:32.682" v="3"/>
          <ac:spMkLst>
            <pc:docMk/>
            <pc:sldMk cId="3685342906" sldId="513"/>
            <ac:spMk id="69" creationId="{A546A39E-0776-D1F4-DF70-213230F2DB1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125C53-773C-49EE-98CA-2C16F81F252F}" type="datetimeFigureOut">
              <a:rPr lang="en-GB" smtClean="0"/>
              <a:t>26/11/2023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2D0CC9-DEA3-4A63-A921-D94C06607C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2704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GB" sz="1800" dirty="0"/>
              <a:t>Artwork by Steve Clarke. Pronoun pictures from NCELP (www.ncelp.org). All additional pictures selected from </a:t>
            </a:r>
            <a:r>
              <a:rPr lang="en-GB" sz="1800" dirty="0" err="1"/>
              <a:t>Pixabay</a:t>
            </a:r>
            <a:r>
              <a:rPr lang="en-GB" sz="1800" dirty="0"/>
              <a:t> and are available under a Creative Commons license, no attribution required.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800" b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Phonics:  </a:t>
            </a:r>
            <a:r>
              <a:rPr lang="en-GB" sz="1800" b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revisit </a:t>
            </a:r>
            <a:r>
              <a:rPr lang="fr-FR" sz="1800" b="0" i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closed [eu(t,x,s)] un peu [91] vs open [eu(r,l,f,ne,ve)] peur [755] fleur [2305] jeune [152] neuf [787] acteur [1552] seul [102]</a:t>
            </a:r>
          </a:p>
          <a:p>
            <a:pPr marL="216000" indent="-216000">
              <a:lnSpc>
                <a:spcPct val="100000"/>
              </a:lnSpc>
            </a:pPr>
            <a:endParaRPr lang="it-IT" sz="1800" b="0" i="1" strike="noStrike" spc="-1" dirty="0">
              <a:solidFill>
                <a:srgbClr val="002060"/>
              </a:solidFill>
              <a:latin typeface="Century Gothic"/>
              <a:ea typeface="Century Gothic"/>
            </a:endParaRPr>
          </a:p>
          <a:p>
            <a:pPr marL="216000" indent="-216000">
              <a:lnSpc>
                <a:spcPct val="100000"/>
              </a:lnSpc>
            </a:pPr>
            <a:r>
              <a:rPr lang="it-IT" sz="1800" b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Vocabulary</a:t>
            </a:r>
            <a:r>
              <a:rPr lang="it-IT" sz="1800" b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: activité [452] chaise [3419] chanson [2142] garçon [1599] fille [629] jeu [291] langue [712] règle2 [488] spectacle [1687]</a:t>
            </a:r>
          </a:p>
          <a:p>
            <a:pPr marL="216000" indent="-216000">
              <a:lnSpc>
                <a:spcPct val="100000"/>
              </a:lnSpc>
            </a:pPr>
            <a:r>
              <a:rPr lang="it-IT" sz="1800" b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Revisit 1: </a:t>
            </a:r>
            <a:r>
              <a:rPr lang="fr-FR" sz="1800" b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sommes [5] nous [31] quel, quelle [146] date [660] jour [78] semaine [245] saison [1667] lundi [1091], mardi [1044]  mercredi [1168]  jeudi [1112] vendredi [1086] samedi [1356] dimanche [1235] aujourd’hui [233] </a:t>
            </a:r>
            <a:endParaRPr lang="it-IT" sz="1800" b="0" strike="noStrike" spc="-1" dirty="0">
              <a:solidFill>
                <a:srgbClr val="002060"/>
              </a:solidFill>
              <a:latin typeface="Century Gothic"/>
              <a:ea typeface="Century Gothic"/>
            </a:endParaRPr>
          </a:p>
          <a:p>
            <a:pPr marL="216000" indent="-216000">
              <a:lnSpc>
                <a:spcPct val="100000"/>
              </a:lnSpc>
            </a:pPr>
            <a:r>
              <a:rPr lang="it-IT" sz="1800" b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Revisit 2: -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GB" sz="1800" dirty="0">
              <a:solidFill>
                <a:srgbClr val="002060"/>
              </a:solidFill>
              <a:effectLst/>
              <a:latin typeface="Arial"/>
              <a:ea typeface="+mn-ea"/>
              <a:cs typeface="Arial"/>
              <a:sym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800" dirty="0" err="1">
                <a:solidFill>
                  <a:schemeClr val="dk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Londsale</a:t>
            </a:r>
            <a:r>
              <a:rPr lang="en-GB" sz="1800" dirty="0">
                <a:solidFill>
                  <a:schemeClr val="dk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, D., &amp; Le Bras, Y.  (2009). </a:t>
            </a:r>
            <a:r>
              <a:rPr lang="en-GB" sz="1800" i="1" dirty="0">
                <a:solidFill>
                  <a:schemeClr val="dk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A Frequency Dictionary of French: Core vocabulary for learners </a:t>
            </a:r>
            <a:r>
              <a:rPr lang="en-GB" sz="1800" dirty="0">
                <a:solidFill>
                  <a:schemeClr val="dk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London: Routledge.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GB" sz="1800" dirty="0">
              <a:latin typeface="+mn-lt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tabLst/>
              <a:defRPr/>
            </a:pPr>
            <a:r>
              <a:rPr lang="en-GB" sz="1800" dirty="0"/>
              <a:t>The frequency rankings for words that occur in this PowerPoint which have been</a:t>
            </a:r>
            <a:r>
              <a:rPr lang="en-GB" sz="1800" i="1" dirty="0"/>
              <a:t> previously</a:t>
            </a:r>
            <a:r>
              <a:rPr lang="en-GB" sz="1800" dirty="0"/>
              <a:t> introduced in these resources are given in the SOW and in the resources that first introduced and formally re-visited those words. 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GB" sz="1800" dirty="0"/>
              <a:t>For any </a:t>
            </a:r>
            <a:r>
              <a:rPr lang="en-GB" sz="1800" i="1" dirty="0"/>
              <a:t>other </a:t>
            </a:r>
            <a:r>
              <a:rPr lang="en-GB" sz="1800" dirty="0"/>
              <a:t>words that occur incidentally in this PowerPoint, frequency rankings will be provided in the notes field wherever possible.</a:t>
            </a:r>
          </a:p>
        </p:txBody>
      </p:sp>
      <p:sp>
        <p:nvSpPr>
          <p:cNvPr id="96" name="Google Shape;96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1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813" cy="3084513"/>
          </a:xfrm>
          <a:prstGeom prst="rect">
            <a:avLst/>
          </a:prstGeom>
        </p:spPr>
      </p:sp>
      <p:sp>
        <p:nvSpPr>
          <p:cNvPr id="30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960" cy="3598920"/>
          </a:xfrm>
          <a:prstGeom prst="rect">
            <a:avLst/>
          </a:prstGeom>
        </p:spPr>
        <p:txBody>
          <a:bodyPr lIns="0" tIns="0" rIns="0" bIns="0"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5 minutes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</a:t>
            </a:r>
            <a:r>
              <a:rPr lang="en-GB" b="0" dirty="0"/>
              <a:t> to practise written comprehension of vocabulary from this week and two revisited weeks.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br>
              <a:rPr lang="en-GB" b="1" dirty="0"/>
            </a:br>
            <a:r>
              <a:rPr lang="en-GB" b="0" dirty="0"/>
              <a:t>1. Give pupils a blank grid.  They fill in the English meanings of any of the words they know, trying to reach 15 points in total.</a:t>
            </a:r>
            <a:br>
              <a:rPr lang="en-GB" b="0" dirty="0"/>
            </a:br>
            <a:r>
              <a:rPr lang="en-GB" b="0" dirty="0"/>
              <a:t>2. Remind pupils that adjectives can refer to male or female persons and they should note this in their translations. E.g. pleased (f), short (m).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sz="1200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sz="1200" b="1" dirty="0"/>
              <a:t>Note:</a:t>
            </a:r>
            <a:br>
              <a:rPr lang="en-GB" dirty="0"/>
            </a:br>
            <a:r>
              <a:rPr lang="en-GB" dirty="0"/>
              <a:t>The most recently learnt and practised words are </a:t>
            </a:r>
            <a:r>
              <a:rPr lang="en-GB" dirty="0">
                <a:solidFill>
                  <a:srgbClr val="FF0066"/>
                </a:solidFill>
              </a:rPr>
              <a:t>pink</a:t>
            </a:r>
            <a:r>
              <a:rPr lang="en-GB" dirty="0"/>
              <a:t>, words from revisit 1 are green and those from revisit 2 are blue, thus more points are awarded for them, to recognise that memories fade and more effort (heavy lifting!) is needed to retrieve them.</a:t>
            </a:r>
            <a:br>
              <a:rPr lang="en-GB" dirty="0"/>
            </a:br>
            <a:endParaRPr lang="en-GB" dirty="0"/>
          </a:p>
          <a:p>
            <a:pPr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</p:txBody>
      </p:sp>
      <p:sp>
        <p:nvSpPr>
          <p:cNvPr id="310" name="CustomShape 3"/>
          <p:cNvSpPr/>
          <p:nvPr/>
        </p:nvSpPr>
        <p:spPr>
          <a:xfrm>
            <a:off x="3884760" y="8685360"/>
            <a:ext cx="2970360" cy="45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E67E6C-8E78-4A5B-9102-73F3F0679BAE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462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Link to video: https://www.youtube.com/watch?v=03F-BxFi3y0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</a:t>
            </a:r>
            <a:r>
              <a:rPr lang="en-GB" b="0" dirty="0"/>
              <a:t>5 minutes</a:t>
            </a:r>
            <a:br>
              <a:rPr lang="en-GB" b="0" dirty="0"/>
            </a:br>
            <a:endParaRPr lang="en-GB" b="1" dirty="0"/>
          </a:p>
          <a:p>
            <a:r>
              <a:rPr lang="en-GB" b="1" dirty="0"/>
              <a:t>Aim:</a:t>
            </a:r>
            <a:r>
              <a:rPr lang="en-GB" b="0" dirty="0"/>
              <a:t> to practise aural recognition and production of closed [</a:t>
            </a:r>
            <a:r>
              <a:rPr lang="en-GB" b="0" dirty="0" err="1"/>
              <a:t>eu</a:t>
            </a:r>
            <a:r>
              <a:rPr lang="en-GB" b="0" dirty="0"/>
              <a:t>]</a:t>
            </a:r>
            <a:endParaRPr lang="en-US" b="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r>
              <a:rPr lang="en-US" b="1" dirty="0"/>
              <a:t>Procedure:</a:t>
            </a:r>
          </a:p>
          <a:p>
            <a:r>
              <a:rPr lang="en-US" b="0" dirty="0"/>
              <a:t>1. Blank the screen and play the audio for the poem without showing the words.</a:t>
            </a:r>
            <a:br>
              <a:rPr lang="en-US" b="0" dirty="0"/>
            </a:br>
            <a:r>
              <a:rPr lang="en-US" b="0" dirty="0"/>
              <a:t>2. Pupils respond with a gesture (could be hands up and immediately down) each time they hear the SSC closed [</a:t>
            </a:r>
            <a:r>
              <a:rPr lang="en-US" b="0" dirty="0" err="1"/>
              <a:t>eu</a:t>
            </a:r>
            <a:r>
              <a:rPr lang="en-US" b="0" dirty="0"/>
              <a:t>].</a:t>
            </a:r>
            <a:br>
              <a:rPr lang="en-US" b="0" dirty="0"/>
            </a:br>
            <a:r>
              <a:rPr lang="en-US" b="0" dirty="0"/>
              <a:t>3. Click to bring up the poem text.</a:t>
            </a:r>
          </a:p>
          <a:p>
            <a:r>
              <a:rPr lang="en-US" b="0" dirty="0"/>
              <a:t>5. Pupils then </a:t>
            </a:r>
            <a:r>
              <a:rPr lang="en-US" b="0" dirty="0" err="1"/>
              <a:t>practise</a:t>
            </a:r>
            <a:r>
              <a:rPr lang="en-US" b="0" dirty="0"/>
              <a:t> reading the poem aloud.</a:t>
            </a:r>
          </a:p>
          <a:p>
            <a:r>
              <a:rPr lang="en-US" b="0" dirty="0"/>
              <a:t>6. Play the video and pupils read along to </a:t>
            </a:r>
            <a:r>
              <a:rPr lang="en-US" b="0" dirty="0" err="1"/>
              <a:t>practise</a:t>
            </a:r>
            <a:r>
              <a:rPr lang="en-US" b="0" dirty="0"/>
              <a:t> producing the words in time with the audio.</a:t>
            </a:r>
          </a:p>
          <a:p>
            <a:endParaRPr lang="en-US" b="0" dirty="0"/>
          </a:p>
          <a:p>
            <a:r>
              <a:rPr lang="en-US" b="0" dirty="0"/>
              <a:t>Note that whilst a fair few words are unknown, several of these will be taught in subsequent weeks (</a:t>
            </a:r>
            <a:r>
              <a:rPr lang="en-US" b="0" dirty="0" err="1"/>
              <a:t>cheveu</a:t>
            </a:r>
            <a:r>
              <a:rPr lang="en-US" b="0" dirty="0"/>
              <a:t>, il </a:t>
            </a:r>
            <a:r>
              <a:rPr lang="en-US" b="0" dirty="0" err="1"/>
              <a:t>pleut</a:t>
            </a:r>
            <a:r>
              <a:rPr lang="en-US" b="0" dirty="0"/>
              <a:t>, </a:t>
            </a:r>
            <a:r>
              <a:rPr lang="en-US" b="0" dirty="0" err="1"/>
              <a:t>vieux</a:t>
            </a:r>
            <a:r>
              <a:rPr lang="en-US" b="0" dirty="0"/>
              <a:t>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sz="1200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baseline="0" dirty="0"/>
              <a:t>Frequency of unknown words and cognates (1 is the most frequent word in French): </a:t>
            </a:r>
            <a:br>
              <a:rPr lang="en-GB" baseline="0" dirty="0"/>
            </a:br>
            <a:r>
              <a:rPr lang="en-GB" baseline="0" dirty="0"/>
              <a:t>merveilleux [2209] </a:t>
            </a:r>
            <a:r>
              <a:rPr lang="en-GB" baseline="0" dirty="0" err="1"/>
              <a:t>malheureux</a:t>
            </a:r>
            <a:r>
              <a:rPr lang="en-GB" baseline="0" dirty="0"/>
              <a:t> [2372] </a:t>
            </a:r>
            <a:r>
              <a:rPr lang="en-GB" baseline="0" dirty="0" err="1"/>
              <a:t>vieux</a:t>
            </a:r>
            <a:r>
              <a:rPr lang="en-GB" baseline="0" dirty="0"/>
              <a:t> [671] </a:t>
            </a:r>
            <a:r>
              <a:rPr lang="en-GB" baseline="0" dirty="0" err="1"/>
              <a:t>neveu</a:t>
            </a:r>
            <a:r>
              <a:rPr lang="en-GB" baseline="0" dirty="0"/>
              <a:t> [&gt;5000] il </a:t>
            </a:r>
            <a:r>
              <a:rPr lang="en-GB" baseline="0" dirty="0" err="1"/>
              <a:t>pleut</a:t>
            </a:r>
            <a:r>
              <a:rPr lang="en-GB" baseline="0" dirty="0"/>
              <a:t> [n/a] </a:t>
            </a:r>
            <a:r>
              <a:rPr lang="en-GB" baseline="0" dirty="0" err="1"/>
              <a:t>millieu</a:t>
            </a:r>
            <a:r>
              <a:rPr lang="en-GB" baseline="0" dirty="0"/>
              <a:t> [479] feu [786] </a:t>
            </a:r>
            <a:r>
              <a:rPr lang="en-GB" baseline="0" dirty="0" err="1"/>
              <a:t>cuire</a:t>
            </a:r>
            <a:r>
              <a:rPr lang="en-GB" baseline="0" dirty="0"/>
              <a:t> [4963] </a:t>
            </a:r>
            <a:r>
              <a:rPr lang="en-GB" baseline="0" dirty="0" err="1"/>
              <a:t>mieux</a:t>
            </a:r>
            <a:r>
              <a:rPr lang="en-GB" baseline="0" dirty="0"/>
              <a:t> [217]</a:t>
            </a:r>
            <a:endParaRPr lang="en-GB" b="0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i="0" kern="12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Source: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Londsale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, D., &amp; Le Bras, Y.  (2009). 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A Frequency Dictionary of French: Core vocabulary for learners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London: Routledge.</a:t>
            </a:r>
          </a:p>
          <a:p>
            <a:endParaRPr lang="en-US" b="1" dirty="0"/>
          </a:p>
          <a:p>
            <a:r>
              <a:rPr lang="en-US" b="1" dirty="0"/>
              <a:t>Rough translation:</a:t>
            </a:r>
            <a:br>
              <a:rPr lang="en-US" b="1" dirty="0"/>
            </a:br>
            <a:r>
              <a:rPr lang="en-GB" dirty="0"/>
              <a:t>Mathieu has two blue eyes</a:t>
            </a:r>
            <a:br>
              <a:rPr lang="en-GB" dirty="0"/>
            </a:br>
            <a:r>
              <a:rPr lang="en-GB" dirty="0"/>
              <a:t>He has no hair (he no longer has hair)</a:t>
            </a:r>
            <a:br>
              <a:rPr lang="en-GB" dirty="0"/>
            </a:br>
            <a:r>
              <a:rPr lang="en-GB" dirty="0"/>
              <a:t>But he is wonderful </a:t>
            </a:r>
            <a:br>
              <a:rPr lang="en-GB" dirty="0"/>
            </a:br>
            <a:r>
              <a:rPr lang="en-GB" dirty="0"/>
              <a:t>Mathieu is brave </a:t>
            </a:r>
            <a:br>
              <a:rPr lang="en-GB" dirty="0"/>
            </a:br>
            <a:r>
              <a:rPr lang="en-GB" dirty="0"/>
              <a:t>He is not unhappy </a:t>
            </a:r>
            <a:br>
              <a:rPr lang="en-GB" dirty="0"/>
            </a:br>
            <a:r>
              <a:rPr lang="en-GB" dirty="0"/>
              <a:t>But he is very curious </a:t>
            </a:r>
            <a:br>
              <a:rPr lang="en-GB" dirty="0"/>
            </a:br>
            <a:r>
              <a:rPr lang="en-GB" dirty="0"/>
              <a:t>Mathieu plays a game </a:t>
            </a:r>
            <a:br>
              <a:rPr lang="en-GB" dirty="0"/>
            </a:br>
            <a:r>
              <a:rPr lang="en-GB" dirty="0"/>
              <a:t>With his old nephew </a:t>
            </a:r>
            <a:br>
              <a:rPr lang="en-GB" dirty="0"/>
            </a:br>
            <a:r>
              <a:rPr lang="en-GB" dirty="0"/>
              <a:t>On Thursdays when it rains </a:t>
            </a:r>
            <a:br>
              <a:rPr lang="en-GB" dirty="0"/>
            </a:br>
            <a:r>
              <a:rPr lang="en-GB" dirty="0"/>
              <a:t>And in the middle of a fire </a:t>
            </a:r>
            <a:br>
              <a:rPr lang="en-GB" dirty="0"/>
            </a:br>
            <a:r>
              <a:rPr lang="en-GB" dirty="0"/>
              <a:t>Both of them cook eggs </a:t>
            </a:r>
            <a:br>
              <a:rPr lang="en-GB" dirty="0"/>
            </a:br>
            <a:r>
              <a:rPr lang="en-GB" dirty="0"/>
              <a:t>Then it gets much better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270895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</a:t>
            </a:r>
            <a:r>
              <a:rPr lang="en-GB" b="0" dirty="0"/>
              <a:t>5 minutes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</a:t>
            </a:r>
            <a:r>
              <a:rPr lang="en-GB" b="0" dirty="0"/>
              <a:t> to practise aural comprehension of vocabulary that we are revisiting this week.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endParaRPr lang="en-GB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sz="1200" b="0" dirty="0"/>
              <a:t>1. Click each number to listen.</a:t>
            </a:r>
            <a:br>
              <a:rPr lang="en-GB" sz="1200" b="0" dirty="0"/>
            </a:br>
            <a:r>
              <a:rPr lang="en-GB" sz="1200" b="0" dirty="0"/>
              <a:t>2. Pupils write down the letter of the sentence whose meaning matches the aural clue.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sz="1200" b="0" dirty="0"/>
              <a:t>3. Click to reveal the answers.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br>
              <a:rPr lang="en-GB" sz="1200" b="1" dirty="0"/>
            </a:br>
            <a:r>
              <a:rPr lang="en-GB" b="1" dirty="0"/>
              <a:t>Transcript:</a:t>
            </a: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s-ES_tradnl" sz="1800" b="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1. C’est un spectacle.</a:t>
            </a:r>
            <a:endParaRPr lang="en-GB" sz="18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s-ES_tradnl" sz="1800" b="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2. Ce sont des jours de la semaine.</a:t>
            </a:r>
            <a:br>
              <a:rPr lang="es-ES_tradnl" sz="1800" b="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Nirmala UI" panose="020B0502040204020203" pitchFamily="34" charset="0"/>
              </a:rPr>
            </a:br>
            <a:r>
              <a:rPr lang="es-ES_tradnl" sz="1800" b="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3. Ce sont des sports.</a:t>
            </a:r>
            <a:endParaRPr lang="en-GB" sz="18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s-ES_tradnl" sz="1800" b="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4. C’est un jeu.</a:t>
            </a:r>
            <a:endParaRPr lang="en-GB" sz="18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s-ES_tradnl" sz="1800" b="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5 Ce sont des langues.</a:t>
            </a:r>
            <a:endParaRPr lang="en-GB" sz="18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_tradnl" sz="1800" b="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6. C’est un garçon et une fille.</a:t>
            </a:r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730308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Less challenging version with full sentence prompts in English.</a:t>
            </a:r>
            <a:br>
              <a:rPr lang="en-GB" b="1" dirty="0"/>
            </a:b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</a:t>
            </a:r>
            <a:r>
              <a:rPr lang="en-GB" b="0" dirty="0"/>
              <a:t>5 minutes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</a:t>
            </a:r>
            <a:r>
              <a:rPr lang="en-GB" b="0" dirty="0"/>
              <a:t> to practise structured production of sentences using 3</a:t>
            </a:r>
            <a:r>
              <a:rPr lang="en-GB" b="0" baseline="30000" dirty="0"/>
              <a:t>rd</a:t>
            </a:r>
            <a:r>
              <a:rPr lang="en-GB" b="0" dirty="0"/>
              <a:t> person plural subject pronouns; to describe a picture in sentences.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endParaRPr lang="en-GB" dirty="0"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sz="1200" b="0" dirty="0"/>
              <a:t>Click to reveal the first English sentences.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sz="1200" b="0" dirty="0"/>
              <a:t>Pupils say the French out loud.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sz="1200" b="0" dirty="0"/>
              <a:t>Click to reveal the French answer.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sz="1200" b="0" dirty="0"/>
              <a:t>Continue with items 2-6.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sz="1200" b="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sz="1200" b="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sz="1200" b="1" dirty="0"/>
              <a:t>Transcript:</a:t>
            </a:r>
            <a:br>
              <a:rPr lang="en-GB" sz="1200" b="0" dirty="0"/>
            </a:br>
            <a:r>
              <a:rPr lang="es-ES_tradnl" sz="1800" b="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J’aime les sports. Ils sont importants.</a:t>
            </a:r>
            <a:br>
              <a:rPr lang="es-ES_tradnl" sz="1800" b="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Nirmala UI" panose="020B0502040204020203" pitchFamily="34" charset="0"/>
              </a:rPr>
            </a:br>
            <a:r>
              <a:rPr lang="es-ES_tradnl" sz="1800" b="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Je déteste les jeudis. Ils sont ennuyeux.</a:t>
            </a:r>
            <a:br>
              <a:rPr lang="es-ES_tradnl" sz="1800" b="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Nirmala UI" panose="020B0502040204020203" pitchFamily="34" charset="0"/>
              </a:rPr>
            </a:br>
            <a:r>
              <a:rPr lang="es-ES_tradnl" sz="1800" b="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J’aime les spectacles.  Ils sont créatifs.</a:t>
            </a:r>
            <a:br>
              <a:rPr lang="es-ES_tradnl" sz="1800" b="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Nirmala UI" panose="020B0502040204020203" pitchFamily="34" charset="0"/>
              </a:rPr>
            </a:br>
            <a:r>
              <a:rPr lang="es-ES_tradnl" sz="1800" b="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J’aime les langues. Elles sont intéressantes.</a:t>
            </a:r>
            <a:br>
              <a:rPr lang="es-ES_tradnl" sz="1800" b="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Nirmala UI" panose="020B0502040204020203" pitchFamily="34" charset="0"/>
              </a:rPr>
            </a:br>
            <a:r>
              <a:rPr lang="es-ES_tradnl" sz="1800" b="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J’aime les jeux. Ils sont amusants.</a:t>
            </a:r>
            <a:br>
              <a:rPr lang="es-ES_tradnl" sz="1800" b="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Nirmala UI" panose="020B0502040204020203" pitchFamily="34" charset="0"/>
              </a:rPr>
            </a:br>
            <a:r>
              <a:rPr lang="es-ES_tradnl" sz="1800" b="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Je déteste les règles mais elles sont importantes.</a:t>
            </a:r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4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850725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More challenging version with picture prompts.</a:t>
            </a:r>
            <a:br>
              <a:rPr lang="en-GB" b="1" dirty="0"/>
            </a:br>
            <a:br>
              <a:rPr lang="en-GB" b="1" dirty="0"/>
            </a:br>
            <a:r>
              <a:rPr lang="en-GB" b="1" dirty="0"/>
              <a:t>Timing: </a:t>
            </a:r>
            <a:r>
              <a:rPr lang="en-GB" b="0" dirty="0"/>
              <a:t>5 minutes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</a:t>
            </a:r>
            <a:r>
              <a:rPr lang="en-GB" b="0" dirty="0"/>
              <a:t> to practise structured production of sentences using 3</a:t>
            </a:r>
            <a:r>
              <a:rPr lang="en-GB" b="0" baseline="30000" dirty="0"/>
              <a:t>rd</a:t>
            </a:r>
            <a:r>
              <a:rPr lang="en-GB" b="0" dirty="0"/>
              <a:t> person plural subject pronouns; to describe a picture in sentences.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endParaRPr lang="en-GB" dirty="0"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sz="1200" b="0" dirty="0"/>
              <a:t>Click to reveal the first English sentences.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sz="1200" b="0" dirty="0"/>
              <a:t>Pupils say the French out loud.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sz="1200" b="0" dirty="0"/>
              <a:t>Click to reveal the French answer.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sz="1200" b="0" dirty="0"/>
              <a:t>Continue with items 2-6.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sz="1200" b="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sz="1200" b="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sz="1200" b="1" dirty="0"/>
              <a:t>Transcript:</a:t>
            </a:r>
            <a:br>
              <a:rPr lang="en-GB" sz="1200" b="0" dirty="0"/>
            </a:br>
            <a:r>
              <a:rPr lang="es-ES_tradnl" sz="1800" b="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J’aime les sports. Ils sont importants.</a:t>
            </a:r>
            <a:br>
              <a:rPr lang="es-ES_tradnl" sz="1800" b="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Nirmala UI" panose="020B0502040204020203" pitchFamily="34" charset="0"/>
              </a:rPr>
            </a:br>
            <a:r>
              <a:rPr lang="es-ES_tradnl" sz="1800" b="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Je déteste les jeudis. Ils sont ennuyeux.</a:t>
            </a:r>
            <a:br>
              <a:rPr lang="es-ES_tradnl" sz="1800" b="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Nirmala UI" panose="020B0502040204020203" pitchFamily="34" charset="0"/>
              </a:rPr>
            </a:br>
            <a:r>
              <a:rPr lang="es-ES_tradnl" sz="1800" b="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J’aime les spectacles.  Ils sont créatifs.</a:t>
            </a:r>
            <a:br>
              <a:rPr lang="es-ES_tradnl" sz="1800" b="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Nirmala UI" panose="020B0502040204020203" pitchFamily="34" charset="0"/>
              </a:rPr>
            </a:br>
            <a:r>
              <a:rPr lang="es-ES_tradnl" sz="1800" b="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J’aime les langues. Elles sont intéressantes.</a:t>
            </a:r>
            <a:br>
              <a:rPr lang="es-ES_tradnl" sz="1800" b="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Nirmala UI" panose="020B0502040204020203" pitchFamily="34" charset="0"/>
              </a:rPr>
            </a:br>
            <a:r>
              <a:rPr lang="es-ES_tradnl" sz="1800" b="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J’aime les jeux. Ils sont amusants.</a:t>
            </a:r>
            <a:br>
              <a:rPr lang="es-ES_tradnl" sz="1800" b="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Nirmala UI" panose="020B0502040204020203" pitchFamily="34" charset="0"/>
              </a:rPr>
            </a:br>
            <a:r>
              <a:rPr lang="es-ES_tradnl" sz="1800" b="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Je déteste les règles mais elles sont importantes.</a:t>
            </a:r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5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721894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</a:t>
            </a:r>
            <a:r>
              <a:rPr lang="en-GB" b="0" dirty="0"/>
              <a:t>5-10 minutes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</a:t>
            </a:r>
            <a:r>
              <a:rPr lang="en-GB" b="0" dirty="0"/>
              <a:t> to practise written production of sentences in a more open-ended task.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br>
              <a:rPr lang="en-GB" b="1" dirty="0"/>
            </a:br>
            <a:r>
              <a:rPr lang="en-GB" b="0" dirty="0"/>
              <a:t>1. Pupils write three sentences of their choice to describe things at their school.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0" dirty="0"/>
              <a:t>2. Teacher circulates to support pupils, as needed.</a:t>
            </a:r>
            <a:br>
              <a:rPr lang="en-GB" b="0" dirty="0"/>
            </a:br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6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270895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813" cy="3084513"/>
          </a:xfrm>
          <a:prstGeom prst="rect">
            <a:avLst/>
          </a:prstGeom>
        </p:spPr>
      </p:sp>
      <p:sp>
        <p:nvSpPr>
          <p:cNvPr id="30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960" cy="3598920"/>
          </a:xfrm>
          <a:prstGeom prst="rect">
            <a:avLst/>
          </a:prstGeom>
        </p:spPr>
        <p:txBody>
          <a:bodyPr lIns="0" tIns="0" rIns="0" bIns="0"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5 minutes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</a:t>
            </a:r>
            <a:r>
              <a:rPr lang="en-GB" b="0" dirty="0"/>
              <a:t> to practise written comprehension of vocabulary from this week and two revisited weeks.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br>
              <a:rPr lang="en-GB" b="1" dirty="0"/>
            </a:br>
            <a:r>
              <a:rPr lang="en-GB" b="0" dirty="0"/>
              <a:t>1. Give pupils a blank grid.  They fill in the English meanings of any of the words they know, trying to reach 15 points in total.</a:t>
            </a:r>
            <a:br>
              <a:rPr lang="en-GB" b="0" dirty="0"/>
            </a:br>
            <a:r>
              <a:rPr lang="en-GB" b="0" dirty="0"/>
              <a:t>2. Remind pupils that adjectives can refer to male or female persons and they should note this in their translations. E.g. pleased (f), short (m).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sz="1200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sz="1200" b="1" dirty="0"/>
              <a:t>Note:</a:t>
            </a:r>
            <a:br>
              <a:rPr lang="en-GB" dirty="0"/>
            </a:br>
            <a:r>
              <a:rPr lang="en-GB" dirty="0"/>
              <a:t>The most recently learnt and practised words are </a:t>
            </a:r>
            <a:r>
              <a:rPr lang="en-GB" dirty="0">
                <a:solidFill>
                  <a:srgbClr val="FF0066"/>
                </a:solidFill>
              </a:rPr>
              <a:t>pink</a:t>
            </a:r>
            <a:r>
              <a:rPr lang="en-GB" dirty="0"/>
              <a:t>, words from revisit 1 are green and those from revisit 2 are blue, thus more points are awarded for them, to recognise that memories fade and more effort (heavy lifting!) is needed to retrieve them.</a:t>
            </a:r>
            <a:br>
              <a:rPr lang="en-GB" dirty="0"/>
            </a:br>
            <a:endParaRPr lang="en-GB" dirty="0"/>
          </a:p>
          <a:p>
            <a:pPr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</p:txBody>
      </p:sp>
      <p:sp>
        <p:nvSpPr>
          <p:cNvPr id="310" name="CustomShape 3"/>
          <p:cNvSpPr/>
          <p:nvPr/>
        </p:nvSpPr>
        <p:spPr>
          <a:xfrm>
            <a:off x="3884760" y="8685360"/>
            <a:ext cx="2970360" cy="45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E67E6C-8E78-4A5B-9102-73F3F0679BAE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986244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813" cy="3084513"/>
          </a:xfrm>
          <a:prstGeom prst="rect">
            <a:avLst/>
          </a:prstGeom>
        </p:spPr>
      </p:sp>
      <p:sp>
        <p:nvSpPr>
          <p:cNvPr id="30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960" cy="3598920"/>
          </a:xfrm>
          <a:prstGeom prst="rect">
            <a:avLst/>
          </a:prstGeom>
        </p:spPr>
        <p:txBody>
          <a:bodyPr lIns="0" tIns="0" rIns="0" bIns="0"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5 minutes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</a:t>
            </a:r>
            <a:r>
              <a:rPr lang="en-GB" b="0" dirty="0"/>
              <a:t> to practise written comprehension of vocabulary from this week and two revisited weeks.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br>
              <a:rPr lang="en-GB" b="1" dirty="0"/>
            </a:br>
            <a:r>
              <a:rPr lang="en-GB" b="0" dirty="0"/>
              <a:t>1. Give pupils a blank grid.  They fill in the English meanings of any of the words they know, trying to reach 15 points in total.</a:t>
            </a:r>
            <a:br>
              <a:rPr lang="en-GB" b="0" dirty="0"/>
            </a:br>
            <a:r>
              <a:rPr lang="en-GB" b="0" dirty="0"/>
              <a:t>2. Remind pupils that adjectives can refer to male or female persons and they should note this in their translations. E.g. pleased (f), short (m).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sz="1200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sz="1200" b="1" dirty="0"/>
              <a:t>Note:</a:t>
            </a:r>
            <a:br>
              <a:rPr lang="en-GB" dirty="0"/>
            </a:br>
            <a:r>
              <a:rPr lang="en-GB" dirty="0"/>
              <a:t>The most recently learnt and practised words are </a:t>
            </a:r>
            <a:r>
              <a:rPr lang="en-GB" dirty="0">
                <a:solidFill>
                  <a:srgbClr val="FF0066"/>
                </a:solidFill>
              </a:rPr>
              <a:t>pink</a:t>
            </a:r>
            <a:r>
              <a:rPr lang="en-GB" dirty="0"/>
              <a:t>, words from revisit 1 are green and those from revisit 2 are blue, thus more points are awarded for them, to recognise that memories fade and more effort (heavy lifting!) is needed to retrieve them.</a:t>
            </a:r>
            <a:br>
              <a:rPr lang="en-GB" dirty="0"/>
            </a:br>
            <a:endParaRPr lang="en-GB" dirty="0"/>
          </a:p>
          <a:p>
            <a:pPr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</p:txBody>
      </p:sp>
      <p:sp>
        <p:nvSpPr>
          <p:cNvPr id="310" name="CustomShape 3"/>
          <p:cNvSpPr/>
          <p:nvPr/>
        </p:nvSpPr>
        <p:spPr>
          <a:xfrm>
            <a:off x="3884760" y="8685360"/>
            <a:ext cx="2970360" cy="45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E67E6C-8E78-4A5B-9102-73F3F0679BAE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252948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813" cy="3084513"/>
          </a:xfrm>
          <a:prstGeom prst="rect">
            <a:avLst/>
          </a:prstGeom>
        </p:spPr>
      </p:sp>
      <p:sp>
        <p:nvSpPr>
          <p:cNvPr id="30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960" cy="3598920"/>
          </a:xfrm>
          <a:prstGeom prst="rect">
            <a:avLst/>
          </a:prstGeom>
        </p:spPr>
        <p:txBody>
          <a:bodyPr lIns="0" tIns="0" rIns="0" bIns="0"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HANDOUT</a:t>
            </a:r>
            <a:endParaRPr lang="en-GB" dirty="0"/>
          </a:p>
          <a:p>
            <a:pPr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</p:txBody>
      </p:sp>
      <p:sp>
        <p:nvSpPr>
          <p:cNvPr id="310" name="CustomShape 3"/>
          <p:cNvSpPr/>
          <p:nvPr/>
        </p:nvSpPr>
        <p:spPr>
          <a:xfrm>
            <a:off x="3884760" y="8685360"/>
            <a:ext cx="2970360" cy="45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E67E6C-8E78-4A5B-9102-73F3F0679BAE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098862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3"/>
          <p:cNvSpPr txBox="1"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3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3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3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08858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2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2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2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2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05682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3"/>
          <p:cNvSpPr txBox="1">
            <a:spLocks noGrp="1"/>
          </p:cNvSpPr>
          <p:nvPr>
            <p:ph type="title"/>
          </p:nvPr>
        </p:nvSpPr>
        <p:spPr>
          <a:xfrm rot="5400000">
            <a:off x="7133432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3"/>
          <p:cNvSpPr txBox="1">
            <a:spLocks noGrp="1"/>
          </p:cNvSpPr>
          <p:nvPr>
            <p:ph type="body" idx="1"/>
          </p:nvPr>
        </p:nvSpPr>
        <p:spPr>
          <a:xfrm rot="5400000">
            <a:off x="1799432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3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3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3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880905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12079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308864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792616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2031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675364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35760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157085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00356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4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4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4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4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456706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705486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722486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883845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76136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5"/>
          <p:cNvSpPr txBox="1"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5"/>
          <p:cNvSpPr txBox="1"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5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5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5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97887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6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6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6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6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80897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7"/>
          <p:cNvSpPr txBox="1"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7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7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7"/>
          <p:cNvSpPr txBox="1">
            <a:spLocks noGrp="1"/>
          </p:cNvSpPr>
          <p:nvPr>
            <p:ph type="body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7"/>
          <p:cNvSpPr txBox="1">
            <a:spLocks noGrp="1"/>
          </p:cNvSpPr>
          <p:nvPr>
            <p:ph type="body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7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7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7331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8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8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8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33087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9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9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8754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0"/>
          <p:cNvSpPr txBox="1">
            <a:spLocks noGrp="1"/>
          </p:cNvSpPr>
          <p:nvPr>
            <p:ph type="body"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0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0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3597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1"/>
          <p:cNvSpPr>
            <a:spLocks noGrp="1"/>
          </p:cNvSpPr>
          <p:nvPr>
            <p:ph type="pic" idx="2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3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1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1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1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39367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2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2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2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2364057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GB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Seventh Outline Level</a:t>
            </a:r>
          </a:p>
        </p:txBody>
      </p:sp>
    </p:spTree>
    <p:extLst>
      <p:ext uri="{BB962C8B-B14F-4D97-AF65-F5344CB8AC3E}">
        <p14:creationId xmlns:p14="http://schemas.microsoft.com/office/powerpoint/2010/main" val="3012002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03F-BxFi3y0?feature=oembed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3" Type="http://schemas.openxmlformats.org/officeDocument/2006/relationships/image" Target="../media/image5.png"/><Relationship Id="rId7" Type="http://schemas.openxmlformats.org/officeDocument/2006/relationships/audio" Target="../media/audio2.wav"/><Relationship Id="rId12" Type="http://schemas.openxmlformats.org/officeDocument/2006/relationships/audio" Target="../media/audio7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1.wav"/><Relationship Id="rId11" Type="http://schemas.openxmlformats.org/officeDocument/2006/relationships/audio" Target="../media/audio6.wav"/><Relationship Id="rId5" Type="http://schemas.openxmlformats.org/officeDocument/2006/relationships/image" Target="../media/image7.png"/><Relationship Id="rId10" Type="http://schemas.openxmlformats.org/officeDocument/2006/relationships/audio" Target="../media/audio5.wav"/><Relationship Id="rId4" Type="http://schemas.openxmlformats.org/officeDocument/2006/relationships/image" Target="../media/image6.svg"/><Relationship Id="rId9" Type="http://schemas.openxmlformats.org/officeDocument/2006/relationships/audio" Target="../media/audio4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gif"/><Relationship Id="rId26" Type="http://schemas.openxmlformats.org/officeDocument/2006/relationships/image" Target="../media/image6.svg"/><Relationship Id="rId3" Type="http://schemas.openxmlformats.org/officeDocument/2006/relationships/image" Target="../media/image8.png"/><Relationship Id="rId21" Type="http://schemas.openxmlformats.org/officeDocument/2006/relationships/image" Target="../media/image26.gif"/><Relationship Id="rId7" Type="http://schemas.openxmlformats.org/officeDocument/2006/relationships/image" Target="../media/image12.png"/><Relationship Id="rId12" Type="http://schemas.openxmlformats.org/officeDocument/2006/relationships/image" Target="../media/image17.svg"/><Relationship Id="rId17" Type="http://schemas.openxmlformats.org/officeDocument/2006/relationships/image" Target="../media/image22.gif"/><Relationship Id="rId25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1.gif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24" Type="http://schemas.openxmlformats.org/officeDocument/2006/relationships/image" Target="../media/image29.gif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23" Type="http://schemas.openxmlformats.org/officeDocument/2006/relationships/image" Target="../media/image28.png"/><Relationship Id="rId10" Type="http://schemas.openxmlformats.org/officeDocument/2006/relationships/image" Target="../media/image15.png"/><Relationship Id="rId19" Type="http://schemas.openxmlformats.org/officeDocument/2006/relationships/image" Target="../media/image24.gif"/><Relationship Id="rId4" Type="http://schemas.openxmlformats.org/officeDocument/2006/relationships/image" Target="../media/image9.png"/><Relationship Id="rId9" Type="http://schemas.openxmlformats.org/officeDocument/2006/relationships/image" Target="../media/image14.gif"/><Relationship Id="rId14" Type="http://schemas.openxmlformats.org/officeDocument/2006/relationships/image" Target="../media/image19.png"/><Relationship Id="rId22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98;p2" descr="background rectangle">
            <a:extLst>
              <a:ext uri="{FF2B5EF4-FFF2-40B4-BE49-F238E27FC236}">
                <a16:creationId xmlns:a16="http://schemas.microsoft.com/office/drawing/2014/main" id="{33FF9F9C-7D6B-452C-9BE0-7B44CA0DD932}"/>
              </a:ext>
            </a:extLst>
          </p:cNvPr>
          <p:cNvSpPr/>
          <p:nvPr/>
        </p:nvSpPr>
        <p:spPr>
          <a:xfrm>
            <a:off x="0" y="0"/>
            <a:ext cx="4350984" cy="6858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ADD2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0" name="Google Shape;100;p2"/>
          <p:cNvSpPr/>
          <p:nvPr/>
        </p:nvSpPr>
        <p:spPr>
          <a:xfrm>
            <a:off x="6368181" y="4734448"/>
            <a:ext cx="3750377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Clr>
                <a:srgbClr val="FF3333"/>
              </a:buClr>
              <a:buSzPts val="9600"/>
            </a:pPr>
            <a:r>
              <a:rPr lang="en-GB" sz="9600" dirty="0">
                <a:solidFill>
                  <a:srgbClr val="00B050"/>
                </a:solidFill>
                <a:latin typeface="Modern Love" panose="04090805081005020601" pitchFamily="82" charset="0"/>
                <a:ea typeface="STHupo" panose="02010800040101010101" pitchFamily="2" charset="-122"/>
                <a:cs typeface="Aharoni" panose="02010803020104030203" pitchFamily="2" charset="-79"/>
                <a:sym typeface="Arial"/>
              </a:rPr>
              <a:t>vert</a:t>
            </a:r>
            <a:endParaRPr lang="en-GB" sz="9600" dirty="0">
              <a:solidFill>
                <a:srgbClr val="00B050"/>
              </a:solidFill>
              <a:latin typeface="Modern Love" panose="04090805081005020601" pitchFamily="82" charset="0"/>
              <a:ea typeface="STHupo" panose="02010800040101010101" pitchFamily="2" charset="-122"/>
              <a:cs typeface="Aharoni" panose="02010803020104030203" pitchFamily="2" charset="-79"/>
            </a:endParaRPr>
          </a:p>
        </p:txBody>
      </p:sp>
      <p:sp>
        <p:nvSpPr>
          <p:cNvPr id="101" name="Google Shape;101;p2"/>
          <p:cNvSpPr txBox="1"/>
          <p:nvPr/>
        </p:nvSpPr>
        <p:spPr>
          <a:xfrm>
            <a:off x="0" y="6334820"/>
            <a:ext cx="4350984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Follow ups 1-5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E28BE7-8949-4E49-A98F-68B6A8E0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0"/>
            <a:ext cx="3588984" cy="1325563"/>
          </a:xfrm>
        </p:spPr>
        <p:txBody>
          <a:bodyPr>
            <a:noAutofit/>
          </a:bodyPr>
          <a:lstStyle/>
          <a:p>
            <a:pPr algn="ctr"/>
            <a:r>
              <a:rPr lang="en-GB" sz="3600" b="1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Interactions</a:t>
            </a:r>
            <a:endParaRPr lang="en-GB" sz="3600" dirty="0"/>
          </a:p>
        </p:txBody>
      </p:sp>
      <p:pic>
        <p:nvPicPr>
          <p:cNvPr id="9" name="Picture 8" descr="A picture containing text, electronics, computer, display&#10;&#10;Description automatically generated">
            <a:extLst>
              <a:ext uri="{FF2B5EF4-FFF2-40B4-BE49-F238E27FC236}">
                <a16:creationId xmlns:a16="http://schemas.microsoft.com/office/drawing/2014/main" id="{E1AE3098-F0A5-44EB-9088-BD4E70A686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507" y="375430"/>
            <a:ext cx="5084505" cy="4359018"/>
          </a:xfrm>
          <a:prstGeom prst="rect">
            <a:avLst/>
          </a:prstGeom>
        </p:spPr>
      </p:pic>
      <p:pic>
        <p:nvPicPr>
          <p:cNvPr id="7" name="Picture 6" descr="Graphical user interface, application, website&#10;&#10;Description automatically generated">
            <a:extLst>
              <a:ext uri="{FF2B5EF4-FFF2-40B4-BE49-F238E27FC236}">
                <a16:creationId xmlns:a16="http://schemas.microsoft.com/office/drawing/2014/main" id="{9673E82C-08BC-4864-B39F-E0B6F538E63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4FC3F7"/>
              </a:clrFrom>
              <a:clrTo>
                <a:srgbClr val="4FC3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94" y="1265874"/>
            <a:ext cx="3845557" cy="216312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5B43559-D8BA-4B1B-AA25-756BAB699940}"/>
              </a:ext>
            </a:extLst>
          </p:cNvPr>
          <p:cNvSpPr txBox="1"/>
          <p:nvPr/>
        </p:nvSpPr>
        <p:spPr>
          <a:xfrm rot="349106">
            <a:off x="254201" y="3191871"/>
            <a:ext cx="38058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err="1">
                <a:solidFill>
                  <a:schemeClr val="bg1"/>
                </a:solidFill>
                <a:latin typeface="Segoe Print" panose="02000600000000000000" pitchFamily="2" charset="0"/>
              </a:rPr>
              <a:t>Échange</a:t>
            </a:r>
            <a:r>
              <a:rPr lang="en-GB" sz="3200" b="1" dirty="0">
                <a:solidFill>
                  <a:schemeClr val="bg1"/>
                </a:solidFill>
                <a:latin typeface="Segoe Print" panose="02000600000000000000" pitchFamily="2" charset="0"/>
              </a:rPr>
              <a:t> </a:t>
            </a:r>
            <a:r>
              <a:rPr lang="en-GB" sz="3200" b="1" dirty="0" err="1">
                <a:solidFill>
                  <a:schemeClr val="bg1"/>
                </a:solidFill>
                <a:latin typeface="Segoe Print" panose="02000600000000000000" pitchFamily="2" charset="0"/>
              </a:rPr>
              <a:t>en</a:t>
            </a:r>
            <a:r>
              <a:rPr lang="en-GB" sz="3200" b="1" dirty="0">
                <a:solidFill>
                  <a:schemeClr val="bg1"/>
                </a:solidFill>
                <a:latin typeface="Segoe Print" panose="02000600000000000000" pitchFamily="2" charset="0"/>
              </a:rPr>
              <a:t> </a:t>
            </a:r>
            <a:r>
              <a:rPr lang="en-GB" sz="3200" b="1" dirty="0" err="1">
                <a:solidFill>
                  <a:schemeClr val="bg1"/>
                </a:solidFill>
                <a:latin typeface="Segoe Print" panose="02000600000000000000" pitchFamily="2" charset="0"/>
              </a:rPr>
              <a:t>ligne</a:t>
            </a:r>
            <a:endParaRPr lang="en-GB" sz="3200" b="1" dirty="0">
              <a:solidFill>
                <a:schemeClr val="bg1"/>
              </a:solidFill>
              <a:latin typeface="Segoe Print" panose="02000600000000000000" pitchFamily="2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able 4">
            <a:extLst>
              <a:ext uri="{FF2B5EF4-FFF2-40B4-BE49-F238E27FC236}">
                <a16:creationId xmlns:a16="http://schemas.microsoft.com/office/drawing/2014/main" id="{1BE26A7C-9570-4511-A929-6137973F18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6172652"/>
              </p:ext>
            </p:extLst>
          </p:nvPr>
        </p:nvGraphicFramePr>
        <p:xfrm>
          <a:off x="499041" y="692524"/>
          <a:ext cx="9810698" cy="602978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30433">
                  <a:extLst>
                    <a:ext uri="{9D8B030D-6E8A-4147-A177-3AD203B41FA5}">
                      <a16:colId xmlns:a16="http://schemas.microsoft.com/office/drawing/2014/main" val="1203737284"/>
                    </a:ext>
                  </a:extLst>
                </a:gridCol>
                <a:gridCol w="2398443">
                  <a:extLst>
                    <a:ext uri="{9D8B030D-6E8A-4147-A177-3AD203B41FA5}">
                      <a16:colId xmlns:a16="http://schemas.microsoft.com/office/drawing/2014/main" val="1810222861"/>
                    </a:ext>
                  </a:extLst>
                </a:gridCol>
                <a:gridCol w="2988400">
                  <a:extLst>
                    <a:ext uri="{9D8B030D-6E8A-4147-A177-3AD203B41FA5}">
                      <a16:colId xmlns:a16="http://schemas.microsoft.com/office/drawing/2014/main" val="274413866"/>
                    </a:ext>
                  </a:extLst>
                </a:gridCol>
                <a:gridCol w="2693422">
                  <a:extLst>
                    <a:ext uri="{9D8B030D-6E8A-4147-A177-3AD203B41FA5}">
                      <a16:colId xmlns:a16="http://schemas.microsoft.com/office/drawing/2014/main" val="2706468897"/>
                    </a:ext>
                  </a:extLst>
                </a:gridCol>
              </a:tblGrid>
              <a:tr h="861398">
                <a:tc rowSpan="2">
                  <a:txBody>
                    <a:bodyPr/>
                    <a:lstStyle/>
                    <a:p>
                      <a:endParaRPr lang="en-GB" sz="24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(the) Tuesday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(the) Thursday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(the) Saturday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6656619"/>
                  </a:ext>
                </a:extLst>
              </a:tr>
              <a:tr h="861398">
                <a:tc vMerge="1">
                  <a:txBody>
                    <a:bodyPr/>
                    <a:lstStyle/>
                    <a:p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today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(the) Friday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(the) Sunday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4559424"/>
                  </a:ext>
                </a:extLst>
              </a:tr>
              <a:tr h="861398">
                <a:tc rowSpan="2">
                  <a:txBody>
                    <a:bodyPr/>
                    <a:lstStyle/>
                    <a:p>
                      <a:endParaRPr lang="en-GB" sz="24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(the) week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(the) season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(the) day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0878619"/>
                  </a:ext>
                </a:extLst>
              </a:tr>
              <a:tr h="861398">
                <a:tc vMerge="1">
                  <a:txBody>
                    <a:bodyPr/>
                    <a:lstStyle/>
                    <a:p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we 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which? (m)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which? (f)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7692962"/>
                  </a:ext>
                </a:extLst>
              </a:tr>
              <a:tr h="861398">
                <a:tc rowSpan="3">
                  <a:txBody>
                    <a:bodyPr/>
                    <a:lstStyle/>
                    <a:p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3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(the) language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(the) rule, ruler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(the) show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3794855"/>
                  </a:ext>
                </a:extLst>
              </a:tr>
              <a:tr h="86139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(the) boy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(the) girl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(the) game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3226472"/>
                  </a:ext>
                </a:extLst>
              </a:tr>
              <a:tr h="861398">
                <a:tc vMerge="1">
                  <a:txBody>
                    <a:bodyPr/>
                    <a:lstStyle/>
                    <a:p>
                      <a:endParaRPr lang="en-GB" sz="28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(the) activity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(the) chair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(the) song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2139915"/>
                  </a:ext>
                </a:extLst>
              </a:tr>
            </a:tbl>
          </a:graphicData>
        </a:graphic>
      </p:graphicFrame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6C07F60C-7096-4792-A80E-10C02A6037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313" y="12477"/>
            <a:ext cx="1139687" cy="1143194"/>
          </a:xfrm>
          <a:prstGeom prst="rect">
            <a:avLst/>
          </a:prstGeom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E66F45F2-B677-46FD-A292-E05CE1F4A1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0305" y="77103"/>
            <a:ext cx="933659" cy="933659"/>
          </a:xfrm>
          <a:prstGeom prst="rect">
            <a:avLst/>
          </a:prstGeom>
        </p:spPr>
      </p:pic>
      <p:sp>
        <p:nvSpPr>
          <p:cNvPr id="10" name="Explosion: 8 Points 9">
            <a:extLst>
              <a:ext uri="{FF2B5EF4-FFF2-40B4-BE49-F238E27FC236}">
                <a16:creationId xmlns:a16="http://schemas.microsoft.com/office/drawing/2014/main" id="{B8BE6A60-1CFA-43E3-94FE-71206E822483}"/>
              </a:ext>
            </a:extLst>
          </p:cNvPr>
          <p:cNvSpPr/>
          <p:nvPr/>
        </p:nvSpPr>
        <p:spPr>
          <a:xfrm rot="20101036">
            <a:off x="11050892" y="160678"/>
            <a:ext cx="1051265" cy="846793"/>
          </a:xfrm>
          <a:prstGeom prst="irregularSeal1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sym typeface="Arial"/>
            </a:endParaRPr>
          </a:p>
        </p:txBody>
      </p:sp>
      <p:sp>
        <p:nvSpPr>
          <p:cNvPr id="11" name="Explosion: 8 Points 10">
            <a:extLst>
              <a:ext uri="{FF2B5EF4-FFF2-40B4-BE49-F238E27FC236}">
                <a16:creationId xmlns:a16="http://schemas.microsoft.com/office/drawing/2014/main" id="{B41BDBF2-E6DC-4745-8986-04DDABD48D4D}"/>
              </a:ext>
            </a:extLst>
          </p:cNvPr>
          <p:cNvSpPr/>
          <p:nvPr/>
        </p:nvSpPr>
        <p:spPr>
          <a:xfrm rot="20101036">
            <a:off x="11055408" y="156605"/>
            <a:ext cx="1042233" cy="839518"/>
          </a:xfrm>
          <a:prstGeom prst="irregularSeal1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sym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5871A45-33B3-485C-BB71-EBE790506937}"/>
              </a:ext>
            </a:extLst>
          </p:cNvPr>
          <p:cNvSpPr txBox="1"/>
          <p:nvPr/>
        </p:nvSpPr>
        <p:spPr>
          <a:xfrm rot="20326871">
            <a:off x="11015203" y="345714"/>
            <a:ext cx="11226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ras Demi ITC" panose="020B0805030504020804" pitchFamily="34" charset="0"/>
                <a:cs typeface="Arial"/>
                <a:sym typeface="Arial"/>
              </a:rPr>
              <a:t>mots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1CFC2B9-E651-4F49-9EBC-A81A35066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6562" y="1081382"/>
            <a:ext cx="1557451" cy="374973"/>
          </a:xfrm>
          <a:solidFill>
            <a:srgbClr val="FF0066"/>
          </a:solidFill>
        </p:spPr>
        <p:txBody>
          <a:bodyPr/>
          <a:lstStyle/>
          <a:p>
            <a:pPr algn="ctr"/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vocabulaire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AA52357-62B5-4501-8406-8AAEF0C4DB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254" y="2675674"/>
            <a:ext cx="1186070" cy="1080360"/>
          </a:xfrm>
          <a:prstGeom prst="rect">
            <a:avLst/>
          </a:prstGeom>
        </p:spPr>
      </p:pic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id="{CF86848E-00D3-4C8C-BF0C-2DB539381BB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54" y="969694"/>
            <a:ext cx="1186070" cy="118607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3175BAD-451F-4097-B6CA-7B78DADC075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7364" y="4681233"/>
            <a:ext cx="1162417" cy="110123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A5D9ACD1-6B6F-4278-9A67-011420429302}"/>
              </a:ext>
            </a:extLst>
          </p:cNvPr>
          <p:cNvSpPr txBox="1"/>
          <p:nvPr/>
        </p:nvSpPr>
        <p:spPr>
          <a:xfrm>
            <a:off x="1737282" y="5783201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x1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1ADDC2A-E51D-48B9-A91E-95C4881D32F4}"/>
              </a:ext>
            </a:extLst>
          </p:cNvPr>
          <p:cNvSpPr txBox="1"/>
          <p:nvPr/>
        </p:nvSpPr>
        <p:spPr>
          <a:xfrm>
            <a:off x="1717476" y="3370893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x2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82A3A04-2365-4E20-A72A-87B66616FB76}"/>
              </a:ext>
            </a:extLst>
          </p:cNvPr>
          <p:cNvSpPr txBox="1"/>
          <p:nvPr/>
        </p:nvSpPr>
        <p:spPr>
          <a:xfrm>
            <a:off x="1703819" y="1663755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x3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6EBBC53-04AF-44DE-BDA9-AD7CA398AC4C}"/>
              </a:ext>
            </a:extLst>
          </p:cNvPr>
          <p:cNvSpPr/>
          <p:nvPr/>
        </p:nvSpPr>
        <p:spPr>
          <a:xfrm>
            <a:off x="769971" y="65773"/>
            <a:ext cx="119594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Follow up 5 - </a:t>
            </a:r>
            <a:r>
              <a:rPr kumimoji="0" lang="en-GB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Écris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en-GB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en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en-GB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français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 : 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Can you get at least 15 points?</a:t>
            </a: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19" name="Google Shape;167;p2">
            <a:extLst>
              <a:ext uri="{FF2B5EF4-FFF2-40B4-BE49-F238E27FC236}">
                <a16:creationId xmlns:a16="http://schemas.microsoft.com/office/drawing/2014/main" id="{B1E534A3-3C13-482A-97C4-29E46C7241DA}"/>
              </a:ext>
            </a:extLst>
          </p:cNvPr>
          <p:cNvSpPr/>
          <p:nvPr/>
        </p:nvSpPr>
        <p:spPr>
          <a:xfrm>
            <a:off x="101355" y="155771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60016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D58E920-5769-461D-BF6A-E26F610CFC7C}"/>
              </a:ext>
            </a:extLst>
          </p:cNvPr>
          <p:cNvSpPr txBox="1"/>
          <p:nvPr/>
        </p:nvSpPr>
        <p:spPr>
          <a:xfrm>
            <a:off x="0" y="780313"/>
            <a:ext cx="41328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AR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Mathieu le merveilleux</a:t>
            </a:r>
            <a:endParaRPr kumimoji="0" lang="es-AR" sz="2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E031832-ABD9-475E-93D8-98F704ADE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725" y="144150"/>
            <a:ext cx="2869907" cy="523220"/>
          </a:xfrm>
        </p:spPr>
        <p:txBody>
          <a:bodyPr>
            <a:noAutofit/>
          </a:bodyPr>
          <a:lstStyle/>
          <a:p>
            <a:r>
              <a:rPr lang="es-AR" sz="3200" b="1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Follow</a:t>
            </a:r>
            <a:r>
              <a:rPr lang="es-AR" sz="3200" b="1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 up 1:</a:t>
            </a:r>
            <a:endParaRPr lang="en-GB" sz="3200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C769DB86-64C3-40FB-A892-5C903A245850}"/>
              </a:ext>
            </a:extLst>
          </p:cNvPr>
          <p:cNvSpPr txBox="1"/>
          <p:nvPr/>
        </p:nvSpPr>
        <p:spPr>
          <a:xfrm>
            <a:off x="7574887" y="833548"/>
            <a:ext cx="4617113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Mathi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eu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a d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eu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x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y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eu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x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bl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eu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s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Il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n’a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plus de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chev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eu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x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Mais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il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est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merveill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eu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x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</a:b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Mathi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eu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est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courag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eu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x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Il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n’est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pas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malheur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eu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x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Mais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il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est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très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curi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eu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x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</a:b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Mathi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eu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joue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à un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jeu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Avec son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vi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eu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x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nev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eu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Le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j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eu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di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quand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il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pl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eu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t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</a:b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Et au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milli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eu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d’un f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eu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Tous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deux font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cuire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des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œu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fs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Puis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ça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va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beaucoup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mi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eu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x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</a:b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66" name="Title 1">
            <a:extLst>
              <a:ext uri="{FF2B5EF4-FFF2-40B4-BE49-F238E27FC236}">
                <a16:creationId xmlns:a16="http://schemas.microsoft.com/office/drawing/2014/main" id="{14431AFE-47B3-4C34-8328-D0FE7D36B71E}"/>
              </a:ext>
            </a:extLst>
          </p:cNvPr>
          <p:cNvSpPr txBox="1">
            <a:spLocks/>
          </p:cNvSpPr>
          <p:nvPr/>
        </p:nvSpPr>
        <p:spPr>
          <a:xfrm>
            <a:off x="9660318" y="299202"/>
            <a:ext cx="1437332" cy="396360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2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cs typeface="Calibri"/>
                <a:sym typeface="Calibri"/>
              </a:rPr>
              <a:t>prononcer</a:t>
            </a:r>
            <a:endParaRPr kumimoji="0" lang="en-GB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cs typeface="Calibri"/>
              <a:sym typeface="Calibri"/>
            </a:endParaRPr>
          </a:p>
        </p:txBody>
      </p:sp>
      <p:pic>
        <p:nvPicPr>
          <p:cNvPr id="2" name="Online Media 1" title="Mathieu, le merveilleux">
            <a:hlinkClick r:id="" action="ppaction://media"/>
            <a:extLst>
              <a:ext uri="{FF2B5EF4-FFF2-40B4-BE49-F238E27FC236}">
                <a16:creationId xmlns:a16="http://schemas.microsoft.com/office/drawing/2014/main" id="{B3677523-16DE-4C39-8AD7-817AC9EF045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23171" y="1536306"/>
            <a:ext cx="7443764" cy="4205727"/>
          </a:xfrm>
          <a:prstGeom prst="rect">
            <a:avLst/>
          </a:prstGeom>
        </p:spPr>
      </p:pic>
      <p:pic>
        <p:nvPicPr>
          <p:cNvPr id="16" name="Google Shape;164;p2" descr="Speech Icon, Voice, Talking, Audio, Speech">
            <a:extLst>
              <a:ext uri="{FF2B5EF4-FFF2-40B4-BE49-F238E27FC236}">
                <a16:creationId xmlns:a16="http://schemas.microsoft.com/office/drawing/2014/main" id="{4FB719D4-CA04-4C48-AAAE-A822A960F61A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292661" y="109298"/>
            <a:ext cx="776168" cy="776168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67;p2">
            <a:extLst>
              <a:ext uri="{FF2B5EF4-FFF2-40B4-BE49-F238E27FC236}">
                <a16:creationId xmlns:a16="http://schemas.microsoft.com/office/drawing/2014/main" id="{C491F830-5C43-499E-B7B7-47A99AF2BAB6}"/>
              </a:ext>
            </a:extLst>
          </p:cNvPr>
          <p:cNvSpPr/>
          <p:nvPr/>
        </p:nvSpPr>
        <p:spPr>
          <a:xfrm>
            <a:off x="101355" y="155771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E599F8-FC34-41B7-9461-A97D6C6D4EB7}"/>
              </a:ext>
            </a:extLst>
          </p:cNvPr>
          <p:cNvSpPr txBox="1"/>
          <p:nvPr/>
        </p:nvSpPr>
        <p:spPr>
          <a:xfrm>
            <a:off x="6842234" y="6488668"/>
            <a:ext cx="5349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>
                <a:solidFill>
                  <a:srgbClr val="002060"/>
                </a:solidFill>
                <a:latin typeface="Century Gothic" panose="020B0502020202020204" pitchFamily="34" charset="0"/>
              </a:rPr>
              <a:t>Marie-Odile Guillou </a:t>
            </a:r>
          </a:p>
        </p:txBody>
      </p:sp>
    </p:spTree>
    <p:extLst>
      <p:ext uri="{BB962C8B-B14F-4D97-AF65-F5344CB8AC3E}">
        <p14:creationId xmlns:p14="http://schemas.microsoft.com/office/powerpoint/2010/main" val="908640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61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raphic 39" descr="Teacher">
            <a:extLst>
              <a:ext uri="{FF2B5EF4-FFF2-40B4-BE49-F238E27FC236}">
                <a16:creationId xmlns:a16="http://schemas.microsoft.com/office/drawing/2014/main" id="{0F111484-08E8-4E44-BF29-861B8F3248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5526" y="533779"/>
            <a:ext cx="914400" cy="914400"/>
          </a:xfrm>
          <a:prstGeom prst="rect">
            <a:avLst/>
          </a:prstGeom>
        </p:spPr>
      </p:pic>
      <p:sp>
        <p:nvSpPr>
          <p:cNvPr id="38" name="Speech Bubble: Rectangle with Corners Rounded 37">
            <a:extLst>
              <a:ext uri="{FF2B5EF4-FFF2-40B4-BE49-F238E27FC236}">
                <a16:creationId xmlns:a16="http://schemas.microsoft.com/office/drawing/2014/main" id="{20292E52-06EF-46F6-B177-F4858470403C}"/>
              </a:ext>
            </a:extLst>
          </p:cNvPr>
          <p:cNvSpPr/>
          <p:nvPr/>
        </p:nvSpPr>
        <p:spPr>
          <a:xfrm>
            <a:off x="1395248" y="654442"/>
            <a:ext cx="7606862" cy="547644"/>
          </a:xfrm>
          <a:prstGeom prst="wedgeRoundRectCallout">
            <a:avLst>
              <a:gd name="adj1" fmla="val -53936"/>
              <a:gd name="adj2" fmla="val 10200"/>
              <a:gd name="adj3" fmla="val 16667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Écoute les noms des animaux. C’est [ien] ou [(a)in]?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E031832-ABD9-475E-93D8-98F704ADE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725" y="144150"/>
            <a:ext cx="2628475" cy="523220"/>
          </a:xfrm>
        </p:spPr>
        <p:txBody>
          <a:bodyPr>
            <a:noAutofit/>
          </a:bodyPr>
          <a:lstStyle/>
          <a:p>
            <a:r>
              <a:rPr lang="es-AR" sz="3200" b="1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Follow</a:t>
            </a:r>
            <a:r>
              <a:rPr lang="es-AR" sz="3200" b="1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 up 2:</a:t>
            </a:r>
            <a:endParaRPr lang="en-GB" sz="3200" dirty="0"/>
          </a:p>
        </p:txBody>
      </p:sp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1B358180-1BC9-4A27-868D-E80A3DD3D3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720" y="0"/>
            <a:ext cx="1097280" cy="109728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6F703126-0E39-4933-9ADF-5C44832214E5}"/>
              </a:ext>
            </a:extLst>
          </p:cNvPr>
          <p:cNvSpPr txBox="1">
            <a:spLocks/>
          </p:cNvSpPr>
          <p:nvPr/>
        </p:nvSpPr>
        <p:spPr>
          <a:xfrm>
            <a:off x="10950576" y="1059840"/>
            <a:ext cx="1241424" cy="4248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Calibri"/>
                <a:sym typeface="Calibri"/>
              </a:rPr>
              <a:t>écouter</a:t>
            </a:r>
            <a:endParaRPr kumimoji="0" lang="en-GB" sz="20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cs typeface="Calibri"/>
              <a:sym typeface="Calibri"/>
            </a:endParaRPr>
          </a:p>
        </p:txBody>
      </p:sp>
      <p:sp>
        <p:nvSpPr>
          <p:cNvPr id="12" name="CustomShape 3">
            <a:hlinkClick r:id="" action="ppaction://noaction">
              <a:snd r:embed="rId6" name="3_1.wav"/>
            </a:hlinkClick>
            <a:extLst>
              <a:ext uri="{FF2B5EF4-FFF2-40B4-BE49-F238E27FC236}">
                <a16:creationId xmlns:a16="http://schemas.microsoft.com/office/drawing/2014/main" id="{976A85E5-4281-4E0F-BAB0-72DE6B3B6253}"/>
              </a:ext>
            </a:extLst>
          </p:cNvPr>
          <p:cNvSpPr/>
          <p:nvPr/>
        </p:nvSpPr>
        <p:spPr>
          <a:xfrm>
            <a:off x="1395249" y="678643"/>
            <a:ext cx="7811814" cy="51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Écoute</a:t>
            </a:r>
            <a:r>
              <a:rPr kumimoji="0" lang="en-GB" sz="2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. </a:t>
            </a:r>
            <a:r>
              <a:rPr kumimoji="0" lang="en-GB" sz="28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Trouve</a:t>
            </a:r>
            <a:r>
              <a:rPr kumimoji="0" lang="en-GB" sz="2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 la phrase </a:t>
            </a:r>
            <a:r>
              <a:rPr kumimoji="0" lang="en-GB" sz="28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correspondante</a:t>
            </a:r>
            <a:r>
              <a:rPr kumimoji="0" lang="en-GB" sz="2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.</a:t>
            </a:r>
            <a:endParaRPr kumimoji="0" lang="en-GB" sz="2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2E1CF7-B0F0-4831-B9D2-556EA881882B}"/>
              </a:ext>
            </a:extLst>
          </p:cNvPr>
          <p:cNvSpPr txBox="1"/>
          <p:nvPr/>
        </p:nvSpPr>
        <p:spPr>
          <a:xfrm>
            <a:off x="3732324" y="2157120"/>
            <a:ext cx="5950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Jean-Michel et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sa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sœur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0B498460-6718-4F8C-AD84-302E3E660069}"/>
              </a:ext>
            </a:extLst>
          </p:cNvPr>
          <p:cNvSpPr/>
          <p:nvPr/>
        </p:nvSpPr>
        <p:spPr>
          <a:xfrm>
            <a:off x="2933178" y="2186939"/>
            <a:ext cx="749251" cy="539976"/>
          </a:xfrm>
          <a:prstGeom prst="ellipse">
            <a:avLst/>
          </a:prstGeom>
          <a:solidFill>
            <a:srgbClr val="786EB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FF2C19FB-2346-4775-8AAD-FA2A12AE0BBF}"/>
              </a:ext>
            </a:extLst>
          </p:cNvPr>
          <p:cNvSpPr/>
          <p:nvPr/>
        </p:nvSpPr>
        <p:spPr>
          <a:xfrm>
            <a:off x="2933177" y="2860876"/>
            <a:ext cx="749251" cy="539976"/>
          </a:xfrm>
          <a:prstGeom prst="ellipse">
            <a:avLst/>
          </a:prstGeom>
          <a:solidFill>
            <a:srgbClr val="786EB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7CCCD74E-2CA1-4994-B6EA-E072365C57AE}"/>
              </a:ext>
            </a:extLst>
          </p:cNvPr>
          <p:cNvSpPr/>
          <p:nvPr/>
        </p:nvSpPr>
        <p:spPr>
          <a:xfrm>
            <a:off x="2951045" y="3534813"/>
            <a:ext cx="749251" cy="539976"/>
          </a:xfrm>
          <a:prstGeom prst="ellipse">
            <a:avLst/>
          </a:prstGeom>
          <a:solidFill>
            <a:srgbClr val="786EB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41BED4CA-3D67-4B8F-A66C-325F024B2042}"/>
              </a:ext>
            </a:extLst>
          </p:cNvPr>
          <p:cNvSpPr/>
          <p:nvPr/>
        </p:nvSpPr>
        <p:spPr>
          <a:xfrm>
            <a:off x="2983073" y="4218457"/>
            <a:ext cx="749251" cy="539976"/>
          </a:xfrm>
          <a:prstGeom prst="ellipse">
            <a:avLst/>
          </a:prstGeom>
          <a:solidFill>
            <a:srgbClr val="786EB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0EC78CFD-1599-47EE-B0C5-339086CCFDEB}"/>
              </a:ext>
            </a:extLst>
          </p:cNvPr>
          <p:cNvSpPr/>
          <p:nvPr/>
        </p:nvSpPr>
        <p:spPr>
          <a:xfrm>
            <a:off x="2951045" y="4898260"/>
            <a:ext cx="749251" cy="539976"/>
          </a:xfrm>
          <a:prstGeom prst="ellipse">
            <a:avLst/>
          </a:prstGeom>
          <a:solidFill>
            <a:srgbClr val="786EB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5A049D58-2B9E-4532-B960-F5152D66A5EE}"/>
              </a:ext>
            </a:extLst>
          </p:cNvPr>
          <p:cNvSpPr txBox="1"/>
          <p:nvPr/>
        </p:nvSpPr>
        <p:spPr>
          <a:xfrm>
            <a:off x="3776726" y="2849071"/>
            <a:ext cx="5950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j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eudi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et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vendredi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A433E50F-3B57-407E-8452-1419065A8D59}"/>
              </a:ext>
            </a:extLst>
          </p:cNvPr>
          <p:cNvSpPr txBox="1"/>
          <p:nvPr/>
        </p:nvSpPr>
        <p:spPr>
          <a:xfrm>
            <a:off x="3776726" y="3569042"/>
            <a:ext cx="5950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Cirque du soleil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79EA86A6-9C84-42B1-8810-AC85AA3D1F5E}"/>
              </a:ext>
            </a:extLst>
          </p:cNvPr>
          <p:cNvSpPr txBox="1"/>
          <p:nvPr/>
        </p:nvSpPr>
        <p:spPr>
          <a:xfrm>
            <a:off x="3795545" y="4271736"/>
            <a:ext cx="8243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Monopoly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9D2B0FF-B6E7-4608-B659-F9259313B029}"/>
              </a:ext>
            </a:extLst>
          </p:cNvPr>
          <p:cNvSpPr txBox="1"/>
          <p:nvPr/>
        </p:nvSpPr>
        <p:spPr>
          <a:xfrm>
            <a:off x="3795545" y="4922638"/>
            <a:ext cx="5950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l’allemand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et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l’espagnol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0EC95B7E-4F95-405E-9FED-BA58E0D258C5}"/>
              </a:ext>
            </a:extLst>
          </p:cNvPr>
          <p:cNvGraphicFramePr>
            <a:graphicFrameLocks noGrp="1"/>
          </p:cNvGraphicFramePr>
          <p:nvPr/>
        </p:nvGraphicFramePr>
        <p:xfrm>
          <a:off x="254294" y="1347716"/>
          <a:ext cx="2260306" cy="51159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30153">
                  <a:extLst>
                    <a:ext uri="{9D8B030D-6E8A-4147-A177-3AD203B41FA5}">
                      <a16:colId xmlns:a16="http://schemas.microsoft.com/office/drawing/2014/main" val="893164677"/>
                    </a:ext>
                  </a:extLst>
                </a:gridCol>
                <a:gridCol w="1130153">
                  <a:extLst>
                    <a:ext uri="{9D8B030D-6E8A-4147-A177-3AD203B41FA5}">
                      <a16:colId xmlns:a16="http://schemas.microsoft.com/office/drawing/2014/main" val="1766975090"/>
                    </a:ext>
                  </a:extLst>
                </a:gridCol>
              </a:tblGrid>
              <a:tr h="85266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4241438"/>
                  </a:ext>
                </a:extLst>
              </a:tr>
              <a:tr h="852663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2491689"/>
                  </a:ext>
                </a:extLst>
              </a:tr>
              <a:tr h="852663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8099985"/>
                  </a:ext>
                </a:extLst>
              </a:tr>
              <a:tr h="852663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3233831"/>
                  </a:ext>
                </a:extLst>
              </a:tr>
              <a:tr h="85266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0292567"/>
                  </a:ext>
                </a:extLst>
              </a:tr>
              <a:tr h="85266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795288"/>
                  </a:ext>
                </a:extLst>
              </a:tr>
            </a:tbl>
          </a:graphicData>
        </a:graphic>
      </p:graphicFrame>
      <p:sp>
        <p:nvSpPr>
          <p:cNvPr id="58" name="Oval 57">
            <a:extLst>
              <a:ext uri="{FF2B5EF4-FFF2-40B4-BE49-F238E27FC236}">
                <a16:creationId xmlns:a16="http://schemas.microsoft.com/office/drawing/2014/main" id="{6A4A3E69-4808-44EF-9B49-874F23A3BF40}"/>
              </a:ext>
            </a:extLst>
          </p:cNvPr>
          <p:cNvSpPr/>
          <p:nvPr/>
        </p:nvSpPr>
        <p:spPr>
          <a:xfrm>
            <a:off x="1621360" y="2309095"/>
            <a:ext cx="749251" cy="539976"/>
          </a:xfrm>
          <a:prstGeom prst="ellipse">
            <a:avLst/>
          </a:prstGeom>
          <a:solidFill>
            <a:srgbClr val="786EB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</a:t>
            </a: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FA2BC7D7-5FB2-4334-B5D3-612CAF94C258}"/>
              </a:ext>
            </a:extLst>
          </p:cNvPr>
          <p:cNvSpPr/>
          <p:nvPr/>
        </p:nvSpPr>
        <p:spPr>
          <a:xfrm>
            <a:off x="1646545" y="3167437"/>
            <a:ext cx="749251" cy="539976"/>
          </a:xfrm>
          <a:prstGeom prst="ellipse">
            <a:avLst/>
          </a:prstGeom>
          <a:solidFill>
            <a:srgbClr val="786EB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</a:t>
            </a: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7D5C53C6-6F74-432F-B61E-F7881922086C}"/>
              </a:ext>
            </a:extLst>
          </p:cNvPr>
          <p:cNvSpPr/>
          <p:nvPr/>
        </p:nvSpPr>
        <p:spPr>
          <a:xfrm>
            <a:off x="1622063" y="4864079"/>
            <a:ext cx="749251" cy="539976"/>
          </a:xfrm>
          <a:prstGeom prst="ellipse">
            <a:avLst/>
          </a:prstGeom>
          <a:solidFill>
            <a:srgbClr val="786EB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</a:t>
            </a: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87AF8704-C103-4E20-A3F4-6FAF7969E56F}"/>
              </a:ext>
            </a:extLst>
          </p:cNvPr>
          <p:cNvSpPr/>
          <p:nvPr/>
        </p:nvSpPr>
        <p:spPr>
          <a:xfrm>
            <a:off x="1621360" y="1502114"/>
            <a:ext cx="749251" cy="539976"/>
          </a:xfrm>
          <a:prstGeom prst="ellipse">
            <a:avLst/>
          </a:prstGeom>
          <a:solidFill>
            <a:srgbClr val="786EB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</a:t>
            </a: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A8FF490B-45EB-4C5F-8594-232353BF3A94}"/>
              </a:ext>
            </a:extLst>
          </p:cNvPr>
          <p:cNvSpPr/>
          <p:nvPr/>
        </p:nvSpPr>
        <p:spPr>
          <a:xfrm>
            <a:off x="1621360" y="4057898"/>
            <a:ext cx="749251" cy="539976"/>
          </a:xfrm>
          <a:prstGeom prst="ellipse">
            <a:avLst/>
          </a:prstGeom>
          <a:solidFill>
            <a:srgbClr val="786EB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</a:t>
            </a:r>
          </a:p>
        </p:txBody>
      </p:sp>
      <p:sp>
        <p:nvSpPr>
          <p:cNvPr id="28" name="Oval 27">
            <a:hlinkClick r:id="" action="ppaction://noaction">
              <a:snd r:embed="rId7" name="3_2.wav"/>
            </a:hlinkClick>
            <a:extLst>
              <a:ext uri="{FF2B5EF4-FFF2-40B4-BE49-F238E27FC236}">
                <a16:creationId xmlns:a16="http://schemas.microsoft.com/office/drawing/2014/main" id="{9F6D4A21-5845-4A24-B40D-86A2F6E46EC9}"/>
              </a:ext>
            </a:extLst>
          </p:cNvPr>
          <p:cNvSpPr/>
          <p:nvPr/>
        </p:nvSpPr>
        <p:spPr>
          <a:xfrm>
            <a:off x="526798" y="1511722"/>
            <a:ext cx="551774" cy="47161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29" name="Oval 28">
            <a:hlinkClick r:id="" action="ppaction://noaction">
              <a:snd r:embed="rId8" name="3_3.wav"/>
            </a:hlinkClick>
            <a:extLst>
              <a:ext uri="{FF2B5EF4-FFF2-40B4-BE49-F238E27FC236}">
                <a16:creationId xmlns:a16="http://schemas.microsoft.com/office/drawing/2014/main" id="{1E1E03EE-CBCE-430A-A69E-52F76B63F297}"/>
              </a:ext>
            </a:extLst>
          </p:cNvPr>
          <p:cNvSpPr/>
          <p:nvPr/>
        </p:nvSpPr>
        <p:spPr>
          <a:xfrm>
            <a:off x="526798" y="2382788"/>
            <a:ext cx="551774" cy="47161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30" name="Oval 29">
            <a:hlinkClick r:id="" action="ppaction://noaction">
              <a:snd r:embed="rId9" name="3_4.wav"/>
            </a:hlinkClick>
            <a:extLst>
              <a:ext uri="{FF2B5EF4-FFF2-40B4-BE49-F238E27FC236}">
                <a16:creationId xmlns:a16="http://schemas.microsoft.com/office/drawing/2014/main" id="{989D5382-4191-4E9E-BDA6-958D8D3288E7}"/>
              </a:ext>
            </a:extLst>
          </p:cNvPr>
          <p:cNvSpPr/>
          <p:nvPr/>
        </p:nvSpPr>
        <p:spPr>
          <a:xfrm>
            <a:off x="541257" y="3253854"/>
            <a:ext cx="551774" cy="47161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31" name="Oval 30">
            <a:hlinkClick r:id="" action="ppaction://noaction">
              <a:snd r:embed="rId10" name="3_5.wav"/>
            </a:hlinkClick>
            <a:extLst>
              <a:ext uri="{FF2B5EF4-FFF2-40B4-BE49-F238E27FC236}">
                <a16:creationId xmlns:a16="http://schemas.microsoft.com/office/drawing/2014/main" id="{CAF7EBF4-44BB-4D54-87E0-94CE4359F0AC}"/>
              </a:ext>
            </a:extLst>
          </p:cNvPr>
          <p:cNvSpPr/>
          <p:nvPr/>
        </p:nvSpPr>
        <p:spPr>
          <a:xfrm>
            <a:off x="541257" y="4089655"/>
            <a:ext cx="551774" cy="47161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32" name="Oval 31">
            <a:hlinkClick r:id="" action="ppaction://noaction">
              <a:snd r:embed="rId11" name="3_6.wav"/>
            </a:hlinkClick>
            <a:extLst>
              <a:ext uri="{FF2B5EF4-FFF2-40B4-BE49-F238E27FC236}">
                <a16:creationId xmlns:a16="http://schemas.microsoft.com/office/drawing/2014/main" id="{E4445B7B-B8A9-4B80-8313-72B122803D4F}"/>
              </a:ext>
            </a:extLst>
          </p:cNvPr>
          <p:cNvSpPr/>
          <p:nvPr/>
        </p:nvSpPr>
        <p:spPr>
          <a:xfrm>
            <a:off x="528602" y="4932441"/>
            <a:ext cx="551774" cy="47161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5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4A4919EF-34D8-4E11-B1F5-EAA6B744CE73}"/>
              </a:ext>
            </a:extLst>
          </p:cNvPr>
          <p:cNvSpPr/>
          <p:nvPr/>
        </p:nvSpPr>
        <p:spPr>
          <a:xfrm>
            <a:off x="2975873" y="5612906"/>
            <a:ext cx="749251" cy="539976"/>
          </a:xfrm>
          <a:prstGeom prst="ellipse">
            <a:avLst/>
          </a:prstGeom>
          <a:solidFill>
            <a:srgbClr val="786EB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AD27984-2EEC-4DBE-B9E4-807B2DB52F3E}"/>
              </a:ext>
            </a:extLst>
          </p:cNvPr>
          <p:cNvSpPr txBox="1"/>
          <p:nvPr/>
        </p:nvSpPr>
        <p:spPr>
          <a:xfrm>
            <a:off x="3795545" y="5611032"/>
            <a:ext cx="5950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le tennis et le foot</a:t>
            </a:r>
          </a:p>
        </p:txBody>
      </p:sp>
      <p:sp>
        <p:nvSpPr>
          <p:cNvPr id="35" name="Oval 34">
            <a:hlinkClick r:id="" action="ppaction://noaction">
              <a:snd r:embed="rId12" name="3_7.wav"/>
            </a:hlinkClick>
            <a:extLst>
              <a:ext uri="{FF2B5EF4-FFF2-40B4-BE49-F238E27FC236}">
                <a16:creationId xmlns:a16="http://schemas.microsoft.com/office/drawing/2014/main" id="{02FE44E4-B8FB-41B3-A2AC-E84E16878659}"/>
              </a:ext>
            </a:extLst>
          </p:cNvPr>
          <p:cNvSpPr/>
          <p:nvPr/>
        </p:nvSpPr>
        <p:spPr>
          <a:xfrm>
            <a:off x="541257" y="5768242"/>
            <a:ext cx="551774" cy="47161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6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927E26A0-1EE7-44BE-9799-986B6758A877}"/>
              </a:ext>
            </a:extLst>
          </p:cNvPr>
          <p:cNvSpPr/>
          <p:nvPr/>
        </p:nvSpPr>
        <p:spPr>
          <a:xfrm>
            <a:off x="1600012" y="5806701"/>
            <a:ext cx="749251" cy="539976"/>
          </a:xfrm>
          <a:prstGeom prst="ellipse">
            <a:avLst/>
          </a:prstGeom>
          <a:solidFill>
            <a:srgbClr val="786EB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</a:t>
            </a:r>
          </a:p>
        </p:txBody>
      </p:sp>
      <p:sp>
        <p:nvSpPr>
          <p:cNvPr id="37" name="Google Shape;167;p2">
            <a:extLst>
              <a:ext uri="{FF2B5EF4-FFF2-40B4-BE49-F238E27FC236}">
                <a16:creationId xmlns:a16="http://schemas.microsoft.com/office/drawing/2014/main" id="{D0DC24EE-F3AC-40C8-813F-99358693C3FC}"/>
              </a:ext>
            </a:extLst>
          </p:cNvPr>
          <p:cNvSpPr/>
          <p:nvPr/>
        </p:nvSpPr>
        <p:spPr>
          <a:xfrm>
            <a:off x="101355" y="155771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90783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3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0B11332-DD10-4B5A-ADB8-BD6294827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529" y="143642"/>
            <a:ext cx="8408414" cy="508891"/>
          </a:xfrm>
        </p:spPr>
        <p:txBody>
          <a:bodyPr>
            <a:normAutofit fontScale="90000"/>
          </a:bodyPr>
          <a:lstStyle/>
          <a:p>
            <a:r>
              <a:rPr lang="es-AR" sz="3200" b="1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Follow up 3:          Parle en français.</a:t>
            </a:r>
            <a:endParaRPr lang="en-GB" sz="3200" dirty="0"/>
          </a:p>
        </p:txBody>
      </p:sp>
      <p:sp>
        <p:nvSpPr>
          <p:cNvPr id="15" name="Title 2">
            <a:extLst>
              <a:ext uri="{FF2B5EF4-FFF2-40B4-BE49-F238E27FC236}">
                <a16:creationId xmlns:a16="http://schemas.microsoft.com/office/drawing/2014/main" id="{1244DC33-B555-435F-B8EB-C5DF5B13D510}"/>
              </a:ext>
            </a:extLst>
          </p:cNvPr>
          <p:cNvSpPr txBox="1">
            <a:spLocks/>
          </p:cNvSpPr>
          <p:nvPr/>
        </p:nvSpPr>
        <p:spPr>
          <a:xfrm>
            <a:off x="11138681" y="1132247"/>
            <a:ext cx="966950" cy="374973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cs typeface="Calibri"/>
                <a:sym typeface="Calibri"/>
              </a:rPr>
              <a:t>parler</a:t>
            </a:r>
            <a:endParaRPr kumimoji="0" lang="en-GB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cs typeface="Calibri"/>
              <a:sym typeface="Calibri"/>
            </a:endParaRPr>
          </a:p>
        </p:txBody>
      </p:sp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D37B3EE7-59CE-48E6-8A12-4A3168EC6C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313" y="12477"/>
            <a:ext cx="1139687" cy="1143194"/>
          </a:xfrm>
          <a:prstGeom prst="rect">
            <a:avLst/>
          </a:prstGeom>
        </p:spPr>
      </p:pic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48804317-D740-4D58-A8D3-B7902B9A57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6156665"/>
              </p:ext>
            </p:extLst>
          </p:nvPr>
        </p:nvGraphicFramePr>
        <p:xfrm>
          <a:off x="123170" y="1132246"/>
          <a:ext cx="10842773" cy="54104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42773">
                  <a:extLst>
                    <a:ext uri="{9D8B030D-6E8A-4147-A177-3AD203B41FA5}">
                      <a16:colId xmlns:a16="http://schemas.microsoft.com/office/drawing/2014/main" val="3742620122"/>
                    </a:ext>
                  </a:extLst>
                </a:gridCol>
              </a:tblGrid>
              <a:tr h="901741">
                <a:tc>
                  <a:txBody>
                    <a:bodyPr/>
                    <a:lstStyle/>
                    <a:p>
                      <a:endParaRPr lang="en-GB" sz="240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1625705"/>
                  </a:ext>
                </a:extLst>
              </a:tr>
              <a:tr h="901741">
                <a:tc>
                  <a:txBody>
                    <a:bodyPr/>
                    <a:lstStyle/>
                    <a:p>
                      <a:endParaRPr lang="en-GB" sz="240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9604329"/>
                  </a:ext>
                </a:extLst>
              </a:tr>
              <a:tr h="901741">
                <a:tc>
                  <a:txBody>
                    <a:bodyPr/>
                    <a:lstStyle/>
                    <a:p>
                      <a:endParaRPr lang="en-GB" sz="240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843006"/>
                  </a:ext>
                </a:extLst>
              </a:tr>
              <a:tr h="901741">
                <a:tc>
                  <a:txBody>
                    <a:bodyPr/>
                    <a:lstStyle/>
                    <a:p>
                      <a:endParaRPr lang="en-GB" sz="240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8647107"/>
                  </a:ext>
                </a:extLst>
              </a:tr>
              <a:tr h="901741">
                <a:tc>
                  <a:txBody>
                    <a:bodyPr/>
                    <a:lstStyle/>
                    <a:p>
                      <a:endParaRPr lang="en-GB" sz="240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7987145"/>
                  </a:ext>
                </a:extLst>
              </a:tr>
              <a:tr h="901741">
                <a:tc>
                  <a:txBody>
                    <a:bodyPr/>
                    <a:lstStyle/>
                    <a:p>
                      <a:endParaRPr lang="en-GB" sz="24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2426334"/>
                  </a:ext>
                </a:extLst>
              </a:tr>
            </a:tbl>
          </a:graphicData>
        </a:graphic>
      </p:graphicFrame>
      <p:sp>
        <p:nvSpPr>
          <p:cNvPr id="7" name="Oval 6">
            <a:extLst>
              <a:ext uri="{FF2B5EF4-FFF2-40B4-BE49-F238E27FC236}">
                <a16:creationId xmlns:a16="http://schemas.microsoft.com/office/drawing/2014/main" id="{DC04A15E-6875-45BE-AE4C-4C1639B840AF}"/>
              </a:ext>
            </a:extLst>
          </p:cNvPr>
          <p:cNvSpPr/>
          <p:nvPr/>
        </p:nvSpPr>
        <p:spPr>
          <a:xfrm>
            <a:off x="401642" y="1307365"/>
            <a:ext cx="551774" cy="471614"/>
          </a:xfrm>
          <a:prstGeom prst="ellipse">
            <a:avLst/>
          </a:prstGeom>
          <a:solidFill>
            <a:srgbClr val="FF0066"/>
          </a:solidFill>
          <a:ln>
            <a:solidFill>
              <a:srgbClr val="00206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B9C0340-9971-463F-BF76-644B1B3328B7}"/>
              </a:ext>
            </a:extLst>
          </p:cNvPr>
          <p:cNvSpPr/>
          <p:nvPr/>
        </p:nvSpPr>
        <p:spPr>
          <a:xfrm>
            <a:off x="401642" y="2277423"/>
            <a:ext cx="551774" cy="471614"/>
          </a:xfrm>
          <a:prstGeom prst="ellipse">
            <a:avLst/>
          </a:prstGeom>
          <a:solidFill>
            <a:srgbClr val="FF0066"/>
          </a:solidFill>
          <a:ln>
            <a:solidFill>
              <a:srgbClr val="00206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26DCA43-061C-471C-86C3-B253A802A882}"/>
              </a:ext>
            </a:extLst>
          </p:cNvPr>
          <p:cNvSpPr/>
          <p:nvPr/>
        </p:nvSpPr>
        <p:spPr>
          <a:xfrm>
            <a:off x="416101" y="3148489"/>
            <a:ext cx="551774" cy="471614"/>
          </a:xfrm>
          <a:prstGeom prst="ellipse">
            <a:avLst/>
          </a:prstGeom>
          <a:solidFill>
            <a:srgbClr val="FF0066"/>
          </a:solidFill>
          <a:ln>
            <a:solidFill>
              <a:srgbClr val="00206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C87C864-2278-4779-AC0D-61A594FBFB69}"/>
              </a:ext>
            </a:extLst>
          </p:cNvPr>
          <p:cNvSpPr/>
          <p:nvPr/>
        </p:nvSpPr>
        <p:spPr>
          <a:xfrm>
            <a:off x="416101" y="4031157"/>
            <a:ext cx="551774" cy="471614"/>
          </a:xfrm>
          <a:prstGeom prst="ellipse">
            <a:avLst/>
          </a:prstGeom>
          <a:solidFill>
            <a:srgbClr val="FF0066"/>
          </a:solidFill>
          <a:ln>
            <a:solidFill>
              <a:srgbClr val="00206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BCD94FA-D9A0-472C-BB6C-9123C5579AA5}"/>
              </a:ext>
            </a:extLst>
          </p:cNvPr>
          <p:cNvSpPr/>
          <p:nvPr/>
        </p:nvSpPr>
        <p:spPr>
          <a:xfrm>
            <a:off x="401642" y="4927561"/>
            <a:ext cx="551774" cy="471614"/>
          </a:xfrm>
          <a:prstGeom prst="ellipse">
            <a:avLst/>
          </a:prstGeom>
          <a:solidFill>
            <a:srgbClr val="FF0066"/>
          </a:solidFill>
          <a:ln>
            <a:solidFill>
              <a:srgbClr val="00206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5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077E663-A27F-4825-90B4-EE78D4093CA4}"/>
              </a:ext>
            </a:extLst>
          </p:cNvPr>
          <p:cNvSpPr/>
          <p:nvPr/>
        </p:nvSpPr>
        <p:spPr>
          <a:xfrm>
            <a:off x="416101" y="5823965"/>
            <a:ext cx="551774" cy="471614"/>
          </a:xfrm>
          <a:prstGeom prst="ellipse">
            <a:avLst/>
          </a:prstGeom>
          <a:solidFill>
            <a:srgbClr val="FF0066"/>
          </a:solidFill>
          <a:ln>
            <a:solidFill>
              <a:srgbClr val="00206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6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DB64F4-9F08-4105-9BF4-957A8C72A4CD}"/>
              </a:ext>
            </a:extLst>
          </p:cNvPr>
          <p:cNvSpPr txBox="1"/>
          <p:nvPr/>
        </p:nvSpPr>
        <p:spPr>
          <a:xfrm>
            <a:off x="1226057" y="1127640"/>
            <a:ext cx="8339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I like sports.  They are important.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A95E19D-5455-43EC-9D5E-A9FB12876458}"/>
              </a:ext>
            </a:extLst>
          </p:cNvPr>
          <p:cNvSpPr txBox="1"/>
          <p:nvPr/>
        </p:nvSpPr>
        <p:spPr>
          <a:xfrm>
            <a:off x="1213945" y="1578628"/>
            <a:ext cx="8339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J’aime</a:t>
            </a:r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les sports. </a:t>
            </a:r>
            <a:r>
              <a:rPr lang="en-GB" sz="2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Ils</a:t>
            </a:r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sont</a:t>
            </a:r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importants</a:t>
            </a:r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F411AE1-0AFA-486C-AEE1-4D9E937EE782}"/>
              </a:ext>
            </a:extLst>
          </p:cNvPr>
          <p:cNvSpPr txBox="1"/>
          <p:nvPr/>
        </p:nvSpPr>
        <p:spPr>
          <a:xfrm>
            <a:off x="1251074" y="2035687"/>
            <a:ext cx="8339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I hate Thursdays. They are boring.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8D5DD07-4FEE-4BE4-BEA0-3CD39CEB8A98}"/>
              </a:ext>
            </a:extLst>
          </p:cNvPr>
          <p:cNvSpPr txBox="1"/>
          <p:nvPr/>
        </p:nvSpPr>
        <p:spPr>
          <a:xfrm>
            <a:off x="1238962" y="2486675"/>
            <a:ext cx="8339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Je </a:t>
            </a:r>
            <a:r>
              <a:rPr lang="en-GB" sz="2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déteste</a:t>
            </a:r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les </a:t>
            </a:r>
            <a:r>
              <a:rPr lang="en-GB" sz="2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jeudis</a:t>
            </a:r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. </a:t>
            </a:r>
            <a:r>
              <a:rPr lang="en-GB" sz="2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Ils</a:t>
            </a:r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sont</a:t>
            </a:r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ennuyeux</a:t>
            </a:r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F44F7B3-267F-4E01-85E9-F6D5A73DC102}"/>
              </a:ext>
            </a:extLst>
          </p:cNvPr>
          <p:cNvSpPr txBox="1"/>
          <p:nvPr/>
        </p:nvSpPr>
        <p:spPr>
          <a:xfrm>
            <a:off x="1271318" y="2952946"/>
            <a:ext cx="8339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I like shows. They are creative.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2E5BF0D-5D87-4142-96F7-A7CE425E4577}"/>
              </a:ext>
            </a:extLst>
          </p:cNvPr>
          <p:cNvSpPr txBox="1"/>
          <p:nvPr/>
        </p:nvSpPr>
        <p:spPr>
          <a:xfrm>
            <a:off x="1259206" y="3403934"/>
            <a:ext cx="8339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J’aime</a:t>
            </a:r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les spectacles. </a:t>
            </a:r>
            <a:r>
              <a:rPr lang="en-GB" sz="2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Ils</a:t>
            </a:r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sont</a:t>
            </a:r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créatifs</a:t>
            </a:r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294D8CB-7938-48A5-9803-B0A3ECE73BA4}"/>
              </a:ext>
            </a:extLst>
          </p:cNvPr>
          <p:cNvSpPr txBox="1"/>
          <p:nvPr/>
        </p:nvSpPr>
        <p:spPr>
          <a:xfrm>
            <a:off x="1251074" y="3835166"/>
            <a:ext cx="8339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I like languages. They are interesting.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2D3FC8F-F79F-4232-B60C-4C2CD7F2759C}"/>
              </a:ext>
            </a:extLst>
          </p:cNvPr>
          <p:cNvSpPr txBox="1"/>
          <p:nvPr/>
        </p:nvSpPr>
        <p:spPr>
          <a:xfrm>
            <a:off x="1238962" y="4286154"/>
            <a:ext cx="8339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J’aime</a:t>
            </a:r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les </a:t>
            </a:r>
            <a:r>
              <a:rPr lang="en-GB" sz="2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langues</a:t>
            </a:r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. </a:t>
            </a:r>
            <a:r>
              <a:rPr lang="en-GB" sz="2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Elles</a:t>
            </a:r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sont</a:t>
            </a:r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intéressantes</a:t>
            </a:r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BF85D9F-A527-446B-83AB-45A5EC7FCC18}"/>
              </a:ext>
            </a:extLst>
          </p:cNvPr>
          <p:cNvSpPr txBox="1"/>
          <p:nvPr/>
        </p:nvSpPr>
        <p:spPr>
          <a:xfrm>
            <a:off x="1252692" y="4776880"/>
            <a:ext cx="8339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I like games. They are fun.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C17E600-92CF-43A8-8075-53DA8347A5ED}"/>
              </a:ext>
            </a:extLst>
          </p:cNvPr>
          <p:cNvSpPr txBox="1"/>
          <p:nvPr/>
        </p:nvSpPr>
        <p:spPr>
          <a:xfrm>
            <a:off x="1240580" y="5227868"/>
            <a:ext cx="8339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J’aime</a:t>
            </a:r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les jeux. </a:t>
            </a:r>
            <a:r>
              <a:rPr lang="en-GB" sz="2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Ils</a:t>
            </a:r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sont</a:t>
            </a:r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amusants</a:t>
            </a:r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1F97CC8-ECAA-4F51-993D-28674AFABFFA}"/>
              </a:ext>
            </a:extLst>
          </p:cNvPr>
          <p:cNvSpPr txBox="1"/>
          <p:nvPr/>
        </p:nvSpPr>
        <p:spPr>
          <a:xfrm>
            <a:off x="1251074" y="5659100"/>
            <a:ext cx="8339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I hate rules but they are important.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D0F1BD6-521D-4B7D-8C94-C85D4D4B2A5F}"/>
              </a:ext>
            </a:extLst>
          </p:cNvPr>
          <p:cNvSpPr txBox="1"/>
          <p:nvPr/>
        </p:nvSpPr>
        <p:spPr>
          <a:xfrm>
            <a:off x="1238962" y="6110088"/>
            <a:ext cx="8339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Je </a:t>
            </a:r>
            <a:r>
              <a:rPr lang="en-GB" sz="2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déteste</a:t>
            </a:r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les </a:t>
            </a:r>
            <a:r>
              <a:rPr lang="en-GB" sz="2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règles</a:t>
            </a:r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mais</a:t>
            </a:r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elles</a:t>
            </a:r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sont</a:t>
            </a:r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importantes</a:t>
            </a:r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28" name="Google Shape;167;p2">
            <a:extLst>
              <a:ext uri="{FF2B5EF4-FFF2-40B4-BE49-F238E27FC236}">
                <a16:creationId xmlns:a16="http://schemas.microsoft.com/office/drawing/2014/main" id="{699507B4-161D-4AF0-881E-295CFF704DE0}"/>
              </a:ext>
            </a:extLst>
          </p:cNvPr>
          <p:cNvSpPr/>
          <p:nvPr/>
        </p:nvSpPr>
        <p:spPr>
          <a:xfrm>
            <a:off x="101355" y="155771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" name="Graphic 28" descr="Teacher">
            <a:extLst>
              <a:ext uri="{FF2B5EF4-FFF2-40B4-BE49-F238E27FC236}">
                <a16:creationId xmlns:a16="http://schemas.microsoft.com/office/drawing/2014/main" id="{F4A50EB6-D2FD-4E04-82BB-D608B581C5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53462" y="-3576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843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0B11332-DD10-4B5A-ADB8-BD6294827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529" y="143642"/>
            <a:ext cx="8408414" cy="508891"/>
          </a:xfrm>
        </p:spPr>
        <p:txBody>
          <a:bodyPr>
            <a:normAutofit fontScale="90000"/>
          </a:bodyPr>
          <a:lstStyle/>
          <a:p>
            <a:r>
              <a:rPr lang="es-AR" sz="3200" b="1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Follow up 3:           Parle en français.</a:t>
            </a:r>
            <a:endParaRPr lang="en-GB" sz="3200" dirty="0"/>
          </a:p>
        </p:txBody>
      </p:sp>
      <p:sp>
        <p:nvSpPr>
          <p:cNvPr id="15" name="Title 2">
            <a:extLst>
              <a:ext uri="{FF2B5EF4-FFF2-40B4-BE49-F238E27FC236}">
                <a16:creationId xmlns:a16="http://schemas.microsoft.com/office/drawing/2014/main" id="{1244DC33-B555-435F-B8EB-C5DF5B13D510}"/>
              </a:ext>
            </a:extLst>
          </p:cNvPr>
          <p:cNvSpPr txBox="1">
            <a:spLocks/>
          </p:cNvSpPr>
          <p:nvPr/>
        </p:nvSpPr>
        <p:spPr>
          <a:xfrm>
            <a:off x="11138681" y="1132247"/>
            <a:ext cx="966950" cy="374973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cs typeface="Calibri"/>
                <a:sym typeface="Calibri"/>
              </a:rPr>
              <a:t>parler</a:t>
            </a:r>
            <a:endParaRPr kumimoji="0" lang="en-GB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cs typeface="Calibri"/>
              <a:sym typeface="Calibri"/>
            </a:endParaRPr>
          </a:p>
        </p:txBody>
      </p:sp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D37B3EE7-59CE-48E6-8A12-4A3168EC6C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313" y="12477"/>
            <a:ext cx="1139687" cy="1143194"/>
          </a:xfrm>
          <a:prstGeom prst="rect">
            <a:avLst/>
          </a:prstGeom>
        </p:spPr>
      </p:pic>
      <p:graphicFrame>
        <p:nvGraphicFramePr>
          <p:cNvPr id="6" name="Table 3">
            <a:extLst>
              <a:ext uri="{FF2B5EF4-FFF2-40B4-BE49-F238E27FC236}">
                <a16:creationId xmlns:a16="http://schemas.microsoft.com/office/drawing/2014/main" id="{975FA2E7-2847-4D11-89B2-E179C752A6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2724642"/>
              </p:ext>
            </p:extLst>
          </p:nvPr>
        </p:nvGraphicFramePr>
        <p:xfrm>
          <a:off x="123170" y="1132246"/>
          <a:ext cx="10842773" cy="54104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42773">
                  <a:extLst>
                    <a:ext uri="{9D8B030D-6E8A-4147-A177-3AD203B41FA5}">
                      <a16:colId xmlns:a16="http://schemas.microsoft.com/office/drawing/2014/main" val="3742620122"/>
                    </a:ext>
                  </a:extLst>
                </a:gridCol>
              </a:tblGrid>
              <a:tr h="901741">
                <a:tc>
                  <a:txBody>
                    <a:bodyPr/>
                    <a:lstStyle/>
                    <a:p>
                      <a:endParaRPr lang="en-GB" sz="240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61625705"/>
                  </a:ext>
                </a:extLst>
              </a:tr>
              <a:tr h="901741">
                <a:tc>
                  <a:txBody>
                    <a:bodyPr/>
                    <a:lstStyle/>
                    <a:p>
                      <a:endParaRPr lang="en-GB" sz="240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09604329"/>
                  </a:ext>
                </a:extLst>
              </a:tr>
              <a:tr h="901741">
                <a:tc>
                  <a:txBody>
                    <a:bodyPr/>
                    <a:lstStyle/>
                    <a:p>
                      <a:endParaRPr lang="en-GB" sz="240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7843006"/>
                  </a:ext>
                </a:extLst>
              </a:tr>
              <a:tr h="901741">
                <a:tc>
                  <a:txBody>
                    <a:bodyPr/>
                    <a:lstStyle/>
                    <a:p>
                      <a:endParaRPr lang="en-GB" sz="240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58647107"/>
                  </a:ext>
                </a:extLst>
              </a:tr>
              <a:tr h="901741">
                <a:tc>
                  <a:txBody>
                    <a:bodyPr/>
                    <a:lstStyle/>
                    <a:p>
                      <a:endParaRPr lang="en-GB" sz="240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87987145"/>
                  </a:ext>
                </a:extLst>
              </a:tr>
              <a:tr h="901741">
                <a:tc>
                  <a:txBody>
                    <a:bodyPr/>
                    <a:lstStyle/>
                    <a:p>
                      <a:endParaRPr lang="en-GB" sz="24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62426334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33BE8B3A-A7C3-4420-BF2E-379F26240927}"/>
              </a:ext>
            </a:extLst>
          </p:cNvPr>
          <p:cNvSpPr txBox="1"/>
          <p:nvPr/>
        </p:nvSpPr>
        <p:spPr>
          <a:xfrm>
            <a:off x="1213945" y="1578628"/>
            <a:ext cx="8339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J’aime</a:t>
            </a:r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les sports. </a:t>
            </a:r>
            <a:r>
              <a:rPr lang="en-GB" sz="2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Ils</a:t>
            </a:r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sont</a:t>
            </a:r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importants</a:t>
            </a:r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B44A75B-AC2C-4320-8FBE-BF8FD6FF9677}"/>
              </a:ext>
            </a:extLst>
          </p:cNvPr>
          <p:cNvSpPr txBox="1"/>
          <p:nvPr/>
        </p:nvSpPr>
        <p:spPr>
          <a:xfrm>
            <a:off x="1238962" y="2486675"/>
            <a:ext cx="8339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Je </a:t>
            </a:r>
            <a:r>
              <a:rPr lang="en-GB" sz="2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déteste</a:t>
            </a:r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les </a:t>
            </a:r>
            <a:r>
              <a:rPr lang="en-GB" sz="2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jeudis</a:t>
            </a:r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. </a:t>
            </a:r>
            <a:r>
              <a:rPr lang="en-GB" sz="2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Ils</a:t>
            </a:r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sont</a:t>
            </a:r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ennuyeux</a:t>
            </a:r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9359DEB-7880-48D9-9AF9-50B2B2EDD292}"/>
              </a:ext>
            </a:extLst>
          </p:cNvPr>
          <p:cNvSpPr txBox="1"/>
          <p:nvPr/>
        </p:nvSpPr>
        <p:spPr>
          <a:xfrm>
            <a:off x="1259206" y="3403934"/>
            <a:ext cx="8339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J’aime</a:t>
            </a:r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les spectacles. </a:t>
            </a:r>
            <a:r>
              <a:rPr lang="en-GB" sz="2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Ils</a:t>
            </a:r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sont</a:t>
            </a:r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créatifs</a:t>
            </a:r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CEE4868-1A17-45E3-9530-1D01935F2AB2}"/>
              </a:ext>
            </a:extLst>
          </p:cNvPr>
          <p:cNvSpPr txBox="1"/>
          <p:nvPr/>
        </p:nvSpPr>
        <p:spPr>
          <a:xfrm>
            <a:off x="1238962" y="4286154"/>
            <a:ext cx="8339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J’aime</a:t>
            </a:r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les </a:t>
            </a:r>
            <a:r>
              <a:rPr lang="en-GB" sz="2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langues</a:t>
            </a:r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. </a:t>
            </a:r>
            <a:r>
              <a:rPr lang="en-GB" sz="2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Elles</a:t>
            </a:r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sont</a:t>
            </a:r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intéressantes</a:t>
            </a:r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6E62092-EF29-45EB-B1D0-36CBFA794662}"/>
              </a:ext>
            </a:extLst>
          </p:cNvPr>
          <p:cNvSpPr txBox="1"/>
          <p:nvPr/>
        </p:nvSpPr>
        <p:spPr>
          <a:xfrm>
            <a:off x="1240580" y="5227868"/>
            <a:ext cx="8339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J’aime</a:t>
            </a:r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les jeux. </a:t>
            </a:r>
            <a:r>
              <a:rPr lang="en-GB" sz="2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Ils</a:t>
            </a:r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sont</a:t>
            </a:r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amusants</a:t>
            </a:r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CA5E0D2-D6A3-463A-B072-5B0D3B5C3D35}"/>
              </a:ext>
            </a:extLst>
          </p:cNvPr>
          <p:cNvSpPr txBox="1"/>
          <p:nvPr/>
        </p:nvSpPr>
        <p:spPr>
          <a:xfrm>
            <a:off x="1238962" y="6110088"/>
            <a:ext cx="8339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Je </a:t>
            </a:r>
            <a:r>
              <a:rPr lang="en-GB" sz="2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déteste</a:t>
            </a:r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les </a:t>
            </a:r>
            <a:r>
              <a:rPr lang="en-GB" sz="2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règles</a:t>
            </a:r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mais</a:t>
            </a:r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elles</a:t>
            </a:r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sont</a:t>
            </a:r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importantes</a:t>
            </a:r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9D7F835-28AB-483D-8766-7C798047B23E}"/>
              </a:ext>
            </a:extLst>
          </p:cNvPr>
          <p:cNvGrpSpPr/>
          <p:nvPr/>
        </p:nvGrpSpPr>
        <p:grpSpPr>
          <a:xfrm>
            <a:off x="2671125" y="891570"/>
            <a:ext cx="1122222" cy="702686"/>
            <a:chOff x="-5961853" y="2919517"/>
            <a:chExt cx="3233488" cy="2024667"/>
          </a:xfrm>
        </p:grpSpPr>
        <p:pic>
          <p:nvPicPr>
            <p:cNvPr id="29" name="Picture 28" descr="A tennis racket on a green background&#10;&#10;Description automatically generated with medium confidence">
              <a:extLst>
                <a:ext uri="{FF2B5EF4-FFF2-40B4-BE49-F238E27FC236}">
                  <a16:creationId xmlns:a16="http://schemas.microsoft.com/office/drawing/2014/main" id="{71990611-2F8B-4B29-87A7-70C7DC43195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356568" y="3109917"/>
              <a:ext cx="2628203" cy="1834267"/>
            </a:xfrm>
            <a:prstGeom prst="rect">
              <a:avLst/>
            </a:prstGeom>
          </p:spPr>
        </p:pic>
        <p:pic>
          <p:nvPicPr>
            <p:cNvPr id="30" name="Picture 29" descr="Shape, circle&#10;&#10;Description automatically generated">
              <a:extLst>
                <a:ext uri="{FF2B5EF4-FFF2-40B4-BE49-F238E27FC236}">
                  <a16:creationId xmlns:a16="http://schemas.microsoft.com/office/drawing/2014/main" id="{426A1C17-3BDE-4DA0-A958-E7A8CE18BE8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391689" y="3213697"/>
              <a:ext cx="663324" cy="440143"/>
            </a:xfrm>
            <a:prstGeom prst="rect">
              <a:avLst/>
            </a:prstGeom>
          </p:spPr>
        </p:pic>
        <p:pic>
          <p:nvPicPr>
            <p:cNvPr id="31" name="Picture 30" descr="A black and white football ball&#10;&#10;Description automatically generated with medium confidence">
              <a:extLst>
                <a:ext uri="{FF2B5EF4-FFF2-40B4-BE49-F238E27FC236}">
                  <a16:creationId xmlns:a16="http://schemas.microsoft.com/office/drawing/2014/main" id="{7CAB89DD-69BF-4C22-9C3B-CAE8F452B75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280341" y="4351107"/>
              <a:ext cx="576396" cy="593077"/>
            </a:xfrm>
            <a:prstGeom prst="rect">
              <a:avLst/>
            </a:prstGeom>
          </p:spPr>
        </p:pic>
        <p:pic>
          <p:nvPicPr>
            <p:cNvPr id="32" name="Picture 31" descr="A picture containing text, shirt&#10;&#10;Description automatically generated">
              <a:extLst>
                <a:ext uri="{FF2B5EF4-FFF2-40B4-BE49-F238E27FC236}">
                  <a16:creationId xmlns:a16="http://schemas.microsoft.com/office/drawing/2014/main" id="{57787779-36EF-440C-9775-E28F0C5B6C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5317"/>
            <a:stretch/>
          </p:blipFill>
          <p:spPr>
            <a:xfrm>
              <a:off x="-5961853" y="2919517"/>
              <a:ext cx="1365086" cy="1468645"/>
            </a:xfrm>
            <a:prstGeom prst="rect">
              <a:avLst/>
            </a:prstGeom>
          </p:spPr>
        </p:pic>
      </p:grpSp>
      <p:pic>
        <p:nvPicPr>
          <p:cNvPr id="4" name="Picture 3" descr="A picture containing rectangle&#10;&#10;Description automatically generated">
            <a:extLst>
              <a:ext uri="{FF2B5EF4-FFF2-40B4-BE49-F238E27FC236}">
                <a16:creationId xmlns:a16="http://schemas.microsoft.com/office/drawing/2014/main" id="{6AA390E4-C816-4DEE-AA9C-06F289EB7E5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10" t="18738" r="20958" b="28149"/>
          <a:stretch/>
        </p:blipFill>
        <p:spPr>
          <a:xfrm>
            <a:off x="1564163" y="938508"/>
            <a:ext cx="756744" cy="695008"/>
          </a:xfrm>
          <a:prstGeom prst="rect">
            <a:avLst/>
          </a:prstGeom>
        </p:spPr>
      </p:pic>
      <p:pic>
        <p:nvPicPr>
          <p:cNvPr id="33" name="Picture 32" descr="A picture containing text&#10;&#10;Description automatically generated">
            <a:extLst>
              <a:ext uri="{FF2B5EF4-FFF2-40B4-BE49-F238E27FC236}">
                <a16:creationId xmlns:a16="http://schemas.microsoft.com/office/drawing/2014/main" id="{6B999A3D-8B7D-4471-949C-2E21972B091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7277" y="827128"/>
            <a:ext cx="551774" cy="842922"/>
          </a:xfrm>
          <a:prstGeom prst="rect">
            <a:avLst/>
          </a:prstGeom>
        </p:spPr>
      </p:pic>
      <p:pic>
        <p:nvPicPr>
          <p:cNvPr id="34" name="Google Shape;419;p5" descr="Angry, Emoji, Emoticon, Anger, Smiley">
            <a:extLst>
              <a:ext uri="{FF2B5EF4-FFF2-40B4-BE49-F238E27FC236}">
                <a16:creationId xmlns:a16="http://schemas.microsoft.com/office/drawing/2014/main" id="{34B308DC-DB35-4C9E-BEDD-7A03AC23DFE4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925826" y="2040121"/>
            <a:ext cx="551774" cy="57574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570B20D6-EA41-474C-BE4D-D82E6778853A}"/>
              </a:ext>
            </a:extLst>
          </p:cNvPr>
          <p:cNvGrpSpPr/>
          <p:nvPr/>
        </p:nvGrpSpPr>
        <p:grpSpPr>
          <a:xfrm>
            <a:off x="3422766" y="1846623"/>
            <a:ext cx="912151" cy="912151"/>
            <a:chOff x="9105595" y="3909231"/>
            <a:chExt cx="1140399" cy="1140399"/>
          </a:xfrm>
        </p:grpSpPr>
        <p:pic>
          <p:nvPicPr>
            <p:cNvPr id="35" name="Graphic 34" descr="Flip calendar with solid fill">
              <a:extLst>
                <a:ext uri="{FF2B5EF4-FFF2-40B4-BE49-F238E27FC236}">
                  <a16:creationId xmlns:a16="http://schemas.microsoft.com/office/drawing/2014/main" id="{FA625C2B-80A4-4B02-8663-B49B82D591C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9105595" y="3909231"/>
              <a:ext cx="1140399" cy="1140399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A04857A3-6BBF-4860-9A07-F974EA47C78B}"/>
                </a:ext>
              </a:extLst>
            </p:cNvPr>
            <p:cNvSpPr txBox="1"/>
            <p:nvPr/>
          </p:nvSpPr>
          <p:spPr>
            <a:xfrm>
              <a:off x="9243168" y="4409045"/>
              <a:ext cx="88903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Thu</a:t>
              </a:r>
            </a:p>
          </p:txBody>
        </p:sp>
      </p:grpSp>
      <p:pic>
        <p:nvPicPr>
          <p:cNvPr id="38" name="Picture 37" descr="A group of stuffed animals&#10;&#10;Description automatically generated with low confidence">
            <a:extLst>
              <a:ext uri="{FF2B5EF4-FFF2-40B4-BE49-F238E27FC236}">
                <a16:creationId xmlns:a16="http://schemas.microsoft.com/office/drawing/2014/main" id="{2389ACB0-5D9F-48E1-B79B-FB7D8738CFED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90"/>
          <a:stretch/>
        </p:blipFill>
        <p:spPr>
          <a:xfrm>
            <a:off x="5561173" y="2003171"/>
            <a:ext cx="912152" cy="683664"/>
          </a:xfrm>
          <a:prstGeom prst="rect">
            <a:avLst/>
          </a:prstGeom>
        </p:spPr>
      </p:pic>
      <p:pic>
        <p:nvPicPr>
          <p:cNvPr id="39" name="Picture 38" descr="A picture containing rectangle&#10;&#10;Description automatically generated">
            <a:extLst>
              <a:ext uri="{FF2B5EF4-FFF2-40B4-BE49-F238E27FC236}">
                <a16:creationId xmlns:a16="http://schemas.microsoft.com/office/drawing/2014/main" id="{C3D6BE84-075A-4E22-97A6-102C03EAA54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10" t="18738" r="20958" b="28149"/>
          <a:stretch/>
        </p:blipFill>
        <p:spPr>
          <a:xfrm>
            <a:off x="2083667" y="2856137"/>
            <a:ext cx="756744" cy="695008"/>
          </a:xfrm>
          <a:prstGeom prst="rect">
            <a:avLst/>
          </a:prstGeom>
        </p:spPr>
      </p:pic>
      <p:pic>
        <p:nvPicPr>
          <p:cNvPr id="41" name="Picture 40" descr="Logo&#10;&#10;Description automatically generated">
            <a:extLst>
              <a:ext uri="{FF2B5EF4-FFF2-40B4-BE49-F238E27FC236}">
                <a16:creationId xmlns:a16="http://schemas.microsoft.com/office/drawing/2014/main" id="{3EEADCAE-B6FA-447B-BA8E-0DBA21448BE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030" y="2988934"/>
            <a:ext cx="836090" cy="545276"/>
          </a:xfrm>
          <a:prstGeom prst="rect">
            <a:avLst/>
          </a:prstGeom>
        </p:spPr>
      </p:pic>
      <p:grpSp>
        <p:nvGrpSpPr>
          <p:cNvPr id="47" name="Group 46">
            <a:extLst>
              <a:ext uri="{FF2B5EF4-FFF2-40B4-BE49-F238E27FC236}">
                <a16:creationId xmlns:a16="http://schemas.microsoft.com/office/drawing/2014/main" id="{C3ED3195-843D-4DF8-8AC6-FF00175ACB9C}"/>
              </a:ext>
            </a:extLst>
          </p:cNvPr>
          <p:cNvGrpSpPr/>
          <p:nvPr/>
        </p:nvGrpSpPr>
        <p:grpSpPr>
          <a:xfrm>
            <a:off x="5778210" y="2956198"/>
            <a:ext cx="1321685" cy="518858"/>
            <a:chOff x="5778210" y="2956198"/>
            <a:chExt cx="1321685" cy="518858"/>
          </a:xfrm>
        </p:grpSpPr>
        <p:pic>
          <p:nvPicPr>
            <p:cNvPr id="44" name="Picture 43" descr="Logo&#10;&#10;Description automatically generated with low confidence">
              <a:extLst>
                <a:ext uri="{FF2B5EF4-FFF2-40B4-BE49-F238E27FC236}">
                  <a16:creationId xmlns:a16="http://schemas.microsoft.com/office/drawing/2014/main" id="{23E59B15-6447-43F9-9253-7482AF3BE36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78210" y="2956198"/>
              <a:ext cx="431455" cy="480472"/>
            </a:xfrm>
            <a:prstGeom prst="rect">
              <a:avLst/>
            </a:prstGeom>
          </p:spPr>
        </p:pic>
        <p:pic>
          <p:nvPicPr>
            <p:cNvPr id="45" name="Picture 44" descr="Logo&#10;&#10;Description automatically generated with low confidence">
              <a:extLst>
                <a:ext uri="{FF2B5EF4-FFF2-40B4-BE49-F238E27FC236}">
                  <a16:creationId xmlns:a16="http://schemas.microsoft.com/office/drawing/2014/main" id="{3FFD8780-20CC-4069-8A94-99B5B8A4E0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68440" y="2994584"/>
              <a:ext cx="431455" cy="480472"/>
            </a:xfrm>
            <a:prstGeom prst="rect">
              <a:avLst/>
            </a:prstGeom>
          </p:spPr>
        </p:pic>
        <p:pic>
          <p:nvPicPr>
            <p:cNvPr id="46" name="Picture 45" descr="Logo&#10;&#10;Description automatically generated with low confidence">
              <a:extLst>
                <a:ext uri="{FF2B5EF4-FFF2-40B4-BE49-F238E27FC236}">
                  <a16:creationId xmlns:a16="http://schemas.microsoft.com/office/drawing/2014/main" id="{856904EF-CA81-4189-AC33-47DB7DC6663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3325" y="2971874"/>
              <a:ext cx="431455" cy="480472"/>
            </a:xfrm>
            <a:prstGeom prst="rect">
              <a:avLst/>
            </a:prstGeom>
          </p:spPr>
        </p:pic>
      </p:grpSp>
      <p:pic>
        <p:nvPicPr>
          <p:cNvPr id="48" name="Picture 47" descr="A picture containing rectangle&#10;&#10;Description automatically generated">
            <a:extLst>
              <a:ext uri="{FF2B5EF4-FFF2-40B4-BE49-F238E27FC236}">
                <a16:creationId xmlns:a16="http://schemas.microsoft.com/office/drawing/2014/main" id="{4AFC6912-93BB-4D9C-B14E-775413917FA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10" t="18738" r="20958" b="28149"/>
          <a:stretch/>
        </p:blipFill>
        <p:spPr>
          <a:xfrm>
            <a:off x="1992450" y="3702802"/>
            <a:ext cx="756744" cy="695008"/>
          </a:xfrm>
          <a:prstGeom prst="rect">
            <a:avLst/>
          </a:prstGeom>
        </p:spPr>
      </p:pic>
      <p:grpSp>
        <p:nvGrpSpPr>
          <p:cNvPr id="49" name="Group 48">
            <a:extLst>
              <a:ext uri="{FF2B5EF4-FFF2-40B4-BE49-F238E27FC236}">
                <a16:creationId xmlns:a16="http://schemas.microsoft.com/office/drawing/2014/main" id="{A76118E1-B93B-4AE2-8501-902787EDA16F}"/>
              </a:ext>
            </a:extLst>
          </p:cNvPr>
          <p:cNvGrpSpPr/>
          <p:nvPr/>
        </p:nvGrpSpPr>
        <p:grpSpPr>
          <a:xfrm>
            <a:off x="3144895" y="3897108"/>
            <a:ext cx="846190" cy="500702"/>
            <a:chOff x="1078512" y="2968592"/>
            <a:chExt cx="1618573" cy="957732"/>
          </a:xfrm>
        </p:grpSpPr>
        <p:pic>
          <p:nvPicPr>
            <p:cNvPr id="50" name="Picture 49" descr="Logo, company name&#10;&#10;Description automatically generated">
              <a:extLst>
                <a:ext uri="{FF2B5EF4-FFF2-40B4-BE49-F238E27FC236}">
                  <a16:creationId xmlns:a16="http://schemas.microsoft.com/office/drawing/2014/main" id="{9E5A775C-DC69-48FC-8D5F-0877482A810E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8512" y="3320800"/>
              <a:ext cx="912570" cy="605524"/>
            </a:xfrm>
            <a:prstGeom prst="rect">
              <a:avLst/>
            </a:prstGeom>
          </p:spPr>
        </p:pic>
        <p:pic>
          <p:nvPicPr>
            <p:cNvPr id="51" name="Picture 50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91BD0653-9937-4F20-8FD5-59E7EC5C1B4E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0388" y="2968592"/>
              <a:ext cx="912570" cy="605524"/>
            </a:xfrm>
            <a:prstGeom prst="rect">
              <a:avLst/>
            </a:prstGeom>
          </p:spPr>
        </p:pic>
        <p:pic>
          <p:nvPicPr>
            <p:cNvPr id="52" name="Picture 51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1937B4C4-2623-4665-8653-181DCDA2FA08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4515" y="3320800"/>
              <a:ext cx="912570" cy="605524"/>
            </a:xfrm>
            <a:prstGeom prst="rect">
              <a:avLst/>
            </a:prstGeom>
          </p:spPr>
        </p:pic>
      </p:grpSp>
      <p:pic>
        <p:nvPicPr>
          <p:cNvPr id="54" name="Picture 53" descr="A picture containing text&#10;&#10;Description automatically generated">
            <a:extLst>
              <a:ext uri="{FF2B5EF4-FFF2-40B4-BE49-F238E27FC236}">
                <a16:creationId xmlns:a16="http://schemas.microsoft.com/office/drawing/2014/main" id="{7DF99121-E35D-4FD2-B554-BCEAEE348B5B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0696" y="3754909"/>
            <a:ext cx="1125977" cy="725790"/>
          </a:xfrm>
          <a:prstGeom prst="rect">
            <a:avLst/>
          </a:prstGeom>
        </p:spPr>
      </p:pic>
      <p:grpSp>
        <p:nvGrpSpPr>
          <p:cNvPr id="58" name="Group 57">
            <a:extLst>
              <a:ext uri="{FF2B5EF4-FFF2-40B4-BE49-F238E27FC236}">
                <a16:creationId xmlns:a16="http://schemas.microsoft.com/office/drawing/2014/main" id="{DC33C904-CCD8-48E0-A61B-AF06116F9BCC}"/>
              </a:ext>
            </a:extLst>
          </p:cNvPr>
          <p:cNvGrpSpPr/>
          <p:nvPr/>
        </p:nvGrpSpPr>
        <p:grpSpPr>
          <a:xfrm>
            <a:off x="2671125" y="4721016"/>
            <a:ext cx="1321033" cy="663841"/>
            <a:chOff x="1955294" y="4770717"/>
            <a:chExt cx="1321033" cy="663841"/>
          </a:xfrm>
        </p:grpSpPr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0648FA8E-1FE9-4FF0-AE67-02A91F5A8357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5294" y="4770717"/>
              <a:ext cx="845771" cy="650186"/>
            </a:xfrm>
            <a:prstGeom prst="rect">
              <a:avLst/>
            </a:prstGeom>
          </p:spPr>
        </p:pic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2477C555-7A72-49EB-995C-D5B8BF4135CE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0556" y="4784372"/>
              <a:ext cx="845771" cy="650186"/>
            </a:xfrm>
            <a:prstGeom prst="rect">
              <a:avLst/>
            </a:prstGeom>
          </p:spPr>
        </p:pic>
      </p:grpSp>
      <p:pic>
        <p:nvPicPr>
          <p:cNvPr id="57" name="Picture 56" descr="A picture containing rectangle&#10;&#10;Description automatically generated">
            <a:extLst>
              <a:ext uri="{FF2B5EF4-FFF2-40B4-BE49-F238E27FC236}">
                <a16:creationId xmlns:a16="http://schemas.microsoft.com/office/drawing/2014/main" id="{35C91A47-9D4B-46A9-97D7-7D71AD6F1E4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10" t="18738" r="20958" b="28149"/>
          <a:stretch/>
        </p:blipFill>
        <p:spPr>
          <a:xfrm>
            <a:off x="1742812" y="4630764"/>
            <a:ext cx="756744" cy="695008"/>
          </a:xfrm>
          <a:prstGeom prst="rect">
            <a:avLst/>
          </a:prstGeom>
        </p:spPr>
      </p:pic>
      <p:pic>
        <p:nvPicPr>
          <p:cNvPr id="60" name="Picture 59" descr="A picture containing text&#10;&#10;Description automatically generated">
            <a:extLst>
              <a:ext uri="{FF2B5EF4-FFF2-40B4-BE49-F238E27FC236}">
                <a16:creationId xmlns:a16="http://schemas.microsoft.com/office/drawing/2014/main" id="{1CD5BE5B-688F-45CA-B31F-4506D0BE4A1A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429" y="4715866"/>
            <a:ext cx="756744" cy="643984"/>
          </a:xfrm>
          <a:prstGeom prst="rect">
            <a:avLst/>
          </a:prstGeom>
        </p:spPr>
      </p:pic>
      <p:pic>
        <p:nvPicPr>
          <p:cNvPr id="61" name="Google Shape;419;p5" descr="Angry, Emoji, Emoticon, Anger, Smiley">
            <a:extLst>
              <a:ext uri="{FF2B5EF4-FFF2-40B4-BE49-F238E27FC236}">
                <a16:creationId xmlns:a16="http://schemas.microsoft.com/office/drawing/2014/main" id="{BF6C7FD8-D78E-466A-97C6-508BBD53BACB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982679" y="5630890"/>
            <a:ext cx="551774" cy="57574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4" name="Group 63">
            <a:extLst>
              <a:ext uri="{FF2B5EF4-FFF2-40B4-BE49-F238E27FC236}">
                <a16:creationId xmlns:a16="http://schemas.microsoft.com/office/drawing/2014/main" id="{9AD915CB-9834-4391-8A1D-E993C763D981}"/>
              </a:ext>
            </a:extLst>
          </p:cNvPr>
          <p:cNvGrpSpPr/>
          <p:nvPr/>
        </p:nvGrpSpPr>
        <p:grpSpPr>
          <a:xfrm>
            <a:off x="3011995" y="5740619"/>
            <a:ext cx="1120731" cy="507771"/>
            <a:chOff x="3011995" y="5740619"/>
            <a:chExt cx="1120731" cy="507771"/>
          </a:xfrm>
        </p:grpSpPr>
        <p:pic>
          <p:nvPicPr>
            <p:cNvPr id="62" name="Picture 61" descr="A picture containing text, measuring stick, indoor&#10;&#10;Description automatically generated">
              <a:extLst>
                <a:ext uri="{FF2B5EF4-FFF2-40B4-BE49-F238E27FC236}">
                  <a16:creationId xmlns:a16="http://schemas.microsoft.com/office/drawing/2014/main" id="{190CBAB0-DE1F-496A-A068-B50173F3D6ED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1995" y="5805116"/>
              <a:ext cx="742892" cy="355350"/>
            </a:xfrm>
            <a:prstGeom prst="rect">
              <a:avLst/>
            </a:prstGeom>
          </p:spPr>
        </p:pic>
        <p:pic>
          <p:nvPicPr>
            <p:cNvPr id="63" name="Picture 62" descr="Shape, icon, arrow&#10;&#10;Description automatically generated">
              <a:extLst>
                <a:ext uri="{FF2B5EF4-FFF2-40B4-BE49-F238E27FC236}">
                  <a16:creationId xmlns:a16="http://schemas.microsoft.com/office/drawing/2014/main" id="{BB938AAC-F702-4FDD-B742-E75A0E6C29A4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4955" y="5740619"/>
              <a:ext cx="507771" cy="507771"/>
            </a:xfrm>
            <a:prstGeom prst="rect">
              <a:avLst/>
            </a:prstGeom>
          </p:spPr>
        </p:pic>
      </p:grpSp>
      <p:pic>
        <p:nvPicPr>
          <p:cNvPr id="67" name="Picture 66" descr="A picture containing text&#10;&#10;Description automatically generated">
            <a:extLst>
              <a:ext uri="{FF2B5EF4-FFF2-40B4-BE49-F238E27FC236}">
                <a16:creationId xmlns:a16="http://schemas.microsoft.com/office/drawing/2014/main" id="{47C2B3C3-C811-4914-A368-BB7C31DD659F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8719" y="5455118"/>
            <a:ext cx="507771" cy="775700"/>
          </a:xfrm>
          <a:prstGeom prst="rect">
            <a:avLst/>
          </a:prstGeom>
        </p:spPr>
      </p:pic>
      <p:sp>
        <p:nvSpPr>
          <p:cNvPr id="53" name="Oval 52">
            <a:extLst>
              <a:ext uri="{FF2B5EF4-FFF2-40B4-BE49-F238E27FC236}">
                <a16:creationId xmlns:a16="http://schemas.microsoft.com/office/drawing/2014/main" id="{6AA25591-C434-7008-5059-04726EEC3759}"/>
              </a:ext>
            </a:extLst>
          </p:cNvPr>
          <p:cNvSpPr/>
          <p:nvPr/>
        </p:nvSpPr>
        <p:spPr>
          <a:xfrm>
            <a:off x="401642" y="1307365"/>
            <a:ext cx="551774" cy="471614"/>
          </a:xfrm>
          <a:prstGeom prst="ellipse">
            <a:avLst/>
          </a:prstGeom>
          <a:solidFill>
            <a:srgbClr val="FF0066"/>
          </a:solidFill>
          <a:ln>
            <a:solidFill>
              <a:srgbClr val="00206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0AB89B84-9BDE-48D1-48D3-11E2104A7EDD}"/>
              </a:ext>
            </a:extLst>
          </p:cNvPr>
          <p:cNvSpPr/>
          <p:nvPr/>
        </p:nvSpPr>
        <p:spPr>
          <a:xfrm>
            <a:off x="401642" y="2277423"/>
            <a:ext cx="551774" cy="471614"/>
          </a:xfrm>
          <a:prstGeom prst="ellipse">
            <a:avLst/>
          </a:prstGeom>
          <a:solidFill>
            <a:srgbClr val="FF0066"/>
          </a:solidFill>
          <a:ln>
            <a:solidFill>
              <a:srgbClr val="00206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484689B6-38BF-63B2-E10A-4A4D7C70988B}"/>
              </a:ext>
            </a:extLst>
          </p:cNvPr>
          <p:cNvSpPr/>
          <p:nvPr/>
        </p:nvSpPr>
        <p:spPr>
          <a:xfrm>
            <a:off x="416101" y="3148489"/>
            <a:ext cx="551774" cy="471614"/>
          </a:xfrm>
          <a:prstGeom prst="ellipse">
            <a:avLst/>
          </a:prstGeom>
          <a:solidFill>
            <a:srgbClr val="FF0066"/>
          </a:solidFill>
          <a:ln>
            <a:solidFill>
              <a:srgbClr val="00206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776ECD5C-06E1-040C-7815-10BEF2864DAF}"/>
              </a:ext>
            </a:extLst>
          </p:cNvPr>
          <p:cNvSpPr/>
          <p:nvPr/>
        </p:nvSpPr>
        <p:spPr>
          <a:xfrm>
            <a:off x="416101" y="4031157"/>
            <a:ext cx="551774" cy="471614"/>
          </a:xfrm>
          <a:prstGeom prst="ellipse">
            <a:avLst/>
          </a:prstGeom>
          <a:solidFill>
            <a:srgbClr val="FF0066"/>
          </a:solidFill>
          <a:ln>
            <a:solidFill>
              <a:srgbClr val="00206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67AF125F-5563-4F31-12F3-CE27D2A6A55D}"/>
              </a:ext>
            </a:extLst>
          </p:cNvPr>
          <p:cNvSpPr/>
          <p:nvPr/>
        </p:nvSpPr>
        <p:spPr>
          <a:xfrm>
            <a:off x="401642" y="4927561"/>
            <a:ext cx="551774" cy="471614"/>
          </a:xfrm>
          <a:prstGeom prst="ellipse">
            <a:avLst/>
          </a:prstGeom>
          <a:solidFill>
            <a:srgbClr val="FF0066"/>
          </a:solidFill>
          <a:ln>
            <a:solidFill>
              <a:srgbClr val="00206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5</a:t>
            </a: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A546A39E-0776-D1F4-DF70-213230F2DB1C}"/>
              </a:ext>
            </a:extLst>
          </p:cNvPr>
          <p:cNvSpPr/>
          <p:nvPr/>
        </p:nvSpPr>
        <p:spPr>
          <a:xfrm>
            <a:off x="416101" y="5823965"/>
            <a:ext cx="551774" cy="471614"/>
          </a:xfrm>
          <a:prstGeom prst="ellipse">
            <a:avLst/>
          </a:prstGeom>
          <a:solidFill>
            <a:srgbClr val="FF0066"/>
          </a:solidFill>
          <a:ln>
            <a:solidFill>
              <a:srgbClr val="00206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6</a:t>
            </a:r>
          </a:p>
        </p:txBody>
      </p:sp>
      <p:sp>
        <p:nvSpPr>
          <p:cNvPr id="70" name="Google Shape;167;p2">
            <a:extLst>
              <a:ext uri="{FF2B5EF4-FFF2-40B4-BE49-F238E27FC236}">
                <a16:creationId xmlns:a16="http://schemas.microsoft.com/office/drawing/2014/main" id="{5B76CBB4-8D0C-4C76-89E9-FB64C5A531C4}"/>
              </a:ext>
            </a:extLst>
          </p:cNvPr>
          <p:cNvSpPr/>
          <p:nvPr/>
        </p:nvSpPr>
        <p:spPr>
          <a:xfrm>
            <a:off x="101355" y="155771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1" name="Graphic 70" descr="Teacher">
            <a:extLst>
              <a:ext uri="{FF2B5EF4-FFF2-40B4-BE49-F238E27FC236}">
                <a16:creationId xmlns:a16="http://schemas.microsoft.com/office/drawing/2014/main" id="{BC252022-351B-42F8-B62D-7E5CBB626AC2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2862846" y="-9211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342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9" grpId="0"/>
      <p:bldP spid="21" grpId="0"/>
      <p:bldP spid="23" grpId="0"/>
      <p:bldP spid="25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 descr="Diagram&#10;&#10;Description automatically generated">
            <a:extLst>
              <a:ext uri="{FF2B5EF4-FFF2-40B4-BE49-F238E27FC236}">
                <a16:creationId xmlns:a16="http://schemas.microsoft.com/office/drawing/2014/main" id="{74AF3E69-C9A5-4792-8B46-1B079E280A4E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21" y="-7547"/>
            <a:ext cx="12198319" cy="686554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D58E920-5769-461D-BF6A-E26F610CFC7C}"/>
              </a:ext>
            </a:extLst>
          </p:cNvPr>
          <p:cNvSpPr txBox="1"/>
          <p:nvPr/>
        </p:nvSpPr>
        <p:spPr>
          <a:xfrm>
            <a:off x="1458744" y="622865"/>
            <a:ext cx="82897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Décris</a:t>
            </a:r>
            <a:r>
              <a:rPr kumimoji="0" lang="en-GB" sz="2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 </a:t>
            </a:r>
            <a:r>
              <a:rPr lang="en-GB" sz="2800" b="1" spc="-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ton école. </a:t>
            </a:r>
            <a:r>
              <a:rPr kumimoji="0" lang="en-GB" sz="28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Écris</a:t>
            </a:r>
            <a:r>
              <a:rPr kumimoji="0" lang="en-GB" sz="2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 des phrases </a:t>
            </a:r>
            <a:r>
              <a:rPr kumimoji="0" lang="en-GB" sz="28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en</a:t>
            </a:r>
            <a:r>
              <a:rPr kumimoji="0" lang="en-GB" sz="2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 </a:t>
            </a:r>
            <a:r>
              <a:rPr kumimoji="0" lang="en-GB" sz="28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français</a:t>
            </a:r>
            <a:r>
              <a:rPr kumimoji="0" lang="en-GB" sz="2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.</a:t>
            </a:r>
            <a:endParaRPr kumimoji="0" lang="es-AR" sz="2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E031832-ABD9-475E-93D8-98F704ADE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725" y="144150"/>
            <a:ext cx="2869907" cy="523220"/>
          </a:xfrm>
        </p:spPr>
        <p:txBody>
          <a:bodyPr>
            <a:noAutofit/>
          </a:bodyPr>
          <a:lstStyle/>
          <a:p>
            <a:r>
              <a:rPr lang="es-AR" sz="3200" b="1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Follow</a:t>
            </a:r>
            <a:r>
              <a:rPr lang="es-AR" sz="3200" b="1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 up 4:</a:t>
            </a:r>
            <a:endParaRPr lang="en-GB" sz="3200" dirty="0"/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1E3E7F8F-8B71-475C-8E7C-6B8019036E8C}"/>
              </a:ext>
            </a:extLst>
          </p:cNvPr>
          <p:cNvSpPr txBox="1">
            <a:spLocks/>
          </p:cNvSpPr>
          <p:nvPr/>
        </p:nvSpPr>
        <p:spPr>
          <a:xfrm>
            <a:off x="11151774" y="1135676"/>
            <a:ext cx="953857" cy="37497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cs typeface="Calibri"/>
                <a:sym typeface="Calibri"/>
              </a:rPr>
              <a:t>écrire</a:t>
            </a:r>
            <a:endParaRPr kumimoji="0" lang="en-GB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cs typeface="Calibri"/>
              <a:sym typeface="Calibri"/>
            </a:endParaRPr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B08BE79D-1F2F-4614-982D-3C408215441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5406" y="5616"/>
            <a:ext cx="1126594" cy="113006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0A2F57B-F5E9-402A-8BEE-570E43BF8537}"/>
              </a:ext>
            </a:extLst>
          </p:cNvPr>
          <p:cNvSpPr/>
          <p:nvPr/>
        </p:nvSpPr>
        <p:spPr>
          <a:xfrm>
            <a:off x="597247" y="2205904"/>
            <a:ext cx="4903076" cy="4219811"/>
          </a:xfrm>
          <a:prstGeom prst="roundRect">
            <a:avLst/>
          </a:prstGeom>
          <a:solidFill>
            <a:schemeClr val="bg1"/>
          </a:solidFill>
          <a:ln>
            <a:solidFill>
              <a:srgbClr val="2685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4391D0D-3D97-4F28-8F36-C816C693E2E0}"/>
              </a:ext>
            </a:extLst>
          </p:cNvPr>
          <p:cNvSpPr/>
          <p:nvPr/>
        </p:nvSpPr>
        <p:spPr>
          <a:xfrm>
            <a:off x="7431576" y="2546588"/>
            <a:ext cx="4615262" cy="3850438"/>
          </a:xfrm>
          <a:prstGeom prst="roundRect">
            <a:avLst/>
          </a:prstGeom>
          <a:solidFill>
            <a:srgbClr val="26859D"/>
          </a:solidFill>
          <a:ln>
            <a:solidFill>
              <a:srgbClr val="2685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A5DA8DB-604E-408F-AA10-A30C3472D9C9}"/>
              </a:ext>
            </a:extLst>
          </p:cNvPr>
          <p:cNvSpPr txBox="1"/>
          <p:nvPr/>
        </p:nvSpPr>
        <p:spPr>
          <a:xfrm rot="20939127">
            <a:off x="7721907" y="2520985"/>
            <a:ext cx="2423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créatif</a:t>
            </a:r>
            <a:endParaRPr lang="en-GB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4B5C165-BF11-4069-B3AB-040FDDF75E3E}"/>
              </a:ext>
            </a:extLst>
          </p:cNvPr>
          <p:cNvSpPr txBox="1"/>
          <p:nvPr/>
        </p:nvSpPr>
        <p:spPr>
          <a:xfrm>
            <a:off x="10172731" y="2608059"/>
            <a:ext cx="2423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parfait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8A6BD8E-AB14-48B7-933D-56B269AFB53D}"/>
              </a:ext>
            </a:extLst>
          </p:cNvPr>
          <p:cNvSpPr txBox="1"/>
          <p:nvPr/>
        </p:nvSpPr>
        <p:spPr>
          <a:xfrm rot="21292057">
            <a:off x="9679002" y="3203688"/>
            <a:ext cx="2423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positif</a:t>
            </a:r>
            <a:endParaRPr lang="en-GB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B6A45A4-C7DC-4CD7-93D9-A9FD40225F17}"/>
              </a:ext>
            </a:extLst>
          </p:cNvPr>
          <p:cNvSpPr txBox="1"/>
          <p:nvPr/>
        </p:nvSpPr>
        <p:spPr>
          <a:xfrm>
            <a:off x="7527205" y="3313931"/>
            <a:ext cx="2423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important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BED5CFF-7D5A-4FFE-960E-C792B9F971E4}"/>
              </a:ext>
            </a:extLst>
          </p:cNvPr>
          <p:cNvSpPr txBox="1"/>
          <p:nvPr/>
        </p:nvSpPr>
        <p:spPr>
          <a:xfrm rot="20939127">
            <a:off x="7754185" y="3859128"/>
            <a:ext cx="2423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sérieux</a:t>
            </a:r>
            <a:endParaRPr lang="en-GB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7F2E4B2-0F86-4456-9A5A-0C339315D6E1}"/>
              </a:ext>
            </a:extLst>
          </p:cNvPr>
          <p:cNvSpPr txBox="1"/>
          <p:nvPr/>
        </p:nvSpPr>
        <p:spPr>
          <a:xfrm rot="20939127">
            <a:off x="7692882" y="5340441"/>
            <a:ext cx="2423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facile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5E6C429-EAAF-4FE3-880C-F5C4C6FCFA81}"/>
              </a:ext>
            </a:extLst>
          </p:cNvPr>
          <p:cNvSpPr txBox="1"/>
          <p:nvPr/>
        </p:nvSpPr>
        <p:spPr>
          <a:xfrm>
            <a:off x="9918623" y="3829404"/>
            <a:ext cx="2423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intéressant</a:t>
            </a:r>
            <a:endParaRPr lang="en-GB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77C9B95-049D-4838-A9BB-809ABB6C31FA}"/>
              </a:ext>
            </a:extLst>
          </p:cNvPr>
          <p:cNvSpPr txBox="1"/>
          <p:nvPr/>
        </p:nvSpPr>
        <p:spPr>
          <a:xfrm>
            <a:off x="7598409" y="4749596"/>
            <a:ext cx="2423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ennuyeux</a:t>
            </a:r>
            <a:endParaRPr lang="en-GB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37AFF97-8A05-4797-A9E4-1B21020D59F1}"/>
              </a:ext>
            </a:extLst>
          </p:cNvPr>
          <p:cNvSpPr txBox="1"/>
          <p:nvPr/>
        </p:nvSpPr>
        <p:spPr>
          <a:xfrm rot="458150">
            <a:off x="9305564" y="5636931"/>
            <a:ext cx="2423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amusant</a:t>
            </a:r>
            <a:endParaRPr lang="en-GB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4573139-C3FC-4ABC-8FA2-3FCDEDE70171}"/>
              </a:ext>
            </a:extLst>
          </p:cNvPr>
          <p:cNvSpPr txBox="1"/>
          <p:nvPr/>
        </p:nvSpPr>
        <p:spPr>
          <a:xfrm rot="21292057">
            <a:off x="9750293" y="4449490"/>
            <a:ext cx="2423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difficile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CAE529B-9AF7-4601-BB8A-F859F5401497}"/>
              </a:ext>
            </a:extLst>
          </p:cNvPr>
          <p:cNvSpPr txBox="1"/>
          <p:nvPr/>
        </p:nvSpPr>
        <p:spPr>
          <a:xfrm>
            <a:off x="10143706" y="5053139"/>
            <a:ext cx="2423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négatif</a:t>
            </a:r>
            <a:endParaRPr lang="en-GB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9695812-892F-4650-BDBD-9BFCB8DF87AA}"/>
              </a:ext>
            </a:extLst>
          </p:cNvPr>
          <p:cNvSpPr txBox="1"/>
          <p:nvPr/>
        </p:nvSpPr>
        <p:spPr>
          <a:xfrm rot="20939127">
            <a:off x="628079" y="2442127"/>
            <a:ext cx="2782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26859D"/>
                </a:solidFill>
                <a:latin typeface="Century Gothic" panose="020B0502020202020204" pitchFamily="34" charset="0"/>
              </a:rPr>
              <a:t>les spectacles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CF29BF0-325C-450B-B43B-0386D681EEBC}"/>
              </a:ext>
            </a:extLst>
          </p:cNvPr>
          <p:cNvSpPr txBox="1"/>
          <p:nvPr/>
        </p:nvSpPr>
        <p:spPr>
          <a:xfrm>
            <a:off x="3005697" y="2704561"/>
            <a:ext cx="2423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26859D"/>
                </a:solidFill>
                <a:latin typeface="Century Gothic" panose="020B0502020202020204" pitchFamily="34" charset="0"/>
              </a:rPr>
              <a:t>les </a:t>
            </a:r>
            <a:r>
              <a:rPr lang="en-GB" sz="2800" b="1" dirty="0" err="1">
                <a:solidFill>
                  <a:srgbClr val="26859D"/>
                </a:solidFill>
                <a:latin typeface="Century Gothic" panose="020B0502020202020204" pitchFamily="34" charset="0"/>
              </a:rPr>
              <a:t>langues</a:t>
            </a:r>
            <a:endParaRPr lang="en-GB" sz="2800" b="1" dirty="0">
              <a:solidFill>
                <a:srgbClr val="26859D"/>
              </a:solidFill>
              <a:latin typeface="Century Gothic" panose="020B0502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722DE8A-94B5-4C87-B31A-23750644541E}"/>
              </a:ext>
            </a:extLst>
          </p:cNvPr>
          <p:cNvSpPr txBox="1"/>
          <p:nvPr/>
        </p:nvSpPr>
        <p:spPr>
          <a:xfrm rot="21292057">
            <a:off x="2987152" y="3532562"/>
            <a:ext cx="2423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26859D"/>
                </a:solidFill>
                <a:latin typeface="Century Gothic" panose="020B0502020202020204" pitchFamily="34" charset="0"/>
              </a:rPr>
              <a:t>les </a:t>
            </a:r>
            <a:r>
              <a:rPr lang="en-GB" sz="2800" b="1" dirty="0" err="1">
                <a:solidFill>
                  <a:srgbClr val="26859D"/>
                </a:solidFill>
                <a:latin typeface="Century Gothic" panose="020B0502020202020204" pitchFamily="34" charset="0"/>
              </a:rPr>
              <a:t>activités</a:t>
            </a:r>
            <a:endParaRPr lang="en-GB" sz="2800" b="1" dirty="0">
              <a:solidFill>
                <a:srgbClr val="26859D"/>
              </a:solidFill>
              <a:latin typeface="Century Gothic" panose="020B0502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48503FC-30BC-46E0-A916-509875AC1CB1}"/>
              </a:ext>
            </a:extLst>
          </p:cNvPr>
          <p:cNvSpPr txBox="1"/>
          <p:nvPr/>
        </p:nvSpPr>
        <p:spPr>
          <a:xfrm>
            <a:off x="835353" y="3443340"/>
            <a:ext cx="2423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26859D"/>
                </a:solidFill>
                <a:latin typeface="Century Gothic" panose="020B0502020202020204" pitchFamily="34" charset="0"/>
              </a:rPr>
              <a:t>les sports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C5A69B5-9664-49A4-B216-13097ABC7AE3}"/>
              </a:ext>
            </a:extLst>
          </p:cNvPr>
          <p:cNvSpPr txBox="1"/>
          <p:nvPr/>
        </p:nvSpPr>
        <p:spPr>
          <a:xfrm rot="20939127">
            <a:off x="1062333" y="3988537"/>
            <a:ext cx="2423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26859D"/>
                </a:solidFill>
                <a:latin typeface="Century Gothic" panose="020B0502020202020204" pitchFamily="34" charset="0"/>
              </a:rPr>
              <a:t>les </a:t>
            </a:r>
            <a:r>
              <a:rPr lang="en-GB" sz="2800" b="1" dirty="0" err="1">
                <a:solidFill>
                  <a:srgbClr val="26859D"/>
                </a:solidFill>
                <a:latin typeface="Century Gothic" panose="020B0502020202020204" pitchFamily="34" charset="0"/>
              </a:rPr>
              <a:t>règles</a:t>
            </a:r>
            <a:endParaRPr lang="en-GB" sz="2800" b="1" dirty="0">
              <a:solidFill>
                <a:srgbClr val="26859D"/>
              </a:solidFill>
              <a:latin typeface="Century Gothic" panose="020B0502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5BFE536-1994-4A49-A8F8-7C7C48CAEC86}"/>
              </a:ext>
            </a:extLst>
          </p:cNvPr>
          <p:cNvSpPr txBox="1"/>
          <p:nvPr/>
        </p:nvSpPr>
        <p:spPr>
          <a:xfrm rot="20939127">
            <a:off x="1001030" y="5469850"/>
            <a:ext cx="2423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26859D"/>
                </a:solidFill>
                <a:latin typeface="Century Gothic" panose="020B0502020202020204" pitchFamily="34" charset="0"/>
              </a:rPr>
              <a:t>les profs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CDFC182-ABF0-4231-8F4D-DBDD1F3E4D74}"/>
              </a:ext>
            </a:extLst>
          </p:cNvPr>
          <p:cNvSpPr txBox="1"/>
          <p:nvPr/>
        </p:nvSpPr>
        <p:spPr>
          <a:xfrm>
            <a:off x="3180437" y="4476811"/>
            <a:ext cx="2423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26859D"/>
                </a:solidFill>
                <a:latin typeface="Century Gothic" panose="020B0502020202020204" pitchFamily="34" charset="0"/>
              </a:rPr>
              <a:t>les jeux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C164E21-7491-4E7A-A7E4-6083B0BA8801}"/>
              </a:ext>
            </a:extLst>
          </p:cNvPr>
          <p:cNvSpPr txBox="1"/>
          <p:nvPr/>
        </p:nvSpPr>
        <p:spPr>
          <a:xfrm>
            <a:off x="906557" y="4879005"/>
            <a:ext cx="2423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26859D"/>
                </a:solidFill>
                <a:latin typeface="Century Gothic" panose="020B0502020202020204" pitchFamily="34" charset="0"/>
              </a:rPr>
              <a:t>les garçons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F2BC2F7-A766-44C7-AC87-414D1535475F}"/>
              </a:ext>
            </a:extLst>
          </p:cNvPr>
          <p:cNvSpPr txBox="1"/>
          <p:nvPr/>
        </p:nvSpPr>
        <p:spPr>
          <a:xfrm rot="21292057">
            <a:off x="2937470" y="5538944"/>
            <a:ext cx="2423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26859D"/>
                </a:solidFill>
                <a:latin typeface="Century Gothic" panose="020B0502020202020204" pitchFamily="34" charset="0"/>
              </a:rPr>
              <a:t>les chansons</a:t>
            </a:r>
          </a:p>
        </p:txBody>
      </p:sp>
      <p:sp>
        <p:nvSpPr>
          <p:cNvPr id="33" name="Google Shape;167;p2">
            <a:extLst>
              <a:ext uri="{FF2B5EF4-FFF2-40B4-BE49-F238E27FC236}">
                <a16:creationId xmlns:a16="http://schemas.microsoft.com/office/drawing/2014/main" id="{B82857E9-F4D8-44AB-887F-D4C68A81C9F1}"/>
              </a:ext>
            </a:extLst>
          </p:cNvPr>
          <p:cNvSpPr/>
          <p:nvPr/>
        </p:nvSpPr>
        <p:spPr>
          <a:xfrm>
            <a:off x="101355" y="155771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" name="Graphic 34" descr="Teacher">
            <a:extLst>
              <a:ext uri="{FF2B5EF4-FFF2-40B4-BE49-F238E27FC236}">
                <a16:creationId xmlns:a16="http://schemas.microsoft.com/office/drawing/2014/main" id="{7265D78F-2D55-478F-BDB1-E1D1641F9D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40462" y="46935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3106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able 4">
            <a:extLst>
              <a:ext uri="{FF2B5EF4-FFF2-40B4-BE49-F238E27FC236}">
                <a16:creationId xmlns:a16="http://schemas.microsoft.com/office/drawing/2014/main" id="{1BE26A7C-9570-4511-A929-6137973F18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4637096"/>
              </p:ext>
            </p:extLst>
          </p:nvPr>
        </p:nvGraphicFramePr>
        <p:xfrm>
          <a:off x="499041" y="692524"/>
          <a:ext cx="9810698" cy="602978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30433">
                  <a:extLst>
                    <a:ext uri="{9D8B030D-6E8A-4147-A177-3AD203B41FA5}">
                      <a16:colId xmlns:a16="http://schemas.microsoft.com/office/drawing/2014/main" val="1203737284"/>
                    </a:ext>
                  </a:extLst>
                </a:gridCol>
                <a:gridCol w="2398443">
                  <a:extLst>
                    <a:ext uri="{9D8B030D-6E8A-4147-A177-3AD203B41FA5}">
                      <a16:colId xmlns:a16="http://schemas.microsoft.com/office/drawing/2014/main" val="1810222861"/>
                    </a:ext>
                  </a:extLst>
                </a:gridCol>
                <a:gridCol w="2988400">
                  <a:extLst>
                    <a:ext uri="{9D8B030D-6E8A-4147-A177-3AD203B41FA5}">
                      <a16:colId xmlns:a16="http://schemas.microsoft.com/office/drawing/2014/main" val="274413866"/>
                    </a:ext>
                  </a:extLst>
                </a:gridCol>
                <a:gridCol w="2693422">
                  <a:extLst>
                    <a:ext uri="{9D8B030D-6E8A-4147-A177-3AD203B41FA5}">
                      <a16:colId xmlns:a16="http://schemas.microsoft.com/office/drawing/2014/main" val="2706468897"/>
                    </a:ext>
                  </a:extLst>
                </a:gridCol>
              </a:tblGrid>
              <a:tr h="861398">
                <a:tc rowSpan="2">
                  <a:txBody>
                    <a:bodyPr/>
                    <a:lstStyle/>
                    <a:p>
                      <a:endParaRPr lang="en-GB" sz="24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le </a:t>
                      </a:r>
                      <a:r>
                        <a:rPr lang="en-GB" sz="2400" b="1" dirty="0" err="1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vendredi</a:t>
                      </a:r>
                      <a:endParaRPr lang="en-GB" sz="2400" b="1" dirty="0">
                        <a:solidFill>
                          <a:srgbClr val="00B0F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le </a:t>
                      </a:r>
                      <a:r>
                        <a:rPr lang="en-GB" sz="2400" b="1" dirty="0" err="1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jeudi</a:t>
                      </a:r>
                      <a:endParaRPr lang="en-GB" sz="2400" b="1" dirty="0">
                        <a:solidFill>
                          <a:srgbClr val="00B0F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le </a:t>
                      </a:r>
                      <a:r>
                        <a:rPr lang="en-GB" sz="2400" b="1" dirty="0" err="1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dimanche</a:t>
                      </a:r>
                      <a:endParaRPr lang="en-GB" sz="2400" b="1" dirty="0">
                        <a:solidFill>
                          <a:srgbClr val="00B0F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6656619"/>
                  </a:ext>
                </a:extLst>
              </a:tr>
              <a:tr h="861398">
                <a:tc vMerge="1">
                  <a:txBody>
                    <a:bodyPr/>
                    <a:lstStyle/>
                    <a:p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le </a:t>
                      </a:r>
                      <a:r>
                        <a:rPr lang="en-GB" sz="2400" b="1" dirty="0" err="1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mardi</a:t>
                      </a:r>
                      <a:endParaRPr lang="en-GB" sz="2400" b="1" dirty="0">
                        <a:solidFill>
                          <a:srgbClr val="00B0F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aujourd’hui</a:t>
                      </a:r>
                      <a:endParaRPr lang="en-GB" sz="2400" b="1" dirty="0">
                        <a:solidFill>
                          <a:srgbClr val="00B0F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le </a:t>
                      </a:r>
                      <a:r>
                        <a:rPr lang="en-GB" sz="2400" b="1" dirty="0" err="1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samedi</a:t>
                      </a:r>
                      <a:endParaRPr lang="en-GB" sz="2400" b="1" dirty="0">
                        <a:solidFill>
                          <a:srgbClr val="00B0F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4559424"/>
                  </a:ext>
                </a:extLst>
              </a:tr>
              <a:tr h="861398">
                <a:tc rowSpan="2">
                  <a:txBody>
                    <a:bodyPr/>
                    <a:lstStyle/>
                    <a:p>
                      <a:endParaRPr lang="en-GB" sz="24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quel</a:t>
                      </a:r>
                      <a:r>
                        <a:rPr lang="en-GB" sz="24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 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nous </a:t>
                      </a:r>
                      <a:r>
                        <a:rPr lang="en-GB" sz="2400" b="1" dirty="0" err="1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sommes</a:t>
                      </a:r>
                      <a:endParaRPr lang="en-GB" sz="2400" b="1" dirty="0">
                        <a:solidFill>
                          <a:srgbClr val="92D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quelle 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0878619"/>
                  </a:ext>
                </a:extLst>
              </a:tr>
              <a:tr h="861398">
                <a:tc vMerge="1">
                  <a:txBody>
                    <a:bodyPr/>
                    <a:lstStyle/>
                    <a:p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la </a:t>
                      </a:r>
                      <a:r>
                        <a:rPr lang="en-GB" sz="2400" b="1" dirty="0" err="1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semaine</a:t>
                      </a:r>
                      <a:endParaRPr lang="en-GB" sz="2400" b="1" dirty="0">
                        <a:solidFill>
                          <a:srgbClr val="92D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la </a:t>
                      </a:r>
                      <a:r>
                        <a:rPr lang="en-GB" sz="2400" b="1" dirty="0" err="1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saison</a:t>
                      </a:r>
                      <a:endParaRPr lang="en-GB" sz="2400" b="1" dirty="0">
                        <a:solidFill>
                          <a:srgbClr val="92D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le jour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7692962"/>
                  </a:ext>
                </a:extLst>
              </a:tr>
              <a:tr h="861398">
                <a:tc rowSpan="3">
                  <a:txBody>
                    <a:bodyPr/>
                    <a:lstStyle/>
                    <a:p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la </a:t>
                      </a:r>
                      <a:r>
                        <a:rPr lang="en-GB" sz="2400" b="1" dirty="0" err="1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règle</a:t>
                      </a:r>
                      <a:endParaRPr lang="en-GB" sz="2400" b="1" dirty="0">
                        <a:solidFill>
                          <a:srgbClr val="FF3399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le jeu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la fille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3794855"/>
                  </a:ext>
                </a:extLst>
              </a:tr>
              <a:tr h="86139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la langue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la chanson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l’activité</a:t>
                      </a:r>
                      <a:endParaRPr lang="en-GB" sz="2400" b="1" dirty="0">
                        <a:solidFill>
                          <a:srgbClr val="FF3399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3226472"/>
                  </a:ext>
                </a:extLst>
              </a:tr>
              <a:tr h="861398">
                <a:tc vMerge="1">
                  <a:txBody>
                    <a:bodyPr/>
                    <a:lstStyle/>
                    <a:p>
                      <a:endParaRPr lang="en-GB" sz="28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le garçon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le spectacle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la chaise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2139915"/>
                  </a:ext>
                </a:extLst>
              </a:tr>
            </a:tbl>
          </a:graphicData>
        </a:graphic>
      </p:graphicFrame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6C07F60C-7096-4792-A80E-10C02A6037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313" y="12477"/>
            <a:ext cx="1139687" cy="1143194"/>
          </a:xfrm>
          <a:prstGeom prst="rect">
            <a:avLst/>
          </a:prstGeom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E66F45F2-B677-46FD-A292-E05CE1F4A1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0305" y="77103"/>
            <a:ext cx="933659" cy="933659"/>
          </a:xfrm>
          <a:prstGeom prst="rect">
            <a:avLst/>
          </a:prstGeom>
        </p:spPr>
      </p:pic>
      <p:sp>
        <p:nvSpPr>
          <p:cNvPr id="10" name="Explosion: 8 Points 9">
            <a:extLst>
              <a:ext uri="{FF2B5EF4-FFF2-40B4-BE49-F238E27FC236}">
                <a16:creationId xmlns:a16="http://schemas.microsoft.com/office/drawing/2014/main" id="{B8BE6A60-1CFA-43E3-94FE-71206E822483}"/>
              </a:ext>
            </a:extLst>
          </p:cNvPr>
          <p:cNvSpPr/>
          <p:nvPr/>
        </p:nvSpPr>
        <p:spPr>
          <a:xfrm rot="20101036">
            <a:off x="11050892" y="160678"/>
            <a:ext cx="1051265" cy="846793"/>
          </a:xfrm>
          <a:prstGeom prst="irregularSeal1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sym typeface="Arial"/>
            </a:endParaRPr>
          </a:p>
        </p:txBody>
      </p:sp>
      <p:sp>
        <p:nvSpPr>
          <p:cNvPr id="11" name="Explosion: 8 Points 10">
            <a:extLst>
              <a:ext uri="{FF2B5EF4-FFF2-40B4-BE49-F238E27FC236}">
                <a16:creationId xmlns:a16="http://schemas.microsoft.com/office/drawing/2014/main" id="{B41BDBF2-E6DC-4745-8986-04DDABD48D4D}"/>
              </a:ext>
            </a:extLst>
          </p:cNvPr>
          <p:cNvSpPr/>
          <p:nvPr/>
        </p:nvSpPr>
        <p:spPr>
          <a:xfrm rot="20101036">
            <a:off x="11055408" y="156605"/>
            <a:ext cx="1042233" cy="839518"/>
          </a:xfrm>
          <a:prstGeom prst="irregularSeal1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sym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5871A45-33B3-485C-BB71-EBE790506937}"/>
              </a:ext>
            </a:extLst>
          </p:cNvPr>
          <p:cNvSpPr txBox="1"/>
          <p:nvPr/>
        </p:nvSpPr>
        <p:spPr>
          <a:xfrm rot="20326871">
            <a:off x="11015203" y="345714"/>
            <a:ext cx="11226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ras Demi ITC" panose="020B0805030504020804" pitchFamily="34" charset="0"/>
                <a:cs typeface="Arial"/>
                <a:sym typeface="Arial"/>
              </a:rPr>
              <a:t>mots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1CFC2B9-E651-4F49-9EBC-A81A35066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6562" y="1081382"/>
            <a:ext cx="1557451" cy="374973"/>
          </a:xfrm>
          <a:solidFill>
            <a:srgbClr val="FF0066"/>
          </a:solidFill>
        </p:spPr>
        <p:txBody>
          <a:bodyPr/>
          <a:lstStyle/>
          <a:p>
            <a:pPr algn="ctr"/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vocabulaire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AA52357-62B5-4501-8406-8AAEF0C4DB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254" y="2675674"/>
            <a:ext cx="1186070" cy="1080360"/>
          </a:xfrm>
          <a:prstGeom prst="rect">
            <a:avLst/>
          </a:prstGeom>
        </p:spPr>
      </p:pic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id="{CF86848E-00D3-4C8C-BF0C-2DB539381BB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54" y="969694"/>
            <a:ext cx="1186070" cy="118607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3175BAD-451F-4097-B6CA-7B78DADC075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7364" y="4681233"/>
            <a:ext cx="1162417" cy="110123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A5D9ACD1-6B6F-4278-9A67-011420429302}"/>
              </a:ext>
            </a:extLst>
          </p:cNvPr>
          <p:cNvSpPr txBox="1"/>
          <p:nvPr/>
        </p:nvSpPr>
        <p:spPr>
          <a:xfrm>
            <a:off x="1737282" y="5783201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x1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1ADDC2A-E51D-48B9-A91E-95C4881D32F4}"/>
              </a:ext>
            </a:extLst>
          </p:cNvPr>
          <p:cNvSpPr txBox="1"/>
          <p:nvPr/>
        </p:nvSpPr>
        <p:spPr>
          <a:xfrm>
            <a:off x="1717476" y="3370893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x2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82A3A04-2365-4E20-A72A-87B66616FB76}"/>
              </a:ext>
            </a:extLst>
          </p:cNvPr>
          <p:cNvSpPr txBox="1"/>
          <p:nvPr/>
        </p:nvSpPr>
        <p:spPr>
          <a:xfrm>
            <a:off x="1703819" y="1663755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x3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6EBBC53-04AF-44DE-BDA9-AD7CA398AC4C}"/>
              </a:ext>
            </a:extLst>
          </p:cNvPr>
          <p:cNvSpPr/>
          <p:nvPr/>
        </p:nvSpPr>
        <p:spPr>
          <a:xfrm>
            <a:off x="769971" y="65773"/>
            <a:ext cx="119594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Follow up 5 - </a:t>
            </a:r>
            <a:r>
              <a:rPr kumimoji="0" lang="en-GB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Écris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en-GB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en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en-GB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anglais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 : 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Can you get at least 15 points?</a:t>
            </a: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9EC7F8-49FC-4FB1-97E5-C475D7E46448}"/>
              </a:ext>
            </a:extLst>
          </p:cNvPr>
          <p:cNvSpPr txBox="1"/>
          <p:nvPr/>
        </p:nvSpPr>
        <p:spPr>
          <a:xfrm>
            <a:off x="2294579" y="6225298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(the) boy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BEE3DE9-6FF9-4BB7-8B14-083C2935993C}"/>
              </a:ext>
            </a:extLst>
          </p:cNvPr>
          <p:cNvSpPr txBox="1"/>
          <p:nvPr/>
        </p:nvSpPr>
        <p:spPr>
          <a:xfrm>
            <a:off x="4724800" y="6260645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(the) show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D4AF96D-5473-4811-B1E6-8F0FED1E9C19}"/>
              </a:ext>
            </a:extLst>
          </p:cNvPr>
          <p:cNvSpPr txBox="1"/>
          <p:nvPr/>
        </p:nvSpPr>
        <p:spPr>
          <a:xfrm>
            <a:off x="7750795" y="6228490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(the) chair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2AFB990-E563-4B97-9D41-28864BDBB375}"/>
              </a:ext>
            </a:extLst>
          </p:cNvPr>
          <p:cNvSpPr txBox="1"/>
          <p:nvPr/>
        </p:nvSpPr>
        <p:spPr>
          <a:xfrm>
            <a:off x="2164324" y="5375086"/>
            <a:ext cx="2489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(the) language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11B4DC4-0960-4E81-8848-85973A07B7AA}"/>
              </a:ext>
            </a:extLst>
          </p:cNvPr>
          <p:cNvSpPr txBox="1"/>
          <p:nvPr/>
        </p:nvSpPr>
        <p:spPr>
          <a:xfrm>
            <a:off x="4693811" y="5379476"/>
            <a:ext cx="3056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(the) song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8C004C4-D688-4821-B196-9D33A683871C}"/>
              </a:ext>
            </a:extLst>
          </p:cNvPr>
          <p:cNvSpPr txBox="1"/>
          <p:nvPr/>
        </p:nvSpPr>
        <p:spPr>
          <a:xfrm>
            <a:off x="7703870" y="5380322"/>
            <a:ext cx="23238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(the) activity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E73D956-D9D5-4FF8-8DD6-AF66B3D68061}"/>
              </a:ext>
            </a:extLst>
          </p:cNvPr>
          <p:cNvSpPr txBox="1"/>
          <p:nvPr/>
        </p:nvSpPr>
        <p:spPr>
          <a:xfrm>
            <a:off x="2310322" y="4535354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(the) rule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2D3DE3F-B13D-4B0F-8AAA-B8484B26A50B}"/>
              </a:ext>
            </a:extLst>
          </p:cNvPr>
          <p:cNvSpPr txBox="1"/>
          <p:nvPr/>
        </p:nvSpPr>
        <p:spPr>
          <a:xfrm>
            <a:off x="4570885" y="4556908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(the) game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1CE95E1-0483-4346-AC3F-1BCCA4290DF3}"/>
              </a:ext>
            </a:extLst>
          </p:cNvPr>
          <p:cNvSpPr txBox="1"/>
          <p:nvPr/>
        </p:nvSpPr>
        <p:spPr>
          <a:xfrm>
            <a:off x="7750795" y="4556908"/>
            <a:ext cx="2161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(the) girl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8149A81-5207-44A8-87E6-FF9D619AD053}"/>
              </a:ext>
            </a:extLst>
          </p:cNvPr>
          <p:cNvSpPr txBox="1"/>
          <p:nvPr/>
        </p:nvSpPr>
        <p:spPr>
          <a:xfrm>
            <a:off x="2164854" y="3695336"/>
            <a:ext cx="253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(the) week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8436581-4251-4CEA-926F-C5A31C06C093}"/>
              </a:ext>
            </a:extLst>
          </p:cNvPr>
          <p:cNvSpPr txBox="1"/>
          <p:nvPr/>
        </p:nvSpPr>
        <p:spPr>
          <a:xfrm>
            <a:off x="4653397" y="3666928"/>
            <a:ext cx="24107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(the) season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209F364-6E76-4962-B2CA-EF55AB79DDDB}"/>
              </a:ext>
            </a:extLst>
          </p:cNvPr>
          <p:cNvSpPr txBox="1"/>
          <p:nvPr/>
        </p:nvSpPr>
        <p:spPr>
          <a:xfrm>
            <a:off x="7703870" y="3666928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(the) day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038C3E0-A69E-4D74-8C18-E2B0C4D22924}"/>
              </a:ext>
            </a:extLst>
          </p:cNvPr>
          <p:cNvSpPr txBox="1"/>
          <p:nvPr/>
        </p:nvSpPr>
        <p:spPr>
          <a:xfrm>
            <a:off x="2246060" y="2845009"/>
            <a:ext cx="2407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which? (m)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DEE972D-DD7F-42DB-A87B-EEA82AA07AB1}"/>
              </a:ext>
            </a:extLst>
          </p:cNvPr>
          <p:cNvSpPr txBox="1"/>
          <p:nvPr/>
        </p:nvSpPr>
        <p:spPr>
          <a:xfrm>
            <a:off x="4710872" y="2810654"/>
            <a:ext cx="2489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we are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0F01E41-FB16-47F4-AC5C-ACB994E84987}"/>
              </a:ext>
            </a:extLst>
          </p:cNvPr>
          <p:cNvSpPr txBox="1"/>
          <p:nvPr/>
        </p:nvSpPr>
        <p:spPr>
          <a:xfrm>
            <a:off x="7652408" y="2810654"/>
            <a:ext cx="2489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which? (f)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71F49BC-F167-4EFE-8D7E-657E4BEAFA2A}"/>
              </a:ext>
            </a:extLst>
          </p:cNvPr>
          <p:cNvSpPr txBox="1"/>
          <p:nvPr/>
        </p:nvSpPr>
        <p:spPr>
          <a:xfrm>
            <a:off x="2123843" y="1968687"/>
            <a:ext cx="2241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(the) Tuesday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CCADCBE-5395-45AC-83C9-FD9DDC52F2A1}"/>
              </a:ext>
            </a:extLst>
          </p:cNvPr>
          <p:cNvSpPr txBox="1"/>
          <p:nvPr/>
        </p:nvSpPr>
        <p:spPr>
          <a:xfrm>
            <a:off x="4710872" y="1941260"/>
            <a:ext cx="28804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today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F8F9ECC-B5A4-45EA-9E59-E5E188A0F4BD}"/>
              </a:ext>
            </a:extLst>
          </p:cNvPr>
          <p:cNvSpPr txBox="1"/>
          <p:nvPr/>
        </p:nvSpPr>
        <p:spPr>
          <a:xfrm>
            <a:off x="7750795" y="1954380"/>
            <a:ext cx="2873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(the) Saturday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D3EE59F-71A2-473A-AAAE-F3FA95456A10}"/>
              </a:ext>
            </a:extLst>
          </p:cNvPr>
          <p:cNvSpPr txBox="1"/>
          <p:nvPr/>
        </p:nvSpPr>
        <p:spPr>
          <a:xfrm>
            <a:off x="2333479" y="1083013"/>
            <a:ext cx="2397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(the) Friday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953F0DC-BC47-4B44-ADC2-B0661B407EFE}"/>
              </a:ext>
            </a:extLst>
          </p:cNvPr>
          <p:cNvSpPr txBox="1"/>
          <p:nvPr/>
        </p:nvSpPr>
        <p:spPr>
          <a:xfrm>
            <a:off x="4710872" y="1118988"/>
            <a:ext cx="2792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(the) Thursday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732C1FF0-E9D3-4722-9F3D-7CAC0A7AE166}"/>
              </a:ext>
            </a:extLst>
          </p:cNvPr>
          <p:cNvSpPr txBox="1"/>
          <p:nvPr/>
        </p:nvSpPr>
        <p:spPr>
          <a:xfrm>
            <a:off x="7706119" y="1073211"/>
            <a:ext cx="2873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(the) Sunday</a:t>
            </a:r>
          </a:p>
        </p:txBody>
      </p:sp>
      <p:sp>
        <p:nvSpPr>
          <p:cNvPr id="50" name="Google Shape;167;p2">
            <a:extLst>
              <a:ext uri="{FF2B5EF4-FFF2-40B4-BE49-F238E27FC236}">
                <a16:creationId xmlns:a16="http://schemas.microsoft.com/office/drawing/2014/main" id="{58AD7760-AD89-4563-83AF-63E2FA975C4C}"/>
              </a:ext>
            </a:extLst>
          </p:cNvPr>
          <p:cNvSpPr/>
          <p:nvPr/>
        </p:nvSpPr>
        <p:spPr>
          <a:xfrm>
            <a:off x="101355" y="155771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1746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able 4">
            <a:extLst>
              <a:ext uri="{FF2B5EF4-FFF2-40B4-BE49-F238E27FC236}">
                <a16:creationId xmlns:a16="http://schemas.microsoft.com/office/drawing/2014/main" id="{1BE26A7C-9570-4511-A929-6137973F18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5811340"/>
              </p:ext>
            </p:extLst>
          </p:nvPr>
        </p:nvGraphicFramePr>
        <p:xfrm>
          <a:off x="499041" y="692524"/>
          <a:ext cx="9810698" cy="602978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30433">
                  <a:extLst>
                    <a:ext uri="{9D8B030D-6E8A-4147-A177-3AD203B41FA5}">
                      <a16:colId xmlns:a16="http://schemas.microsoft.com/office/drawing/2014/main" val="1203737284"/>
                    </a:ext>
                  </a:extLst>
                </a:gridCol>
                <a:gridCol w="2398443">
                  <a:extLst>
                    <a:ext uri="{9D8B030D-6E8A-4147-A177-3AD203B41FA5}">
                      <a16:colId xmlns:a16="http://schemas.microsoft.com/office/drawing/2014/main" val="1810222861"/>
                    </a:ext>
                  </a:extLst>
                </a:gridCol>
                <a:gridCol w="2988400">
                  <a:extLst>
                    <a:ext uri="{9D8B030D-6E8A-4147-A177-3AD203B41FA5}">
                      <a16:colId xmlns:a16="http://schemas.microsoft.com/office/drawing/2014/main" val="274413866"/>
                    </a:ext>
                  </a:extLst>
                </a:gridCol>
                <a:gridCol w="2693422">
                  <a:extLst>
                    <a:ext uri="{9D8B030D-6E8A-4147-A177-3AD203B41FA5}">
                      <a16:colId xmlns:a16="http://schemas.microsoft.com/office/drawing/2014/main" val="2706468897"/>
                    </a:ext>
                  </a:extLst>
                </a:gridCol>
              </a:tblGrid>
              <a:tr h="861398">
                <a:tc rowSpan="2">
                  <a:txBody>
                    <a:bodyPr/>
                    <a:lstStyle/>
                    <a:p>
                      <a:endParaRPr lang="en-GB" sz="24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(the) Tuesday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(the) Thursday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(the) Saturday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6656619"/>
                  </a:ext>
                </a:extLst>
              </a:tr>
              <a:tr h="861398">
                <a:tc vMerge="1">
                  <a:txBody>
                    <a:bodyPr/>
                    <a:lstStyle/>
                    <a:p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today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(the) Friday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(the) Sunday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4559424"/>
                  </a:ext>
                </a:extLst>
              </a:tr>
              <a:tr h="861398">
                <a:tc rowSpan="2">
                  <a:txBody>
                    <a:bodyPr/>
                    <a:lstStyle/>
                    <a:p>
                      <a:endParaRPr lang="en-GB" sz="24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(the) week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(the) season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(the) day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0878619"/>
                  </a:ext>
                </a:extLst>
              </a:tr>
              <a:tr h="861398">
                <a:tc vMerge="1">
                  <a:txBody>
                    <a:bodyPr/>
                    <a:lstStyle/>
                    <a:p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we 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which? (m)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which? (f)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7692962"/>
                  </a:ext>
                </a:extLst>
              </a:tr>
              <a:tr h="861398">
                <a:tc rowSpan="3">
                  <a:txBody>
                    <a:bodyPr/>
                    <a:lstStyle/>
                    <a:p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3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(the) language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(the) rule, ruler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(the) show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3794855"/>
                  </a:ext>
                </a:extLst>
              </a:tr>
              <a:tr h="86139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(the) boy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(the) girl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(the) game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3226472"/>
                  </a:ext>
                </a:extLst>
              </a:tr>
              <a:tr h="861398">
                <a:tc vMerge="1">
                  <a:txBody>
                    <a:bodyPr/>
                    <a:lstStyle/>
                    <a:p>
                      <a:endParaRPr lang="en-GB" sz="28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(the) activity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(the) chair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(the) song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2139915"/>
                  </a:ext>
                </a:extLst>
              </a:tr>
            </a:tbl>
          </a:graphicData>
        </a:graphic>
      </p:graphicFrame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6C07F60C-7096-4792-A80E-10C02A6037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313" y="12477"/>
            <a:ext cx="1139687" cy="1143194"/>
          </a:xfrm>
          <a:prstGeom prst="rect">
            <a:avLst/>
          </a:prstGeom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E66F45F2-B677-46FD-A292-E05CE1F4A1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0305" y="77103"/>
            <a:ext cx="933659" cy="933659"/>
          </a:xfrm>
          <a:prstGeom prst="rect">
            <a:avLst/>
          </a:prstGeom>
        </p:spPr>
      </p:pic>
      <p:sp>
        <p:nvSpPr>
          <p:cNvPr id="10" name="Explosion: 8 Points 9">
            <a:extLst>
              <a:ext uri="{FF2B5EF4-FFF2-40B4-BE49-F238E27FC236}">
                <a16:creationId xmlns:a16="http://schemas.microsoft.com/office/drawing/2014/main" id="{B8BE6A60-1CFA-43E3-94FE-71206E822483}"/>
              </a:ext>
            </a:extLst>
          </p:cNvPr>
          <p:cNvSpPr/>
          <p:nvPr/>
        </p:nvSpPr>
        <p:spPr>
          <a:xfrm rot="20101036">
            <a:off x="11050892" y="160678"/>
            <a:ext cx="1051265" cy="846793"/>
          </a:xfrm>
          <a:prstGeom prst="irregularSeal1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sym typeface="Arial"/>
            </a:endParaRPr>
          </a:p>
        </p:txBody>
      </p:sp>
      <p:sp>
        <p:nvSpPr>
          <p:cNvPr id="11" name="Explosion: 8 Points 10">
            <a:extLst>
              <a:ext uri="{FF2B5EF4-FFF2-40B4-BE49-F238E27FC236}">
                <a16:creationId xmlns:a16="http://schemas.microsoft.com/office/drawing/2014/main" id="{B41BDBF2-E6DC-4745-8986-04DDABD48D4D}"/>
              </a:ext>
            </a:extLst>
          </p:cNvPr>
          <p:cNvSpPr/>
          <p:nvPr/>
        </p:nvSpPr>
        <p:spPr>
          <a:xfrm rot="20101036">
            <a:off x="11055408" y="156605"/>
            <a:ext cx="1042233" cy="839518"/>
          </a:xfrm>
          <a:prstGeom prst="irregularSeal1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sym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5871A45-33B3-485C-BB71-EBE790506937}"/>
              </a:ext>
            </a:extLst>
          </p:cNvPr>
          <p:cNvSpPr txBox="1"/>
          <p:nvPr/>
        </p:nvSpPr>
        <p:spPr>
          <a:xfrm rot="20326871">
            <a:off x="11015203" y="345714"/>
            <a:ext cx="11226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ras Demi ITC" panose="020B0805030504020804" pitchFamily="34" charset="0"/>
                <a:cs typeface="Arial"/>
                <a:sym typeface="Arial"/>
              </a:rPr>
              <a:t>mots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1CFC2B9-E651-4F49-9EBC-A81A35066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6562" y="1081382"/>
            <a:ext cx="1557451" cy="374973"/>
          </a:xfrm>
          <a:solidFill>
            <a:srgbClr val="FF0066"/>
          </a:solidFill>
        </p:spPr>
        <p:txBody>
          <a:bodyPr/>
          <a:lstStyle/>
          <a:p>
            <a:pPr algn="ctr"/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vocabulaire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AA52357-62B5-4501-8406-8AAEF0C4DB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254" y="2675674"/>
            <a:ext cx="1186070" cy="1080360"/>
          </a:xfrm>
          <a:prstGeom prst="rect">
            <a:avLst/>
          </a:prstGeom>
        </p:spPr>
      </p:pic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id="{CF86848E-00D3-4C8C-BF0C-2DB539381BB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54" y="969694"/>
            <a:ext cx="1186070" cy="118607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3175BAD-451F-4097-B6CA-7B78DADC075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7364" y="4681233"/>
            <a:ext cx="1162417" cy="110123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A5D9ACD1-6B6F-4278-9A67-011420429302}"/>
              </a:ext>
            </a:extLst>
          </p:cNvPr>
          <p:cNvSpPr txBox="1"/>
          <p:nvPr/>
        </p:nvSpPr>
        <p:spPr>
          <a:xfrm>
            <a:off x="1737282" y="5783201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x1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1ADDC2A-E51D-48B9-A91E-95C4881D32F4}"/>
              </a:ext>
            </a:extLst>
          </p:cNvPr>
          <p:cNvSpPr txBox="1"/>
          <p:nvPr/>
        </p:nvSpPr>
        <p:spPr>
          <a:xfrm>
            <a:off x="1717476" y="3370893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x2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82A3A04-2365-4E20-A72A-87B66616FB76}"/>
              </a:ext>
            </a:extLst>
          </p:cNvPr>
          <p:cNvSpPr txBox="1"/>
          <p:nvPr/>
        </p:nvSpPr>
        <p:spPr>
          <a:xfrm>
            <a:off x="1703819" y="1663755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x3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6EBBC53-04AF-44DE-BDA9-AD7CA398AC4C}"/>
              </a:ext>
            </a:extLst>
          </p:cNvPr>
          <p:cNvSpPr/>
          <p:nvPr/>
        </p:nvSpPr>
        <p:spPr>
          <a:xfrm>
            <a:off x="769971" y="65773"/>
            <a:ext cx="119594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Follow up 5 - </a:t>
            </a:r>
            <a:r>
              <a:rPr kumimoji="0" lang="en-GB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Écris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en-GB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en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en-GB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français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 : 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Can you get at least 15 points?</a:t>
            </a: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9EC7F8-49FC-4FB1-97E5-C475D7E46448}"/>
              </a:ext>
            </a:extLst>
          </p:cNvPr>
          <p:cNvSpPr txBox="1"/>
          <p:nvPr/>
        </p:nvSpPr>
        <p:spPr>
          <a:xfrm>
            <a:off x="2294579" y="6225298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sz="24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l’activité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BEE3DE9-6FF9-4BB7-8B14-083C2935993C}"/>
              </a:ext>
            </a:extLst>
          </p:cNvPr>
          <p:cNvSpPr txBox="1"/>
          <p:nvPr/>
        </p:nvSpPr>
        <p:spPr>
          <a:xfrm>
            <a:off x="4724800" y="6260645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la chaise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D4AF96D-5473-4811-B1E6-8F0FED1E9C19}"/>
              </a:ext>
            </a:extLst>
          </p:cNvPr>
          <p:cNvSpPr txBox="1"/>
          <p:nvPr/>
        </p:nvSpPr>
        <p:spPr>
          <a:xfrm>
            <a:off x="7750795" y="6228490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la chanson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2AFB990-E563-4B97-9D41-28864BDBB375}"/>
              </a:ext>
            </a:extLst>
          </p:cNvPr>
          <p:cNvSpPr txBox="1"/>
          <p:nvPr/>
        </p:nvSpPr>
        <p:spPr>
          <a:xfrm>
            <a:off x="2240648" y="5393577"/>
            <a:ext cx="2489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le garçon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11B4DC4-0960-4E81-8848-85973A07B7AA}"/>
              </a:ext>
            </a:extLst>
          </p:cNvPr>
          <p:cNvSpPr txBox="1"/>
          <p:nvPr/>
        </p:nvSpPr>
        <p:spPr>
          <a:xfrm>
            <a:off x="4693811" y="5379476"/>
            <a:ext cx="3056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la fille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8C004C4-D688-4821-B196-9D33A683871C}"/>
              </a:ext>
            </a:extLst>
          </p:cNvPr>
          <p:cNvSpPr txBox="1"/>
          <p:nvPr/>
        </p:nvSpPr>
        <p:spPr>
          <a:xfrm>
            <a:off x="7703870" y="5380322"/>
            <a:ext cx="23238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le jeu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E73D956-D9D5-4FF8-8DD6-AF66B3D68061}"/>
              </a:ext>
            </a:extLst>
          </p:cNvPr>
          <p:cNvSpPr txBox="1"/>
          <p:nvPr/>
        </p:nvSpPr>
        <p:spPr>
          <a:xfrm>
            <a:off x="2310322" y="4535354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la langue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2D3DE3F-B13D-4B0F-8AAA-B8484B26A50B}"/>
              </a:ext>
            </a:extLst>
          </p:cNvPr>
          <p:cNvSpPr txBox="1"/>
          <p:nvPr/>
        </p:nvSpPr>
        <p:spPr>
          <a:xfrm>
            <a:off x="4570885" y="4556908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la </a:t>
            </a:r>
            <a:r>
              <a:rPr lang="en-GB" sz="24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règle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1CE95E1-0483-4346-AC3F-1BCCA4290DF3}"/>
              </a:ext>
            </a:extLst>
          </p:cNvPr>
          <p:cNvSpPr txBox="1"/>
          <p:nvPr/>
        </p:nvSpPr>
        <p:spPr>
          <a:xfrm>
            <a:off x="7750795" y="4556908"/>
            <a:ext cx="2161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le spectacle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8149A81-5207-44A8-87E6-FF9D619AD053}"/>
              </a:ext>
            </a:extLst>
          </p:cNvPr>
          <p:cNvSpPr txBox="1"/>
          <p:nvPr/>
        </p:nvSpPr>
        <p:spPr>
          <a:xfrm>
            <a:off x="2164854" y="3695336"/>
            <a:ext cx="253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nous </a:t>
            </a:r>
            <a:r>
              <a:rPr lang="en-GB" sz="24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sommes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8436581-4251-4CEA-926F-C5A31C06C093}"/>
              </a:ext>
            </a:extLst>
          </p:cNvPr>
          <p:cNvSpPr txBox="1"/>
          <p:nvPr/>
        </p:nvSpPr>
        <p:spPr>
          <a:xfrm>
            <a:off x="4653397" y="3666928"/>
            <a:ext cx="24107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sz="24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quel</a:t>
            </a:r>
            <a:r>
              <a:rPr lang="en-GB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 ?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209F364-6E76-4962-B2CA-EF55AB79DDDB}"/>
              </a:ext>
            </a:extLst>
          </p:cNvPr>
          <p:cNvSpPr txBox="1"/>
          <p:nvPr/>
        </p:nvSpPr>
        <p:spPr>
          <a:xfrm>
            <a:off x="7703870" y="3666928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quelle ?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038C3E0-A69E-4D74-8C18-E2B0C4D22924}"/>
              </a:ext>
            </a:extLst>
          </p:cNvPr>
          <p:cNvSpPr txBox="1"/>
          <p:nvPr/>
        </p:nvSpPr>
        <p:spPr>
          <a:xfrm>
            <a:off x="2337329" y="2798738"/>
            <a:ext cx="2407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la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semaine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DEE972D-DD7F-42DB-A87B-EEA82AA07AB1}"/>
              </a:ext>
            </a:extLst>
          </p:cNvPr>
          <p:cNvSpPr txBox="1"/>
          <p:nvPr/>
        </p:nvSpPr>
        <p:spPr>
          <a:xfrm>
            <a:off x="4710872" y="2810654"/>
            <a:ext cx="2489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la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saison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0F01E41-FB16-47F4-AC5C-ACB994E84987}"/>
              </a:ext>
            </a:extLst>
          </p:cNvPr>
          <p:cNvSpPr txBox="1"/>
          <p:nvPr/>
        </p:nvSpPr>
        <p:spPr>
          <a:xfrm>
            <a:off x="7652408" y="2810654"/>
            <a:ext cx="2489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le jour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71F49BC-F167-4EFE-8D7E-657E4BEAFA2A}"/>
              </a:ext>
            </a:extLst>
          </p:cNvPr>
          <p:cNvSpPr txBox="1"/>
          <p:nvPr/>
        </p:nvSpPr>
        <p:spPr>
          <a:xfrm>
            <a:off x="2123843" y="1968687"/>
            <a:ext cx="2241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sz="24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aujourd’hui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CCADCBE-5395-45AC-83C9-FD9DDC52F2A1}"/>
              </a:ext>
            </a:extLst>
          </p:cNvPr>
          <p:cNvSpPr txBox="1"/>
          <p:nvPr/>
        </p:nvSpPr>
        <p:spPr>
          <a:xfrm>
            <a:off x="4710872" y="1941260"/>
            <a:ext cx="28804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le </a:t>
            </a:r>
            <a:r>
              <a:rPr lang="en-GB" sz="24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vendredi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F8F9ECC-B5A4-45EA-9E59-E5E188A0F4BD}"/>
              </a:ext>
            </a:extLst>
          </p:cNvPr>
          <p:cNvSpPr txBox="1"/>
          <p:nvPr/>
        </p:nvSpPr>
        <p:spPr>
          <a:xfrm>
            <a:off x="7750795" y="1954380"/>
            <a:ext cx="2873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le </a:t>
            </a:r>
            <a:r>
              <a:rPr lang="en-GB" sz="24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dimanche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D3EE59F-71A2-473A-AAAE-F3FA95456A10}"/>
              </a:ext>
            </a:extLst>
          </p:cNvPr>
          <p:cNvSpPr txBox="1"/>
          <p:nvPr/>
        </p:nvSpPr>
        <p:spPr>
          <a:xfrm>
            <a:off x="2333479" y="1083013"/>
            <a:ext cx="2397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le</a:t>
            </a:r>
            <a:r>
              <a:rPr kumimoji="0" lang="en-GB" sz="2400" b="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kumimoji="0" lang="en-GB" sz="2400" b="0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mardi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953F0DC-BC47-4B44-ADC2-B0661B407EFE}"/>
              </a:ext>
            </a:extLst>
          </p:cNvPr>
          <p:cNvSpPr txBox="1"/>
          <p:nvPr/>
        </p:nvSpPr>
        <p:spPr>
          <a:xfrm>
            <a:off x="4710872" y="1118988"/>
            <a:ext cx="2792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le </a:t>
            </a:r>
            <a:r>
              <a:rPr lang="en-GB" sz="24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jeudi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732C1FF0-E9D3-4722-9F3D-7CAC0A7AE166}"/>
              </a:ext>
            </a:extLst>
          </p:cNvPr>
          <p:cNvSpPr txBox="1"/>
          <p:nvPr/>
        </p:nvSpPr>
        <p:spPr>
          <a:xfrm>
            <a:off x="7706119" y="1073211"/>
            <a:ext cx="2873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le </a:t>
            </a:r>
            <a:r>
              <a:rPr lang="en-GB" sz="24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samedi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50" name="Google Shape;167;p2">
            <a:extLst>
              <a:ext uri="{FF2B5EF4-FFF2-40B4-BE49-F238E27FC236}">
                <a16:creationId xmlns:a16="http://schemas.microsoft.com/office/drawing/2014/main" id="{DD0BA81E-89AA-4DE8-A94F-8DAE624E73E5}"/>
              </a:ext>
            </a:extLst>
          </p:cNvPr>
          <p:cNvSpPr/>
          <p:nvPr/>
        </p:nvSpPr>
        <p:spPr>
          <a:xfrm>
            <a:off x="101355" y="155771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757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6C07F60C-7096-4792-A80E-10C02A6037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313" y="12477"/>
            <a:ext cx="1139687" cy="1143194"/>
          </a:xfrm>
          <a:prstGeom prst="rect">
            <a:avLst/>
          </a:prstGeom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E66F45F2-B677-46FD-A292-E05CE1F4A1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0305" y="77103"/>
            <a:ext cx="933659" cy="933659"/>
          </a:xfrm>
          <a:prstGeom prst="rect">
            <a:avLst/>
          </a:prstGeom>
        </p:spPr>
      </p:pic>
      <p:sp>
        <p:nvSpPr>
          <p:cNvPr id="10" name="Explosion: 8 Points 9">
            <a:extLst>
              <a:ext uri="{FF2B5EF4-FFF2-40B4-BE49-F238E27FC236}">
                <a16:creationId xmlns:a16="http://schemas.microsoft.com/office/drawing/2014/main" id="{B8BE6A60-1CFA-43E3-94FE-71206E822483}"/>
              </a:ext>
            </a:extLst>
          </p:cNvPr>
          <p:cNvSpPr/>
          <p:nvPr/>
        </p:nvSpPr>
        <p:spPr>
          <a:xfrm rot="20101036">
            <a:off x="11050892" y="160678"/>
            <a:ext cx="1051265" cy="846793"/>
          </a:xfrm>
          <a:prstGeom prst="irregularSeal1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sym typeface="Arial"/>
            </a:endParaRPr>
          </a:p>
        </p:txBody>
      </p:sp>
      <p:sp>
        <p:nvSpPr>
          <p:cNvPr id="11" name="Explosion: 8 Points 10">
            <a:extLst>
              <a:ext uri="{FF2B5EF4-FFF2-40B4-BE49-F238E27FC236}">
                <a16:creationId xmlns:a16="http://schemas.microsoft.com/office/drawing/2014/main" id="{B41BDBF2-E6DC-4745-8986-04DDABD48D4D}"/>
              </a:ext>
            </a:extLst>
          </p:cNvPr>
          <p:cNvSpPr/>
          <p:nvPr/>
        </p:nvSpPr>
        <p:spPr>
          <a:xfrm rot="20101036">
            <a:off x="11055408" y="156605"/>
            <a:ext cx="1042233" cy="839518"/>
          </a:xfrm>
          <a:prstGeom prst="irregularSeal1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sym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5871A45-33B3-485C-BB71-EBE790506937}"/>
              </a:ext>
            </a:extLst>
          </p:cNvPr>
          <p:cNvSpPr txBox="1"/>
          <p:nvPr/>
        </p:nvSpPr>
        <p:spPr>
          <a:xfrm rot="20326871">
            <a:off x="11015203" y="345714"/>
            <a:ext cx="11226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ras Demi ITC" panose="020B0805030504020804" pitchFamily="34" charset="0"/>
                <a:cs typeface="Arial"/>
                <a:sym typeface="Arial"/>
              </a:rPr>
              <a:t>mots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1CFC2B9-E651-4F49-9EBC-A81A35066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6562" y="1081382"/>
            <a:ext cx="1557451" cy="374973"/>
          </a:xfrm>
          <a:solidFill>
            <a:srgbClr val="FF0066"/>
          </a:solidFill>
        </p:spPr>
        <p:txBody>
          <a:bodyPr/>
          <a:lstStyle/>
          <a:p>
            <a:pPr algn="ctr"/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vocabulaire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6EBBC53-04AF-44DE-BDA9-AD7CA398AC4C}"/>
              </a:ext>
            </a:extLst>
          </p:cNvPr>
          <p:cNvSpPr/>
          <p:nvPr/>
        </p:nvSpPr>
        <p:spPr>
          <a:xfrm>
            <a:off x="769971" y="65773"/>
            <a:ext cx="119594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Follow up 5 - </a:t>
            </a:r>
            <a:r>
              <a:rPr kumimoji="0" lang="en-GB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Écris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en-GB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en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en-GB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anglais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 : 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Can you get at least 15 points?</a:t>
            </a: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graphicFrame>
        <p:nvGraphicFramePr>
          <p:cNvPr id="16" name="Table 4">
            <a:extLst>
              <a:ext uri="{FF2B5EF4-FFF2-40B4-BE49-F238E27FC236}">
                <a16:creationId xmlns:a16="http://schemas.microsoft.com/office/drawing/2014/main" id="{FD5EB75F-E269-4C17-8B14-06B9C9D130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151370"/>
              </p:ext>
            </p:extLst>
          </p:nvPr>
        </p:nvGraphicFramePr>
        <p:xfrm>
          <a:off x="499041" y="692524"/>
          <a:ext cx="9810698" cy="602978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30433">
                  <a:extLst>
                    <a:ext uri="{9D8B030D-6E8A-4147-A177-3AD203B41FA5}">
                      <a16:colId xmlns:a16="http://schemas.microsoft.com/office/drawing/2014/main" val="1203737284"/>
                    </a:ext>
                  </a:extLst>
                </a:gridCol>
                <a:gridCol w="2398443">
                  <a:extLst>
                    <a:ext uri="{9D8B030D-6E8A-4147-A177-3AD203B41FA5}">
                      <a16:colId xmlns:a16="http://schemas.microsoft.com/office/drawing/2014/main" val="1810222861"/>
                    </a:ext>
                  </a:extLst>
                </a:gridCol>
                <a:gridCol w="2988400">
                  <a:extLst>
                    <a:ext uri="{9D8B030D-6E8A-4147-A177-3AD203B41FA5}">
                      <a16:colId xmlns:a16="http://schemas.microsoft.com/office/drawing/2014/main" val="274413866"/>
                    </a:ext>
                  </a:extLst>
                </a:gridCol>
                <a:gridCol w="2693422">
                  <a:extLst>
                    <a:ext uri="{9D8B030D-6E8A-4147-A177-3AD203B41FA5}">
                      <a16:colId xmlns:a16="http://schemas.microsoft.com/office/drawing/2014/main" val="2706468897"/>
                    </a:ext>
                  </a:extLst>
                </a:gridCol>
              </a:tblGrid>
              <a:tr h="861398">
                <a:tc rowSpan="2">
                  <a:txBody>
                    <a:bodyPr/>
                    <a:lstStyle/>
                    <a:p>
                      <a:endParaRPr lang="en-GB" sz="24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le </a:t>
                      </a:r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vendredi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le </a:t>
                      </a:r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jeudi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le </a:t>
                      </a:r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dimanche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6656619"/>
                  </a:ext>
                </a:extLst>
              </a:tr>
              <a:tr h="861398">
                <a:tc vMerge="1">
                  <a:txBody>
                    <a:bodyPr/>
                    <a:lstStyle/>
                    <a:p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le </a:t>
                      </a:r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mardi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aujourd’hui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le </a:t>
                      </a:r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samedi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4559424"/>
                  </a:ext>
                </a:extLst>
              </a:tr>
              <a:tr h="861398">
                <a:tc rowSpan="2">
                  <a:txBody>
                    <a:bodyPr/>
                    <a:lstStyle/>
                    <a:p>
                      <a:endParaRPr lang="en-GB" sz="24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quel</a:t>
                      </a:r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nous </a:t>
                      </a:r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sommes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quelle 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0878619"/>
                  </a:ext>
                </a:extLst>
              </a:tr>
              <a:tr h="861398">
                <a:tc vMerge="1">
                  <a:txBody>
                    <a:bodyPr/>
                    <a:lstStyle/>
                    <a:p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la </a:t>
                      </a:r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semaine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la </a:t>
                      </a:r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saison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le jour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7692962"/>
                  </a:ext>
                </a:extLst>
              </a:tr>
              <a:tr h="861398">
                <a:tc rowSpan="3">
                  <a:txBody>
                    <a:bodyPr/>
                    <a:lstStyle/>
                    <a:p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la </a:t>
                      </a:r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règle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le jeu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la fille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3794855"/>
                  </a:ext>
                </a:extLst>
              </a:tr>
              <a:tr h="86139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la langue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la chanson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l’activité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3226472"/>
                  </a:ext>
                </a:extLst>
              </a:tr>
              <a:tr h="861398">
                <a:tc vMerge="1">
                  <a:txBody>
                    <a:bodyPr/>
                    <a:lstStyle/>
                    <a:p>
                      <a:endParaRPr lang="en-GB" sz="28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le garçon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le spectacle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la chaise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2139915"/>
                  </a:ext>
                </a:extLst>
              </a:tr>
            </a:tbl>
          </a:graphicData>
        </a:graphic>
      </p:graphicFrame>
      <p:pic>
        <p:nvPicPr>
          <p:cNvPr id="19" name="Picture 18">
            <a:extLst>
              <a:ext uri="{FF2B5EF4-FFF2-40B4-BE49-F238E27FC236}">
                <a16:creationId xmlns:a16="http://schemas.microsoft.com/office/drawing/2014/main" id="{6625AF50-CB93-47BD-BA89-1A901067D9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254" y="2675674"/>
            <a:ext cx="1186070" cy="1080360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85C225AE-11CD-4493-83BE-C803994CE90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54" y="969694"/>
            <a:ext cx="1186070" cy="118607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80EEA6C-FB93-436E-80E4-6C425384281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7364" y="4681233"/>
            <a:ext cx="1162417" cy="1101237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887F9E8E-1EBB-4A8D-BEBF-7BE08310A6B8}"/>
              </a:ext>
            </a:extLst>
          </p:cNvPr>
          <p:cNvSpPr txBox="1"/>
          <p:nvPr/>
        </p:nvSpPr>
        <p:spPr>
          <a:xfrm>
            <a:off x="1737282" y="5783201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x1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8D64D52-7A96-4773-896F-74A45F563117}"/>
              </a:ext>
            </a:extLst>
          </p:cNvPr>
          <p:cNvSpPr txBox="1"/>
          <p:nvPr/>
        </p:nvSpPr>
        <p:spPr>
          <a:xfrm>
            <a:off x="1717476" y="3370893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x2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7E8DF3C-0310-4A57-BCA4-6369FDC66A34}"/>
              </a:ext>
            </a:extLst>
          </p:cNvPr>
          <p:cNvSpPr txBox="1"/>
          <p:nvPr/>
        </p:nvSpPr>
        <p:spPr>
          <a:xfrm>
            <a:off x="1703819" y="1663755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x3</a:t>
            </a:r>
          </a:p>
        </p:txBody>
      </p:sp>
      <p:sp>
        <p:nvSpPr>
          <p:cNvPr id="17" name="Google Shape;167;p2">
            <a:extLst>
              <a:ext uri="{FF2B5EF4-FFF2-40B4-BE49-F238E27FC236}">
                <a16:creationId xmlns:a16="http://schemas.microsoft.com/office/drawing/2014/main" id="{7C34E23B-3937-4AA4-A423-DEB8EF7E6D0D}"/>
              </a:ext>
            </a:extLst>
          </p:cNvPr>
          <p:cNvSpPr/>
          <p:nvPr/>
        </p:nvSpPr>
        <p:spPr>
          <a:xfrm>
            <a:off x="101355" y="155771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5762881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747</TotalTime>
  <Words>2260</Words>
  <Application>Microsoft Office PowerPoint</Application>
  <PresentationFormat>Widescreen</PresentationFormat>
  <Paragraphs>349</Paragraphs>
  <Slides>10</Slides>
  <Notes>10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Arial</vt:lpstr>
      <vt:lpstr>Calibri</vt:lpstr>
      <vt:lpstr>Century Gothic</vt:lpstr>
      <vt:lpstr>Eras Demi ITC</vt:lpstr>
      <vt:lpstr>Modern Love</vt:lpstr>
      <vt:lpstr>Segoe Print</vt:lpstr>
      <vt:lpstr>Symbol</vt:lpstr>
      <vt:lpstr>Wingdings</vt:lpstr>
      <vt:lpstr>1_Office Theme</vt:lpstr>
      <vt:lpstr>2_Office Theme</vt:lpstr>
      <vt:lpstr>Interactions</vt:lpstr>
      <vt:lpstr>Follow up 1:</vt:lpstr>
      <vt:lpstr>Follow up 2:</vt:lpstr>
      <vt:lpstr>Follow up 3:          Parle en français.</vt:lpstr>
      <vt:lpstr>Follow up 3:           Parle en français.</vt:lpstr>
      <vt:lpstr>Follow up 4:</vt:lpstr>
      <vt:lpstr>vocabulaire</vt:lpstr>
      <vt:lpstr>vocabulaire</vt:lpstr>
      <vt:lpstr>vocabulaire</vt:lpstr>
      <vt:lpstr>vocabulaire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Hawkes</dc:creator>
  <cp:lastModifiedBy>Rachel Hawkes</cp:lastModifiedBy>
  <cp:revision>48</cp:revision>
  <dcterms:created xsi:type="dcterms:W3CDTF">2021-06-12T06:20:35Z</dcterms:created>
  <dcterms:modified xsi:type="dcterms:W3CDTF">2023-11-26T04:42:57Z</dcterms:modified>
</cp:coreProperties>
</file>