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15"/>
  </p:notesMasterIdLst>
  <p:sldIdLst>
    <p:sldId id="275" r:id="rId4"/>
    <p:sldId id="361" r:id="rId5"/>
    <p:sldId id="468" r:id="rId6"/>
    <p:sldId id="469" r:id="rId7"/>
    <p:sldId id="342" r:id="rId8"/>
    <p:sldId id="467" r:id="rId9"/>
    <p:sldId id="462" r:id="rId10"/>
    <p:sldId id="470" r:id="rId11"/>
    <p:sldId id="471" r:id="rId12"/>
    <p:sldId id="464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B"/>
    <a:srgbClr val="786EB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B06156-0F51-4948-8363-390CCB83F90E}" v="2" dt="2022-08-27T12:54:03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79777" autoAdjust="0"/>
  </p:normalViewPr>
  <p:slideViewPr>
    <p:cSldViewPr snapToGrid="0">
      <p:cViewPr varScale="1">
        <p:scale>
          <a:sx n="65" d="100"/>
          <a:sy n="65" d="100"/>
        </p:scale>
        <p:origin x="144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87B06156-0F51-4948-8363-390CCB83F90E}"/>
    <pc:docChg chg="addSld delSld modSld">
      <pc:chgData name="Tom Dawes" userId="fe899cd594ff6f3a" providerId="LiveId" clId="{87B06156-0F51-4948-8363-390CCB83F90E}" dt="2022-08-27T12:54:03.432" v="4"/>
      <pc:docMkLst>
        <pc:docMk/>
      </pc:docMkLst>
      <pc:sldChg chg="add del">
        <pc:chgData name="Tom Dawes" userId="fe899cd594ff6f3a" providerId="LiveId" clId="{87B06156-0F51-4948-8363-390CCB83F90E}" dt="2022-08-27T12:53:42.719" v="2"/>
        <pc:sldMkLst>
          <pc:docMk/>
          <pc:sldMk cId="4221186771" sldId="468"/>
        </pc:sldMkLst>
      </pc:sldChg>
      <pc:sldChg chg="add del">
        <pc:chgData name="Tom Dawes" userId="fe899cd594ff6f3a" providerId="LiveId" clId="{87B06156-0F51-4948-8363-390CCB83F90E}" dt="2022-08-27T12:53:42.719" v="2"/>
        <pc:sldMkLst>
          <pc:docMk/>
          <pc:sldMk cId="0" sldId="469"/>
        </pc:sldMkLst>
      </pc:sldChg>
      <pc:sldChg chg="add del">
        <pc:chgData name="Tom Dawes" userId="fe899cd594ff6f3a" providerId="LiveId" clId="{87B06156-0F51-4948-8363-390CCB83F90E}" dt="2022-08-27T12:54:03.432" v="4"/>
        <pc:sldMkLst>
          <pc:docMk/>
          <pc:sldMk cId="3701288440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yumpu.com%2Ffr%2Fdocument%2Fread%2F10919945%2Fprononciation-et-liaison-des-chiffres-5-6-7-8-9-10-&amp;data=04%7C01%7C%7C9c68476d263a4816120b08d96cb4e586%7C7eeaedd6bf3740158fe919fbc2c02d55%7C0%7C0%7C637660346475502923%7CUnknown%7CTWFpbGZsb3d8eyJWIjoiMC4wLjAwMDAiLCJQIjoiV2luMzIiLCJBTiI6Ik1haWwiLCJXVCI6Mn0%3D%7C1000&amp;sdata=lmsSQq8vkWRYHBfFJDdz3zBkQHls963GR1juYx4i15k%3D&amp;reserved=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SSC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introduce [am|em]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temps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 [5] nous [31]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quel, quelle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date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[660] jour [78] mois [179]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saison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[1667] semaine [245] lundi [1091], mardi [1044]  mercredi [1168]  jeudi [1112] vendredi [1086] samedi [1356] dimanche [1235] aujourd’hui [233] </a:t>
            </a:r>
          </a:p>
          <a:p>
            <a:pPr marL="0" indent="-216000">
              <a:lnSpc>
                <a:spcPct val="100000"/>
              </a:lnSpc>
            </a:pPr>
            <a:endParaRPr lang="fr-FR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 ?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[14] ami(e) [467] école [477] monsieur [79] madame [294] professeur(e) [110] absent [2016] actif [1219] anglais [784] content [1841]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créatif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grand [59] français [251] indépendant [954] intelligent [2509]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négatif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[1520] petit [138]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positif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[949] présent [216] sportif [2670] triste [1843] bien [47] mal [277] Salut ! [2205] Ça va ? [54/53] Oui [284] Non [75] Bonjour ! [1972] Au revoir [n/a] </a:t>
            </a:r>
            <a:b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chaud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[1852]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froid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[1307]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peur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[277]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2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spoken recall of the days of the week.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to elicit pupils’ oral translation of the days of the week in a jumbled order.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try to say the word before the animation is finished. The French word appears after each animation.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Finally, click to reveal the English again. Elicit all of the days in French one more time.</a:t>
            </a: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84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remind pupils that this sound has two spellings. Note: in the follow ups this week, we will also introduce pupils to [</a:t>
            </a:r>
            <a:r>
              <a:rPr lang="en-GB" b="1" dirty="0" err="1"/>
              <a:t>am|em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information about nasal and oral vowel sounds.  Practise saying [</a:t>
            </a:r>
            <a:r>
              <a:rPr lang="en-GB" b="1" dirty="0"/>
              <a:t>a</a:t>
            </a:r>
            <a:r>
              <a:rPr lang="en-GB" b="0" dirty="0"/>
              <a:t>] then [</a:t>
            </a:r>
            <a:r>
              <a:rPr lang="en-GB" b="1" dirty="0" err="1"/>
              <a:t>an|en</a:t>
            </a:r>
            <a:r>
              <a:rPr lang="en-GB" b="0" dirty="0"/>
              <a:t>]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Bring up the 2</a:t>
            </a:r>
            <a:r>
              <a:rPr lang="en-GB" b="0" baseline="30000" dirty="0"/>
              <a:t>nd</a:t>
            </a:r>
            <a:r>
              <a:rPr lang="en-GB" b="0" dirty="0"/>
              <a:t> callout reminding pupils that [an] and [</a:t>
            </a:r>
            <a:r>
              <a:rPr lang="en-GB" b="0" dirty="0" err="1"/>
              <a:t>en</a:t>
            </a:r>
            <a:r>
              <a:rPr lang="en-GB" b="0" dirty="0"/>
              <a:t>] sounds the same and that they need to think carefully about how to write accurately words that they have already learnt.</a:t>
            </a:r>
            <a:br>
              <a:rPr lang="en-GB" b="0" dirty="0"/>
            </a:br>
            <a:r>
              <a:rPr lang="en-GB" b="0" dirty="0"/>
              <a:t>(The next activity practises transcription of eight such words).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practise accurate transcription of [an] and [</a:t>
            </a:r>
            <a:r>
              <a:rPr lang="en-GB" b="0" dirty="0" err="1"/>
              <a:t>en</a:t>
            </a:r>
            <a:r>
              <a:rPr lang="en-GB" b="0" dirty="0"/>
              <a:t>] with known words.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word.  Pupils transcribe the word, paying attention to the spelling of the [</a:t>
            </a:r>
            <a:r>
              <a:rPr lang="en-GB" dirty="0" err="1"/>
              <a:t>an|en</a:t>
            </a:r>
            <a:r>
              <a:rPr lang="en-GB" dirty="0"/>
              <a:t>] sound.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pupils are clear about the meanings as these words are part of this week’s revisiting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content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anglaise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absente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grand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intelligent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présente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français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indépendant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1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aural comprehension and spoken production of numbers 11-30.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instruction in French.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write the number (not the word) – here we focus on the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speaker icon to play the recording. The 13 numbers are said with a gap of 3 seconds between each one.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make all numbers disappear and elicit numbers in French from pupils, in the order they were mentioned (each number appears on an individual click).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</a:t>
            </a:r>
            <a:r>
              <a:rPr lang="en-GB" b="0" dirty="0" err="1"/>
              <a:t>quel</a:t>
            </a:r>
            <a:r>
              <a:rPr lang="en-GB" b="0" dirty="0"/>
              <a:t> ? and quelle 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98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way to refer to the date with and without days; to recap the use of </a:t>
            </a:r>
            <a:r>
              <a:rPr lang="en-GB" b="0" i="1" baseline="0" dirty="0" err="1"/>
              <a:t>quel</a:t>
            </a:r>
            <a:r>
              <a:rPr lang="en-GB" b="0" i="1" baseline="0" dirty="0"/>
              <a:t>/quelle </a:t>
            </a:r>
            <a:r>
              <a:rPr lang="en-GB" b="0" baseline="0" dirty="0"/>
              <a:t>in questions about dates, ahead of the next activity.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r>
              <a:rPr lang="en-GB" b="1" dirty="0"/>
              <a:t>Notes: </a:t>
            </a:r>
            <a:br>
              <a:rPr lang="en-GB" b="1" dirty="0"/>
            </a:br>
            <a:r>
              <a:rPr lang="en-GB" b="0" dirty="0" err="1"/>
              <a:t>i</a:t>
            </a:r>
            <a:r>
              <a:rPr lang="en-GB" b="0" dirty="0"/>
              <a:t>) it is correct to pronounce the –x  on 10 </a:t>
            </a:r>
            <a:r>
              <a:rPr lang="en-GB" b="0" dirty="0" err="1"/>
              <a:t>novembre</a:t>
            </a:r>
            <a:r>
              <a:rPr lang="en-GB" b="0" dirty="0"/>
              <a:t> and also </a:t>
            </a:r>
            <a:r>
              <a:rPr lang="en-GB" b="0" u="sng" dirty="0"/>
              <a:t>not</a:t>
            </a:r>
            <a:r>
              <a:rPr lang="en-GB" b="0" dirty="0"/>
              <a:t> to pronounce it (i.e. di </a:t>
            </a:r>
            <a:r>
              <a:rPr lang="en-GB" b="0" dirty="0" err="1"/>
              <a:t>novembre</a:t>
            </a:r>
            <a:r>
              <a:rPr lang="en-GB" b="0" dirty="0"/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ii) we pronounce it here as pupils have learnt this pronunciation so it avoids overloading them with too many new things.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iii) to read more:</a:t>
            </a:r>
            <a:br>
              <a:rPr lang="en-GB" b="0" dirty="0"/>
            </a:b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https://www.yumpu.com/fr/document/read/10919945/prononciation-et-liaison-des-chiffres-5-6-7-8-9-10-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04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/quelle and their connection to meaning.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French word and English meaning from the two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If desired, click the numbered buttons to listen and check the full sentences.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10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written differentiation in production of the two forms </a:t>
            </a:r>
            <a:r>
              <a:rPr lang="en-GB" sz="1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quelle 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based on knowledge of noun gender and recognition in listening.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the message icon to hear the question. (Note: this could simply be done as a reading task, but the audio reinforces the fact that the two forms sound the same.  For greater challenge, pupils could listen ‘blind’ – simply cover the whole statement with a text box during listening.)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decide which question word is missing based on the gender of the word that follows.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reveal the answers.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Click again to bring up a table of possible responses to these questions.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Pupils read and match questions and answers.  They will need to read very carefully paying close attention to the detail.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Le concert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mois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Aout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jour,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aujourd’hui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Monsieur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Kergosien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saison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maintenant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semaine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date 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La fête de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famille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jour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4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890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620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94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374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472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126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99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40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884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76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99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742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872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345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906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190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76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286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455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617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2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486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79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9.png"/><Relationship Id="rId15" Type="http://schemas.openxmlformats.org/officeDocument/2006/relationships/audio" Target="../media/audio9.wav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11.sv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audio" Target="../media/audio11.wav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8" Type="http://schemas.openxmlformats.org/officeDocument/2006/relationships/image" Target="../media/image15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5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47.gif"/><Relationship Id="rId10" Type="http://schemas.openxmlformats.org/officeDocument/2006/relationships/image" Target="../media/image50.sv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audio" Target="../media/audio20.wav"/><Relationship Id="rId1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audio" Target="../media/audio15.wav"/><Relationship Id="rId12" Type="http://schemas.openxmlformats.org/officeDocument/2006/relationships/audio" Target="../media/audio19.wav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11" Type="http://schemas.openxmlformats.org/officeDocument/2006/relationships/audio" Target="../media/audio18.wav"/><Relationship Id="rId5" Type="http://schemas.openxmlformats.org/officeDocument/2006/relationships/audio" Target="../media/audio13.wav"/><Relationship Id="rId15" Type="http://schemas.openxmlformats.org/officeDocument/2006/relationships/image" Target="../media/image52.gif"/><Relationship Id="rId10" Type="http://schemas.openxmlformats.org/officeDocument/2006/relationships/audio" Target="../media/audio17.wav"/><Relationship Id="rId19" Type="http://schemas.openxmlformats.org/officeDocument/2006/relationships/audio" Target="../media/audio21.wav"/><Relationship Id="rId4" Type="http://schemas.openxmlformats.org/officeDocument/2006/relationships/audio" Target="../media/audio12.wav"/><Relationship Id="rId9" Type="http://schemas.openxmlformats.org/officeDocument/2006/relationships/audio" Target="../media/audio16.wav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0650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Asking and giving dates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Using quel/quelle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[an|en] and [am|em]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79" y="50073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B7D7114-5B68-4304-8423-6B898A802E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82BA7C-C600-418B-B7E9-98000BEDA0A6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5629-4371-490E-911D-6DBAEE31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1" y="136526"/>
            <a:ext cx="3760694" cy="455146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semaine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Flip calendar">
            <a:extLst>
              <a:ext uri="{FF2B5EF4-FFF2-40B4-BE49-F238E27FC236}">
                <a16:creationId xmlns:a16="http://schemas.microsoft.com/office/drawing/2014/main" id="{639F3ED7-8388-4E02-969B-0BB61281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999" y="591672"/>
            <a:ext cx="2577353" cy="2577353"/>
          </a:xfrm>
          <a:prstGeom prst="rect">
            <a:avLst/>
          </a:prstGeom>
        </p:spPr>
      </p:pic>
      <p:pic>
        <p:nvPicPr>
          <p:cNvPr id="5" name="Graphic 4" descr="Flip calendar">
            <a:extLst>
              <a:ext uri="{FF2B5EF4-FFF2-40B4-BE49-F238E27FC236}">
                <a16:creationId xmlns:a16="http://schemas.microsoft.com/office/drawing/2014/main" id="{653E42A2-7FF0-4110-B06B-7F8559FAF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8352" y="591672"/>
            <a:ext cx="2577353" cy="2577353"/>
          </a:xfrm>
          <a:prstGeom prst="rect">
            <a:avLst/>
          </a:prstGeom>
        </p:spPr>
      </p:pic>
      <p:pic>
        <p:nvPicPr>
          <p:cNvPr id="6" name="Graphic 5" descr="Flip calendar">
            <a:extLst>
              <a:ext uri="{FF2B5EF4-FFF2-40B4-BE49-F238E27FC236}">
                <a16:creationId xmlns:a16="http://schemas.microsoft.com/office/drawing/2014/main" id="{5AD27F73-CFEC-4C00-90BC-D03A2F229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7070" y="591672"/>
            <a:ext cx="2577353" cy="2577353"/>
          </a:xfrm>
          <a:prstGeom prst="rect">
            <a:avLst/>
          </a:prstGeom>
        </p:spPr>
      </p:pic>
      <p:pic>
        <p:nvPicPr>
          <p:cNvPr id="7" name="Graphic 6" descr="Flip calendar">
            <a:extLst>
              <a:ext uri="{FF2B5EF4-FFF2-40B4-BE49-F238E27FC236}">
                <a16:creationId xmlns:a16="http://schemas.microsoft.com/office/drawing/2014/main" id="{D2E95574-72D7-4A60-A93F-7FAF13596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1634" y="591672"/>
            <a:ext cx="2577353" cy="2577353"/>
          </a:xfrm>
          <a:prstGeom prst="rect">
            <a:avLst/>
          </a:prstGeom>
        </p:spPr>
      </p:pic>
      <p:pic>
        <p:nvPicPr>
          <p:cNvPr id="8" name="Graphic 7" descr="Flip calendar">
            <a:extLst>
              <a:ext uri="{FF2B5EF4-FFF2-40B4-BE49-F238E27FC236}">
                <a16:creationId xmlns:a16="http://schemas.microsoft.com/office/drawing/2014/main" id="{2241C857-4E4B-4E55-8B36-F491DE1D0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9675" y="3624171"/>
            <a:ext cx="2577353" cy="2577353"/>
          </a:xfrm>
          <a:prstGeom prst="rect">
            <a:avLst/>
          </a:prstGeom>
        </p:spPr>
      </p:pic>
      <p:pic>
        <p:nvPicPr>
          <p:cNvPr id="9" name="Graphic 8" descr="Flip calendar">
            <a:extLst>
              <a:ext uri="{FF2B5EF4-FFF2-40B4-BE49-F238E27FC236}">
                <a16:creationId xmlns:a16="http://schemas.microsoft.com/office/drawing/2014/main" id="{668227E3-2C3A-40BA-B706-CF3DBCEFD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7323" y="3639858"/>
            <a:ext cx="2577353" cy="2577353"/>
          </a:xfrm>
          <a:prstGeom prst="rect">
            <a:avLst/>
          </a:prstGeom>
        </p:spPr>
      </p:pic>
      <p:pic>
        <p:nvPicPr>
          <p:cNvPr id="10" name="Graphic 9" descr="Flip calendar">
            <a:extLst>
              <a:ext uri="{FF2B5EF4-FFF2-40B4-BE49-F238E27FC236}">
                <a16:creationId xmlns:a16="http://schemas.microsoft.com/office/drawing/2014/main" id="{686E0F20-2C68-4EEC-AC52-B174BA78E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4972" y="3639858"/>
            <a:ext cx="2577353" cy="2577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21314F-C3FE-4631-A018-542BE712E54E}"/>
              </a:ext>
            </a:extLst>
          </p:cNvPr>
          <p:cNvSpPr txBox="1"/>
          <p:nvPr/>
        </p:nvSpPr>
        <p:spPr>
          <a:xfrm>
            <a:off x="889746" y="1990165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B9128-C7FC-4741-B233-8A108FF7B8DB}"/>
              </a:ext>
            </a:extLst>
          </p:cNvPr>
          <p:cNvSpPr txBox="1"/>
          <p:nvPr/>
        </p:nvSpPr>
        <p:spPr>
          <a:xfrm>
            <a:off x="3467099" y="199016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F4AB3-0AC4-4760-81F4-160BC279F2FB}"/>
              </a:ext>
            </a:extLst>
          </p:cNvPr>
          <p:cNvSpPr txBox="1"/>
          <p:nvPr/>
        </p:nvSpPr>
        <p:spPr>
          <a:xfrm>
            <a:off x="6116168" y="2051719"/>
            <a:ext cx="173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BC1CE-4CA8-44CB-A56A-75085F7B2CF4}"/>
              </a:ext>
            </a:extLst>
          </p:cNvPr>
          <p:cNvSpPr txBox="1"/>
          <p:nvPr/>
        </p:nvSpPr>
        <p:spPr>
          <a:xfrm>
            <a:off x="9110381" y="199016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Thursday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E6B80-A43F-4594-9A68-56068EE4400F}"/>
              </a:ext>
            </a:extLst>
          </p:cNvPr>
          <p:cNvSpPr txBox="1"/>
          <p:nvPr/>
        </p:nvSpPr>
        <p:spPr>
          <a:xfrm>
            <a:off x="2187388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EAC25D-5E77-4A34-B450-2D6C15CC8FA1}"/>
              </a:ext>
            </a:extLst>
          </p:cNvPr>
          <p:cNvSpPr txBox="1"/>
          <p:nvPr/>
        </p:nvSpPr>
        <p:spPr>
          <a:xfrm>
            <a:off x="5325037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CE9D3-EA96-48D8-9E3B-1E21A5333908}"/>
              </a:ext>
            </a:extLst>
          </p:cNvPr>
          <p:cNvSpPr txBox="1"/>
          <p:nvPr/>
        </p:nvSpPr>
        <p:spPr>
          <a:xfrm>
            <a:off x="8453719" y="507402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D5ADBF-FCF5-46D2-BC3A-D77D34604CD8}"/>
              </a:ext>
            </a:extLst>
          </p:cNvPr>
          <p:cNvSpPr txBox="1"/>
          <p:nvPr/>
        </p:nvSpPr>
        <p:spPr>
          <a:xfrm>
            <a:off x="965946" y="204152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A79987-0BCA-4ABB-B739-2A5F3776F452}"/>
              </a:ext>
            </a:extLst>
          </p:cNvPr>
          <p:cNvSpPr txBox="1"/>
          <p:nvPr/>
        </p:nvSpPr>
        <p:spPr>
          <a:xfrm>
            <a:off x="3543299" y="2051719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76AE70-0841-40DC-A4C5-0EFA717D3863}"/>
              </a:ext>
            </a:extLst>
          </p:cNvPr>
          <p:cNvSpPr txBox="1"/>
          <p:nvPr/>
        </p:nvSpPr>
        <p:spPr>
          <a:xfrm>
            <a:off x="6239435" y="2076186"/>
            <a:ext cx="1479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DB73B-7937-4BD9-8AAA-893C1D7C6F13}"/>
              </a:ext>
            </a:extLst>
          </p:cNvPr>
          <p:cNvSpPr txBox="1"/>
          <p:nvPr/>
        </p:nvSpPr>
        <p:spPr>
          <a:xfrm>
            <a:off x="9233647" y="2037024"/>
            <a:ext cx="13626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EF90F4-E6D9-4C9F-8F92-CEBC5BCD9C61}"/>
              </a:ext>
            </a:extLst>
          </p:cNvPr>
          <p:cNvSpPr txBox="1"/>
          <p:nvPr/>
        </p:nvSpPr>
        <p:spPr>
          <a:xfrm>
            <a:off x="2222131" y="5131285"/>
            <a:ext cx="14448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vendredi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39C66C-265E-4F5A-8F63-6A7EA4B53196}"/>
              </a:ext>
            </a:extLst>
          </p:cNvPr>
          <p:cNvSpPr txBox="1"/>
          <p:nvPr/>
        </p:nvSpPr>
        <p:spPr>
          <a:xfrm>
            <a:off x="5412439" y="513128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17376-A933-4EAB-A705-D6413045B7F4}"/>
              </a:ext>
            </a:extLst>
          </p:cNvPr>
          <p:cNvSpPr txBox="1"/>
          <p:nvPr/>
        </p:nvSpPr>
        <p:spPr>
          <a:xfrm>
            <a:off x="8497254" y="5121497"/>
            <a:ext cx="14696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5432FD04-DF69-413C-AC60-9388E51EED9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231" y="0"/>
            <a:ext cx="1139687" cy="1143194"/>
          </a:xfrm>
          <a:prstGeom prst="rect">
            <a:avLst/>
          </a:prstGeom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0C9B5F59-6346-44A6-BEF5-CA26A0647D1E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9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058922" y="1032131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4" y="2774064"/>
            <a:ext cx="2465566" cy="39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41" y="2486024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1BF3E6-FD6F-4C84-BDCE-04CAF390FFA1}"/>
              </a:ext>
            </a:extLst>
          </p:cNvPr>
          <p:cNvGrpSpPr/>
          <p:nvPr/>
        </p:nvGrpSpPr>
        <p:grpSpPr>
          <a:xfrm>
            <a:off x="85565" y="2250270"/>
            <a:ext cx="5310294" cy="2357460"/>
            <a:chOff x="448123" y="2284209"/>
            <a:chExt cx="5310294" cy="2357460"/>
          </a:xfrm>
        </p:grpSpPr>
        <p:sp>
          <p:nvSpPr>
            <p:cNvPr id="12" name="CustomShape 14">
              <a:extLst>
                <a:ext uri="{FF2B5EF4-FFF2-40B4-BE49-F238E27FC236}">
                  <a16:creationId xmlns:a16="http://schemas.microsoft.com/office/drawing/2014/main" id="{32082D6F-05AC-48D9-840E-BC31FE90DB6D}"/>
                </a:ext>
              </a:extLst>
            </p:cNvPr>
            <p:cNvSpPr/>
            <p:nvPr/>
          </p:nvSpPr>
          <p:spPr>
            <a:xfrm>
              <a:off x="448123" y="2284210"/>
              <a:ext cx="4803146" cy="2357459"/>
            </a:xfrm>
            <a:prstGeom prst="wedgeEllipseCallout">
              <a:avLst>
                <a:gd name="adj1" fmla="val -2120"/>
                <a:gd name="adj2" fmla="val -79017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F8B01-B5BB-45C9-8E09-D3931AC782C8}"/>
                </a:ext>
              </a:extLst>
            </p:cNvPr>
            <p:cNvSpPr txBox="1"/>
            <p:nvPr/>
          </p:nvSpPr>
          <p:spPr>
            <a:xfrm>
              <a:off x="746668" y="2484209"/>
              <a:ext cx="4206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French vowels are either 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</a:b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nasal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non-nasal (oral) like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and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08B835-F42F-406A-81F2-1ADF406B5832}"/>
                </a:ext>
              </a:extLst>
            </p:cNvPr>
            <p:cNvSpPr/>
            <p:nvPr/>
          </p:nvSpPr>
          <p:spPr>
            <a:xfrm>
              <a:off x="787469" y="3506568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1" name="Picture 2" descr="Alphabet Word Images, Face, Human">
              <a:extLst>
                <a:ext uri="{FF2B5EF4-FFF2-40B4-BE49-F238E27FC236}">
                  <a16:creationId xmlns:a16="http://schemas.microsoft.com/office/drawing/2014/main" id="{F6569C48-AFE5-4AF0-8D90-DBA83143E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93" y="2284209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AFEEE695-0ED5-41CE-B07F-2A3CD5E0A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95" y="3012996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Alphabet Word Images, Face, Human">
            <a:extLst>
              <a:ext uri="{FF2B5EF4-FFF2-40B4-BE49-F238E27FC236}">
                <a16:creationId xmlns:a16="http://schemas.microsoft.com/office/drawing/2014/main" id="{D1286FAA-E373-4A36-A552-B100EDC3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66" y="97117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0AB791C4-42E6-4FB2-9B4C-62218AF3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15" y="102758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" y="128804"/>
            <a:ext cx="5001089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5FF44F0E-5122-45F5-BBAC-E011BAA7300F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DCB5C38-F876-44B1-858E-7DF27CF2A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912A0B-C1EE-4FAB-8394-42DDE07840E4}"/>
              </a:ext>
            </a:extLst>
          </p:cNvPr>
          <p:cNvGraphicFramePr>
            <a:graphicFrameLocks noGrp="1"/>
          </p:cNvGraphicFramePr>
          <p:nvPr/>
        </p:nvGraphicFramePr>
        <p:xfrm>
          <a:off x="360782" y="1661092"/>
          <a:ext cx="5241916" cy="394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986144">
                <a:tc>
                  <a:txBody>
                    <a:bodyPr/>
                    <a:lstStyle/>
                    <a:p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o n t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 l 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 s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 r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20" name="Picture 19">
            <a:hlinkClick r:id="" action="ppaction://noaction">
              <a:snd r:embed="rId4" name="3_2.wav"/>
            </a:hlinkClick>
            <a:extLst>
              <a:ext uri="{FF2B5EF4-FFF2-40B4-BE49-F238E27FC236}">
                <a16:creationId xmlns:a16="http://schemas.microsoft.com/office/drawing/2014/main" id="{13360AAC-392E-4968-B91F-B15652DF1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1879328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B828CE3E-F756-46A9-A771-D5720CAAF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2844681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E7861746-59B6-405C-908B-2F8D7BB2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3786648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36305825-ED57-42F7-B183-1ACB0E47A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4758165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66F046-552A-4F38-932D-85B61D2BD152}"/>
              </a:ext>
            </a:extLst>
          </p:cNvPr>
          <p:cNvSpPr/>
          <p:nvPr/>
        </p:nvSpPr>
        <p:spPr>
          <a:xfrm>
            <a:off x="2120252" y="1736614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8F6F24-FA29-4FB6-AC40-3CC165F87030}"/>
              </a:ext>
            </a:extLst>
          </p:cNvPr>
          <p:cNvSpPr/>
          <p:nvPr/>
        </p:nvSpPr>
        <p:spPr>
          <a:xfrm>
            <a:off x="2012815" y="2804925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6489D76-9A21-418F-986B-8C6ED394DAED}"/>
              </a:ext>
            </a:extLst>
          </p:cNvPr>
          <p:cNvSpPr/>
          <p:nvPr/>
        </p:nvSpPr>
        <p:spPr>
          <a:xfrm>
            <a:off x="2120251" y="3756650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ACBA37-D9C6-404F-AB61-75DFAF6CFBD2}"/>
              </a:ext>
            </a:extLst>
          </p:cNvPr>
          <p:cNvSpPr/>
          <p:nvPr/>
        </p:nvSpPr>
        <p:spPr>
          <a:xfrm>
            <a:off x="2120250" y="4787989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FFE63310-840A-4E4D-9710-22F5E2239FB3}"/>
              </a:ext>
            </a:extLst>
          </p:cNvPr>
          <p:cNvGraphicFramePr>
            <a:graphicFrameLocks noGrp="1"/>
          </p:cNvGraphicFramePr>
          <p:nvPr/>
        </p:nvGraphicFramePr>
        <p:xfrm>
          <a:off x="6269359" y="1661092"/>
          <a:ext cx="5241916" cy="394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986144">
                <a:tc>
                  <a:txBody>
                    <a:bodyPr/>
                    <a:lstStyle/>
                    <a:p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 t e l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r é s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 r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 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 d 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é p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29" name="Picture 28">
            <a:hlinkClick r:id="" action="ppaction://noaction">
              <a:snd r:embed="rId9" name="3_6.wav"/>
            </a:hlinkClick>
            <a:extLst>
              <a:ext uri="{FF2B5EF4-FFF2-40B4-BE49-F238E27FC236}">
                <a16:creationId xmlns:a16="http://schemas.microsoft.com/office/drawing/2014/main" id="{CC4D654D-72F0-4C2C-9503-AF62F164A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1890523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hlinkClick r:id="" action="ppaction://noaction">
              <a:snd r:embed="rId10" name="3_7.wav"/>
            </a:hlinkClick>
            <a:extLst>
              <a:ext uri="{FF2B5EF4-FFF2-40B4-BE49-F238E27FC236}">
                <a16:creationId xmlns:a16="http://schemas.microsoft.com/office/drawing/2014/main" id="{6C1CF311-7889-4DF8-83E2-F23741E6C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2855876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hlinkClick r:id="" action="ppaction://noaction">
              <a:snd r:embed="rId11" name="3_8.wav"/>
            </a:hlinkClick>
            <a:extLst>
              <a:ext uri="{FF2B5EF4-FFF2-40B4-BE49-F238E27FC236}">
                <a16:creationId xmlns:a16="http://schemas.microsoft.com/office/drawing/2014/main" id="{30769C73-7109-4FAA-98CB-A101713C1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3797843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12" name="3_9.wav"/>
            </a:hlinkClick>
            <a:extLst>
              <a:ext uri="{FF2B5EF4-FFF2-40B4-BE49-F238E27FC236}">
                <a16:creationId xmlns:a16="http://schemas.microsoft.com/office/drawing/2014/main" id="{FD2A6CE8-71B2-4781-B8E6-BD34D9837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4769360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A2E959-31A9-49B5-9170-5F1F52FBA994}"/>
              </a:ext>
            </a:extLst>
          </p:cNvPr>
          <p:cNvSpPr/>
          <p:nvPr/>
        </p:nvSpPr>
        <p:spPr>
          <a:xfrm>
            <a:off x="7727867" y="1807655"/>
            <a:ext cx="333753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_ _ _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3F2D186-BF76-4243-B265-01FBB7E79C67}"/>
              </a:ext>
            </a:extLst>
          </p:cNvPr>
          <p:cNvSpPr/>
          <p:nvPr/>
        </p:nvSpPr>
        <p:spPr>
          <a:xfrm>
            <a:off x="7894910" y="2832307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C5D894A-0D8C-43BE-A44A-D283801EA0BE}"/>
              </a:ext>
            </a:extLst>
          </p:cNvPr>
          <p:cNvSpPr/>
          <p:nvPr/>
        </p:nvSpPr>
        <p:spPr>
          <a:xfrm>
            <a:off x="8057448" y="3856959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9B07AA5-3A4C-4DAA-9711-66E7EFA31272}"/>
              </a:ext>
            </a:extLst>
          </p:cNvPr>
          <p:cNvSpPr/>
          <p:nvPr/>
        </p:nvSpPr>
        <p:spPr>
          <a:xfrm>
            <a:off x="7727867" y="4731313"/>
            <a:ext cx="3510276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_ _ _ </a:t>
            </a: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EAE7EBAD-D4C0-409B-8C50-E56212DC65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05223" y="53430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8B6BC725-9799-4FD8-9039-E8266B6419F6}"/>
              </a:ext>
            </a:extLst>
          </p:cNvPr>
          <p:cNvSpPr/>
          <p:nvPr/>
        </p:nvSpPr>
        <p:spPr>
          <a:xfrm>
            <a:off x="3917862" y="234580"/>
            <a:ext cx="714754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hlinkClick r:id="" action="ppaction://noaction">
              <a:snd r:embed="rId15" name="3_1.wav"/>
            </a:hlinkClick>
            <a:extLst>
              <a:ext uri="{FF2B5EF4-FFF2-40B4-BE49-F238E27FC236}">
                <a16:creationId xmlns:a16="http://schemas.microsoft.com/office/drawing/2014/main" id="{6F55F238-7B18-4724-A583-5CBC5699E2A0}"/>
              </a:ext>
            </a:extLst>
          </p:cNvPr>
          <p:cNvSpPr/>
          <p:nvPr/>
        </p:nvSpPr>
        <p:spPr>
          <a:xfrm>
            <a:off x="3973512" y="277853"/>
            <a:ext cx="709189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écris les mots. C’est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[an]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[en] ?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721CA3AA-1FA7-400D-B094-8CF0DDDC6A6A}"/>
              </a:ext>
            </a:extLst>
          </p:cNvPr>
          <p:cNvSpPr/>
          <p:nvPr/>
        </p:nvSpPr>
        <p:spPr>
          <a:xfrm>
            <a:off x="7620331" y="5831572"/>
            <a:ext cx="3552609" cy="782107"/>
          </a:xfrm>
          <a:prstGeom prst="wedgeRoundRectCallout">
            <a:avLst>
              <a:gd name="adj1" fmla="val 24774"/>
              <a:gd name="adj2" fmla="val -103321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In English, independ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nt has no ‘a’!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itle 4">
            <a:hlinkClick r:id="" action="ppaction://noaction">
              <a:snd r:embed="rId16" name="an en.wav"/>
            </a:hlinkClick>
            <a:extLst>
              <a:ext uri="{FF2B5EF4-FFF2-40B4-BE49-F238E27FC236}">
                <a16:creationId xmlns:a16="http://schemas.microsoft.com/office/drawing/2014/main" id="{B102D707-A7D4-0F80-8955-B9F51549030C}"/>
              </a:ext>
            </a:extLst>
          </p:cNvPr>
          <p:cNvSpPr txBox="1">
            <a:spLocks/>
          </p:cNvSpPr>
          <p:nvPr/>
        </p:nvSpPr>
        <p:spPr>
          <a:xfrm>
            <a:off x="105336" y="267559"/>
            <a:ext cx="2876404" cy="56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5400" b="1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[an|en]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42211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7" grpId="0" animBg="1"/>
      <p:bldP spid="33" grpId="0" animBg="1"/>
      <p:bldP spid="34" grpId="0" animBg="1"/>
      <p:bldP spid="35" grpId="0" animBg="1"/>
      <p:bldP spid="36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Number, Seventeen, 17, Rounded">
            <a:extLst>
              <a:ext uri="{FF2B5EF4-FFF2-40B4-BE49-F238E27FC236}">
                <a16:creationId xmlns:a16="http://schemas.microsoft.com/office/drawing/2014/main" id="{29725171-2566-4CEA-A9B3-0DD31A22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9" y="136531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ighteen, Number, Box, Red, White">
            <a:extLst>
              <a:ext uri="{FF2B5EF4-FFF2-40B4-BE49-F238E27FC236}">
                <a16:creationId xmlns:a16="http://schemas.microsoft.com/office/drawing/2014/main" id="{36C7D3B6-A261-4EAE-9BA9-CACA9FD6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32" y="2242488"/>
            <a:ext cx="10175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Number, 19, Nineteen, Rounded, Rectangle">
            <a:extLst>
              <a:ext uri="{FF2B5EF4-FFF2-40B4-BE49-F238E27FC236}">
                <a16:creationId xmlns:a16="http://schemas.microsoft.com/office/drawing/2014/main" id="{4C1E7E9F-416B-477B-89B2-C92D47A1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53" y="4737847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leven, Number, Rectangle, Shape">
            <a:extLst>
              <a:ext uri="{FF2B5EF4-FFF2-40B4-BE49-F238E27FC236}">
                <a16:creationId xmlns:a16="http://schemas.microsoft.com/office/drawing/2014/main" id="{EDC428C2-5516-4F9B-8C8F-DCDBB8C1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2" y="3143415"/>
            <a:ext cx="89295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umber, 12, Twelve, Rounded, Rectangle, Blue, White">
            <a:extLst>
              <a:ext uri="{FF2B5EF4-FFF2-40B4-BE49-F238E27FC236}">
                <a16:creationId xmlns:a16="http://schemas.microsoft.com/office/drawing/2014/main" id="{EEC34115-A7EE-48B5-86C5-31FC4439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4" y="3494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umber, Thirteen, 13, Rounded, Rectangle, Brown, White">
            <a:extLst>
              <a:ext uri="{FF2B5EF4-FFF2-40B4-BE49-F238E27FC236}">
                <a16:creationId xmlns:a16="http://schemas.microsoft.com/office/drawing/2014/main" id="{23E83F31-AEAC-490F-8D46-14F54E6E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1" y="2522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umber, Fourteen, Rounded, Rectangle">
            <a:extLst>
              <a:ext uri="{FF2B5EF4-FFF2-40B4-BE49-F238E27FC236}">
                <a16:creationId xmlns:a16="http://schemas.microsoft.com/office/drawing/2014/main" id="{10450523-A3AB-4F74-9F7D-5CB37E83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2" y="321130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Number, 15, Fifteen, Rectangle, Rounded, Red, White">
            <a:extLst>
              <a:ext uri="{FF2B5EF4-FFF2-40B4-BE49-F238E27FC236}">
                <a16:creationId xmlns:a16="http://schemas.microsoft.com/office/drawing/2014/main" id="{0727E461-CF72-4F46-B353-F579E88A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1" y="5412496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Number, Sixteen, 16, Rounded, Rectangle, Blue, White">
            <a:extLst>
              <a:ext uri="{FF2B5EF4-FFF2-40B4-BE49-F238E27FC236}">
                <a16:creationId xmlns:a16="http://schemas.microsoft.com/office/drawing/2014/main" id="{046EC23A-C0B5-4C82-BF90-C23D74F1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98" y="90968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Twenty, Number, 20, Rounded, Rectangle">
            <a:extLst>
              <a:ext uri="{FF2B5EF4-FFF2-40B4-BE49-F238E27FC236}">
                <a16:creationId xmlns:a16="http://schemas.microsoft.com/office/drawing/2014/main" id="{842194BC-9277-406D-89E6-1A242D63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5542891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Twenty, Two, Red, White, Number, 22">
            <a:extLst>
              <a:ext uri="{FF2B5EF4-FFF2-40B4-BE49-F238E27FC236}">
                <a16:creationId xmlns:a16="http://schemas.microsoft.com/office/drawing/2014/main" id="{29110966-7E54-4266-A3E3-C8FD3555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1142169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Rectangle, Rounded, Number, Twenty, Four">
            <a:extLst>
              <a:ext uri="{FF2B5EF4-FFF2-40B4-BE49-F238E27FC236}">
                <a16:creationId xmlns:a16="http://schemas.microsoft.com/office/drawing/2014/main" id="{A592ACA1-EA7E-4105-80A4-4D07A5CD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45" y="4602155"/>
            <a:ext cx="106600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Rectangle, Rounded, 30, Number, Thirty, Red, White">
            <a:extLst>
              <a:ext uri="{FF2B5EF4-FFF2-40B4-BE49-F238E27FC236}">
                <a16:creationId xmlns:a16="http://schemas.microsoft.com/office/drawing/2014/main" id="{78A48E62-4617-4DD1-A4AC-14E67AA2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1" y="5172451"/>
            <a:ext cx="106674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42CD08-64BE-4E09-814E-A7C40C33E5A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81968" y="3494464"/>
            <a:ext cx="1018120" cy="969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3DE5F7-5478-4977-B866-FD700670B9C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77932" y="3497116"/>
            <a:ext cx="1066892" cy="969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9C243A-6CFD-4826-8922-00CC8FA687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08862" y="2241953"/>
            <a:ext cx="1018120" cy="9754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E7CE1A-24D7-4777-9AE9-059C7B1DC66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91854" y="2201120"/>
            <a:ext cx="1018120" cy="969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08696C-483A-4C71-A495-66B4077691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30408" y="3491415"/>
            <a:ext cx="1024217" cy="9754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DAA5AA-C28F-4E77-AAD2-923BC015529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72121" y="2204916"/>
            <a:ext cx="1066892" cy="9754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110D3A-3CDE-4922-8690-F323C40593E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31191" y="2204915"/>
            <a:ext cx="1024217" cy="9754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EB250F-B83A-46C3-A471-58F36D4664D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14499" y="3491415"/>
            <a:ext cx="1066892" cy="9754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1318A1-1587-4F4C-A2F0-AFC7A250414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73573" y="3498128"/>
            <a:ext cx="1018120" cy="969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390A7A-2FF3-4FB4-AC7B-F9967A33297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62293" y="2241953"/>
            <a:ext cx="896190" cy="969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B09F4D-6D4B-4797-912C-D7A0CC6F0BD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8282" y="3494464"/>
            <a:ext cx="1066892" cy="9754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CB07D7-C739-4AAF-84FA-147116A45B9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33457" y="2204915"/>
            <a:ext cx="1018120" cy="969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7B6D65-FDA9-4FC0-9A5B-373C5B7CCF7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071783" y="3494464"/>
            <a:ext cx="1024217" cy="969348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>
              <a:snd r:embed="rId36" name="extra (online-audio-converter.com).wav"/>
            </a:hlinkClick>
            <a:extLst>
              <a:ext uri="{FF2B5EF4-FFF2-40B4-BE49-F238E27FC236}">
                <a16:creationId xmlns:a16="http://schemas.microsoft.com/office/drawing/2014/main" id="{87C5D523-A91A-4AC1-BB39-42FC8846204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904714" y="5556806"/>
            <a:ext cx="1066000" cy="1042572"/>
          </a:xfrm>
          <a:prstGeom prst="rect">
            <a:avLst/>
          </a:prstGeom>
        </p:spPr>
      </p:pic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74ECA95E-4724-4165-A2CA-EE2F64B3645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74528" y="89039"/>
            <a:ext cx="914400" cy="91440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76C458FC-578F-41E6-812F-A9EE664E8A7F}"/>
              </a:ext>
            </a:extLst>
          </p:cNvPr>
          <p:cNvSpPr/>
          <p:nvPr/>
        </p:nvSpPr>
        <p:spPr>
          <a:xfrm>
            <a:off x="1387166" y="270189"/>
            <a:ext cx="9517547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7">
            <a:extLst>
              <a:ext uri="{FF2B5EF4-FFF2-40B4-BE49-F238E27FC236}">
                <a16:creationId xmlns:a16="http://schemas.microsoft.com/office/drawing/2014/main" id="{AFD6058A-DE04-443C-8C48-51A6C1442B6C}"/>
              </a:ext>
            </a:extLst>
          </p:cNvPr>
          <p:cNvSpPr/>
          <p:nvPr/>
        </p:nvSpPr>
        <p:spPr>
          <a:xfrm>
            <a:off x="1387166" y="335557"/>
            <a:ext cx="910510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écris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numéros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dans le bon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ordre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A8497-5281-4B15-ABD4-9FD97F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E5428B4-7A76-4E1E-A19B-6AAC85B5D2DE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Which?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1418214" y="85644"/>
            <a:ext cx="102123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757060" y="4863650"/>
            <a:ext cx="9873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Le concert, c’est</a:t>
            </a:r>
            <a:r>
              <a:rPr kumimoji="0" lang="es-E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jour 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concert, it’s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?]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day is the concert?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2D1C9DD-ECA5-44FF-B1CF-0141841C8880}"/>
              </a:ext>
            </a:extLst>
          </p:cNvPr>
          <p:cNvSpPr/>
          <p:nvPr/>
        </p:nvSpPr>
        <p:spPr>
          <a:xfrm>
            <a:off x="7321744" y="2258643"/>
            <a:ext cx="4751648" cy="2279473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we often say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it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we often use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(which) and 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(we are).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A8497-5281-4B15-ABD4-9FD97F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E5428B4-7A76-4E1E-A19B-6AAC85B5D2DE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Which?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1418214" y="85644"/>
            <a:ext cx="102123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452994" y="4623660"/>
            <a:ext cx="11614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Le</a:t>
            </a:r>
            <a:r>
              <a:rPr kumimoji="0" lang="es-E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spectacle, c’est 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quelle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date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The show,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it’s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date?]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What date is the show?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10" y="5445838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2D1C9DD-ECA5-44FF-B1CF-0141841C8880}"/>
              </a:ext>
            </a:extLst>
          </p:cNvPr>
          <p:cNvSpPr/>
          <p:nvPr/>
        </p:nvSpPr>
        <p:spPr>
          <a:xfrm>
            <a:off x="7832104" y="1659155"/>
            <a:ext cx="4054872" cy="2789861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singular masculine nouns,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singular feminine nouns. They sound almost the same.</a:t>
            </a:r>
          </a:p>
        </p:txBody>
      </p:sp>
    </p:spTree>
    <p:extLst>
      <p:ext uri="{BB962C8B-B14F-4D97-AF65-F5344CB8AC3E}">
        <p14:creationId xmlns:p14="http://schemas.microsoft.com/office/powerpoint/2010/main" val="180471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</a:pP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quel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? </a:t>
            </a:r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|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quelle ? </a:t>
            </a:r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|</a:t>
            </a:r>
            <a:endParaRPr lang="en-GB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31543" y="777402"/>
            <a:ext cx="622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[which (m), which (f)]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78DC8C-D2FC-41A7-A5E1-9D09ABD2FDCE}"/>
              </a:ext>
            </a:extLst>
          </p:cNvPr>
          <p:cNvSpPr txBox="1"/>
          <p:nvPr/>
        </p:nvSpPr>
        <p:spPr>
          <a:xfrm>
            <a:off x="131543" y="1420893"/>
            <a:ext cx="1175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ask questions with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‘quelle’ like this: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C3A4E2-B85A-4621-BAE5-EEF5F795A519}"/>
              </a:ext>
            </a:extLst>
          </p:cNvPr>
          <p:cNvSpPr txBox="1"/>
          <p:nvPr/>
        </p:nvSpPr>
        <p:spPr>
          <a:xfrm>
            <a:off x="204236" y="2031658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470893-757E-4495-830F-60E42BB3A42F}"/>
              </a:ext>
            </a:extLst>
          </p:cNvPr>
          <p:cNvSpPr txBox="1"/>
          <p:nvPr/>
        </p:nvSpPr>
        <p:spPr>
          <a:xfrm>
            <a:off x="204236" y="2544022"/>
            <a:ext cx="525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spectacle,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DCAB40-6A00-4E9E-9D2D-A3BBD466D889}"/>
              </a:ext>
            </a:extLst>
          </p:cNvPr>
          <p:cNvSpPr txBox="1"/>
          <p:nvPr/>
        </p:nvSpPr>
        <p:spPr>
          <a:xfrm>
            <a:off x="204236" y="3087886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concert,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FBEFFD-0562-48CC-8057-3368F600DB46}"/>
              </a:ext>
            </a:extLst>
          </p:cNvPr>
          <p:cNvSpPr txBox="1"/>
          <p:nvPr/>
        </p:nvSpPr>
        <p:spPr>
          <a:xfrm>
            <a:off x="204236" y="5591984"/>
            <a:ext cx="5330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B89DCE-D86A-44F7-9725-E4ED8A6428D6}"/>
              </a:ext>
            </a:extLst>
          </p:cNvPr>
          <p:cNvSpPr txBox="1"/>
          <p:nvPr/>
        </p:nvSpPr>
        <p:spPr>
          <a:xfrm>
            <a:off x="5384769" y="2002977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day is the party?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E17513-9CEC-491E-8567-419176ABF4BA}"/>
              </a:ext>
            </a:extLst>
          </p:cNvPr>
          <p:cNvSpPr txBox="1"/>
          <p:nvPr/>
        </p:nvSpPr>
        <p:spPr>
          <a:xfrm>
            <a:off x="5384769" y="2543271"/>
            <a:ext cx="4347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month is the show?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72CE1E-4E3B-4C0B-8B7F-BF3021598748}"/>
              </a:ext>
            </a:extLst>
          </p:cNvPr>
          <p:cNvSpPr txBox="1"/>
          <p:nvPr/>
        </p:nvSpPr>
        <p:spPr>
          <a:xfrm>
            <a:off x="5384769" y="3044773"/>
            <a:ext cx="4219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is the concert?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E79F69-ACDC-4125-B30F-A3BFD4AC255E}"/>
              </a:ext>
            </a:extLst>
          </p:cNvPr>
          <p:cNvSpPr txBox="1"/>
          <p:nvPr/>
        </p:nvSpPr>
        <p:spPr>
          <a:xfrm>
            <a:off x="6685268" y="5591983"/>
            <a:ext cx="3655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week are we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D742CB8-B023-4731-8B5D-2166BAA4F42F}"/>
              </a:ext>
            </a:extLst>
          </p:cNvPr>
          <p:cNvSpPr/>
          <p:nvPr/>
        </p:nvSpPr>
        <p:spPr>
          <a:xfrm>
            <a:off x="9308279" y="1466944"/>
            <a:ext cx="2823114" cy="1282395"/>
          </a:xfrm>
          <a:prstGeom prst="wedgeRoundRectCallout">
            <a:avLst>
              <a:gd name="adj1" fmla="val -15921"/>
              <a:gd name="adj2" fmla="val 84691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masculine;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feminine.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6CB70C-A7D1-452B-A0C9-4BB10DF06825}"/>
              </a:ext>
            </a:extLst>
          </p:cNvPr>
          <p:cNvSpPr txBox="1"/>
          <p:nvPr/>
        </p:nvSpPr>
        <p:spPr>
          <a:xfrm>
            <a:off x="204236" y="6104348"/>
            <a:ext cx="4963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55C782-2F92-42E1-926C-EA2E5F753D03}"/>
              </a:ext>
            </a:extLst>
          </p:cNvPr>
          <p:cNvSpPr txBox="1"/>
          <p:nvPr/>
        </p:nvSpPr>
        <p:spPr>
          <a:xfrm>
            <a:off x="6685268" y="6146292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season are we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F88516-7639-4702-8B92-45D9BAE08F15}"/>
              </a:ext>
            </a:extLst>
          </p:cNvPr>
          <p:cNvSpPr txBox="1"/>
          <p:nvPr/>
        </p:nvSpPr>
        <p:spPr>
          <a:xfrm>
            <a:off x="204236" y="4447883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77A6A9-4F19-42A6-B9E4-F8A85D148500}"/>
              </a:ext>
            </a:extLst>
          </p:cNvPr>
          <p:cNvSpPr txBox="1"/>
          <p:nvPr/>
        </p:nvSpPr>
        <p:spPr>
          <a:xfrm>
            <a:off x="204236" y="3828960"/>
            <a:ext cx="1175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ask what day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date it is today like this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21AB8D-D2C9-40E6-BC01-E069F700D95C}"/>
              </a:ext>
            </a:extLst>
          </p:cNvPr>
          <p:cNvSpPr txBox="1"/>
          <p:nvPr/>
        </p:nvSpPr>
        <p:spPr>
          <a:xfrm>
            <a:off x="5183199" y="4447883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day is it?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AFAFE3-7839-47AA-8621-85EF32C9B145}"/>
              </a:ext>
            </a:extLst>
          </p:cNvPr>
          <p:cNvSpPr txBox="1"/>
          <p:nvPr/>
        </p:nvSpPr>
        <p:spPr>
          <a:xfrm>
            <a:off x="204236" y="4973061"/>
            <a:ext cx="430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EF504D-3438-4ADB-870C-70745C22BC03}"/>
              </a:ext>
            </a:extLst>
          </p:cNvPr>
          <p:cNvSpPr txBox="1"/>
          <p:nvPr/>
        </p:nvSpPr>
        <p:spPr>
          <a:xfrm>
            <a:off x="5183199" y="4973061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date is it?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8AC806-B312-429E-ACF6-04A25499E516}"/>
              </a:ext>
            </a:extLst>
          </p:cNvPr>
          <p:cNvSpPr txBox="1"/>
          <p:nvPr/>
        </p:nvSpPr>
        <p:spPr>
          <a:xfrm>
            <a:off x="7552598" y="4425377"/>
            <a:ext cx="444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(Literally,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day?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280E1B-AE8F-46B4-BAAD-99692783B32C}"/>
              </a:ext>
            </a:extLst>
          </p:cNvPr>
          <p:cNvSpPr txBox="1"/>
          <p:nvPr/>
        </p:nvSpPr>
        <p:spPr>
          <a:xfrm>
            <a:off x="7569241" y="4960199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(Literally,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36" grpId="0" animBg="1"/>
      <p:bldP spid="33" grpId="0"/>
      <p:bldP spid="34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DDB884-7A70-44F2-86CD-36724D794FC3}"/>
              </a:ext>
            </a:extLst>
          </p:cNvPr>
          <p:cNvSpPr/>
          <p:nvPr/>
        </p:nvSpPr>
        <p:spPr>
          <a:xfrm>
            <a:off x="521622" y="1901816"/>
            <a:ext cx="3299296" cy="966858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Jean-Michel’s class gets messages from France.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94537" y="210610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3908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94537" y="147989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9477" y="1507467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season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2934C2-8098-45CF-A325-CD66B455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68" y="2041500"/>
            <a:ext cx="498794" cy="5195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9477" y="2142556"/>
            <a:ext cx="1321935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4186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37" y="464253"/>
            <a:ext cx="3519258" cy="2335434"/>
          </a:xfrm>
          <a:prstGeom prst="rect">
            <a:avLst/>
          </a:prstGeom>
        </p:spPr>
      </p:pic>
      <p:sp>
        <p:nvSpPr>
          <p:cNvPr id="67" name="CustomShape 8">
            <a:extLst>
              <a:ext uri="{FF2B5EF4-FFF2-40B4-BE49-F238E27FC236}">
                <a16:creationId xmlns:a16="http://schemas.microsoft.com/office/drawing/2014/main" id="{353AB394-9275-4DD7-9CFC-5D736559388A}"/>
              </a:ext>
            </a:extLst>
          </p:cNvPr>
          <p:cNvSpPr/>
          <p:nvPr/>
        </p:nvSpPr>
        <p:spPr>
          <a:xfrm>
            <a:off x="7392116" y="12854"/>
            <a:ext cx="479842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What are people asking?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3" name="Graphic 72" descr="Teacher">
            <a:extLst>
              <a:ext uri="{FF2B5EF4-FFF2-40B4-BE49-F238E27FC236}">
                <a16:creationId xmlns:a16="http://schemas.microsoft.com/office/drawing/2014/main" id="{78CD09A1-6789-496A-B8FA-A46EDD91A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314" y="282446"/>
            <a:ext cx="914400" cy="914400"/>
          </a:xfrm>
          <a:prstGeom prst="rect">
            <a:avLst/>
          </a:prstGeom>
        </p:spPr>
      </p:pic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EF1F59F6-C05F-4F09-8B19-32A4C8E0C0EC}"/>
              </a:ext>
            </a:extLst>
          </p:cNvPr>
          <p:cNvSpPr/>
          <p:nvPr/>
        </p:nvSpPr>
        <p:spPr>
          <a:xfrm>
            <a:off x="1236952" y="463596"/>
            <a:ext cx="621960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CustomShape 7">
            <a:extLst>
              <a:ext uri="{FF2B5EF4-FFF2-40B4-BE49-F238E27FC236}">
                <a16:creationId xmlns:a16="http://schemas.microsoft.com/office/drawing/2014/main" id="{DEEF0F3F-1CE0-42E3-ABA9-E1366EE09616}"/>
              </a:ext>
            </a:extLst>
          </p:cNvPr>
          <p:cNvSpPr/>
          <p:nvPr/>
        </p:nvSpPr>
        <p:spPr>
          <a:xfrm>
            <a:off x="1231916" y="485200"/>
            <a:ext cx="616020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 de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1à 5 le bon mot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F8026F0-9733-4AA1-842C-A083EF9F1C93}"/>
              </a:ext>
            </a:extLst>
          </p:cNvPr>
          <p:cNvSpPr txBox="1"/>
          <p:nvPr/>
        </p:nvSpPr>
        <p:spPr>
          <a:xfrm>
            <a:off x="501332" y="1237458"/>
            <a:ext cx="3342091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jour de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l’Indépendance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1643397-5971-4599-B037-AD99F21F1898}"/>
              </a:ext>
            </a:extLst>
          </p:cNvPr>
          <p:cNvGrpSpPr/>
          <p:nvPr/>
        </p:nvGrpSpPr>
        <p:grpSpPr>
          <a:xfrm>
            <a:off x="8302069" y="1467004"/>
            <a:ext cx="401076" cy="382999"/>
            <a:chOff x="4496334" y="2399259"/>
            <a:chExt cx="401076" cy="382999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54E1C10-23A3-4768-A39C-B912F0E2E60A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7" name="Picture 86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B58C584B-0EF5-40A0-8DA9-85747ECE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E9D8A0E-FB6C-4A5E-B76D-7E9C53FFE692}"/>
              </a:ext>
            </a:extLst>
          </p:cNvPr>
          <p:cNvGrpSpPr/>
          <p:nvPr/>
        </p:nvGrpSpPr>
        <p:grpSpPr>
          <a:xfrm>
            <a:off x="3397925" y="1293073"/>
            <a:ext cx="406961" cy="401076"/>
            <a:chOff x="8702237" y="1449630"/>
            <a:chExt cx="406961" cy="401076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8C5C344-1E69-4A4E-898A-10ADCBCDE5B7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8" name="Graphic 127" descr="Male profile outline">
              <a:extLst>
                <a:ext uri="{FF2B5EF4-FFF2-40B4-BE49-F238E27FC236}">
                  <a16:creationId xmlns:a16="http://schemas.microsoft.com/office/drawing/2014/main" id="{CF6AA1F5-D8E6-4465-8045-74809AD5F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5B6D5E70-27CA-4F87-8672-25583CF47412}"/>
              </a:ext>
            </a:extLst>
          </p:cNvPr>
          <p:cNvSpPr txBox="1"/>
          <p:nvPr/>
        </p:nvSpPr>
        <p:spPr>
          <a:xfrm>
            <a:off x="31857" y="120889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38C3A4-8593-4ADC-93C9-D2B9B3ECEA35}"/>
              </a:ext>
            </a:extLst>
          </p:cNvPr>
          <p:cNvSpPr txBox="1"/>
          <p:nvPr/>
        </p:nvSpPr>
        <p:spPr>
          <a:xfrm>
            <a:off x="7662576" y="2353043"/>
            <a:ext cx="3441642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tout le monde – everyone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7F8E0BA-8232-4289-AB40-CA7134A2B868}"/>
              </a:ext>
            </a:extLst>
          </p:cNvPr>
          <p:cNvGrpSpPr/>
          <p:nvPr/>
        </p:nvGrpSpPr>
        <p:grpSpPr>
          <a:xfrm>
            <a:off x="10678428" y="632905"/>
            <a:ext cx="406961" cy="401076"/>
            <a:chOff x="8702237" y="1449630"/>
            <a:chExt cx="406961" cy="401076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1B403E5-8C27-4E43-8E4D-986A2787232B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2" name="Graphic 131" descr="Male profile outline">
              <a:extLst>
                <a:ext uri="{FF2B5EF4-FFF2-40B4-BE49-F238E27FC236}">
                  <a16:creationId xmlns:a16="http://schemas.microsoft.com/office/drawing/2014/main" id="{7B361EBD-8167-4711-9379-99F8BCBB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845FF6C7-85A6-48D2-A612-4AB250D9FA49}"/>
              </a:ext>
            </a:extLst>
          </p:cNvPr>
          <p:cNvSpPr txBox="1"/>
          <p:nvPr/>
        </p:nvSpPr>
        <p:spPr>
          <a:xfrm>
            <a:off x="2186594" y="2492721"/>
            <a:ext cx="1296423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A6B5C40-C27B-409B-ADB8-E42F74C15D4B}"/>
              </a:ext>
            </a:extLst>
          </p:cNvPr>
          <p:cNvSpPr txBox="1"/>
          <p:nvPr/>
        </p:nvSpPr>
        <p:spPr>
          <a:xfrm>
            <a:off x="4014827" y="384188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D868AEF-2F71-45AF-B685-91919535086B}"/>
              </a:ext>
            </a:extLst>
          </p:cNvPr>
          <p:cNvSpPr txBox="1"/>
          <p:nvPr/>
        </p:nvSpPr>
        <p:spPr>
          <a:xfrm>
            <a:off x="4014827" y="321567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2720670-8ACC-497F-9E0E-D133F28E1AEE}"/>
              </a:ext>
            </a:extLst>
          </p:cNvPr>
          <p:cNvSpPr txBox="1"/>
          <p:nvPr/>
        </p:nvSpPr>
        <p:spPr>
          <a:xfrm>
            <a:off x="4699767" y="3243247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day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FCEAEAF-4C68-4B31-BC89-F0FA4753C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58" y="3777280"/>
            <a:ext cx="498794" cy="519576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684F6F3F-EE2A-41F6-8B5D-FAA7B6601786}"/>
              </a:ext>
            </a:extLst>
          </p:cNvPr>
          <p:cNvSpPr txBox="1"/>
          <p:nvPr/>
        </p:nvSpPr>
        <p:spPr>
          <a:xfrm>
            <a:off x="4699767" y="3878336"/>
            <a:ext cx="1321935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0935BCB-45BC-43C8-BEE9-A7DBE5CD5BC2}"/>
              </a:ext>
            </a:extLst>
          </p:cNvPr>
          <p:cNvSpPr txBox="1"/>
          <p:nvPr/>
        </p:nvSpPr>
        <p:spPr>
          <a:xfrm>
            <a:off x="3988800" y="580435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27F4A28-B2C2-4497-9FC7-B40F30A6C7BF}"/>
              </a:ext>
            </a:extLst>
          </p:cNvPr>
          <p:cNvSpPr txBox="1"/>
          <p:nvPr/>
        </p:nvSpPr>
        <p:spPr>
          <a:xfrm>
            <a:off x="3988800" y="5178135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1F53379-5211-4150-BF01-A2E7B76221FB}"/>
              </a:ext>
            </a:extLst>
          </p:cNvPr>
          <p:cNvSpPr txBox="1"/>
          <p:nvPr/>
        </p:nvSpPr>
        <p:spPr>
          <a:xfrm>
            <a:off x="4673740" y="5205712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month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DCCB7C9E-1755-4906-82D7-E751AFFE4E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58" y="5048032"/>
            <a:ext cx="498794" cy="5195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48ADAEC6-8A95-4F6C-B3C5-EF77B94F1866}"/>
              </a:ext>
            </a:extLst>
          </p:cNvPr>
          <p:cNvSpPr txBox="1"/>
          <p:nvPr/>
        </p:nvSpPr>
        <p:spPr>
          <a:xfrm>
            <a:off x="4673740" y="5840801"/>
            <a:ext cx="1442194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week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B75058D-0609-4498-BA44-96E48B2E5639}"/>
              </a:ext>
            </a:extLst>
          </p:cNvPr>
          <p:cNvSpPr/>
          <p:nvPr/>
        </p:nvSpPr>
        <p:spPr>
          <a:xfrm>
            <a:off x="499117" y="3696540"/>
            <a:ext cx="3299296" cy="65908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B01E929-D625-4403-8B26-9094C9DBF812}"/>
              </a:ext>
            </a:extLst>
          </p:cNvPr>
          <p:cNvSpPr txBox="1"/>
          <p:nvPr/>
        </p:nvSpPr>
        <p:spPr>
          <a:xfrm>
            <a:off x="478827" y="3032182"/>
            <a:ext cx="334209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Jour de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l’Université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quelle date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BD301A1-4D77-4D88-B33E-DDF49800474C}"/>
              </a:ext>
            </a:extLst>
          </p:cNvPr>
          <p:cNvGrpSpPr/>
          <p:nvPr/>
        </p:nvGrpSpPr>
        <p:grpSpPr>
          <a:xfrm>
            <a:off x="3375420" y="3087797"/>
            <a:ext cx="406961" cy="401076"/>
            <a:chOff x="8702237" y="1449630"/>
            <a:chExt cx="406961" cy="401076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56C61E9-1C08-4D44-A48D-C85A35468789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4" name="Graphic 183" descr="Male profile outline">
              <a:extLst>
                <a:ext uri="{FF2B5EF4-FFF2-40B4-BE49-F238E27FC236}">
                  <a16:creationId xmlns:a16="http://schemas.microsoft.com/office/drawing/2014/main" id="{E64F98C7-7A88-4230-9E9F-A5790867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BF659DC1-7285-48B7-9EAF-4E6A614DF8A7}"/>
              </a:ext>
            </a:extLst>
          </p:cNvPr>
          <p:cNvSpPr txBox="1"/>
          <p:nvPr/>
        </p:nvSpPr>
        <p:spPr>
          <a:xfrm>
            <a:off x="2571518" y="3969367"/>
            <a:ext cx="882304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C1F444B1-1730-474D-B5C0-BDA2E941E9B9}"/>
              </a:ext>
            </a:extLst>
          </p:cNvPr>
          <p:cNvSpPr/>
          <p:nvPr/>
        </p:nvSpPr>
        <p:spPr>
          <a:xfrm>
            <a:off x="521622" y="5696572"/>
            <a:ext cx="3299296" cy="65908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593E8EBA-37D3-4C33-ACD5-553BF758499E}"/>
              </a:ext>
            </a:extLst>
          </p:cNvPr>
          <p:cNvSpPr txBox="1"/>
          <p:nvPr/>
        </p:nvSpPr>
        <p:spPr>
          <a:xfrm>
            <a:off x="501332" y="5032214"/>
            <a:ext cx="334209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du Travail*,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FE3B88D-AC39-4068-B776-A7E001222918}"/>
              </a:ext>
            </a:extLst>
          </p:cNvPr>
          <p:cNvGrpSpPr/>
          <p:nvPr/>
        </p:nvGrpSpPr>
        <p:grpSpPr>
          <a:xfrm>
            <a:off x="3397925" y="5087829"/>
            <a:ext cx="406961" cy="401076"/>
            <a:chOff x="8702237" y="1449630"/>
            <a:chExt cx="406961" cy="401076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01CA3950-7941-4B13-9CFB-22536C3EBA9E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0" name="Graphic 189" descr="Male profile outline">
              <a:extLst>
                <a:ext uri="{FF2B5EF4-FFF2-40B4-BE49-F238E27FC236}">
                  <a16:creationId xmlns:a16="http://schemas.microsoft.com/office/drawing/2014/main" id="{AF2F3E7A-C08E-43F6-A32F-137DE921C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430178C7-667E-44AC-A64D-F1B30C954DA4}"/>
              </a:ext>
            </a:extLst>
          </p:cNvPr>
          <p:cNvSpPr txBox="1"/>
          <p:nvPr/>
        </p:nvSpPr>
        <p:spPr>
          <a:xfrm>
            <a:off x="2350219" y="5960090"/>
            <a:ext cx="779630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75EC3635-8495-4961-B56E-4C30427291CF}"/>
              </a:ext>
            </a:extLst>
          </p:cNvPr>
          <p:cNvSpPr txBox="1"/>
          <p:nvPr/>
        </p:nvSpPr>
        <p:spPr>
          <a:xfrm>
            <a:off x="6115934" y="307877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E9ED1C18-A3F1-4FC0-81BA-0D7E0623CCED}"/>
              </a:ext>
            </a:extLst>
          </p:cNvPr>
          <p:cNvSpPr txBox="1"/>
          <p:nvPr/>
        </p:nvSpPr>
        <p:spPr>
          <a:xfrm>
            <a:off x="6118713" y="502995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15C94E4-1773-4C5C-BA33-52ACABD25242}"/>
              </a:ext>
            </a:extLst>
          </p:cNvPr>
          <p:cNvSpPr txBox="1"/>
          <p:nvPr/>
        </p:nvSpPr>
        <p:spPr>
          <a:xfrm>
            <a:off x="10045877" y="3840118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9910181-ED0E-431E-9009-E53E279B03FD}"/>
              </a:ext>
            </a:extLst>
          </p:cNvPr>
          <p:cNvSpPr txBox="1"/>
          <p:nvPr/>
        </p:nvSpPr>
        <p:spPr>
          <a:xfrm>
            <a:off x="10045877" y="321390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A9F8B1C-D7EF-410D-AF26-BC48775C2334}"/>
              </a:ext>
            </a:extLst>
          </p:cNvPr>
          <p:cNvSpPr txBox="1"/>
          <p:nvPr/>
        </p:nvSpPr>
        <p:spPr>
          <a:xfrm>
            <a:off x="10730817" y="3241479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season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933733A6-652A-490F-8BF8-01510591A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008" y="3775512"/>
            <a:ext cx="498794" cy="519576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0CF8E1BF-43A7-4321-8008-D660564EB580}"/>
              </a:ext>
            </a:extLst>
          </p:cNvPr>
          <p:cNvSpPr txBox="1"/>
          <p:nvPr/>
        </p:nvSpPr>
        <p:spPr>
          <a:xfrm>
            <a:off x="10730817" y="3876568"/>
            <a:ext cx="1321935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A8CE5A90-83AA-4EDA-92D0-3575B7BD4F52}"/>
              </a:ext>
            </a:extLst>
          </p:cNvPr>
          <p:cNvSpPr txBox="1"/>
          <p:nvPr/>
        </p:nvSpPr>
        <p:spPr>
          <a:xfrm>
            <a:off x="10019850" y="5802583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DEDC6544-A118-4BCE-994E-6B3F0D467D82}"/>
              </a:ext>
            </a:extLst>
          </p:cNvPr>
          <p:cNvSpPr txBox="1"/>
          <p:nvPr/>
        </p:nvSpPr>
        <p:spPr>
          <a:xfrm>
            <a:off x="10019850" y="517636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3596DCF-74AA-42EB-BF04-EFE939C02081}"/>
              </a:ext>
            </a:extLst>
          </p:cNvPr>
          <p:cNvSpPr txBox="1"/>
          <p:nvPr/>
        </p:nvSpPr>
        <p:spPr>
          <a:xfrm>
            <a:off x="10704790" y="5203944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season</a:t>
            </a: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23A243FF-0659-4AD2-94B4-DEDEFDCE8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96" y="5029954"/>
            <a:ext cx="498794" cy="519576"/>
          </a:xfrm>
          <a:prstGeom prst="rect">
            <a:avLst/>
          </a:prstGeom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C7E63BED-58D7-4864-AB39-8AE37FC0B8FD}"/>
              </a:ext>
            </a:extLst>
          </p:cNvPr>
          <p:cNvSpPr txBox="1"/>
          <p:nvPr/>
        </p:nvSpPr>
        <p:spPr>
          <a:xfrm>
            <a:off x="10704790" y="5839033"/>
            <a:ext cx="1321935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12ACE2E3-B020-4333-A01E-746E555A0BB4}"/>
              </a:ext>
            </a:extLst>
          </p:cNvPr>
          <p:cNvSpPr/>
          <p:nvPr/>
        </p:nvSpPr>
        <p:spPr>
          <a:xfrm>
            <a:off x="6575964" y="3678462"/>
            <a:ext cx="3299296" cy="668325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C4995802-9322-443D-908A-0BD3BDBA1FF9}"/>
              </a:ext>
            </a:extLst>
          </p:cNvPr>
          <p:cNvSpPr txBox="1"/>
          <p:nvPr/>
        </p:nvSpPr>
        <p:spPr>
          <a:xfrm>
            <a:off x="6555674" y="3014104"/>
            <a:ext cx="334209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7AA28AF-842E-41C8-B9BD-0ABDF37EF13D}"/>
              </a:ext>
            </a:extLst>
          </p:cNvPr>
          <p:cNvGrpSpPr/>
          <p:nvPr/>
        </p:nvGrpSpPr>
        <p:grpSpPr>
          <a:xfrm>
            <a:off x="9452267" y="3069719"/>
            <a:ext cx="406961" cy="401076"/>
            <a:chOff x="8702237" y="1449630"/>
            <a:chExt cx="406961" cy="401076"/>
          </a:xfrm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9DD1670-270E-4C15-8EBF-1DE250EF25A7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8" name="Graphic 207" descr="Male profile outline">
              <a:extLst>
                <a:ext uri="{FF2B5EF4-FFF2-40B4-BE49-F238E27FC236}">
                  <a16:creationId xmlns:a16="http://schemas.microsoft.com/office/drawing/2014/main" id="{61DA8E3F-7495-4194-A606-3109165B0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209" name="TextBox 208">
            <a:extLst>
              <a:ext uri="{FF2B5EF4-FFF2-40B4-BE49-F238E27FC236}">
                <a16:creationId xmlns:a16="http://schemas.microsoft.com/office/drawing/2014/main" id="{2DF323D3-244D-4DAF-9FB8-8D3326D11E1F}"/>
              </a:ext>
            </a:extLst>
          </p:cNvPr>
          <p:cNvSpPr txBox="1"/>
          <p:nvPr/>
        </p:nvSpPr>
        <p:spPr>
          <a:xfrm>
            <a:off x="8415758" y="3937473"/>
            <a:ext cx="841324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C114E728-5ECC-4871-92B4-F2FCD069075D}"/>
              </a:ext>
            </a:extLst>
          </p:cNvPr>
          <p:cNvSpPr/>
          <p:nvPr/>
        </p:nvSpPr>
        <p:spPr>
          <a:xfrm>
            <a:off x="6598469" y="5678494"/>
            <a:ext cx="3299296" cy="65908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1FFFBB6-82CD-4069-B17A-4F557DB25C04}"/>
              </a:ext>
            </a:extLst>
          </p:cNvPr>
          <p:cNvSpPr txBox="1"/>
          <p:nvPr/>
        </p:nvSpPr>
        <p:spPr>
          <a:xfrm>
            <a:off x="6578179" y="5014136"/>
            <a:ext cx="334209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du Mardi gras,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quelle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saison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2F53C3A-DB83-43DF-9A15-5F60205D20CD}"/>
              </a:ext>
            </a:extLst>
          </p:cNvPr>
          <p:cNvGrpSpPr/>
          <p:nvPr/>
        </p:nvGrpSpPr>
        <p:grpSpPr>
          <a:xfrm>
            <a:off x="9474772" y="5069751"/>
            <a:ext cx="406961" cy="401076"/>
            <a:chOff x="8702237" y="1449630"/>
            <a:chExt cx="406961" cy="401076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B6BCEF21-9C28-4708-9756-AF4A1599FEBA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4" name="Graphic 213" descr="Male profile outline">
              <a:extLst>
                <a:ext uri="{FF2B5EF4-FFF2-40B4-BE49-F238E27FC236}">
                  <a16:creationId xmlns:a16="http://schemas.microsoft.com/office/drawing/2014/main" id="{C03BFC43-134C-4E22-9AE8-ADBCB01B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8A864E82-D5A4-4534-83B7-C37DDE9190AD}"/>
              </a:ext>
            </a:extLst>
          </p:cNvPr>
          <p:cNvSpPr txBox="1"/>
          <p:nvPr/>
        </p:nvSpPr>
        <p:spPr>
          <a:xfrm>
            <a:off x="8697327" y="5950072"/>
            <a:ext cx="977983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1FD1068-CFC5-459C-B6BA-71FEE849EDCA}"/>
              </a:ext>
            </a:extLst>
          </p:cNvPr>
          <p:cNvSpPr txBox="1"/>
          <p:nvPr/>
        </p:nvSpPr>
        <p:spPr>
          <a:xfrm>
            <a:off x="401781" y="6411268"/>
            <a:ext cx="3441642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travail –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85" grpId="0" animBg="1"/>
      <p:bldP spid="191" grpId="0" animBg="1"/>
      <p:bldP spid="209" grpId="0" animBg="1"/>
      <p:bldP spid="2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466" y="1087671"/>
            <a:ext cx="769143" cy="769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7186" y="180064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477D345-8016-4529-9DD1-15275A30BB5F}"/>
              </a:ext>
            </a:extLst>
          </p:cNvPr>
          <p:cNvSpPr/>
          <p:nvPr/>
        </p:nvSpPr>
        <p:spPr>
          <a:xfrm>
            <a:off x="355135" y="1274009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itle 1">
            <a:hlinkClick r:id="" action="ppaction://noaction">
              <a:snd r:embed="rId4" name="9_1.wav"/>
            </a:hlinkClick>
            <a:extLst>
              <a:ext uri="{FF2B5EF4-FFF2-40B4-BE49-F238E27FC236}">
                <a16:creationId xmlns:a16="http://schemas.microsoft.com/office/drawing/2014/main" id="{2250798E-F42A-42B8-B349-3928A18539C4}"/>
              </a:ext>
            </a:extLst>
          </p:cNvPr>
          <p:cNvSpPr txBox="1">
            <a:spLocks/>
          </p:cNvSpPr>
          <p:nvPr/>
        </p:nvSpPr>
        <p:spPr>
          <a:xfrm>
            <a:off x="221286" y="101304"/>
            <a:ext cx="7509295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Quelle ?</a:t>
            </a:r>
          </a:p>
        </p:txBody>
      </p:sp>
      <p:sp>
        <p:nvSpPr>
          <p:cNvPr id="58" name="TextBox 57">
            <a:hlinkClick r:id="" action="ppaction://noaction">
              <a:snd r:embed="rId5" name="9_2.wav"/>
            </a:hlinkClick>
            <a:extLst>
              <a:ext uri="{FF2B5EF4-FFF2-40B4-BE49-F238E27FC236}">
                <a16:creationId xmlns:a16="http://schemas.microsoft.com/office/drawing/2014/main" id="{2A914A8C-F8A5-40C6-A4DA-15E2C407B2BD}"/>
              </a:ext>
            </a:extLst>
          </p:cNvPr>
          <p:cNvSpPr txBox="1"/>
          <p:nvPr/>
        </p:nvSpPr>
        <p:spPr>
          <a:xfrm>
            <a:off x="3441297" y="134443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Jacques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prof 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guitarre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hlinkClick r:id="" action="ppaction://noaction">
              <a:snd r:embed="rId6" name="9_3.wav"/>
            </a:hlinkClick>
            <a:extLst>
              <a:ext uri="{FF2B5EF4-FFF2-40B4-BE49-F238E27FC236}">
                <a16:creationId xmlns:a16="http://schemas.microsoft.com/office/drawing/2014/main" id="{D15B9A27-7637-4CCA-B09A-A2833268248E}"/>
              </a:ext>
            </a:extLst>
          </p:cNvPr>
          <p:cNvSpPr txBox="1"/>
          <p:nvPr/>
        </p:nvSpPr>
        <p:spPr>
          <a:xfrm>
            <a:off x="232429" y="684285"/>
            <a:ext cx="6144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étudiants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demandent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  <p:pic>
        <p:nvPicPr>
          <p:cNvPr id="60" name="Picture 59" descr="Icon&#10;&#10;Description automatically generated">
            <a:hlinkClick r:id="" action="ppaction://noaction">
              <a:snd r:embed="rId7" name="9_5.wav"/>
            </a:hlinkClick>
            <a:extLst>
              <a:ext uri="{FF2B5EF4-FFF2-40B4-BE49-F238E27FC236}">
                <a16:creationId xmlns:a16="http://schemas.microsoft.com/office/drawing/2014/main" id="{98D6CB0E-08A2-4916-8EFB-0B9DAF0B3D0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4" y="127400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BD75F3B-74D7-47B1-BF57-E37DE0C67EC8}"/>
              </a:ext>
            </a:extLst>
          </p:cNvPr>
          <p:cNvSpPr txBox="1"/>
          <p:nvPr/>
        </p:nvSpPr>
        <p:spPr>
          <a:xfrm>
            <a:off x="-2727" y="1309851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354F1E0-5ED5-44C7-AE08-758BEFA0C979}"/>
              </a:ext>
            </a:extLst>
          </p:cNvPr>
          <p:cNvSpPr/>
          <p:nvPr/>
        </p:nvSpPr>
        <p:spPr>
          <a:xfrm>
            <a:off x="355134" y="3146892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B9C0068-3B71-4848-93E7-D8F4CA13EA3E}"/>
              </a:ext>
            </a:extLst>
          </p:cNvPr>
          <p:cNvSpPr/>
          <p:nvPr/>
        </p:nvSpPr>
        <p:spPr>
          <a:xfrm>
            <a:off x="355134" y="4857440"/>
            <a:ext cx="3434384" cy="1938992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4648A-B62D-413F-BCB4-855136FDFED9}"/>
              </a:ext>
            </a:extLst>
          </p:cNvPr>
          <p:cNvSpPr/>
          <p:nvPr/>
        </p:nvSpPr>
        <p:spPr>
          <a:xfrm>
            <a:off x="4182978" y="1274009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Picture 64" descr="Icon&#10;&#10;Description automatically generated">
            <a:hlinkClick r:id="" action="ppaction://noaction">
              <a:snd r:embed="rId9" name="9_8.wav"/>
            </a:hlinkClick>
            <a:extLst>
              <a:ext uri="{FF2B5EF4-FFF2-40B4-BE49-F238E27FC236}">
                <a16:creationId xmlns:a16="http://schemas.microsoft.com/office/drawing/2014/main" id="{64095110-B3EB-4E61-A43C-D1A8AD3C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77" y="127400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6C6CFD6-299B-4B26-A0C4-F0904C7CCA9C}"/>
              </a:ext>
            </a:extLst>
          </p:cNvPr>
          <p:cNvSpPr/>
          <p:nvPr/>
        </p:nvSpPr>
        <p:spPr>
          <a:xfrm>
            <a:off x="4182977" y="3146892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6CEB660-4E03-4924-B6A6-67B1086AC744}"/>
              </a:ext>
            </a:extLst>
          </p:cNvPr>
          <p:cNvSpPr/>
          <p:nvPr/>
        </p:nvSpPr>
        <p:spPr>
          <a:xfrm>
            <a:off x="4182977" y="5019776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064D3A1-5EEE-4FD4-8BDD-5F7EC8BC906F}"/>
              </a:ext>
            </a:extLst>
          </p:cNvPr>
          <p:cNvSpPr txBox="1"/>
          <p:nvPr/>
        </p:nvSpPr>
        <p:spPr>
          <a:xfrm>
            <a:off x="23385" y="308354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A3F00A0-E786-426D-ABBD-5E8E94FD7541}"/>
              </a:ext>
            </a:extLst>
          </p:cNvPr>
          <p:cNvSpPr txBox="1"/>
          <p:nvPr/>
        </p:nvSpPr>
        <p:spPr>
          <a:xfrm>
            <a:off x="2520" y="498645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A318F6-111D-4895-92B1-6E652CB1B1FB}"/>
              </a:ext>
            </a:extLst>
          </p:cNvPr>
          <p:cNvSpPr txBox="1"/>
          <p:nvPr/>
        </p:nvSpPr>
        <p:spPr>
          <a:xfrm>
            <a:off x="3835430" y="130732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CF7598-AA38-4947-8FED-B1725B335F4F}"/>
              </a:ext>
            </a:extLst>
          </p:cNvPr>
          <p:cNvSpPr txBox="1"/>
          <p:nvPr/>
        </p:nvSpPr>
        <p:spPr>
          <a:xfrm>
            <a:off x="3846573" y="311685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2052661-98BD-437B-8C21-5D31BCF3C934}"/>
              </a:ext>
            </a:extLst>
          </p:cNvPr>
          <p:cNvSpPr txBox="1"/>
          <p:nvPr/>
        </p:nvSpPr>
        <p:spPr>
          <a:xfrm>
            <a:off x="3825708" y="501977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73" name="Picture 72" descr="Icon&#10;&#10;Description automatically generated">
            <a:hlinkClick r:id="" action="ppaction://noaction">
              <a:snd r:embed="rId10" name="9_10.wav"/>
            </a:hlinkClick>
            <a:extLst>
              <a:ext uri="{FF2B5EF4-FFF2-40B4-BE49-F238E27FC236}">
                <a16:creationId xmlns:a16="http://schemas.microsoft.com/office/drawing/2014/main" id="{E1F726FA-220A-4398-B950-76B0E5311C6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00" y="500646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86B8871-C798-485C-87BB-913864CB166C}"/>
              </a:ext>
            </a:extLst>
          </p:cNvPr>
          <p:cNvSpPr txBox="1"/>
          <p:nvPr/>
        </p:nvSpPr>
        <p:spPr>
          <a:xfrm>
            <a:off x="1114880" y="1507039"/>
            <a:ext cx="273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concert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aout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D6C6194-6CA5-4153-A633-2A1E7D23ADE3}"/>
              </a:ext>
            </a:extLst>
          </p:cNvPr>
          <p:cNvSpPr txBox="1"/>
          <p:nvPr/>
        </p:nvSpPr>
        <p:spPr>
          <a:xfrm>
            <a:off x="1238451" y="3432380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jour,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5DCEFAF-3127-412B-B3A4-1B0E97657699}"/>
              </a:ext>
            </a:extLst>
          </p:cNvPr>
          <p:cNvSpPr txBox="1"/>
          <p:nvPr/>
        </p:nvSpPr>
        <p:spPr>
          <a:xfrm>
            <a:off x="1133454" y="4820769"/>
            <a:ext cx="2701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Monsieur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Kergosien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saison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maintenant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DE50F9-F62E-4DA7-98C4-2711490AD32F}"/>
              </a:ext>
            </a:extLst>
          </p:cNvPr>
          <p:cNvSpPr txBox="1"/>
          <p:nvPr/>
        </p:nvSpPr>
        <p:spPr>
          <a:xfrm>
            <a:off x="4873420" y="1596760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semaine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6B45CCE-7CA1-45FD-A1CC-703FFCC475E0}"/>
              </a:ext>
            </a:extLst>
          </p:cNvPr>
          <p:cNvSpPr txBox="1"/>
          <p:nvPr/>
        </p:nvSpPr>
        <p:spPr>
          <a:xfrm>
            <a:off x="5227530" y="3343941"/>
            <a:ext cx="270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date ?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38AD23-D650-4751-B907-4F9764978E24}"/>
              </a:ext>
            </a:extLst>
          </p:cNvPr>
          <p:cNvSpPr txBox="1"/>
          <p:nvPr/>
        </p:nvSpPr>
        <p:spPr>
          <a:xfrm>
            <a:off x="4941942" y="5269611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fête de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famille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jour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84" name="Picture 83" descr="Icon&#10;&#10;Description automatically generated">
            <a:hlinkClick r:id="" action="ppaction://noaction">
              <a:snd r:embed="rId11" name="9_6.wav"/>
            </a:hlinkClick>
            <a:extLst>
              <a:ext uri="{FF2B5EF4-FFF2-40B4-BE49-F238E27FC236}">
                <a16:creationId xmlns:a16="http://schemas.microsoft.com/office/drawing/2014/main" id="{97F5E0F0-43C0-4B0A-852F-7E11BE366DC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6" y="313124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7" name="Picture 86" descr="Icon&#10;&#10;Description automatically generated">
            <a:hlinkClick r:id="" action="ppaction://noaction">
              <a:snd r:embed="rId12" name="9_9.wav"/>
            </a:hlinkClick>
            <a:extLst>
              <a:ext uri="{FF2B5EF4-FFF2-40B4-BE49-F238E27FC236}">
                <a16:creationId xmlns:a16="http://schemas.microsoft.com/office/drawing/2014/main" id="{ED7983B2-AC4C-4809-9346-5A02D5E1B04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50" y="313124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55339E52-1CC0-4C89-8550-827DDE112D2E}"/>
              </a:ext>
            </a:extLst>
          </p:cNvPr>
          <p:cNvSpPr txBox="1"/>
          <p:nvPr/>
        </p:nvSpPr>
        <p:spPr>
          <a:xfrm>
            <a:off x="7730448" y="1595266"/>
            <a:ext cx="444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correspondante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91" name="Table 13">
            <a:extLst>
              <a:ext uri="{FF2B5EF4-FFF2-40B4-BE49-F238E27FC236}">
                <a16:creationId xmlns:a16="http://schemas.microsoft.com/office/drawing/2014/main" id="{6BA8C528-F197-41C2-9730-4028456D7E0D}"/>
              </a:ext>
            </a:extLst>
          </p:cNvPr>
          <p:cNvGraphicFramePr>
            <a:graphicFrameLocks noGrp="1"/>
          </p:cNvGraphicFramePr>
          <p:nvPr/>
        </p:nvGraphicFramePr>
        <p:xfrm>
          <a:off x="7929981" y="2362101"/>
          <a:ext cx="4048659" cy="4149960"/>
        </p:xfrm>
        <a:graphic>
          <a:graphicData uri="http://schemas.openxmlformats.org/drawingml/2006/table">
            <a:tbl>
              <a:tblPr firstRow="1" bandRow="1"/>
              <a:tblGrid>
                <a:gridCol w="500787">
                  <a:extLst>
                    <a:ext uri="{9D8B030D-6E8A-4147-A177-3AD203B41FA5}">
                      <a16:colId xmlns:a16="http://schemas.microsoft.com/office/drawing/2014/main" val="4274493765"/>
                    </a:ext>
                  </a:extLst>
                </a:gridCol>
                <a:gridCol w="3547872">
                  <a:extLst>
                    <a:ext uri="{9D8B030D-6E8A-4147-A177-3AD203B41FA5}">
                      <a16:colId xmlns:a16="http://schemas.microsoft.com/office/drawing/2014/main" val="4063294849"/>
                    </a:ext>
                  </a:extLst>
                </a:gridCol>
              </a:tblGrid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15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octobre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659549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316944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automne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03819"/>
                  </a:ext>
                </a:extLst>
              </a:tr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514787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7.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697714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fête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4440"/>
                  </a:ext>
                </a:extLst>
              </a:tr>
            </a:tbl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7EB7A74E-EC36-4B2F-818D-E4B255FD67B5}"/>
              </a:ext>
            </a:extLst>
          </p:cNvPr>
          <p:cNvSpPr txBox="1"/>
          <p:nvPr/>
        </p:nvSpPr>
        <p:spPr>
          <a:xfrm>
            <a:off x="366277" y="2157325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834BF6A-FAD2-4123-8F33-C113C8F65989}"/>
              </a:ext>
            </a:extLst>
          </p:cNvPr>
          <p:cNvSpPr txBox="1"/>
          <p:nvPr/>
        </p:nvSpPr>
        <p:spPr>
          <a:xfrm>
            <a:off x="298079" y="3989772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F12CBD-B0F5-4D33-A79B-9A9716098364}"/>
              </a:ext>
            </a:extLst>
          </p:cNvPr>
          <p:cNvSpPr txBox="1"/>
          <p:nvPr/>
        </p:nvSpPr>
        <p:spPr>
          <a:xfrm>
            <a:off x="352649" y="5820991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71BB2B-F4BD-43CD-8856-D50280748F95}"/>
              </a:ext>
            </a:extLst>
          </p:cNvPr>
          <p:cNvSpPr txBox="1"/>
          <p:nvPr/>
        </p:nvSpPr>
        <p:spPr>
          <a:xfrm>
            <a:off x="4304513" y="2094663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3E59C0-2D39-47A5-AA04-D0F4C02099A2}"/>
              </a:ext>
            </a:extLst>
          </p:cNvPr>
          <p:cNvSpPr txBox="1"/>
          <p:nvPr/>
        </p:nvSpPr>
        <p:spPr>
          <a:xfrm>
            <a:off x="4267970" y="3934063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E1CA21-BFE3-4A91-8B2E-C0283E0E768F}"/>
              </a:ext>
            </a:extLst>
          </p:cNvPr>
          <p:cNvSpPr txBox="1"/>
          <p:nvPr/>
        </p:nvSpPr>
        <p:spPr>
          <a:xfrm>
            <a:off x="4288049" y="5839250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</a:p>
        </p:txBody>
      </p:sp>
      <p:pic>
        <p:nvPicPr>
          <p:cNvPr id="98" name="Picture 97" descr="Icon&#10;&#10;Description automatically generated">
            <a:hlinkClick r:id="" action="ppaction://noaction">
              <a:snd r:embed="rId13" name="9_7.wav"/>
            </a:hlinkClick>
            <a:extLst>
              <a:ext uri="{FF2B5EF4-FFF2-40B4-BE49-F238E27FC236}">
                <a16:creationId xmlns:a16="http://schemas.microsoft.com/office/drawing/2014/main" id="{32D284FF-4F4D-447B-AB92-8EAD762AF9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7" y="498645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9C6B12-798D-45F3-8649-DB8D3552FDE8}"/>
              </a:ext>
            </a:extLst>
          </p:cNvPr>
          <p:cNvSpPr/>
          <p:nvPr/>
        </p:nvSpPr>
        <p:spPr>
          <a:xfrm>
            <a:off x="8500200" y="3298863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DE35FDD-48E6-4EBB-B4ED-21D2468ADE8A}"/>
              </a:ext>
            </a:extLst>
          </p:cNvPr>
          <p:cNvSpPr/>
          <p:nvPr/>
        </p:nvSpPr>
        <p:spPr>
          <a:xfrm>
            <a:off x="8496321" y="4042117"/>
            <a:ext cx="3399672" cy="4781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C4A7679B-A1E2-45E0-8F20-66DDAF2E1EAC}"/>
              </a:ext>
            </a:extLst>
          </p:cNvPr>
          <p:cNvSpPr/>
          <p:nvPr/>
        </p:nvSpPr>
        <p:spPr>
          <a:xfrm>
            <a:off x="8496321" y="5511966"/>
            <a:ext cx="3399672" cy="3578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13D01A1-8565-4B99-B410-A42BCB57F2A9}"/>
              </a:ext>
            </a:extLst>
          </p:cNvPr>
          <p:cNvSpPr/>
          <p:nvPr/>
        </p:nvSpPr>
        <p:spPr>
          <a:xfrm>
            <a:off x="8496321" y="2450951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F6291D6-733B-409D-B386-8C0EB780EB99}"/>
              </a:ext>
            </a:extLst>
          </p:cNvPr>
          <p:cNvSpPr/>
          <p:nvPr/>
        </p:nvSpPr>
        <p:spPr>
          <a:xfrm>
            <a:off x="8437193" y="4665018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7E99CD-4736-4C0D-891C-3F6D1F40192E}"/>
              </a:ext>
            </a:extLst>
          </p:cNvPr>
          <p:cNvSpPr/>
          <p:nvPr/>
        </p:nvSpPr>
        <p:spPr>
          <a:xfrm>
            <a:off x="1126801" y="194057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8F388BB-A6C3-4096-A298-5D0F4862B04B}"/>
              </a:ext>
            </a:extLst>
          </p:cNvPr>
          <p:cNvSpPr/>
          <p:nvPr/>
        </p:nvSpPr>
        <p:spPr>
          <a:xfrm>
            <a:off x="1238450" y="389341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28F06B8-44FC-4A15-A329-384898ACFA35}"/>
              </a:ext>
            </a:extLst>
          </p:cNvPr>
          <p:cNvSpPr/>
          <p:nvPr/>
        </p:nvSpPr>
        <p:spPr>
          <a:xfrm>
            <a:off x="1166944" y="5997727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7C44BB1-986C-4D20-A25A-64024F018BBC}"/>
              </a:ext>
            </a:extLst>
          </p:cNvPr>
          <p:cNvSpPr/>
          <p:nvPr/>
        </p:nvSpPr>
        <p:spPr>
          <a:xfrm>
            <a:off x="5913655" y="202093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8FE92C-E2A2-41BE-82B1-090E79FA029E}"/>
              </a:ext>
            </a:extLst>
          </p:cNvPr>
          <p:cNvSpPr/>
          <p:nvPr/>
        </p:nvSpPr>
        <p:spPr>
          <a:xfrm>
            <a:off x="5295967" y="3795125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513F455-A0D4-4841-B46B-8B1F53C6F205}"/>
              </a:ext>
            </a:extLst>
          </p:cNvPr>
          <p:cNvSpPr/>
          <p:nvPr/>
        </p:nvSpPr>
        <p:spPr>
          <a:xfrm>
            <a:off x="6579030" y="5713794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51BB2E66-0D31-4E2D-9C8B-5F6FBD5C37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602" y="0"/>
            <a:ext cx="756569" cy="758897"/>
          </a:xfrm>
          <a:prstGeom prst="rect">
            <a:avLst/>
          </a:prstGeom>
        </p:spPr>
      </p:pic>
      <p:sp>
        <p:nvSpPr>
          <p:cNvPr id="56" name="Title 2">
            <a:extLst>
              <a:ext uri="{FF2B5EF4-FFF2-40B4-BE49-F238E27FC236}">
                <a16:creationId xmlns:a16="http://schemas.microsoft.com/office/drawing/2014/main" id="{50711BF2-4614-44D3-8F49-16538B7CD034}"/>
              </a:ext>
            </a:extLst>
          </p:cNvPr>
          <p:cNvSpPr txBox="1">
            <a:spLocks/>
          </p:cNvSpPr>
          <p:nvPr/>
        </p:nvSpPr>
        <p:spPr>
          <a:xfrm>
            <a:off x="11432028" y="708047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03CD9893-08E2-4A6F-A2DC-DB561A0A6A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53" y="320664"/>
            <a:ext cx="1552473" cy="1303628"/>
          </a:xfrm>
          <a:prstGeom prst="rect">
            <a:avLst/>
          </a:prstGeom>
        </p:spPr>
      </p:pic>
      <p:pic>
        <p:nvPicPr>
          <p:cNvPr id="10" name="Picture 9" descr="A picture containing music, guitar&#10;&#10;Description automatically generated">
            <a:extLst>
              <a:ext uri="{FF2B5EF4-FFF2-40B4-BE49-F238E27FC236}">
                <a16:creationId xmlns:a16="http://schemas.microsoft.com/office/drawing/2014/main" id="{2FF73B65-315F-423A-9C39-BF9BD023AA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1137">
            <a:off x="8137578" y="-324925"/>
            <a:ext cx="599230" cy="1198459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91E96D6-6061-4DA9-9E93-A7E1B2A38131}"/>
              </a:ext>
            </a:extLst>
          </p:cNvPr>
          <p:cNvSpPr/>
          <p:nvPr/>
        </p:nvSpPr>
        <p:spPr>
          <a:xfrm>
            <a:off x="8437193" y="6030124"/>
            <a:ext cx="3399672" cy="3578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2" name="Graphic 81" descr="Teacher">
            <a:extLst>
              <a:ext uri="{FF2B5EF4-FFF2-40B4-BE49-F238E27FC236}">
                <a16:creationId xmlns:a16="http://schemas.microsoft.com/office/drawing/2014/main" id="{4F604CFC-3138-4B83-8F82-7EACBA1E88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28850" y="473559"/>
            <a:ext cx="914400" cy="914400"/>
          </a:xfrm>
          <a:prstGeom prst="rect">
            <a:avLst/>
          </a:prstGeom>
        </p:spPr>
      </p:pic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0CF4B31C-316E-4948-83EA-5F3CABB922DD}"/>
              </a:ext>
            </a:extLst>
          </p:cNvPr>
          <p:cNvSpPr/>
          <p:nvPr/>
        </p:nvSpPr>
        <p:spPr>
          <a:xfrm>
            <a:off x="6241489" y="654709"/>
            <a:ext cx="310545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1" name="TextBox 80">
            <a:hlinkClick r:id="" action="ppaction://noaction">
              <a:snd r:embed="rId19" name="9_4.wav"/>
            </a:hlinkClick>
            <a:extLst>
              <a:ext uri="{FF2B5EF4-FFF2-40B4-BE49-F238E27FC236}">
                <a16:creationId xmlns:a16="http://schemas.microsoft.com/office/drawing/2014/main" id="{51682F21-81D9-4CE2-A7E5-5416CD35EE4F}"/>
              </a:ext>
            </a:extLst>
          </p:cNvPr>
          <p:cNvSpPr txBox="1"/>
          <p:nvPr/>
        </p:nvSpPr>
        <p:spPr>
          <a:xfrm>
            <a:off x="6266900" y="715943"/>
            <a:ext cx="332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12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3" grpId="0" animBg="1"/>
      <p:bldP spid="99" grpId="0" animBg="1"/>
      <p:bldP spid="101" grpId="0" animBg="1"/>
      <p:bldP spid="102" grpId="0" animBg="1"/>
      <p:bldP spid="103" grpId="0" animBg="1"/>
      <p:bldP spid="4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8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4490</TotalTime>
  <Words>2259</Words>
  <Application>Microsoft Office PowerPoint</Application>
  <PresentationFormat>Widescreen</PresentationFormat>
  <Paragraphs>272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Office Theme</vt:lpstr>
      <vt:lpstr>Interactions</vt:lpstr>
      <vt:lpstr>[an|en]</vt:lpstr>
      <vt:lpstr>PowerPoint Presentation</vt:lpstr>
      <vt:lpstr>écouter</vt:lpstr>
      <vt:lpstr>prononcer</vt:lpstr>
      <vt:lpstr>prononcer</vt:lpstr>
      <vt:lpstr>quel ? | quelle ? |</vt:lpstr>
      <vt:lpstr>lire</vt:lpstr>
      <vt:lpstr>écouter</vt:lpstr>
      <vt:lpstr>Les jours de la semaine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43</cp:revision>
  <dcterms:created xsi:type="dcterms:W3CDTF">2021-07-02T19:27:01Z</dcterms:created>
  <dcterms:modified xsi:type="dcterms:W3CDTF">2023-07-09T04:05:56Z</dcterms:modified>
</cp:coreProperties>
</file>