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20" r:id="rId4"/>
  </p:sldMasterIdLst>
  <p:notesMasterIdLst>
    <p:notesMasterId r:id="rId18"/>
  </p:notesMasterIdLst>
  <p:sldIdLst>
    <p:sldId id="257" r:id="rId5"/>
    <p:sldId id="511" r:id="rId6"/>
    <p:sldId id="512" r:id="rId7"/>
    <p:sldId id="529" r:id="rId8"/>
    <p:sldId id="522" r:id="rId9"/>
    <p:sldId id="444" r:id="rId10"/>
    <p:sldId id="524" r:id="rId11"/>
    <p:sldId id="531" r:id="rId12"/>
    <p:sldId id="536" r:id="rId13"/>
    <p:sldId id="454" r:id="rId14"/>
    <p:sldId id="533" r:id="rId15"/>
    <p:sldId id="534" r:id="rId16"/>
    <p:sldId id="5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2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244076-43E5-460C-982D-399ABE29265B}" v="5" dt="2022-08-27T15:23:14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1222" autoAdjust="0"/>
  </p:normalViewPr>
  <p:slideViewPr>
    <p:cSldViewPr snapToGrid="0">
      <p:cViewPr varScale="1">
        <p:scale>
          <a:sx n="49" d="100"/>
          <a:sy n="49" d="100"/>
        </p:scale>
        <p:origin x="188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E244076-43E5-460C-982D-399ABE29265B}"/>
    <pc:docChg chg="custSel addSld delSld modSld sldOrd">
      <pc:chgData name="Tom Dawes" userId="fe899cd594ff6f3a" providerId="LiveId" clId="{DE244076-43E5-460C-982D-399ABE29265B}" dt="2022-08-27T15:23:24.318" v="14"/>
      <pc:docMkLst>
        <pc:docMk/>
      </pc:docMkLst>
      <pc:sldChg chg="add del">
        <pc:chgData name="Tom Dawes" userId="fe899cd594ff6f3a" providerId="LiveId" clId="{DE244076-43E5-460C-982D-399ABE29265B}" dt="2022-08-27T15:22:32.252" v="1"/>
        <pc:sldMkLst>
          <pc:docMk/>
          <pc:sldMk cId="2295510080" sldId="522"/>
        </pc:sldMkLst>
      </pc:sldChg>
      <pc:sldChg chg="addSp delSp modSp mod ord">
        <pc:chgData name="Tom Dawes" userId="fe899cd594ff6f3a" providerId="LiveId" clId="{DE244076-43E5-460C-982D-399ABE29265B}" dt="2022-08-27T15:23:24.318" v="14"/>
        <pc:sldMkLst>
          <pc:docMk/>
          <pc:sldMk cId="3767011471" sldId="531"/>
        </pc:sldMkLst>
        <pc:picChg chg="del mod">
          <ac:chgData name="Tom Dawes" userId="fe899cd594ff6f3a" providerId="LiveId" clId="{DE244076-43E5-460C-982D-399ABE29265B}" dt="2022-08-27T15:23:09.149" v="3" actId="478"/>
          <ac:picMkLst>
            <pc:docMk/>
            <pc:sldMk cId="3767011471" sldId="531"/>
            <ac:picMk id="13" creationId="{C7677908-ECE6-49BA-9209-CB52F985F98B}"/>
          </ac:picMkLst>
        </pc:picChg>
        <pc:picChg chg="del mod">
          <ac:chgData name="Tom Dawes" userId="fe899cd594ff6f3a" providerId="LiveId" clId="{DE244076-43E5-460C-982D-399ABE29265B}" dt="2022-08-27T15:23:09.857" v="5" actId="478"/>
          <ac:picMkLst>
            <pc:docMk/>
            <pc:sldMk cId="3767011471" sldId="531"/>
            <ac:picMk id="14" creationId="{BD0CC948-1A0A-4C48-9BD4-69485195DB10}"/>
          </ac:picMkLst>
        </pc:picChg>
        <pc:picChg chg="del">
          <ac:chgData name="Tom Dawes" userId="fe899cd594ff6f3a" providerId="LiveId" clId="{DE244076-43E5-460C-982D-399ABE29265B}" dt="2022-08-27T15:23:10.683" v="6" actId="478"/>
          <ac:picMkLst>
            <pc:docMk/>
            <pc:sldMk cId="3767011471" sldId="531"/>
            <ac:picMk id="15" creationId="{90C3278D-7997-473D-AB5E-A2857CBEBE0E}"/>
          </ac:picMkLst>
        </pc:picChg>
        <pc:picChg chg="add mod">
          <ac:chgData name="Tom Dawes" userId="fe899cd594ff6f3a" providerId="LiveId" clId="{DE244076-43E5-460C-982D-399ABE29265B}" dt="2022-08-27T15:23:23.524" v="12" actId="1076"/>
          <ac:picMkLst>
            <pc:docMk/>
            <pc:sldMk cId="3767011471" sldId="531"/>
            <ac:picMk id="35" creationId="{FE55C3AD-865F-493B-DA45-7D7C88CB4401}"/>
          </ac:picMkLst>
        </pc:picChg>
        <pc:picChg chg="add mod">
          <ac:chgData name="Tom Dawes" userId="fe899cd594ff6f3a" providerId="LiveId" clId="{DE244076-43E5-460C-982D-399ABE29265B}" dt="2022-08-27T15:23:18.916" v="11" actId="1076"/>
          <ac:picMkLst>
            <pc:docMk/>
            <pc:sldMk cId="3767011471" sldId="531"/>
            <ac:picMk id="36" creationId="{3ADFAE32-DA13-BC5B-5CF1-952B0BBACE36}"/>
          </ac:picMkLst>
        </pc:picChg>
        <pc:picChg chg="add mod">
          <ac:chgData name="Tom Dawes" userId="fe899cd594ff6f3a" providerId="LiveId" clId="{DE244076-43E5-460C-982D-399ABE29265B}" dt="2022-08-27T15:23:16.730" v="10" actId="1076"/>
          <ac:picMkLst>
            <pc:docMk/>
            <pc:sldMk cId="3767011471" sldId="531"/>
            <ac:picMk id="41" creationId="{BFAAF3CA-8F3C-C985-110F-D6E3892EA6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SSC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introduce [am|em]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temps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quel, quelle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date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[660] jour [78] mois [179]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saison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[1667] semaine [245]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endParaRPr lang="fr-FR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 ?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[14] ami(e) [467] école [477] monsieur [79] madame [294] professeur(e) [110] absent [2016] actif [1219] anglais [784] content [1841]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créatif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grand [59] français [251] indépendant [954] intelligent [2509]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négatif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[1520] petit [138]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positif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[949] présent [216] sportif [2670] triste [1843] bien [47] mal [277] Salut ! [2205] Ça va ? [54/53] Oui [284] Non [75] Bonjour ! [1972] Au revoir [n/a] </a:t>
            </a:r>
            <a:b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chaud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[1852]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froid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[1307]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peur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[755]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903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231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71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THESE TWO SLIDES AS PART OF FOLLOW UP 1.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introduce pupils to [</a:t>
            </a:r>
            <a:r>
              <a:rPr lang="en-GB" b="1" dirty="0" err="1"/>
              <a:t>am|em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Bring up the callout about [</a:t>
            </a:r>
            <a:r>
              <a:rPr lang="en-GB" b="0" dirty="0" err="1"/>
              <a:t>am|em</a:t>
            </a:r>
            <a:r>
              <a:rPr lang="en-GB" b="0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Introduce the source word ‘</a:t>
            </a:r>
            <a:r>
              <a:rPr lang="en-GB" b="1" dirty="0"/>
              <a:t>temps</a:t>
            </a:r>
            <a:r>
              <a:rPr lang="en-GB" b="0" dirty="0"/>
              <a:t>’. Repeat the word several times.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436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practise </a:t>
            </a:r>
            <a:r>
              <a:rPr lang="en-GB" b="1" baseline="0" dirty="0"/>
              <a:t>[</a:t>
            </a:r>
            <a:r>
              <a:rPr lang="en-GB" b="1" baseline="0" dirty="0" err="1"/>
              <a:t>em</a:t>
            </a:r>
            <a:r>
              <a:rPr lang="en-GB" b="1" baseline="0" dirty="0"/>
              <a:t>/am]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em</a:t>
            </a:r>
            <a:r>
              <a:rPr lang="en-GB" b="1" baseline="0" dirty="0"/>
              <a:t>/am]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temps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four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  <a:br>
              <a:rPr lang="en-GB" baseline="0" dirty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cluster words:</a:t>
            </a:r>
            <a:br>
              <a:rPr lang="en-GB" baseline="0" dirty="0"/>
            </a:br>
            <a:r>
              <a:rPr lang="en-GB" b="1" baseline="0" dirty="0"/>
              <a:t>camp</a:t>
            </a:r>
            <a:r>
              <a:rPr lang="en-GB" baseline="0" dirty="0"/>
              <a:t> [1084] </a:t>
            </a:r>
            <a:r>
              <a:rPr lang="en-GB" b="1" baseline="0" dirty="0" err="1"/>
              <a:t>chambre</a:t>
            </a:r>
            <a:r>
              <a:rPr lang="en-GB" b="1" baseline="0" dirty="0"/>
              <a:t> </a:t>
            </a:r>
            <a:r>
              <a:rPr lang="en-GB" b="0" baseline="0" dirty="0"/>
              <a:t>[633]</a:t>
            </a:r>
            <a:r>
              <a:rPr lang="en-GB" baseline="0" dirty="0"/>
              <a:t> </a:t>
            </a:r>
            <a:r>
              <a:rPr lang="en-GB" b="1" baseline="0" dirty="0"/>
              <a:t>ensemble</a:t>
            </a:r>
            <a:r>
              <a:rPr lang="en-GB" baseline="0" dirty="0"/>
              <a:t> [124] </a:t>
            </a:r>
            <a:r>
              <a:rPr lang="en-GB" b="1" baseline="0" dirty="0" err="1"/>
              <a:t>printemps</a:t>
            </a:r>
            <a:r>
              <a:rPr lang="en-GB" baseline="0" dirty="0"/>
              <a:t> [1288] </a:t>
            </a:r>
            <a:r>
              <a:rPr lang="en-GB" b="1" baseline="0" dirty="0"/>
              <a:t>temps</a:t>
            </a:r>
            <a:r>
              <a:rPr lang="en-GB" baseline="0" dirty="0"/>
              <a:t> [65]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50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oral production of SSC [</a:t>
            </a:r>
            <a:r>
              <a:rPr lang="en-US" b="1" dirty="0" err="1"/>
              <a:t>an|am|en|em</a:t>
            </a:r>
            <a:r>
              <a:rPr lang="en-US" b="0" dirty="0"/>
              <a:t>] in a read aloud task.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an English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Time allowing, go over the meaning of the words. These are all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/>
              <a:t>arranger [2932] camping [n/a] </a:t>
            </a:r>
            <a:r>
              <a:rPr lang="en-GB" baseline="0" dirty="0" err="1"/>
              <a:t>employeur</a:t>
            </a:r>
            <a:r>
              <a:rPr lang="en-GB" baseline="0" dirty="0"/>
              <a:t> [2633] </a:t>
            </a:r>
            <a:r>
              <a:rPr lang="en-GB" baseline="0" dirty="0" err="1"/>
              <a:t>environnement</a:t>
            </a:r>
            <a:r>
              <a:rPr lang="en-GB" baseline="0" dirty="0"/>
              <a:t> [945] </a:t>
            </a:r>
            <a:r>
              <a:rPr lang="en-GB" baseline="0" dirty="0" err="1"/>
              <a:t>équipement</a:t>
            </a:r>
            <a:r>
              <a:rPr lang="en-GB" baseline="0" dirty="0"/>
              <a:t> [1704] </a:t>
            </a:r>
            <a:r>
              <a:rPr lang="en-GB" baseline="0" dirty="0" err="1"/>
              <a:t>lampe</a:t>
            </a:r>
            <a:r>
              <a:rPr lang="en-GB" baseline="0" dirty="0"/>
              <a:t> [4699] </a:t>
            </a:r>
            <a:r>
              <a:rPr lang="en-GB" baseline="0" dirty="0" err="1"/>
              <a:t>médicament</a:t>
            </a:r>
            <a:r>
              <a:rPr lang="en-GB" baseline="0" dirty="0"/>
              <a:t> [1954] </a:t>
            </a:r>
            <a:r>
              <a:rPr lang="en-GB" baseline="0" dirty="0" err="1"/>
              <a:t>novembre</a:t>
            </a:r>
            <a:r>
              <a:rPr lang="en-GB" baseline="0" dirty="0"/>
              <a:t> [982] </a:t>
            </a:r>
            <a:r>
              <a:rPr lang="en-GB" baseline="0" dirty="0" err="1"/>
              <a:t>plante</a:t>
            </a:r>
            <a:r>
              <a:rPr lang="en-GB" baseline="0" dirty="0"/>
              <a:t> [2702] trembler [4225] 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25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  <a:r>
              <a:rPr lang="en-GB" b="0" dirty="0"/>
              <a:t>(two slides)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and written comprehension of this week’s new vocabulary and revisited vocabulary sets. 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correct word (if they have the sheet printed). If not, they can use numbers 1-6 and A, B, C to identify the answers. Alternatively, they can transcribe the words.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Exemple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Aujourd’hui, le professeur est positif.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 ami est négatif.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 va bien ? Qui est absent 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sommes quelle date ?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Monsier Charles a une leçon de français ou d’anglais, aujourd’hui 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toujours calme mais actif.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J’aime l’école mais aujourd’hui j’ai mal !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5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Use this recap slide ahead of Follow up 3.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use of “le” with the meaning of “(on) 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Click to present the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3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provide more detail about the Haitian flag.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bring up each phrase (and, in the audio version, to hear it).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information again with pupils. In line glosses of the trickier words are provided.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r>
              <a:rPr lang="en-GB" b="1" dirty="0"/>
              <a:t>Sources:</a:t>
            </a:r>
            <a:br>
              <a:rPr lang="en-GB" dirty="0"/>
            </a:br>
            <a:r>
              <a:rPr lang="en-GB" dirty="0"/>
              <a:t>https://worldpopulationreview.com/countries/haiti/flag</a:t>
            </a:r>
            <a:br>
              <a:rPr lang="en-GB" dirty="0"/>
            </a:br>
            <a:r>
              <a:rPr lang="en-GB" dirty="0"/>
              <a:t>https://fr.wikipedia.org/wiki/Drapeau_d%27Ha%C3%AFti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24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8 minutes (2 slides)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practise written comprehension of numbers, months and other vocabulary in longer sentence contexts; to learn key details about four important celebrations in 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Haïti.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baseline="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French.</a:t>
            </a:r>
            <a:br>
              <a:rPr lang="en-GB" b="0" baseline="0" dirty="0"/>
            </a:br>
            <a:r>
              <a:rPr lang="en-GB" b="0" baseline="0" dirty="0"/>
              <a:t>2. Pupils to copy the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to listen bring up each text and read (and in the audio version listen to) each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Pupils fill in the details in English.</a:t>
            </a:r>
            <a:br>
              <a:rPr lang="en-GB" b="0" baseline="0" dirty="0"/>
            </a:br>
            <a:r>
              <a:rPr lang="en-GB" b="0" baseline="0" dirty="0"/>
              <a:t>5. Move to next slide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 de Dessalines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17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Jacques Dessalines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meneur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de la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révolution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d’Haïti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Il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 nom à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l’hymn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national,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Dessalinienne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Fèt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célébration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honorer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morts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*. La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famille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chante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, danse et mange au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cimetière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200" b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La Fête de l’Indépendance d'Haïti est le 1er janvier. On mange de la soupe traditionnelle et il y a de petits cadeaux pour les enfants.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 </a:t>
            </a:r>
            <a:r>
              <a:rPr lang="fr-FR" sz="1200" b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Le Carnaval de Haïti est une fête en février. Il y a beaucoup de couleurs, de danses et de costumes.</a:t>
            </a:r>
          </a:p>
          <a:p>
            <a:pPr lvl="0">
              <a:lnSpc>
                <a:spcPct val="150000"/>
              </a:lnSpc>
            </a:pP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Source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https://fr.wikipedia.org/wiki/Jean-Jacques_Dessalines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https://visithaiti.com/festivals-events/fet-gede-haitian-day-of-the-dead/</a:t>
            </a:r>
          </a:p>
          <a:p>
            <a:pPr lvl="0">
              <a:lnSpc>
                <a:spcPct val="150000"/>
              </a:lnSpc>
            </a:pP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 attribution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Louis Rigaud, Public domain, via Wikimedia Commons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74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Click to check pupil answers.</a:t>
            </a:r>
            <a:br>
              <a:rPr lang="en-GB" b="0" baseline="0" dirty="0"/>
            </a:b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36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92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6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1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91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1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3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6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44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042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480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599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457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305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41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7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29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038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024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564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10" Type="http://schemas.openxmlformats.org/officeDocument/2006/relationships/audio" Target="../media/audio8.wav"/><Relationship Id="rId4" Type="http://schemas.openxmlformats.org/officeDocument/2006/relationships/image" Target="../media/image11.png"/><Relationship Id="rId9" Type="http://schemas.openxmlformats.org/officeDocument/2006/relationships/audio" Target="../media/audio7.wav"/><Relationship Id="rId14" Type="http://schemas.openxmlformats.org/officeDocument/2006/relationships/audio" Target="../media/audio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3" Type="http://schemas.openxmlformats.org/officeDocument/2006/relationships/image" Target="../media/image22.jpg"/><Relationship Id="rId7" Type="http://schemas.openxmlformats.org/officeDocument/2006/relationships/image" Target="../media/image9.png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4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5" Type="http://schemas.openxmlformats.org/officeDocument/2006/relationships/audio" Target="../media/audio13.wav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audio" Target="../media/audio1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audio" Target="../media/audio15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FC2D8DC-1122-4080-80E4-9796D9D6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F7CFB3-E285-4823-B8F4-CAF43E0682F6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B8F58-0AB0-475E-B484-5C85225ADABC}"/>
              </a:ext>
            </a:extLst>
          </p:cNvPr>
          <p:cNvSpPr txBox="1"/>
          <p:nvPr/>
        </p:nvSpPr>
        <p:spPr>
          <a:xfrm>
            <a:off x="9693269" y="6488983"/>
            <a:ext cx="252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204900"/>
              </p:ext>
            </p:extLst>
          </p:nvPr>
        </p:nvGraphicFramePr>
        <p:xfrm>
          <a:off x="598406" y="725106"/>
          <a:ext cx="9810698" cy="6062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9342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39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peur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endParaRPr lang="en-GB" sz="24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endParaRPr lang="en-GB" sz="24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Monsieur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Madame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négative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positif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quelle 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9434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78" y="6290771"/>
            <a:ext cx="220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today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0" y="63240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485839" y="631763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77" y="54446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which? (m)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36384" y="54259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456020" y="541280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month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81232" y="45966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which? (f)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88568" y="46184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429389" y="459660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season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4932" y="3728298"/>
            <a:ext cx="219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negative (f)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7168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positive (m)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451524" y="3700134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friend (m)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24154" y="2886057"/>
            <a:ext cx="236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friend (f)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31491" y="2859063"/>
            <a:ext cx="24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who?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451524" y="288393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school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91373" y="20204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Mr., Sir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71907" y="2007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Mrs.,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Miss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485839" y="2004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1498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fear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1652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hot, heat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381536" y="114986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cold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CDAB66BD-F5CA-40DE-B0A7-EA26E8CB600A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36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98406" y="725106"/>
          <a:ext cx="9810698" cy="6062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9342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39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Mr., Sir </a:t>
                      </a:r>
                      <a:r>
                        <a:rPr lang="en-GB" sz="20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Mrs., Miss </a:t>
                      </a:r>
                      <a:r>
                        <a:rPr lang="en-GB" sz="20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hot, 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école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friend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positive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9434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78" y="6290771"/>
            <a:ext cx="220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quel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0" y="63240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quelle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39" y="63331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date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77" y="54446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saison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36384" y="54259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 jour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22744" y="54000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81232" y="45966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88568" y="46184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sommes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429389" y="459660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aujourd’hui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4932" y="3728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7168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négatif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451524" y="3700134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positive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24154" y="28860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l’école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31491" y="2859063"/>
            <a:ext cx="24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l’ami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451524" y="288393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l’amie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91373" y="20204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chaud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71907" y="2007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froid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485839" y="2004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1498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1652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Monsieur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391152" y="111695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CDAB66BD-F5CA-40DE-B0A7-EA26E8CB600A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9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243625"/>
              </p:ext>
            </p:extLst>
          </p:nvPr>
        </p:nvGraphicFramePr>
        <p:xfrm>
          <a:off x="598406" y="725106"/>
          <a:ext cx="9810698" cy="6062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9342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39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Monsieur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Madame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négative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positif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quelle 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9434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CDAB66BD-F5CA-40DE-B0A7-EA26E8CB600A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39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32623"/>
              </p:ext>
            </p:extLst>
          </p:nvPr>
        </p:nvGraphicFramePr>
        <p:xfrm>
          <a:off x="598406" y="725106"/>
          <a:ext cx="9810698" cy="6062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9342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39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Mr., Sir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Mrs., Miss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hot, 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école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friend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positive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9434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CDAB66BD-F5CA-40DE-B0A7-EA26E8CB600A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75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461309" y="2583281"/>
            <a:ext cx="416587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403503" y="971171"/>
            <a:ext cx="152032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09" y="3857260"/>
            <a:ext cx="1729113" cy="27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76"/>
            <a:ext cx="3804928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112C4EE7-C182-4B51-AAE1-C753A1723BCE}"/>
              </a:ext>
            </a:extLst>
          </p:cNvPr>
          <p:cNvSpPr txBox="1">
            <a:spLocks/>
          </p:cNvSpPr>
          <p:nvPr/>
        </p:nvSpPr>
        <p:spPr>
          <a:xfrm>
            <a:off x="5907505" y="-166390"/>
            <a:ext cx="43820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am|em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" name="CustomShape 14">
            <a:extLst>
              <a:ext uri="{FF2B5EF4-FFF2-40B4-BE49-F238E27FC236}">
                <a16:creationId xmlns:a16="http://schemas.microsoft.com/office/drawing/2014/main" id="{32082D6F-05AC-48D9-840E-BC31FE90DB6D}"/>
              </a:ext>
            </a:extLst>
          </p:cNvPr>
          <p:cNvSpPr/>
          <p:nvPr/>
        </p:nvSpPr>
        <p:spPr>
          <a:xfrm>
            <a:off x="1489951" y="1043546"/>
            <a:ext cx="4803146" cy="1698709"/>
          </a:xfrm>
          <a:prstGeom prst="wedgeEllipseCallout">
            <a:avLst>
              <a:gd name="adj1" fmla="val 54993"/>
              <a:gd name="adj2" fmla="val -5351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F8B01-B5BB-45C9-8E09-D3931AC782C8}"/>
              </a:ext>
            </a:extLst>
          </p:cNvPr>
          <p:cNvSpPr txBox="1"/>
          <p:nvPr/>
        </p:nvSpPr>
        <p:spPr>
          <a:xfrm>
            <a:off x="1788496" y="1244327"/>
            <a:ext cx="4206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 the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sound is followed by ‘p’ or ‘b’, it is written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sound is the same.</a:t>
            </a:r>
          </a:p>
        </p:txBody>
      </p:sp>
      <p:sp>
        <p:nvSpPr>
          <p:cNvPr id="19" name="Google Shape;110;p3">
            <a:extLst>
              <a:ext uri="{FF2B5EF4-FFF2-40B4-BE49-F238E27FC236}">
                <a16:creationId xmlns:a16="http://schemas.microsoft.com/office/drawing/2014/main" id="{90965B8A-48AF-4A28-BDD2-A975BF2DAE23}"/>
              </a:ext>
            </a:extLst>
          </p:cNvPr>
          <p:cNvSpPr txBox="1"/>
          <p:nvPr/>
        </p:nvSpPr>
        <p:spPr>
          <a:xfrm>
            <a:off x="5907505" y="2626628"/>
            <a:ext cx="50776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ps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clock face">
            <a:extLst>
              <a:ext uri="{FF2B5EF4-FFF2-40B4-BE49-F238E27FC236}">
                <a16:creationId xmlns:a16="http://schemas.microsoft.com/office/drawing/2014/main" id="{540ECF39-9356-4E3B-8E6F-A93DFB16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886" y="3912558"/>
            <a:ext cx="2779569" cy="27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940FC1-5274-40C3-A350-EBC0D2E27C67}"/>
              </a:ext>
            </a:extLst>
          </p:cNvPr>
          <p:cNvSpPr txBox="1"/>
          <p:nvPr/>
        </p:nvSpPr>
        <p:spPr>
          <a:xfrm>
            <a:off x="8970378" y="5886829"/>
            <a:ext cx="2840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[time]</a:t>
            </a:r>
          </a:p>
        </p:txBody>
      </p:sp>
    </p:spTree>
    <p:extLst>
      <p:ext uri="{BB962C8B-B14F-4D97-AF65-F5344CB8AC3E}">
        <p14:creationId xmlns:p14="http://schemas.microsoft.com/office/powerpoint/2010/main" val="20913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5" grpId="0"/>
      <p:bldP spid="18" grpId="0"/>
      <p:bldP spid="12" grpId="0" animBg="1"/>
      <p:bldP spid="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454185" y="971171"/>
            <a:ext cx="146964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76"/>
            <a:ext cx="4273218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am|em</a:t>
            </a: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19" name="Google Shape;110;p3">
            <a:extLst>
              <a:ext uri="{FF2B5EF4-FFF2-40B4-BE49-F238E27FC236}">
                <a16:creationId xmlns:a16="http://schemas.microsoft.com/office/drawing/2014/main" id="{90965B8A-48AF-4A28-BDD2-A975BF2DAE23}"/>
              </a:ext>
            </a:extLst>
          </p:cNvPr>
          <p:cNvSpPr txBox="1"/>
          <p:nvPr/>
        </p:nvSpPr>
        <p:spPr>
          <a:xfrm>
            <a:off x="3089354" y="1622287"/>
            <a:ext cx="50776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ps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clock face">
            <a:extLst>
              <a:ext uri="{FF2B5EF4-FFF2-40B4-BE49-F238E27FC236}">
                <a16:creationId xmlns:a16="http://schemas.microsoft.com/office/drawing/2014/main" id="{540ECF39-9356-4E3B-8E6F-A93DFB16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8735" y="2908217"/>
            <a:ext cx="2779569" cy="27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940FC1-5274-40C3-A350-EBC0D2E27C67}"/>
              </a:ext>
            </a:extLst>
          </p:cNvPr>
          <p:cNvSpPr txBox="1"/>
          <p:nvPr/>
        </p:nvSpPr>
        <p:spPr>
          <a:xfrm>
            <a:off x="4325041" y="5572036"/>
            <a:ext cx="2840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[time]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B5155-8569-49D3-B5FA-742A1FBD6D2C}"/>
              </a:ext>
            </a:extLst>
          </p:cNvPr>
          <p:cNvSpPr txBox="1"/>
          <p:nvPr/>
        </p:nvSpPr>
        <p:spPr>
          <a:xfrm>
            <a:off x="465386" y="1577344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16" name="Picture 2" descr="tent">
            <a:extLst>
              <a:ext uri="{FF2B5EF4-FFF2-40B4-BE49-F238E27FC236}">
                <a16:creationId xmlns:a16="http://schemas.microsoft.com/office/drawing/2014/main" id="{B50944B8-8164-40A2-86C3-BCE581C1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540" y="2289116"/>
            <a:ext cx="1939862" cy="9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7BC18E-E1ED-4D92-9C3E-D7B6E03F8E79}"/>
              </a:ext>
            </a:extLst>
          </p:cNvPr>
          <p:cNvSpPr txBox="1"/>
          <p:nvPr/>
        </p:nvSpPr>
        <p:spPr>
          <a:xfrm>
            <a:off x="661849" y="4403494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4D57DA-E4FE-40FF-971E-7FCAEC22BBA6}"/>
              </a:ext>
            </a:extLst>
          </p:cNvPr>
          <p:cNvSpPr txBox="1"/>
          <p:nvPr/>
        </p:nvSpPr>
        <p:spPr>
          <a:xfrm>
            <a:off x="609356" y="4942102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[together]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F14D40-7E01-4672-B7FD-FD14503F4AA8}"/>
              </a:ext>
            </a:extLst>
          </p:cNvPr>
          <p:cNvSpPr txBox="1"/>
          <p:nvPr/>
        </p:nvSpPr>
        <p:spPr>
          <a:xfrm>
            <a:off x="8622370" y="1577343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99E22-A25D-48DD-B155-1012307293A2}"/>
              </a:ext>
            </a:extLst>
          </p:cNvPr>
          <p:cNvSpPr txBox="1"/>
          <p:nvPr/>
        </p:nvSpPr>
        <p:spPr>
          <a:xfrm>
            <a:off x="8622370" y="4391140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print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C02E6E-69A8-4B5A-8A7E-F8F050F8EA85}"/>
              </a:ext>
            </a:extLst>
          </p:cNvPr>
          <p:cNvSpPr txBox="1"/>
          <p:nvPr/>
        </p:nvSpPr>
        <p:spPr>
          <a:xfrm>
            <a:off x="8638051" y="4975915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[spring]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A91EA1-AA9C-4D4D-8C68-1A297261A006}"/>
              </a:ext>
            </a:extLst>
          </p:cNvPr>
          <p:cNvSpPr txBox="1"/>
          <p:nvPr/>
        </p:nvSpPr>
        <p:spPr>
          <a:xfrm>
            <a:off x="8622370" y="2065583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[bedroom]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ED7BEA-073A-41FE-9AF3-1E357096F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91" y="2657539"/>
            <a:ext cx="2118781" cy="12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 c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6" grpId="0"/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742602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6375D2-024A-42A0-973E-BAE5213A273A}"/>
              </a:ext>
            </a:extLst>
          </p:cNvPr>
          <p:cNvSpPr txBox="1"/>
          <p:nvPr/>
        </p:nvSpPr>
        <p:spPr>
          <a:xfrm rot="20987516">
            <a:off x="675737" y="1160703"/>
            <a:ext cx="260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médicam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FF7D3-39A8-4871-92BD-37C599C39A2B}"/>
              </a:ext>
            </a:extLst>
          </p:cNvPr>
          <p:cNvSpPr txBox="1"/>
          <p:nvPr/>
        </p:nvSpPr>
        <p:spPr>
          <a:xfrm rot="415064">
            <a:off x="4074450" y="5049270"/>
            <a:ext cx="263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ployeur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6AC2F8-B600-48C3-9FB7-F5A039BAFA2F}"/>
              </a:ext>
            </a:extLst>
          </p:cNvPr>
          <p:cNvSpPr txBox="1"/>
          <p:nvPr/>
        </p:nvSpPr>
        <p:spPr>
          <a:xfrm rot="21173838">
            <a:off x="7969575" y="1418002"/>
            <a:ext cx="267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D5794C-A108-4C33-9B18-C77C231648B3}"/>
              </a:ext>
            </a:extLst>
          </p:cNvPr>
          <p:cNvSpPr txBox="1"/>
          <p:nvPr/>
        </p:nvSpPr>
        <p:spPr>
          <a:xfrm rot="415064">
            <a:off x="151129" y="281189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733005-6CAA-477E-8FCE-39FA42F26BD5}"/>
              </a:ext>
            </a:extLst>
          </p:cNvPr>
          <p:cNvSpPr txBox="1"/>
          <p:nvPr/>
        </p:nvSpPr>
        <p:spPr>
          <a:xfrm rot="20737367">
            <a:off x="2815725" y="2776322"/>
            <a:ext cx="301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349258-CB8B-4BE8-BC0B-A208307D93AE}"/>
              </a:ext>
            </a:extLst>
          </p:cNvPr>
          <p:cNvSpPr txBox="1"/>
          <p:nvPr/>
        </p:nvSpPr>
        <p:spPr>
          <a:xfrm rot="415064">
            <a:off x="5504977" y="379674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1E8C3-D7E4-496F-98C8-1C0333F4C022}"/>
              </a:ext>
            </a:extLst>
          </p:cNvPr>
          <p:cNvSpPr txBox="1"/>
          <p:nvPr/>
        </p:nvSpPr>
        <p:spPr>
          <a:xfrm rot="21091831">
            <a:off x="532902" y="4821797"/>
            <a:ext cx="294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équipem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2831F2-6103-4A22-B79D-81D84DF6899A}"/>
              </a:ext>
            </a:extLst>
          </p:cNvPr>
          <p:cNvSpPr txBox="1"/>
          <p:nvPr/>
        </p:nvSpPr>
        <p:spPr>
          <a:xfrm rot="415064">
            <a:off x="4352935" y="1200956"/>
            <a:ext cx="2192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4C69D8-9A0B-4E9A-BD14-C12E17250457}"/>
              </a:ext>
            </a:extLst>
          </p:cNvPr>
          <p:cNvSpPr txBox="1"/>
          <p:nvPr/>
        </p:nvSpPr>
        <p:spPr>
          <a:xfrm rot="21098395">
            <a:off x="7771302" y="467282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A64AD9-9148-450F-873A-0D7D39221864}"/>
              </a:ext>
            </a:extLst>
          </p:cNvPr>
          <p:cNvSpPr txBox="1"/>
          <p:nvPr/>
        </p:nvSpPr>
        <p:spPr>
          <a:xfrm rot="415064">
            <a:off x="7111855" y="2633444"/>
            <a:ext cx="3535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vironnem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</a:p>
        </p:txBody>
      </p:sp>
      <p:sp>
        <p:nvSpPr>
          <p:cNvPr id="28" name="Google Shape;167;p2">
            <a:extLst>
              <a:ext uri="{FF2B5EF4-FFF2-40B4-BE49-F238E27FC236}">
                <a16:creationId xmlns:a16="http://schemas.microsoft.com/office/drawing/2014/main" id="{27968B7D-7B4F-4229-B106-F53BDA6DD651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25FFE0C5-7E28-41A1-BB80-D081318F0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8503" y="0"/>
            <a:ext cx="914400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07D8415-4FFC-4323-A01E-97C0149D7C9F}"/>
              </a:ext>
            </a:extLst>
          </p:cNvPr>
          <p:cNvSpPr/>
          <p:nvPr/>
        </p:nvSpPr>
        <p:spPr>
          <a:xfrm>
            <a:off x="3565737" y="93281"/>
            <a:ext cx="3916284" cy="621684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7">
            <a:extLst>
              <a:ext uri="{FF2B5EF4-FFF2-40B4-BE49-F238E27FC236}">
                <a16:creationId xmlns:a16="http://schemas.microsoft.com/office/drawing/2014/main" id="{B3A0644D-236C-4E64-BE1B-11721C98BCEB}"/>
              </a:ext>
            </a:extLst>
          </p:cNvPr>
          <p:cNvSpPr/>
          <p:nvPr/>
        </p:nvSpPr>
        <p:spPr>
          <a:xfrm>
            <a:off x="3570753" y="147557"/>
            <a:ext cx="381253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6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/>
        </p:nvGraphicFramePr>
        <p:xfrm>
          <a:off x="1105446" y="1321107"/>
          <a:ext cx="8480245" cy="5791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1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3" name="Google Shape;339;p8">
            <a:extLst>
              <a:ext uri="{FF2B5EF4-FFF2-40B4-BE49-F238E27FC236}">
                <a16:creationId xmlns:a16="http://schemas.microsoft.com/office/drawing/2014/main" id="{4B70CD9E-528E-4377-B91F-941888FAB7F0}"/>
              </a:ext>
            </a:extLst>
          </p:cNvPr>
          <p:cNvGraphicFramePr/>
          <p:nvPr/>
        </p:nvGraphicFramePr>
        <p:xfrm>
          <a:off x="1131291" y="5944051"/>
          <a:ext cx="8480247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hot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cold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ill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dirty="0"/>
          </a:p>
        </p:txBody>
      </p:sp>
      <p:graphicFrame>
        <p:nvGraphicFramePr>
          <p:cNvPr id="150" name="Google Shape;339;p8">
            <a:extLst>
              <a:ext uri="{FF2B5EF4-FFF2-40B4-BE49-F238E27FC236}">
                <a16:creationId xmlns:a16="http://schemas.microsoft.com/office/drawing/2014/main" id="{259B75F7-CACD-4172-84B1-1D6852942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565298"/>
              </p:ext>
            </p:extLst>
          </p:nvPr>
        </p:nvGraphicFramePr>
        <p:xfrm>
          <a:off x="1105446" y="2027308"/>
          <a:ext cx="8455390" cy="5791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42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negative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pleased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sad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" name="Google Shape;339;p8">
            <a:extLst>
              <a:ext uri="{FF2B5EF4-FFF2-40B4-BE49-F238E27FC236}">
                <a16:creationId xmlns:a16="http://schemas.microsoft.com/office/drawing/2014/main" id="{9739CE26-4A7B-4617-9190-3FF35B1564A0}"/>
              </a:ext>
            </a:extLst>
          </p:cNvPr>
          <p:cNvGraphicFramePr/>
          <p:nvPr/>
        </p:nvGraphicFramePr>
        <p:xfrm>
          <a:off x="1120687" y="2721375"/>
          <a:ext cx="8455389" cy="5791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18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20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where?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who?</a:t>
                      </a:r>
                      <a:endParaRPr sz="32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how?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" name="Google Shape;339;p8">
            <a:extLst>
              <a:ext uri="{FF2B5EF4-FFF2-40B4-BE49-F238E27FC236}">
                <a16:creationId xmlns:a16="http://schemas.microsoft.com/office/drawing/2014/main" id="{6BB64386-DB05-4BD7-B147-7E7CB4DFC4F9}"/>
              </a:ext>
            </a:extLst>
          </p:cNvPr>
          <p:cNvGraphicFramePr/>
          <p:nvPr/>
        </p:nvGraphicFramePr>
        <p:xfrm>
          <a:off x="1105447" y="3501069"/>
          <a:ext cx="8480247" cy="5791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month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date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3" name="Google Shape;339;p8">
            <a:extLst>
              <a:ext uri="{FF2B5EF4-FFF2-40B4-BE49-F238E27FC236}">
                <a16:creationId xmlns:a16="http://schemas.microsoft.com/office/drawing/2014/main" id="{B3E316DD-59C7-4C64-93D2-F62D7D2719B2}"/>
              </a:ext>
            </a:extLst>
          </p:cNvPr>
          <p:cNvGraphicFramePr/>
          <p:nvPr/>
        </p:nvGraphicFramePr>
        <p:xfrm>
          <a:off x="1121796" y="4157322"/>
          <a:ext cx="8480247" cy="8229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Spanish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Mr., Sir</a:t>
                      </a:r>
                      <a:b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(teacher)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German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339;p8">
            <a:extLst>
              <a:ext uri="{FF2B5EF4-FFF2-40B4-BE49-F238E27FC236}">
                <a16:creationId xmlns:a16="http://schemas.microsoft.com/office/drawing/2014/main" id="{606D0CBE-66E1-4A63-B068-92E8790C08F4}"/>
              </a:ext>
            </a:extLst>
          </p:cNvPr>
          <p:cNvGraphicFramePr/>
          <p:nvPr/>
        </p:nvGraphicFramePr>
        <p:xfrm>
          <a:off x="1131291" y="5083393"/>
          <a:ext cx="8480247" cy="60910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1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5" name="Google Shape;338;p8">
            <a:hlinkClick r:id="" action="ppaction://noaction">
              <a:snd r:embed="rId3" name="5_2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108" y="143865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94269" y="146405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5_3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99" y="219182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94660" y="221722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739" y="284098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109900" y="286638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5_5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99" y="350430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94660" y="352970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5_6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38" y="431252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110699" y="433792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5_7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152" y="497251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120313" y="499791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5_8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739" y="584156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109900" y="586696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357;p8">
            <a:extLst>
              <a:ext uri="{FF2B5EF4-FFF2-40B4-BE49-F238E27FC236}">
                <a16:creationId xmlns:a16="http://schemas.microsoft.com/office/drawing/2014/main" id="{68E2D0A5-5527-4C67-B991-A03626AA6764}"/>
              </a:ext>
            </a:extLst>
          </p:cNvPr>
          <p:cNvSpPr/>
          <p:nvPr/>
        </p:nvSpPr>
        <p:spPr>
          <a:xfrm>
            <a:off x="3936530" y="1343691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120E7C5D-7BF3-46DC-AE2C-22C5708F1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16411152-F792-49DB-8A80-03C49A3EE0E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0" name="Google Shape;357;p8">
            <a:extLst>
              <a:ext uri="{FF2B5EF4-FFF2-40B4-BE49-F238E27FC236}">
                <a16:creationId xmlns:a16="http://schemas.microsoft.com/office/drawing/2014/main" id="{0C910F88-5DF4-423B-8D12-B73BDE8589B9}"/>
              </a:ext>
            </a:extLst>
          </p:cNvPr>
          <p:cNvSpPr/>
          <p:nvPr/>
        </p:nvSpPr>
        <p:spPr>
          <a:xfrm>
            <a:off x="1131897" y="2055263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57;p8">
            <a:extLst>
              <a:ext uri="{FF2B5EF4-FFF2-40B4-BE49-F238E27FC236}">
                <a16:creationId xmlns:a16="http://schemas.microsoft.com/office/drawing/2014/main" id="{AB27E967-A938-4859-A16C-ADB53B9E1270}"/>
              </a:ext>
            </a:extLst>
          </p:cNvPr>
          <p:cNvSpPr/>
          <p:nvPr/>
        </p:nvSpPr>
        <p:spPr>
          <a:xfrm>
            <a:off x="3949605" y="2733510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57;p8">
            <a:extLst>
              <a:ext uri="{FF2B5EF4-FFF2-40B4-BE49-F238E27FC236}">
                <a16:creationId xmlns:a16="http://schemas.microsoft.com/office/drawing/2014/main" id="{90F79BBD-773A-4A0F-B70C-512370D91159}"/>
              </a:ext>
            </a:extLst>
          </p:cNvPr>
          <p:cNvSpPr/>
          <p:nvPr/>
        </p:nvSpPr>
        <p:spPr>
          <a:xfrm>
            <a:off x="6797684" y="3493287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57;p8">
            <a:extLst>
              <a:ext uri="{FF2B5EF4-FFF2-40B4-BE49-F238E27FC236}">
                <a16:creationId xmlns:a16="http://schemas.microsoft.com/office/drawing/2014/main" id="{8B21FB79-6E14-42B4-88A3-C9FF155E3927}"/>
              </a:ext>
            </a:extLst>
          </p:cNvPr>
          <p:cNvSpPr/>
          <p:nvPr/>
        </p:nvSpPr>
        <p:spPr>
          <a:xfrm>
            <a:off x="3980343" y="4157322"/>
            <a:ext cx="2763152" cy="81518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7;p8">
            <a:extLst>
              <a:ext uri="{FF2B5EF4-FFF2-40B4-BE49-F238E27FC236}">
                <a16:creationId xmlns:a16="http://schemas.microsoft.com/office/drawing/2014/main" id="{A117B750-6BBB-43E1-B476-C6550D977F05}"/>
              </a:ext>
            </a:extLst>
          </p:cNvPr>
          <p:cNvSpPr/>
          <p:nvPr/>
        </p:nvSpPr>
        <p:spPr>
          <a:xfrm>
            <a:off x="3989838" y="5126336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7;p8">
            <a:extLst>
              <a:ext uri="{FF2B5EF4-FFF2-40B4-BE49-F238E27FC236}">
                <a16:creationId xmlns:a16="http://schemas.microsoft.com/office/drawing/2014/main" id="{EF5CB9DF-38FD-4C2C-AF83-DC80B48CD3ED}"/>
              </a:ext>
            </a:extLst>
          </p:cNvPr>
          <p:cNvSpPr/>
          <p:nvPr/>
        </p:nvSpPr>
        <p:spPr>
          <a:xfrm>
            <a:off x="6796695" y="5930082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01054846-890E-457E-A041-B94C8EE16D1C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A0508D9D-A1E1-486A-BEA4-C8DD3C7609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36263" y="144906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9343937D-2C58-41E6-85BD-5DC9296F002B}"/>
              </a:ext>
            </a:extLst>
          </p:cNvPr>
          <p:cNvSpPr/>
          <p:nvPr/>
        </p:nvSpPr>
        <p:spPr>
          <a:xfrm>
            <a:off x="3974445" y="213255"/>
            <a:ext cx="5432605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15" name="5_1.wav"/>
            </a:hlinkClick>
            <a:extLst>
              <a:ext uri="{FF2B5EF4-FFF2-40B4-BE49-F238E27FC236}">
                <a16:creationId xmlns:a16="http://schemas.microsoft.com/office/drawing/2014/main" id="{500CA387-DCE0-41E2-A3FB-A6ED49F550DE}"/>
              </a:ext>
            </a:extLst>
          </p:cNvPr>
          <p:cNvSpPr/>
          <p:nvPr/>
        </p:nvSpPr>
        <p:spPr>
          <a:xfrm>
            <a:off x="4078195" y="296426"/>
            <a:ext cx="500960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mot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5" name="Picture 44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FD5E4814-8275-4B15-9988-C783E5ED09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32" y="291274"/>
            <a:ext cx="1001076" cy="101647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2C998E8-C045-4F41-858A-B1AF8001FFF8}"/>
              </a:ext>
            </a:extLst>
          </p:cNvPr>
          <p:cNvGrpSpPr/>
          <p:nvPr/>
        </p:nvGrpSpPr>
        <p:grpSpPr>
          <a:xfrm>
            <a:off x="9945568" y="1694885"/>
            <a:ext cx="2473016" cy="2250910"/>
            <a:chOff x="13645963" y="1829286"/>
            <a:chExt cx="2997019" cy="2864270"/>
          </a:xfrm>
        </p:grpSpPr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098691A4-03DC-43BD-AC3E-BA3EC210F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rgbClr val="5B9BD5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3806362" y="1829286"/>
              <a:ext cx="2438400" cy="24384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D6D689-D6DB-46F8-AEED-72EE1C462CC3}"/>
                </a:ext>
              </a:extLst>
            </p:cNvPr>
            <p:cNvSpPr txBox="1"/>
            <p:nvPr/>
          </p:nvSpPr>
          <p:spPr>
            <a:xfrm>
              <a:off x="13645963" y="4184418"/>
              <a:ext cx="2997019" cy="50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Monsieur Charles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D54DB51-25FA-4795-B44F-6609DD1EFD27}"/>
                </a:ext>
              </a:extLst>
            </p:cNvPr>
            <p:cNvSpPr/>
            <p:nvPr/>
          </p:nvSpPr>
          <p:spPr>
            <a:xfrm>
              <a:off x="14059184" y="2309108"/>
              <a:ext cx="645769" cy="1441637"/>
            </a:xfrm>
            <a:prstGeom prst="roundRect">
              <a:avLst/>
            </a:prstGeom>
            <a:solidFill>
              <a:srgbClr val="97D2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8" descr="Crecimiento, Hombre, Chico, Avatar, Avatar Chico">
              <a:extLst>
                <a:ext uri="{FF2B5EF4-FFF2-40B4-BE49-F238E27FC236}">
                  <a16:creationId xmlns:a16="http://schemas.microsoft.com/office/drawing/2014/main" id="{477D251C-9FFA-4D07-8708-0B0420204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0" b="41192"/>
            <a:stretch/>
          </p:blipFill>
          <p:spPr bwMode="auto">
            <a:xfrm>
              <a:off x="13977232" y="1952987"/>
              <a:ext cx="1219213" cy="174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551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‘le’ with dates</a:t>
            </a:r>
            <a:endParaRPr lang="en-GB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73571" y="675659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[the/on the]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81882"/>
            <a:ext cx="1175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use the definite article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dates with numbers.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35975" y="2558376"/>
            <a:ext cx="2590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exemple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3429000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Noël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day is on the 25th December.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Jour du Drapeau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ϊ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18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</a:t>
            </a: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ϊ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ti’s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Flag Day is on the 18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May.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2553C0-4132-4EE2-B1B7-9E5D3D618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49" y="3843002"/>
            <a:ext cx="4567276" cy="274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93" y="0"/>
            <a:ext cx="10515600" cy="87429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drapeau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d’Haïti</a:t>
            </a:r>
            <a:endParaRPr lang="en-GB" sz="3200" dirty="0"/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61833821-7CE9-456A-BBA4-7608D98B03C2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Picture 49" descr="A picture containing shape&#10;&#10;Description automatically generated">
            <a:extLst>
              <a:ext uri="{FF2B5EF4-FFF2-40B4-BE49-F238E27FC236}">
                <a16:creationId xmlns:a16="http://schemas.microsoft.com/office/drawing/2014/main" id="{16E3C272-4D0A-416B-B31C-8A5C33558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5" y="916681"/>
            <a:ext cx="9525000" cy="5715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EAFDBE6-9472-4CDB-8885-DC922EDB6789}"/>
              </a:ext>
            </a:extLst>
          </p:cNvPr>
          <p:cNvSpPr txBox="1"/>
          <p:nvPr/>
        </p:nvSpPr>
        <p:spPr>
          <a:xfrm>
            <a:off x="994955" y="6097065"/>
            <a:ext cx="9744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La devise*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nationale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L’union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fait la force </a:t>
            </a:r>
            <a:r>
              <a:rPr lang="en-GB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(Unity makes strength).</a:t>
            </a:r>
            <a:endParaRPr lang="en-GB" sz="2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DD5C28-0FDE-47A0-A116-4C47DC56122D}"/>
              </a:ext>
            </a:extLst>
          </p:cNvPr>
          <p:cNvSpPr txBox="1"/>
          <p:nvPr/>
        </p:nvSpPr>
        <p:spPr>
          <a:xfrm>
            <a:off x="992849" y="1718060"/>
            <a:ext cx="932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représente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République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d’Haïti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après la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Révolution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(1804).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51F764A-3925-40DD-B769-F7F35BC368A2}"/>
              </a:ext>
            </a:extLst>
          </p:cNvPr>
          <p:cNvSpPr txBox="1"/>
          <p:nvPr/>
        </p:nvSpPr>
        <p:spPr>
          <a:xfrm>
            <a:off x="992849" y="2582855"/>
            <a:ext cx="8512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Le bleu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pour les noirs et le rouge pour les </a:t>
            </a:r>
            <a:r>
              <a:rPr lang="en-GB" sz="2400" b="0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mulâtres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*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C284E0-3FA0-4B88-B1B3-CBB6A9784B7D}"/>
              </a:ext>
            </a:extLst>
          </p:cNvPr>
          <p:cNvSpPr txBox="1"/>
          <p:nvPr/>
        </p:nvSpPr>
        <p:spPr>
          <a:xfrm>
            <a:off x="992849" y="4428293"/>
            <a:ext cx="952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comme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drapeau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de la France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blanc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absent.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C8FCE4-24D2-4FDB-8CE2-498DABF9894F}"/>
              </a:ext>
            </a:extLst>
          </p:cNvPr>
          <p:cNvSpPr txBox="1"/>
          <p:nvPr/>
        </p:nvSpPr>
        <p:spPr>
          <a:xfrm>
            <a:off x="992849" y="928497"/>
            <a:ext cx="620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drapeau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d’Haïti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bleu et rouge.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11E176-28BF-4069-927C-E34FDAEA8414}"/>
              </a:ext>
            </a:extLst>
          </p:cNvPr>
          <p:cNvSpPr txBox="1"/>
          <p:nvPr/>
        </p:nvSpPr>
        <p:spPr>
          <a:xfrm>
            <a:off x="992849" y="5305221"/>
            <a:ext cx="745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Le palmier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représente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l’indépendance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1A104558-B089-483D-8F64-80875446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2" y="5247134"/>
            <a:ext cx="652950" cy="924531"/>
          </a:xfrm>
          <a:prstGeom prst="rect">
            <a:avLst/>
          </a:prstGeom>
        </p:spPr>
      </p:pic>
      <p:pic>
        <p:nvPicPr>
          <p:cNvPr id="58" name="Picture 57" descr="Shape&#10;&#10;Description automatically generated">
            <a:extLst>
              <a:ext uri="{FF2B5EF4-FFF2-40B4-BE49-F238E27FC236}">
                <a16:creationId xmlns:a16="http://schemas.microsoft.com/office/drawing/2014/main" id="{5132ABDA-E409-4909-9CFC-D15C03A41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4473586"/>
            <a:ext cx="735727" cy="49029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D763E6E-1D7D-45F1-9371-5439EBD5F52F}"/>
              </a:ext>
            </a:extLst>
          </p:cNvPr>
          <p:cNvSpPr txBox="1"/>
          <p:nvPr/>
        </p:nvSpPr>
        <p:spPr>
          <a:xfrm>
            <a:off x="-314204" y="6112463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motto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CFA5F1F-BB69-4937-94BE-96A486E9A0D9}"/>
              </a:ext>
            </a:extLst>
          </p:cNvPr>
          <p:cNvSpPr txBox="1"/>
          <p:nvPr/>
        </p:nvSpPr>
        <p:spPr>
          <a:xfrm>
            <a:off x="-330882" y="898896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flag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DD33CF-572C-41B5-B9DD-4393DAFE5D7F}"/>
              </a:ext>
            </a:extLst>
          </p:cNvPr>
          <p:cNvSpPr txBox="1"/>
          <p:nvPr/>
        </p:nvSpPr>
        <p:spPr>
          <a:xfrm>
            <a:off x="10360570" y="2582855"/>
            <a:ext cx="1831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 people of mixed African and European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hertiage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18" descr="A logo with a circle and text&#10;&#10;Description automatically generated">
            <a:extLst>
              <a:ext uri="{FF2B5EF4-FFF2-40B4-BE49-F238E27FC236}">
                <a16:creationId xmlns:a16="http://schemas.microsoft.com/office/drawing/2014/main" id="{0E1E73FF-ACC6-48EB-9135-DD8B9BBF2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564" y="160650"/>
            <a:ext cx="1314477" cy="11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E8C759-E07D-4C96-8965-B71F535B4468}"/>
              </a:ext>
            </a:extLst>
          </p:cNvPr>
          <p:cNvSpPr txBox="1"/>
          <p:nvPr/>
        </p:nvSpPr>
        <p:spPr>
          <a:xfrm>
            <a:off x="823748" y="638768"/>
            <a:ext cx="11278519" cy="358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20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20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0E1F879-1055-43F4-B04C-B0A3817F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845" y="4330164"/>
            <a:ext cx="2068583" cy="1379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0E05BD-E39C-4BAC-87AE-585DDDBBCD53}"/>
              </a:ext>
            </a:extLst>
          </p:cNvPr>
          <p:cNvSpPr txBox="1"/>
          <p:nvPr/>
        </p:nvSpPr>
        <p:spPr>
          <a:xfrm>
            <a:off x="9782558" y="6076369"/>
            <a:ext cx="236587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 l’I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ndépendance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D086A-BCE6-4B10-ACDD-B65359602887}"/>
              </a:ext>
            </a:extLst>
          </p:cNvPr>
          <p:cNvSpPr txBox="1"/>
          <p:nvPr/>
        </p:nvSpPr>
        <p:spPr>
          <a:xfrm>
            <a:off x="10095396" y="5350712"/>
            <a:ext cx="15504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/>
        </p:nvGraphicFramePr>
        <p:xfrm>
          <a:off x="76199" y="4352662"/>
          <a:ext cx="6940063" cy="2294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803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307611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2822064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588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5D724FD-9A96-4D95-AAEF-B4469345F7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63A7220-BDC3-4E21-A71A-BE89573E3B13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BB1011-BC38-451B-8002-268EDF608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45" y="5367164"/>
            <a:ext cx="1132484" cy="830783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C46693-9B1E-48DE-B5AE-F7807B487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55" y="6274502"/>
            <a:ext cx="884628" cy="442314"/>
          </a:xfrm>
          <a:prstGeom prst="rect">
            <a:avLst/>
          </a:prstGeom>
        </p:spPr>
      </p:pic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61833821-7CE9-456A-BBA4-7608D98B03C2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CD8717-A2CA-4295-8724-7DD298F67A4C}"/>
              </a:ext>
            </a:extLst>
          </p:cNvPr>
          <p:cNvSpPr txBox="1"/>
          <p:nvPr/>
        </p:nvSpPr>
        <p:spPr>
          <a:xfrm>
            <a:off x="1345118" y="2570522"/>
            <a:ext cx="10769006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 l’Indépendance d'Haïti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 le 1er janvier. On mange de la soupe traditionnelle et il y 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petits cadeaux pour les enfants.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4AE822-76A7-409F-8F46-E6B82F81EF31}"/>
              </a:ext>
            </a:extLst>
          </p:cNvPr>
          <p:cNvSpPr txBox="1"/>
          <p:nvPr/>
        </p:nvSpPr>
        <p:spPr>
          <a:xfrm>
            <a:off x="1255949" y="3459660"/>
            <a:ext cx="10892479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Carnaval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Haïti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 une fête en février. Il y a beaucoup de couleurs, de danses et de costumes.</a:t>
            </a: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9275F339-3F69-467D-A5FB-061F66B90B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7038" y="-30898"/>
            <a:ext cx="914400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9C43EF6-A9E8-4475-A5C2-550ACEC21214}"/>
              </a:ext>
            </a:extLst>
          </p:cNvPr>
          <p:cNvSpPr/>
          <p:nvPr/>
        </p:nvSpPr>
        <p:spPr>
          <a:xfrm>
            <a:off x="4176562" y="72755"/>
            <a:ext cx="6841385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404F7655-E8AC-4C66-89E6-2C162354474E}"/>
              </a:ext>
            </a:extLst>
          </p:cNvPr>
          <p:cNvSpPr/>
          <p:nvPr/>
        </p:nvSpPr>
        <p:spPr>
          <a:xfrm>
            <a:off x="4211818" y="169191"/>
            <a:ext cx="713921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lis les textes.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Puis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 tableau.</a:t>
            </a:r>
            <a:endParaRPr kumimoji="0" lang="en-GB" sz="22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FD8CC5-A519-429F-B4EE-75A3E553C865}"/>
              </a:ext>
            </a:extLst>
          </p:cNvPr>
          <p:cNvSpPr txBox="1"/>
          <p:nvPr/>
        </p:nvSpPr>
        <p:spPr>
          <a:xfrm>
            <a:off x="1255949" y="660053"/>
            <a:ext cx="10806897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 de Dessalines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17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Jacques Dessalines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meneur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de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révolution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d’Haïti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 nom à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l’hymne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national,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Dessalinienne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20D95-5B52-4F92-9251-03633F5F92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7199" y="4306476"/>
            <a:ext cx="1395796" cy="168476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E0D215-195F-46D2-B359-3C18E3C20FC0}"/>
              </a:ext>
            </a:extLst>
          </p:cNvPr>
          <p:cNvSpPr txBox="1"/>
          <p:nvPr/>
        </p:nvSpPr>
        <p:spPr>
          <a:xfrm>
            <a:off x="7141975" y="6008930"/>
            <a:ext cx="155916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Jour de Dessalines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D06DEB-472F-44A6-870E-6279EE6CD3CA}"/>
              </a:ext>
            </a:extLst>
          </p:cNvPr>
          <p:cNvSpPr txBox="1"/>
          <p:nvPr/>
        </p:nvSpPr>
        <p:spPr>
          <a:xfrm>
            <a:off x="1307227" y="1624616"/>
            <a:ext cx="10806897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Fèt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Gede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</a:t>
            </a:r>
            <a:r>
              <a:rPr kumimoji="0" lang="en-GB" sz="200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célébration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honorer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morts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*.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chante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danse et mange 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cimetière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575207-248B-4F41-8FA5-D7871E33A88F}"/>
              </a:ext>
            </a:extLst>
          </p:cNvPr>
          <p:cNvGrpSpPr/>
          <p:nvPr/>
        </p:nvGrpSpPr>
        <p:grpSpPr>
          <a:xfrm>
            <a:off x="8679168" y="4307567"/>
            <a:ext cx="1379055" cy="1770984"/>
            <a:chOff x="8838710" y="4221352"/>
            <a:chExt cx="1379055" cy="17709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E26721-7FA2-42A3-98A5-849E9740E991}"/>
                </a:ext>
              </a:extLst>
            </p:cNvPr>
            <p:cNvSpPr txBox="1"/>
            <p:nvPr/>
          </p:nvSpPr>
          <p:spPr>
            <a:xfrm>
              <a:off x="8953025" y="5623004"/>
              <a:ext cx="1217000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Fèt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Gede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8D730E4-345E-453A-B2A3-346DB638D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710" y="4221352"/>
              <a:ext cx="1379055" cy="1379055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5F1EB44-D7A8-4F88-BE3E-752BC9C1BA74}"/>
              </a:ext>
            </a:extLst>
          </p:cNvPr>
          <p:cNvSpPr/>
          <p:nvPr/>
        </p:nvSpPr>
        <p:spPr>
          <a:xfrm>
            <a:off x="9080668" y="568302"/>
            <a:ext cx="1037492" cy="2923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3CF10C-9D77-4EAD-9ACA-9C560095540B}"/>
              </a:ext>
            </a:extLst>
          </p:cNvPr>
          <p:cNvSpPr txBox="1"/>
          <p:nvPr/>
        </p:nvSpPr>
        <p:spPr>
          <a:xfrm>
            <a:off x="9041247" y="505683"/>
            <a:ext cx="109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leader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2546B0-ADE8-4F65-95E9-2618F47EAD15}"/>
              </a:ext>
            </a:extLst>
          </p:cNvPr>
          <p:cNvSpPr/>
          <p:nvPr/>
        </p:nvSpPr>
        <p:spPr>
          <a:xfrm>
            <a:off x="6366775" y="2225546"/>
            <a:ext cx="1370456" cy="3449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E015E5-BA7D-4F7B-B498-C7DCEAE45FF4}"/>
              </a:ext>
            </a:extLst>
          </p:cNvPr>
          <p:cNvSpPr txBox="1"/>
          <p:nvPr/>
        </p:nvSpPr>
        <p:spPr>
          <a:xfrm>
            <a:off x="6281775" y="2171063"/>
            <a:ext cx="1540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cemetery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250D6E-B0E1-48A4-AF11-4036699400AB}"/>
              </a:ext>
            </a:extLst>
          </p:cNvPr>
          <p:cNvSpPr/>
          <p:nvPr/>
        </p:nvSpPr>
        <p:spPr>
          <a:xfrm>
            <a:off x="9576649" y="2107036"/>
            <a:ext cx="1308123" cy="3126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E1D0FF-B52B-400E-8DB1-AD0462EDBDBC}"/>
              </a:ext>
            </a:extLst>
          </p:cNvPr>
          <p:cNvSpPr txBox="1"/>
          <p:nvPr/>
        </p:nvSpPr>
        <p:spPr>
          <a:xfrm>
            <a:off x="9483116" y="2061390"/>
            <a:ext cx="1540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dead</a:t>
            </a:r>
          </a:p>
        </p:txBody>
      </p:sp>
      <p:pic>
        <p:nvPicPr>
          <p:cNvPr id="46" name="Google Shape;338;p8">
            <a:hlinkClick r:id="" action="ppaction://noaction">
              <a:snd r:embed="rId12" name="8_2.wav"/>
            </a:hlinkClick>
            <a:extLst>
              <a:ext uri="{FF2B5EF4-FFF2-40B4-BE49-F238E27FC236}">
                <a16:creationId xmlns:a16="http://schemas.microsoft.com/office/drawing/2014/main" id="{84CD622A-6292-454A-AC88-9BCBD353BA6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0521" y="752161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38;p8">
            <a:hlinkClick r:id="" action="ppaction://noaction">
              <a:snd r:embed="rId14" name="8_3.wav"/>
            </a:hlinkClick>
            <a:extLst>
              <a:ext uri="{FF2B5EF4-FFF2-40B4-BE49-F238E27FC236}">
                <a16:creationId xmlns:a16="http://schemas.microsoft.com/office/drawing/2014/main" id="{9E6C08EB-C905-412F-98A7-4EC1BD9836B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0521" y="1647013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Google Shape;338;p8">
            <a:hlinkClick r:id="" action="ppaction://noaction">
              <a:snd r:embed="rId15" name="8_6 (online-audio-converter.com).wav"/>
            </a:hlinkClick>
            <a:extLst>
              <a:ext uri="{FF2B5EF4-FFF2-40B4-BE49-F238E27FC236}">
                <a16:creationId xmlns:a16="http://schemas.microsoft.com/office/drawing/2014/main" id="{46E32571-C6B3-4CCE-93AB-C82079A72D6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19600" y="2658835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38;p8">
            <a:hlinkClick r:id="" action="ppaction://noaction">
              <a:snd r:embed="rId16" name="8_4.wav"/>
            </a:hlinkClick>
            <a:extLst>
              <a:ext uri="{FF2B5EF4-FFF2-40B4-BE49-F238E27FC236}">
                <a16:creationId xmlns:a16="http://schemas.microsoft.com/office/drawing/2014/main" id="{96285EF3-252F-4A88-B68A-264A6A491AA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2378" y="3670658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CEA966-8250-431C-B39C-D97C2EBF3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56" y="4333071"/>
            <a:ext cx="2068583" cy="137905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67CB49D-6443-4DB0-8186-E50583F4523E}"/>
              </a:ext>
            </a:extLst>
          </p:cNvPr>
          <p:cNvSpPr txBox="1"/>
          <p:nvPr/>
        </p:nvSpPr>
        <p:spPr>
          <a:xfrm>
            <a:off x="10097007" y="5353619"/>
            <a:ext cx="15504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0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0E1F879-1055-43F4-B04C-B0A3817F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09" y="5359408"/>
            <a:ext cx="2068583" cy="1379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11" name="TextBox 10">
            <a:hlinkClick r:id="" action="ppaction://noaction">
              <a:snd r:embed="rId4" name="8_5.wav"/>
            </a:hlinkClick>
            <a:extLst>
              <a:ext uri="{FF2B5EF4-FFF2-40B4-BE49-F238E27FC236}">
                <a16:creationId xmlns:a16="http://schemas.microsoft.com/office/drawing/2014/main" id="{48A74499-3716-4728-A018-BDBAE5DD6181}"/>
              </a:ext>
            </a:extLst>
          </p:cNvPr>
          <p:cNvSpPr txBox="1"/>
          <p:nvPr/>
        </p:nvSpPr>
        <p:spPr>
          <a:xfrm>
            <a:off x="3389205" y="74578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/>
        </p:nvGraphicFramePr>
        <p:xfrm>
          <a:off x="306038" y="967328"/>
          <a:ext cx="10953043" cy="42874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9239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2110154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5350650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9550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Jour de Dessalines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Fèt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Gede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Fête de l’Indépendance d'Haïti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Carnaval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d’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Haïti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5D724FD-9A96-4D95-AAEF-B4469345F7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63A7220-BDC3-4E21-A71A-BE89573E3B13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BB1011-BC38-451B-8002-268EDF608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14" y="5602743"/>
            <a:ext cx="1418824" cy="10408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C46693-9B1E-48DE-B5AE-F7807B487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17" y="5829571"/>
            <a:ext cx="1155994" cy="577997"/>
          </a:xfrm>
          <a:prstGeom prst="rect">
            <a:avLst/>
          </a:prstGeom>
        </p:spPr>
      </p:pic>
      <p:sp>
        <p:nvSpPr>
          <p:cNvPr id="27" name="Google Shape;325;p7">
            <a:extLst>
              <a:ext uri="{FF2B5EF4-FFF2-40B4-BE49-F238E27FC236}">
                <a16:creationId xmlns:a16="http://schemas.microsoft.com/office/drawing/2014/main" id="{943F6696-779C-411D-94D2-7D285D9B004D}"/>
              </a:ext>
            </a:extLst>
          </p:cNvPr>
          <p:cNvSpPr txBox="1"/>
          <p:nvPr/>
        </p:nvSpPr>
        <p:spPr>
          <a:xfrm>
            <a:off x="2415407" y="1741088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17</a:t>
            </a:r>
          </a:p>
        </p:txBody>
      </p:sp>
      <p:sp>
        <p:nvSpPr>
          <p:cNvPr id="28" name="Google Shape;325;p7">
            <a:extLst>
              <a:ext uri="{FF2B5EF4-FFF2-40B4-BE49-F238E27FC236}">
                <a16:creationId xmlns:a16="http://schemas.microsoft.com/office/drawing/2014/main" id="{B9F100DD-98DD-40B5-8C8C-43A9FE618518}"/>
              </a:ext>
            </a:extLst>
          </p:cNvPr>
          <p:cNvSpPr txBox="1"/>
          <p:nvPr/>
        </p:nvSpPr>
        <p:spPr>
          <a:xfrm>
            <a:off x="4143827" y="1657706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October</a:t>
            </a:r>
          </a:p>
        </p:txBody>
      </p:sp>
      <p:sp>
        <p:nvSpPr>
          <p:cNvPr id="30" name="Google Shape;325;p7">
            <a:extLst>
              <a:ext uri="{FF2B5EF4-FFF2-40B4-BE49-F238E27FC236}">
                <a16:creationId xmlns:a16="http://schemas.microsoft.com/office/drawing/2014/main" id="{050E44AB-EB33-4B1E-845C-6D9FE3F48729}"/>
              </a:ext>
            </a:extLst>
          </p:cNvPr>
          <p:cNvSpPr txBox="1"/>
          <p:nvPr/>
        </p:nvSpPr>
        <p:spPr>
          <a:xfrm>
            <a:off x="6187328" y="3426005"/>
            <a:ext cx="486840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soup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little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presents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children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25;p7">
            <a:extLst>
              <a:ext uri="{FF2B5EF4-FFF2-40B4-BE49-F238E27FC236}">
                <a16:creationId xmlns:a16="http://schemas.microsoft.com/office/drawing/2014/main" id="{4BA564F9-DED8-47F8-88D4-DF2DFAE09CB9}"/>
              </a:ext>
            </a:extLst>
          </p:cNvPr>
          <p:cNvSpPr txBox="1"/>
          <p:nvPr/>
        </p:nvSpPr>
        <p:spPr>
          <a:xfrm>
            <a:off x="2429681" y="2670251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1st</a:t>
            </a:r>
          </a:p>
        </p:txBody>
      </p:sp>
      <p:sp>
        <p:nvSpPr>
          <p:cNvPr id="32" name="Google Shape;325;p7">
            <a:extLst>
              <a:ext uri="{FF2B5EF4-FFF2-40B4-BE49-F238E27FC236}">
                <a16:creationId xmlns:a16="http://schemas.microsoft.com/office/drawing/2014/main" id="{B0981B11-BCB0-40DD-AC65-309A66727335}"/>
              </a:ext>
            </a:extLst>
          </p:cNvPr>
          <p:cNvSpPr txBox="1"/>
          <p:nvPr/>
        </p:nvSpPr>
        <p:spPr>
          <a:xfrm>
            <a:off x="3946203" y="2636861"/>
            <a:ext cx="20339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November</a:t>
            </a:r>
          </a:p>
        </p:txBody>
      </p:sp>
      <p:sp>
        <p:nvSpPr>
          <p:cNvPr id="34" name="Google Shape;325;p7">
            <a:extLst>
              <a:ext uri="{FF2B5EF4-FFF2-40B4-BE49-F238E27FC236}">
                <a16:creationId xmlns:a16="http://schemas.microsoft.com/office/drawing/2014/main" id="{97389E1B-2493-480B-BE91-DCB591957323}"/>
              </a:ext>
            </a:extLst>
          </p:cNvPr>
          <p:cNvSpPr txBox="1"/>
          <p:nvPr/>
        </p:nvSpPr>
        <p:spPr>
          <a:xfrm>
            <a:off x="5895019" y="1576734"/>
            <a:ext cx="533014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Dessalines led the revolution in Haiti. The national anthem is named after him.</a:t>
            </a:r>
          </a:p>
        </p:txBody>
      </p:sp>
      <p:sp>
        <p:nvSpPr>
          <p:cNvPr id="40" name="Google Shape;325;p7">
            <a:extLst>
              <a:ext uri="{FF2B5EF4-FFF2-40B4-BE49-F238E27FC236}">
                <a16:creationId xmlns:a16="http://schemas.microsoft.com/office/drawing/2014/main" id="{BF994003-8D51-451F-8A8F-5B8CE840999C}"/>
              </a:ext>
            </a:extLst>
          </p:cNvPr>
          <p:cNvSpPr txBox="1"/>
          <p:nvPr/>
        </p:nvSpPr>
        <p:spPr>
          <a:xfrm>
            <a:off x="2303532" y="3604189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1st</a:t>
            </a:r>
          </a:p>
        </p:txBody>
      </p:sp>
      <p:sp>
        <p:nvSpPr>
          <p:cNvPr id="41" name="Google Shape;325;p7">
            <a:extLst>
              <a:ext uri="{FF2B5EF4-FFF2-40B4-BE49-F238E27FC236}">
                <a16:creationId xmlns:a16="http://schemas.microsoft.com/office/drawing/2014/main" id="{8836D6F0-1895-43F9-90F5-2BC84DAAB4D5}"/>
              </a:ext>
            </a:extLst>
          </p:cNvPr>
          <p:cNvSpPr txBox="1"/>
          <p:nvPr/>
        </p:nvSpPr>
        <p:spPr>
          <a:xfrm>
            <a:off x="3927573" y="3604568"/>
            <a:ext cx="1907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</a:p>
        </p:txBody>
      </p:sp>
      <p:sp>
        <p:nvSpPr>
          <p:cNvPr id="44" name="Google Shape;325;p7">
            <a:extLst>
              <a:ext uri="{FF2B5EF4-FFF2-40B4-BE49-F238E27FC236}">
                <a16:creationId xmlns:a16="http://schemas.microsoft.com/office/drawing/2014/main" id="{D7DBD3F7-A30D-4ECB-9D6B-67A057A5EF01}"/>
              </a:ext>
            </a:extLst>
          </p:cNvPr>
          <p:cNvSpPr txBox="1"/>
          <p:nvPr/>
        </p:nvSpPr>
        <p:spPr>
          <a:xfrm>
            <a:off x="6152693" y="4525039"/>
            <a:ext cx="51063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colour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dances,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costumes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325;p7">
            <a:extLst>
              <a:ext uri="{FF2B5EF4-FFF2-40B4-BE49-F238E27FC236}">
                <a16:creationId xmlns:a16="http://schemas.microsoft.com/office/drawing/2014/main" id="{2E36ACEE-E1E3-4ABB-A11F-750EF48D97E6}"/>
              </a:ext>
            </a:extLst>
          </p:cNvPr>
          <p:cNvSpPr txBox="1"/>
          <p:nvPr/>
        </p:nvSpPr>
        <p:spPr>
          <a:xfrm>
            <a:off x="2429681" y="4583384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--</a:t>
            </a:r>
          </a:p>
        </p:txBody>
      </p:sp>
      <p:sp>
        <p:nvSpPr>
          <p:cNvPr id="46" name="Google Shape;325;p7">
            <a:extLst>
              <a:ext uri="{FF2B5EF4-FFF2-40B4-BE49-F238E27FC236}">
                <a16:creationId xmlns:a16="http://schemas.microsoft.com/office/drawing/2014/main" id="{85D8A497-483C-4C4A-A455-FF7EE7BF3903}"/>
              </a:ext>
            </a:extLst>
          </p:cNvPr>
          <p:cNvSpPr txBox="1"/>
          <p:nvPr/>
        </p:nvSpPr>
        <p:spPr>
          <a:xfrm>
            <a:off x="3861040" y="4504738"/>
            <a:ext cx="20339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February</a:t>
            </a:r>
          </a:p>
        </p:txBody>
      </p:sp>
      <p:sp>
        <p:nvSpPr>
          <p:cNvPr id="48" name="Google Shape;325;p7">
            <a:extLst>
              <a:ext uri="{FF2B5EF4-FFF2-40B4-BE49-F238E27FC236}">
                <a16:creationId xmlns:a16="http://schemas.microsoft.com/office/drawing/2014/main" id="{579F76D7-0AB1-458A-AE14-5FD5B8E6ACB7}"/>
              </a:ext>
            </a:extLst>
          </p:cNvPr>
          <p:cNvSpPr txBox="1"/>
          <p:nvPr/>
        </p:nvSpPr>
        <p:spPr>
          <a:xfrm>
            <a:off x="5927291" y="2490383"/>
            <a:ext cx="53884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honour dead family members / sing, dance, eat at cemetery. </a:t>
            </a:r>
          </a:p>
        </p:txBody>
      </p:sp>
      <p:sp>
        <p:nvSpPr>
          <p:cNvPr id="36" name="Google Shape;167;p2">
            <a:extLst>
              <a:ext uri="{FF2B5EF4-FFF2-40B4-BE49-F238E27FC236}">
                <a16:creationId xmlns:a16="http://schemas.microsoft.com/office/drawing/2014/main" id="{9332FC69-8267-4DB3-A0BB-478A9103A18F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3C3FB82-79A6-485B-9802-B6F5A0E11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32" y="5369489"/>
            <a:ext cx="1160800" cy="1401122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DF930CE9-FF56-4DB3-AC95-0A8BD03D1B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01" y="5369489"/>
            <a:ext cx="1379055" cy="137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8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4" grpId="0"/>
      <p:bldP spid="40" grpId="0"/>
      <p:bldP spid="41" grpId="0"/>
      <p:bldP spid="44" grpId="0"/>
      <p:bldP spid="45" grpId="0"/>
      <p:bldP spid="46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2576</Words>
  <Application>Microsoft Office PowerPoint</Application>
  <PresentationFormat>Widescreen</PresentationFormat>
  <Paragraphs>403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4_Office Theme</vt:lpstr>
      <vt:lpstr>2_Office Theme</vt:lpstr>
      <vt:lpstr>Interactions </vt:lpstr>
      <vt:lpstr>[an|en]</vt:lpstr>
      <vt:lpstr>[am|em]</vt:lpstr>
      <vt:lpstr>Follow up :</vt:lpstr>
      <vt:lpstr>Follow up 2: </vt:lpstr>
      <vt:lpstr>Using ‘le’ with dates</vt:lpstr>
      <vt:lpstr>Follow up 3: Le drapeau d’Haïti</vt:lpstr>
      <vt:lpstr>Follow up 4: </vt:lpstr>
      <vt:lpstr>Follow up 4: 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65</cp:revision>
  <dcterms:created xsi:type="dcterms:W3CDTF">2021-06-12T06:20:35Z</dcterms:created>
  <dcterms:modified xsi:type="dcterms:W3CDTF">2023-11-25T06:17:00Z</dcterms:modified>
</cp:coreProperties>
</file>