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26"/>
  </p:notesMasterIdLst>
  <p:sldIdLst>
    <p:sldId id="275" r:id="rId4"/>
    <p:sldId id="452" r:id="rId5"/>
    <p:sldId id="361" r:id="rId6"/>
    <p:sldId id="362" r:id="rId7"/>
    <p:sldId id="345" r:id="rId8"/>
    <p:sldId id="425" r:id="rId9"/>
    <p:sldId id="410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18" r:id="rId20"/>
    <p:sldId id="451" r:id="rId21"/>
    <p:sldId id="453" r:id="rId22"/>
    <p:sldId id="423" r:id="rId23"/>
    <p:sldId id="424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F5E7D-F7C1-40A7-AE4D-EE441EE26F73}" v="3" dt="2022-08-19T14:32:52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0452" autoAdjust="0"/>
  </p:normalViewPr>
  <p:slideViewPr>
    <p:cSldViewPr snapToGrid="0">
      <p:cViewPr varScale="1">
        <p:scale>
          <a:sx n="74" d="100"/>
          <a:sy n="74" d="100"/>
        </p:scale>
        <p:origin x="112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661F5E7D-F7C1-40A7-AE4D-EE441EE26F73}"/>
    <pc:docChg chg="addSld delSld modSld delMainMaster">
      <pc:chgData name="Tom Dawes" userId="fe899cd594ff6f3a" providerId="LiveId" clId="{661F5E7D-F7C1-40A7-AE4D-EE441EE26F73}" dt="2022-08-19T14:32:52.517" v="5"/>
      <pc:docMkLst>
        <pc:docMk/>
      </pc:docMkLst>
      <pc:sldChg chg="add del">
        <pc:chgData name="Tom Dawes" userId="fe899cd594ff6f3a" providerId="LiveId" clId="{661F5E7D-F7C1-40A7-AE4D-EE441EE26F73}" dt="2022-08-19T13:49:50.379" v="1"/>
        <pc:sldMkLst>
          <pc:docMk/>
          <pc:sldMk cId="0" sldId="425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0" sldId="427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2748275028" sldId="428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2557889406" sldId="429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2190969336" sldId="430"/>
        </pc:sldMkLst>
      </pc:sldChg>
      <pc:sldChg chg="add del">
        <pc:chgData name="Tom Dawes" userId="fe899cd594ff6f3a" providerId="LiveId" clId="{661F5E7D-F7C1-40A7-AE4D-EE441EE26F73}" dt="2022-08-19T14:32:52.517" v="5"/>
        <pc:sldMkLst>
          <pc:docMk/>
          <pc:sldMk cId="3399145826" sldId="431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4195541675" sldId="432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2838833671" sldId="433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565363194" sldId="434"/>
        </pc:sldMkLst>
      </pc:sldChg>
      <pc:sldChg chg="add del">
        <pc:chgData name="Tom Dawes" userId="fe899cd594ff6f3a" providerId="LiveId" clId="{661F5E7D-F7C1-40A7-AE4D-EE441EE26F73}" dt="2022-08-19T13:52:05.655" v="3"/>
        <pc:sldMkLst>
          <pc:docMk/>
          <pc:sldMk cId="638832686" sldId="435"/>
        </pc:sldMkLst>
      </pc:sldChg>
      <pc:sldMasterChg chg="del delSldLayout">
        <pc:chgData name="Tom Dawes" userId="fe899cd594ff6f3a" providerId="LiveId" clId="{661F5E7D-F7C1-40A7-AE4D-EE441EE26F73}" dt="2022-08-19T13:49:44.036" v="0" actId="47"/>
        <pc:sldMasterMkLst>
          <pc:docMk/>
          <pc:sldMasterMk cId="918451150" sldId="2147483684"/>
        </pc:sldMasterMkLst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3911050583" sldId="2147483685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310629939" sldId="2147483686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645874745" sldId="2147483687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576343004" sldId="2147483688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749948234" sldId="2147483689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182143550" sldId="2147483690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1501709443" sldId="2147483691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2012228446" sldId="2147483692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2628943878" sldId="2147483693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3989776439" sldId="2147483694"/>
          </pc:sldLayoutMkLst>
        </pc:sldLayoutChg>
        <pc:sldLayoutChg chg="del">
          <pc:chgData name="Tom Dawes" userId="fe899cd594ff6f3a" providerId="LiveId" clId="{661F5E7D-F7C1-40A7-AE4D-EE441EE26F73}" dt="2022-08-19T13:49:44.036" v="0" actId="47"/>
          <pc:sldLayoutMkLst>
            <pc:docMk/>
            <pc:sldMasterMk cId="918451150" sldId="2147483684"/>
            <pc:sldLayoutMk cId="920241137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[a] and [</a:t>
            </a:r>
            <a:r>
              <a:rPr lang="en-GB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4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[&gt;5000] enfant [126] maman [2168]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latin typeface="Arial"/>
              </a:rPr>
              <a:t>sommes </a:t>
            </a:r>
            <a:r>
              <a:rPr lang="fr-FR" sz="1200" b="0" strike="noStrike" spc="-1" dirty="0">
                <a:latin typeface="Arial"/>
              </a:rPr>
              <a:t>[5] </a:t>
            </a:r>
            <a:r>
              <a:rPr lang="fr-FR" sz="1200" b="1" strike="noStrike" spc="-1" dirty="0">
                <a:latin typeface="Arial"/>
              </a:rPr>
              <a:t>nous </a:t>
            </a:r>
            <a:r>
              <a:rPr lang="fr-FR" sz="1200" b="0" strike="noStrike" spc="-1" dirty="0">
                <a:latin typeface="Arial"/>
              </a:rPr>
              <a:t>[31] </a:t>
            </a:r>
            <a:r>
              <a:rPr lang="fr-FR" sz="1200" b="1" strike="noStrike" spc="-1" dirty="0">
                <a:latin typeface="Arial"/>
              </a:rPr>
              <a:t>allemand </a:t>
            </a:r>
            <a:r>
              <a:rPr lang="fr-FR" sz="1200" b="0" strike="noStrike" spc="-1" dirty="0">
                <a:latin typeface="Arial"/>
              </a:rPr>
              <a:t>[844] </a:t>
            </a:r>
            <a:r>
              <a:rPr lang="fr-FR" sz="1200" b="1" strike="noStrike" spc="-1" dirty="0">
                <a:latin typeface="Arial"/>
              </a:rPr>
              <a:t>espagnol </a:t>
            </a:r>
            <a:r>
              <a:rPr lang="fr-FR" sz="1200" b="0" strike="noStrike" spc="-1" dirty="0">
                <a:latin typeface="Arial"/>
              </a:rPr>
              <a:t>[1666] amusant [4695] calme [1731] différent [350] difficile [296] facile [822] important [215] indépendant [954] jeune [152]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malade [1066] méchant [3184] prudent [1529] seul [102]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1</a:t>
            </a:r>
            <a:r>
              <a:rPr lang="en-GB" sz="1200" b="0" strike="noStrike" spc="-1" dirty="0">
                <a:latin typeface="Arial"/>
              </a:rPr>
              <a:t>: --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2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sz="1200" b="0" strike="noStrike" spc="-1" dirty="0">
                <a:latin typeface="Arial"/>
              </a:rPr>
              <a:t>elle2 [38] il2 [13] actif [1219] massif [1760] propre [237] sale [2906] sportif [2670]  idéal [1429]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actif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allemands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04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espagnol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7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créatif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15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drôles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8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faible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contents.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First we will practise recognising the difference between masculine singular and masculine plural adjectives.  Then we will bring in feminine plural agreement.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20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idea of the online exchange.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title and explanation and ensure pupils’ understanding.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If needed, remind students that Jean-Michel lives in Haiti and Pierre lives in France and they are cousins.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adjective agreement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(which are omitted to focus pupils’ attention on the adjective form.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write noun / je and the adjective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this difference between plural and singular adjectives can only be detected in writing, because of the SFC.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Optional – elicit full sentences from pupils as additional practice. E.g. Comment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dit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-on ‘we are intelligent’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idea at the start of this new school year and the start of a module about online exchanges that learning other languages opens the door to new friendships, and that a few kind words go a long way; to revisit some previously-taught language from this term that fits our category of ‘friendship sentences’. 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French from pupils for the English greetings and friendly statements.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greet them and say something kind about their work or about them themselves.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6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feminine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agreement (masculine and feminine)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(which are omitted to focus pupils’ attention on the verb and adjective forms.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say the full French sentence, then say the correct name or names.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elicits the meaning of the adjective.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 further click places the callout in the appropriate category.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guides pupils to complete items 2-8 chorally, providing feedback after each item.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</a:t>
            </a:r>
            <a:r>
              <a:rPr lang="en-GB" b="0" dirty="0"/>
              <a:t>, which pupils met last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also practise in pairs.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focus further on the difference in sound between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SSC [a]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cluster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Say the word several times.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call out and labels for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introduce Pierre and Adèle’s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mum: Claudine.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84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previously taught vocabulary containing the SSC [a] and [</a:t>
            </a:r>
            <a:r>
              <a:rPr lang="en-GB" b="0" dirty="0" err="1"/>
              <a:t>an|en</a:t>
            </a:r>
            <a:r>
              <a:rPr lang="en-GB" b="0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that pupils understand the task. They listen out for the vowel sounds [a] and [</a:t>
            </a:r>
            <a:r>
              <a:rPr lang="en-GB" dirty="0" err="1"/>
              <a:t>an|en</a:t>
            </a:r>
            <a:r>
              <a:rPr lang="en-GB" dirty="0"/>
              <a:t>] and write the French words.  Words go into the overlap if they contain both sounds.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to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transcribe the word into the appropriate part of the Venn diagram.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each word in order.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the English meanings as these are words that pupils learnt in Y3/4, with the exception of </a:t>
            </a:r>
            <a:r>
              <a:rPr lang="en-GB" dirty="0" err="1"/>
              <a:t>allemand</a:t>
            </a:r>
            <a:r>
              <a:rPr lang="en-GB" dirty="0"/>
              <a:t> (German), which is a new word for this week, and appears with a visual prompt.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sale</a:t>
            </a:r>
            <a:br>
              <a:rPr lang="en-GB" dirty="0"/>
            </a:br>
            <a:r>
              <a:rPr lang="en-GB" dirty="0"/>
              <a:t>massif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blanc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indépendant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idéal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amusant</a:t>
            </a:r>
            <a:br>
              <a:rPr lang="en-GB" dirty="0"/>
            </a:br>
            <a:r>
              <a:rPr lang="en-GB" dirty="0" err="1"/>
              <a:t>intéressant</a:t>
            </a:r>
            <a:br>
              <a:rPr lang="en-GB" dirty="0"/>
            </a:br>
            <a:r>
              <a:rPr lang="en-GB" dirty="0"/>
              <a:t>blanche</a:t>
            </a:r>
            <a:br>
              <a:rPr lang="en-GB" dirty="0"/>
            </a:br>
            <a:r>
              <a:rPr lang="en-GB" dirty="0" err="1"/>
              <a:t>allemand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already met and to present the 1</a:t>
            </a:r>
            <a:r>
              <a:rPr lang="en-GB" sz="1200" b="0" i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sommes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four French sentences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sommes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 and liaison.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(9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b="0" baseline="0" dirty="0"/>
              <a:t>practise distinguishing aurally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b="0" dirty="0"/>
              <a:t>Click the button to play audio with the pronoun obscured.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</a:t>
            </a:r>
            <a:r>
              <a:rPr lang="en-GB" sz="1200" b="0" baseline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Pupils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should note whether the first word of each sentence must be ‘je’ or ‘nous’.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adjective used in each sentence (to force vocabulary recall).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</a:t>
            </a:r>
            <a:r>
              <a:rPr lang="en-GB" b="0" dirty="0"/>
              <a:t>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a full version of the sentence audio plays when the green tick appears.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amusants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positifs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5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675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545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9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21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776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33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46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514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6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234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716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295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228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800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219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72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27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101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20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688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740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6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78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4855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20.wav"/><Relationship Id="rId7" Type="http://schemas.openxmlformats.org/officeDocument/2006/relationships/audio" Target="../media/audio21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14.wav"/><Relationship Id="rId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image" Target="../media/image18.png"/><Relationship Id="rId9" Type="http://schemas.openxmlformats.org/officeDocument/2006/relationships/audio" Target="../media/audio22.wav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18" Type="http://schemas.openxmlformats.org/officeDocument/2006/relationships/image" Target="../media/image30.svg"/><Relationship Id="rId3" Type="http://schemas.openxmlformats.org/officeDocument/2006/relationships/audio" Target="../media/audio23.wav"/><Relationship Id="rId7" Type="http://schemas.openxmlformats.org/officeDocument/2006/relationships/audio" Target="../media/audio24.wav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27.png"/><Relationship Id="rId15" Type="http://schemas.openxmlformats.org/officeDocument/2006/relationships/audio" Target="../media/audio14.wav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audio" Target="../media/audio25.wav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18" Type="http://schemas.openxmlformats.org/officeDocument/2006/relationships/image" Target="../media/image30.sv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27.png"/><Relationship Id="rId15" Type="http://schemas.openxmlformats.org/officeDocument/2006/relationships/audio" Target="../media/audio14.wav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audio" Target="../media/audio28.wav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3" Type="http://schemas.openxmlformats.org/officeDocument/2006/relationships/audio" Target="../media/audio29.wav"/><Relationship Id="rId7" Type="http://schemas.openxmlformats.org/officeDocument/2006/relationships/audio" Target="../media/audio30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5" Type="http://schemas.openxmlformats.org/officeDocument/2006/relationships/image" Target="../media/image30.svg"/><Relationship Id="rId10" Type="http://schemas.openxmlformats.org/officeDocument/2006/relationships/image" Target="../media/image40.gif"/><Relationship Id="rId4" Type="http://schemas.openxmlformats.org/officeDocument/2006/relationships/image" Target="../media/image18.png"/><Relationship Id="rId9" Type="http://schemas.openxmlformats.org/officeDocument/2006/relationships/audio" Target="../media/audio31.wav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3" Type="http://schemas.openxmlformats.org/officeDocument/2006/relationships/audio" Target="../media/audio32.wav"/><Relationship Id="rId7" Type="http://schemas.openxmlformats.org/officeDocument/2006/relationships/audio" Target="../media/audio33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42.gif"/><Relationship Id="rId5" Type="http://schemas.openxmlformats.org/officeDocument/2006/relationships/image" Target="../media/image27.png"/><Relationship Id="rId15" Type="http://schemas.openxmlformats.org/officeDocument/2006/relationships/image" Target="../media/image30.svg"/><Relationship Id="rId10" Type="http://schemas.openxmlformats.org/officeDocument/2006/relationships/image" Target="../media/image32.gif"/><Relationship Id="rId4" Type="http://schemas.openxmlformats.org/officeDocument/2006/relationships/image" Target="../media/image18.png"/><Relationship Id="rId9" Type="http://schemas.openxmlformats.org/officeDocument/2006/relationships/audio" Target="../media/audio34.wav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35.wav"/><Relationship Id="rId7" Type="http://schemas.openxmlformats.org/officeDocument/2006/relationships/audio" Target="../media/audio36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14.wav"/><Relationship Id="rId5" Type="http://schemas.openxmlformats.org/officeDocument/2006/relationships/image" Target="../media/image27.png"/><Relationship Id="rId10" Type="http://schemas.openxmlformats.org/officeDocument/2006/relationships/image" Target="../media/image43.gif"/><Relationship Id="rId4" Type="http://schemas.openxmlformats.org/officeDocument/2006/relationships/image" Target="../media/image18.png"/><Relationship Id="rId9" Type="http://schemas.openxmlformats.org/officeDocument/2006/relationships/audio" Target="../media/audio37.wav"/><Relationship Id="rId1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38.wav"/><Relationship Id="rId7" Type="http://schemas.openxmlformats.org/officeDocument/2006/relationships/audio" Target="../media/audio39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14.wav"/><Relationship Id="rId5" Type="http://schemas.openxmlformats.org/officeDocument/2006/relationships/image" Target="../media/image27.png"/><Relationship Id="rId10" Type="http://schemas.openxmlformats.org/officeDocument/2006/relationships/image" Target="../media/image40.gif"/><Relationship Id="rId4" Type="http://schemas.openxmlformats.org/officeDocument/2006/relationships/image" Target="../media/image18.png"/><Relationship Id="rId9" Type="http://schemas.openxmlformats.org/officeDocument/2006/relationships/audio" Target="../media/audio40.wav"/><Relationship Id="rId1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gif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21.svg"/><Relationship Id="rId10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53.gi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11" Type="http://schemas.openxmlformats.org/officeDocument/2006/relationships/image" Target="../media/image21.svg"/><Relationship Id="rId5" Type="http://schemas.openxmlformats.org/officeDocument/2006/relationships/image" Target="../media/image50.png"/><Relationship Id="rId10" Type="http://schemas.openxmlformats.org/officeDocument/2006/relationships/image" Target="../media/image20.png"/><Relationship Id="rId4" Type="http://schemas.openxmlformats.org/officeDocument/2006/relationships/image" Target="../media/image55.gif"/><Relationship Id="rId9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gif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14.gi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8.png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16.wav"/><Relationship Id="rId3" Type="http://schemas.openxmlformats.org/officeDocument/2006/relationships/audio" Target="../media/audio13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audio" Target="../media/audio15.wav"/><Relationship Id="rId5" Type="http://schemas.openxmlformats.org/officeDocument/2006/relationships/audio" Target="../media/audio14.wav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29.pn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17.wav"/><Relationship Id="rId7" Type="http://schemas.openxmlformats.org/officeDocument/2006/relationships/audio" Target="../media/audio18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14.wav"/><Relationship Id="rId5" Type="http://schemas.openxmlformats.org/officeDocument/2006/relationships/image" Target="../media/image27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audio" Target="../media/audio19.wav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25167" y="451606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sommes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(we are)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[an|en]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748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0F3F00F-BFEC-4D2A-8D1A-5AF89B0D66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D70DC-FF3F-417B-8DD0-0A71B0AA124A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5F8839-6F9C-47DC-9F13-42E182CC4A8D}"/>
              </a:ext>
            </a:extLst>
          </p:cNvPr>
          <p:cNvSpPr txBox="1"/>
          <p:nvPr/>
        </p:nvSpPr>
        <p:spPr>
          <a:xfrm>
            <a:off x="8782380" y="6482570"/>
            <a:ext cx="344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pruden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4739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759789" y="546738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0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65B06A-1E91-4BBE-B41D-FC8087D84F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8" y="4188316"/>
            <a:ext cx="1321755" cy="1334842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143B9ED2-DF69-409A-B6BD-001B016F3FFE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A02CF9D-A655-7A8E-ECCD-071936C227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7BE941E8-6D73-4BD4-FC8B-352E6CCC69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F270261A-D1BA-8408-AB95-8631DECCB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diffici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07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396065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German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1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FF6E1A-F13A-45AD-9A04-C0019F792F0C}"/>
              </a:ext>
            </a:extLst>
          </p:cNvPr>
          <p:cNvGrpSpPr/>
          <p:nvPr/>
        </p:nvGrpSpPr>
        <p:grpSpPr>
          <a:xfrm>
            <a:off x="9396502" y="4813668"/>
            <a:ext cx="1346966" cy="626992"/>
            <a:chOff x="9396502" y="4813668"/>
            <a:chExt cx="1346966" cy="6269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EA3A56B-C267-43D2-B812-55ADC5992F9C}"/>
                </a:ext>
              </a:extLst>
            </p:cNvPr>
            <p:cNvGrpSpPr/>
            <p:nvPr/>
          </p:nvGrpSpPr>
          <p:grpSpPr>
            <a:xfrm>
              <a:off x="9396502" y="4813668"/>
              <a:ext cx="1243396" cy="626992"/>
              <a:chOff x="3520438" y="2927430"/>
              <a:chExt cx="1520493" cy="70691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48E3CFE-264C-48FA-94A1-38F534A1932B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29" name="Graphic 28" descr="Confused person with solid fill">
                  <a:extLst>
                    <a:ext uri="{FF2B5EF4-FFF2-40B4-BE49-F238E27FC236}">
                      <a16:creationId xmlns:a16="http://schemas.microsoft.com/office/drawing/2014/main" id="{C1D23B81-1BA0-4C81-A194-A73CB33FD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30" name="Picture 29" descr="Logo&#10;&#10;Description automatically generated">
                  <a:extLst>
                    <a:ext uri="{FF2B5EF4-FFF2-40B4-BE49-F238E27FC236}">
                      <a16:creationId xmlns:a16="http://schemas.microsoft.com/office/drawing/2014/main" id="{A553C38E-486B-41DB-A3BD-2ADD2E61F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C329EBBF-26EA-4A0D-ADD4-575E6D8EC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1FE06C7-5638-4E25-A9EC-E66853D66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0608">
              <a:off x="10302030" y="4913069"/>
              <a:ext cx="441438" cy="26486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1905DD-3DD3-40DC-935D-1385520907D0}"/>
              </a:ext>
            </a:extLst>
          </p:cNvPr>
          <p:cNvGrpSpPr/>
          <p:nvPr/>
        </p:nvGrpSpPr>
        <p:grpSpPr>
          <a:xfrm>
            <a:off x="10776776" y="4869191"/>
            <a:ext cx="1346966" cy="626992"/>
            <a:chOff x="9396502" y="4813668"/>
            <a:chExt cx="1346966" cy="6269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5302F7-7358-406B-91E4-1D88ABC159C4}"/>
                </a:ext>
              </a:extLst>
            </p:cNvPr>
            <p:cNvGrpSpPr/>
            <p:nvPr/>
          </p:nvGrpSpPr>
          <p:grpSpPr>
            <a:xfrm>
              <a:off x="9396502" y="4813668"/>
              <a:ext cx="1243396" cy="626992"/>
              <a:chOff x="3520438" y="2927430"/>
              <a:chExt cx="1520493" cy="70691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6EA93EE-0261-43D0-80C8-484B4E834D35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43" name="Graphic 42" descr="Confused person with solid fill">
                  <a:extLst>
                    <a:ext uri="{FF2B5EF4-FFF2-40B4-BE49-F238E27FC236}">
                      <a16:creationId xmlns:a16="http://schemas.microsoft.com/office/drawing/2014/main" id="{49396130-ACBA-4F91-AFC4-8DAC391825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44" name="Picture 43" descr="Logo&#10;&#10;Description automatically generated">
                  <a:extLst>
                    <a:ext uri="{FF2B5EF4-FFF2-40B4-BE49-F238E27FC236}">
                      <a16:creationId xmlns:a16="http://schemas.microsoft.com/office/drawing/2014/main" id="{152954D5-F58D-448D-895E-B4A9DF0DD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9A3E453-686F-4962-9B6E-D347BF698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DA932AB-C3B6-4F00-95EE-6DC91C8B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0608">
              <a:off x="10302030" y="4913069"/>
              <a:ext cx="441438" cy="264863"/>
            </a:xfrm>
            <a:prstGeom prst="rect">
              <a:avLst/>
            </a:prstGeom>
          </p:spPr>
        </p:pic>
      </p:grpSp>
      <p:sp>
        <p:nvSpPr>
          <p:cNvPr id="31" name="Title 3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ED474576-49E5-EFC5-ECFF-598E1B0621B0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4F601C6-3025-740F-2FF2-ADDBE50318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0D8AB4E6-8E6E-080D-66CA-22C33427D4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FF2AB4B7-14DC-B90A-E906-F3BDD216F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content2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2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3C97B6-8CD4-441A-B512-72D98EAA90FA}"/>
              </a:ext>
            </a:extLst>
          </p:cNvPr>
          <p:cNvGrpSpPr/>
          <p:nvPr/>
        </p:nvGrpSpPr>
        <p:grpSpPr>
          <a:xfrm>
            <a:off x="2279590" y="4822380"/>
            <a:ext cx="1317394" cy="626992"/>
            <a:chOff x="2333136" y="4780996"/>
            <a:chExt cx="1317394" cy="6269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A55017-6D56-46BF-A717-BBC331DC0172}"/>
                </a:ext>
              </a:extLst>
            </p:cNvPr>
            <p:cNvGrpSpPr/>
            <p:nvPr/>
          </p:nvGrpSpPr>
          <p:grpSpPr>
            <a:xfrm>
              <a:off x="2333136" y="4780996"/>
              <a:ext cx="1243396" cy="626992"/>
              <a:chOff x="3520438" y="2927430"/>
              <a:chExt cx="1520493" cy="70691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5A0A5E8-9B52-437C-8105-AE8DDBEF197D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24" name="Graphic 23" descr="Confused person with solid fill">
                  <a:extLst>
                    <a:ext uri="{FF2B5EF4-FFF2-40B4-BE49-F238E27FC236}">
                      <a16:creationId xmlns:a16="http://schemas.microsoft.com/office/drawing/2014/main" id="{0C2B3934-C87B-481A-B697-6BC35B988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25" name="Picture 24" descr="Logo&#10;&#10;Description automatically generated">
                  <a:extLst>
                    <a:ext uri="{FF2B5EF4-FFF2-40B4-BE49-F238E27FC236}">
                      <a16:creationId xmlns:a16="http://schemas.microsoft.com/office/drawing/2014/main" id="{4120A8C0-5A3B-45F1-AA79-3A7FEA04C2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9E22C16-03BB-41EE-8D1B-AB0A1D8A3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B7F7910-77BD-4A39-B253-17AC0CDA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1045">
              <a:off x="3240872" y="4866753"/>
              <a:ext cx="409658" cy="272998"/>
            </a:xfrm>
            <a:prstGeom prst="rect">
              <a:avLst/>
            </a:prstGeom>
          </p:spPr>
        </p:pic>
      </p:grpSp>
      <p:sp>
        <p:nvSpPr>
          <p:cNvPr id="20" name="Title 3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22231384-7FBA-8856-4457-E4BCF3E3DC07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76A1382-ED29-446D-4CD5-2E04D195D8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 descr="Line arrow Clockwise curve">
            <a:extLst>
              <a:ext uri="{FF2B5EF4-FFF2-40B4-BE49-F238E27FC236}">
                <a16:creationId xmlns:a16="http://schemas.microsoft.com/office/drawing/2014/main" id="{3BA2689F-28CB-6FF7-3CD7-925A5C10AD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8" name="Graphic 27" descr="Line arrow Clockwise curve">
            <a:extLst>
              <a:ext uri="{FF2B5EF4-FFF2-40B4-BE49-F238E27FC236}">
                <a16:creationId xmlns:a16="http://schemas.microsoft.com/office/drawing/2014/main" id="{9FB9CA43-1112-9E9E-1B4E-097F25A13E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jeune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creative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3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3E6181-AFA7-417C-A323-258495DAED01}"/>
              </a:ext>
            </a:extLst>
          </p:cNvPr>
          <p:cNvGrpSpPr/>
          <p:nvPr/>
        </p:nvGrpSpPr>
        <p:grpSpPr>
          <a:xfrm>
            <a:off x="2209311" y="4194629"/>
            <a:ext cx="1274117" cy="1213359"/>
            <a:chOff x="4338100" y="5799834"/>
            <a:chExt cx="972558" cy="1013875"/>
          </a:xfrm>
        </p:grpSpPr>
        <p:pic>
          <p:nvPicPr>
            <p:cNvPr id="19" name="Picture 18" descr="Shape, circle&#10;&#10;Description automatically generated">
              <a:extLst>
                <a:ext uri="{FF2B5EF4-FFF2-40B4-BE49-F238E27FC236}">
                  <a16:creationId xmlns:a16="http://schemas.microsoft.com/office/drawing/2014/main" id="{DB8078B8-C144-4063-9DB7-C42C373C2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799" y="6229341"/>
              <a:ext cx="901859" cy="584368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31754509-1E1C-450F-8FDA-D610FFA6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100" y="6037414"/>
              <a:ext cx="329338" cy="401479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F101A0E-4F13-4CBF-A979-630210019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832" y="5844564"/>
              <a:ext cx="329338" cy="401479"/>
            </a:xfrm>
            <a:prstGeom prst="rect">
              <a:avLst/>
            </a:prstGeom>
          </p:spPr>
        </p:pic>
        <p:pic>
          <p:nvPicPr>
            <p:cNvPr id="22" name="Picture 2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0D422AE-2AB8-4B6D-B1A2-11E5D2C7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541" y="5799834"/>
              <a:ext cx="329338" cy="401479"/>
            </a:xfrm>
            <a:prstGeom prst="rect">
              <a:avLst/>
            </a:prstGeom>
          </p:spPr>
        </p:pic>
      </p:grpSp>
      <p:sp>
        <p:nvSpPr>
          <p:cNvPr id="24" name="Title 3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EF4ABB88-7D55-56BC-7B10-5F783C958E7B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EB11685-F50B-383E-2609-48982ECB12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Line arrow Clockwise curve">
            <a:extLst>
              <a:ext uri="{FF2B5EF4-FFF2-40B4-BE49-F238E27FC236}">
                <a16:creationId xmlns:a16="http://schemas.microsoft.com/office/drawing/2014/main" id="{765C6DEF-59C3-EB1B-F4F3-A994A99A21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7" name="Graphic 26" descr="Line arrow Clockwise curve">
            <a:extLst>
              <a:ext uri="{FF2B5EF4-FFF2-40B4-BE49-F238E27FC236}">
                <a16:creationId xmlns:a16="http://schemas.microsoft.com/office/drawing/2014/main" id="{ACB98E23-E8C0-D1E3-21B2-2D94EED4E3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dro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52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862964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4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86435DF-2399-4513-826C-38733A8B0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8" y="4490590"/>
            <a:ext cx="1247826" cy="10618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56B6926-835D-4769-B981-1D0A92BDB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48" y="4490590"/>
            <a:ext cx="1247826" cy="1061892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99C6DEA1-F8C4-A60F-EEAD-04FF2DB4F37B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1AD159E-70BE-7BE0-9F84-FCD5E8C4E9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48E0B46F-6E74-2472-715F-D5F20EDAA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3FEB2BCF-1D0F-6C82-F2AE-CEC40A6AF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for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615" y="2216811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49716" y="544452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weak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5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BFF385A-87AA-4088-B9C6-551FFED5F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27" y="4043428"/>
            <a:ext cx="1697484" cy="1355050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89A1B456-8E10-C89D-881E-4DA20D5E5555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AA96759-C709-4BBD-6425-852B781E4F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34854347-CA02-4248-8ECF-53388BBB44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DCDEDF04-37D5-FB08-6A00-88B59C673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sag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727" y="25274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29341" y="5505772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6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9" name="Picture 8" descr="A cartoon of a smiling face&#10;&#10;Description automatically generated with low confidence">
            <a:extLst>
              <a:ext uri="{FF2B5EF4-FFF2-40B4-BE49-F238E27FC236}">
                <a16:creationId xmlns:a16="http://schemas.microsoft.com/office/drawing/2014/main" id="{F0181192-84F6-45AB-B22F-8FBD2C748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31" y="4755705"/>
            <a:ext cx="1184416" cy="767453"/>
          </a:xfrm>
          <a:prstGeom prst="rect">
            <a:avLst/>
          </a:prstGeom>
        </p:spPr>
      </p:pic>
      <p:pic>
        <p:nvPicPr>
          <p:cNvPr id="18" name="Picture 17" descr="A cartoon of a smiling face&#10;&#10;Description automatically generated with low confidence">
            <a:extLst>
              <a:ext uri="{FF2B5EF4-FFF2-40B4-BE49-F238E27FC236}">
                <a16:creationId xmlns:a16="http://schemas.microsoft.com/office/drawing/2014/main" id="{DC83F117-D0AD-4B90-82F9-E894BD8ADD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819" y="4791159"/>
            <a:ext cx="1184416" cy="767453"/>
          </a:xfrm>
          <a:prstGeom prst="rect">
            <a:avLst/>
          </a:prstGeom>
        </p:spPr>
      </p:pic>
      <p:sp>
        <p:nvSpPr>
          <p:cNvPr id="19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1F41CA77-17C7-4B2C-BAA8-FAD1D0BEE5A5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889926B-2DB3-6FDF-8FC0-C46C69E874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E218532D-D4E0-6427-3155-A100DAB694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2" name="Graphic 21" descr="Line arrow Clockwise curve">
            <a:extLst>
              <a:ext uri="{FF2B5EF4-FFF2-40B4-BE49-F238E27FC236}">
                <a16:creationId xmlns:a16="http://schemas.microsoft.com/office/drawing/2014/main" id="{41FD9E64-F162-E02E-5373-67482102F8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[1/2]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-18532"/>
              <a:gd name="adj2" fmla="val -5938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Don’t forget!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adjective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7" y="3759198"/>
            <a:ext cx="894856" cy="7241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“Nous” (we) is a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pronoun – it refers 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BECA7-D5C9-4CC7-BB3F-6253B30CE4B6}"/>
              </a:ext>
            </a:extLst>
          </p:cNvPr>
          <p:cNvSpPr txBox="1"/>
          <p:nvPr/>
        </p:nvSpPr>
        <p:spPr>
          <a:xfrm>
            <a:off x="246184" y="1615297"/>
            <a:ext cx="1169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There must 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agreement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A1026-2A21-465A-8614-74777BC0EAFA}"/>
              </a:ext>
            </a:extLst>
          </p:cNvPr>
          <p:cNvSpPr/>
          <p:nvPr/>
        </p:nvSpPr>
        <p:spPr>
          <a:xfrm>
            <a:off x="246184" y="2345340"/>
            <a:ext cx="1086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adjectives describing “nous” need to be in a plural form: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500576" y="3859642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6280498" y="3859642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29316"/>
              <a:gd name="adj2" fmla="val -61495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Don’t forget!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adjective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41B6EDB5-D367-49B2-B495-21189D79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9" y="358861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36" y="3588612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09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2" grpId="0"/>
      <p:bldP spid="33" grpId="0"/>
      <p:bldP spid="35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5688968" cy="678950"/>
          </a:xfrm>
        </p:spPr>
        <p:txBody>
          <a:bodyPr/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Échange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78CC16C-E675-4E19-95F0-73672170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4" y="60558"/>
            <a:ext cx="1359345" cy="764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29F8C-076F-4032-AE8C-571663647B52}"/>
              </a:ext>
            </a:extLst>
          </p:cNvPr>
          <p:cNvSpPr txBox="1"/>
          <p:nvPr/>
        </p:nvSpPr>
        <p:spPr>
          <a:xfrm>
            <a:off x="7314025" y="195057"/>
            <a:ext cx="313064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l’échange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exchange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ligne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 online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48F06-D469-4177-8FCA-6D58381E3623}"/>
              </a:ext>
            </a:extLst>
          </p:cNvPr>
          <p:cNvSpPr txBox="1"/>
          <p:nvPr/>
        </p:nvSpPr>
        <p:spPr>
          <a:xfrm>
            <a:off x="107675" y="935574"/>
            <a:ext cx="1036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Jean-Michel organise </a:t>
            </a:r>
            <a:r>
              <a:rPr lang="en-GB" dirty="0" err="1">
                <a:latin typeface="Century Gothic" panose="020B0502020202020204" pitchFamily="34" charset="0"/>
              </a:rPr>
              <a:t>une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échange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en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ligne</a:t>
            </a:r>
            <a:r>
              <a:rPr lang="en-GB" dirty="0">
                <a:latin typeface="Century Gothic" panose="020B0502020202020204" pitchFamily="34" charset="0"/>
              </a:rPr>
              <a:t> avec la </a:t>
            </a:r>
            <a:r>
              <a:rPr lang="en-GB" dirty="0" err="1">
                <a:latin typeface="Century Gothic" panose="020B0502020202020204" pitchFamily="34" charset="0"/>
              </a:rPr>
              <a:t>classe</a:t>
            </a:r>
            <a:r>
              <a:rPr lang="en-GB" dirty="0">
                <a:latin typeface="Century Gothic" panose="020B0502020202020204" pitchFamily="34" charset="0"/>
              </a:rPr>
              <a:t> de Pierre.</a:t>
            </a:r>
          </a:p>
        </p:txBody>
      </p:sp>
      <p:pic>
        <p:nvPicPr>
          <p:cNvPr id="13" name="Picture 1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5017CCAD-F864-4652-A6CE-DD8B1F264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45" y="1701207"/>
            <a:ext cx="6697233" cy="45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3B88D858-66E7-42DC-83A3-655A28D33822}"/>
              </a:ext>
            </a:extLst>
          </p:cNvPr>
          <p:cNvSpPr txBox="1"/>
          <p:nvPr/>
        </p:nvSpPr>
        <p:spPr>
          <a:xfrm>
            <a:off x="138083" y="2556044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38083" y="33451"/>
            <a:ext cx="1095091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Aïe</a:t>
            </a:r>
            <a:r>
              <a:rPr lang="en-GB" sz="24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!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Il y a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le micro ! Jean-Michel utilise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tchat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</a:b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il y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aussi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tchat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CDEC1FBF-CAC7-4D19-97D3-E22C6EB9556B}"/>
              </a:ext>
            </a:extLst>
          </p:cNvPr>
          <p:cNvSpPr/>
          <p:nvPr/>
        </p:nvSpPr>
        <p:spPr>
          <a:xfrm>
            <a:off x="138084" y="825649"/>
            <a:ext cx="111776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 Jean-Michel</a:t>
            </a:r>
            <a:r>
              <a:rPr kumimoji="0" lang="fr-FR" sz="22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messaging about himself or himself AND his classmates? 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0D9177BA-9E7C-4899-8902-31764792A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48" y="1129033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C6C8587B-0677-4A15-BA81-403B15E35992}"/>
              </a:ext>
            </a:extLst>
          </p:cNvPr>
          <p:cNvSpPr/>
          <p:nvPr/>
        </p:nvSpPr>
        <p:spPr>
          <a:xfrm>
            <a:off x="995448" y="1320421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E531F67D-562F-4E1F-B07B-C34E5FBA18CB}"/>
              </a:ext>
            </a:extLst>
          </p:cNvPr>
          <p:cNvSpPr txBox="1">
            <a:spLocks/>
          </p:cNvSpPr>
          <p:nvPr/>
        </p:nvSpPr>
        <p:spPr>
          <a:xfrm>
            <a:off x="1070369" y="1222165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Écris les adjectifs en anglais.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E3A7-D7A5-4ADD-B556-7FD23DE07D5E}"/>
              </a:ext>
            </a:extLst>
          </p:cNvPr>
          <p:cNvSpPr txBox="1"/>
          <p:nvPr/>
        </p:nvSpPr>
        <p:spPr>
          <a:xfrm>
            <a:off x="138083" y="1988679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actifs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1FC39-1AD5-4305-BBF9-342D31E5D1F6}"/>
              </a:ext>
            </a:extLst>
          </p:cNvPr>
          <p:cNvSpPr txBox="1"/>
          <p:nvPr/>
        </p:nvSpPr>
        <p:spPr>
          <a:xfrm>
            <a:off x="3225594" y="2001043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256AB135-5AE0-4007-84CE-B6428296B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20990"/>
              </p:ext>
            </p:extLst>
          </p:nvPr>
        </p:nvGraphicFramePr>
        <p:xfrm>
          <a:off x="7654565" y="1897927"/>
          <a:ext cx="4456388" cy="4846320"/>
        </p:xfrm>
        <a:graphic>
          <a:graphicData uri="http://schemas.openxmlformats.org/drawingml/2006/table">
            <a:tbl>
              <a:tblPr/>
              <a:tblGrid>
                <a:gridCol w="47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/>
                        </a:rPr>
                        <a:t>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(we)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(I)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E7D6882E-5873-4F82-9FA8-9BB7F24B1F78}"/>
              </a:ext>
            </a:extLst>
          </p:cNvPr>
          <p:cNvSpPr txBox="1"/>
          <p:nvPr/>
        </p:nvSpPr>
        <p:spPr>
          <a:xfrm>
            <a:off x="8573584" y="259075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B4C2B8-4FD6-4FFD-AECF-D68A16502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45624" y="2722042"/>
            <a:ext cx="346161" cy="36058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178AFC1-6545-46D9-84F5-ED57A7FFC0A2}"/>
              </a:ext>
            </a:extLst>
          </p:cNvPr>
          <p:cNvSpPr txBox="1"/>
          <p:nvPr/>
        </p:nvSpPr>
        <p:spPr>
          <a:xfrm>
            <a:off x="8573586" y="3121964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fun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F40273F-CBDF-40B5-88E3-78641F35F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10781" y="3176246"/>
            <a:ext cx="346161" cy="3605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3E47A67-3D2E-4C4D-8A54-BE89BDE80654}"/>
              </a:ext>
            </a:extLst>
          </p:cNvPr>
          <p:cNvSpPr txBox="1"/>
          <p:nvPr/>
        </p:nvSpPr>
        <p:spPr>
          <a:xfrm>
            <a:off x="8573584" y="3658176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creative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E00431B-45B1-4913-99E4-98FA9F2BD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594129" y="3773743"/>
            <a:ext cx="346161" cy="3605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4ABBD2D-A992-4A7D-8843-9B7A7E2F0567}"/>
              </a:ext>
            </a:extLst>
          </p:cNvPr>
          <p:cNvSpPr txBox="1"/>
          <p:nvPr/>
        </p:nvSpPr>
        <p:spPr>
          <a:xfrm>
            <a:off x="7893599" y="4185838"/>
            <a:ext cx="26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7644E40-284F-49ED-9533-CD7542264D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780388" y="4205683"/>
            <a:ext cx="346161" cy="36058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5F9D234-CA3A-4167-A250-613191D14C2C}"/>
              </a:ext>
            </a:extLst>
          </p:cNvPr>
          <p:cNvSpPr txBox="1"/>
          <p:nvPr/>
        </p:nvSpPr>
        <p:spPr>
          <a:xfrm>
            <a:off x="8573583" y="466335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strong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D53ABF2-4D38-4D18-94B2-D64F81168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37437" y="4780916"/>
            <a:ext cx="346161" cy="36058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1014C4C-CF35-4F3F-A8F0-E77E8598985A}"/>
              </a:ext>
            </a:extLst>
          </p:cNvPr>
          <p:cNvSpPr txBox="1"/>
          <p:nvPr/>
        </p:nvSpPr>
        <p:spPr>
          <a:xfrm>
            <a:off x="8573584" y="518462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8DE465C-E835-4213-B987-F3BB9F41D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594127" y="5279095"/>
            <a:ext cx="346161" cy="36058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7629898-255E-4953-984D-F2F174781EBB}"/>
              </a:ext>
            </a:extLst>
          </p:cNvPr>
          <p:cNvSpPr txBox="1"/>
          <p:nvPr/>
        </p:nvSpPr>
        <p:spPr>
          <a:xfrm>
            <a:off x="8573583" y="568284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sporty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CD72774-81CB-4D62-B041-50E650F88A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612005" y="5808055"/>
            <a:ext cx="346161" cy="36058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4FF833D-2375-4EE7-A7DB-94114E3D81A3}"/>
              </a:ext>
            </a:extLst>
          </p:cNvPr>
          <p:cNvSpPr txBox="1"/>
          <p:nvPr/>
        </p:nvSpPr>
        <p:spPr>
          <a:xfrm>
            <a:off x="8333295" y="6231594"/>
            <a:ext cx="218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interesting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ABBCD20-514C-42A8-B667-061E3CE891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10781" y="6293078"/>
            <a:ext cx="346161" cy="3605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21D61B-FD3F-4369-A5F3-29F8435D3FA4}"/>
              </a:ext>
            </a:extLst>
          </p:cNvPr>
          <p:cNvGrpSpPr/>
          <p:nvPr/>
        </p:nvGrpSpPr>
        <p:grpSpPr>
          <a:xfrm>
            <a:off x="2904831" y="2063643"/>
            <a:ext cx="401076" cy="382999"/>
            <a:chOff x="4496334" y="2399259"/>
            <a:chExt cx="401076" cy="38299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0E4FB8-0AF4-4733-981C-859051E28E1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D5BB36D4-5E63-4693-BC57-61F58AD34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346FD4E-7AE7-4F72-9283-4B0B6A7559E1}"/>
              </a:ext>
            </a:extLst>
          </p:cNvPr>
          <p:cNvSpPr txBox="1"/>
          <p:nvPr/>
        </p:nvSpPr>
        <p:spPr>
          <a:xfrm>
            <a:off x="3921196" y="2568408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7E6DE9F-0289-4A8F-9722-760DDD6C7C63}"/>
              </a:ext>
            </a:extLst>
          </p:cNvPr>
          <p:cNvSpPr txBox="1"/>
          <p:nvPr/>
        </p:nvSpPr>
        <p:spPr>
          <a:xfrm>
            <a:off x="3921196" y="2001043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forts.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969971-E2FB-4226-93EE-7FBEF96454C8}"/>
              </a:ext>
            </a:extLst>
          </p:cNvPr>
          <p:cNvSpPr txBox="1"/>
          <p:nvPr/>
        </p:nvSpPr>
        <p:spPr>
          <a:xfrm>
            <a:off x="7008707" y="2013407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DD1D92F-9A99-4B9B-A38C-E8C9F69DA892}"/>
              </a:ext>
            </a:extLst>
          </p:cNvPr>
          <p:cNvGrpSpPr/>
          <p:nvPr/>
        </p:nvGrpSpPr>
        <p:grpSpPr>
          <a:xfrm>
            <a:off x="6687944" y="2076007"/>
            <a:ext cx="401076" cy="382999"/>
            <a:chOff x="4496334" y="2399259"/>
            <a:chExt cx="401076" cy="382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47226A8-7A63-447E-9290-021EEEF5E3FC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0D23D6C1-F6C1-44A1-9FC1-7C8B0424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08DBDB7-EDB5-4C9B-9160-02A39CEA96EA}"/>
              </a:ext>
            </a:extLst>
          </p:cNvPr>
          <p:cNvSpPr txBox="1"/>
          <p:nvPr/>
        </p:nvSpPr>
        <p:spPr>
          <a:xfrm>
            <a:off x="138082" y="3791772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9FF4329-DE35-4EBB-B70D-48DEBAAFB7AE}"/>
              </a:ext>
            </a:extLst>
          </p:cNvPr>
          <p:cNvSpPr txBox="1"/>
          <p:nvPr/>
        </p:nvSpPr>
        <p:spPr>
          <a:xfrm>
            <a:off x="138082" y="3224407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D2F20F-3C56-414F-B442-17589E9ADFB6}"/>
              </a:ext>
            </a:extLst>
          </p:cNvPr>
          <p:cNvSpPr txBox="1"/>
          <p:nvPr/>
        </p:nvSpPr>
        <p:spPr>
          <a:xfrm>
            <a:off x="3225593" y="3236771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13D3E9F-55A3-4B24-ACFC-21408896AE01}"/>
              </a:ext>
            </a:extLst>
          </p:cNvPr>
          <p:cNvGrpSpPr/>
          <p:nvPr/>
        </p:nvGrpSpPr>
        <p:grpSpPr>
          <a:xfrm>
            <a:off x="2904830" y="3299371"/>
            <a:ext cx="401076" cy="382999"/>
            <a:chOff x="4496334" y="2399259"/>
            <a:chExt cx="401076" cy="38299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BD554E-B76F-49F8-8453-CCA7284AD121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7" name="Picture 8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04EEBBFE-0EE9-4C5D-ACFE-62043709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954F41D-8EDB-4E37-A4E0-316F840F6A8D}"/>
              </a:ext>
            </a:extLst>
          </p:cNvPr>
          <p:cNvSpPr txBox="1"/>
          <p:nvPr/>
        </p:nvSpPr>
        <p:spPr>
          <a:xfrm>
            <a:off x="3921195" y="3804136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3AC4F2-A483-4DB8-A0EA-551A48A5738B}"/>
              </a:ext>
            </a:extLst>
          </p:cNvPr>
          <p:cNvSpPr txBox="1"/>
          <p:nvPr/>
        </p:nvSpPr>
        <p:spPr>
          <a:xfrm>
            <a:off x="3921195" y="3236771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prudent.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10F0706-A132-44B9-B7E2-B8A04FAD96FC}"/>
              </a:ext>
            </a:extLst>
          </p:cNvPr>
          <p:cNvSpPr txBox="1"/>
          <p:nvPr/>
        </p:nvSpPr>
        <p:spPr>
          <a:xfrm>
            <a:off x="7008706" y="3249135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67132E8-5E61-4C37-B960-05DAFF24E583}"/>
              </a:ext>
            </a:extLst>
          </p:cNvPr>
          <p:cNvGrpSpPr/>
          <p:nvPr/>
        </p:nvGrpSpPr>
        <p:grpSpPr>
          <a:xfrm>
            <a:off x="6687943" y="3311735"/>
            <a:ext cx="401076" cy="382999"/>
            <a:chOff x="4496334" y="2399259"/>
            <a:chExt cx="401076" cy="382999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EA960F-8315-48A1-A256-0961547C4A00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3" name="Picture 92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68093033-6DA7-417B-8447-C6A7C060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AFEEA1C5-2F97-4F0C-8395-0BC74D534F83}"/>
              </a:ext>
            </a:extLst>
          </p:cNvPr>
          <p:cNvSpPr txBox="1"/>
          <p:nvPr/>
        </p:nvSpPr>
        <p:spPr>
          <a:xfrm>
            <a:off x="158373" y="5015893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A78C3C-5A47-401F-9463-28FC310077B1}"/>
              </a:ext>
            </a:extLst>
          </p:cNvPr>
          <p:cNvSpPr txBox="1"/>
          <p:nvPr/>
        </p:nvSpPr>
        <p:spPr>
          <a:xfrm>
            <a:off x="158373" y="4448528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créatif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3D9B58-158D-4E8B-91FE-D3A44AE51BE7}"/>
              </a:ext>
            </a:extLst>
          </p:cNvPr>
          <p:cNvSpPr txBox="1"/>
          <p:nvPr/>
        </p:nvSpPr>
        <p:spPr>
          <a:xfrm>
            <a:off x="3245884" y="4460892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E2185FC-8C6D-4119-A266-854448940A60}"/>
              </a:ext>
            </a:extLst>
          </p:cNvPr>
          <p:cNvGrpSpPr/>
          <p:nvPr/>
        </p:nvGrpSpPr>
        <p:grpSpPr>
          <a:xfrm>
            <a:off x="2925121" y="4523492"/>
            <a:ext cx="401076" cy="382999"/>
            <a:chOff x="4496334" y="2399259"/>
            <a:chExt cx="401076" cy="382999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65E414D-E687-4E2C-A97A-4900B9F4AFB9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9" name="Picture 98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24DCC07D-7EC0-473A-ADEF-11F436C0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E29C766-61CD-4AC8-8CB2-7004350E56BB}"/>
              </a:ext>
            </a:extLst>
          </p:cNvPr>
          <p:cNvSpPr txBox="1"/>
          <p:nvPr/>
        </p:nvSpPr>
        <p:spPr>
          <a:xfrm>
            <a:off x="3941486" y="5028257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630BFD-ADD6-485D-B509-8E7C91793567}"/>
              </a:ext>
            </a:extLst>
          </p:cNvPr>
          <p:cNvSpPr txBox="1"/>
          <p:nvPr/>
        </p:nvSpPr>
        <p:spPr>
          <a:xfrm>
            <a:off x="3941486" y="4460892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sportif.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4671C71-A00F-4E74-946D-B70A271C351F}"/>
              </a:ext>
            </a:extLst>
          </p:cNvPr>
          <p:cNvSpPr txBox="1"/>
          <p:nvPr/>
        </p:nvSpPr>
        <p:spPr>
          <a:xfrm>
            <a:off x="7028997" y="4473256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7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105B753-70BB-421C-B8AC-422496AD6643}"/>
              </a:ext>
            </a:extLst>
          </p:cNvPr>
          <p:cNvGrpSpPr/>
          <p:nvPr/>
        </p:nvGrpSpPr>
        <p:grpSpPr>
          <a:xfrm>
            <a:off x="6708234" y="4535856"/>
            <a:ext cx="401076" cy="382999"/>
            <a:chOff x="4496334" y="2399259"/>
            <a:chExt cx="401076" cy="382999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240A09D-C03E-4BF2-9C37-090565140EA6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" name="Picture 104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433833B2-6FFF-4C5C-9706-4EAB7080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7F16B0CB-B4BB-4FC2-8EC3-71AB582AC7E3}"/>
              </a:ext>
            </a:extLst>
          </p:cNvPr>
          <p:cNvSpPr txBox="1"/>
          <p:nvPr/>
        </p:nvSpPr>
        <p:spPr>
          <a:xfrm>
            <a:off x="158372" y="6232767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70D03D-7E85-4DA5-83EF-E120AF2ED978}"/>
              </a:ext>
            </a:extLst>
          </p:cNvPr>
          <p:cNvSpPr txBox="1"/>
          <p:nvPr/>
        </p:nvSpPr>
        <p:spPr>
          <a:xfrm>
            <a:off x="158372" y="5665402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DC72B8-CE32-442E-A597-28EC4D461A79}"/>
              </a:ext>
            </a:extLst>
          </p:cNvPr>
          <p:cNvSpPr txBox="1"/>
          <p:nvPr/>
        </p:nvSpPr>
        <p:spPr>
          <a:xfrm>
            <a:off x="3245883" y="5677766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60B2D5E-1E46-4E36-A9A7-C743652426CB}"/>
              </a:ext>
            </a:extLst>
          </p:cNvPr>
          <p:cNvGrpSpPr/>
          <p:nvPr/>
        </p:nvGrpSpPr>
        <p:grpSpPr>
          <a:xfrm>
            <a:off x="2925120" y="5740366"/>
            <a:ext cx="401076" cy="382999"/>
            <a:chOff x="4496334" y="2399259"/>
            <a:chExt cx="401076" cy="382999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E05C9BE-E62E-4DF2-B887-37DC2AAC32BB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4" name="Picture 113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3E623759-9641-4E9A-8E9F-0C487808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A57411D6-CB6E-4AAF-80C9-21797110FBCC}"/>
              </a:ext>
            </a:extLst>
          </p:cNvPr>
          <p:cNvSpPr txBox="1"/>
          <p:nvPr/>
        </p:nvSpPr>
        <p:spPr>
          <a:xfrm>
            <a:off x="3941485" y="6245131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29CF419-0A07-416E-876A-4ADD287574B1}"/>
              </a:ext>
            </a:extLst>
          </p:cNvPr>
          <p:cNvSpPr txBox="1"/>
          <p:nvPr/>
        </p:nvSpPr>
        <p:spPr>
          <a:xfrm>
            <a:off x="3941485" y="5677766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        …      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D5856-4A9D-4D8E-8A76-CE369A18541E}"/>
              </a:ext>
            </a:extLst>
          </p:cNvPr>
          <p:cNvSpPr txBox="1"/>
          <p:nvPr/>
        </p:nvSpPr>
        <p:spPr>
          <a:xfrm>
            <a:off x="7028996" y="5690130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8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82868BC-B94B-4F16-ABCC-BAE95DE83041}"/>
              </a:ext>
            </a:extLst>
          </p:cNvPr>
          <p:cNvGrpSpPr/>
          <p:nvPr/>
        </p:nvGrpSpPr>
        <p:grpSpPr>
          <a:xfrm>
            <a:off x="6708233" y="5752730"/>
            <a:ext cx="401076" cy="382999"/>
            <a:chOff x="4496334" y="2399259"/>
            <a:chExt cx="401076" cy="382999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9D1D76F-E26F-4AB3-AFCA-0184C4CE9CF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0" name="Picture 119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A92781BB-D608-4CEB-8D7A-2E1B7116B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9F8E00-C248-4A5A-90FE-86043C75037F}"/>
              </a:ext>
            </a:extLst>
          </p:cNvPr>
          <p:cNvGrpSpPr/>
          <p:nvPr/>
        </p:nvGrpSpPr>
        <p:grpSpPr>
          <a:xfrm>
            <a:off x="11737554" y="1631375"/>
            <a:ext cx="401076" cy="382999"/>
            <a:chOff x="4496334" y="2399259"/>
            <a:chExt cx="401076" cy="3829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286DF82-6EA4-495F-AB08-99E2B328C76C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3" name="Picture 122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873A45D2-A6D6-4ADF-A48F-A51EA2B78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ECAB050-30AD-4BBE-B6BD-E2071E393636}"/>
              </a:ext>
            </a:extLst>
          </p:cNvPr>
          <p:cNvGrpSpPr/>
          <p:nvPr/>
        </p:nvGrpSpPr>
        <p:grpSpPr>
          <a:xfrm>
            <a:off x="10419492" y="1487512"/>
            <a:ext cx="406961" cy="401076"/>
            <a:chOff x="8702237" y="1449630"/>
            <a:chExt cx="406961" cy="401076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DBA59F3-BB41-454B-9F06-3A94BEDCD2B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0" name="Graphic 129" descr="Male profile outline">
              <a:extLst>
                <a:ext uri="{FF2B5EF4-FFF2-40B4-BE49-F238E27FC236}">
                  <a16:creationId xmlns:a16="http://schemas.microsoft.com/office/drawing/2014/main" id="{0899D1B0-15A1-4F8A-8F89-5459BF7A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C51EB5A-8965-4A4F-941C-7AC0C17C5D00}"/>
              </a:ext>
            </a:extLst>
          </p:cNvPr>
          <p:cNvGrpSpPr/>
          <p:nvPr/>
        </p:nvGrpSpPr>
        <p:grpSpPr>
          <a:xfrm>
            <a:off x="11095733" y="1508630"/>
            <a:ext cx="406961" cy="401076"/>
            <a:chOff x="8702237" y="1449630"/>
            <a:chExt cx="406961" cy="401076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71EF3F7-5AEE-4BA4-A9C5-7AE481353FA0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4" name="Graphic 133" descr="Male profile outline">
              <a:extLst>
                <a:ext uri="{FF2B5EF4-FFF2-40B4-BE49-F238E27FC236}">
                  <a16:creationId xmlns:a16="http://schemas.microsoft.com/office/drawing/2014/main" id="{5A18CDE8-0C5B-466F-A1B0-D0E83CB27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A785A6A-7346-4AC4-96BE-A77D5DD979E6}"/>
              </a:ext>
            </a:extLst>
          </p:cNvPr>
          <p:cNvGrpSpPr/>
          <p:nvPr/>
        </p:nvGrpSpPr>
        <p:grpSpPr>
          <a:xfrm>
            <a:off x="10747855" y="1495523"/>
            <a:ext cx="401076" cy="382999"/>
            <a:chOff x="4496334" y="2399259"/>
            <a:chExt cx="401076" cy="382999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2B8A98C-7B7F-4123-9FE2-D13BAF255067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6" name="Picture 125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38EDC8AD-C04B-4B8B-8354-1CAC462E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F3F688B-F04A-43B5-82E2-5BAA53C08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5506" y="1091425"/>
            <a:ext cx="1063500" cy="758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9" grpId="0"/>
      <p:bldP spid="60" grpId="0"/>
      <p:bldP spid="62" grpId="0"/>
      <p:bldP spid="64" grpId="0"/>
      <p:bldP spid="66" grpId="0"/>
      <p:bldP spid="68" grpId="0"/>
      <p:bldP spid="70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L’amitié*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14255" y="440163"/>
            <a:ext cx="10287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 that learning languages is about making friends.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1" y="2493474"/>
            <a:ext cx="1476268" cy="1408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8239949" y="99322"/>
            <a:ext cx="26304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l’amitié- friendship</a:t>
            </a: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114255" y="858092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show kindness when you learn even a few words in another language.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131109" y="1363255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of the friendship sentences we know already!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850" y="2009329"/>
            <a:ext cx="1328532" cy="968291"/>
          </a:xfrm>
          <a:prstGeom prst="rect">
            <a:avLst/>
          </a:prstGeom>
        </p:spPr>
      </p:pic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C413E2F4-A109-4CD6-B38A-E542F5E2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72" y="2981540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See the source image">
            <a:extLst>
              <a:ext uri="{FF2B5EF4-FFF2-40B4-BE49-F238E27FC236}">
                <a16:creationId xmlns:a16="http://schemas.microsoft.com/office/drawing/2014/main" id="{3AD4B30C-21EB-43ED-95AD-91249378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2370" y="2932774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3975686" y="1887310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1685685" y="1985251"/>
            <a:ext cx="20470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_ _ !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7952991" y="198525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  _ _ ?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131109" y="4347770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say other kind things?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14255" y="4828655"/>
            <a:ext cx="2237094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pleased?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8306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It’s perfect!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934763" y="4843505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my friend.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66413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 like your bag!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9718812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nice!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1706618" y="1976483"/>
            <a:ext cx="2026162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Bonjour 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3980199" y="1883550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Salut !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7953853" y="199038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10941" y="4831144"/>
            <a:ext cx="2237094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content(e) 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69329" y="4843505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parfait !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935537" y="483837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(e).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266413" y="485377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J’aime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ton sac !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9718812" y="485377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sympa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AA66B74C-2BD3-4118-BB1D-FC717B8F0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385" y="-208743"/>
            <a:ext cx="1330615" cy="12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[2/2]</a:t>
            </a:r>
            <a:endParaRPr lang="en-GB" sz="3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647068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 noun.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10143" y="1132351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18499" y="1161275"/>
            <a:ext cx="408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If there is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mix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male and female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39159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2" y="1084270"/>
            <a:ext cx="725163" cy="6171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 feminine noun is plural,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singular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1" y="3548669"/>
            <a:ext cx="746497" cy="635264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6" y="3552360"/>
            <a:ext cx="746497" cy="6352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10143" y="3626172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662078" y="3640660"/>
            <a:ext cx="492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326" y="5365463"/>
            <a:ext cx="894856" cy="724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4879295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309020"/>
            <a:ext cx="775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(boys|boys &amp; 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pleased.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486238-C2B7-40B0-BD23-AA50E8E5D18E}"/>
              </a:ext>
            </a:extLst>
          </p:cNvPr>
          <p:cNvSpPr/>
          <p:nvPr/>
        </p:nvSpPr>
        <p:spPr>
          <a:xfrm>
            <a:off x="338760" y="1698948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also know this pattern: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E9E108-FF2F-415C-BDEC-99D3CA827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7" y="2035640"/>
            <a:ext cx="820271" cy="8283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D36FB8-5843-4EFA-90D9-F27050C9EDDF}"/>
              </a:ext>
            </a:extLst>
          </p:cNvPr>
          <p:cNvSpPr txBox="1"/>
          <p:nvPr/>
        </p:nvSpPr>
        <p:spPr>
          <a:xfrm>
            <a:off x="1610143" y="2210609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4DD05-8472-44D3-BE04-72C0EF20EEB0}"/>
              </a:ext>
            </a:extLst>
          </p:cNvPr>
          <p:cNvSpPr txBox="1"/>
          <p:nvPr/>
        </p:nvSpPr>
        <p:spPr>
          <a:xfrm>
            <a:off x="5718499" y="2239533"/>
            <a:ext cx="408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active.</a:t>
            </a:r>
          </a:p>
        </p:txBody>
      </p:sp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218B3E-7793-4F8D-B55D-DE5FDD074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9" y="4040178"/>
            <a:ext cx="820271" cy="828392"/>
          </a:xfrm>
          <a:prstGeom prst="rect">
            <a:avLst/>
          </a:prstGeom>
        </p:spPr>
      </p:pic>
      <p:pic>
        <p:nvPicPr>
          <p:cNvPr id="30" name="Picture 2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76B26AB-D93E-435A-ACD9-00CF924BB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4" y="4040178"/>
            <a:ext cx="820271" cy="8283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3D3BB7-D149-440E-B207-6C79C370ADEA}"/>
              </a:ext>
            </a:extLst>
          </p:cNvPr>
          <p:cNvSpPr txBox="1"/>
          <p:nvPr/>
        </p:nvSpPr>
        <p:spPr>
          <a:xfrm>
            <a:off x="1610143" y="4125834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F51AC-E8B5-4503-B902-1FB64E78968E}"/>
              </a:ext>
            </a:extLst>
          </p:cNvPr>
          <p:cNvSpPr txBox="1"/>
          <p:nvPr/>
        </p:nvSpPr>
        <p:spPr>
          <a:xfrm>
            <a:off x="6662078" y="4140322"/>
            <a:ext cx="492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active.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E0640E-66A2-42FE-A715-24F7CE8BF887}"/>
              </a:ext>
            </a:extLst>
          </p:cNvPr>
          <p:cNvSpPr txBox="1"/>
          <p:nvPr/>
        </p:nvSpPr>
        <p:spPr>
          <a:xfrm>
            <a:off x="4552143" y="5876401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actif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794681" y="1814819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3EC6F-DA9C-43A1-B023-DBD463D8990D}"/>
              </a:ext>
            </a:extLst>
          </p:cNvPr>
          <p:cNvSpPr txBox="1"/>
          <p:nvPr/>
        </p:nvSpPr>
        <p:spPr>
          <a:xfrm>
            <a:off x="4552143" y="6285197"/>
            <a:ext cx="775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(boys|boys &amp; 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active.</a:t>
            </a:r>
          </a:p>
        </p:txBody>
      </p:sp>
    </p:spTree>
    <p:extLst>
      <p:ext uri="{BB962C8B-B14F-4D97-AF65-F5344CB8AC3E}">
        <p14:creationId xmlns:p14="http://schemas.microsoft.com/office/powerpoint/2010/main" val="1364408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4" grpId="0"/>
      <p:bldP spid="44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FD6B1D-B946-43B0-8C42-968CF4855522}"/>
              </a:ext>
            </a:extLst>
          </p:cNvPr>
          <p:cNvSpPr/>
          <p:nvPr/>
        </p:nvSpPr>
        <p:spPr>
          <a:xfrm>
            <a:off x="555896" y="1408954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38084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micro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fonctionne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nouveau*.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715D42-7608-4450-8E80-9C6BC1A10B8D}"/>
              </a:ext>
            </a:extLst>
          </p:cNvPr>
          <p:cNvSpPr/>
          <p:nvPr/>
        </p:nvSpPr>
        <p:spPr>
          <a:xfrm>
            <a:off x="578280" y="4030886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D1BE70-6084-4E53-B79C-38FB5B84B1E0}"/>
              </a:ext>
            </a:extLst>
          </p:cNvPr>
          <p:cNvSpPr/>
          <p:nvPr/>
        </p:nvSpPr>
        <p:spPr>
          <a:xfrm>
            <a:off x="6065271" y="1408953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730EDE-ECED-4D24-A18E-8E729A937097}"/>
              </a:ext>
            </a:extLst>
          </p:cNvPr>
          <p:cNvSpPr/>
          <p:nvPr/>
        </p:nvSpPr>
        <p:spPr>
          <a:xfrm>
            <a:off x="6050534" y="4030885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891B4-E16D-4262-8629-8E4DABAB7E8A}"/>
              </a:ext>
            </a:extLst>
          </p:cNvPr>
          <p:cNvSpPr txBox="1"/>
          <p:nvPr/>
        </p:nvSpPr>
        <p:spPr>
          <a:xfrm>
            <a:off x="565279" y="2192647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A2ED46-3347-41B7-AFDF-1134D3906FC3}"/>
              </a:ext>
            </a:extLst>
          </p:cNvPr>
          <p:cNvSpPr txBox="1"/>
          <p:nvPr/>
        </p:nvSpPr>
        <p:spPr>
          <a:xfrm>
            <a:off x="472811" y="489858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DB2225-DDD9-4B5D-BEE9-819E6D2CD0C7}"/>
              </a:ext>
            </a:extLst>
          </p:cNvPr>
          <p:cNvSpPr txBox="1"/>
          <p:nvPr/>
        </p:nvSpPr>
        <p:spPr>
          <a:xfrm>
            <a:off x="10058400" y="2267094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D06F61-DC88-4A81-920D-0B2963470CFD}"/>
              </a:ext>
            </a:extLst>
          </p:cNvPr>
          <p:cNvSpPr txBox="1"/>
          <p:nvPr/>
        </p:nvSpPr>
        <p:spPr>
          <a:xfrm>
            <a:off x="10103125" y="4871137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11024F-0315-46A3-AFBD-A080303BB982}"/>
              </a:ext>
            </a:extLst>
          </p:cNvPr>
          <p:cNvSpPr/>
          <p:nvPr/>
        </p:nvSpPr>
        <p:spPr>
          <a:xfrm>
            <a:off x="526028" y="3524737"/>
            <a:ext cx="171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AA5502-B050-4503-8F5E-CB17087ABA96}"/>
              </a:ext>
            </a:extLst>
          </p:cNvPr>
          <p:cNvSpPr/>
          <p:nvPr/>
        </p:nvSpPr>
        <p:spPr>
          <a:xfrm>
            <a:off x="523628" y="6131832"/>
            <a:ext cx="163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41C348-2E43-4FD9-9493-8BF46B418C86}"/>
              </a:ext>
            </a:extLst>
          </p:cNvPr>
          <p:cNvSpPr/>
          <p:nvPr/>
        </p:nvSpPr>
        <p:spPr>
          <a:xfrm>
            <a:off x="6065270" y="6143568"/>
            <a:ext cx="5216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 et des amies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99B1E7-9D1C-4E37-ACFC-02E57BC1F15C}"/>
              </a:ext>
            </a:extLst>
          </p:cNvPr>
          <p:cNvSpPr/>
          <p:nvPr/>
        </p:nvSpPr>
        <p:spPr>
          <a:xfrm>
            <a:off x="8151170" y="3539382"/>
            <a:ext cx="3190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 et des amis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B66D76A-65FE-46C9-8844-A810B3B90679}"/>
              </a:ext>
            </a:extLst>
          </p:cNvPr>
          <p:cNvSpPr/>
          <p:nvPr/>
        </p:nvSpPr>
        <p:spPr>
          <a:xfrm>
            <a:off x="4167189" y="315028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sportives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F709F3B9-6774-4541-B4FC-419720A8BD9F}"/>
              </a:ext>
            </a:extLst>
          </p:cNvPr>
          <p:cNvSpPr/>
          <p:nvPr/>
        </p:nvSpPr>
        <p:spPr>
          <a:xfrm>
            <a:off x="6839982" y="4125398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sportives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2477A69-F279-4FBA-B7E0-FBE0B6016AFB}"/>
              </a:ext>
            </a:extLst>
          </p:cNvPr>
          <p:cNvSpPr/>
          <p:nvPr/>
        </p:nvSpPr>
        <p:spPr>
          <a:xfrm>
            <a:off x="4168782" y="313300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petit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563A7FB8-87AA-4297-8EFD-10F47A1FF8BB}"/>
              </a:ext>
            </a:extLst>
          </p:cNvPr>
          <p:cNvSpPr/>
          <p:nvPr/>
        </p:nvSpPr>
        <p:spPr>
          <a:xfrm>
            <a:off x="1146595" y="233683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petit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B38863FF-5EE9-4273-B8D8-650276F76337}"/>
              </a:ext>
            </a:extLst>
          </p:cNvPr>
          <p:cNvSpPr/>
          <p:nvPr/>
        </p:nvSpPr>
        <p:spPr>
          <a:xfrm>
            <a:off x="4160883" y="314048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E490AEDC-71ED-4917-A3C7-45BF9B713917}"/>
              </a:ext>
            </a:extLst>
          </p:cNvPr>
          <p:cNvSpPr/>
          <p:nvPr/>
        </p:nvSpPr>
        <p:spPr>
          <a:xfrm>
            <a:off x="3279942" y="1494901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0722B1B2-B0F1-47CB-9125-73555CB178F8}"/>
              </a:ext>
            </a:extLst>
          </p:cNvPr>
          <p:cNvSpPr/>
          <p:nvPr/>
        </p:nvSpPr>
        <p:spPr>
          <a:xfrm>
            <a:off x="4092362" y="3147242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2A29D156-0D57-4965-8CD2-CBA36EA9B10C}"/>
              </a:ext>
            </a:extLst>
          </p:cNvPr>
          <p:cNvSpPr/>
          <p:nvPr/>
        </p:nvSpPr>
        <p:spPr>
          <a:xfrm>
            <a:off x="7934789" y="2468778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D1DEF036-5057-462C-8BF7-3D6ED3F314AE}"/>
              </a:ext>
            </a:extLst>
          </p:cNvPr>
          <p:cNvSpPr/>
          <p:nvPr/>
        </p:nvSpPr>
        <p:spPr>
          <a:xfrm>
            <a:off x="4080322" y="3146182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F12C63F1-F04D-4B9F-BC60-40169C75FC77}"/>
              </a:ext>
            </a:extLst>
          </p:cNvPr>
          <p:cNvSpPr/>
          <p:nvPr/>
        </p:nvSpPr>
        <p:spPr>
          <a:xfrm>
            <a:off x="3249354" y="5244726"/>
            <a:ext cx="2574611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5DF01BDE-3A2E-4809-B0AD-0D7F1D306162}"/>
              </a:ext>
            </a:extLst>
          </p:cNvPr>
          <p:cNvSpPr/>
          <p:nvPr/>
        </p:nvSpPr>
        <p:spPr>
          <a:xfrm>
            <a:off x="4040831" y="3144984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Speech Bubble: Oval 64">
            <a:extLst>
              <a:ext uri="{FF2B5EF4-FFF2-40B4-BE49-F238E27FC236}">
                <a16:creationId xmlns:a16="http://schemas.microsoft.com/office/drawing/2014/main" id="{F394D90D-4BA8-4F73-B3AD-C2C013B7FD3E}"/>
              </a:ext>
            </a:extLst>
          </p:cNvPr>
          <p:cNvSpPr/>
          <p:nvPr/>
        </p:nvSpPr>
        <p:spPr>
          <a:xfrm>
            <a:off x="6100806" y="5142091"/>
            <a:ext cx="2800193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545805D4-1B8A-42F2-B273-F69FF51F184C}"/>
              </a:ext>
            </a:extLst>
          </p:cNvPr>
          <p:cNvSpPr/>
          <p:nvPr/>
        </p:nvSpPr>
        <p:spPr>
          <a:xfrm>
            <a:off x="4025393" y="3151020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éatifs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Speech Bubble: Oval 66">
            <a:extLst>
              <a:ext uri="{FF2B5EF4-FFF2-40B4-BE49-F238E27FC236}">
                <a16:creationId xmlns:a16="http://schemas.microsoft.com/office/drawing/2014/main" id="{774E32F7-5AED-4F43-A603-FDC550613983}"/>
              </a:ext>
            </a:extLst>
          </p:cNvPr>
          <p:cNvSpPr/>
          <p:nvPr/>
        </p:nvSpPr>
        <p:spPr>
          <a:xfrm>
            <a:off x="6203935" y="1536715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créatifs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61FD723C-7491-4D65-8BF5-5AC8C4D4EE4C}"/>
              </a:ext>
            </a:extLst>
          </p:cNvPr>
          <p:cNvSpPr/>
          <p:nvPr/>
        </p:nvSpPr>
        <p:spPr>
          <a:xfrm>
            <a:off x="4043814" y="3133003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4F25F8A4-6445-4FAA-B49D-075F7CA7A4D3}"/>
              </a:ext>
            </a:extLst>
          </p:cNvPr>
          <p:cNvSpPr/>
          <p:nvPr/>
        </p:nvSpPr>
        <p:spPr>
          <a:xfrm>
            <a:off x="1361565" y="441307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9339C694-FC35-4CC8-AEA9-1807037D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3" y="1442932"/>
            <a:ext cx="810132" cy="82259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A0804AC-BE97-49E7-9B97-5ECE908F6C60}"/>
              </a:ext>
            </a:extLst>
          </p:cNvPr>
          <p:cNvGrpSpPr/>
          <p:nvPr/>
        </p:nvGrpSpPr>
        <p:grpSpPr>
          <a:xfrm>
            <a:off x="9637951" y="1501662"/>
            <a:ext cx="723328" cy="705135"/>
            <a:chOff x="8702237" y="1449630"/>
            <a:chExt cx="406961" cy="4010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5AFBBFA-92F6-45D5-9A96-4C1641F6F5D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 descr="Male profile outline">
              <a:extLst>
                <a:ext uri="{FF2B5EF4-FFF2-40B4-BE49-F238E27FC236}">
                  <a16:creationId xmlns:a16="http://schemas.microsoft.com/office/drawing/2014/main" id="{8FB653E4-6BDD-4DC4-AAED-C2AD7D43A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04884C0-0E52-4CBB-AD23-53EAF5A60E0B}"/>
              </a:ext>
            </a:extLst>
          </p:cNvPr>
          <p:cNvGrpSpPr/>
          <p:nvPr/>
        </p:nvGrpSpPr>
        <p:grpSpPr>
          <a:xfrm>
            <a:off x="10526547" y="1501661"/>
            <a:ext cx="723328" cy="705135"/>
            <a:chOff x="8702237" y="1449630"/>
            <a:chExt cx="406961" cy="40107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6F5612F-755B-405A-9BD9-63842242D79D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Graphic 71" descr="Male profile outline">
              <a:extLst>
                <a:ext uri="{FF2B5EF4-FFF2-40B4-BE49-F238E27FC236}">
                  <a16:creationId xmlns:a16="http://schemas.microsoft.com/office/drawing/2014/main" id="{2328D5C4-3EE3-4403-91EA-4B43DAE4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pic>
        <p:nvPicPr>
          <p:cNvPr id="42" name="Picture 4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381E067-482C-47D2-8492-309304A5D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47" y="1442932"/>
            <a:ext cx="810132" cy="82259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3F429-F1AC-4BEF-AC5D-066C35C13CA5}"/>
              </a:ext>
            </a:extLst>
          </p:cNvPr>
          <p:cNvGrpSpPr/>
          <p:nvPr/>
        </p:nvGrpSpPr>
        <p:grpSpPr>
          <a:xfrm>
            <a:off x="9854345" y="4081543"/>
            <a:ext cx="723328" cy="705135"/>
            <a:chOff x="8702237" y="1449630"/>
            <a:chExt cx="406961" cy="40107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3E950AE-95C4-47A7-B9A7-A8BBD1B881E1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5" name="Graphic 74" descr="Male profile outline">
              <a:extLst>
                <a:ext uri="{FF2B5EF4-FFF2-40B4-BE49-F238E27FC236}">
                  <a16:creationId xmlns:a16="http://schemas.microsoft.com/office/drawing/2014/main" id="{96FB51D2-18BF-4F44-8C2D-893DBDCC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DB7A6B-BF78-4A7D-AD28-903AA005F204}"/>
              </a:ext>
            </a:extLst>
          </p:cNvPr>
          <p:cNvGrpSpPr/>
          <p:nvPr/>
        </p:nvGrpSpPr>
        <p:grpSpPr>
          <a:xfrm>
            <a:off x="10580656" y="4069717"/>
            <a:ext cx="723328" cy="705135"/>
            <a:chOff x="8702237" y="1449630"/>
            <a:chExt cx="406961" cy="401076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A46E42-BEDE-402E-831E-D7E3AEE2AF69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Graphic 77" descr="Male profile outline">
              <a:extLst>
                <a:ext uri="{FF2B5EF4-FFF2-40B4-BE49-F238E27FC236}">
                  <a16:creationId xmlns:a16="http://schemas.microsoft.com/office/drawing/2014/main" id="{09A5E9B6-F186-4C0A-8718-22FE1646D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pic>
        <p:nvPicPr>
          <p:cNvPr id="87" name="Picture 86" descr="Shape&#10;&#10;Description automatically generated with low confidence">
            <a:extLst>
              <a:ext uri="{FF2B5EF4-FFF2-40B4-BE49-F238E27FC236}">
                <a16:creationId xmlns:a16="http://schemas.microsoft.com/office/drawing/2014/main" id="{D0987587-E0B9-4AD7-BD52-8DC106D00E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52505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76" y="1467806"/>
            <a:ext cx="290722" cy="331236"/>
          </a:xfrm>
          <a:prstGeom prst="rect">
            <a:avLst/>
          </a:prstGeom>
          <a:ln>
            <a:noFill/>
          </a:ln>
        </p:spPr>
      </p:pic>
      <p:pic>
        <p:nvPicPr>
          <p:cNvPr id="89" name="Picture 88" descr="Shape&#10;&#10;Description automatically generated with low confidence">
            <a:extLst>
              <a:ext uri="{FF2B5EF4-FFF2-40B4-BE49-F238E27FC236}">
                <a16:creationId xmlns:a16="http://schemas.microsoft.com/office/drawing/2014/main" id="{75CA51AD-9BA7-4C5C-9181-82BA09C206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rgbClr val="52505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76" y="4057797"/>
            <a:ext cx="250679" cy="436686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51D7401-E467-42E4-AB08-50E529FC0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1" y="4009104"/>
            <a:ext cx="568190" cy="937082"/>
          </a:xfrm>
          <a:prstGeom prst="rect">
            <a:avLst/>
          </a:prstGeom>
        </p:spPr>
      </p:pic>
      <p:pic>
        <p:nvPicPr>
          <p:cNvPr id="91" name="Picture 9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EAC3B48-8BDF-425C-AD83-91678075D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31" y="4034526"/>
            <a:ext cx="568190" cy="937082"/>
          </a:xfrm>
          <a:prstGeom prst="rect">
            <a:avLst/>
          </a:prstGeom>
        </p:spPr>
      </p:pic>
      <p:pic>
        <p:nvPicPr>
          <p:cNvPr id="92" name="Graphic 91" descr="Teacher">
            <a:extLst>
              <a:ext uri="{FF2B5EF4-FFF2-40B4-BE49-F238E27FC236}">
                <a16:creationId xmlns:a16="http://schemas.microsoft.com/office/drawing/2014/main" id="{3AA47EFD-E1C7-48FA-95B9-E0920C460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689" y="479924"/>
            <a:ext cx="914400" cy="914400"/>
          </a:xfrm>
          <a:prstGeom prst="rect">
            <a:avLst/>
          </a:prstGeom>
        </p:spPr>
      </p:pic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69A5002F-32A1-4063-A7C0-0A55C3C6B8D5}"/>
              </a:ext>
            </a:extLst>
          </p:cNvPr>
          <p:cNvSpPr/>
          <p:nvPr/>
        </p:nvSpPr>
        <p:spPr>
          <a:xfrm>
            <a:off x="980089" y="67131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FFC5F576-3488-4228-9A68-7DBF67A87437}"/>
              </a:ext>
            </a:extLst>
          </p:cNvPr>
          <p:cNvSpPr txBox="1">
            <a:spLocks/>
          </p:cNvSpPr>
          <p:nvPr/>
        </p:nvSpPr>
        <p:spPr>
          <a:xfrm>
            <a:off x="1055010" y="57305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Organise les adjectifs.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9CE2241-BBF5-4936-8E8F-B0CD6070BE37}"/>
              </a:ext>
            </a:extLst>
          </p:cNvPr>
          <p:cNvSpPr txBox="1"/>
          <p:nvPr/>
        </p:nvSpPr>
        <p:spPr>
          <a:xfrm>
            <a:off x="8336039" y="162536"/>
            <a:ext cx="27293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à nouveau – again </a:t>
            </a:r>
          </a:p>
        </p:txBody>
      </p:sp>
    </p:spTree>
    <p:extLst>
      <p:ext uri="{BB962C8B-B14F-4D97-AF65-F5344CB8AC3E}">
        <p14:creationId xmlns:p14="http://schemas.microsoft.com/office/powerpoint/2010/main" val="6224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0" y="2692481"/>
            <a:ext cx="4950167" cy="2928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72594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sp>
        <p:nvSpPr>
          <p:cNvPr id="8" name="CustomShape 14">
            <a:extLst>
              <a:ext uri="{FF2B5EF4-FFF2-40B4-BE49-F238E27FC236}">
                <a16:creationId xmlns:a16="http://schemas.microsoft.com/office/drawing/2014/main" id="{B329F1FA-0824-42B3-80D1-33871382C74E}"/>
              </a:ext>
            </a:extLst>
          </p:cNvPr>
          <p:cNvSpPr/>
          <p:nvPr/>
        </p:nvSpPr>
        <p:spPr>
          <a:xfrm>
            <a:off x="1439126" y="2601721"/>
            <a:ext cx="2204643" cy="1010910"/>
          </a:xfrm>
          <a:prstGeom prst="wedgeEllipseCallout">
            <a:avLst>
              <a:gd name="adj1" fmla="val 81906"/>
              <a:gd name="adj2" fmla="val -7666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an oral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4" descr="Lips, Sexy, Mouth, Kiss, Passion, Teeth, Gloss">
            <a:extLst>
              <a:ext uri="{FF2B5EF4-FFF2-40B4-BE49-F238E27FC236}">
                <a16:creationId xmlns:a16="http://schemas.microsoft.com/office/drawing/2014/main" id="{392FE676-6149-4D92-BCFE-14EE86D1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9" y="895350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ps, Sexy, Mouth, Kiss, Passion, Teeth, Gloss">
            <a:extLst>
              <a:ext uri="{FF2B5EF4-FFF2-40B4-BE49-F238E27FC236}">
                <a16:creationId xmlns:a16="http://schemas.microsoft.com/office/drawing/2014/main" id="{E9DDA17A-5BEA-409A-AD03-92F0655C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73" y="889319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32C77F-4089-4DF7-AD42-461CAD865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133" y="3229942"/>
            <a:ext cx="1372784" cy="3061637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C1ADCC-C35D-46DB-BE53-519216A1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26" y="3377555"/>
            <a:ext cx="990177" cy="2776710"/>
          </a:xfrm>
          <a:prstGeom prst="rect">
            <a:avLst/>
          </a:prstGeom>
        </p:spPr>
      </p:pic>
      <p:sp>
        <p:nvSpPr>
          <p:cNvPr id="53" name="CustomShape 2"/>
          <p:cNvSpPr/>
          <p:nvPr/>
        </p:nvSpPr>
        <p:spPr>
          <a:xfrm>
            <a:off x="2870517" y="240280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Mam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197912" y="12386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108466" y="946762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3311627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oral vowel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38" y="123869"/>
            <a:ext cx="1684512" cy="2235181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endParaRPr lang="en-GB" sz="4000" dirty="0"/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33278AE3-3F55-4922-8174-394778C81E96}"/>
              </a:ext>
            </a:extLst>
          </p:cNvPr>
          <p:cNvSpPr/>
          <p:nvPr/>
        </p:nvSpPr>
        <p:spPr>
          <a:xfrm>
            <a:off x="8792696" y="1735565"/>
            <a:ext cx="3374970" cy="2216571"/>
          </a:xfrm>
          <a:prstGeom prst="wedgeEllipseCallout">
            <a:avLst>
              <a:gd name="adj1" fmla="val -58113"/>
              <a:gd name="adj2" fmla="val 3609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This common French word has both an oral vowel and a nasal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36214-118F-4066-9F78-25FDC62AD39E}"/>
              </a:ext>
            </a:extLst>
          </p:cNvPr>
          <p:cNvSpPr/>
          <p:nvPr/>
        </p:nvSpPr>
        <p:spPr>
          <a:xfrm>
            <a:off x="2083534" y="410462"/>
            <a:ext cx="24196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/>
                <a:sym typeface="Calibri"/>
              </a:rPr>
              <a:t>[an]</a:t>
            </a:r>
            <a:br>
              <a:rPr kumimoji="0" lang="en-GB" sz="8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</a:b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F338B66F-D639-4652-9478-0FB0BD78D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444082" y="396519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8822ED-8F63-4641-9850-3D948D9059D4}"/>
              </a:ext>
            </a:extLst>
          </p:cNvPr>
          <p:cNvSpPr txBox="1"/>
          <p:nvPr/>
        </p:nvSpPr>
        <p:spPr>
          <a:xfrm>
            <a:off x="7862371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nasal vowel</a:t>
            </a:r>
          </a:p>
        </p:txBody>
      </p:sp>
      <p:pic>
        <p:nvPicPr>
          <p:cNvPr id="16" name="Graphic 15" descr="Line arrow Straight">
            <a:extLst>
              <a:ext uri="{FF2B5EF4-FFF2-40B4-BE49-F238E27FC236}">
                <a16:creationId xmlns:a16="http://schemas.microsoft.com/office/drawing/2014/main" id="{D5613963-B771-495E-8D6D-6FE275826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95950">
            <a:off x="7159323" y="3881241"/>
            <a:ext cx="914400" cy="914400"/>
          </a:xfrm>
          <a:prstGeom prst="rect">
            <a:avLst/>
          </a:prstGeom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EFF55116-A3E0-4435-82BF-3071606E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90" y="4802805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ps, Sexy, Mouth, Kiss, Passion, Teeth, Gloss">
            <a:extLst>
              <a:ext uri="{FF2B5EF4-FFF2-40B4-BE49-F238E27FC236}">
                <a16:creationId xmlns:a16="http://schemas.microsoft.com/office/drawing/2014/main" id="{3F764281-9AB5-48CD-B050-E52BE1B2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99" y="4879594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D9491FA-CEE1-4B88-829F-D7B5CE6DF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72" y="2490040"/>
            <a:ext cx="1185801" cy="2776710"/>
          </a:xfrm>
          <a:prstGeom prst="rect">
            <a:avLst/>
          </a:prstGeom>
        </p:spPr>
      </p:pic>
      <p:sp>
        <p:nvSpPr>
          <p:cNvPr id="21" name="CustomShape 14">
            <a:extLst>
              <a:ext uri="{FF2B5EF4-FFF2-40B4-BE49-F238E27FC236}">
                <a16:creationId xmlns:a16="http://schemas.microsoft.com/office/drawing/2014/main" id="{FB082482-E6AF-4B21-A42C-ABD18B538565}"/>
              </a:ext>
            </a:extLst>
          </p:cNvPr>
          <p:cNvSpPr/>
          <p:nvPr/>
        </p:nvSpPr>
        <p:spPr>
          <a:xfrm>
            <a:off x="125549" y="5265232"/>
            <a:ext cx="2984046" cy="1176991"/>
          </a:xfrm>
          <a:prstGeom prst="wedgeEllipseCallout">
            <a:avLst>
              <a:gd name="adj1" fmla="val -10390"/>
              <a:gd name="adj2" fmla="val -70884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Voici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Claudine,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la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maman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de Pierre et Adèle.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304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 animBg="1"/>
      <p:bldP spid="3" grpId="0"/>
      <p:bldP spid="15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peech Bubble: Rectangle with Corners Rounded 49">
            <a:hlinkClick r:id="" action="ppaction://noaction">
              <a:snd r:embed="rId3" name="4_1.wav"/>
            </a:hlinkClick>
            <a:extLst>
              <a:ext uri="{FF2B5EF4-FFF2-40B4-BE49-F238E27FC236}">
                <a16:creationId xmlns:a16="http://schemas.microsoft.com/office/drawing/2014/main" id="{3C86A1B8-0AF3-47A8-A60A-9192748DC469}"/>
              </a:ext>
            </a:extLst>
          </p:cNvPr>
          <p:cNvSpPr/>
          <p:nvPr/>
        </p:nvSpPr>
        <p:spPr>
          <a:xfrm>
            <a:off x="977498" y="165334"/>
            <a:ext cx="447403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2713201" y="110618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3242974" y="1133657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923049" y="110618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54;p2">
            <a:extLst>
              <a:ext uri="{FF2B5EF4-FFF2-40B4-BE49-F238E27FC236}">
                <a16:creationId xmlns:a16="http://schemas.microsoft.com/office/drawing/2014/main" id="{DB344425-6AEF-46AF-810E-CB0364109E8D}"/>
              </a:ext>
            </a:extLst>
          </p:cNvPr>
          <p:cNvSpPr txBox="1"/>
          <p:nvPr/>
        </p:nvSpPr>
        <p:spPr>
          <a:xfrm>
            <a:off x="8408658" y="1133657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0FE7FE-A2C2-4EF6-A553-A83433EC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3" y="1049685"/>
            <a:ext cx="1102475" cy="652298"/>
          </a:xfrm>
          <a:prstGeom prst="rect">
            <a:avLst/>
          </a:prstGeom>
        </p:spPr>
      </p:pic>
      <p:pic>
        <p:nvPicPr>
          <p:cNvPr id="28" name="Picture 2" descr="Child, Happy, Boy, Hair, Smiling, Smile, Kid, Play">
            <a:extLst>
              <a:ext uri="{FF2B5EF4-FFF2-40B4-BE49-F238E27FC236}">
                <a16:creationId xmlns:a16="http://schemas.microsoft.com/office/drawing/2014/main" id="{0A30F088-8ED4-4E48-881B-83FE667E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62" y="1063723"/>
            <a:ext cx="595008" cy="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D89722-CBF7-4D40-BBDA-7F730AC1347F}"/>
              </a:ext>
            </a:extLst>
          </p:cNvPr>
          <p:cNvSpPr/>
          <p:nvPr/>
        </p:nvSpPr>
        <p:spPr>
          <a:xfrm>
            <a:off x="1125027" y="1624263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F71B73-83F5-4E2E-B6F6-F63683D3C1FB}"/>
              </a:ext>
            </a:extLst>
          </p:cNvPr>
          <p:cNvSpPr/>
          <p:nvPr/>
        </p:nvSpPr>
        <p:spPr>
          <a:xfrm>
            <a:off x="4985692" y="1651738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>
              <a:snd r:embed="rId6" name="6_5.wav"/>
            </a:hlinkClick>
            <a:extLst>
              <a:ext uri="{FF2B5EF4-FFF2-40B4-BE49-F238E27FC236}">
                <a16:creationId xmlns:a16="http://schemas.microsoft.com/office/drawing/2014/main" id="{865C9694-C07E-410D-85E5-43F98A8C85E8}"/>
              </a:ext>
            </a:extLst>
          </p:cNvPr>
          <p:cNvSpPr/>
          <p:nvPr/>
        </p:nvSpPr>
        <p:spPr>
          <a:xfrm>
            <a:off x="154423" y="8680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Action Button: Blank 30">
            <a:hlinkClick r:id="" action="ppaction://noaction" highlightClick="1">
              <a:snd r:embed="rId7" name="6_2.wav"/>
            </a:hlinkClick>
            <a:extLst>
              <a:ext uri="{FF2B5EF4-FFF2-40B4-BE49-F238E27FC236}">
                <a16:creationId xmlns:a16="http://schemas.microsoft.com/office/drawing/2014/main" id="{82E17512-D1C3-4B63-BE5E-5E3E505B9B60}"/>
              </a:ext>
            </a:extLst>
          </p:cNvPr>
          <p:cNvSpPr/>
          <p:nvPr/>
        </p:nvSpPr>
        <p:spPr>
          <a:xfrm>
            <a:off x="160864" y="149381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8" name="6_3.wav"/>
            </a:hlinkClick>
            <a:extLst>
              <a:ext uri="{FF2B5EF4-FFF2-40B4-BE49-F238E27FC236}">
                <a16:creationId xmlns:a16="http://schemas.microsoft.com/office/drawing/2014/main" id="{4708FE8C-FD5C-4705-AD4A-21294487B796}"/>
              </a:ext>
            </a:extLst>
          </p:cNvPr>
          <p:cNvSpPr/>
          <p:nvPr/>
        </p:nvSpPr>
        <p:spPr>
          <a:xfrm>
            <a:off x="156570" y="21195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9" name="6_4.wav"/>
            </a:hlinkClick>
            <a:extLst>
              <a:ext uri="{FF2B5EF4-FFF2-40B4-BE49-F238E27FC236}">
                <a16:creationId xmlns:a16="http://schemas.microsoft.com/office/drawing/2014/main" id="{D95FF288-E1BB-48CB-994D-34609CEBB635}"/>
              </a:ext>
            </a:extLst>
          </p:cNvPr>
          <p:cNvSpPr/>
          <p:nvPr/>
        </p:nvSpPr>
        <p:spPr>
          <a:xfrm>
            <a:off x="147982" y="27453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0" name="6_6.wav"/>
            </a:hlinkClick>
            <a:extLst>
              <a:ext uri="{FF2B5EF4-FFF2-40B4-BE49-F238E27FC236}">
                <a16:creationId xmlns:a16="http://schemas.microsoft.com/office/drawing/2014/main" id="{3082E5D2-F70A-489A-86D9-96AC494CB395}"/>
              </a:ext>
            </a:extLst>
          </p:cNvPr>
          <p:cNvSpPr/>
          <p:nvPr/>
        </p:nvSpPr>
        <p:spPr>
          <a:xfrm>
            <a:off x="147982" y="335870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1" name="6_9.wav"/>
            </a:hlinkClick>
            <a:extLst>
              <a:ext uri="{FF2B5EF4-FFF2-40B4-BE49-F238E27FC236}">
                <a16:creationId xmlns:a16="http://schemas.microsoft.com/office/drawing/2014/main" id="{A9BB7564-700D-4AF7-B8D0-7EF513CBAB3A}"/>
              </a:ext>
            </a:extLst>
          </p:cNvPr>
          <p:cNvSpPr/>
          <p:nvPr/>
        </p:nvSpPr>
        <p:spPr>
          <a:xfrm>
            <a:off x="147982" y="395659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2" name="6_7.wav"/>
            </a:hlinkClick>
            <a:extLst>
              <a:ext uri="{FF2B5EF4-FFF2-40B4-BE49-F238E27FC236}">
                <a16:creationId xmlns:a16="http://schemas.microsoft.com/office/drawing/2014/main" id="{E9113CD4-E935-4079-A985-224185DD6100}"/>
              </a:ext>
            </a:extLst>
          </p:cNvPr>
          <p:cNvSpPr/>
          <p:nvPr/>
        </p:nvSpPr>
        <p:spPr>
          <a:xfrm>
            <a:off x="160864" y="45752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3" name="6_8.wav"/>
            </a:hlinkClick>
            <a:extLst>
              <a:ext uri="{FF2B5EF4-FFF2-40B4-BE49-F238E27FC236}">
                <a16:creationId xmlns:a16="http://schemas.microsoft.com/office/drawing/2014/main" id="{95C85C9B-9C48-461F-A82B-DEB852E8C45F}"/>
              </a:ext>
            </a:extLst>
          </p:cNvPr>
          <p:cNvSpPr/>
          <p:nvPr/>
        </p:nvSpPr>
        <p:spPr>
          <a:xfrm>
            <a:off x="152296" y="516695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4" name="6_11.wav"/>
            </a:hlinkClick>
            <a:extLst>
              <a:ext uri="{FF2B5EF4-FFF2-40B4-BE49-F238E27FC236}">
                <a16:creationId xmlns:a16="http://schemas.microsoft.com/office/drawing/2014/main" id="{EA729D3A-86C9-4798-8824-FB3D71A774F0}"/>
              </a:ext>
            </a:extLst>
          </p:cNvPr>
          <p:cNvSpPr/>
          <p:nvPr/>
        </p:nvSpPr>
        <p:spPr>
          <a:xfrm>
            <a:off x="154423" y="57586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5" name="6_10.wav"/>
            </a:hlinkClick>
            <a:extLst>
              <a:ext uri="{FF2B5EF4-FFF2-40B4-BE49-F238E27FC236}">
                <a16:creationId xmlns:a16="http://schemas.microsoft.com/office/drawing/2014/main" id="{03682EB2-64C3-4E70-9029-DE7833AD8ECB}"/>
              </a:ext>
            </a:extLst>
          </p:cNvPr>
          <p:cNvSpPr/>
          <p:nvPr/>
        </p:nvSpPr>
        <p:spPr>
          <a:xfrm>
            <a:off x="155769" y="632729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2CAAE-A81C-4C45-92A8-112C852B8D33}"/>
              </a:ext>
            </a:extLst>
          </p:cNvPr>
          <p:cNvSpPr txBox="1"/>
          <p:nvPr/>
        </p:nvSpPr>
        <p:spPr>
          <a:xfrm>
            <a:off x="7585023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1EBB30-3546-4B9D-AC6C-F676DC35190E}"/>
              </a:ext>
            </a:extLst>
          </p:cNvPr>
          <p:cNvSpPr txBox="1"/>
          <p:nvPr/>
        </p:nvSpPr>
        <p:spPr>
          <a:xfrm>
            <a:off x="2149404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84E388-348E-40D0-9747-661D817AF566}"/>
              </a:ext>
            </a:extLst>
          </p:cNvPr>
          <p:cNvSpPr txBox="1"/>
          <p:nvPr/>
        </p:nvSpPr>
        <p:spPr>
          <a:xfrm>
            <a:off x="2149403" y="293389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massif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696C38-D925-4AE0-B945-2EA03BDCB91C}"/>
              </a:ext>
            </a:extLst>
          </p:cNvPr>
          <p:cNvSpPr txBox="1"/>
          <p:nvPr/>
        </p:nvSpPr>
        <p:spPr>
          <a:xfrm>
            <a:off x="2149402" y="362642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CF360-E70D-458B-B891-316D2A071B7E}"/>
              </a:ext>
            </a:extLst>
          </p:cNvPr>
          <p:cNvSpPr txBox="1"/>
          <p:nvPr/>
        </p:nvSpPr>
        <p:spPr>
          <a:xfrm>
            <a:off x="7635574" y="2930620"/>
            <a:ext cx="319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A95E15-D4E3-487A-8469-06CD9A9EBF90}"/>
              </a:ext>
            </a:extLst>
          </p:cNvPr>
          <p:cNvSpPr txBox="1"/>
          <p:nvPr/>
        </p:nvSpPr>
        <p:spPr>
          <a:xfrm>
            <a:off x="7626879" y="359427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104C7-25E0-40E3-9F85-59F1AAD02526}"/>
              </a:ext>
            </a:extLst>
          </p:cNvPr>
          <p:cNvSpPr txBox="1"/>
          <p:nvPr/>
        </p:nvSpPr>
        <p:spPr>
          <a:xfrm>
            <a:off x="2149401" y="434462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CC3CAF-EFF4-4CC3-807D-C7EA06588C0B}"/>
              </a:ext>
            </a:extLst>
          </p:cNvPr>
          <p:cNvSpPr txBox="1"/>
          <p:nvPr/>
        </p:nvSpPr>
        <p:spPr>
          <a:xfrm>
            <a:off x="5201954" y="3564913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8CDD63-3635-4AC6-BF5B-A1B3F9EEFADB}"/>
              </a:ext>
            </a:extLst>
          </p:cNvPr>
          <p:cNvSpPr txBox="1"/>
          <p:nvPr/>
        </p:nvSpPr>
        <p:spPr>
          <a:xfrm>
            <a:off x="5123857" y="414964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79BE37-7813-4E75-BF82-7025019A1AF6}"/>
              </a:ext>
            </a:extLst>
          </p:cNvPr>
          <p:cNvSpPr txBox="1"/>
          <p:nvPr/>
        </p:nvSpPr>
        <p:spPr>
          <a:xfrm>
            <a:off x="7635572" y="4351054"/>
            <a:ext cx="273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blanche</a:t>
            </a: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DC35B0A-E8BC-4BA7-A288-1D5B2780D6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61F705BA-967B-4926-84D9-E52094471EAB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 descr="Shape, background pattern&#10;&#10;Description automatically generated">
            <a:extLst>
              <a:ext uri="{FF2B5EF4-FFF2-40B4-BE49-F238E27FC236}">
                <a16:creationId xmlns:a16="http://schemas.microsoft.com/office/drawing/2014/main" id="{38D0018A-22C2-46F2-8316-6D832C3E73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39" y="4603182"/>
            <a:ext cx="437321" cy="262393"/>
          </a:xfrm>
          <a:prstGeom prst="rect">
            <a:avLst/>
          </a:prstGeom>
        </p:spPr>
      </p:pic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EEEC91BC-CF9F-4FB7-BEAA-BEC5AC9BF5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7647"/>
            <a:ext cx="914400" cy="914400"/>
          </a:xfrm>
          <a:prstGeom prst="rect">
            <a:avLst/>
          </a:prstGeom>
        </p:spPr>
      </p:pic>
      <p:sp>
        <p:nvSpPr>
          <p:cNvPr id="53" name="Title 1">
            <a:hlinkClick r:id="" action="ppaction://noaction">
              <a:snd r:embed="rId20" name="6_1.wav"/>
            </a:hlinkClick>
            <a:extLst>
              <a:ext uri="{FF2B5EF4-FFF2-40B4-BE49-F238E27FC236}">
                <a16:creationId xmlns:a16="http://schemas.microsoft.com/office/drawing/2014/main" id="{EBA307BA-FD24-D317-FEB0-DEE093E8E233}"/>
              </a:ext>
            </a:extLst>
          </p:cNvPr>
          <p:cNvSpPr txBox="1">
            <a:spLocks/>
          </p:cNvSpPr>
          <p:nvPr/>
        </p:nvSpPr>
        <p:spPr>
          <a:xfrm>
            <a:off x="1070955" y="184307"/>
            <a:ext cx="4474038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 et écris les mots. </a:t>
            </a:r>
            <a:endParaRPr lang="en-GB" sz="28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486781" y="1720381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88945" y="367559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2004" y="66181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these parts of the verb </a:t>
            </a:r>
            <a:r>
              <a:rPr kumimoji="0" lang="en-GB" sz="2800" b="1" i="1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</a:rPr>
              <a:t>être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</a:rPr>
              <a:t>(to be):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/>
        </p:nvGraphicFramePr>
        <p:xfrm>
          <a:off x="1257300" y="1271888"/>
          <a:ext cx="9281160" cy="390764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GB" sz="28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 boy)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present.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 girl)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 short.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absent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 absent.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1779" y="2097926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302004" y="5243073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être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11B45-9069-484B-A3EE-CC7CAE2FA5C8}"/>
              </a:ext>
            </a:extLst>
          </p:cNvPr>
          <p:cNvSpPr txBox="1"/>
          <p:nvPr/>
        </p:nvSpPr>
        <p:spPr>
          <a:xfrm>
            <a:off x="1219006" y="591918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21D23-E84B-4418-BB24-10778B88D15A}"/>
              </a:ext>
            </a:extLst>
          </p:cNvPr>
          <p:cNvSpPr txBox="1"/>
          <p:nvPr/>
        </p:nvSpPr>
        <p:spPr>
          <a:xfrm>
            <a:off x="5998928" y="591918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9A86E-3494-4333-8ED9-FC2A8A9A2B0A}"/>
              </a:ext>
            </a:extLst>
          </p:cNvPr>
          <p:cNvGrpSpPr/>
          <p:nvPr/>
        </p:nvGrpSpPr>
        <p:grpSpPr>
          <a:xfrm>
            <a:off x="399666" y="2815865"/>
            <a:ext cx="622466" cy="778963"/>
            <a:chOff x="-8374090" y="941418"/>
            <a:chExt cx="3122580" cy="3907639"/>
          </a:xfrm>
        </p:grpSpPr>
        <p:pic>
          <p:nvPicPr>
            <p:cNvPr id="23" name="Google Shape;182;p8">
              <a:extLst>
                <a:ext uri="{FF2B5EF4-FFF2-40B4-BE49-F238E27FC236}">
                  <a16:creationId xmlns:a16="http://schemas.microsoft.com/office/drawing/2014/main" id="{32461313-DE2A-47D4-A755-A984AD0F3E68}"/>
                </a:ext>
              </a:extLst>
            </p:cNvPr>
            <p:cNvPicPr/>
            <p:nvPr/>
          </p:nvPicPr>
          <p:blipFill rotWithShape="1">
            <a:blip r:embed="rId6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8E8B9D-3ACE-4AC2-92DD-648AB0D00646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1" name="Google Shape;182;p8">
            <a:extLst>
              <a:ext uri="{FF2B5EF4-FFF2-40B4-BE49-F238E27FC236}">
                <a16:creationId xmlns:a16="http://schemas.microsoft.com/office/drawing/2014/main" id="{B578017E-7AB6-4E10-BDE7-768F9BDA4B4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01758" y="4386294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1245430" y="2930609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8D4CDB-8536-4AFD-B949-5DBFB31E13A9}"/>
              </a:ext>
            </a:extLst>
          </p:cNvPr>
          <p:cNvSpPr txBox="1"/>
          <p:nvPr/>
        </p:nvSpPr>
        <p:spPr>
          <a:xfrm>
            <a:off x="1286483" y="3747913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B7F9F0-1DDE-463D-ABB4-8BF8C359A527}"/>
              </a:ext>
            </a:extLst>
          </p:cNvPr>
          <p:cNvSpPr txBox="1"/>
          <p:nvPr/>
        </p:nvSpPr>
        <p:spPr>
          <a:xfrm>
            <a:off x="1152879" y="4588701"/>
            <a:ext cx="2961774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957233" y="92032"/>
            <a:ext cx="2773704" cy="2162959"/>
          </a:xfrm>
          <a:prstGeom prst="wedgeEllipseCallout">
            <a:avLst>
              <a:gd name="adj1" fmla="val -55273"/>
              <a:gd name="adj2" fmla="val 22492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last letter of all these verb forms is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Silent Final Consonant!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657B2-1D71-4A2C-AEE4-FFFC8317A712}"/>
              </a:ext>
            </a:extLst>
          </p:cNvPr>
          <p:cNvCxnSpPr>
            <a:cxnSpLocks/>
          </p:cNvCxnSpPr>
          <p:nvPr/>
        </p:nvCxnSpPr>
        <p:spPr>
          <a:xfrm flipH="1">
            <a:off x="2340997" y="1532477"/>
            <a:ext cx="1851219" cy="619429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6D322F-1C74-4A4F-B210-DA290B889636}"/>
              </a:ext>
            </a:extLst>
          </p:cNvPr>
          <p:cNvCxnSpPr>
            <a:cxnSpLocks/>
          </p:cNvCxnSpPr>
          <p:nvPr/>
        </p:nvCxnSpPr>
        <p:spPr>
          <a:xfrm flipH="1">
            <a:off x="2186289" y="2088361"/>
            <a:ext cx="2814044" cy="89061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28448D-4AEC-47D4-A872-B8D5B620A91E}"/>
              </a:ext>
            </a:extLst>
          </p:cNvPr>
          <p:cNvCxnSpPr>
            <a:cxnSpLocks/>
          </p:cNvCxnSpPr>
          <p:nvPr/>
        </p:nvCxnSpPr>
        <p:spPr>
          <a:xfrm flipH="1">
            <a:off x="2186289" y="2151906"/>
            <a:ext cx="2605546" cy="1654143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7405C1-5555-4644-862E-7161CD624FDD}"/>
              </a:ext>
            </a:extLst>
          </p:cNvPr>
          <p:cNvCxnSpPr>
            <a:cxnSpLocks/>
          </p:cNvCxnSpPr>
          <p:nvPr/>
        </p:nvCxnSpPr>
        <p:spPr>
          <a:xfrm flipH="1">
            <a:off x="2523937" y="2151906"/>
            <a:ext cx="2267897" cy="245110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CA5729-9415-458F-ABA2-187309BDB34C}"/>
              </a:ext>
            </a:extLst>
          </p:cNvPr>
          <p:cNvSpPr txBox="1"/>
          <p:nvPr/>
        </p:nvSpPr>
        <p:spPr>
          <a:xfrm>
            <a:off x="1260795" y="4507586"/>
            <a:ext cx="420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bsent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Oval Callout 22">
            <a:extLst>
              <a:ext uri="{FF2B5EF4-FFF2-40B4-BE49-F238E27FC236}">
                <a16:creationId xmlns:a16="http://schemas.microsoft.com/office/drawing/2014/main" id="{3BA260A7-4FEA-4369-AC43-CFB1653A6B4D}"/>
              </a:ext>
            </a:extLst>
          </p:cNvPr>
          <p:cNvSpPr/>
          <p:nvPr/>
        </p:nvSpPr>
        <p:spPr>
          <a:xfrm>
            <a:off x="5285712" y="4979801"/>
            <a:ext cx="2773704" cy="1021775"/>
          </a:xfrm>
          <a:prstGeom prst="wedgeEllipseCallout">
            <a:avLst>
              <a:gd name="adj1" fmla="val -140437"/>
              <a:gd name="adj2" fmla="val -55168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 when followed by a vowel!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49" y="5770591"/>
            <a:ext cx="894856" cy="72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1" grpId="0"/>
      <p:bldP spid="22" grpId="0"/>
      <p:bldP spid="38" grpId="0" animBg="1"/>
      <p:bldP spid="39" grpId="0" animBg="1"/>
      <p:bldP spid="40" grpId="0" animBg="1"/>
      <p:bldP spid="44" grpId="0" animBg="1"/>
      <p:bldP spid="53" grpId="0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5" name="8_1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1" name="nous_sommes_trist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3" name="8_2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B71E65C-8DAA-4724-A045-AD3715C129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98" y="4569154"/>
            <a:ext cx="962634" cy="81919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CC61E99-2E01-49CD-BBBE-72C3B460F6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32" y="4569154"/>
            <a:ext cx="962634" cy="81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malad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4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9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FA71522-2283-4429-82E1-8291EFCB8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29" y="4602971"/>
            <a:ext cx="1156608" cy="920187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A0E6545-D4CF-4A1D-A640-67427EB7F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537" y="4602971"/>
            <a:ext cx="1156608" cy="920187"/>
          </a:xfrm>
          <a:prstGeom prst="rect">
            <a:avLst/>
          </a:prstGeom>
        </p:spPr>
      </p:pic>
      <p:sp>
        <p:nvSpPr>
          <p:cNvPr id="19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768F77F6-CD14-CF0B-EC8A-C23AB121E754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E90B613-6A6E-9372-465B-DED3DEC240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B8D4C2F8-840F-2C6E-EEF4-F70EB1E8D1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2" name="Graphic 21" descr="Line arrow Clockwise curve">
            <a:extLst>
              <a:ext uri="{FF2B5EF4-FFF2-40B4-BE49-F238E27FC236}">
                <a16:creationId xmlns:a16="http://schemas.microsoft.com/office/drawing/2014/main" id="{24728455-A13B-B658-5759-67FEB6A56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2554</Words>
  <Application>Microsoft Office PowerPoint</Application>
  <PresentationFormat>Widescreen</PresentationFormat>
  <Paragraphs>421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5_Office Theme</vt:lpstr>
      <vt:lpstr>Interactions</vt:lpstr>
      <vt:lpstr>Vokabeln</vt:lpstr>
      <vt:lpstr>[an|en]</vt:lpstr>
      <vt:lpstr>[a] </vt:lpstr>
      <vt:lpstr>[a]</vt:lpstr>
      <vt:lpstr>PowerPoint Presentation</vt:lpstr>
      <vt:lpstr>Être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Describing more than one [1/2]</vt:lpstr>
      <vt:lpstr>Échange en ligne*</vt:lpstr>
      <vt:lpstr>lire</vt:lpstr>
      <vt:lpstr>Describing more than one [2/2]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43</cp:revision>
  <dcterms:created xsi:type="dcterms:W3CDTF">2021-07-02T19:27:01Z</dcterms:created>
  <dcterms:modified xsi:type="dcterms:W3CDTF">2023-11-25T04:47:08Z</dcterms:modified>
</cp:coreProperties>
</file>