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0"/>
  </p:notesMasterIdLst>
  <p:sldIdLst>
    <p:sldId id="257" r:id="rId4"/>
    <p:sldId id="362" r:id="rId5"/>
    <p:sldId id="451" r:id="rId6"/>
    <p:sldId id="299" r:id="rId7"/>
    <p:sldId id="385" r:id="rId8"/>
    <p:sldId id="512" r:id="rId9"/>
    <p:sldId id="513" r:id="rId10"/>
    <p:sldId id="514" r:id="rId11"/>
    <p:sldId id="515" r:id="rId12"/>
    <p:sldId id="516" r:id="rId13"/>
    <p:sldId id="469" r:id="rId14"/>
    <p:sldId id="470" r:id="rId15"/>
    <p:sldId id="471" r:id="rId16"/>
    <p:sldId id="457" r:id="rId17"/>
    <p:sldId id="459" r:id="rId18"/>
    <p:sldId id="45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00B05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04B0DF-1C08-4BBB-B09C-4AFFDACF26E8}" v="1" dt="2022-08-21T17:08:53.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00" autoAdjust="0"/>
    <p:restoredTop sz="54994" autoAdjust="0"/>
  </p:normalViewPr>
  <p:slideViewPr>
    <p:cSldViewPr snapToGrid="0">
      <p:cViewPr varScale="1">
        <p:scale>
          <a:sx n="44" d="100"/>
          <a:sy n="44" d="100"/>
        </p:scale>
        <p:origin x="1526" y="4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B204B0DF-1C08-4BBB-B09C-4AFFDACF26E8}"/>
    <pc:docChg chg="custSel addSld delSld modSld">
      <pc:chgData name="Tom Dawes" userId="fe899cd594ff6f3a" providerId="LiveId" clId="{B204B0DF-1C08-4BBB-B09C-4AFFDACF26E8}" dt="2022-08-21T17:09:06.371" v="2" actId="478"/>
      <pc:docMkLst>
        <pc:docMk/>
      </pc:docMkLst>
      <pc:sldChg chg="add del">
        <pc:chgData name="Tom Dawes" userId="fe899cd594ff6f3a" providerId="LiveId" clId="{B204B0DF-1C08-4BBB-B09C-4AFFDACF26E8}" dt="2022-08-21T17:08:53.915" v="1"/>
        <pc:sldMkLst>
          <pc:docMk/>
          <pc:sldMk cId="0" sldId="299"/>
        </pc:sldMkLst>
      </pc:sldChg>
      <pc:sldChg chg="delSp mod">
        <pc:chgData name="Tom Dawes" userId="fe899cd594ff6f3a" providerId="LiveId" clId="{B204B0DF-1C08-4BBB-B09C-4AFFDACF26E8}" dt="2022-08-21T17:09:06.371" v="2" actId="478"/>
        <pc:sldMkLst>
          <pc:docMk/>
          <pc:sldMk cId="2698927024" sldId="470"/>
        </pc:sldMkLst>
        <pc:spChg chg="del">
          <ac:chgData name="Tom Dawes" userId="fe899cd594ff6f3a" providerId="LiveId" clId="{B204B0DF-1C08-4BBB-B09C-4AFFDACF26E8}" dt="2022-08-21T17:09:06.371" v="2" actId="478"/>
          <ac:spMkLst>
            <pc:docMk/>
            <pc:sldMk cId="2698927024" sldId="470"/>
            <ac:spMk id="3" creationId="{A671A13F-8334-43CF-B45E-AA4EE69074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0" indent="-216000">
              <a:lnSpc>
                <a:spcPct val="100000"/>
              </a:lnSpc>
            </a:pPr>
            <a:r>
              <a:rPr lang="en-GB" sz="1800" b="1" strike="noStrike" spc="-1" dirty="0">
                <a:solidFill>
                  <a:srgbClr val="002060"/>
                </a:solidFill>
                <a:latin typeface="Century Gothic"/>
                <a:ea typeface="Century Gothic"/>
              </a:rPr>
              <a:t>Phonics:  </a:t>
            </a:r>
            <a:r>
              <a:rPr lang="it-IT" sz="1800" b="0" i="1" strike="noStrike" spc="-1" dirty="0">
                <a:solidFill>
                  <a:srgbClr val="002060"/>
                </a:solidFill>
                <a:latin typeface="Century Gothic"/>
                <a:ea typeface="Century Gothic"/>
              </a:rPr>
              <a:t>petit [138] mais [30] grand [59] deux [41]</a:t>
            </a:r>
          </a:p>
          <a:p>
            <a:pPr marL="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new words in </a:t>
            </a:r>
            <a:r>
              <a:rPr lang="it-IT" sz="1800" b="1" i="1" strike="noStrike" spc="-1" dirty="0">
                <a:solidFill>
                  <a:srgbClr val="002060"/>
                </a:solidFill>
                <a:latin typeface="Century Gothic"/>
                <a:ea typeface="Century Gothic"/>
              </a:rPr>
              <a:t>bold</a:t>
            </a:r>
          </a:p>
          <a:p>
            <a:pPr marL="0" indent="-216000">
              <a:lnSpc>
                <a:spcPct val="100000"/>
              </a:lnSpc>
            </a:pPr>
            <a:r>
              <a:rPr lang="fr-FR" sz="1800" b="0" i="0" strike="noStrike" spc="-1" dirty="0">
                <a:solidFill>
                  <a:srgbClr val="002060"/>
                </a:solidFill>
                <a:latin typeface="Century Gothic"/>
                <a:ea typeface="Century Gothic"/>
              </a:rPr>
              <a:t>être [5] suis, est, es [5] je [22] tu [112]  il [13] elle [38] qui ? [14] ami(e) [467] école [477] monsieur [79] madame [294] professeur(e) [110] absent [2016] actif [1219] anglais [784] content [1841] </a:t>
            </a:r>
            <a:r>
              <a:rPr lang="fr-FR" sz="1800" b="1" i="0" strike="noStrike" spc="-1" dirty="0">
                <a:solidFill>
                  <a:srgbClr val="002060"/>
                </a:solidFill>
                <a:latin typeface="Century Gothic"/>
                <a:ea typeface="Century Gothic"/>
              </a:rPr>
              <a:t>créatif </a:t>
            </a:r>
            <a:r>
              <a:rPr lang="fr-FR" sz="1800" b="0" i="0" strike="noStrike" spc="-1" dirty="0">
                <a:solidFill>
                  <a:srgbClr val="002060"/>
                </a:solidFill>
                <a:latin typeface="Century Gothic"/>
                <a:ea typeface="Century Gothic"/>
              </a:rPr>
              <a:t>[&gt;5000] grand [59] français [251] indépendant [954] intelligent [2509] </a:t>
            </a:r>
            <a:r>
              <a:rPr lang="fr-FR" sz="1800" b="1" i="0" strike="noStrike" spc="-1" dirty="0">
                <a:solidFill>
                  <a:srgbClr val="002060"/>
                </a:solidFill>
                <a:latin typeface="Century Gothic"/>
                <a:ea typeface="Century Gothic"/>
              </a:rPr>
              <a:t>négatif </a:t>
            </a:r>
            <a:r>
              <a:rPr lang="fr-FR" sz="1800" b="0" i="0" strike="noStrike" spc="-1" dirty="0">
                <a:solidFill>
                  <a:srgbClr val="002060"/>
                </a:solidFill>
                <a:latin typeface="Century Gothic"/>
                <a:ea typeface="Century Gothic"/>
              </a:rPr>
              <a:t>[1520] petit [138] </a:t>
            </a:r>
            <a:r>
              <a:rPr lang="fr-FR" sz="1800" b="1" i="0" strike="noStrike" spc="-1" dirty="0">
                <a:solidFill>
                  <a:srgbClr val="002060"/>
                </a:solidFill>
                <a:latin typeface="Century Gothic"/>
                <a:ea typeface="Century Gothic"/>
              </a:rPr>
              <a:t>positif </a:t>
            </a:r>
            <a:r>
              <a:rPr lang="fr-FR" sz="1800" b="0" i="0" strike="noStrike" spc="-1" dirty="0">
                <a:solidFill>
                  <a:srgbClr val="002060"/>
                </a:solidFill>
                <a:latin typeface="Century Gothic"/>
                <a:ea typeface="Century Gothic"/>
              </a:rPr>
              <a:t>[949] présent [216] sportif [2670] triste [1843] bien [47] mal [277] Salut ! [2205] Ça va ? [54/53] Oui [284] Non [75] Bonjour ! [1972] Au revoir [4/1274] </a:t>
            </a:r>
          </a:p>
          <a:p>
            <a:pPr marL="0" indent="-216000">
              <a:lnSpc>
                <a:spcPct val="100000"/>
              </a:lnSpc>
            </a:pPr>
            <a:endParaRPr lang="fr-FR" sz="1800" b="0" i="1" strike="noStrike" spc="-1" dirty="0">
              <a:solidFill>
                <a:srgbClr val="002060"/>
              </a:solidFill>
              <a:latin typeface="Century Gothic"/>
              <a:ea typeface="Century Gothic"/>
            </a:endParaRPr>
          </a:p>
          <a:p>
            <a:pPr marL="0" indent="-216000">
              <a:lnSpc>
                <a:spcPct val="100000"/>
              </a:lnSpc>
            </a:pPr>
            <a:r>
              <a:rPr lang="fr-FR" sz="1800" b="0" i="0" strike="noStrike" spc="-1" dirty="0">
                <a:solidFill>
                  <a:srgbClr val="002060"/>
                </a:solidFill>
                <a:latin typeface="Century Gothic"/>
                <a:ea typeface="Century Gothic"/>
              </a:rPr>
              <a:t>Revisit 1: - </a:t>
            </a:r>
            <a:br>
              <a:rPr lang="fr-FR" sz="1800" b="0" i="0" strike="noStrike" spc="-1" dirty="0">
                <a:solidFill>
                  <a:srgbClr val="002060"/>
                </a:solidFill>
                <a:latin typeface="Century Gothic"/>
                <a:ea typeface="Century Gothic"/>
              </a:rPr>
            </a:br>
            <a:r>
              <a:rPr lang="fr-FR" sz="1800" b="0" i="0" strike="noStrike" spc="-1" dirty="0">
                <a:solidFill>
                  <a:srgbClr val="002060"/>
                </a:solidFill>
                <a:latin typeface="Century Gothic"/>
                <a:ea typeface="Century Gothic"/>
              </a:rPr>
              <a:t>Revisit 2: </a:t>
            </a:r>
            <a:r>
              <a:rPr lang="fr-FR" sz="1800" b="0" i="1" strike="noStrike" spc="-1" dirty="0">
                <a:solidFill>
                  <a:srgbClr val="002060"/>
                </a:solidFill>
                <a:latin typeface="Century Gothic"/>
                <a:ea typeface="Century Gothic"/>
              </a:rPr>
              <a:t>fort [107] faible [723] moderne [1239] comment [234]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fr-FR" sz="1800" b="0" i="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p>
          <a:p>
            <a:pPr marL="229320" indent="-228600">
              <a:lnSpc>
                <a:spcPct val="100000"/>
              </a:lnSpc>
              <a:buAutoNum type="arabicPeriod"/>
            </a:pPr>
            <a:r>
              <a:rPr lang="en-GB" sz="1200" b="0" strike="noStrike" spc="-1" dirty="0">
                <a:solidFill>
                  <a:srgbClr val="000000"/>
                </a:solidFill>
                <a:latin typeface="Calibri"/>
              </a:rPr>
              <a:t>Click to bring up J-M’s mum Annick, who is waking him up to go to school.</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effectLst/>
                <a:latin typeface="Century Gothic" panose="020B0502020202020204" pitchFamily="34" charset="0"/>
                <a:ea typeface="+mn-ea"/>
                <a:cs typeface="+mn-cs"/>
              </a:rPr>
              <a:t>Frequency of unknown words and cognates</a:t>
            </a:r>
            <a:r>
              <a:rPr lang="en-GB" sz="1200" dirty="0">
                <a:solidFill>
                  <a:schemeClr val="dk1"/>
                </a:solidFill>
                <a:effectLst/>
                <a:latin typeface="Century Gothic" panose="020B0502020202020204" pitchFamily="34" charset="0"/>
                <a:ea typeface="+mn-ea"/>
                <a:cs typeface="+mn-cs"/>
              </a:rPr>
              <a:t>:</a:t>
            </a:r>
            <a:br>
              <a:rPr lang="en-GB" sz="1200" dirty="0">
                <a:solidFill>
                  <a:schemeClr val="dk1"/>
                </a:solidFill>
                <a:effectLst/>
                <a:latin typeface="Century Gothic" panose="020B0502020202020204" pitchFamily="34" charset="0"/>
                <a:ea typeface="+mn-ea"/>
                <a:cs typeface="+mn-cs"/>
              </a:rPr>
            </a:br>
            <a:r>
              <a:rPr lang="en-GB" sz="1200" dirty="0" err="1">
                <a:solidFill>
                  <a:schemeClr val="dk1"/>
                </a:solidFill>
                <a:effectLst/>
                <a:latin typeface="Century Gothic" panose="020B0502020202020204" pitchFamily="34" charset="0"/>
                <a:ea typeface="+mn-ea"/>
                <a:cs typeface="+mn-cs"/>
              </a:rPr>
              <a:t>vite</a:t>
            </a:r>
            <a:r>
              <a:rPr lang="en-GB" sz="1200" dirty="0">
                <a:solidFill>
                  <a:schemeClr val="dk1"/>
                </a:solidFill>
                <a:effectLst/>
                <a:latin typeface="Century Gothic" panose="020B0502020202020204" pitchFamily="34" charset="0"/>
                <a:ea typeface="+mn-ea"/>
                <a:cs typeface="+mn-cs"/>
              </a:rPr>
              <a:t> [711]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75852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1" dirty="0"/>
            </a:br>
            <a:br>
              <a:rPr lang="en-GB" b="1" dirty="0"/>
            </a:br>
            <a:r>
              <a:rPr lang="en-GB" b="1" dirty="0"/>
              <a:t>Aim: </a:t>
            </a:r>
            <a:r>
              <a:rPr lang="en-GB" b="0" dirty="0"/>
              <a:t>to practise pronunciation and aural and/or written comprehension of previously taught words and familiar SSC (and intonation) in a short story context.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In pairs pupils practise reading a line aloud for their partner, who translates into English. If pupils who are translating face away from the board they practise aural comprehension, if they face the board they practise written comprehension.</a:t>
            </a:r>
          </a:p>
          <a:p>
            <a:pPr marL="228600" lvl="0" indent="-228600" algn="l" rtl="0">
              <a:spcBef>
                <a:spcPts val="0"/>
              </a:spcBef>
              <a:spcAft>
                <a:spcPts val="0"/>
              </a:spcAft>
              <a:buAutoNum type="arabicPeriod"/>
            </a:pPr>
            <a:r>
              <a:rPr lang="en-GB" dirty="0"/>
              <a:t>They swap roles each line.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clicks the audio player.  Pupils join in with the storyteller, reading the story aloud, chorally.</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984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the vocabulary and structures from this week’s learning.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Tell pupils this is a conversation on the first day of a new school year and the new class teacher is getting to know the class better. He has asked them to choose two adjectives to describe themselves.</a:t>
            </a:r>
            <a:br>
              <a:rPr lang="en-GB" b="0" dirty="0"/>
            </a:br>
            <a:r>
              <a:rPr lang="en-GB" b="0" dirty="0"/>
              <a:t>2. Pupils write the French for the pink English prompts.</a:t>
            </a:r>
            <a:br>
              <a:rPr lang="en-GB" b="0" dirty="0"/>
            </a:br>
            <a:r>
              <a:rPr lang="en-GB" b="0" dirty="0"/>
              <a:t>3. Click to reveal the French words.</a:t>
            </a:r>
            <a:br>
              <a:rPr lang="en-GB" b="0" dirty="0"/>
            </a:br>
            <a:r>
              <a:rPr lang="en-GB" b="0" dirty="0"/>
              <a:t>4. Click the player to hear the conversation in full.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Bonjour, Jean-Michel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Bonjour, Monsieur Charles.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Tu es comment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Je suis positif et créatif, Monsieur.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Et qui est Nathalie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Bonjour, Monsieur ! Je suis ici. Je suis active et positive.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Thomas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Il est absent, Monsieur.  Il est malade, aujourd’hui.</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2843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13861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0146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recap knowledge of SFC and </a:t>
            </a:r>
            <a:r>
              <a:rPr lang="en-GB" b="0" dirty="0" err="1"/>
              <a:t>Sfe</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information.</a:t>
            </a:r>
          </a:p>
          <a:p>
            <a:pPr marL="228600" lvl="0" indent="-228600" algn="l" rtl="0">
              <a:spcBef>
                <a:spcPts val="0"/>
              </a:spcBef>
              <a:spcAft>
                <a:spcPts val="0"/>
              </a:spcAft>
              <a:buAutoNum type="arabicPeriod"/>
            </a:pPr>
            <a:r>
              <a:rPr lang="en-GB" dirty="0"/>
              <a:t>Elicit the pronunciation of the words from pupils.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9949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present information about Haitian surnames and provide a context for the next activity.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the information with pupils.</a:t>
            </a:r>
          </a:p>
          <a:p>
            <a:pPr marL="228600" indent="-228600">
              <a:lnSpc>
                <a:spcPct val="100000"/>
              </a:lnSpc>
              <a:buAutoNum type="arabicPeriod"/>
            </a:pPr>
            <a:r>
              <a:rPr lang="en-GB" sz="1200" b="0" strike="noStrike" spc="-1" dirty="0">
                <a:solidFill>
                  <a:srgbClr val="000000"/>
                </a:solidFill>
                <a:latin typeface="+mn-lt"/>
              </a:rPr>
              <a:t>Teachers could ask pupils which names they like or prefer (from two options).</a:t>
            </a:r>
            <a:endParaRPr lang="en-GB" sz="1200" b="0" strike="noStrike" spc="-1" dirty="0">
              <a:latin typeface="Arial"/>
            </a:endParaRPr>
          </a:p>
          <a:p>
            <a:endParaRPr lang="en-GB" dirty="0"/>
          </a:p>
          <a:p>
            <a:pPr marL="0" lvl="0" indent="0" algn="l" rtl="0">
              <a:spcBef>
                <a:spcPts val="0"/>
              </a:spcBef>
              <a:spcAft>
                <a:spcPts val="0"/>
              </a:spcAft>
              <a:buNone/>
            </a:pPr>
            <a:r>
              <a:rPr lang="fr-FR" b="1" dirty="0"/>
              <a:t>Information source</a:t>
            </a:r>
            <a:r>
              <a:rPr lang="fr-FR" dirty="0"/>
              <a:t>:</a:t>
            </a:r>
          </a:p>
          <a:p>
            <a:pPr marL="0" lvl="0" indent="0" algn="l" rtl="0">
              <a:spcBef>
                <a:spcPts val="0"/>
              </a:spcBef>
              <a:spcAft>
                <a:spcPts val="0"/>
              </a:spcAft>
              <a:buNone/>
            </a:pPr>
            <a:r>
              <a:rPr lang="fr-FR" dirty="0"/>
              <a:t>https://forebears.io/haiti/surnames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SFC and </a:t>
            </a:r>
            <a:r>
              <a:rPr lang="en-GB" b="0" dirty="0" err="1"/>
              <a:t>SFe</a:t>
            </a:r>
            <a:r>
              <a:rPr lang="en-GB" b="0" dirty="0"/>
              <a:t> in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the pink audio button to hear the first name pronounced.</a:t>
            </a:r>
          </a:p>
          <a:p>
            <a:pPr marL="228600" lvl="0" indent="-228600" algn="l" rtl="0">
              <a:spcBef>
                <a:spcPts val="0"/>
              </a:spcBef>
              <a:spcAft>
                <a:spcPts val="0"/>
              </a:spcAft>
              <a:buAutoNum type="arabicPeriod"/>
            </a:pPr>
            <a:r>
              <a:rPr lang="en-GB" dirty="0"/>
              <a:t>Pupils respond (in writing or orally) SFC or </a:t>
            </a:r>
            <a:r>
              <a:rPr lang="en-GB" dirty="0" err="1"/>
              <a:t>SFe</a:t>
            </a:r>
            <a:r>
              <a:rPr lang="en-GB" dirty="0"/>
              <a:t>, depending on whether they hear the final consonant pronounced.</a:t>
            </a:r>
          </a:p>
          <a:p>
            <a:pPr marL="228600" lvl="0" indent="-228600" algn="l" rtl="0">
              <a:spcBef>
                <a:spcPts val="0"/>
              </a:spcBef>
              <a:spcAft>
                <a:spcPts val="0"/>
              </a:spcAft>
              <a:buAutoNum type="arabicPeriod"/>
            </a:pPr>
            <a:r>
              <a:rPr lang="en-GB" dirty="0"/>
              <a:t>Click on the rectangle shape to reveal the spelling of the word, with or without ‘e’ as the final letter.</a:t>
            </a:r>
          </a:p>
          <a:p>
            <a:pPr marL="228600" lvl="0" indent="-228600" algn="l" rtl="0">
              <a:spcBef>
                <a:spcPts val="0"/>
              </a:spcBef>
              <a:spcAft>
                <a:spcPts val="0"/>
              </a:spcAft>
              <a:buAutoNum type="arabicPeriod"/>
            </a:pPr>
            <a:r>
              <a:rPr lang="en-GB" dirty="0"/>
              <a:t>Repeat for items 2-12.</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Information source</a:t>
            </a:r>
            <a:r>
              <a:rPr lang="en-GB" dirty="0"/>
              <a:t>:</a:t>
            </a:r>
          </a:p>
          <a:p>
            <a:pPr marL="0" lvl="0" indent="0" algn="l" rtl="0">
              <a:spcBef>
                <a:spcPts val="0"/>
              </a:spcBef>
              <a:spcAft>
                <a:spcPts val="0"/>
              </a:spcAft>
              <a:buNone/>
            </a:pPr>
            <a:r>
              <a:rPr lang="en-GB" dirty="0"/>
              <a:t>https://forebears.io/haiti/surnames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strike="noStrike" spc="-1" dirty="0">
                <a:solidFill>
                  <a:srgbClr val="000000"/>
                </a:solidFill>
                <a:latin typeface="Calibri"/>
                <a:ea typeface="Calibri"/>
              </a:rPr>
              <a:t>Note: For an audio version of the story, download the other version of the lesson.</a:t>
            </a:r>
          </a:p>
          <a:p>
            <a:pPr marL="0" marR="0" lvl="0" indent="0" algn="l" rtl="0">
              <a:lnSpc>
                <a:spcPct val="100000"/>
              </a:lnSpc>
              <a:spcBef>
                <a:spcPts val="0"/>
              </a:spcBef>
              <a:spcAft>
                <a:spcPts val="0"/>
              </a:spcAft>
              <a:buClr>
                <a:schemeClr val="dk1"/>
              </a:buClr>
              <a:buSzPts val="1200"/>
              <a:buFont typeface="Calibri"/>
              <a:buNone/>
            </a:pPr>
            <a:r>
              <a:rPr lang="en-GB" b="1" dirty="0"/>
              <a:t>Timing: 10 minutes (</a:t>
            </a:r>
            <a:r>
              <a:rPr lang="en-GB" b="0" dirty="0"/>
              <a:t>six slides</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written comprehension of previously taught words in a longer context; </a:t>
            </a:r>
            <a:r>
              <a:rPr lang="en-GB" sz="1200" b="0" strike="noStrike" spc="-1" dirty="0">
                <a:solidFill>
                  <a:srgbClr val="000000"/>
                </a:solidFill>
                <a:latin typeface="Calibri"/>
                <a:ea typeface="Calibri"/>
              </a:rPr>
              <a:t>to practise read aloud of SSC [</a:t>
            </a:r>
            <a:r>
              <a:rPr lang="en-GB" sz="1200" b="0" strike="noStrike" spc="-1" dirty="0" err="1">
                <a:solidFill>
                  <a:srgbClr val="000000"/>
                </a:solidFill>
                <a:latin typeface="Calibri"/>
                <a:ea typeface="Calibri"/>
              </a:rPr>
              <a:t>ien</a:t>
            </a:r>
            <a:r>
              <a:rPr lang="en-GB" sz="1200" b="0" strike="noStrike" spc="-1" dirty="0">
                <a:solidFill>
                  <a:srgbClr val="000000"/>
                </a:solidFill>
                <a:latin typeface="Calibri"/>
                <a:ea typeface="Calibri"/>
              </a:rPr>
              <a:t>] [on] [i] [an/</a:t>
            </a:r>
            <a:r>
              <a:rPr lang="en-GB" sz="1200" b="0" strike="noStrike" spc="-1" dirty="0" err="1">
                <a:solidFill>
                  <a:srgbClr val="000000"/>
                </a:solidFill>
                <a:latin typeface="Calibri"/>
                <a:ea typeface="Calibri"/>
              </a:rPr>
              <a:t>en</a:t>
            </a:r>
            <a:r>
              <a:rPr lang="en-GB" sz="1200" b="0" strike="noStrike" spc="-1" dirty="0">
                <a:solidFill>
                  <a:srgbClr val="000000"/>
                </a:solidFill>
                <a:latin typeface="Calibri"/>
                <a:ea typeface="Calibri"/>
              </a:rPr>
              <a:t>] in a story context.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algn="l">
              <a:lnSpc>
                <a:spcPct val="107000"/>
              </a:lnSpc>
              <a:spcAft>
                <a:spcPts val="800"/>
              </a:spcAft>
            </a:pPr>
            <a:r>
              <a:rPr lang="en-GB" dirty="0"/>
              <a:t>1. Set the scene and ensure pupils understand the task.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Jean-Michel is having a dream the night before school starts...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Pupils</a:t>
            </a:r>
            <a:r>
              <a:rPr lang="en-GB" dirty="0"/>
              <a:t> need to write the missing words from the right hand pages in English.</a:t>
            </a:r>
          </a:p>
          <a:p>
            <a:pPr algn="l">
              <a:lnSpc>
                <a:spcPct val="107000"/>
              </a:lnSpc>
              <a:spcAft>
                <a:spcPts val="800"/>
              </a:spcAft>
            </a:pPr>
            <a:r>
              <a:rPr lang="en-GB" dirty="0"/>
              <a:t>3. Click to reveal the answers.</a:t>
            </a:r>
          </a:p>
          <a:p>
            <a:pPr algn="l">
              <a:lnSpc>
                <a:spcPct val="107000"/>
              </a:lnSpc>
              <a:spcAft>
                <a:spcPts val="800"/>
              </a:spcAft>
            </a:pPr>
            <a:r>
              <a:rPr lang="en-GB" dirty="0"/>
              <a:t>4. Continue through the next five slides. On the next slides, pupils, first read the storylines aloud, then listen and check their pronunciation, then volunteer English answers for the gaps in the story.</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209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2399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5949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1399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jpeg"/><Relationship Id="rId7"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23.gif"/><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svg"/><Relationship Id="rId3" Type="http://schemas.openxmlformats.org/officeDocument/2006/relationships/slideLayout" Target="../slideLayouts/slideLayout17.xml"/><Relationship Id="rId7" Type="http://schemas.openxmlformats.org/officeDocument/2006/relationships/image" Target="../media/image26.png"/><Relationship Id="rId12"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gif"/><Relationship Id="rId4" Type="http://schemas.openxmlformats.org/officeDocument/2006/relationships/notesSlide" Target="../notesSlides/notesSlide11.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8.gi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audio" Target="../media/audio12.wav"/><Relationship Id="rId1" Type="http://schemas.openxmlformats.org/officeDocument/2006/relationships/slideLayout" Target="../slideLayouts/slideLayout17.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9.png"/><Relationship Id="rId15" Type="http://schemas.openxmlformats.org/officeDocument/2006/relationships/audio" Target="../media/audio11.wav"/><Relationship Id="rId10" Type="http://schemas.openxmlformats.org/officeDocument/2006/relationships/audio" Target="../media/audio6.wav"/><Relationship Id="rId19" Type="http://schemas.openxmlformats.org/officeDocument/2006/relationships/audio" Target="../media/audio13.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6.gi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6.gi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6.gi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1" name="Picture 10" descr="A chalkboard with a book and a book&#10;&#10;Description automatically generated">
            <a:extLst>
              <a:ext uri="{FF2B5EF4-FFF2-40B4-BE49-F238E27FC236}">
                <a16:creationId xmlns:a16="http://schemas.microsoft.com/office/drawing/2014/main" id="{B8023B64-6884-40F5-9E91-6F9D3359B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7256"/>
            <a:ext cx="4350240" cy="2899027"/>
          </a:xfrm>
          <a:prstGeom prst="rect">
            <a:avLst/>
          </a:prstGeom>
        </p:spPr>
      </p:pic>
      <p:sp>
        <p:nvSpPr>
          <p:cNvPr id="12" name="TextBox 11">
            <a:extLst>
              <a:ext uri="{FF2B5EF4-FFF2-40B4-BE49-F238E27FC236}">
                <a16:creationId xmlns:a16="http://schemas.microsoft.com/office/drawing/2014/main" id="{774836F4-6401-44F4-A7E4-98C12A9F5BBA}"/>
              </a:ext>
            </a:extLst>
          </p:cNvPr>
          <p:cNvSpPr txBox="1"/>
          <p:nvPr/>
        </p:nvSpPr>
        <p:spPr>
          <a:xfrm rot="21122429">
            <a:off x="-199235" y="2793869"/>
            <a:ext cx="4752718" cy="707886"/>
          </a:xfrm>
          <a:prstGeom prst="rect">
            <a:avLst/>
          </a:prstGeom>
          <a:noFill/>
        </p:spPr>
        <p:txBody>
          <a:bodyPr wrap="square" rtlCol="0">
            <a:spAutoFit/>
          </a:bodyPr>
          <a:lstStyle/>
          <a:p>
            <a:pPr algn="ctr"/>
            <a:r>
              <a:rPr lang="en-GB" sz="3900" b="1" dirty="0">
                <a:solidFill>
                  <a:schemeClr val="bg1"/>
                </a:solidFill>
                <a:latin typeface="Segoe Print" panose="02000600000000000000" pitchFamily="2" charset="0"/>
              </a:rPr>
              <a:t>la </a:t>
            </a:r>
            <a:r>
              <a:rPr lang="en-GB" sz="3900" b="1" dirty="0" err="1">
                <a:solidFill>
                  <a:schemeClr val="bg1"/>
                </a:solidFill>
                <a:latin typeface="Segoe Print" panose="02000600000000000000" pitchFamily="2" charset="0"/>
              </a:rPr>
              <a:t>rentrée</a:t>
            </a:r>
            <a:r>
              <a:rPr lang="en-GB" sz="3900" b="1" dirty="0">
                <a:solidFill>
                  <a:schemeClr val="bg1"/>
                </a:solidFill>
                <a:latin typeface="Segoe Print" panose="02000600000000000000" pitchFamily="2" charset="0"/>
              </a:rPr>
              <a:t> à </a:t>
            </a:r>
            <a:r>
              <a:rPr lang="en-GB" sz="3900" b="1" dirty="0" err="1">
                <a:solidFill>
                  <a:schemeClr val="bg1"/>
                </a:solidFill>
                <a:latin typeface="Segoe Print" panose="02000600000000000000" pitchFamily="2" charset="0"/>
              </a:rPr>
              <a:t>Haïti</a:t>
            </a:r>
            <a:endParaRPr lang="en-GB" sz="3900" b="1" dirty="0">
              <a:solidFill>
                <a:schemeClr val="bg1"/>
              </a:solidFill>
              <a:latin typeface="Segoe Print" panose="02000600000000000000" pitchFamily="2" charset="0"/>
            </a:endParaRPr>
          </a:p>
        </p:txBody>
      </p:sp>
      <p:sp>
        <p:nvSpPr>
          <p:cNvPr id="3" name="TextBox 2">
            <a:extLst>
              <a:ext uri="{FF2B5EF4-FFF2-40B4-BE49-F238E27FC236}">
                <a16:creationId xmlns:a16="http://schemas.microsoft.com/office/drawing/2014/main" id="{985EF0AF-B1C6-4068-BACE-EE04C32B8669}"/>
              </a:ext>
            </a:extLst>
          </p:cNvPr>
          <p:cNvSpPr txBox="1"/>
          <p:nvPr/>
        </p:nvSpPr>
        <p:spPr>
          <a:xfrm>
            <a:off x="9797142" y="6451151"/>
            <a:ext cx="2394857"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elephant">
            <a:extLst>
              <a:ext uri="{FF2B5EF4-FFF2-40B4-BE49-F238E27FC236}">
                <a16:creationId xmlns:a16="http://schemas.microsoft.com/office/drawing/2014/main" id="{8D87BEA0-042A-443D-99EF-4AB97CF6B955}"/>
              </a:ext>
            </a:extLst>
          </p:cNvPr>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flipH="1">
            <a:off x="33823" y="3890802"/>
            <a:ext cx="4338043" cy="296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 toy, doll&#10;&#10;Description automatically generated">
            <a:extLst>
              <a:ext uri="{FF2B5EF4-FFF2-40B4-BE49-F238E27FC236}">
                <a16:creationId xmlns:a16="http://schemas.microsoft.com/office/drawing/2014/main" id="{9B593ABC-5379-4CDC-98CA-5C41569FD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96" y="607194"/>
            <a:ext cx="1300522" cy="2210208"/>
          </a:xfrm>
          <a:prstGeom prst="rect">
            <a:avLst/>
          </a:prstGeom>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[6/6]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1284527" y="1923046"/>
            <a:ext cx="5124110" cy="1458185"/>
          </a:xfrm>
          <a:prstGeom prst="wedgeRoundRectCallout">
            <a:avLst>
              <a:gd name="adj1" fmla="val 2379"/>
              <a:gd name="adj2" fmla="val 13975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 Je suis Roman,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éléphant.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4923607" y="5248459"/>
            <a:ext cx="4122821" cy="1221200"/>
          </a:xfrm>
          <a:prstGeom prst="wedgeRoundRectCallout">
            <a:avLst>
              <a:gd name="adj1" fmla="val 82538"/>
              <a:gd name="adj2" fmla="val -1776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Oh ! Tu es grand et intelligent.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5703" y="5130091"/>
            <a:ext cx="1101542" cy="1727909"/>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6780955" y="2179054"/>
            <a:ext cx="5124110" cy="1991893"/>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6897536" y="2297801"/>
            <a:ext cx="4987011" cy="1683859"/>
          </a:xfrm>
          <a:prstGeom prst="rect">
            <a:avLst/>
          </a:prstGeom>
          <a:noFill/>
        </p:spPr>
        <p:txBody>
          <a:bodyPr wrap="square" rtlCol="0">
            <a:spAutoFit/>
          </a:bodyPr>
          <a:lstStyle/>
          <a:p>
            <a:pPr lvl="0">
              <a:lnSpc>
                <a:spcPct val="150000"/>
              </a:lnSpc>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‘Hi! I am Roman,’  says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an elephant.</a:t>
            </a:r>
          </a:p>
          <a:p>
            <a:pPr lvl="0">
              <a:lnSpc>
                <a:spcPct val="150000"/>
              </a:lnSpc>
              <a:defRPr/>
            </a:pPr>
            <a:r>
              <a:rPr lang="en-GB" sz="2400" b="1" dirty="0">
                <a:solidFill>
                  <a:srgbClr val="4472C4">
                    <a:lumMod val="50000"/>
                  </a:srgbClr>
                </a:solidFill>
                <a:latin typeface="Century Gothic" panose="020F0302020204030204"/>
                <a:cs typeface="Arial"/>
                <a:sym typeface="Arial"/>
              </a:rPr>
              <a:t>‘</a:t>
            </a:r>
            <a:r>
              <a:rPr lang="en-GB" sz="2400" dirty="0">
                <a:solidFill>
                  <a:srgbClr val="4472C4">
                    <a:lumMod val="50000"/>
                  </a:srgbClr>
                </a:solidFill>
                <a:latin typeface="Century Gothic" panose="020F0302020204030204"/>
                <a:cs typeface="Arial"/>
                <a:sym typeface="Arial"/>
              </a:rPr>
              <a:t>Oh! </a:t>
            </a:r>
            <a:r>
              <a:rPr lang="en-GB" sz="2400" b="1" dirty="0">
                <a:solidFill>
                  <a:srgbClr val="4472C4">
                    <a:lumMod val="50000"/>
                  </a:srgbClr>
                </a:solidFill>
                <a:latin typeface="Century Gothic" panose="020F0302020204030204"/>
                <a:cs typeface="Arial"/>
                <a:sym typeface="Arial"/>
              </a:rPr>
              <a:t>You are big </a:t>
            </a:r>
            <a:r>
              <a:rPr lang="en-GB" sz="2400" dirty="0">
                <a:solidFill>
                  <a:srgbClr val="4472C4">
                    <a:lumMod val="50000"/>
                  </a:srgbClr>
                </a:solidFill>
                <a:latin typeface="Century Gothic" panose="020F0302020204030204"/>
                <a:cs typeface="Arial"/>
                <a:sym typeface="Arial"/>
              </a:rPr>
              <a:t>and intelligent</a:t>
            </a:r>
            <a:r>
              <a:rPr lang="en-GB" sz="2400" b="1" dirty="0">
                <a:solidFill>
                  <a:srgbClr val="4472C4">
                    <a:lumMod val="50000"/>
                  </a:srgbClr>
                </a:solidFill>
                <a:latin typeface="Century Gothic" panose="020F0302020204030204"/>
                <a:cs typeface="Arial"/>
                <a:sym typeface="Arial"/>
              </a:rPr>
              <a: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2" name="Rectangle: Rounded Corners 41">
            <a:extLst>
              <a:ext uri="{FF2B5EF4-FFF2-40B4-BE49-F238E27FC236}">
                <a16:creationId xmlns:a16="http://schemas.microsoft.com/office/drawing/2014/main" id="{C1B5BF3F-060B-48F5-9B4D-DE3A5B1E7E52}"/>
              </a:ext>
            </a:extLst>
          </p:cNvPr>
          <p:cNvSpPr/>
          <p:nvPr/>
        </p:nvSpPr>
        <p:spPr>
          <a:xfrm>
            <a:off x="7717422" y="3498278"/>
            <a:ext cx="1686286"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________</a:t>
            </a:r>
          </a:p>
        </p:txBody>
      </p:sp>
      <p:sp>
        <p:nvSpPr>
          <p:cNvPr id="23" name="Speech Bubble: Rectangle with Corners Rounded 22">
            <a:extLst>
              <a:ext uri="{FF2B5EF4-FFF2-40B4-BE49-F238E27FC236}">
                <a16:creationId xmlns:a16="http://schemas.microsoft.com/office/drawing/2014/main" id="{06182559-F029-4774-BB3D-2E9FD0673E08}"/>
              </a:ext>
            </a:extLst>
          </p:cNvPr>
          <p:cNvSpPr/>
          <p:nvPr/>
        </p:nvSpPr>
        <p:spPr>
          <a:xfrm>
            <a:off x="1148047" y="116442"/>
            <a:ext cx="5379608" cy="1458185"/>
          </a:xfrm>
          <a:prstGeom prst="wedgeRoundRectCallout">
            <a:avLst>
              <a:gd name="adj1" fmla="val -57227"/>
              <a:gd name="adj2" fmla="val 264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J-M ! C’est lundi ! Vite* ! Prépares-toi pour l’école ! »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 name="Rectangle 5">
            <a:extLst>
              <a:ext uri="{FF2B5EF4-FFF2-40B4-BE49-F238E27FC236}">
                <a16:creationId xmlns:a16="http://schemas.microsoft.com/office/drawing/2014/main" id="{176918CE-05A6-46B4-B71E-C92D936AF434}"/>
              </a:ext>
            </a:extLst>
          </p:cNvPr>
          <p:cNvSpPr/>
          <p:nvPr/>
        </p:nvSpPr>
        <p:spPr>
          <a:xfrm>
            <a:off x="94417" y="6331017"/>
            <a:ext cx="1750425" cy="4572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vite</a:t>
            </a:r>
            <a:r>
              <a:rPr lang="en-GB" sz="2000" dirty="0">
                <a:solidFill>
                  <a:srgbClr val="002060"/>
                </a:solidFill>
                <a:latin typeface="Century Gothic" panose="020B0502020202020204" pitchFamily="34" charset="0"/>
              </a:rPr>
              <a:t> – quick</a:t>
            </a:r>
          </a:p>
        </p:txBody>
      </p:sp>
    </p:spTree>
    <p:extLst>
      <p:ext uri="{BB962C8B-B14F-4D97-AF65-F5344CB8AC3E}">
        <p14:creationId xmlns:p14="http://schemas.microsoft.com/office/powerpoint/2010/main" val="4745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2" grpId="0" animBg="1"/>
      <p:bldP spid="42" grpId="1" animBg="1"/>
      <p:bldP spid="2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58;p2">
            <a:extLst>
              <a:ext uri="{FF2B5EF4-FFF2-40B4-BE49-F238E27FC236}">
                <a16:creationId xmlns:a16="http://schemas.microsoft.com/office/drawing/2014/main" id="{5EA0297D-BBEB-4E8B-BDE0-D81459176230}"/>
              </a:ext>
            </a:extLst>
          </p:cNvPr>
          <p:cNvSpPr txBox="1"/>
          <p:nvPr/>
        </p:nvSpPr>
        <p:spPr>
          <a:xfrm>
            <a:off x="118157" y="543336"/>
            <a:ext cx="946383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Monsieur Charles is interested to hear Jean-Michel’s dream story. Can you read it aloud, too?</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823318" y="94330"/>
            <a:ext cx="10515600" cy="456222"/>
          </a:xfrm>
        </p:spPr>
        <p:txBody>
          <a:bodyPr>
            <a:normAutofit fontScale="90000"/>
          </a:bodyPr>
          <a:lstStyle/>
          <a:p>
            <a:r>
              <a:rPr lang="fr-FR" sz="3200" b="1" dirty="0">
                <a:solidFill>
                  <a:srgbClr val="002060"/>
                </a:solidFill>
                <a:latin typeface="Century Gothic"/>
                <a:ea typeface="Century Gothic"/>
                <a:cs typeface="Century Gothic"/>
                <a:sym typeface="Century Gothic"/>
              </a:rPr>
              <a:t>Follow up 3:</a:t>
            </a:r>
            <a:endParaRPr lang="en-GB" sz="3200" dirty="0"/>
          </a:p>
        </p:txBody>
      </p:sp>
      <p:sp>
        <p:nvSpPr>
          <p:cNvPr id="3" name="Rectangle 2">
            <a:extLst>
              <a:ext uri="{FF2B5EF4-FFF2-40B4-BE49-F238E27FC236}">
                <a16:creationId xmlns:a16="http://schemas.microsoft.com/office/drawing/2014/main" id="{DBA5EB66-9A6B-4C4F-B38D-6C9727D9EB36}"/>
              </a:ext>
            </a:extLst>
          </p:cNvPr>
          <p:cNvSpPr/>
          <p:nvPr/>
        </p:nvSpPr>
        <p:spPr>
          <a:xfrm>
            <a:off x="134671" y="2198032"/>
            <a:ext cx="11922657" cy="410227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6E243834-4EB3-44C8-997C-5125682740EC}"/>
              </a:ext>
            </a:extLst>
          </p:cNvPr>
          <p:cNvSpPr txBox="1"/>
          <p:nvPr/>
        </p:nvSpPr>
        <p:spPr>
          <a:xfrm>
            <a:off x="241020" y="2393634"/>
            <a:ext cx="5646147" cy="3631763"/>
          </a:xfrm>
          <a:prstGeom prst="rect">
            <a:avLst/>
          </a:prstGeom>
          <a:solidFill>
            <a:schemeClr val="accent5">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Thomas le rat arrive à une nouvelle école.</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endPar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J’aime l’école mais je cherche des amis.</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Salut ! Je suis Julien </a:t>
            </a: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dit un chien.</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Ça va bien ? </a:t>
            </a: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dit Thomas.</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Salut, Thomas ! Je suis Simon </a:t>
            </a: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dit un lion.</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es comment ? </a:t>
            </a: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7" name="Picture 28">
            <a:extLst>
              <a:ext uri="{FF2B5EF4-FFF2-40B4-BE49-F238E27FC236}">
                <a16:creationId xmlns:a16="http://schemas.microsoft.com/office/drawing/2014/main" id="{A951940C-9534-4B88-A79E-1FBD48541B17}"/>
              </a:ext>
            </a:extLst>
          </p:cNvPr>
          <p:cNvPicPr/>
          <p:nvPr/>
        </p:nvPicPr>
        <p:blipFill>
          <a:blip r:embed="rId5"/>
          <a:stretch/>
        </p:blipFill>
        <p:spPr>
          <a:xfrm>
            <a:off x="11112118" y="32774"/>
            <a:ext cx="1101240" cy="1101240"/>
          </a:xfrm>
          <a:prstGeom prst="rect">
            <a:avLst/>
          </a:prstGeom>
          <a:ln>
            <a:noFill/>
          </a:ln>
        </p:spPr>
      </p:pic>
      <p:sp>
        <p:nvSpPr>
          <p:cNvPr id="20" name="TextShape 5">
            <a:extLst>
              <a:ext uri="{FF2B5EF4-FFF2-40B4-BE49-F238E27FC236}">
                <a16:creationId xmlns:a16="http://schemas.microsoft.com/office/drawing/2014/main" id="{8D898157-EDF4-4CF7-9262-F1D8EFA2F6BF}"/>
              </a:ext>
            </a:extLst>
          </p:cNvPr>
          <p:cNvSpPr txBox="1"/>
          <p:nvPr/>
        </p:nvSpPr>
        <p:spPr>
          <a:xfrm>
            <a:off x="11338918" y="1096792"/>
            <a:ext cx="647640" cy="374760"/>
          </a:xfrm>
          <a:prstGeom prst="rect">
            <a:avLst/>
          </a:prstGeom>
          <a:solidFill>
            <a:srgbClr val="786EB1"/>
          </a:solidFill>
          <a:ln>
            <a:noFill/>
          </a:ln>
        </p:spPr>
        <p:txBody>
          <a:bodyPr lIns="0" tIns="0" rIns="0" bIns="0" anchor="ct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b="1" i="0" u="none" strike="noStrike" kern="0" cap="none" spc="-1" normalizeH="0" baseline="0" noProof="0">
                <a:ln>
                  <a:noFill/>
                </a:ln>
                <a:solidFill>
                  <a:srgbClr val="FFFFFF"/>
                </a:solidFill>
                <a:effectLst/>
                <a:uLnTx/>
                <a:uFillTx/>
                <a:latin typeface="Century Gothic"/>
                <a:ea typeface="DejaVu Sans"/>
                <a:cs typeface="Arial"/>
                <a:sym typeface="Arial"/>
              </a:rPr>
              <a:t>lire</a:t>
            </a:r>
            <a:endParaRPr kumimoji="0" lang="en-US" sz="2000" b="0" i="0" u="none" strike="noStrike" kern="0" cap="none" spc="-1" normalizeH="0" baseline="0" noProof="0">
              <a:ln>
                <a:noFill/>
              </a:ln>
              <a:solidFill>
                <a:srgbClr val="000000"/>
              </a:solidFill>
              <a:effectLst/>
              <a:uLnTx/>
              <a:uFillTx/>
              <a:latin typeface="Arial"/>
              <a:ea typeface="+mn-ea"/>
              <a:cs typeface="Arial"/>
              <a:sym typeface="Arial"/>
            </a:endParaRPr>
          </a:p>
        </p:txBody>
      </p:sp>
      <p:sp>
        <p:nvSpPr>
          <p:cNvPr id="25" name="Title 2">
            <a:extLst>
              <a:ext uri="{FF2B5EF4-FFF2-40B4-BE49-F238E27FC236}">
                <a16:creationId xmlns:a16="http://schemas.microsoft.com/office/drawing/2014/main" id="{9CE2CBC1-E913-4B62-AA39-654207312061}"/>
              </a:ext>
            </a:extLst>
          </p:cNvPr>
          <p:cNvSpPr txBox="1">
            <a:spLocks/>
          </p:cNvSpPr>
          <p:nvPr/>
        </p:nvSpPr>
        <p:spPr>
          <a:xfrm>
            <a:off x="10250163" y="108785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sym typeface="Arial"/>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sym typeface="Arial"/>
            </a:endParaRPr>
          </a:p>
        </p:txBody>
      </p:sp>
      <p:pic>
        <p:nvPicPr>
          <p:cNvPr id="26" name="Picture 25" descr="Icon&#10;&#10;Description automatically generated">
            <a:extLst>
              <a:ext uri="{FF2B5EF4-FFF2-40B4-BE49-F238E27FC236}">
                <a16:creationId xmlns:a16="http://schemas.microsoft.com/office/drawing/2014/main" id="{2023CE52-4945-4932-8317-78D6020DD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4333" y="53749"/>
            <a:ext cx="1097863" cy="1101241"/>
          </a:xfrm>
          <a:prstGeom prst="rect">
            <a:avLst/>
          </a:prstGeom>
        </p:spPr>
      </p:pic>
      <p:sp>
        <p:nvSpPr>
          <p:cNvPr id="10" name="Rectangle 9">
            <a:extLst>
              <a:ext uri="{FF2B5EF4-FFF2-40B4-BE49-F238E27FC236}">
                <a16:creationId xmlns:a16="http://schemas.microsoft.com/office/drawing/2014/main" id="{0A6613C3-EFD5-4AFE-A068-28BC31BCEEE1}"/>
              </a:ext>
            </a:extLst>
          </p:cNvPr>
          <p:cNvSpPr/>
          <p:nvPr/>
        </p:nvSpPr>
        <p:spPr>
          <a:xfrm>
            <a:off x="6128714" y="2381039"/>
            <a:ext cx="5789310" cy="3644358"/>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8B35F4AF-4169-4272-B776-BA10EFDE252F}"/>
              </a:ext>
            </a:extLst>
          </p:cNvPr>
          <p:cNvSpPr/>
          <p:nvPr/>
        </p:nvSpPr>
        <p:spPr>
          <a:xfrm>
            <a:off x="6172664" y="2459748"/>
            <a:ext cx="6096000" cy="2802819"/>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 Je suis Pascal » </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cheval.</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Ça va mal ? »</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 Je suis Wesley » </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wallaby. </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suis créatif mais triste, aujourd’hui. »</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 Je suis Roman » </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éléphant.</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Oh ! Tu es grand et intelligent. »...</a:t>
            </a:r>
          </a:p>
        </p:txBody>
      </p:sp>
      <p:sp>
        <p:nvSpPr>
          <p:cNvPr id="18" name="Google Shape;167;p2">
            <a:extLst>
              <a:ext uri="{FF2B5EF4-FFF2-40B4-BE49-F238E27FC236}">
                <a16:creationId xmlns:a16="http://schemas.microsoft.com/office/drawing/2014/main" id="{B61171A3-F835-4982-BA19-95628CE95F0D}"/>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8" descr="Crecimiento, Hombre, Chico, Avatar, Avatar Chico">
            <a:extLst>
              <a:ext uri="{FF2B5EF4-FFF2-40B4-BE49-F238E27FC236}">
                <a16:creationId xmlns:a16="http://schemas.microsoft.com/office/drawing/2014/main" id="{B918CFFC-0EA1-486B-8673-64331D64D7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400" b="41192"/>
          <a:stretch/>
        </p:blipFill>
        <p:spPr bwMode="auto">
          <a:xfrm>
            <a:off x="9311952" y="701390"/>
            <a:ext cx="1051162" cy="15032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hape&#10;&#10;Description automatically generated">
            <a:extLst>
              <a:ext uri="{FF2B5EF4-FFF2-40B4-BE49-F238E27FC236}">
                <a16:creationId xmlns:a16="http://schemas.microsoft.com/office/drawing/2014/main" id="{9D94DFCA-D0F6-49F4-83CD-CD7097020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8426" y="4891495"/>
            <a:ext cx="806805" cy="1265576"/>
          </a:xfrm>
          <a:prstGeom prst="rect">
            <a:avLst/>
          </a:prstGeom>
        </p:spPr>
      </p:pic>
      <p:pic>
        <p:nvPicPr>
          <p:cNvPr id="22" name="Picture 21" descr="A picture containing text, sign, clipart&#10;&#10;Description automatically generated">
            <a:extLst>
              <a:ext uri="{FF2B5EF4-FFF2-40B4-BE49-F238E27FC236}">
                <a16:creationId xmlns:a16="http://schemas.microsoft.com/office/drawing/2014/main" id="{F6405F49-FD7D-4682-B97D-C5966F2BEA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4252" y="5168666"/>
            <a:ext cx="1125830" cy="1494878"/>
          </a:xfrm>
          <a:prstGeom prst="rect">
            <a:avLst/>
          </a:prstGeom>
        </p:spPr>
      </p:pic>
      <p:pic>
        <p:nvPicPr>
          <p:cNvPr id="12" name="Picture 11" descr="A picture containing text, toy, doll, vector graphics&#10;&#10;Description automatically generated">
            <a:extLst>
              <a:ext uri="{FF2B5EF4-FFF2-40B4-BE49-F238E27FC236}">
                <a16:creationId xmlns:a16="http://schemas.microsoft.com/office/drawing/2014/main" id="{0B04A177-4A7E-4768-A291-2F81E168A2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861" y="1272448"/>
            <a:ext cx="1410217" cy="1108591"/>
          </a:xfrm>
          <a:prstGeom prst="rect">
            <a:avLst/>
          </a:prstGeom>
        </p:spPr>
      </p:pic>
      <p:pic>
        <p:nvPicPr>
          <p:cNvPr id="23" name="1 (online-audio-converter.com) (1)">
            <a:hlinkClick r:id="" action="ppaction://media"/>
            <a:extLst>
              <a:ext uri="{FF2B5EF4-FFF2-40B4-BE49-F238E27FC236}">
                <a16:creationId xmlns:a16="http://schemas.microsoft.com/office/drawing/2014/main" id="{6FC41F56-F2BF-4523-8F04-D52200DEBA3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31855" y="1068549"/>
            <a:ext cx="487363" cy="487363"/>
          </a:xfrm>
          <a:prstGeom prst="rect">
            <a:avLst/>
          </a:prstGeom>
        </p:spPr>
      </p:pic>
      <p:pic>
        <p:nvPicPr>
          <p:cNvPr id="24" name="Graphic 23" descr="Teacher">
            <a:extLst>
              <a:ext uri="{FF2B5EF4-FFF2-40B4-BE49-F238E27FC236}">
                <a16:creationId xmlns:a16="http://schemas.microsoft.com/office/drawing/2014/main" id="{5741DE67-BACF-4355-B59E-A5A7F797990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87694" y="6373"/>
            <a:ext cx="914400" cy="914400"/>
          </a:xfrm>
          <a:prstGeom prst="rect">
            <a:avLst/>
          </a:prstGeom>
        </p:spPr>
      </p:pic>
      <p:sp>
        <p:nvSpPr>
          <p:cNvPr id="27" name="Speech Bubble: Rectangle with Corners Rounded 26">
            <a:extLst>
              <a:ext uri="{FF2B5EF4-FFF2-40B4-BE49-F238E27FC236}">
                <a16:creationId xmlns:a16="http://schemas.microsoft.com/office/drawing/2014/main" id="{26223EF4-A863-4A17-AB1D-956D6899E3C6}"/>
              </a:ext>
            </a:extLst>
          </p:cNvPr>
          <p:cNvSpPr/>
          <p:nvPr/>
        </p:nvSpPr>
        <p:spPr>
          <a:xfrm>
            <a:off x="3938880" y="118907"/>
            <a:ext cx="3770282"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encore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fois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1471592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927519" y="75347"/>
            <a:ext cx="52275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mots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768947"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71103" y="-19816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9" name="Rectangle 8">
            <a:extLst>
              <a:ext uri="{FF2B5EF4-FFF2-40B4-BE49-F238E27FC236}">
                <a16:creationId xmlns:a16="http://schemas.microsoft.com/office/drawing/2014/main" id="{6F130752-2A0D-47C6-8A46-CE2F0B5E4C21}"/>
              </a:ext>
            </a:extLst>
          </p:cNvPr>
          <p:cNvSpPr/>
          <p:nvPr/>
        </p:nvSpPr>
        <p:spPr>
          <a:xfrm>
            <a:off x="335866" y="735568"/>
            <a:ext cx="8274337" cy="2595711"/>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Jean-Michel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Monsieur Charles.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es comment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suis     positif   et   créatif,   Monsieur.</a:t>
            </a:r>
          </a:p>
        </p:txBody>
      </p:sp>
      <p:sp>
        <p:nvSpPr>
          <p:cNvPr id="37" name="TextBox 36">
            <a:extLst>
              <a:ext uri="{FF2B5EF4-FFF2-40B4-BE49-F238E27FC236}">
                <a16:creationId xmlns:a16="http://schemas.microsoft.com/office/drawing/2014/main" id="{D1A18AC8-1B44-44E6-AE7F-4E157D433848}"/>
              </a:ext>
            </a:extLst>
          </p:cNvPr>
          <p:cNvSpPr txBox="1"/>
          <p:nvPr/>
        </p:nvSpPr>
        <p:spPr>
          <a:xfrm>
            <a:off x="8161729" y="2414148"/>
            <a:ext cx="38811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Monsieur Charles</a:t>
            </a:r>
          </a:p>
        </p:txBody>
      </p:sp>
      <p:sp>
        <p:nvSpPr>
          <p:cNvPr id="10" name="Rectangle: Rounded Corners 9">
            <a:extLst>
              <a:ext uri="{FF2B5EF4-FFF2-40B4-BE49-F238E27FC236}">
                <a16:creationId xmlns:a16="http://schemas.microsoft.com/office/drawing/2014/main" id="{99BD0754-D2A4-42A9-ACED-26602504570D}"/>
              </a:ext>
            </a:extLst>
          </p:cNvPr>
          <p:cNvSpPr/>
          <p:nvPr/>
        </p:nvSpPr>
        <p:spPr>
          <a:xfrm>
            <a:off x="1328183" y="969944"/>
            <a:ext cx="1401660"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[Hello]</a:t>
            </a:r>
          </a:p>
        </p:txBody>
      </p:sp>
      <p:sp>
        <p:nvSpPr>
          <p:cNvPr id="38" name="Rectangle: Rounded Corners 37">
            <a:extLst>
              <a:ext uri="{FF2B5EF4-FFF2-40B4-BE49-F238E27FC236}">
                <a16:creationId xmlns:a16="http://schemas.microsoft.com/office/drawing/2014/main" id="{7063F125-797E-449F-9838-6C5E34DE35C0}"/>
              </a:ext>
            </a:extLst>
          </p:cNvPr>
          <p:cNvSpPr/>
          <p:nvPr/>
        </p:nvSpPr>
        <p:spPr>
          <a:xfrm>
            <a:off x="2177546" y="2213257"/>
            <a:ext cx="1852726"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[how]</a:t>
            </a:r>
          </a:p>
        </p:txBody>
      </p:sp>
      <p:sp>
        <p:nvSpPr>
          <p:cNvPr id="41" name="Rectangle: Rounded Corners 40">
            <a:extLst>
              <a:ext uri="{FF2B5EF4-FFF2-40B4-BE49-F238E27FC236}">
                <a16:creationId xmlns:a16="http://schemas.microsoft.com/office/drawing/2014/main" id="{FA9C01C4-8156-48A4-8BA1-1255FD1A1380}"/>
              </a:ext>
            </a:extLst>
          </p:cNvPr>
          <p:cNvSpPr/>
          <p:nvPr/>
        </p:nvSpPr>
        <p:spPr>
          <a:xfrm>
            <a:off x="2729843" y="2791683"/>
            <a:ext cx="5148562" cy="4616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[positive and creative, sir]</a:t>
            </a:r>
          </a:p>
        </p:txBody>
      </p:sp>
      <p:sp>
        <p:nvSpPr>
          <p:cNvPr id="19" name="Rectangle 18">
            <a:extLst>
              <a:ext uri="{FF2B5EF4-FFF2-40B4-BE49-F238E27FC236}">
                <a16:creationId xmlns:a16="http://schemas.microsoft.com/office/drawing/2014/main" id="{60F20C81-9D36-4F8A-BE2E-DED7E45A977A}"/>
              </a:ext>
            </a:extLst>
          </p:cNvPr>
          <p:cNvSpPr/>
          <p:nvPr/>
        </p:nvSpPr>
        <p:spPr>
          <a:xfrm>
            <a:off x="327094" y="3317647"/>
            <a:ext cx="11715805" cy="2595711"/>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qui    est Nathalie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Monsieur ! Je suis ici. Je suis   active   et	   positive.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Thomas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est    absent, Monsieur.  Il est     malade, aujourd’hui.</a:t>
            </a:r>
          </a:p>
        </p:txBody>
      </p:sp>
      <p:sp>
        <p:nvSpPr>
          <p:cNvPr id="21" name="Rectangle: Rounded Corners 20">
            <a:extLst>
              <a:ext uri="{FF2B5EF4-FFF2-40B4-BE49-F238E27FC236}">
                <a16:creationId xmlns:a16="http://schemas.microsoft.com/office/drawing/2014/main" id="{C4613A6A-A5C3-4290-B077-06073F7D3E1A}"/>
              </a:ext>
            </a:extLst>
          </p:cNvPr>
          <p:cNvSpPr/>
          <p:nvPr/>
        </p:nvSpPr>
        <p:spPr>
          <a:xfrm>
            <a:off x="1328183" y="1583856"/>
            <a:ext cx="1401660"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[Hello]</a:t>
            </a:r>
          </a:p>
        </p:txBody>
      </p:sp>
      <p:sp>
        <p:nvSpPr>
          <p:cNvPr id="22" name="Rectangle: Rounded Corners 21">
            <a:extLst>
              <a:ext uri="{FF2B5EF4-FFF2-40B4-BE49-F238E27FC236}">
                <a16:creationId xmlns:a16="http://schemas.microsoft.com/office/drawing/2014/main" id="{D420F966-224C-4F72-9458-EECB1992B185}"/>
              </a:ext>
            </a:extLst>
          </p:cNvPr>
          <p:cNvSpPr/>
          <p:nvPr/>
        </p:nvSpPr>
        <p:spPr>
          <a:xfrm>
            <a:off x="2729843" y="1576372"/>
            <a:ext cx="3063185"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[Mr Charles]</a:t>
            </a:r>
          </a:p>
        </p:txBody>
      </p:sp>
      <p:sp>
        <p:nvSpPr>
          <p:cNvPr id="39" name="Rectangle: Rounded Corners 38">
            <a:extLst>
              <a:ext uri="{FF2B5EF4-FFF2-40B4-BE49-F238E27FC236}">
                <a16:creationId xmlns:a16="http://schemas.microsoft.com/office/drawing/2014/main" id="{DDEFE5B0-BC94-4E59-AA28-456BD93FDA5B}"/>
              </a:ext>
            </a:extLst>
          </p:cNvPr>
          <p:cNvSpPr/>
          <p:nvPr/>
        </p:nvSpPr>
        <p:spPr>
          <a:xfrm>
            <a:off x="1624265" y="3529778"/>
            <a:ext cx="1241885"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[who]</a:t>
            </a:r>
          </a:p>
        </p:txBody>
      </p:sp>
      <p:sp>
        <p:nvSpPr>
          <p:cNvPr id="40" name="Rectangle: Rounded Corners 39">
            <a:extLst>
              <a:ext uri="{FF2B5EF4-FFF2-40B4-BE49-F238E27FC236}">
                <a16:creationId xmlns:a16="http://schemas.microsoft.com/office/drawing/2014/main" id="{4250BAA6-CA77-44B1-8998-C44653B59AFC}"/>
              </a:ext>
            </a:extLst>
          </p:cNvPr>
          <p:cNvSpPr/>
          <p:nvPr/>
        </p:nvSpPr>
        <p:spPr>
          <a:xfrm>
            <a:off x="4534634" y="4122486"/>
            <a:ext cx="1284950" cy="43149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 am]</a:t>
            </a:r>
          </a:p>
        </p:txBody>
      </p:sp>
      <p:sp>
        <p:nvSpPr>
          <p:cNvPr id="23" name="Rectangle: Rounded Corners 22">
            <a:extLst>
              <a:ext uri="{FF2B5EF4-FFF2-40B4-BE49-F238E27FC236}">
                <a16:creationId xmlns:a16="http://schemas.microsoft.com/office/drawing/2014/main" id="{20CE2AE2-7A37-4741-8811-60436346D34A}"/>
              </a:ext>
            </a:extLst>
          </p:cNvPr>
          <p:cNvSpPr/>
          <p:nvPr/>
        </p:nvSpPr>
        <p:spPr>
          <a:xfrm>
            <a:off x="7514454" y="4092977"/>
            <a:ext cx="1640650"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[active]</a:t>
            </a:r>
          </a:p>
        </p:txBody>
      </p:sp>
      <p:sp>
        <p:nvSpPr>
          <p:cNvPr id="24" name="Rectangle: Rounded Corners 23">
            <a:extLst>
              <a:ext uri="{FF2B5EF4-FFF2-40B4-BE49-F238E27FC236}">
                <a16:creationId xmlns:a16="http://schemas.microsoft.com/office/drawing/2014/main" id="{138602FC-44E6-4566-82CB-007A880F8A4F}"/>
              </a:ext>
            </a:extLst>
          </p:cNvPr>
          <p:cNvSpPr/>
          <p:nvPr/>
        </p:nvSpPr>
        <p:spPr>
          <a:xfrm>
            <a:off x="9449497" y="4092977"/>
            <a:ext cx="1816409"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[positive]</a:t>
            </a:r>
          </a:p>
        </p:txBody>
      </p:sp>
      <p:sp>
        <p:nvSpPr>
          <p:cNvPr id="25" name="Rectangle: Rounded Corners 24">
            <a:extLst>
              <a:ext uri="{FF2B5EF4-FFF2-40B4-BE49-F238E27FC236}">
                <a16:creationId xmlns:a16="http://schemas.microsoft.com/office/drawing/2014/main" id="{AD875219-2653-4E49-8FEF-3B21E814ED2F}"/>
              </a:ext>
            </a:extLst>
          </p:cNvPr>
          <p:cNvSpPr/>
          <p:nvPr/>
        </p:nvSpPr>
        <p:spPr>
          <a:xfrm>
            <a:off x="879557" y="5325714"/>
            <a:ext cx="1489415"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 is]</a:t>
            </a:r>
          </a:p>
        </p:txBody>
      </p:sp>
      <p:sp>
        <p:nvSpPr>
          <p:cNvPr id="26" name="Rectangle: Rounded Corners 25">
            <a:extLst>
              <a:ext uri="{FF2B5EF4-FFF2-40B4-BE49-F238E27FC236}">
                <a16:creationId xmlns:a16="http://schemas.microsoft.com/office/drawing/2014/main" id="{8AE766FA-10B9-43A3-8F99-7C506BC11D0E}"/>
              </a:ext>
            </a:extLst>
          </p:cNvPr>
          <p:cNvSpPr/>
          <p:nvPr/>
        </p:nvSpPr>
        <p:spPr>
          <a:xfrm>
            <a:off x="5505689" y="5340671"/>
            <a:ext cx="1358613"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 is]</a:t>
            </a:r>
          </a:p>
        </p:txBody>
      </p:sp>
      <p:pic>
        <p:nvPicPr>
          <p:cNvPr id="27" name="Picture 8" descr="Crecimiento, Hombre, Chico, Avatar, Avatar Chico">
            <a:extLst>
              <a:ext uri="{FF2B5EF4-FFF2-40B4-BE49-F238E27FC236}">
                <a16:creationId xmlns:a16="http://schemas.microsoft.com/office/drawing/2014/main" id="{4A1CD850-1116-474F-BDF4-0EFFD05DC4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00" b="41192"/>
          <a:stretch/>
        </p:blipFill>
        <p:spPr bwMode="auto">
          <a:xfrm>
            <a:off x="9534248" y="704599"/>
            <a:ext cx="1219213" cy="1743545"/>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7;p2">
            <a:extLst>
              <a:ext uri="{FF2B5EF4-FFF2-40B4-BE49-F238E27FC236}">
                <a16:creationId xmlns:a16="http://schemas.microsoft.com/office/drawing/2014/main" id="{65CAAF8A-0F3D-4589-997C-E334FAD46A61}"/>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89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8" grpId="0" animBg="1"/>
      <p:bldP spid="41" grpId="0" animBg="1"/>
      <p:bldP spid="21" grpId="0" animBg="1"/>
      <p:bldP spid="22" grpId="0" animBg="1"/>
      <p:bldP spid="39" grpId="0" animBg="1"/>
      <p:bldP spid="40"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912154196"/>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triste</a:t>
                      </a:r>
                    </a:p>
                  </a:txBody>
                  <a:tcPr/>
                </a:tc>
                <a:tc>
                  <a:txBody>
                    <a:bodyPr/>
                    <a:lstStyle/>
                    <a:p>
                      <a:r>
                        <a:rPr lang="en-GB" sz="2400" b="1" dirty="0" err="1">
                          <a:solidFill>
                            <a:srgbClr val="00B0F0"/>
                          </a:solidFill>
                          <a:latin typeface="Century Gothic" panose="020B0502020202020204" pitchFamily="34" charset="0"/>
                        </a:rPr>
                        <a:t>actif</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petite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forte</a:t>
                      </a:r>
                    </a:p>
                  </a:txBody>
                  <a:tcPr/>
                </a:tc>
                <a:tc>
                  <a:txBody>
                    <a:bodyPr/>
                    <a:lstStyle/>
                    <a:p>
                      <a:r>
                        <a:rPr lang="en-GB" sz="2400" b="1" dirty="0" err="1">
                          <a:solidFill>
                            <a:srgbClr val="00B0F0"/>
                          </a:solidFill>
                          <a:latin typeface="Century Gothic" panose="020B0502020202020204" pitchFamily="34" charset="0"/>
                        </a:rPr>
                        <a:t>faible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sportive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suis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indépendant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au revoir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être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l’amie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es</a:t>
                      </a:r>
                    </a:p>
                  </a:txBody>
                  <a:tcPr/>
                </a:tc>
                <a:tc>
                  <a:txBody>
                    <a:bodyPr/>
                    <a:lstStyle/>
                    <a:p>
                      <a:r>
                        <a:rPr lang="en-GB" sz="2400" b="1" dirty="0">
                          <a:solidFill>
                            <a:srgbClr val="FF3399"/>
                          </a:solidFill>
                          <a:latin typeface="Century Gothic" panose="020B0502020202020204" pitchFamily="34" charset="0"/>
                        </a:rPr>
                        <a:t>mal</a:t>
                      </a:r>
                    </a:p>
                  </a:txBody>
                  <a:tcPr/>
                </a:tc>
                <a:tc>
                  <a:txBody>
                    <a:bodyPr/>
                    <a:lstStyle/>
                    <a:p>
                      <a:r>
                        <a:rPr lang="en-GB" sz="2400" b="1" dirty="0">
                          <a:solidFill>
                            <a:srgbClr val="FF3399"/>
                          </a:solidFill>
                          <a:latin typeface="Century Gothic" panose="020B0502020202020204" pitchFamily="34" charset="0"/>
                        </a:rPr>
                        <a:t>monsieur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qui ?</a:t>
                      </a:r>
                    </a:p>
                  </a:txBody>
                  <a:tcPr/>
                </a:tc>
                <a:tc>
                  <a:txBody>
                    <a:bodyPr/>
                    <a:lstStyle/>
                    <a:p>
                      <a:r>
                        <a:rPr lang="en-GB" sz="2400" b="1" dirty="0">
                          <a:solidFill>
                            <a:srgbClr val="FF3399"/>
                          </a:solidFill>
                          <a:latin typeface="Century Gothic" panose="020B0502020202020204" pitchFamily="34" charset="0"/>
                        </a:rPr>
                        <a:t>comment ?</a:t>
                      </a: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est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créatif</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négative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positif</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creative (m)</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negative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positive (m)</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who?</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is</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are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badly</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2696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Mr., Sir (teacher)</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be, being</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school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7084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(f)</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am</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65805"/>
            <a:ext cx="3021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independent (m)</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goodbye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8" y="1912143"/>
            <a:ext cx="2380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strong (f)</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weak (m/f)</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11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sporty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sad (m/f)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active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small, short (f)</a:t>
            </a:r>
          </a:p>
        </p:txBody>
      </p:sp>
      <p:sp>
        <p:nvSpPr>
          <p:cNvPr id="50" name="Google Shape;167;p2">
            <a:extLst>
              <a:ext uri="{FF2B5EF4-FFF2-40B4-BE49-F238E27FC236}">
                <a16:creationId xmlns:a16="http://schemas.microsoft.com/office/drawing/2014/main" id="{DD6FEA75-68C8-4582-B0D4-79C7DBE49487}"/>
              </a:ext>
            </a:extLst>
          </p:cNvPr>
          <p:cNvSpPr/>
          <p:nvPr/>
        </p:nvSpPr>
        <p:spPr>
          <a:xfrm>
            <a:off x="188993" y="5979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883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648536273"/>
              </p:ext>
            </p:extLst>
          </p:nvPr>
        </p:nvGraphicFramePr>
        <p:xfrm>
          <a:off x="557161" y="596480"/>
          <a:ext cx="9944152"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26876">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small, short (f)</a:t>
                      </a:r>
                    </a:p>
                  </a:txBody>
                  <a:tcPr/>
                </a:tc>
                <a:tc>
                  <a:txBody>
                    <a:bodyPr/>
                    <a:lstStyle/>
                    <a:p>
                      <a:r>
                        <a:rPr lang="en-GB" sz="2400" b="1" dirty="0">
                          <a:solidFill>
                            <a:srgbClr val="00B0F0"/>
                          </a:solidFill>
                          <a:latin typeface="Century Gothic" panose="020B0502020202020204" pitchFamily="34" charset="0"/>
                        </a:rPr>
                        <a:t>sporty (m)</a:t>
                      </a:r>
                    </a:p>
                  </a:txBody>
                  <a:tcPr/>
                </a:tc>
                <a:tc>
                  <a:txBody>
                    <a:bodyPr/>
                    <a:lstStyle/>
                    <a:p>
                      <a:r>
                        <a:rPr lang="en-GB" sz="2400" b="1" dirty="0">
                          <a:solidFill>
                            <a:srgbClr val="00B0F0"/>
                          </a:solidFill>
                          <a:latin typeface="Century Gothic" panose="020B0502020202020204" pitchFamily="34" charset="0"/>
                        </a:rPr>
                        <a:t>modern (m/f)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strong (m)</a:t>
                      </a:r>
                    </a:p>
                  </a:txBody>
                  <a:tcPr/>
                </a:tc>
                <a:tc>
                  <a:txBody>
                    <a:bodyPr/>
                    <a:lstStyle/>
                    <a:p>
                      <a:r>
                        <a:rPr lang="en-GB" sz="2400" b="1" dirty="0">
                          <a:solidFill>
                            <a:srgbClr val="00B0F0"/>
                          </a:solidFill>
                          <a:latin typeface="Century Gothic" panose="020B0502020202020204" pitchFamily="34" charset="0"/>
                        </a:rPr>
                        <a:t>weak (m/f)</a:t>
                      </a:r>
                    </a:p>
                  </a:txBody>
                  <a:tcPr/>
                </a:tc>
                <a:tc>
                  <a:txBody>
                    <a:bodyPr/>
                    <a:lstStyle/>
                    <a:p>
                      <a:r>
                        <a:rPr lang="en-GB" sz="2400" b="1" dirty="0">
                          <a:solidFill>
                            <a:srgbClr val="00B0F0"/>
                          </a:solidFill>
                          <a:latin typeface="Century Gothic" panose="020B0502020202020204" pitchFamily="34" charset="0"/>
                        </a:rPr>
                        <a:t>fast (m/f)</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be, being</a:t>
                      </a:r>
                    </a:p>
                  </a:txBody>
                  <a:tcPr/>
                </a:tc>
                <a:tc>
                  <a:txBody>
                    <a:bodyPr/>
                    <a:lstStyle/>
                    <a:p>
                      <a:r>
                        <a:rPr lang="en-GB" sz="2400" b="1" dirty="0">
                          <a:solidFill>
                            <a:srgbClr val="92D050"/>
                          </a:solidFill>
                          <a:latin typeface="Century Gothic" panose="020B0502020202020204" pitchFamily="34" charset="0"/>
                        </a:rPr>
                        <a:t>(the) school</a:t>
                      </a:r>
                    </a:p>
                  </a:txBody>
                  <a:tcPr/>
                </a:tc>
                <a:tc>
                  <a:txBody>
                    <a:bodyPr/>
                    <a:lstStyle/>
                    <a:p>
                      <a:r>
                        <a:rPr lang="en-GB" sz="2400" b="1" dirty="0">
                          <a:solidFill>
                            <a:srgbClr val="92D050"/>
                          </a:solidFill>
                          <a:latin typeface="Century Gothic" panose="020B0502020202020204" pitchFamily="34" charset="0"/>
                        </a:rPr>
                        <a:t>(the) friend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she is</a:t>
                      </a:r>
                    </a:p>
                  </a:txBody>
                  <a:tcPr/>
                </a:tc>
                <a:tc>
                  <a:txBody>
                    <a:bodyPr/>
                    <a:lstStyle/>
                    <a:p>
                      <a:r>
                        <a:rPr lang="en-GB" sz="2400" b="1" dirty="0">
                          <a:solidFill>
                            <a:srgbClr val="92D050"/>
                          </a:solidFill>
                          <a:latin typeface="Century Gothic" panose="020B0502020202020204" pitchFamily="34" charset="0"/>
                        </a:rPr>
                        <a:t>independent (f)</a:t>
                      </a:r>
                    </a:p>
                  </a:txBody>
                  <a:tcPr/>
                </a:tc>
                <a:tc>
                  <a:txBody>
                    <a:bodyPr/>
                    <a:lstStyle/>
                    <a:p>
                      <a:r>
                        <a:rPr lang="en-GB" sz="2400" b="1" dirty="0">
                          <a:solidFill>
                            <a:srgbClr val="92D050"/>
                          </a:solidFill>
                          <a:latin typeface="Century Gothic" panose="020B0502020202020204" pitchFamily="34" charset="0"/>
                        </a:rPr>
                        <a:t>(the) teacher (m)</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creative (f)</a:t>
                      </a:r>
                    </a:p>
                  </a:txBody>
                  <a:tcPr/>
                </a:tc>
                <a:tc>
                  <a:txBody>
                    <a:bodyPr/>
                    <a:lstStyle/>
                    <a:p>
                      <a:r>
                        <a:rPr lang="en-GB" sz="2400" b="1" dirty="0">
                          <a:solidFill>
                            <a:srgbClr val="FF3399"/>
                          </a:solidFill>
                          <a:latin typeface="Century Gothic" panose="020B0502020202020204" pitchFamily="34" charset="0"/>
                        </a:rPr>
                        <a:t>I am</a:t>
                      </a:r>
                    </a:p>
                  </a:txBody>
                  <a:tcPr/>
                </a:tc>
                <a:tc>
                  <a:txBody>
                    <a:bodyPr/>
                    <a:lstStyle/>
                    <a:p>
                      <a:r>
                        <a:rPr lang="en-GB" sz="2400" b="1" dirty="0">
                          <a:solidFill>
                            <a:srgbClr val="FF3399"/>
                          </a:solidFill>
                          <a:latin typeface="Century Gothic" panose="020B0502020202020204" pitchFamily="34" charset="0"/>
                        </a:rPr>
                        <a:t>negative (m)</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well</a:t>
                      </a:r>
                    </a:p>
                  </a:txBody>
                  <a:tcPr/>
                </a:tc>
                <a:tc>
                  <a:txBody>
                    <a:bodyPr/>
                    <a:lstStyle/>
                    <a:p>
                      <a:r>
                        <a:rPr lang="en-GB" sz="2400" b="1" dirty="0">
                          <a:solidFill>
                            <a:srgbClr val="FF3399"/>
                          </a:solidFill>
                          <a:latin typeface="Century Gothic" panose="020B0502020202020204" pitchFamily="34" charset="0"/>
                        </a:rPr>
                        <a:t>positive (f)</a:t>
                      </a:r>
                    </a:p>
                  </a:txBody>
                  <a:tcPr/>
                </a:tc>
                <a:tc>
                  <a:txBody>
                    <a:bodyPr/>
                    <a:lstStyle/>
                    <a:p>
                      <a:r>
                        <a:rPr lang="en-GB" sz="2400" b="1" dirty="0">
                          <a:solidFill>
                            <a:srgbClr val="FF3399"/>
                          </a:solidFill>
                          <a:latin typeface="Century Gothic" panose="020B0502020202020204" pitchFamily="34" charset="0"/>
                        </a:rPr>
                        <a:t>how?</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are</a:t>
                      </a:r>
                    </a:p>
                  </a:txBody>
                  <a:tcPr/>
                </a:tc>
                <a:tc>
                  <a:txBody>
                    <a:bodyPr/>
                    <a:lstStyle/>
                    <a:p>
                      <a:r>
                        <a:rPr lang="en-GB" sz="2400" b="1" dirty="0">
                          <a:solidFill>
                            <a:srgbClr val="FF3399"/>
                          </a:solidFill>
                          <a:latin typeface="Century Gothic" panose="020B0502020202020204" pitchFamily="34" charset="0"/>
                        </a:rPr>
                        <a:t>who?</a:t>
                      </a:r>
                    </a:p>
                  </a:txBody>
                  <a:tcPr/>
                </a:tc>
                <a:tc>
                  <a:txBody>
                    <a:bodyPr/>
                    <a:lstStyle/>
                    <a:p>
                      <a:r>
                        <a:rPr lang="en-GB" sz="2100" b="1" dirty="0">
                          <a:solidFill>
                            <a:srgbClr val="FF3399"/>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es</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 ?</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Madame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bien</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positive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comment ?</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créative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2696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négatif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elle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indépendante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7084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être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65805"/>
            <a:ext cx="3021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8" y="1912143"/>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fort</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faible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11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rapide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petite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sportif</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moderne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739C774F-FE14-4EF8-81FB-508DDDD4E3E5}"/>
              </a:ext>
            </a:extLst>
          </p:cNvPr>
          <p:cNvSpPr/>
          <p:nvPr/>
        </p:nvSpPr>
        <p:spPr>
          <a:xfrm>
            <a:off x="188993" y="5979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242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Google Shape;167;p2">
            <a:extLst>
              <a:ext uri="{FF2B5EF4-FFF2-40B4-BE49-F238E27FC236}">
                <a16:creationId xmlns:a16="http://schemas.microsoft.com/office/drawing/2014/main" id="{EE18A569-11E6-4357-BE21-E7BA3861BC35}"/>
              </a:ext>
            </a:extLst>
          </p:cNvPr>
          <p:cNvSpPr/>
          <p:nvPr/>
        </p:nvSpPr>
        <p:spPr>
          <a:xfrm>
            <a:off x="188993" y="5979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4">
            <a:extLst>
              <a:ext uri="{FF2B5EF4-FFF2-40B4-BE49-F238E27FC236}">
                <a16:creationId xmlns:a16="http://schemas.microsoft.com/office/drawing/2014/main" id="{1A86F958-29A1-4EC3-A12E-CF4C19CED204}"/>
              </a:ext>
            </a:extLst>
          </p:cNvPr>
          <p:cNvGraphicFramePr>
            <a:graphicFrameLocks noGrp="1"/>
          </p:cNvGraphicFramePr>
          <p:nvPr>
            <p:extLst>
              <p:ext uri="{D42A27DB-BD31-4B8C-83A1-F6EECF244321}">
                <p14:modId xmlns:p14="http://schemas.microsoft.com/office/powerpoint/2010/main" val="1319180963"/>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triste</a:t>
                      </a:r>
                    </a:p>
                  </a:txBody>
                  <a:tcPr/>
                </a:tc>
                <a:tc>
                  <a:txBody>
                    <a:bodyPr/>
                    <a:lstStyle/>
                    <a:p>
                      <a:r>
                        <a:rPr lang="en-GB" sz="2400" b="1" dirty="0" err="1">
                          <a:solidFill>
                            <a:srgbClr val="002060"/>
                          </a:solidFill>
                          <a:latin typeface="Century Gothic" panose="020B0502020202020204" pitchFamily="34" charset="0"/>
                        </a:rPr>
                        <a:t>actif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petite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forte</a:t>
                      </a:r>
                    </a:p>
                  </a:txBody>
                  <a:tcPr/>
                </a:tc>
                <a:tc>
                  <a:txBody>
                    <a:bodyPr/>
                    <a:lstStyle/>
                    <a:p>
                      <a:r>
                        <a:rPr lang="en-GB" sz="2400" b="1" dirty="0" err="1">
                          <a:solidFill>
                            <a:srgbClr val="002060"/>
                          </a:solidFill>
                          <a:latin typeface="Century Gothic" panose="020B0502020202020204" pitchFamily="34" charset="0"/>
                        </a:rPr>
                        <a:t>faible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sportive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suis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indépendant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au revoir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être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tc>
                  <a:txBody>
                    <a:bodyPr/>
                    <a:lstStyle/>
                    <a:p>
                      <a:r>
                        <a:rPr lang="en-GB" sz="2400" b="1" dirty="0">
                          <a:solidFill>
                            <a:srgbClr val="002060"/>
                          </a:solidFill>
                          <a:latin typeface="Century Gothic" panose="020B0502020202020204" pitchFamily="34" charset="0"/>
                        </a:rPr>
                        <a:t>mal</a:t>
                      </a:r>
                    </a:p>
                  </a:txBody>
                  <a:tcPr/>
                </a:tc>
                <a:tc>
                  <a:txBody>
                    <a:bodyPr/>
                    <a:lstStyle/>
                    <a:p>
                      <a:r>
                        <a:rPr lang="en-GB" sz="2400" b="1" dirty="0">
                          <a:solidFill>
                            <a:srgbClr val="002060"/>
                          </a:solidFill>
                          <a:latin typeface="Century Gothic" panose="020B0502020202020204" pitchFamily="34" charset="0"/>
                        </a:rPr>
                        <a:t>monsieur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qui ?</a:t>
                      </a:r>
                    </a:p>
                  </a:txBody>
                  <a:tcPr/>
                </a:tc>
                <a:tc>
                  <a:txBody>
                    <a:bodyPr/>
                    <a:lstStyle/>
                    <a:p>
                      <a:r>
                        <a:rPr lang="en-GB" sz="2400" b="1" dirty="0">
                          <a:solidFill>
                            <a:srgbClr val="002060"/>
                          </a:solidFill>
                          <a:latin typeface="Century Gothic" panose="020B0502020202020204" pitchFamily="34" charset="0"/>
                        </a:rPr>
                        <a:t>comment ?</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créatif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négative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positif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A987FCE1-2B5A-40CB-A944-F27F293F3F55}"/>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E51D189D-4A47-41CC-843F-C4AAE7E24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7" name="Picture 26">
            <a:extLst>
              <a:ext uri="{FF2B5EF4-FFF2-40B4-BE49-F238E27FC236}">
                <a16:creationId xmlns:a16="http://schemas.microsoft.com/office/drawing/2014/main" id="{77C8C7C0-7AC1-41F1-8496-C340A2A6A031}"/>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9" name="TextBox 28">
            <a:extLst>
              <a:ext uri="{FF2B5EF4-FFF2-40B4-BE49-F238E27FC236}">
                <a16:creationId xmlns:a16="http://schemas.microsoft.com/office/drawing/2014/main" id="{5D656E4C-BEBB-4F8F-91FA-96B693100D9B}"/>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980FCA78-BEEA-4CB7-ABC6-3705BA2345DB}"/>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8330F1FC-EB14-46BE-B7A3-89C5645EBB14}"/>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1054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Google Shape;167;p2">
            <a:extLst>
              <a:ext uri="{FF2B5EF4-FFF2-40B4-BE49-F238E27FC236}">
                <a16:creationId xmlns:a16="http://schemas.microsoft.com/office/drawing/2014/main" id="{57C7C667-F313-4A77-B5BE-88B01722AEB5}"/>
              </a:ext>
            </a:extLst>
          </p:cNvPr>
          <p:cNvSpPr/>
          <p:nvPr/>
        </p:nvSpPr>
        <p:spPr>
          <a:xfrm>
            <a:off x="188993" y="5979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4">
            <a:extLst>
              <a:ext uri="{FF2B5EF4-FFF2-40B4-BE49-F238E27FC236}">
                <a16:creationId xmlns:a16="http://schemas.microsoft.com/office/drawing/2014/main" id="{B55E93B5-8B9C-4B28-B2B6-2F6DD7FE209A}"/>
              </a:ext>
            </a:extLst>
          </p:cNvPr>
          <p:cNvGraphicFramePr>
            <a:graphicFrameLocks noGrp="1"/>
          </p:cNvGraphicFramePr>
          <p:nvPr>
            <p:extLst>
              <p:ext uri="{D42A27DB-BD31-4B8C-83A1-F6EECF244321}">
                <p14:modId xmlns:p14="http://schemas.microsoft.com/office/powerpoint/2010/main" val="4172288196"/>
              </p:ext>
            </p:extLst>
          </p:nvPr>
        </p:nvGraphicFramePr>
        <p:xfrm>
          <a:off x="557161" y="596480"/>
          <a:ext cx="9944152"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26876">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small, short (f)</a:t>
                      </a:r>
                    </a:p>
                  </a:txBody>
                  <a:tcPr/>
                </a:tc>
                <a:tc>
                  <a:txBody>
                    <a:bodyPr/>
                    <a:lstStyle/>
                    <a:p>
                      <a:r>
                        <a:rPr lang="en-GB" sz="2400" b="1" dirty="0">
                          <a:solidFill>
                            <a:srgbClr val="002060"/>
                          </a:solidFill>
                          <a:latin typeface="Century Gothic" panose="020B0502020202020204" pitchFamily="34" charset="0"/>
                        </a:rPr>
                        <a:t>sporty (m)</a:t>
                      </a:r>
                    </a:p>
                  </a:txBody>
                  <a:tcPr/>
                </a:tc>
                <a:tc>
                  <a:txBody>
                    <a:bodyPr/>
                    <a:lstStyle/>
                    <a:p>
                      <a:r>
                        <a:rPr lang="en-GB" sz="2400" b="1" dirty="0">
                          <a:solidFill>
                            <a:srgbClr val="002060"/>
                          </a:solidFill>
                          <a:latin typeface="Century Gothic" panose="020B0502020202020204" pitchFamily="34" charset="0"/>
                        </a:rPr>
                        <a:t>modern (m/f)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strong (m)</a:t>
                      </a:r>
                    </a:p>
                  </a:txBody>
                  <a:tcPr/>
                </a:tc>
                <a:tc>
                  <a:txBody>
                    <a:bodyPr/>
                    <a:lstStyle/>
                    <a:p>
                      <a:r>
                        <a:rPr lang="en-GB" sz="2400" b="1" dirty="0">
                          <a:solidFill>
                            <a:srgbClr val="002060"/>
                          </a:solidFill>
                          <a:latin typeface="Century Gothic" panose="020B0502020202020204" pitchFamily="34" charset="0"/>
                        </a:rPr>
                        <a:t>weak (m/f)</a:t>
                      </a:r>
                    </a:p>
                  </a:txBody>
                  <a:tcPr/>
                </a:tc>
                <a:tc>
                  <a:txBody>
                    <a:bodyPr/>
                    <a:lstStyle/>
                    <a:p>
                      <a:r>
                        <a:rPr lang="en-GB" sz="2400" b="1" dirty="0">
                          <a:solidFill>
                            <a:srgbClr val="002060"/>
                          </a:solidFill>
                          <a:latin typeface="Century Gothic" panose="020B0502020202020204" pitchFamily="34" charset="0"/>
                        </a:rPr>
                        <a:t>fast (m/f)</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be, being</a:t>
                      </a: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(the) friend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she is</a:t>
                      </a:r>
                    </a:p>
                  </a:txBody>
                  <a:tcPr/>
                </a:tc>
                <a:tc>
                  <a:txBody>
                    <a:bodyPr/>
                    <a:lstStyle/>
                    <a:p>
                      <a:r>
                        <a:rPr lang="en-GB" sz="2400" b="1" dirty="0">
                          <a:solidFill>
                            <a:srgbClr val="002060"/>
                          </a:solidFill>
                          <a:latin typeface="Century Gothic" panose="020B0502020202020204" pitchFamily="34" charset="0"/>
                        </a:rPr>
                        <a:t>independent (f)</a:t>
                      </a:r>
                    </a:p>
                  </a:txBody>
                  <a:tcPr/>
                </a:tc>
                <a:tc>
                  <a:txBody>
                    <a:bodyPr/>
                    <a:lstStyle/>
                    <a:p>
                      <a:r>
                        <a:rPr lang="en-GB" sz="2400" b="1" dirty="0">
                          <a:solidFill>
                            <a:srgbClr val="002060"/>
                          </a:solidFill>
                          <a:latin typeface="Century Gothic" panose="020B0502020202020204" pitchFamily="34" charset="0"/>
                        </a:rPr>
                        <a:t>(the) teacher (m)</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creative (f)</a:t>
                      </a:r>
                    </a:p>
                  </a:txBody>
                  <a:tcPr/>
                </a:tc>
                <a:tc>
                  <a:txBody>
                    <a:bodyPr/>
                    <a:lstStyle/>
                    <a:p>
                      <a:r>
                        <a:rPr lang="en-GB" sz="2400" b="1" dirty="0">
                          <a:solidFill>
                            <a:srgbClr val="002060"/>
                          </a:solidFill>
                          <a:latin typeface="Century Gothic" panose="020B0502020202020204" pitchFamily="34" charset="0"/>
                        </a:rPr>
                        <a:t>I am</a:t>
                      </a:r>
                    </a:p>
                  </a:txBody>
                  <a:tcPr/>
                </a:tc>
                <a:tc>
                  <a:txBody>
                    <a:bodyPr/>
                    <a:lstStyle/>
                    <a:p>
                      <a:r>
                        <a:rPr lang="en-GB" sz="2400" b="1" dirty="0">
                          <a:solidFill>
                            <a:srgbClr val="002060"/>
                          </a:solidFill>
                          <a:latin typeface="Century Gothic" panose="020B0502020202020204" pitchFamily="34" charset="0"/>
                        </a:rPr>
                        <a:t>negative (m)</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well</a:t>
                      </a:r>
                    </a:p>
                  </a:txBody>
                  <a:tcPr/>
                </a:tc>
                <a:tc>
                  <a:txBody>
                    <a:bodyPr/>
                    <a:lstStyle/>
                    <a:p>
                      <a:r>
                        <a:rPr lang="en-GB" sz="2400" b="1" dirty="0">
                          <a:solidFill>
                            <a:srgbClr val="002060"/>
                          </a:solidFill>
                          <a:latin typeface="Century Gothic" panose="020B0502020202020204" pitchFamily="34" charset="0"/>
                        </a:rPr>
                        <a:t>positive (f)</a:t>
                      </a:r>
                    </a:p>
                  </a:txBody>
                  <a:tcPr/>
                </a:tc>
                <a:tc>
                  <a:txBody>
                    <a:bodyPr/>
                    <a:lstStyle/>
                    <a:p>
                      <a:r>
                        <a:rPr lang="en-GB" sz="2400" b="1"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are</a:t>
                      </a:r>
                    </a:p>
                  </a:txBody>
                  <a:tcPr/>
                </a:tc>
                <a:tc>
                  <a:txBody>
                    <a:bodyPr/>
                    <a:lstStyle/>
                    <a:p>
                      <a:r>
                        <a:rPr lang="en-GB" sz="2400" b="1" dirty="0">
                          <a:solidFill>
                            <a:srgbClr val="002060"/>
                          </a:solidFill>
                          <a:latin typeface="Century Gothic" panose="020B0502020202020204" pitchFamily="34" charset="0"/>
                        </a:rPr>
                        <a:t>who?</a:t>
                      </a:r>
                    </a:p>
                  </a:txBody>
                  <a:tcPr/>
                </a:tc>
                <a:tc>
                  <a:txBody>
                    <a:bodyPr/>
                    <a:lstStyle/>
                    <a:p>
                      <a:r>
                        <a:rPr lang="en-GB" sz="2100" b="1" dirty="0">
                          <a:solidFill>
                            <a:srgbClr val="002060"/>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29C2B168-6ECE-4C9A-B6C6-885254CF854F}"/>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1C17E00B-0DE2-41FB-9289-0D439D24D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7" name="Picture 26">
            <a:extLst>
              <a:ext uri="{FF2B5EF4-FFF2-40B4-BE49-F238E27FC236}">
                <a16:creationId xmlns:a16="http://schemas.microsoft.com/office/drawing/2014/main" id="{C4D229BE-E614-4214-8FFA-8196AB46B976}"/>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9" name="TextBox 28">
            <a:extLst>
              <a:ext uri="{FF2B5EF4-FFF2-40B4-BE49-F238E27FC236}">
                <a16:creationId xmlns:a16="http://schemas.microsoft.com/office/drawing/2014/main" id="{D451A23E-93D8-400F-BCAA-F39FE3E1679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7BB2D083-2699-4C0D-95EB-FA00ECC5AEA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8A7ECFE3-762A-492F-B8BF-01F2D0CD6B25}"/>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038915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2" name="Google Shape;152;p2"/>
          <p:cNvSpPr/>
          <p:nvPr/>
        </p:nvSpPr>
        <p:spPr>
          <a:xfrm>
            <a:off x="8855241" y="3015908"/>
            <a:ext cx="3081393" cy="1537902"/>
          </a:xfrm>
          <a:prstGeom prst="wedgeRoundRectCallout">
            <a:avLst>
              <a:gd name="adj1" fmla="val -59493"/>
              <a:gd name="adj2" fmla="val 4598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SFe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(Silent Final ‘e’) means that we pronounce the ‘s’</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57;p2">
            <a:extLst>
              <a:ext uri="{FF2B5EF4-FFF2-40B4-BE49-F238E27FC236}">
                <a16:creationId xmlns:a16="http://schemas.microsoft.com/office/drawing/2014/main" id="{C1742DC1-CDBB-481A-B8FF-9A2BBB8F07F1}"/>
              </a:ext>
            </a:extLst>
          </p:cNvPr>
          <p:cNvSpPr txBox="1"/>
          <p:nvPr/>
        </p:nvSpPr>
        <p:spPr>
          <a:xfrm>
            <a:off x="123171" y="1121995"/>
            <a:ext cx="1011829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You know that final consonants are often silent in French.</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8" name="Google Shape;157;p2">
            <a:extLst>
              <a:ext uri="{FF2B5EF4-FFF2-40B4-BE49-F238E27FC236}">
                <a16:creationId xmlns:a16="http://schemas.microsoft.com/office/drawing/2014/main" id="{A6B23F62-35BF-4B93-872B-82B8EA74EE83}"/>
              </a:ext>
            </a:extLst>
          </p:cNvPr>
          <p:cNvSpPr txBox="1"/>
          <p:nvPr/>
        </p:nvSpPr>
        <p:spPr>
          <a:xfrm>
            <a:off x="123170" y="2286322"/>
            <a:ext cx="1181346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However, a final ‘</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makes us pronounce the final consonant. </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9" name="Google Shape;157;p2">
            <a:extLst>
              <a:ext uri="{FF2B5EF4-FFF2-40B4-BE49-F238E27FC236}">
                <a16:creationId xmlns:a16="http://schemas.microsoft.com/office/drawing/2014/main" id="{9B70272F-EE6F-4C4A-9AC6-F2F58212900C}"/>
              </a:ext>
            </a:extLst>
          </p:cNvPr>
          <p:cNvSpPr txBox="1"/>
          <p:nvPr/>
        </p:nvSpPr>
        <p:spPr>
          <a:xfrm>
            <a:off x="1904016" y="4749746"/>
            <a:ext cx="173033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françai</a:t>
            </a:r>
            <a:r>
              <a:rPr kumimoji="0" lang="en-GB" sz="2800" b="1" i="0" u="none" strike="noStrike" kern="0" cap="none" spc="0" normalizeH="0" baseline="0" noProof="0" dirty="0" err="1">
                <a:ln>
                  <a:noFill/>
                </a:ln>
                <a:solidFill>
                  <a:srgbClr val="E7E6E6">
                    <a:lumMod val="50000"/>
                  </a:srgbClr>
                </a:solidFill>
                <a:effectLst/>
                <a:uLnTx/>
                <a:uFillTx/>
                <a:latin typeface="Century Gothic"/>
                <a:ea typeface="Century Gothic"/>
                <a:cs typeface="Century Gothic"/>
                <a:sym typeface="Century Gothic"/>
              </a:rPr>
              <a:t>s</a:t>
            </a:r>
            <a:endParaRPr kumimoji="0" sz="28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0" name="Google Shape;157;p2">
            <a:extLst>
              <a:ext uri="{FF2B5EF4-FFF2-40B4-BE49-F238E27FC236}">
                <a16:creationId xmlns:a16="http://schemas.microsoft.com/office/drawing/2014/main" id="{CF69D6AE-0B30-4C46-9441-D23EC26BC306}"/>
              </a:ext>
            </a:extLst>
          </p:cNvPr>
          <p:cNvSpPr txBox="1"/>
          <p:nvPr/>
        </p:nvSpPr>
        <p:spPr>
          <a:xfrm>
            <a:off x="6233170" y="4745972"/>
            <a:ext cx="29175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français</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sz="28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pic>
        <p:nvPicPr>
          <p:cNvPr id="8" name="Picture 7" descr="Logo&#10;&#10;Description automatically generated">
            <a:extLst>
              <a:ext uri="{FF2B5EF4-FFF2-40B4-BE49-F238E27FC236}">
                <a16:creationId xmlns:a16="http://schemas.microsoft.com/office/drawing/2014/main" id="{A5D04C24-FF30-4FBB-875F-EF8D1F9A9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016" y="3015907"/>
            <a:ext cx="2126563" cy="1809691"/>
          </a:xfrm>
          <a:prstGeom prst="rect">
            <a:avLst/>
          </a:prstGeom>
        </p:spPr>
      </p:pic>
      <p:pic>
        <p:nvPicPr>
          <p:cNvPr id="10" name="Picture 9" descr="Logo&#10;&#10;Description automatically generated">
            <a:extLst>
              <a:ext uri="{FF2B5EF4-FFF2-40B4-BE49-F238E27FC236}">
                <a16:creationId xmlns:a16="http://schemas.microsoft.com/office/drawing/2014/main" id="{F9C6252C-B490-438D-A0DC-212292D78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207" y="3015907"/>
            <a:ext cx="2126563" cy="1809691"/>
          </a:xfrm>
          <a:prstGeom prst="rect">
            <a:avLst/>
          </a:prstGeom>
        </p:spPr>
      </p:pic>
    </p:spTree>
    <p:extLst>
      <p:ext uri="{BB962C8B-B14F-4D97-AF65-F5344CB8AC3E}">
        <p14:creationId xmlns:p14="http://schemas.microsoft.com/office/powerpoint/2010/main" val="212303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F1D0520-48D9-4479-A2B6-EA60897D99C0}"/>
              </a:ext>
            </a:extLst>
          </p:cNvPr>
          <p:cNvSpPr/>
          <p:nvPr/>
        </p:nvSpPr>
        <p:spPr>
          <a:xfrm rot="21248701">
            <a:off x="865184" y="3151877"/>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89320" y="146240"/>
            <a:ext cx="7207525" cy="678950"/>
          </a:xfrm>
        </p:spPr>
        <p:txBody>
          <a:bodyPr/>
          <a:lstStyle/>
          <a:p>
            <a:r>
              <a:rPr lang="en-GB" sz="3600" b="1" dirty="0" err="1">
                <a:solidFill>
                  <a:srgbClr val="002060"/>
                </a:solidFill>
                <a:latin typeface="Century Gothic" panose="020B0502020202020204" pitchFamily="34" charset="0"/>
              </a:rPr>
              <a:t>Noms</a:t>
            </a:r>
            <a:r>
              <a:rPr lang="en-GB" sz="3600" b="1"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famille</a:t>
            </a:r>
            <a:r>
              <a:rPr lang="en-GB" sz="3600" b="1" dirty="0">
                <a:solidFill>
                  <a:srgbClr val="002060"/>
                </a:solidFill>
                <a:latin typeface="Century Gothic" panose="020B0502020202020204" pitchFamily="34" charset="0"/>
              </a:rPr>
              <a:t> à </a:t>
            </a:r>
            <a:r>
              <a:rPr lang="en-GB" sz="3600" b="1" dirty="0" err="1">
                <a:solidFill>
                  <a:srgbClr val="002060"/>
                </a:solidFill>
                <a:latin typeface="Century Gothic" panose="020B0502020202020204" pitchFamily="34" charset="0"/>
              </a:rPr>
              <a:t>Haïti</a:t>
            </a:r>
            <a:endParaRPr lang="en-GB" sz="3600" dirty="0"/>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3" name="TextBox 2">
            <a:extLst>
              <a:ext uri="{FF2B5EF4-FFF2-40B4-BE49-F238E27FC236}">
                <a16:creationId xmlns:a16="http://schemas.microsoft.com/office/drawing/2014/main" id="{CDA90875-A5C3-49D6-B894-F1D0B5AA8ABA}"/>
              </a:ext>
            </a:extLst>
          </p:cNvPr>
          <p:cNvSpPr txBox="1"/>
          <p:nvPr/>
        </p:nvSpPr>
        <p:spPr>
          <a:xfrm>
            <a:off x="85728" y="848625"/>
            <a:ext cx="82296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Every country has its own, most popular names.</a:t>
            </a:r>
          </a:p>
        </p:txBody>
      </p:sp>
      <p:sp>
        <p:nvSpPr>
          <p:cNvPr id="11" name="TextBox 10">
            <a:extLst>
              <a:ext uri="{FF2B5EF4-FFF2-40B4-BE49-F238E27FC236}">
                <a16:creationId xmlns:a16="http://schemas.microsoft.com/office/drawing/2014/main" id="{DF9A9692-CEC8-4878-B2F9-3B58B1D814FE}"/>
              </a:ext>
            </a:extLst>
          </p:cNvPr>
          <p:cNvSpPr txBox="1"/>
          <p:nvPr/>
        </p:nvSpPr>
        <p:spPr>
          <a:xfrm>
            <a:off x="85728" y="1370926"/>
            <a:ext cx="7029393"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Many popular surnames (</a:t>
            </a:r>
            <a:r>
              <a:rPr lang="en-GB" sz="2400" dirty="0" err="1">
                <a:solidFill>
                  <a:srgbClr val="002060"/>
                </a:solidFill>
                <a:latin typeface="Century Gothic" panose="020B0502020202020204" pitchFamily="34" charset="0"/>
              </a:rPr>
              <a:t>noms</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famille</a:t>
            </a:r>
            <a:r>
              <a:rPr lang="en-GB" sz="2400" dirty="0">
                <a:solidFill>
                  <a:srgbClr val="002060"/>
                </a:solidFill>
                <a:latin typeface="Century Gothic" panose="020B0502020202020204" pitchFamily="34" charset="0"/>
              </a:rPr>
              <a:t>) in Haiti are the same as French male first names (</a:t>
            </a:r>
            <a:r>
              <a:rPr lang="en-GB" sz="2400" dirty="0" err="1">
                <a:solidFill>
                  <a:srgbClr val="002060"/>
                </a:solidFill>
                <a:latin typeface="Century Gothic" panose="020B0502020202020204" pitchFamily="34" charset="0"/>
              </a:rPr>
              <a:t>prénoms</a:t>
            </a:r>
            <a:r>
              <a:rPr lang="en-GB" sz="2400" dirty="0">
                <a:solidFill>
                  <a:srgbClr val="002060"/>
                </a:solidFill>
                <a:latin typeface="Century Gothic" panose="020B0502020202020204" pitchFamily="34" charset="0"/>
              </a:rPr>
              <a:t>):</a:t>
            </a:r>
          </a:p>
        </p:txBody>
      </p:sp>
      <p:sp>
        <p:nvSpPr>
          <p:cNvPr id="12" name="TextBox 11">
            <a:extLst>
              <a:ext uri="{FF2B5EF4-FFF2-40B4-BE49-F238E27FC236}">
                <a16:creationId xmlns:a16="http://schemas.microsoft.com/office/drawing/2014/main" id="{8E4C2A2A-08AF-4258-8F12-063F9177F034}"/>
              </a:ext>
            </a:extLst>
          </p:cNvPr>
          <p:cNvSpPr txBox="1"/>
          <p:nvPr/>
        </p:nvSpPr>
        <p:spPr>
          <a:xfrm rot="21259370">
            <a:off x="974725" y="3198168"/>
            <a:ext cx="110489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Jean</a:t>
            </a:r>
          </a:p>
        </p:txBody>
      </p:sp>
      <p:sp>
        <p:nvSpPr>
          <p:cNvPr id="15" name="Rectangle: Rounded Corners 14">
            <a:extLst>
              <a:ext uri="{FF2B5EF4-FFF2-40B4-BE49-F238E27FC236}">
                <a16:creationId xmlns:a16="http://schemas.microsoft.com/office/drawing/2014/main" id="{CDD09B26-05B2-4BB5-B4D0-352AE945DD87}"/>
              </a:ext>
            </a:extLst>
          </p:cNvPr>
          <p:cNvSpPr/>
          <p:nvPr/>
        </p:nvSpPr>
        <p:spPr>
          <a:xfrm rot="241964">
            <a:off x="3109378" y="3069011"/>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878C30A-BFBA-40DA-8969-95DCBEB5BEB1}"/>
              </a:ext>
            </a:extLst>
          </p:cNvPr>
          <p:cNvSpPr txBox="1"/>
          <p:nvPr/>
        </p:nvSpPr>
        <p:spPr>
          <a:xfrm rot="214386">
            <a:off x="3285591" y="3106677"/>
            <a:ext cx="110489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Pierre</a:t>
            </a:r>
          </a:p>
        </p:txBody>
      </p:sp>
      <p:sp>
        <p:nvSpPr>
          <p:cNvPr id="17" name="Rectangle: Rounded Corners 16">
            <a:extLst>
              <a:ext uri="{FF2B5EF4-FFF2-40B4-BE49-F238E27FC236}">
                <a16:creationId xmlns:a16="http://schemas.microsoft.com/office/drawing/2014/main" id="{24ED73C0-BF4B-4FCD-AA75-14EB262F9679}"/>
              </a:ext>
            </a:extLst>
          </p:cNvPr>
          <p:cNvSpPr/>
          <p:nvPr/>
        </p:nvSpPr>
        <p:spPr>
          <a:xfrm rot="21248701">
            <a:off x="5632447" y="3079923"/>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7D4F7A2-E313-47AB-83E0-A0D89E942D9E}"/>
              </a:ext>
            </a:extLst>
          </p:cNvPr>
          <p:cNvSpPr txBox="1"/>
          <p:nvPr/>
        </p:nvSpPr>
        <p:spPr>
          <a:xfrm rot="21259370">
            <a:off x="5741625" y="3118904"/>
            <a:ext cx="125270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Michel</a:t>
            </a:r>
          </a:p>
        </p:txBody>
      </p:sp>
      <p:sp>
        <p:nvSpPr>
          <p:cNvPr id="21" name="Rectangle: Rounded Corners 20">
            <a:extLst>
              <a:ext uri="{FF2B5EF4-FFF2-40B4-BE49-F238E27FC236}">
                <a16:creationId xmlns:a16="http://schemas.microsoft.com/office/drawing/2014/main" id="{89A93306-FDC4-41C9-B88A-D25F24F17EF7}"/>
              </a:ext>
            </a:extLst>
          </p:cNvPr>
          <p:cNvSpPr/>
          <p:nvPr/>
        </p:nvSpPr>
        <p:spPr>
          <a:xfrm rot="241964">
            <a:off x="791398" y="5096327"/>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4DBD989-39D0-48EC-B3D1-814F0B5F89B2}"/>
              </a:ext>
            </a:extLst>
          </p:cNvPr>
          <p:cNvSpPr txBox="1"/>
          <p:nvPr/>
        </p:nvSpPr>
        <p:spPr>
          <a:xfrm rot="214386">
            <a:off x="967611" y="5133993"/>
            <a:ext cx="110489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Paul</a:t>
            </a:r>
          </a:p>
        </p:txBody>
      </p:sp>
      <p:sp>
        <p:nvSpPr>
          <p:cNvPr id="23" name="Rectangle: Rounded Corners 22">
            <a:extLst>
              <a:ext uri="{FF2B5EF4-FFF2-40B4-BE49-F238E27FC236}">
                <a16:creationId xmlns:a16="http://schemas.microsoft.com/office/drawing/2014/main" id="{16A4F044-8F1A-4217-B129-8E5C84646CC6}"/>
              </a:ext>
            </a:extLst>
          </p:cNvPr>
          <p:cNvSpPr/>
          <p:nvPr/>
        </p:nvSpPr>
        <p:spPr>
          <a:xfrm rot="21248701">
            <a:off x="3143016" y="5024216"/>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46F2D654-A6B7-4625-BB19-735B121BBCF5}"/>
              </a:ext>
            </a:extLst>
          </p:cNvPr>
          <p:cNvSpPr txBox="1"/>
          <p:nvPr/>
        </p:nvSpPr>
        <p:spPr>
          <a:xfrm rot="21259370">
            <a:off x="3136862" y="5070282"/>
            <a:ext cx="148372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Thomas</a:t>
            </a:r>
          </a:p>
        </p:txBody>
      </p:sp>
      <p:sp>
        <p:nvSpPr>
          <p:cNvPr id="25" name="Rectangle: Rounded Corners 24">
            <a:extLst>
              <a:ext uri="{FF2B5EF4-FFF2-40B4-BE49-F238E27FC236}">
                <a16:creationId xmlns:a16="http://schemas.microsoft.com/office/drawing/2014/main" id="{2A3F40C7-181F-48EF-AE33-457838815A9B}"/>
              </a:ext>
            </a:extLst>
          </p:cNvPr>
          <p:cNvSpPr/>
          <p:nvPr/>
        </p:nvSpPr>
        <p:spPr>
          <a:xfrm rot="241964">
            <a:off x="5387210" y="4941350"/>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CB17CBCE-89CB-409F-81FA-E5B5EE176BD8}"/>
              </a:ext>
            </a:extLst>
          </p:cNvPr>
          <p:cNvSpPr txBox="1"/>
          <p:nvPr/>
        </p:nvSpPr>
        <p:spPr>
          <a:xfrm rot="214386">
            <a:off x="5395952" y="4986450"/>
            <a:ext cx="148465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Georges</a:t>
            </a:r>
          </a:p>
        </p:txBody>
      </p:sp>
      <p:pic>
        <p:nvPicPr>
          <p:cNvPr id="8" name="Picture 7" descr="Map&#10;&#10;Description automatically generated">
            <a:extLst>
              <a:ext uri="{FF2B5EF4-FFF2-40B4-BE49-F238E27FC236}">
                <a16:creationId xmlns:a16="http://schemas.microsoft.com/office/drawing/2014/main" id="{B994AF05-851B-4C2C-A48A-7CA6BE4AB2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4441" y="2866527"/>
            <a:ext cx="4275251" cy="3429000"/>
          </a:xfrm>
          <a:prstGeom prst="rect">
            <a:avLst/>
          </a:prstGeom>
        </p:spPr>
      </p:pic>
      <p:sp>
        <p:nvSpPr>
          <p:cNvPr id="27" name="Google Shape;152;p2">
            <a:extLst>
              <a:ext uri="{FF2B5EF4-FFF2-40B4-BE49-F238E27FC236}">
                <a16:creationId xmlns:a16="http://schemas.microsoft.com/office/drawing/2014/main" id="{6340DA81-82B1-446A-A8AF-9E5AA80316C0}"/>
              </a:ext>
            </a:extLst>
          </p:cNvPr>
          <p:cNvSpPr/>
          <p:nvPr/>
        </p:nvSpPr>
        <p:spPr>
          <a:xfrm>
            <a:off x="3781434" y="5862715"/>
            <a:ext cx="3081393" cy="606177"/>
          </a:xfrm>
          <a:prstGeom prst="wedgeRoundRectCallout">
            <a:avLst>
              <a:gd name="adj1" fmla="val -29818"/>
              <a:gd name="adj2" fmla="val -128432"/>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Don’t forget SFC!</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8" name="Google Shape;152;p2">
            <a:extLst>
              <a:ext uri="{FF2B5EF4-FFF2-40B4-BE49-F238E27FC236}">
                <a16:creationId xmlns:a16="http://schemas.microsoft.com/office/drawing/2014/main" id="{37352B1D-D4F3-4303-AC49-81A772FC8181}"/>
              </a:ext>
            </a:extLst>
          </p:cNvPr>
          <p:cNvSpPr/>
          <p:nvPr/>
        </p:nvSpPr>
        <p:spPr>
          <a:xfrm>
            <a:off x="3793082" y="5868559"/>
            <a:ext cx="3081393" cy="606177"/>
          </a:xfrm>
          <a:prstGeom prst="wedgeRoundRectCallout">
            <a:avLst>
              <a:gd name="adj1" fmla="val 42515"/>
              <a:gd name="adj2" fmla="val -12607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Don’t forget SFC!</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9" name="Google Shape;152;p2">
            <a:extLst>
              <a:ext uri="{FF2B5EF4-FFF2-40B4-BE49-F238E27FC236}">
                <a16:creationId xmlns:a16="http://schemas.microsoft.com/office/drawing/2014/main" id="{A8C9C863-B5B8-42AF-AA6F-FDCAD9CB61DE}"/>
              </a:ext>
            </a:extLst>
          </p:cNvPr>
          <p:cNvSpPr/>
          <p:nvPr/>
        </p:nvSpPr>
        <p:spPr>
          <a:xfrm>
            <a:off x="7134225" y="1379856"/>
            <a:ext cx="4972047" cy="1224686"/>
          </a:xfrm>
          <a:prstGeom prst="wedgeRoundRectCallout">
            <a:avLst>
              <a:gd name="adj1" fmla="val -52604"/>
              <a:gd name="adj2" fmla="val 97703"/>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-u-</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These letters are often pronounced at the end of words.</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 name="Table 4">
            <a:extLst>
              <a:ext uri="{FF2B5EF4-FFF2-40B4-BE49-F238E27FC236}">
                <a16:creationId xmlns:a16="http://schemas.microsoft.com/office/drawing/2014/main" id="{E5A81829-8DFA-46A3-B609-A0B84AFF8038}"/>
              </a:ext>
            </a:extLst>
          </p:cNvPr>
          <p:cNvGraphicFramePr>
            <a:graphicFrameLocks noGrp="1"/>
          </p:cNvGraphicFramePr>
          <p:nvPr/>
        </p:nvGraphicFramePr>
        <p:xfrm>
          <a:off x="710364" y="1146272"/>
          <a:ext cx="4676024" cy="5459358"/>
        </p:xfrm>
        <a:graphic>
          <a:graphicData uri="http://schemas.openxmlformats.org/drawingml/2006/table">
            <a:tbl>
              <a:tblPr firstRow="1" bandRow="1">
                <a:tableStyleId>{3B4B98B0-60AC-42C2-AFA5-B58CD77FA1E5}</a:tableStyleId>
              </a:tblPr>
              <a:tblGrid>
                <a:gridCol w="3018674">
                  <a:extLst>
                    <a:ext uri="{9D8B030D-6E8A-4147-A177-3AD203B41FA5}">
                      <a16:colId xmlns:a16="http://schemas.microsoft.com/office/drawing/2014/main" val="1740426484"/>
                    </a:ext>
                  </a:extLst>
                </a:gridCol>
                <a:gridCol w="1657350">
                  <a:extLst>
                    <a:ext uri="{9D8B030D-6E8A-4147-A177-3AD203B41FA5}">
                      <a16:colId xmlns:a16="http://schemas.microsoft.com/office/drawing/2014/main" val="2201013908"/>
                    </a:ext>
                  </a:extLst>
                </a:gridCol>
              </a:tblGrid>
              <a:tr h="772733">
                <a:tc>
                  <a:txBody>
                    <a:bodyPr/>
                    <a:lstStyle/>
                    <a:p>
                      <a:endParaRPr lang="en-GB" sz="2000">
                        <a:solidFill>
                          <a:srgbClr val="002060"/>
                        </a:solidFill>
                        <a:latin typeface="Century Gothic" panose="020B0502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n-GB" sz="2400" dirty="0">
                          <a:solidFill>
                            <a:srgbClr val="002060"/>
                          </a:solidFill>
                        </a:rPr>
                        <a:t>SFC </a:t>
                      </a:r>
                      <a:r>
                        <a:rPr lang="en-GB" sz="2400" dirty="0" err="1">
                          <a:solidFill>
                            <a:srgbClr val="002060"/>
                          </a:solidFill>
                        </a:rPr>
                        <a:t>ou</a:t>
                      </a:r>
                      <a:r>
                        <a:rPr lang="en-GB" sz="2400" dirty="0">
                          <a:solidFill>
                            <a:srgbClr val="002060"/>
                          </a:solidFill>
                        </a:rPr>
                        <a:t> </a:t>
                      </a:r>
                      <a:r>
                        <a:rPr lang="en-GB" sz="2400" dirty="0" err="1">
                          <a:solidFill>
                            <a:srgbClr val="002060"/>
                          </a:solidFill>
                        </a:rPr>
                        <a:t>SFe</a:t>
                      </a:r>
                      <a:r>
                        <a:rPr lang="en-GB" sz="2400" dirty="0">
                          <a:solidFill>
                            <a:srgbClr val="002060"/>
                          </a:solidFill>
                        </a:rPr>
                        <a:t> ?</a:t>
                      </a:r>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2356580"/>
                  </a:ext>
                </a:extLst>
              </a:tr>
              <a:tr h="772733">
                <a:tc>
                  <a:txBody>
                    <a:bodyPr/>
                    <a:lstStyle/>
                    <a:p>
                      <a:r>
                        <a:rPr lang="en-GB" sz="4000" dirty="0">
                          <a:solidFill>
                            <a:srgbClr val="002060"/>
                          </a:solidFill>
                          <a:latin typeface="Century Gothic" panose="020B0502020202020204" pitchFamily="34" charset="0"/>
                        </a:rPr>
                        <a:t>Cadet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06149152"/>
                  </a:ext>
                </a:extLst>
              </a:tr>
              <a:tr h="772733">
                <a:tc>
                  <a:txBody>
                    <a:bodyPr/>
                    <a:lstStyle/>
                    <a:p>
                      <a:r>
                        <a:rPr lang="en-GB" sz="4000" dirty="0">
                          <a:solidFill>
                            <a:srgbClr val="002060"/>
                          </a:solidFill>
                          <a:latin typeface="Century Gothic" panose="020B0502020202020204" pitchFamily="34" charset="0"/>
                        </a:rPr>
                        <a:t>Moise</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7094593"/>
                  </a:ext>
                </a:extLst>
              </a:tr>
              <a:tr h="772733">
                <a:tc>
                  <a:txBody>
                    <a:bodyPr/>
                    <a:lstStyle/>
                    <a:p>
                      <a:r>
                        <a:rPr lang="en-GB" sz="4000" dirty="0">
                          <a:solidFill>
                            <a:srgbClr val="002060"/>
                          </a:solidFill>
                          <a:latin typeface="Century Gothic" panose="020B0502020202020204" pitchFamily="34" charset="0"/>
                        </a:rPr>
                        <a:t>Bernard</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490575"/>
                  </a:ext>
                </a:extLst>
              </a:tr>
              <a:tr h="772733">
                <a:tc>
                  <a:txBody>
                    <a:bodyPr/>
                    <a:lstStyle/>
                    <a:p>
                      <a:r>
                        <a:rPr lang="en-GB" sz="4000" dirty="0">
                          <a:solidFill>
                            <a:srgbClr val="002060"/>
                          </a:solidFill>
                          <a:latin typeface="Century Gothic" panose="020B0502020202020204" pitchFamily="34" charset="0"/>
                        </a:rPr>
                        <a:t>Petit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1614428"/>
                  </a:ext>
                </a:extLst>
              </a:tr>
              <a:tr h="772733">
                <a:tc>
                  <a:txBody>
                    <a:bodyPr/>
                    <a:lstStyle/>
                    <a:p>
                      <a:r>
                        <a:rPr lang="en-GB" sz="4000" dirty="0" err="1">
                          <a:solidFill>
                            <a:srgbClr val="002060"/>
                          </a:solidFill>
                          <a:latin typeface="Century Gothic" panose="020B0502020202020204" pitchFamily="34" charset="0"/>
                        </a:rPr>
                        <a:t>Louissant</a:t>
                      </a:r>
                      <a:endParaRPr lang="en-GB" sz="4000" dirty="0">
                        <a:solidFill>
                          <a:srgbClr val="002060"/>
                        </a:solidFill>
                        <a:latin typeface="Century Gothic" panose="020B0502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9333992"/>
                  </a:ext>
                </a:extLst>
              </a:tr>
              <a:tr h="772733">
                <a:tc>
                  <a:txBody>
                    <a:bodyPr/>
                    <a:lstStyle/>
                    <a:p>
                      <a:r>
                        <a:rPr lang="en-GB" sz="4000" dirty="0">
                          <a:solidFill>
                            <a:srgbClr val="002060"/>
                          </a:solidFill>
                          <a:latin typeface="Century Gothic" panose="020B0502020202020204" pitchFamily="34" charset="0"/>
                        </a:rPr>
                        <a:t>Fortune</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6577971"/>
                  </a:ext>
                </a:extLst>
              </a:tr>
            </a:tbl>
          </a:graphicData>
        </a:graphic>
      </p:graphicFrame>
      <p:sp>
        <p:nvSpPr>
          <p:cNvPr id="5" name="Rectangle 4">
            <a:extLst>
              <a:ext uri="{FF2B5EF4-FFF2-40B4-BE49-F238E27FC236}">
                <a16:creationId xmlns:a16="http://schemas.microsoft.com/office/drawing/2014/main" id="{96858A9D-FF6E-49F6-8356-527A68403B52}"/>
              </a:ext>
            </a:extLst>
          </p:cNvPr>
          <p:cNvSpPr/>
          <p:nvPr/>
        </p:nvSpPr>
        <p:spPr>
          <a:xfrm>
            <a:off x="2438400" y="2069162"/>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F57D8620-B8E0-4AB1-8084-638F2BDB1EA9}"/>
              </a:ext>
            </a:extLst>
          </p:cNvPr>
          <p:cNvSpPr/>
          <p:nvPr/>
        </p:nvSpPr>
        <p:spPr>
          <a:xfrm>
            <a:off x="1908048" y="2853313"/>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E5465EFA-1520-4325-8433-94D2A6F60377}"/>
              </a:ext>
            </a:extLst>
          </p:cNvPr>
          <p:cNvSpPr/>
          <p:nvPr/>
        </p:nvSpPr>
        <p:spPr>
          <a:xfrm>
            <a:off x="2758440" y="3595556"/>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4F7463DE-EB3E-4A19-814A-35947D8909C3}"/>
              </a:ext>
            </a:extLst>
          </p:cNvPr>
          <p:cNvSpPr/>
          <p:nvPr/>
        </p:nvSpPr>
        <p:spPr>
          <a:xfrm>
            <a:off x="1879472" y="4342194"/>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D9048C3-71E4-408A-8D06-F8AC352862A2}"/>
              </a:ext>
            </a:extLst>
          </p:cNvPr>
          <p:cNvSpPr/>
          <p:nvPr/>
        </p:nvSpPr>
        <p:spPr>
          <a:xfrm>
            <a:off x="3052115" y="5151972"/>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9A1CAEAF-08EF-467D-85CD-6A149750A377}"/>
              </a:ext>
            </a:extLst>
          </p:cNvPr>
          <p:cNvSpPr/>
          <p:nvPr/>
        </p:nvSpPr>
        <p:spPr>
          <a:xfrm>
            <a:off x="2337816" y="5948405"/>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38" name="Table 4">
            <a:extLst>
              <a:ext uri="{FF2B5EF4-FFF2-40B4-BE49-F238E27FC236}">
                <a16:creationId xmlns:a16="http://schemas.microsoft.com/office/drawing/2014/main" id="{CD846F00-DFBD-4FBD-9791-E3CAE2762079}"/>
              </a:ext>
            </a:extLst>
          </p:cNvPr>
          <p:cNvGraphicFramePr>
            <a:graphicFrameLocks noGrp="1"/>
          </p:cNvGraphicFramePr>
          <p:nvPr/>
        </p:nvGraphicFramePr>
        <p:xfrm>
          <a:off x="7159752" y="1146272"/>
          <a:ext cx="4690856" cy="5459358"/>
        </p:xfrm>
        <a:graphic>
          <a:graphicData uri="http://schemas.openxmlformats.org/drawingml/2006/table">
            <a:tbl>
              <a:tblPr firstRow="1" bandRow="1">
                <a:tableStyleId>{3B4B98B0-60AC-42C2-AFA5-B58CD77FA1E5}</a:tableStyleId>
              </a:tblPr>
              <a:tblGrid>
                <a:gridCol w="2970086">
                  <a:extLst>
                    <a:ext uri="{9D8B030D-6E8A-4147-A177-3AD203B41FA5}">
                      <a16:colId xmlns:a16="http://schemas.microsoft.com/office/drawing/2014/main" val="1740426484"/>
                    </a:ext>
                  </a:extLst>
                </a:gridCol>
                <a:gridCol w="1720770">
                  <a:extLst>
                    <a:ext uri="{9D8B030D-6E8A-4147-A177-3AD203B41FA5}">
                      <a16:colId xmlns:a16="http://schemas.microsoft.com/office/drawing/2014/main" val="2201013908"/>
                    </a:ext>
                  </a:extLst>
                </a:gridCol>
              </a:tblGrid>
              <a:tr h="772733">
                <a:tc>
                  <a:txBody>
                    <a:bodyPr/>
                    <a:lstStyle/>
                    <a:p>
                      <a:endParaRPr lang="en-GB" sz="2000" dirty="0">
                        <a:solidFill>
                          <a:srgbClr val="002060"/>
                        </a:solidFill>
                        <a:latin typeface="Century Gothic" panose="020B0502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n-GB" sz="2400" dirty="0">
                          <a:solidFill>
                            <a:srgbClr val="002060"/>
                          </a:solidFill>
                        </a:rPr>
                        <a:t>SFC </a:t>
                      </a:r>
                      <a:r>
                        <a:rPr lang="en-GB" sz="2400" dirty="0" err="1">
                          <a:solidFill>
                            <a:srgbClr val="002060"/>
                          </a:solidFill>
                        </a:rPr>
                        <a:t>ou</a:t>
                      </a:r>
                      <a:r>
                        <a:rPr lang="en-GB" sz="2400" dirty="0">
                          <a:solidFill>
                            <a:srgbClr val="002060"/>
                          </a:solidFill>
                        </a:rPr>
                        <a:t> </a:t>
                      </a:r>
                      <a:r>
                        <a:rPr lang="en-GB" sz="2400" dirty="0" err="1">
                          <a:solidFill>
                            <a:srgbClr val="002060"/>
                          </a:solidFill>
                        </a:rPr>
                        <a:t>SFe</a:t>
                      </a:r>
                      <a:r>
                        <a:rPr lang="en-GB" sz="2400" dirty="0">
                          <a:solidFill>
                            <a:srgbClr val="002060"/>
                          </a:solidFill>
                        </a:rPr>
                        <a:t> ?</a:t>
                      </a:r>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2356580"/>
                  </a:ext>
                </a:extLst>
              </a:tr>
              <a:tr h="772733">
                <a:tc>
                  <a:txBody>
                    <a:bodyPr/>
                    <a:lstStyle/>
                    <a:p>
                      <a:r>
                        <a:rPr lang="en-GB" sz="4000" dirty="0">
                          <a:solidFill>
                            <a:srgbClr val="002060"/>
                          </a:solidFill>
                          <a:latin typeface="Century Gothic" panose="020B0502020202020204" pitchFamily="34" charset="0"/>
                        </a:rPr>
                        <a:t>Antoine</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06149152"/>
                  </a:ext>
                </a:extLst>
              </a:tr>
              <a:tr h="772733">
                <a:tc>
                  <a:txBody>
                    <a:bodyPr/>
                    <a:lstStyle/>
                    <a:p>
                      <a:r>
                        <a:rPr lang="en-GB" sz="4000" dirty="0">
                          <a:solidFill>
                            <a:srgbClr val="002060"/>
                          </a:solidFill>
                          <a:latin typeface="Century Gothic" panose="020B0502020202020204" pitchFamily="34" charset="0"/>
                        </a:rPr>
                        <a:t>Laurent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7094593"/>
                  </a:ext>
                </a:extLst>
              </a:tr>
              <a:tr h="772733">
                <a:tc>
                  <a:txBody>
                    <a:bodyPr/>
                    <a:lstStyle/>
                    <a:p>
                      <a:r>
                        <a:rPr lang="en-GB" sz="4000" dirty="0">
                          <a:solidFill>
                            <a:srgbClr val="002060"/>
                          </a:solidFill>
                          <a:latin typeface="Century Gothic" panose="020B0502020202020204" pitchFamily="34" charset="0"/>
                        </a:rPr>
                        <a:t>Jules</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490575"/>
                  </a:ext>
                </a:extLst>
              </a:tr>
              <a:tr h="772733">
                <a:tc>
                  <a:txBody>
                    <a:bodyPr/>
                    <a:lstStyle/>
                    <a:p>
                      <a:r>
                        <a:rPr lang="en-GB" sz="4000" dirty="0" err="1">
                          <a:solidFill>
                            <a:srgbClr val="002060"/>
                          </a:solidFill>
                          <a:latin typeface="Century Gothic" panose="020B0502020202020204" pitchFamily="34" charset="0"/>
                        </a:rPr>
                        <a:t>Jeune</a:t>
                      </a:r>
                      <a:endParaRPr lang="en-GB" sz="4000" dirty="0">
                        <a:solidFill>
                          <a:srgbClr val="002060"/>
                        </a:solidFill>
                        <a:latin typeface="Century Gothic" panose="020B0502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1614428"/>
                  </a:ext>
                </a:extLst>
              </a:tr>
              <a:tr h="772733">
                <a:tc>
                  <a:txBody>
                    <a:bodyPr/>
                    <a:lstStyle/>
                    <a:p>
                      <a:r>
                        <a:rPr lang="en-GB" sz="4000" dirty="0">
                          <a:solidFill>
                            <a:srgbClr val="002060"/>
                          </a:solidFill>
                          <a:latin typeface="Century Gothic" panose="020B0502020202020204" pitchFamily="34" charset="0"/>
                        </a:rPr>
                        <a:t>Blaise</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9333992"/>
                  </a:ext>
                </a:extLst>
              </a:tr>
              <a:tr h="772733">
                <a:tc>
                  <a:txBody>
                    <a:bodyPr/>
                    <a:lstStyle/>
                    <a:p>
                      <a:r>
                        <a:rPr lang="en-GB" sz="4000" dirty="0">
                          <a:solidFill>
                            <a:srgbClr val="002060"/>
                          </a:solidFill>
                          <a:latin typeface="Century Gothic" panose="020B0502020202020204" pitchFamily="34" charset="0"/>
                        </a:rPr>
                        <a:t>Toussaint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6577971"/>
                  </a:ext>
                </a:extLst>
              </a:tr>
            </a:tbl>
          </a:graphicData>
        </a:graphic>
      </p:graphicFrame>
      <p:sp>
        <p:nvSpPr>
          <p:cNvPr id="39" name="Rectangle 38">
            <a:extLst>
              <a:ext uri="{FF2B5EF4-FFF2-40B4-BE49-F238E27FC236}">
                <a16:creationId xmlns:a16="http://schemas.microsoft.com/office/drawing/2014/main" id="{18A01A78-67EA-477C-B1F0-DD7B05B917DC}"/>
              </a:ext>
            </a:extLst>
          </p:cNvPr>
          <p:cNvSpPr/>
          <p:nvPr/>
        </p:nvSpPr>
        <p:spPr>
          <a:xfrm>
            <a:off x="8862772" y="2087717"/>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642324E5-8789-4A11-94CA-70479FB3795D}"/>
              </a:ext>
            </a:extLst>
          </p:cNvPr>
          <p:cNvSpPr/>
          <p:nvPr/>
        </p:nvSpPr>
        <p:spPr>
          <a:xfrm>
            <a:off x="9133712" y="2798716"/>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0C64F829-4886-48E5-82BE-2063EEE0AD02}"/>
              </a:ext>
            </a:extLst>
          </p:cNvPr>
          <p:cNvSpPr/>
          <p:nvPr/>
        </p:nvSpPr>
        <p:spPr>
          <a:xfrm>
            <a:off x="8454720" y="3606140"/>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8C3574C2-6725-4894-A4F0-BE748AF7AF15}"/>
              </a:ext>
            </a:extLst>
          </p:cNvPr>
          <p:cNvSpPr/>
          <p:nvPr/>
        </p:nvSpPr>
        <p:spPr>
          <a:xfrm>
            <a:off x="8492441" y="4366169"/>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F38FFED0-7CA5-40DA-BBE7-584AB632469C}"/>
              </a:ext>
            </a:extLst>
          </p:cNvPr>
          <p:cNvSpPr/>
          <p:nvPr/>
        </p:nvSpPr>
        <p:spPr>
          <a:xfrm>
            <a:off x="8302130" y="5154599"/>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FBE8916A-3C6F-4500-A91A-314963904A3E}"/>
              </a:ext>
            </a:extLst>
          </p:cNvPr>
          <p:cNvSpPr/>
          <p:nvPr/>
        </p:nvSpPr>
        <p:spPr>
          <a:xfrm>
            <a:off x="9447242" y="5905541"/>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FD93188C-6014-44E9-B172-767D2BCBBBE0}"/>
              </a:ext>
            </a:extLst>
          </p:cNvPr>
          <p:cNvSpPr txBox="1"/>
          <p:nvPr/>
        </p:nvSpPr>
        <p:spPr>
          <a:xfrm>
            <a:off x="3667316" y="2044890"/>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SFC</a:t>
            </a:r>
          </a:p>
        </p:txBody>
      </p:sp>
      <p:sp>
        <p:nvSpPr>
          <p:cNvPr id="23" name="TextBox 22">
            <a:extLst>
              <a:ext uri="{FF2B5EF4-FFF2-40B4-BE49-F238E27FC236}">
                <a16:creationId xmlns:a16="http://schemas.microsoft.com/office/drawing/2014/main" id="{2186BB36-A9B0-46A1-9469-8F24FAC87E03}"/>
              </a:ext>
            </a:extLst>
          </p:cNvPr>
          <p:cNvSpPr txBox="1"/>
          <p:nvPr/>
        </p:nvSpPr>
        <p:spPr>
          <a:xfrm>
            <a:off x="3651314" y="2798716"/>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SFe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D9A28C3D-6D01-441B-A573-2528F382E69C}"/>
              </a:ext>
            </a:extLst>
          </p:cNvPr>
          <p:cNvSpPr txBox="1"/>
          <p:nvPr/>
        </p:nvSpPr>
        <p:spPr>
          <a:xfrm>
            <a:off x="3678174" y="3574142"/>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SFC</a:t>
            </a:r>
          </a:p>
        </p:txBody>
      </p:sp>
      <p:sp>
        <p:nvSpPr>
          <p:cNvPr id="25" name="TextBox 24">
            <a:extLst>
              <a:ext uri="{FF2B5EF4-FFF2-40B4-BE49-F238E27FC236}">
                <a16:creationId xmlns:a16="http://schemas.microsoft.com/office/drawing/2014/main" id="{4F6CA172-0619-4DFA-A2E0-D6E9E8AE2848}"/>
              </a:ext>
            </a:extLst>
          </p:cNvPr>
          <p:cNvSpPr txBox="1"/>
          <p:nvPr/>
        </p:nvSpPr>
        <p:spPr>
          <a:xfrm>
            <a:off x="3694462" y="4327755"/>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SFC</a:t>
            </a:r>
          </a:p>
        </p:txBody>
      </p:sp>
      <p:sp>
        <p:nvSpPr>
          <p:cNvPr id="26" name="TextBox 25">
            <a:extLst>
              <a:ext uri="{FF2B5EF4-FFF2-40B4-BE49-F238E27FC236}">
                <a16:creationId xmlns:a16="http://schemas.microsoft.com/office/drawing/2014/main" id="{5372E8E0-EF08-45A8-9F61-0FAA2C31AB3C}"/>
              </a:ext>
            </a:extLst>
          </p:cNvPr>
          <p:cNvSpPr txBox="1"/>
          <p:nvPr/>
        </p:nvSpPr>
        <p:spPr>
          <a:xfrm>
            <a:off x="3667316" y="5143526"/>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SFC</a:t>
            </a:r>
          </a:p>
        </p:txBody>
      </p:sp>
      <p:sp>
        <p:nvSpPr>
          <p:cNvPr id="31" name="TextBox 30">
            <a:extLst>
              <a:ext uri="{FF2B5EF4-FFF2-40B4-BE49-F238E27FC236}">
                <a16:creationId xmlns:a16="http://schemas.microsoft.com/office/drawing/2014/main" id="{7F5556B4-8ED7-4792-8E53-4903FB5FF236}"/>
              </a:ext>
            </a:extLst>
          </p:cNvPr>
          <p:cNvSpPr txBox="1"/>
          <p:nvPr/>
        </p:nvSpPr>
        <p:spPr>
          <a:xfrm>
            <a:off x="3703701" y="5926991"/>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SFe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F4F76507-7296-41EC-8F4D-F8AB2569F2E8}"/>
              </a:ext>
            </a:extLst>
          </p:cNvPr>
          <p:cNvSpPr txBox="1"/>
          <p:nvPr/>
        </p:nvSpPr>
        <p:spPr>
          <a:xfrm>
            <a:off x="10155348" y="2026335"/>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SFe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26981EE2-70B3-47FF-BB7F-D69A6A320AC0}"/>
              </a:ext>
            </a:extLst>
          </p:cNvPr>
          <p:cNvSpPr txBox="1"/>
          <p:nvPr/>
        </p:nvSpPr>
        <p:spPr>
          <a:xfrm>
            <a:off x="10155348" y="2795360"/>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SFC</a:t>
            </a:r>
          </a:p>
        </p:txBody>
      </p:sp>
      <p:sp>
        <p:nvSpPr>
          <p:cNvPr id="46" name="TextBox 45">
            <a:extLst>
              <a:ext uri="{FF2B5EF4-FFF2-40B4-BE49-F238E27FC236}">
                <a16:creationId xmlns:a16="http://schemas.microsoft.com/office/drawing/2014/main" id="{68BAB09F-CED1-4D01-9D49-36C7DEC6E9F7}"/>
              </a:ext>
            </a:extLst>
          </p:cNvPr>
          <p:cNvSpPr txBox="1"/>
          <p:nvPr/>
        </p:nvSpPr>
        <p:spPr>
          <a:xfrm>
            <a:off x="10170312" y="3608304"/>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SFC</a:t>
            </a:r>
          </a:p>
        </p:txBody>
      </p:sp>
      <p:sp>
        <p:nvSpPr>
          <p:cNvPr id="47" name="TextBox 46">
            <a:extLst>
              <a:ext uri="{FF2B5EF4-FFF2-40B4-BE49-F238E27FC236}">
                <a16:creationId xmlns:a16="http://schemas.microsoft.com/office/drawing/2014/main" id="{48CAECD4-0A09-43A4-B0DA-B89ABBB788D4}"/>
              </a:ext>
            </a:extLst>
          </p:cNvPr>
          <p:cNvSpPr txBox="1"/>
          <p:nvPr/>
        </p:nvSpPr>
        <p:spPr>
          <a:xfrm>
            <a:off x="10170312" y="4366169"/>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SFe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6E43D305-67C7-4378-B5F6-641A38D9A875}"/>
              </a:ext>
            </a:extLst>
          </p:cNvPr>
          <p:cNvSpPr txBox="1"/>
          <p:nvPr/>
        </p:nvSpPr>
        <p:spPr>
          <a:xfrm>
            <a:off x="10192610" y="5130558"/>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SFe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04AC97A0-8C9B-48BF-B994-BE50EEF86226}"/>
              </a:ext>
            </a:extLst>
          </p:cNvPr>
          <p:cNvSpPr txBox="1"/>
          <p:nvPr/>
        </p:nvSpPr>
        <p:spPr>
          <a:xfrm>
            <a:off x="10192610" y="5948405"/>
            <a:ext cx="171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SFC</a:t>
            </a:r>
          </a:p>
        </p:txBody>
      </p:sp>
      <p:pic>
        <p:nvPicPr>
          <p:cNvPr id="50" name="Google Shape;127;p2">
            <a:hlinkClick r:id="" action="ppaction://noaction">
              <a:snd r:embed="rId4" name="3_8.wav"/>
            </a:hlinkClick>
            <a:extLst>
              <a:ext uri="{FF2B5EF4-FFF2-40B4-BE49-F238E27FC236}">
                <a16:creationId xmlns:a16="http://schemas.microsoft.com/office/drawing/2014/main" id="{B2F20060-B8C9-4707-8C64-F6EDDB058617}"/>
              </a:ext>
            </a:extLst>
          </p:cNvPr>
          <p:cNvPicPr preferRelativeResize="0"/>
          <p:nvPr/>
        </p:nvPicPr>
        <p:blipFill rotWithShape="1">
          <a:blip r:embed="rId5">
            <a:alphaModFix/>
          </a:blip>
          <a:srcRect/>
          <a:stretch/>
        </p:blipFill>
        <p:spPr>
          <a:xfrm>
            <a:off x="241085" y="2183388"/>
            <a:ext cx="408205" cy="369333"/>
          </a:xfrm>
          <a:prstGeom prst="rect">
            <a:avLst/>
          </a:prstGeom>
          <a:noFill/>
          <a:ln>
            <a:noFill/>
          </a:ln>
          <a:effectLst>
            <a:outerShdw blurRad="50800" dist="38100" dir="5400000" algn="t" rotWithShape="0">
              <a:prstClr val="black">
                <a:alpha val="40000"/>
              </a:prstClr>
            </a:outerShdw>
          </a:effectLst>
        </p:spPr>
      </p:pic>
      <p:pic>
        <p:nvPicPr>
          <p:cNvPr id="51" name="Google Shape;127;p2">
            <a:hlinkClick r:id="" action="ppaction://noaction">
              <a:snd r:embed="rId6" name="3_9.wav"/>
            </a:hlinkClick>
            <a:extLst>
              <a:ext uri="{FF2B5EF4-FFF2-40B4-BE49-F238E27FC236}">
                <a16:creationId xmlns:a16="http://schemas.microsoft.com/office/drawing/2014/main" id="{B1244F59-615E-473F-8C15-1614AD120A77}"/>
              </a:ext>
            </a:extLst>
          </p:cNvPr>
          <p:cNvPicPr preferRelativeResize="0"/>
          <p:nvPr/>
        </p:nvPicPr>
        <p:blipFill rotWithShape="1">
          <a:blip r:embed="rId5">
            <a:alphaModFix/>
          </a:blip>
          <a:srcRect/>
          <a:stretch/>
        </p:blipFill>
        <p:spPr>
          <a:xfrm>
            <a:off x="245575" y="2915801"/>
            <a:ext cx="408205" cy="369333"/>
          </a:xfrm>
          <a:prstGeom prst="rect">
            <a:avLst/>
          </a:prstGeom>
          <a:noFill/>
          <a:ln>
            <a:noFill/>
          </a:ln>
          <a:effectLst>
            <a:outerShdw blurRad="50800" dist="38100" dir="5400000" algn="t" rotWithShape="0">
              <a:prstClr val="black">
                <a:alpha val="40000"/>
              </a:prstClr>
            </a:outerShdw>
          </a:effectLst>
        </p:spPr>
      </p:pic>
      <p:pic>
        <p:nvPicPr>
          <p:cNvPr id="52" name="Google Shape;127;p2">
            <a:hlinkClick r:id="" action="ppaction://noaction">
              <a:snd r:embed="rId7" name="3_10.wav"/>
            </a:hlinkClick>
            <a:extLst>
              <a:ext uri="{FF2B5EF4-FFF2-40B4-BE49-F238E27FC236}">
                <a16:creationId xmlns:a16="http://schemas.microsoft.com/office/drawing/2014/main" id="{0EDCE410-9FF7-43B3-80C2-B61F4FEF5AC1}"/>
              </a:ext>
            </a:extLst>
          </p:cNvPr>
          <p:cNvPicPr preferRelativeResize="0"/>
          <p:nvPr/>
        </p:nvPicPr>
        <p:blipFill rotWithShape="1">
          <a:blip r:embed="rId5">
            <a:alphaModFix/>
          </a:blip>
          <a:srcRect/>
          <a:stretch/>
        </p:blipFill>
        <p:spPr>
          <a:xfrm>
            <a:off x="249569" y="3811536"/>
            <a:ext cx="408205" cy="369333"/>
          </a:xfrm>
          <a:prstGeom prst="rect">
            <a:avLst/>
          </a:prstGeom>
          <a:noFill/>
          <a:ln>
            <a:noFill/>
          </a:ln>
          <a:effectLst>
            <a:outerShdw blurRad="50800" dist="38100" dir="5400000" algn="t" rotWithShape="0">
              <a:prstClr val="black">
                <a:alpha val="40000"/>
              </a:prstClr>
            </a:outerShdw>
          </a:effectLst>
        </p:spPr>
      </p:pic>
      <p:pic>
        <p:nvPicPr>
          <p:cNvPr id="53" name="Google Shape;127;p2">
            <a:hlinkClick r:id="" action="ppaction://noaction">
              <a:snd r:embed="rId8" name="3_11.wav"/>
            </a:hlinkClick>
            <a:extLst>
              <a:ext uri="{FF2B5EF4-FFF2-40B4-BE49-F238E27FC236}">
                <a16:creationId xmlns:a16="http://schemas.microsoft.com/office/drawing/2014/main" id="{8F636978-1C96-42F2-B939-2A730F8F9919}"/>
              </a:ext>
            </a:extLst>
          </p:cNvPr>
          <p:cNvPicPr preferRelativeResize="0"/>
          <p:nvPr/>
        </p:nvPicPr>
        <p:blipFill rotWithShape="1">
          <a:blip r:embed="rId5">
            <a:alphaModFix/>
          </a:blip>
          <a:srcRect/>
          <a:stretch/>
        </p:blipFill>
        <p:spPr>
          <a:xfrm>
            <a:off x="241084" y="4561458"/>
            <a:ext cx="408205" cy="369333"/>
          </a:xfrm>
          <a:prstGeom prst="rect">
            <a:avLst/>
          </a:prstGeom>
          <a:noFill/>
          <a:ln>
            <a:noFill/>
          </a:ln>
          <a:effectLst>
            <a:outerShdw blurRad="50800" dist="38100" dir="5400000" algn="t" rotWithShape="0">
              <a:prstClr val="black">
                <a:alpha val="40000"/>
              </a:prstClr>
            </a:outerShdw>
          </a:effectLst>
        </p:spPr>
      </p:pic>
      <p:pic>
        <p:nvPicPr>
          <p:cNvPr id="54" name="Google Shape;127;p2">
            <a:hlinkClick r:id="" action="ppaction://noaction">
              <a:snd r:embed="rId9" name="3_12.wav"/>
            </a:hlinkClick>
            <a:extLst>
              <a:ext uri="{FF2B5EF4-FFF2-40B4-BE49-F238E27FC236}">
                <a16:creationId xmlns:a16="http://schemas.microsoft.com/office/drawing/2014/main" id="{330B9D85-6063-43EF-85B1-5ED4B32E5CF3}"/>
              </a:ext>
            </a:extLst>
          </p:cNvPr>
          <p:cNvPicPr preferRelativeResize="0"/>
          <p:nvPr/>
        </p:nvPicPr>
        <p:blipFill rotWithShape="1">
          <a:blip r:embed="rId5">
            <a:alphaModFix/>
          </a:blip>
          <a:srcRect/>
          <a:stretch/>
        </p:blipFill>
        <p:spPr>
          <a:xfrm>
            <a:off x="241159" y="5341021"/>
            <a:ext cx="408205" cy="369333"/>
          </a:xfrm>
          <a:prstGeom prst="rect">
            <a:avLst/>
          </a:prstGeom>
          <a:noFill/>
          <a:ln>
            <a:noFill/>
          </a:ln>
          <a:effectLst>
            <a:outerShdw blurRad="50800" dist="38100" dir="5400000" algn="t" rotWithShape="0">
              <a:prstClr val="black">
                <a:alpha val="40000"/>
              </a:prstClr>
            </a:outerShdw>
          </a:effectLst>
        </p:spPr>
      </p:pic>
      <p:pic>
        <p:nvPicPr>
          <p:cNvPr id="55" name="Google Shape;127;p2">
            <a:hlinkClick r:id="" action="ppaction://noaction">
              <a:snd r:embed="rId10" name="3_13.wav"/>
            </a:hlinkClick>
            <a:extLst>
              <a:ext uri="{FF2B5EF4-FFF2-40B4-BE49-F238E27FC236}">
                <a16:creationId xmlns:a16="http://schemas.microsoft.com/office/drawing/2014/main" id="{0B09611A-83E6-4E1A-832C-A6D1CEE013B8}"/>
              </a:ext>
            </a:extLst>
          </p:cNvPr>
          <p:cNvPicPr preferRelativeResize="0"/>
          <p:nvPr/>
        </p:nvPicPr>
        <p:blipFill rotWithShape="1">
          <a:blip r:embed="rId5">
            <a:alphaModFix/>
          </a:blip>
          <a:srcRect/>
          <a:stretch/>
        </p:blipFill>
        <p:spPr>
          <a:xfrm>
            <a:off x="232674" y="6090943"/>
            <a:ext cx="408205" cy="369333"/>
          </a:xfrm>
          <a:prstGeom prst="rect">
            <a:avLst/>
          </a:prstGeom>
          <a:noFill/>
          <a:ln>
            <a:noFill/>
          </a:ln>
          <a:effectLst>
            <a:outerShdw blurRad="50800" dist="38100" dir="5400000" algn="t" rotWithShape="0">
              <a:prstClr val="black">
                <a:alpha val="40000"/>
              </a:prstClr>
            </a:outerShdw>
          </a:effectLst>
        </p:spPr>
      </p:pic>
      <p:pic>
        <p:nvPicPr>
          <p:cNvPr id="56" name="Google Shape;127;p2">
            <a:hlinkClick r:id="" action="ppaction://noaction">
              <a:snd r:embed="rId11" name="3_14.wav"/>
            </a:hlinkClick>
            <a:extLst>
              <a:ext uri="{FF2B5EF4-FFF2-40B4-BE49-F238E27FC236}">
                <a16:creationId xmlns:a16="http://schemas.microsoft.com/office/drawing/2014/main" id="{90471B60-671E-4DEC-8ADB-67C437B9F492}"/>
              </a:ext>
            </a:extLst>
          </p:cNvPr>
          <p:cNvPicPr preferRelativeResize="0"/>
          <p:nvPr/>
        </p:nvPicPr>
        <p:blipFill rotWithShape="1">
          <a:blip r:embed="rId5">
            <a:alphaModFix/>
          </a:blip>
          <a:srcRect/>
          <a:stretch/>
        </p:blipFill>
        <p:spPr>
          <a:xfrm>
            <a:off x="6679946" y="2183388"/>
            <a:ext cx="408205" cy="369333"/>
          </a:xfrm>
          <a:prstGeom prst="rect">
            <a:avLst/>
          </a:prstGeom>
          <a:noFill/>
          <a:ln>
            <a:noFill/>
          </a:ln>
          <a:effectLst>
            <a:outerShdw blurRad="50800" dist="38100" dir="5400000" algn="t" rotWithShape="0">
              <a:prstClr val="black">
                <a:alpha val="40000"/>
              </a:prstClr>
            </a:outerShdw>
          </a:effectLst>
        </p:spPr>
      </p:pic>
      <p:pic>
        <p:nvPicPr>
          <p:cNvPr id="57" name="Google Shape;127;p2">
            <a:hlinkClick r:id="" action="ppaction://noaction">
              <a:snd r:embed="rId12" name="3_15.wav"/>
            </a:hlinkClick>
            <a:extLst>
              <a:ext uri="{FF2B5EF4-FFF2-40B4-BE49-F238E27FC236}">
                <a16:creationId xmlns:a16="http://schemas.microsoft.com/office/drawing/2014/main" id="{D21021C7-E0D6-401C-B6D6-46B23A495AE7}"/>
              </a:ext>
            </a:extLst>
          </p:cNvPr>
          <p:cNvPicPr preferRelativeResize="0"/>
          <p:nvPr/>
        </p:nvPicPr>
        <p:blipFill rotWithShape="1">
          <a:blip r:embed="rId5">
            <a:alphaModFix/>
          </a:blip>
          <a:srcRect/>
          <a:stretch/>
        </p:blipFill>
        <p:spPr>
          <a:xfrm>
            <a:off x="6684436" y="2915801"/>
            <a:ext cx="408205" cy="369333"/>
          </a:xfrm>
          <a:prstGeom prst="rect">
            <a:avLst/>
          </a:prstGeom>
          <a:noFill/>
          <a:ln>
            <a:noFill/>
          </a:ln>
          <a:effectLst>
            <a:outerShdw blurRad="50800" dist="38100" dir="5400000" algn="t" rotWithShape="0">
              <a:prstClr val="black">
                <a:alpha val="40000"/>
              </a:prstClr>
            </a:outerShdw>
          </a:effectLst>
        </p:spPr>
      </p:pic>
      <p:pic>
        <p:nvPicPr>
          <p:cNvPr id="58" name="Google Shape;127;p2">
            <a:hlinkClick r:id="" action="ppaction://noaction">
              <a:snd r:embed="rId13" name="3_16.wav"/>
            </a:hlinkClick>
            <a:extLst>
              <a:ext uri="{FF2B5EF4-FFF2-40B4-BE49-F238E27FC236}">
                <a16:creationId xmlns:a16="http://schemas.microsoft.com/office/drawing/2014/main" id="{C9716BF9-8A44-4A42-A1C9-530D0D644806}"/>
              </a:ext>
            </a:extLst>
          </p:cNvPr>
          <p:cNvPicPr preferRelativeResize="0"/>
          <p:nvPr/>
        </p:nvPicPr>
        <p:blipFill rotWithShape="1">
          <a:blip r:embed="rId5">
            <a:alphaModFix/>
          </a:blip>
          <a:srcRect/>
          <a:stretch/>
        </p:blipFill>
        <p:spPr>
          <a:xfrm>
            <a:off x="6688430" y="3811536"/>
            <a:ext cx="408205" cy="369333"/>
          </a:xfrm>
          <a:prstGeom prst="rect">
            <a:avLst/>
          </a:prstGeom>
          <a:noFill/>
          <a:ln>
            <a:noFill/>
          </a:ln>
          <a:effectLst>
            <a:outerShdw blurRad="50800" dist="38100" dir="5400000" algn="t" rotWithShape="0">
              <a:prstClr val="black">
                <a:alpha val="40000"/>
              </a:prstClr>
            </a:outerShdw>
          </a:effectLst>
        </p:spPr>
      </p:pic>
      <p:pic>
        <p:nvPicPr>
          <p:cNvPr id="59" name="Google Shape;127;p2">
            <a:hlinkClick r:id="" action="ppaction://noaction">
              <a:snd r:embed="rId14" name="3_17.wav"/>
            </a:hlinkClick>
            <a:extLst>
              <a:ext uri="{FF2B5EF4-FFF2-40B4-BE49-F238E27FC236}">
                <a16:creationId xmlns:a16="http://schemas.microsoft.com/office/drawing/2014/main" id="{CE9ED066-19F9-49B8-B624-BBBD2223911E}"/>
              </a:ext>
            </a:extLst>
          </p:cNvPr>
          <p:cNvPicPr preferRelativeResize="0"/>
          <p:nvPr/>
        </p:nvPicPr>
        <p:blipFill rotWithShape="1">
          <a:blip r:embed="rId5">
            <a:alphaModFix/>
          </a:blip>
          <a:srcRect/>
          <a:stretch/>
        </p:blipFill>
        <p:spPr>
          <a:xfrm>
            <a:off x="6679945" y="4561458"/>
            <a:ext cx="408205" cy="369333"/>
          </a:xfrm>
          <a:prstGeom prst="rect">
            <a:avLst/>
          </a:prstGeom>
          <a:noFill/>
          <a:ln>
            <a:noFill/>
          </a:ln>
          <a:effectLst>
            <a:outerShdw blurRad="50800" dist="38100" dir="5400000" algn="t" rotWithShape="0">
              <a:prstClr val="black">
                <a:alpha val="40000"/>
              </a:prstClr>
            </a:outerShdw>
          </a:effectLst>
        </p:spPr>
      </p:pic>
      <p:pic>
        <p:nvPicPr>
          <p:cNvPr id="60" name="Google Shape;127;p2">
            <a:hlinkClick r:id="" action="ppaction://noaction">
              <a:snd r:embed="rId15" name="3_18.wav"/>
            </a:hlinkClick>
            <a:extLst>
              <a:ext uri="{FF2B5EF4-FFF2-40B4-BE49-F238E27FC236}">
                <a16:creationId xmlns:a16="http://schemas.microsoft.com/office/drawing/2014/main" id="{C5BDCD77-E8DE-4F91-8B21-A398E5FA92DB}"/>
              </a:ext>
            </a:extLst>
          </p:cNvPr>
          <p:cNvPicPr preferRelativeResize="0"/>
          <p:nvPr/>
        </p:nvPicPr>
        <p:blipFill rotWithShape="1">
          <a:blip r:embed="rId5">
            <a:alphaModFix/>
          </a:blip>
          <a:srcRect/>
          <a:stretch/>
        </p:blipFill>
        <p:spPr>
          <a:xfrm>
            <a:off x="6680020" y="5341021"/>
            <a:ext cx="408205" cy="369333"/>
          </a:xfrm>
          <a:prstGeom prst="rect">
            <a:avLst/>
          </a:prstGeom>
          <a:noFill/>
          <a:ln>
            <a:noFill/>
          </a:ln>
          <a:effectLst>
            <a:outerShdw blurRad="50800" dist="38100" dir="5400000" algn="t" rotWithShape="0">
              <a:prstClr val="black">
                <a:alpha val="40000"/>
              </a:prstClr>
            </a:outerShdw>
          </a:effectLst>
        </p:spPr>
      </p:pic>
      <p:pic>
        <p:nvPicPr>
          <p:cNvPr id="61" name="Google Shape;127;p2">
            <a:hlinkClick r:id="" action="ppaction://noaction">
              <a:snd r:embed="rId16" name="3_19.wav"/>
            </a:hlinkClick>
            <a:extLst>
              <a:ext uri="{FF2B5EF4-FFF2-40B4-BE49-F238E27FC236}">
                <a16:creationId xmlns:a16="http://schemas.microsoft.com/office/drawing/2014/main" id="{4B648D64-9355-4AAD-8013-F1134047D813}"/>
              </a:ext>
            </a:extLst>
          </p:cNvPr>
          <p:cNvPicPr preferRelativeResize="0"/>
          <p:nvPr/>
        </p:nvPicPr>
        <p:blipFill rotWithShape="1">
          <a:blip r:embed="rId5">
            <a:alphaModFix/>
          </a:blip>
          <a:srcRect/>
          <a:stretch/>
        </p:blipFill>
        <p:spPr>
          <a:xfrm>
            <a:off x="6671535" y="6090943"/>
            <a:ext cx="408205" cy="369333"/>
          </a:xfrm>
          <a:prstGeom prst="rect">
            <a:avLst/>
          </a:prstGeom>
          <a:noFill/>
          <a:ln>
            <a:noFill/>
          </a:ln>
          <a:effectLst>
            <a:outerShdw blurRad="50800" dist="38100" dir="5400000" algn="t" rotWithShape="0">
              <a:prstClr val="black">
                <a:alpha val="40000"/>
              </a:prstClr>
            </a:outerShdw>
          </a:effectLst>
        </p:spPr>
      </p:pic>
      <p:pic>
        <p:nvPicPr>
          <p:cNvPr id="62" name="Graphic 61" descr="Teacher">
            <a:extLst>
              <a:ext uri="{FF2B5EF4-FFF2-40B4-BE49-F238E27FC236}">
                <a16:creationId xmlns:a16="http://schemas.microsoft.com/office/drawing/2014/main" id="{0CAADF0A-0626-4EB9-8587-FB296592C3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262427" y="-60338"/>
            <a:ext cx="914400" cy="914400"/>
          </a:xfrm>
          <a:prstGeom prst="rect">
            <a:avLst/>
          </a:prstGeom>
        </p:spPr>
      </p:pic>
      <p:sp>
        <p:nvSpPr>
          <p:cNvPr id="63" name="Speech Bubble: Rectangle with Corners Rounded 62">
            <a:extLst>
              <a:ext uri="{FF2B5EF4-FFF2-40B4-BE49-F238E27FC236}">
                <a16:creationId xmlns:a16="http://schemas.microsoft.com/office/drawing/2014/main" id="{5538EF76-D250-453C-89F2-E4AB2B011399}"/>
              </a:ext>
            </a:extLst>
          </p:cNvPr>
          <p:cNvSpPr/>
          <p:nvPr/>
        </p:nvSpPr>
        <p:spPr>
          <a:xfrm>
            <a:off x="4533030" y="189381"/>
            <a:ext cx="1719072" cy="547644"/>
          </a:xfrm>
          <a:prstGeom prst="wedgeRoundRectCallout">
            <a:avLst>
              <a:gd name="adj1" fmla="val -91392"/>
              <a:gd name="adj2" fmla="val -1067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4" name="CustomShape 7">
            <a:hlinkClick r:id="" action="ppaction://noaction">
              <a:snd r:embed="rId19" name="Écoute.wav"/>
            </a:hlinkClick>
            <a:extLst>
              <a:ext uri="{FF2B5EF4-FFF2-40B4-BE49-F238E27FC236}">
                <a16:creationId xmlns:a16="http://schemas.microsoft.com/office/drawing/2014/main" id="{DEC0CD17-43A0-44B7-BC76-2FC66413006E}"/>
              </a:ext>
            </a:extLst>
          </p:cNvPr>
          <p:cNvSpPr/>
          <p:nvPr/>
        </p:nvSpPr>
        <p:spPr>
          <a:xfrm>
            <a:off x="4665613" y="207485"/>
            <a:ext cx="1620887"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Écoute. </a:t>
            </a:r>
            <a:endParaRPr kumimoji="0" lang="en-GB" sz="2800" b="1" i="0" u="none" strike="noStrike" kern="1200" cap="none" spc="-1" normalizeH="0" baseline="0" noProof="0" dirty="0">
              <a:ln>
                <a:noFill/>
              </a:ln>
              <a:solidFill>
                <a:prstClr val="black"/>
              </a:solidFill>
              <a:effectLst/>
              <a:uLnTx/>
              <a:uFillTx/>
              <a:latin typeface="Arial"/>
            </a:endParaRPr>
          </a:p>
        </p:txBody>
      </p:sp>
      <p:sp>
        <p:nvSpPr>
          <p:cNvPr id="65" name="TextBox 64">
            <a:extLst>
              <a:ext uri="{FF2B5EF4-FFF2-40B4-BE49-F238E27FC236}">
                <a16:creationId xmlns:a16="http://schemas.microsoft.com/office/drawing/2014/main" id="{944DFB8F-270F-4C35-ABCD-22C6EC8DABEC}"/>
              </a:ext>
            </a:extLst>
          </p:cNvPr>
          <p:cNvSpPr txBox="1"/>
          <p:nvPr/>
        </p:nvSpPr>
        <p:spPr>
          <a:xfrm>
            <a:off x="6286500" y="201593"/>
            <a:ext cx="3441700" cy="523220"/>
          </a:xfrm>
          <a:prstGeom prst="rect">
            <a:avLst/>
          </a:prstGeom>
          <a:noFill/>
        </p:spPr>
        <p:txBody>
          <a:bodyPr wrap="square">
            <a:spAutoFit/>
          </a:bodyPr>
          <a:lstStyle/>
          <a:p>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C’est SFC ou SFe ?</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6" grpId="0"/>
      <p:bldP spid="23" grpId="0"/>
      <p:bldP spid="24" grpId="0"/>
      <p:bldP spid="25" grpId="0"/>
      <p:bldP spid="26" grpId="0"/>
      <p:bldP spid="31" grpId="0"/>
      <p:bldP spid="32" grpId="0"/>
      <p:bldP spid="45" grpId="0"/>
      <p:bldP spid="46" grpId="0"/>
      <p:bldP spid="47"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608972" y="139624"/>
            <a:ext cx="10515600" cy="456222"/>
          </a:xfrm>
        </p:spPr>
        <p:txBody>
          <a:bodyPr>
            <a:normAutofit fontScale="90000"/>
          </a:bodyPr>
          <a:lstStyle/>
          <a:p>
            <a:r>
              <a:rPr lang="fr-FR" sz="3200" b="1" dirty="0">
                <a:solidFill>
                  <a:srgbClr val="002060"/>
                </a:solidFill>
                <a:latin typeface="Century Gothic"/>
                <a:ea typeface="Century Gothic"/>
                <a:cs typeface="Century Gothic"/>
                <a:sym typeface="Century Gothic"/>
              </a:rPr>
              <a:t>Follow up 2:</a:t>
            </a:r>
            <a:endParaRPr lang="en-GB" sz="3200" dirty="0"/>
          </a:p>
        </p:txBody>
      </p:sp>
      <p:sp>
        <p:nvSpPr>
          <p:cNvPr id="8" name="Rectangle 7">
            <a:extLst>
              <a:ext uri="{FF2B5EF4-FFF2-40B4-BE49-F238E27FC236}">
                <a16:creationId xmlns:a16="http://schemas.microsoft.com/office/drawing/2014/main" id="{172C8413-5756-48C9-8D45-9962E15F23DD}"/>
              </a:ext>
            </a:extLst>
          </p:cNvPr>
          <p:cNvSpPr/>
          <p:nvPr/>
        </p:nvSpPr>
        <p:spPr>
          <a:xfrm>
            <a:off x="7383950" y="2811687"/>
            <a:ext cx="4579824" cy="3906690"/>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oogle Shape;158;p2">
            <a:extLst>
              <a:ext uri="{FF2B5EF4-FFF2-40B4-BE49-F238E27FC236}">
                <a16:creationId xmlns:a16="http://schemas.microsoft.com/office/drawing/2014/main" id="{34845478-FF79-48FD-8AD4-D748362EABB3}"/>
              </a:ext>
            </a:extLst>
          </p:cNvPr>
          <p:cNvSpPr txBox="1"/>
          <p:nvPr/>
        </p:nvSpPr>
        <p:spPr>
          <a:xfrm>
            <a:off x="113189" y="660203"/>
            <a:ext cx="109269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Jea</a:t>
            </a:r>
            <a:r>
              <a:rPr lang="en-GB" sz="2400" kern="0" dirty="0">
                <a:solidFill>
                  <a:srgbClr val="002060"/>
                </a:solidFill>
                <a:latin typeface="Century Gothic"/>
                <a:ea typeface="Century Gothic"/>
                <a:cs typeface="Century Gothic"/>
                <a:sym typeface="Century Gothic"/>
              </a:rPr>
              <a:t>n-Michel </a:t>
            </a:r>
            <a:r>
              <a:rPr lang="en-GB" sz="2400" kern="0" dirty="0" err="1">
                <a:solidFill>
                  <a:srgbClr val="002060"/>
                </a:solidFill>
                <a:latin typeface="Century Gothic"/>
                <a:ea typeface="Century Gothic"/>
                <a:cs typeface="Century Gothic"/>
                <a:sym typeface="Century Gothic"/>
              </a:rPr>
              <a:t>dort</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Demain</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c’est</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lundi</a:t>
            </a:r>
            <a:r>
              <a:rPr lang="en-GB" sz="2400" kern="0" dirty="0">
                <a:solidFill>
                  <a:srgbClr val="002060"/>
                </a:solidFill>
                <a:latin typeface="Century Gothic"/>
                <a:ea typeface="Century Gothic"/>
                <a:cs typeface="Century Gothic"/>
                <a:sym typeface="Century Gothic"/>
              </a:rPr>
              <a:t>… et </a:t>
            </a:r>
            <a:r>
              <a:rPr lang="en-GB" sz="2400" kern="0" dirty="0" err="1">
                <a:solidFill>
                  <a:srgbClr val="002060"/>
                </a:solidFill>
                <a:latin typeface="Century Gothic"/>
                <a:ea typeface="Century Gothic"/>
                <a:cs typeface="Century Gothic"/>
                <a:sym typeface="Century Gothic"/>
              </a:rPr>
              <a:t>c’est</a:t>
            </a:r>
            <a:r>
              <a:rPr lang="en-GB" sz="2400" kern="0" dirty="0">
                <a:solidFill>
                  <a:srgbClr val="002060"/>
                </a:solidFill>
                <a:latin typeface="Century Gothic"/>
                <a:ea typeface="Century Gothic"/>
                <a:cs typeface="Century Gothic"/>
                <a:sym typeface="Century Gothic"/>
              </a:rPr>
              <a:t> la </a:t>
            </a:r>
            <a:r>
              <a:rPr lang="en-GB" sz="2400" kern="0" dirty="0" err="1">
                <a:solidFill>
                  <a:srgbClr val="002060"/>
                </a:solidFill>
                <a:latin typeface="Century Gothic"/>
                <a:ea typeface="Century Gothic"/>
                <a:cs typeface="Century Gothic"/>
                <a:sym typeface="Century Gothic"/>
              </a:rPr>
              <a:t>rentrée</a:t>
            </a:r>
            <a:r>
              <a:rPr lang="en-GB" sz="2400" kern="0" dirty="0">
                <a:solidFill>
                  <a:srgbClr val="002060"/>
                </a:solidFill>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4" name="TextBox 23">
            <a:extLst>
              <a:ext uri="{FF2B5EF4-FFF2-40B4-BE49-F238E27FC236}">
                <a16:creationId xmlns:a16="http://schemas.microsoft.com/office/drawing/2014/main" id="{341F3A3D-DFA6-4419-8CC5-6198BFBB2912}"/>
              </a:ext>
            </a:extLst>
          </p:cNvPr>
          <p:cNvSpPr txBox="1"/>
          <p:nvPr/>
        </p:nvSpPr>
        <p:spPr>
          <a:xfrm>
            <a:off x="7464319" y="2947173"/>
            <a:ext cx="4579824" cy="33458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Thomas the rat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arrives</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 new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school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He says that he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likes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school but he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is looking for </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some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friends.</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p>
        </p:txBody>
      </p:sp>
      <p:pic>
        <p:nvPicPr>
          <p:cNvPr id="20" name="Picture 19" descr="Icon&#10;&#10;Description automatically generated">
            <a:extLst>
              <a:ext uri="{FF2B5EF4-FFF2-40B4-BE49-F238E27FC236}">
                <a16:creationId xmlns:a16="http://schemas.microsoft.com/office/drawing/2014/main" id="{0C29D8B3-B3BA-4143-9414-FE702428178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2" name="Title 2">
            <a:extLst>
              <a:ext uri="{FF2B5EF4-FFF2-40B4-BE49-F238E27FC236}">
                <a16:creationId xmlns:a16="http://schemas.microsoft.com/office/drawing/2014/main" id="{828416D7-AE16-44B0-A741-A2D32090C11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lire</a:t>
            </a:r>
          </a:p>
        </p:txBody>
      </p:sp>
      <p:sp>
        <p:nvSpPr>
          <p:cNvPr id="9" name="Speech Bubble: Rectangle with Corners Rounded 8">
            <a:extLst>
              <a:ext uri="{FF2B5EF4-FFF2-40B4-BE49-F238E27FC236}">
                <a16:creationId xmlns:a16="http://schemas.microsoft.com/office/drawing/2014/main" id="{DB7476EE-DEE9-4F89-B0D7-B77867808AF3}"/>
              </a:ext>
            </a:extLst>
          </p:cNvPr>
          <p:cNvSpPr/>
          <p:nvPr/>
        </p:nvSpPr>
        <p:spPr>
          <a:xfrm>
            <a:off x="1046209" y="2743341"/>
            <a:ext cx="3563816" cy="2243734"/>
          </a:xfrm>
          <a:prstGeom prst="wedgeRoundRectCallout">
            <a:avLst>
              <a:gd name="adj1" fmla="val -35298"/>
              <a:gd name="adj2" fmla="val 78279"/>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J’aime l’école mais je cherche des amis.» </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B24D2AE0-E0B6-43B2-BC96-1CC20DBFC229}"/>
              </a:ext>
            </a:extLst>
          </p:cNvPr>
          <p:cNvSpPr/>
          <p:nvPr/>
        </p:nvSpPr>
        <p:spPr>
          <a:xfrm>
            <a:off x="9754231" y="3098000"/>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a:t>
            </a:r>
          </a:p>
        </p:txBody>
      </p:sp>
      <p:sp>
        <p:nvSpPr>
          <p:cNvPr id="26" name="Google Shape;167;p2">
            <a:extLst>
              <a:ext uri="{FF2B5EF4-FFF2-40B4-BE49-F238E27FC236}">
                <a16:creationId xmlns:a16="http://schemas.microsoft.com/office/drawing/2014/main" id="{E36B4A50-74A0-4268-95C0-FA764AF9A6FB}"/>
              </a:ext>
            </a:extLst>
          </p:cNvPr>
          <p:cNvSpPr/>
          <p:nvPr/>
        </p:nvSpPr>
        <p:spPr>
          <a:xfrm>
            <a:off x="90137"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descr="A picture containing text, sign, clipart&#10;&#10;Description automatically generated">
            <a:extLst>
              <a:ext uri="{FF2B5EF4-FFF2-40B4-BE49-F238E27FC236}">
                <a16:creationId xmlns:a16="http://schemas.microsoft.com/office/drawing/2014/main" id="{E2B2B616-23F0-4679-967A-991C3D780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4193" y="3125241"/>
            <a:ext cx="2804387" cy="3723667"/>
          </a:xfrm>
          <a:prstGeom prst="rect">
            <a:avLst/>
          </a:prstGeom>
        </p:spPr>
      </p:pic>
      <p:pic>
        <p:nvPicPr>
          <p:cNvPr id="16" name="Picture 15" descr="Shape&#10;&#10;Description automatically generated">
            <a:extLst>
              <a:ext uri="{FF2B5EF4-FFF2-40B4-BE49-F238E27FC236}">
                <a16:creationId xmlns:a16="http://schemas.microsoft.com/office/drawing/2014/main" id="{328E0AF2-C15A-42B2-B0B3-2082EC73C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78" y="5317261"/>
            <a:ext cx="1080229" cy="1694477"/>
          </a:xfrm>
          <a:prstGeom prst="rect">
            <a:avLst/>
          </a:prstGeom>
        </p:spPr>
      </p:pic>
      <p:sp>
        <p:nvSpPr>
          <p:cNvPr id="44" name="Rectangle 43">
            <a:extLst>
              <a:ext uri="{FF2B5EF4-FFF2-40B4-BE49-F238E27FC236}">
                <a16:creationId xmlns:a16="http://schemas.microsoft.com/office/drawing/2014/main" id="{0FC26F74-50AF-4027-9FF8-7D87DCEDCD94}"/>
              </a:ext>
            </a:extLst>
          </p:cNvPr>
          <p:cNvSpPr/>
          <p:nvPr/>
        </p:nvSpPr>
        <p:spPr>
          <a:xfrm>
            <a:off x="336382" y="1237384"/>
            <a:ext cx="5563454" cy="1175771"/>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CF382B9C-D196-414A-94F0-4337B3BA8A9D}"/>
              </a:ext>
            </a:extLst>
          </p:cNvPr>
          <p:cNvSpPr txBox="1"/>
          <p:nvPr/>
        </p:nvSpPr>
        <p:spPr>
          <a:xfrm>
            <a:off x="393030" y="1360086"/>
            <a:ext cx="5450158"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Thomas le rat arrive à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nouvelle école…</a:t>
            </a:r>
          </a:p>
        </p:txBody>
      </p:sp>
      <p:sp>
        <p:nvSpPr>
          <p:cNvPr id="45" name="Rectangle: Rounded Corners 44">
            <a:extLst>
              <a:ext uri="{FF2B5EF4-FFF2-40B4-BE49-F238E27FC236}">
                <a16:creationId xmlns:a16="http://schemas.microsoft.com/office/drawing/2014/main" id="{47148658-AF1F-4E5D-A83A-43E5E210CEBC}"/>
              </a:ext>
            </a:extLst>
          </p:cNvPr>
          <p:cNvSpPr/>
          <p:nvPr/>
        </p:nvSpPr>
        <p:spPr>
          <a:xfrm>
            <a:off x="8283082" y="3606559"/>
            <a:ext cx="119780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a:t>
            </a:r>
          </a:p>
        </p:txBody>
      </p:sp>
      <p:sp>
        <p:nvSpPr>
          <p:cNvPr id="46" name="Rectangle: Rounded Corners 45">
            <a:extLst>
              <a:ext uri="{FF2B5EF4-FFF2-40B4-BE49-F238E27FC236}">
                <a16:creationId xmlns:a16="http://schemas.microsoft.com/office/drawing/2014/main" id="{63EE1E91-B23F-42E3-A8E4-728377EA94F1}"/>
              </a:ext>
            </a:extLst>
          </p:cNvPr>
          <p:cNvSpPr/>
          <p:nvPr/>
        </p:nvSpPr>
        <p:spPr>
          <a:xfrm>
            <a:off x="9827663" y="4756533"/>
            <a:ext cx="96992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a:t>
            </a:r>
          </a:p>
        </p:txBody>
      </p:sp>
      <p:sp>
        <p:nvSpPr>
          <p:cNvPr id="47" name="Rectangle: Rounded Corners 46">
            <a:extLst>
              <a:ext uri="{FF2B5EF4-FFF2-40B4-BE49-F238E27FC236}">
                <a16:creationId xmlns:a16="http://schemas.microsoft.com/office/drawing/2014/main" id="{C6B20E9E-1E26-4FE2-894C-1DD5C76677CE}"/>
              </a:ext>
            </a:extLst>
          </p:cNvPr>
          <p:cNvSpPr/>
          <p:nvPr/>
        </p:nvSpPr>
        <p:spPr>
          <a:xfrm>
            <a:off x="8528984" y="5265092"/>
            <a:ext cx="2000366"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a:t>
            </a:r>
          </a:p>
        </p:txBody>
      </p:sp>
      <p:sp>
        <p:nvSpPr>
          <p:cNvPr id="48" name="Rectangle: Rounded Corners 47">
            <a:extLst>
              <a:ext uri="{FF2B5EF4-FFF2-40B4-BE49-F238E27FC236}">
                <a16:creationId xmlns:a16="http://schemas.microsoft.com/office/drawing/2014/main" id="{23DE8DA5-8325-4FE9-867C-22656EF4707C}"/>
              </a:ext>
            </a:extLst>
          </p:cNvPr>
          <p:cNvSpPr/>
          <p:nvPr/>
        </p:nvSpPr>
        <p:spPr>
          <a:xfrm>
            <a:off x="7517801" y="5774919"/>
            <a:ext cx="1148561"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a:t>
            </a:r>
          </a:p>
        </p:txBody>
      </p:sp>
      <p:pic>
        <p:nvPicPr>
          <p:cNvPr id="55" name="Picture 4" descr="pillow clipart png - Clip Art Library">
            <a:extLst>
              <a:ext uri="{FF2B5EF4-FFF2-40B4-BE49-F238E27FC236}">
                <a16:creationId xmlns:a16="http://schemas.microsoft.com/office/drawing/2014/main" id="{DCE179E7-C3EC-4B95-BF33-9AE05A5AEE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6978" y="52640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A person wearing a striped shirt&#10;&#10;Description automatically generated with low confidence">
            <a:extLst>
              <a:ext uri="{FF2B5EF4-FFF2-40B4-BE49-F238E27FC236}">
                <a16:creationId xmlns:a16="http://schemas.microsoft.com/office/drawing/2014/main" id="{74E01CCE-D4DA-48B2-9C77-757C531E1D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1785" y="859158"/>
            <a:ext cx="1692375" cy="1718412"/>
          </a:xfrm>
          <a:prstGeom prst="rect">
            <a:avLst/>
          </a:prstGeom>
        </p:spPr>
      </p:pic>
      <p:grpSp>
        <p:nvGrpSpPr>
          <p:cNvPr id="57" name="Group 56">
            <a:extLst>
              <a:ext uri="{FF2B5EF4-FFF2-40B4-BE49-F238E27FC236}">
                <a16:creationId xmlns:a16="http://schemas.microsoft.com/office/drawing/2014/main" id="{6338EE76-8446-4426-9B24-9027D9E5C6FE}"/>
              </a:ext>
            </a:extLst>
          </p:cNvPr>
          <p:cNvGrpSpPr/>
          <p:nvPr/>
        </p:nvGrpSpPr>
        <p:grpSpPr>
          <a:xfrm>
            <a:off x="9803598" y="1106317"/>
            <a:ext cx="890953" cy="513823"/>
            <a:chOff x="5360602" y="517320"/>
            <a:chExt cx="1445474" cy="733564"/>
          </a:xfrm>
        </p:grpSpPr>
        <p:sp>
          <p:nvSpPr>
            <p:cNvPr id="58" name="Freeform: Shape 10">
              <a:extLst>
                <a:ext uri="{FF2B5EF4-FFF2-40B4-BE49-F238E27FC236}">
                  <a16:creationId xmlns:a16="http://schemas.microsoft.com/office/drawing/2014/main" id="{B1C5D8CA-CEB8-4999-B9F5-709DFFF7FAF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59" name="Arc 58">
              <a:extLst>
                <a:ext uri="{FF2B5EF4-FFF2-40B4-BE49-F238E27FC236}">
                  <a16:creationId xmlns:a16="http://schemas.microsoft.com/office/drawing/2014/main" id="{4F634506-EFAD-4B8F-9E65-CE8901D1392E}"/>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60" name="Arc 59">
              <a:extLst>
                <a:ext uri="{FF2B5EF4-FFF2-40B4-BE49-F238E27FC236}">
                  <a16:creationId xmlns:a16="http://schemas.microsoft.com/office/drawing/2014/main" id="{3B5BD3EA-9B0F-419E-B8E1-847FAA1F2EAB}"/>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
        <p:nvSpPr>
          <p:cNvPr id="42" name="Thought Bubble: Cloud 41">
            <a:extLst>
              <a:ext uri="{FF2B5EF4-FFF2-40B4-BE49-F238E27FC236}">
                <a16:creationId xmlns:a16="http://schemas.microsoft.com/office/drawing/2014/main" id="{DC21F5FB-202E-4797-B594-AF6542E5B0EE}"/>
              </a:ext>
            </a:extLst>
          </p:cNvPr>
          <p:cNvSpPr/>
          <p:nvPr/>
        </p:nvSpPr>
        <p:spPr>
          <a:xfrm>
            <a:off x="6445169" y="1259936"/>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Picture 12" descr="A picture containing text, sign, clipart&#10;&#10;Description automatically generated">
            <a:extLst>
              <a:ext uri="{FF2B5EF4-FFF2-40B4-BE49-F238E27FC236}">
                <a16:creationId xmlns:a16="http://schemas.microsoft.com/office/drawing/2014/main" id="{8C73A8F3-A828-433E-BFBA-233C812D3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580" y="1363228"/>
            <a:ext cx="777320" cy="1032126"/>
          </a:xfrm>
          <a:prstGeom prst="rect">
            <a:avLst/>
          </a:prstGeom>
        </p:spPr>
      </p:pic>
      <p:sp>
        <p:nvSpPr>
          <p:cNvPr id="28" name="TextBox 27">
            <a:extLst>
              <a:ext uri="{FF2B5EF4-FFF2-40B4-BE49-F238E27FC236}">
                <a16:creationId xmlns:a16="http://schemas.microsoft.com/office/drawing/2014/main" id="{C4A3C198-6384-4566-972C-57E2CF9D0D72}"/>
              </a:ext>
            </a:extLst>
          </p:cNvPr>
          <p:cNvSpPr txBox="1"/>
          <p:nvPr/>
        </p:nvSpPr>
        <p:spPr>
          <a:xfrm>
            <a:off x="8711871" y="6387284"/>
            <a:ext cx="340919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dort</a:t>
            </a:r>
            <a:r>
              <a:rPr lang="en-GB" sz="2000" dirty="0">
                <a:solidFill>
                  <a:srgbClr val="002060"/>
                </a:solidFill>
                <a:latin typeface="Century Gothic" panose="020B0502020202020204" pitchFamily="34" charset="0"/>
              </a:rPr>
              <a:t> – sleeps / is sleeping</a:t>
            </a:r>
          </a:p>
        </p:txBody>
      </p:sp>
      <p:pic>
        <p:nvPicPr>
          <p:cNvPr id="29" name="Graphic 28" descr="Teacher">
            <a:extLst>
              <a:ext uri="{FF2B5EF4-FFF2-40B4-BE49-F238E27FC236}">
                <a16:creationId xmlns:a16="http://schemas.microsoft.com/office/drawing/2014/main" id="{A4F7BC24-B2DE-4808-A65F-1FEA7E50CB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6815" y="-76537"/>
            <a:ext cx="914400" cy="914400"/>
          </a:xfrm>
          <a:prstGeom prst="rect">
            <a:avLst/>
          </a:prstGeom>
        </p:spPr>
      </p:pic>
      <p:sp>
        <p:nvSpPr>
          <p:cNvPr id="31" name="Speech Bubble: Rectangle with Corners Rounded 30">
            <a:extLst>
              <a:ext uri="{FF2B5EF4-FFF2-40B4-BE49-F238E27FC236}">
                <a16:creationId xmlns:a16="http://schemas.microsoft.com/office/drawing/2014/main" id="{CC619442-8866-4009-AA11-693DEA7F6D58}"/>
              </a:ext>
            </a:extLst>
          </p:cNvPr>
          <p:cNvSpPr/>
          <p:nvPr/>
        </p:nvSpPr>
        <p:spPr>
          <a:xfrm>
            <a:off x="3848001" y="35997"/>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34015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p:bldP spid="9" grpId="0" animBg="1"/>
      <p:bldP spid="30" grpId="0" animBg="1"/>
      <p:bldP spid="30" grpId="1" animBg="1"/>
      <p:bldP spid="44" grpId="0" animBg="1"/>
      <p:bldP spid="18" grpId="0"/>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[2/6]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1287379" y="2576851"/>
            <a:ext cx="4951523" cy="1458185"/>
          </a:xfrm>
          <a:prstGeom prst="wedgeRoundRectCallout">
            <a:avLst>
              <a:gd name="adj1" fmla="val -34564"/>
              <a:gd name="adj2" fmla="val 8694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 Je suis Julien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chien.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6641431" y="2438500"/>
            <a:ext cx="3597737" cy="1891180"/>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Ça va bien ?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Thomas.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5703" y="5130091"/>
            <a:ext cx="1101542" cy="1727909"/>
          </a:xfrm>
          <a:prstGeom prst="rect">
            <a:avLst/>
          </a:prstGeom>
        </p:spPr>
      </p:pic>
      <p:pic>
        <p:nvPicPr>
          <p:cNvPr id="4" name="Picture 3">
            <a:extLst>
              <a:ext uri="{FF2B5EF4-FFF2-40B4-BE49-F238E27FC236}">
                <a16:creationId xmlns:a16="http://schemas.microsoft.com/office/drawing/2014/main" id="{BA25E258-CB85-4FED-B480-DF2C3722AF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17" y="3609474"/>
            <a:ext cx="2388419" cy="3434382"/>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2464136" y="4616397"/>
            <a:ext cx="6342979" cy="1751072"/>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2692469" y="4761734"/>
            <a:ext cx="5886311" cy="1129861"/>
          </a:xfrm>
          <a:prstGeom prst="rect">
            <a:avLst/>
          </a:prstGeom>
          <a:noFill/>
        </p:spPr>
        <p:txBody>
          <a:bodyPr wrap="square" rtlCol="0">
            <a:spAutoFit/>
          </a:bodyPr>
          <a:lstStyle/>
          <a:p>
            <a:pPr lvl="0">
              <a:lnSpc>
                <a:spcPct val="150000"/>
              </a:lnSpc>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dog </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says</a:t>
            </a:r>
            <a:r>
              <a:rPr kumimoji="0" lang="de-DE" sz="2400" i="0" u="none" strike="noStrike" kern="1200" cap="none" spc="0" normalizeH="0" noProof="0" dirty="0">
                <a:ln>
                  <a:noFill/>
                </a:ln>
                <a:solidFill>
                  <a:srgbClr val="4472C4">
                    <a:lumMod val="50000"/>
                  </a:srgbClr>
                </a:solidFill>
                <a:effectLst/>
                <a:uLnTx/>
                <a:uFillTx/>
                <a:latin typeface="Century Gothic" panose="020F0302020204030204"/>
                <a:ea typeface="+mn-ea"/>
                <a:cs typeface="Arial"/>
                <a:sym typeface="Arial"/>
              </a:rPr>
              <a:t> </a:t>
            </a:r>
            <a:r>
              <a:rPr lang="de-DE" sz="2400" b="1" dirty="0">
                <a:solidFill>
                  <a:srgbClr val="4472C4">
                    <a:lumMod val="50000"/>
                  </a:srgbClr>
                </a:solidFill>
                <a:latin typeface="Century Gothic" panose="020F0302020204030204"/>
                <a:cs typeface="Arial"/>
                <a:sym typeface="Arial"/>
              </a:rPr>
              <a:t>‘Hello!‘</a:t>
            </a:r>
            <a:r>
              <a:rPr lang="en-GB" sz="2400" b="1" dirty="0">
                <a:solidFill>
                  <a:srgbClr val="4472C4">
                    <a:lumMod val="50000"/>
                  </a:srgbClr>
                </a:solidFill>
                <a:latin typeface="Century Gothic" panose="020F0302020204030204"/>
                <a:cs typeface="Arial"/>
                <a:sym typeface="Arial"/>
              </a:rPr>
              <a:t>.</a:t>
            </a:r>
            <a:br>
              <a:rPr lang="en-GB" sz="2400" b="1" dirty="0">
                <a:solidFill>
                  <a:srgbClr val="4472C4">
                    <a:lumMod val="50000"/>
                  </a:srgbClr>
                </a:solidFill>
                <a:latin typeface="Century Gothic" panose="020F0302020204030204"/>
                <a:cs typeface="Arial"/>
                <a:sym typeface="Arial"/>
              </a:rPr>
            </a:br>
            <a:r>
              <a:rPr lang="en-GB" sz="2400" dirty="0">
                <a:solidFill>
                  <a:srgbClr val="4472C4">
                    <a:lumMod val="50000"/>
                  </a:srgbClr>
                </a:solidFill>
                <a:latin typeface="Century Gothic" panose="020F0302020204030204"/>
                <a:cs typeface="Arial"/>
                <a:sym typeface="Arial"/>
              </a:rPr>
              <a:t>Thomas asks, ‘</a:t>
            </a:r>
            <a:r>
              <a:rPr lang="en-GB" sz="2400" b="1" dirty="0">
                <a:solidFill>
                  <a:srgbClr val="4472C4">
                    <a:lumMod val="50000"/>
                  </a:srgbClr>
                </a:solidFill>
                <a:latin typeface="Century Gothic" panose="020F0302020204030204"/>
                <a:cs typeface="Arial"/>
                <a:sym typeface="Arial"/>
              </a:rPr>
              <a:t>are you well?’</a:t>
            </a:r>
            <a:r>
              <a:rPr lang="en-GB" sz="2400" dirty="0">
                <a:solidFill>
                  <a:srgbClr val="4472C4">
                    <a:lumMod val="50000"/>
                  </a:srgbClr>
                </a:solidFill>
                <a:latin typeface="Century Gothic" panose="020F0302020204030204"/>
                <a:cs typeface="Arial"/>
                <a:sym typeface="Arial"/>
              </a:rPr>
              <a: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Rectangle: Rounded Corners 39">
            <a:extLst>
              <a:ext uri="{FF2B5EF4-FFF2-40B4-BE49-F238E27FC236}">
                <a16:creationId xmlns:a16="http://schemas.microsoft.com/office/drawing/2014/main" id="{39785C0E-FBE9-4FE4-8B05-5FBA6E9E089F}"/>
              </a:ext>
            </a:extLst>
          </p:cNvPr>
          <p:cNvSpPr/>
          <p:nvPr/>
        </p:nvSpPr>
        <p:spPr>
          <a:xfrm>
            <a:off x="3032224" y="4951866"/>
            <a:ext cx="801840"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a:t>
            </a:r>
          </a:p>
        </p:txBody>
      </p:sp>
      <p:sp>
        <p:nvSpPr>
          <p:cNvPr id="41" name="Rectangle: Rounded Corners 40">
            <a:extLst>
              <a:ext uri="{FF2B5EF4-FFF2-40B4-BE49-F238E27FC236}">
                <a16:creationId xmlns:a16="http://schemas.microsoft.com/office/drawing/2014/main" id="{D0FC4F57-A160-4D7C-88F1-F9D6A4767FBC}"/>
              </a:ext>
            </a:extLst>
          </p:cNvPr>
          <p:cNvSpPr/>
          <p:nvPr/>
        </p:nvSpPr>
        <p:spPr>
          <a:xfrm>
            <a:off x="4494410" y="4951866"/>
            <a:ext cx="1189341"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a:t>
            </a:r>
          </a:p>
        </p:txBody>
      </p:sp>
      <p:sp>
        <p:nvSpPr>
          <p:cNvPr id="42" name="Rectangle: Rounded Corners 41">
            <a:extLst>
              <a:ext uri="{FF2B5EF4-FFF2-40B4-BE49-F238E27FC236}">
                <a16:creationId xmlns:a16="http://schemas.microsoft.com/office/drawing/2014/main" id="{C1B5BF3F-060B-48F5-9B4D-DE3A5B1E7E52}"/>
              </a:ext>
            </a:extLst>
          </p:cNvPr>
          <p:cNvSpPr/>
          <p:nvPr/>
        </p:nvSpPr>
        <p:spPr>
          <a:xfrm>
            <a:off x="4735436" y="5421730"/>
            <a:ext cx="2388419"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____________?</a:t>
            </a:r>
          </a:p>
        </p:txBody>
      </p:sp>
    </p:spTree>
    <p:extLst>
      <p:ext uri="{BB962C8B-B14F-4D97-AF65-F5344CB8AC3E}">
        <p14:creationId xmlns:p14="http://schemas.microsoft.com/office/powerpoint/2010/main" val="440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fade">
                                      <p:cBhvr>
                                        <p:cTn id="14" dur="500"/>
                                        <p:tgtEl>
                                          <p:spTgt spid="105"/>
                                        </p:tgtEl>
                                      </p:cBhvr>
                                    </p:animEffec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0" grpId="0" animBg="1"/>
      <p:bldP spid="40" grpId="1" animBg="1"/>
      <p:bldP spid="41" grpId="0" animBg="1"/>
      <p:bldP spid="41" grpId="1" animBg="1"/>
      <p:bldP spid="42" grpId="0" animBg="1"/>
      <p:bldP spid="4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[3/6]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978122" y="1790341"/>
            <a:ext cx="4951523" cy="1458185"/>
          </a:xfrm>
          <a:prstGeom prst="wedgeRoundRectCallout">
            <a:avLst>
              <a:gd name="adj1" fmla="val -34564"/>
              <a:gd name="adj2" fmla="val 8694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Thomas ! Je suis Simon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lion.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3032224" y="3428999"/>
            <a:ext cx="3443232" cy="1472215"/>
          </a:xfrm>
          <a:prstGeom prst="wedgeRoundRectCallout">
            <a:avLst>
              <a:gd name="adj1" fmla="val -73129"/>
              <a:gd name="adj2" fmla="val 2876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Tu es comment ?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5703" y="5130091"/>
            <a:ext cx="1101542" cy="1727909"/>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6780955" y="2179054"/>
            <a:ext cx="5124110" cy="1991893"/>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6897536" y="2297801"/>
            <a:ext cx="4987011" cy="1683859"/>
          </a:xfrm>
          <a:prstGeom prst="rect">
            <a:avLst/>
          </a:prstGeom>
          <a:noFill/>
        </p:spPr>
        <p:txBody>
          <a:bodyPr wrap="square" rtlCol="0">
            <a:spAutoFit/>
          </a:bodyPr>
          <a:lstStyle/>
          <a:p>
            <a:pPr lvl="0">
              <a:lnSpc>
                <a:spcPct val="150000"/>
              </a:lnSpc>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‘I am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Simon’, says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 lion.</a:t>
            </a:r>
          </a:p>
          <a:p>
            <a:pPr lvl="0">
              <a:lnSpc>
                <a:spcPct val="150000"/>
              </a:lnSpc>
              <a:defRPr/>
            </a:pPr>
            <a:endParaRPr lang="en-GB" sz="2400" dirty="0">
              <a:solidFill>
                <a:srgbClr val="4472C4">
                  <a:lumMod val="50000"/>
                </a:srgbClr>
              </a:solidFill>
              <a:latin typeface="Century Gothic" panose="020F0302020204030204"/>
              <a:cs typeface="Arial"/>
              <a:sym typeface="Arial"/>
            </a:endParaRPr>
          </a:p>
          <a:p>
            <a:pPr lvl="0">
              <a:lnSpc>
                <a:spcPct val="150000"/>
              </a:lnSpc>
              <a:defRPr/>
            </a:pPr>
            <a:r>
              <a:rPr lang="en-GB" sz="2400" b="1" dirty="0">
                <a:solidFill>
                  <a:srgbClr val="4472C4">
                    <a:lumMod val="50000"/>
                  </a:srgbClr>
                </a:solidFill>
                <a:latin typeface="Century Gothic" panose="020F0302020204030204"/>
                <a:cs typeface="Arial"/>
                <a:sym typeface="Arial"/>
              </a:rPr>
              <a:t>‘What are you like?’</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Rectangle: Rounded Corners 39">
            <a:extLst>
              <a:ext uri="{FF2B5EF4-FFF2-40B4-BE49-F238E27FC236}">
                <a16:creationId xmlns:a16="http://schemas.microsoft.com/office/drawing/2014/main" id="{39785C0E-FBE9-4FE4-8B05-5FBA6E9E089F}"/>
              </a:ext>
            </a:extLst>
          </p:cNvPr>
          <p:cNvSpPr/>
          <p:nvPr/>
        </p:nvSpPr>
        <p:spPr>
          <a:xfrm>
            <a:off x="6935034" y="2449720"/>
            <a:ext cx="801840"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a:t>
            </a:r>
          </a:p>
        </p:txBody>
      </p:sp>
      <p:sp>
        <p:nvSpPr>
          <p:cNvPr id="42" name="Rectangle: Rounded Corners 41">
            <a:extLst>
              <a:ext uri="{FF2B5EF4-FFF2-40B4-BE49-F238E27FC236}">
                <a16:creationId xmlns:a16="http://schemas.microsoft.com/office/drawing/2014/main" id="{C1B5BF3F-060B-48F5-9B4D-DE3A5B1E7E52}"/>
              </a:ext>
            </a:extLst>
          </p:cNvPr>
          <p:cNvSpPr/>
          <p:nvPr/>
        </p:nvSpPr>
        <p:spPr>
          <a:xfrm>
            <a:off x="6897536" y="3526979"/>
            <a:ext cx="3208167"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__________________?</a:t>
            </a:r>
          </a:p>
        </p:txBody>
      </p:sp>
      <p:pic>
        <p:nvPicPr>
          <p:cNvPr id="5" name="Picture 4" descr="A picture containing text&#10;&#10;Description automatically generated">
            <a:extLst>
              <a:ext uri="{FF2B5EF4-FFF2-40B4-BE49-F238E27FC236}">
                <a16:creationId xmlns:a16="http://schemas.microsoft.com/office/drawing/2014/main" id="{9BBA3657-D907-4680-8E62-4417366F53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17" y="3736586"/>
            <a:ext cx="2134708" cy="3058328"/>
          </a:xfrm>
          <a:prstGeom prst="rect">
            <a:avLst/>
          </a:prstGeom>
        </p:spPr>
      </p:pic>
    </p:spTree>
    <p:extLst>
      <p:ext uri="{BB962C8B-B14F-4D97-AF65-F5344CB8AC3E}">
        <p14:creationId xmlns:p14="http://schemas.microsoft.com/office/powerpoint/2010/main" val="173922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fade">
                                      <p:cBhvr>
                                        <p:cTn id="14" dur="500"/>
                                        <p:tgtEl>
                                          <p:spTgt spid="10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0" grpId="0" animBg="1"/>
      <p:bldP spid="40" grpId="1" animBg="1"/>
      <p:bldP spid="42" grpId="0" animBg="1"/>
      <p:bldP spid="4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[4/6]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1904020" y="1030952"/>
            <a:ext cx="4951523" cy="1458185"/>
          </a:xfrm>
          <a:prstGeom prst="wedgeRoundRectCallout">
            <a:avLst>
              <a:gd name="adj1" fmla="val 81746"/>
              <a:gd name="adj2" fmla="val 5834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Bonjour ! Je suis Pascal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cheval.</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3412311" y="2785272"/>
            <a:ext cx="3443232" cy="1094875"/>
          </a:xfrm>
          <a:prstGeom prst="wedgeRoundRectCallout">
            <a:avLst>
              <a:gd name="adj1" fmla="val 78755"/>
              <a:gd name="adj2" fmla="val -1482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Ça va mal ?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337" y="2875850"/>
            <a:ext cx="4251157" cy="3834936"/>
          </a:xfrm>
          <a:prstGeom prst="rect">
            <a:avLst/>
          </a:prstGeom>
        </p:spPr>
      </p:pic>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351" y="5130091"/>
            <a:ext cx="1101542" cy="1727909"/>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2194817" y="4695235"/>
            <a:ext cx="5124110" cy="1991893"/>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2331916" y="4785800"/>
            <a:ext cx="4987011" cy="1683859"/>
          </a:xfrm>
          <a:prstGeom prst="rect">
            <a:avLst/>
          </a:prstGeom>
          <a:noFill/>
        </p:spPr>
        <p:txBody>
          <a:bodyPr wrap="square" rtlCol="0">
            <a:spAutoFit/>
          </a:bodyPr>
          <a:lstStyle/>
          <a:p>
            <a:pPr lvl="0">
              <a:lnSpc>
                <a:spcPct val="150000"/>
              </a:lnSpc>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‘Hello!</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I am Pascal’, says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 </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horse.</a:t>
            </a:r>
          </a:p>
          <a:p>
            <a:pPr lvl="0">
              <a:lnSpc>
                <a:spcPct val="150000"/>
              </a:lnSpc>
              <a:defRPr/>
            </a:pPr>
            <a:r>
              <a:rPr lang="en-GB" sz="2400" b="1" dirty="0">
                <a:solidFill>
                  <a:srgbClr val="4472C4">
                    <a:lumMod val="50000"/>
                  </a:srgbClr>
                </a:solidFill>
                <a:latin typeface="Century Gothic" panose="020F0302020204030204"/>
                <a:cs typeface="Arial"/>
                <a:sym typeface="Arial"/>
              </a:rPr>
              <a:t>‘Are you feeling bad?’</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Rectangle: Rounded Corners 39">
            <a:extLst>
              <a:ext uri="{FF2B5EF4-FFF2-40B4-BE49-F238E27FC236}">
                <a16:creationId xmlns:a16="http://schemas.microsoft.com/office/drawing/2014/main" id="{39785C0E-FBE9-4FE4-8B05-5FBA6E9E089F}"/>
              </a:ext>
            </a:extLst>
          </p:cNvPr>
          <p:cNvSpPr/>
          <p:nvPr/>
        </p:nvSpPr>
        <p:spPr>
          <a:xfrm>
            <a:off x="2331915" y="4920484"/>
            <a:ext cx="1080395"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a:t>
            </a:r>
          </a:p>
        </p:txBody>
      </p:sp>
      <p:sp>
        <p:nvSpPr>
          <p:cNvPr id="42" name="Rectangle: Rounded Corners 41">
            <a:extLst>
              <a:ext uri="{FF2B5EF4-FFF2-40B4-BE49-F238E27FC236}">
                <a16:creationId xmlns:a16="http://schemas.microsoft.com/office/drawing/2014/main" id="{C1B5BF3F-060B-48F5-9B4D-DE3A5B1E7E52}"/>
              </a:ext>
            </a:extLst>
          </p:cNvPr>
          <p:cNvSpPr/>
          <p:nvPr/>
        </p:nvSpPr>
        <p:spPr>
          <a:xfrm>
            <a:off x="2283788" y="6044642"/>
            <a:ext cx="3555539"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‘__________________?’</a:t>
            </a:r>
          </a:p>
        </p:txBody>
      </p:sp>
      <p:sp>
        <p:nvSpPr>
          <p:cNvPr id="22" name="Rectangle: Rounded Corners 21">
            <a:extLst>
              <a:ext uri="{FF2B5EF4-FFF2-40B4-BE49-F238E27FC236}">
                <a16:creationId xmlns:a16="http://schemas.microsoft.com/office/drawing/2014/main" id="{46A42173-74E0-4B4C-9052-E274637EE806}"/>
              </a:ext>
            </a:extLst>
          </p:cNvPr>
          <p:cNvSpPr/>
          <p:nvPr/>
        </p:nvSpPr>
        <p:spPr>
          <a:xfrm>
            <a:off x="2331914" y="5492289"/>
            <a:ext cx="1080395"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a:t>
            </a:r>
          </a:p>
        </p:txBody>
      </p:sp>
    </p:spTree>
    <p:extLst>
      <p:ext uri="{BB962C8B-B14F-4D97-AF65-F5344CB8AC3E}">
        <p14:creationId xmlns:p14="http://schemas.microsoft.com/office/powerpoint/2010/main" val="238625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0" grpId="0" animBg="1"/>
      <p:bldP spid="40" grpId="1" animBg="1"/>
      <p:bldP spid="42" grpId="0" animBg="1"/>
      <p:bldP spid="42"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[5/6]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1731434" y="1030952"/>
            <a:ext cx="5124109" cy="1458185"/>
          </a:xfrm>
          <a:prstGeom prst="wedgeRoundRectCallout">
            <a:avLst>
              <a:gd name="adj1" fmla="val 81746"/>
              <a:gd name="adj2" fmla="val 5834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 Je suis Wesley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wallaby.</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2194817" y="2785272"/>
            <a:ext cx="4660726" cy="1094875"/>
          </a:xfrm>
          <a:prstGeom prst="wedgeRoundRectCallout">
            <a:avLst>
              <a:gd name="adj1" fmla="val 78755"/>
              <a:gd name="adj2" fmla="val -1482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Je suis créatif mais triste, aujourd’hui.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351" y="5130091"/>
            <a:ext cx="1101542" cy="1727909"/>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2194817" y="4695235"/>
            <a:ext cx="5124110" cy="1991893"/>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2331916" y="4785800"/>
            <a:ext cx="4987011" cy="1683859"/>
          </a:xfrm>
          <a:prstGeom prst="rect">
            <a:avLst/>
          </a:prstGeom>
          <a:noFill/>
        </p:spPr>
        <p:txBody>
          <a:bodyPr wrap="square" rtlCol="0">
            <a:spAutoFit/>
          </a:bodyPr>
          <a:lstStyle/>
          <a:p>
            <a:pPr lvl="0">
              <a:lnSpc>
                <a:spcPct val="150000"/>
              </a:lnSpc>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‘Hello!</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I am Wesley’, says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 wallaby.</a:t>
            </a:r>
            <a:endParaRPr kumimoji="0" lang="en-GB" sz="2400" b="1"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endParaRPr>
          </a:p>
          <a:p>
            <a:pPr lvl="0">
              <a:lnSpc>
                <a:spcPct val="150000"/>
              </a:lnSpc>
              <a:defRPr/>
            </a:pPr>
            <a:r>
              <a:rPr lang="en-GB" sz="2400" b="1" dirty="0">
                <a:solidFill>
                  <a:srgbClr val="4472C4">
                    <a:lumMod val="50000"/>
                  </a:srgbClr>
                </a:solidFill>
                <a:latin typeface="Century Gothic" panose="020F0302020204030204"/>
                <a:cs typeface="Arial"/>
                <a:sym typeface="Arial"/>
              </a:rPr>
              <a:t>‘I am creative but sad, today.</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Rectangle: Rounded Corners 39">
            <a:extLst>
              <a:ext uri="{FF2B5EF4-FFF2-40B4-BE49-F238E27FC236}">
                <a16:creationId xmlns:a16="http://schemas.microsoft.com/office/drawing/2014/main" id="{39785C0E-FBE9-4FE4-8B05-5FBA6E9E089F}"/>
              </a:ext>
            </a:extLst>
          </p:cNvPr>
          <p:cNvSpPr/>
          <p:nvPr/>
        </p:nvSpPr>
        <p:spPr>
          <a:xfrm>
            <a:off x="4468849" y="6049548"/>
            <a:ext cx="2485220"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a:t>
            </a:r>
          </a:p>
        </p:txBody>
      </p:sp>
      <p:pic>
        <p:nvPicPr>
          <p:cNvPr id="19" name="Picture 18">
            <a:extLst>
              <a:ext uri="{FF2B5EF4-FFF2-40B4-BE49-F238E27FC236}">
                <a16:creationId xmlns:a16="http://schemas.microsoft.com/office/drawing/2014/main" id="{49DF5E54-B2A3-4FA3-BCF9-850280A6DD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546076" y="3332709"/>
            <a:ext cx="4489384" cy="2543480"/>
          </a:xfrm>
          <a:prstGeom prst="rect">
            <a:avLst/>
          </a:prstGeom>
        </p:spPr>
      </p:pic>
    </p:spTree>
    <p:extLst>
      <p:ext uri="{BB962C8B-B14F-4D97-AF65-F5344CB8AC3E}">
        <p14:creationId xmlns:p14="http://schemas.microsoft.com/office/powerpoint/2010/main" val="23326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0" grpId="0" animBg="1"/>
      <p:bldP spid="40"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3864</TotalTime>
  <Words>2872</Words>
  <Application>Microsoft Office PowerPoint</Application>
  <PresentationFormat>Widescreen</PresentationFormat>
  <Paragraphs>435</Paragraphs>
  <Slides>16</Slides>
  <Notes>16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Calibri</vt:lpstr>
      <vt:lpstr>Century Gothic</vt:lpstr>
      <vt:lpstr>Eras Demi ITC</vt:lpstr>
      <vt:lpstr>Modern Love</vt:lpstr>
      <vt:lpstr>Segoe Print</vt:lpstr>
      <vt:lpstr>Symbol</vt:lpstr>
      <vt:lpstr>Wingdings</vt:lpstr>
      <vt:lpstr>1_Office Theme</vt:lpstr>
      <vt:lpstr>Office Theme</vt:lpstr>
      <vt:lpstr>2_Office Theme</vt:lpstr>
      <vt:lpstr>Describing me and others </vt:lpstr>
      <vt:lpstr>Follow up 1: </vt:lpstr>
      <vt:lpstr>Noms de famille à Haïti</vt:lpstr>
      <vt:lpstr>Follow up 1: </vt:lpstr>
      <vt:lpstr>Follow up 2:</vt:lpstr>
      <vt:lpstr>lire</vt:lpstr>
      <vt:lpstr>lire</vt:lpstr>
      <vt:lpstr>lire</vt:lpstr>
      <vt:lpstr>lire</vt:lpstr>
      <vt:lpstr>lire</vt:lpstr>
      <vt:lpstr>Follow up 3:</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61</cp:revision>
  <dcterms:created xsi:type="dcterms:W3CDTF">2021-06-12T06:20:35Z</dcterms:created>
  <dcterms:modified xsi:type="dcterms:W3CDTF">2023-07-07T09:37:41Z</dcterms:modified>
</cp:coreProperties>
</file>