
<file path=[Content_Types].xml><?xml version="1.0" encoding="utf-8"?>
<Types xmlns="http://schemas.openxmlformats.org/package/2006/content-types">
  <Default Extension="midi" ContentType="audio/mid"/>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634" r:id="rId2"/>
    <p:sldId id="261" r:id="rId3"/>
    <p:sldId id="533" r:id="rId4"/>
    <p:sldId id="620" r:id="rId5"/>
    <p:sldId id="538" r:id="rId6"/>
    <p:sldId id="529" r:id="rId7"/>
    <p:sldId id="537" r:id="rId8"/>
    <p:sldId id="535" r:id="rId9"/>
    <p:sldId id="536" r:id="rId10"/>
    <p:sldId id="621" r:id="rId11"/>
    <p:sldId id="292" r:id="rId12"/>
    <p:sldId id="556" r:id="rId13"/>
    <p:sldId id="633" r:id="rId14"/>
    <p:sldId id="635" r:id="rId15"/>
    <p:sldId id="636" r:id="rId16"/>
    <p:sldId id="637" r:id="rId17"/>
    <p:sldId id="638" r:id="rId18"/>
    <p:sldId id="639" r:id="rId19"/>
    <p:sldId id="640" r:id="rId20"/>
    <p:sldId id="641" r:id="rId21"/>
    <p:sldId id="642" r:id="rId22"/>
    <p:sldId id="643" r:id="rId23"/>
    <p:sldId id="644"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3"/>
    <a:srgbClr val="DEEAF6"/>
    <a:srgbClr val="EFF9FB"/>
    <a:srgbClr val="DDDDCD"/>
    <a:srgbClr val="1D9A78"/>
    <a:srgbClr val="FF0066"/>
    <a:srgbClr val="195869"/>
    <a:srgbClr val="786E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5ADE66-0810-4502-9357-077D66DF9635}" v="16" dt="2022-11-01T18:38:25.4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57932" autoAdjust="0"/>
  </p:normalViewPr>
  <p:slideViewPr>
    <p:cSldViewPr snapToGrid="0">
      <p:cViewPr varScale="1">
        <p:scale>
          <a:sx n="66" d="100"/>
          <a:sy n="66" d="100"/>
        </p:scale>
        <p:origin x="2256" y="6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19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01/11/2022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x7Vj8zUmN1I"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ur01.safelinks.protection.outlook.com/?url=https%3A%2F%2Ffr.wikipedia.org%2Fwiki%2FPetits_Chanteurs_d%2527Asni%25C3%25A8res&amp;data=05%7C01%7Crhawkes%40combertonvc.org%7C28e932fcf9aa444c828508daaac6e220%7C7eeaedd6bf3740158fe919fbc2c02d55%7C0%7C0%7C638010068419888114%7CUnknown%7CTWFpbGZsb3d8eyJWIjoiMC4wLjAwMDAiLCJQIjoiV2luMzIiLCJBTiI6Ik1haWwiLCJXVCI6Mn0%3D%7C3000%7C%7C%7C&amp;sdata=HpU7mRk2Lp1HYb2bUW8JW9AaTGksSo9%2FVjaWKr2cXJs%3D&amp;reserved=0"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400" b="0" strike="noStrike" spc="-1" dirty="0">
                <a:solidFill>
                  <a:srgbClr val="000000"/>
                </a:solidFill>
                <a:latin typeface="+mn-lt"/>
                <a:ea typeface="Calibri"/>
              </a:rPr>
              <a:t>Artwork by Steve Clarke. Pronoun pictures from NCELP (www.ncelp.org). All additional pictures selected from </a:t>
            </a:r>
            <a:r>
              <a:rPr lang="en-GB" sz="1400" b="0" strike="noStrike" spc="-1" dirty="0" err="1">
                <a:solidFill>
                  <a:srgbClr val="000000"/>
                </a:solidFill>
                <a:latin typeface="+mn-lt"/>
                <a:ea typeface="Calibri"/>
              </a:rPr>
              <a:t>Pixabay</a:t>
            </a:r>
            <a:r>
              <a:rPr lang="en-GB" sz="1400" b="0" strike="noStrike" spc="-1" dirty="0">
                <a:solidFill>
                  <a:srgbClr val="000000"/>
                </a:solidFill>
                <a:latin typeface="+mn-lt"/>
                <a:ea typeface="Calibri"/>
              </a:rPr>
              <a:t> and are</a:t>
            </a:r>
          </a:p>
          <a:p>
            <a:pPr marL="0" indent="-216000">
              <a:lnSpc>
                <a:spcPct val="100000"/>
              </a:lnSpc>
            </a:pPr>
            <a:r>
              <a:rPr lang="en-GB" sz="1400" b="0" strike="noStrike" spc="-1" dirty="0">
                <a:solidFill>
                  <a:srgbClr val="000000"/>
                </a:solidFill>
                <a:latin typeface="+mn-lt"/>
                <a:ea typeface="Calibri"/>
              </a:rPr>
              <a:t>available under a Creative Commons license, no attribution required.</a:t>
            </a:r>
            <a:endParaRPr lang="en-GB" sz="1400" b="0" strike="noStrike" spc="-1" dirty="0">
              <a:latin typeface="Arial"/>
            </a:endParaRPr>
          </a:p>
          <a:p>
            <a:pPr marL="0" indent="-216000">
              <a:lnSpc>
                <a:spcPct val="100000"/>
              </a:lnSpc>
            </a:pPr>
            <a:endParaRPr lang="en-GB" sz="1200" b="0" strike="noStrike" spc="-1" dirty="0">
              <a:latin typeface="Arial"/>
            </a:endParaRPr>
          </a:p>
          <a:p>
            <a:pPr marL="0" indent="-216000">
              <a:lnSpc>
                <a:spcPct val="100000"/>
              </a:lnSpc>
            </a:pPr>
            <a:r>
              <a:rPr lang="en-GB" sz="1200" b="0" strike="noStrike" spc="-1" dirty="0">
                <a:latin typeface="Arial"/>
              </a:rPr>
              <a:t>This lesson contains vocabulary and grammar assessments to check progress in the words and structures introduced and practised in the first 12 weeks of this year’s course, as well as those from the previous two years. </a:t>
            </a:r>
            <a:br>
              <a:rPr lang="en-GB" sz="1200" b="0" strike="noStrike" spc="-1" dirty="0">
                <a:latin typeface="Arial"/>
              </a:rPr>
            </a:br>
            <a:r>
              <a:rPr lang="en-GB" sz="1200" b="0" strike="noStrike" spc="-1" dirty="0">
                <a:latin typeface="Arial"/>
              </a:rPr>
              <a:t>The ratio of old to new language in the quiz is very approximately 50:50.</a:t>
            </a:r>
            <a:br>
              <a:rPr lang="en-GB" sz="1200" b="0" strike="noStrike" spc="-1" dirty="0">
                <a:latin typeface="Arial"/>
              </a:rPr>
            </a:br>
            <a:endParaRPr lang="en-GB" sz="1200" b="0" strike="noStrike" spc="-1" dirty="0">
              <a:solidFill>
                <a:srgbClr val="FF0066"/>
              </a:solidFill>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(D = 2 points, E = 6 points)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33673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(F =3 points, G = 3 points, H = 2 points)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grammar features.</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the answers only (or they could fill in if they have printed assessment sheets).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0" indent="0">
              <a:lnSpc>
                <a:spcPct val="100000"/>
              </a:lnSpc>
              <a:buNone/>
            </a:pPr>
            <a:r>
              <a:rPr lang="en-GB" sz="1200" b="1" strike="noStrike" spc="-1" dirty="0">
                <a:solidFill>
                  <a:srgbClr val="000000"/>
                </a:solidFill>
                <a:latin typeface="Calibri"/>
              </a:rPr>
              <a:t>Timing</a:t>
            </a:r>
            <a:r>
              <a:rPr lang="en-GB" sz="1200" b="0" strike="noStrike" spc="-1" dirty="0">
                <a:solidFill>
                  <a:srgbClr val="000000"/>
                </a:solidFill>
                <a:latin typeface="Calibri"/>
              </a:rPr>
              <a:t>: flexible</a:t>
            </a:r>
          </a:p>
          <a:p>
            <a:pPr marL="0" marR="0" lvl="0" indent="0" algn="l" rtl="0">
              <a:lnSpc>
                <a:spcPct val="100000"/>
              </a:lnSpc>
              <a:spcBef>
                <a:spcPts val="0"/>
              </a:spcBef>
              <a:spcAft>
                <a:spcPts val="0"/>
              </a:spcAft>
              <a:buClr>
                <a:schemeClr val="dk1"/>
              </a:buClr>
              <a:buSzPts val="1200"/>
              <a:buFont typeface="Calibri"/>
              <a:buNone/>
            </a:pPr>
            <a:r>
              <a:rPr lang="en-GB" b="1" dirty="0"/>
              <a:t>Note: </a:t>
            </a:r>
            <a:r>
              <a:rPr lang="en-GB" b="0" dirty="0"/>
              <a:t>the majority of this lesson will be taken up with the vocabulary and grammar parts of the assessment. However, this simple French canon can fit in either at the end of this week’s lesson or in the follow up time this week.  There are no other follow up materials this week, as we anticipate schools will be busy at this time of term. The song would make a good addition to a Christmas assembly. Note that there will be more activities in Week 14 to learn about Haitian Christmas traditions.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enjoy a traditional French song.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0000"/>
                </a:solidFill>
                <a:latin typeface="+mn-lt"/>
              </a:rPr>
              <a:t>Procedure:</a:t>
            </a:r>
            <a:br>
              <a:rPr lang="en-GB" sz="1200" b="0" strike="noStrike" spc="-1" dirty="0">
                <a:solidFill>
                  <a:srgbClr val="000000"/>
                </a:solidFill>
                <a:latin typeface="+mn-lt"/>
              </a:rPr>
            </a:br>
            <a:r>
              <a:rPr lang="en-GB" sz="1200" b="0" strike="noStrike" spc="-1" dirty="0">
                <a:solidFill>
                  <a:srgbClr val="000000"/>
                </a:solidFill>
                <a:latin typeface="+mn-lt"/>
              </a:rPr>
              <a:t>1. Click to bring up the information about the song.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2. Click to prompt pupils to tell you which word is ‘wind’ in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3. Ask pupils to tell you any words that end in a SFC (Silent Final Consonant), any words with an ‘</a:t>
            </a:r>
            <a:r>
              <a:rPr lang="en-GB" sz="1200" b="0" strike="noStrike" spc="-1" dirty="0" err="1">
                <a:solidFill>
                  <a:srgbClr val="000000"/>
                </a:solidFill>
                <a:latin typeface="+mn-lt"/>
              </a:rPr>
              <a:t>en</a:t>
            </a:r>
            <a:r>
              <a:rPr lang="en-GB" sz="1200" b="0" strike="noStrike" spc="-1" dirty="0">
                <a:solidFill>
                  <a:srgbClr val="000000"/>
                </a:solidFill>
                <a:latin typeface="+mn-lt"/>
              </a:rPr>
              <a:t>/an’ sound and with an ‘in’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4. Click to listen to the short music file and/or visit the YouTube page.  Pupils can join in with the words several times.  It is a very short song and they will soon be able to sing along.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mn-lt"/>
              </a:rPr>
              <a:t>5. Teachers may then like to divide the class into two or three and try to sing it as a round.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Song lyrics</a:t>
            </a:r>
            <a:r>
              <a:rPr lang="en-GB" b="0" baseline="0" dirty="0"/>
              <a:t>:</a:t>
            </a:r>
            <a:br>
              <a:rPr lang="en-GB" b="0" baseline="0" dirty="0"/>
            </a:br>
            <a:r>
              <a:rPr lang="en-GB" sz="1800" dirty="0">
                <a:solidFill>
                  <a:srgbClr val="0F0F0F"/>
                </a:solidFill>
                <a:effectLst/>
                <a:latin typeface="Roboto" panose="02000000000000000000" pitchFamily="2" charset="0"/>
                <a:ea typeface="DengXian" panose="02010600030101010101" pitchFamily="2" charset="-122"/>
              </a:rPr>
              <a:t>Vent frais, vent du matin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Vent qui souffle aux </a:t>
            </a:r>
            <a:r>
              <a:rPr lang="en-GB" sz="1800" dirty="0" err="1">
                <a:solidFill>
                  <a:srgbClr val="0F0F0F"/>
                </a:solidFill>
                <a:effectLst/>
                <a:latin typeface="Roboto" panose="02000000000000000000" pitchFamily="2" charset="0"/>
                <a:ea typeface="DengXian" panose="02010600030101010101" pitchFamily="2" charset="-122"/>
              </a:rPr>
              <a:t>sommets</a:t>
            </a:r>
            <a:r>
              <a:rPr lang="en-GB" sz="1800" dirty="0">
                <a:solidFill>
                  <a:srgbClr val="0F0F0F"/>
                </a:solidFill>
                <a:effectLst/>
                <a:latin typeface="Roboto" panose="02000000000000000000" pitchFamily="2" charset="0"/>
                <a:ea typeface="DengXian" panose="02010600030101010101" pitchFamily="2" charset="-122"/>
              </a:rPr>
              <a:t> des grands pins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Joie du vent qui souffle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Allons dans le grand </a:t>
            </a:r>
            <a:br>
              <a:rPr lang="en-GB" sz="1800" dirty="0">
                <a:solidFill>
                  <a:srgbClr val="0F0F0F"/>
                </a:solidFill>
                <a:effectLst/>
                <a:latin typeface="Roboto" panose="02000000000000000000" pitchFamily="2" charset="0"/>
                <a:ea typeface="DengXian" panose="02010600030101010101" pitchFamily="2" charset="-122"/>
              </a:rPr>
            </a:br>
            <a:r>
              <a:rPr lang="en-GB" sz="1800" dirty="0">
                <a:solidFill>
                  <a:srgbClr val="0F0F0F"/>
                </a:solidFill>
                <a:effectLst/>
                <a:latin typeface="Roboto" panose="02000000000000000000" pitchFamily="2" charset="0"/>
                <a:ea typeface="DengXian" panose="02010600030101010101" pitchFamily="2" charset="-122"/>
              </a:rPr>
              <a:t>Vent frais, vent du matin</a:t>
            </a:r>
            <a:endParaRPr lang="en-GB" sz="18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r>
              <a:rPr lang="en-GB" b="1" baseline="0" dirty="0"/>
              <a:t>Information about Vent frais, vent du matin: </a:t>
            </a:r>
            <a:r>
              <a:rPr lang="en-GB" b="0" baseline="0" dirty="0"/>
              <a:t>https://fr.wikipedia.org/wiki/Vent_frais,_vent_du_matin </a:t>
            </a:r>
          </a:p>
          <a:p>
            <a:pPr marL="0" indent="0">
              <a:lnSpc>
                <a:spcPct val="100000"/>
              </a:lnSpc>
              <a:buNone/>
            </a:pPr>
            <a:r>
              <a:rPr lang="en-GB" sz="1200" b="1" strike="noStrike" spc="-1" dirty="0">
                <a:solidFill>
                  <a:srgbClr val="000000"/>
                </a:solidFill>
                <a:latin typeface="Calibri"/>
              </a:rPr>
              <a:t>Sheet music image: </a:t>
            </a:r>
            <a:r>
              <a:rPr lang="en-GB" sz="1200" b="0" strike="noStrike" spc="-1" dirty="0" err="1">
                <a:solidFill>
                  <a:srgbClr val="000000"/>
                </a:solidFill>
                <a:latin typeface="Calibri"/>
              </a:rPr>
              <a:t>Cdang</a:t>
            </a:r>
            <a:r>
              <a:rPr lang="en-GB" sz="1200" b="0" strike="noStrike" spc="-1" dirty="0">
                <a:solidFill>
                  <a:srgbClr val="000000"/>
                </a:solidFill>
                <a:latin typeface="Calibri"/>
              </a:rPr>
              <a:t>, CC0, via Wikimedia Commons</a:t>
            </a:r>
          </a:p>
          <a:p>
            <a:r>
              <a:rPr lang="en-GB" sz="1800" b="1" dirty="0"/>
              <a:t>Video of the song: </a:t>
            </a:r>
            <a:r>
              <a:rPr lang="en-GB" sz="1800" u="sng" dirty="0">
                <a:solidFill>
                  <a:srgbClr val="0000FF"/>
                </a:solidFill>
                <a:effectLst/>
                <a:latin typeface="Calibri" panose="020F0502020204030204" pitchFamily="34" charset="0"/>
                <a:ea typeface="DengXian" panose="02010600030101010101" pitchFamily="2" charset="-122"/>
                <a:hlinkClick r:id="rId3"/>
              </a:rPr>
              <a:t>https://youtu.be/x7Vj8zUmN1I</a:t>
            </a:r>
            <a:endParaRPr lang="en-GB" sz="18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More information about the choir Les Petits Chanteurs: </a:t>
            </a:r>
            <a:r>
              <a:rPr lang="en-GB" sz="1200" u="sng" dirty="0">
                <a:solidFill>
                  <a:srgbClr val="0000FF"/>
                </a:solidFill>
                <a:effectLst/>
                <a:latin typeface="Calibri" panose="020F0502020204030204" pitchFamily="34" charset="0"/>
                <a:ea typeface="DengXian" panose="02010600030101010101" pitchFamily="2" charset="-122"/>
                <a:hlinkClick r:id="rId4"/>
              </a:rPr>
              <a:t>https://fr.wikipedia.org/wiki/Petits_Chanteurs_d%27Asni%C3%A8res</a:t>
            </a:r>
            <a:endParaRPr lang="en-GB" sz="1200" dirty="0">
              <a:effectLst/>
              <a:latin typeface="Calibri" panose="020F0502020204030204" pitchFamily="34" charset="0"/>
              <a:ea typeface="DengXian" panose="02010600030101010101" pitchFamily="2"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Midi music file: </a:t>
            </a:r>
            <a:r>
              <a:rPr lang="en-GB" b="0" dirty="0"/>
              <a:t>https://commons.wikimedia.org/wiki/File:Vent_frais_vent_du_matin.midi?uselang=fr </a:t>
            </a:r>
            <a:br>
              <a:rPr lang="en-GB" b="1" dirty="0"/>
            </a:br>
            <a:endParaRPr lang="en-GB" b="0"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987568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p>
          <a:p>
            <a:pPr marL="216000" indent="-216000">
              <a:lnSpc>
                <a:spcPct val="100000"/>
              </a:lnSpc>
            </a:pPr>
            <a:r>
              <a:rPr lang="en-US" sz="1200" b="1" strike="noStrike" spc="-1" dirty="0">
                <a:solidFill>
                  <a:srgbClr val="000000"/>
                </a:solidFill>
                <a:latin typeface="Calibri"/>
              </a:rPr>
              <a:t>(A=8 points)</a:t>
            </a:r>
            <a:endParaRPr lang="en-US" sz="1200" b="0" strike="noStrike" spc="-1" dirty="0">
              <a:latin typeface="Arial"/>
            </a:endParaRPr>
          </a:p>
          <a:p>
            <a:pPr marL="216000" indent="-216000">
              <a:lnSpc>
                <a:spcPct val="100000"/>
              </a:lnSpc>
            </a:pPr>
            <a:endParaRPr lang="en-US" sz="1200" b="1" strike="noStrike" spc="-1" dirty="0">
              <a:solidFill>
                <a:srgbClr val="000000"/>
              </a:solidFill>
              <a:latin typeface="Calibri"/>
            </a:endParaRPr>
          </a:p>
          <a:p>
            <a:pPr marL="216000" indent="-216000">
              <a:lnSpc>
                <a:spcPct val="100000"/>
              </a:lnSpc>
            </a:pPr>
            <a:r>
              <a:rPr lang="en-US" sz="1200" b="1" strike="noStrike" spc="-1" dirty="0">
                <a:solidFill>
                  <a:srgbClr val="000000"/>
                </a:solidFill>
                <a:latin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 </a:t>
            </a:r>
            <a:r>
              <a:rPr lang="en-US" sz="1200" kern="1200" dirty="0" err="1">
                <a:solidFill>
                  <a:schemeClr val="tx1"/>
                </a:solidFill>
                <a:effectLst/>
                <a:latin typeface="+mn-lt"/>
                <a:ea typeface="+mn-ea"/>
                <a:cs typeface="+mn-cs"/>
              </a:rPr>
              <a:t>vingt</a:t>
            </a:r>
            <a:r>
              <a:rPr lang="en-US" sz="1200" kern="1200" dirty="0">
                <a:solidFill>
                  <a:schemeClr val="tx1"/>
                </a:solidFill>
                <a:effectLst/>
                <a:latin typeface="+mn-lt"/>
                <a:ea typeface="+mn-ea"/>
                <a:cs typeface="+mn-cs"/>
              </a:rPr>
              <a:t>-trois | </a:t>
            </a:r>
            <a:r>
              <a:rPr lang="en-US" sz="1200" kern="1200" dirty="0" err="1">
                <a:solidFill>
                  <a:schemeClr val="tx1"/>
                </a:solidFill>
                <a:effectLst/>
                <a:latin typeface="+mn-lt"/>
                <a:ea typeface="+mn-ea"/>
                <a:cs typeface="+mn-cs"/>
              </a:rPr>
              <a:t>vingt</a:t>
            </a:r>
            <a:r>
              <a:rPr lang="en-US" sz="1200" kern="1200" dirty="0">
                <a:solidFill>
                  <a:schemeClr val="tx1"/>
                </a:solidFill>
                <a:effectLst/>
                <a:latin typeface="+mn-lt"/>
                <a:ea typeface="+mn-ea"/>
                <a:cs typeface="+mn-cs"/>
              </a:rPr>
              <a:t>-trois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voyager | voyager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vous</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vous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 </a:t>
            </a:r>
            <a:r>
              <a:rPr lang="en-US" sz="1200" kern="1200" dirty="0" err="1">
                <a:solidFill>
                  <a:schemeClr val="tx1"/>
                </a:solidFill>
                <a:effectLst/>
                <a:latin typeface="+mn-lt"/>
                <a:ea typeface="+mn-ea"/>
                <a:cs typeface="+mn-cs"/>
              </a:rPr>
              <a:t>quel</a:t>
            </a:r>
            <a:r>
              <a:rPr lang="en-US" sz="1200" kern="1200" dirty="0">
                <a:solidFill>
                  <a:schemeClr val="tx1"/>
                </a:solidFill>
                <a:effectLst/>
                <a:latin typeface="+mn-lt"/>
                <a:ea typeface="+mn-ea"/>
                <a:cs typeface="+mn-cs"/>
              </a:rPr>
              <a:t> | </a:t>
            </a:r>
            <a:r>
              <a:rPr lang="en-US" sz="1200" kern="1200" dirty="0" err="1">
                <a:solidFill>
                  <a:schemeClr val="tx1"/>
                </a:solidFill>
                <a:effectLst/>
                <a:latin typeface="+mn-lt"/>
                <a:ea typeface="+mn-ea"/>
                <a:cs typeface="+mn-cs"/>
              </a:rPr>
              <a:t>quel</a:t>
            </a:r>
            <a:endParaRPr lang="en-US" sz="1200" kern="1200" dirty="0">
              <a:solidFill>
                <a:schemeClr val="tx1"/>
              </a:solidFill>
              <a:effectLst/>
              <a:latin typeface="+mn-lt"/>
              <a:ea typeface="+mn-ea"/>
              <a:cs typeface="+mn-cs"/>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70759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p>
          <a:p>
            <a:pPr marL="216000" indent="-216000">
              <a:lnSpc>
                <a:spcPct val="100000"/>
              </a:lnSpc>
            </a:pPr>
            <a:endParaRPr lang="en-GB" sz="1200" b="1" strike="noStrike" kern="1200" spc="-1" dirty="0">
              <a:solidFill>
                <a:srgbClr val="000000"/>
              </a:solidFill>
              <a:effectLst/>
              <a:latin typeface="Calibri"/>
              <a:ea typeface="+mn-ea"/>
              <a:cs typeface="+mn-cs"/>
            </a:endParaRPr>
          </a:p>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5. préféré | préféré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6. travailleur | travailleur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manger | manger </a:t>
            </a:r>
          </a:p>
          <a:p>
            <a:r>
              <a:rPr lang="fr-FR" sz="1200" kern="1200" dirty="0">
                <a:solidFill>
                  <a:schemeClr val="tx1"/>
                </a:solidFill>
                <a:effectLst/>
                <a:latin typeface="+mn-lt"/>
                <a:ea typeface="+mn-ea"/>
                <a:cs typeface="+mn-cs"/>
              </a:rPr>
              <a:t>8. derrière |  derrière</a:t>
            </a:r>
            <a:endParaRPr lang="en-GB" sz="1200" b="1" strike="noStrike" spc="-1" dirty="0">
              <a:latin typeface="Arial"/>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8390359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kern="1200" dirty="0">
              <a:solidFill>
                <a:schemeClr val="tx1"/>
              </a:solidFill>
              <a:effectLst/>
              <a:latin typeface="+mn-lt"/>
              <a:ea typeface="+mn-ea"/>
              <a:cs typeface="+mn-cs"/>
            </a:endParaRPr>
          </a:p>
          <a:p>
            <a:pPr marL="216000" indent="-216000">
              <a:lnSpc>
                <a:spcPct val="100000"/>
              </a:lnSpc>
            </a:pPr>
            <a:r>
              <a:rPr lang="en-GB" sz="1200" b="1" strike="noStrike" spc="-1" dirty="0">
                <a:solidFill>
                  <a:srgbClr val="000000"/>
                </a:solidFill>
                <a:latin typeface="+mn-lt"/>
                <a:ea typeface="Calibri"/>
              </a:rPr>
              <a:t>(B = 8 points)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r>
              <a:rPr lang="fr-FR"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magasin</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magasin</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visage | visage</a:t>
            </a:r>
          </a:p>
          <a:p>
            <a:r>
              <a:rPr lang="fr-FR" sz="120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chaise | chaise</a:t>
            </a:r>
          </a:p>
          <a:p>
            <a:r>
              <a:rPr lang="fr-FR" sz="1200" kern="1200" dirty="0">
                <a:solidFill>
                  <a:schemeClr val="tx1"/>
                </a:solidFill>
                <a:effectLst/>
                <a:latin typeface="+mn-lt"/>
                <a:ea typeface="+mn-ea"/>
                <a:cs typeface="+mn-cs"/>
              </a:rPr>
              <a:t>4. drôle |  drôle</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0458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p>
          <a:p>
            <a:pPr marL="216000" indent="-216000">
              <a:lnSpc>
                <a:spcPct val="100000"/>
              </a:lnSpc>
            </a:pPr>
            <a:endParaRPr lang="en-GB" sz="1200" b="1" strike="noStrike" kern="1200" spc="-1" dirty="0">
              <a:solidFill>
                <a:srgbClr val="000000"/>
              </a:solidFill>
              <a:effectLst/>
              <a:latin typeface="Calibri"/>
              <a:ea typeface="+mn-ea"/>
              <a:cs typeface="+mn-cs"/>
            </a:endParaRPr>
          </a:p>
          <a:p>
            <a:pPr marL="216000" indent="-216000">
              <a:lnSpc>
                <a:spcPct val="100000"/>
              </a:lnSpc>
            </a:pPr>
            <a:r>
              <a:rPr lang="en-GB" sz="1200" b="1" strike="noStrike" spc="-1" dirty="0">
                <a:latin typeface="Aria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5. aout | aout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vieux</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vieux</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onze</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onze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actrice |  actrice</a:t>
            </a:r>
            <a:endParaRPr lang="en-GB" sz="1200" kern="1200" dirty="0">
              <a:solidFill>
                <a:schemeClr val="tx1"/>
              </a:solidFill>
              <a:effectLst/>
              <a:latin typeface="+mn-lt"/>
              <a:ea typeface="+mn-ea"/>
              <a:cs typeface="+mn-cs"/>
            </a:endParaRPr>
          </a:p>
          <a:p>
            <a:pPr marL="216000" indent="-216000">
              <a:lnSpc>
                <a:spcPct val="100000"/>
              </a:lnSpc>
            </a:pP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57410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p>
          <a:p>
            <a:pPr marL="216000" indent="-216000">
              <a:lnSpc>
                <a:spcPct val="100000"/>
              </a:lnSpc>
            </a:pPr>
            <a:r>
              <a:rPr lang="en-GB" sz="1200" b="1" strike="noStrike" kern="1200" spc="-1" dirty="0">
                <a:solidFill>
                  <a:srgbClr val="000000"/>
                </a:solidFill>
                <a:effectLst/>
                <a:latin typeface="Calibri"/>
                <a:ea typeface="+mn-ea"/>
                <a:cs typeface="+mn-cs"/>
              </a:rPr>
              <a:t>(C = 18 points)</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62519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kern="1200" dirty="0">
              <a:solidFill>
                <a:schemeClr val="tx1"/>
              </a:solidFill>
              <a:effectLst/>
              <a:latin typeface="+mn-lt"/>
              <a:ea typeface="+mn-ea"/>
              <a:cs typeface="+mn-cs"/>
            </a:endParaRPr>
          </a:p>
          <a:p>
            <a:pPr>
              <a:lnSpc>
                <a:spcPct val="100000"/>
              </a:lnSpc>
            </a:pPr>
            <a:r>
              <a:rPr lang="en-GB" sz="1200" b="1" strike="noStrike" spc="-1" dirty="0">
                <a:latin typeface="Arial"/>
              </a:rPr>
              <a:t>(D = 16 points)</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318448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20-25 minutes (all assessment slides)</a:t>
            </a:r>
          </a:p>
          <a:p>
            <a:pPr marL="216000" indent="-216000">
              <a:lnSpc>
                <a:spcPct val="100000"/>
              </a:lnSpc>
            </a:pPr>
            <a:r>
              <a:rPr lang="en-GB" sz="1200" b="1" strike="noStrike" spc="-1" dirty="0">
                <a:solidFill>
                  <a:srgbClr val="000000"/>
                </a:solidFill>
                <a:latin typeface="Calibri"/>
              </a:rPr>
              <a:t>(A=8 points)</a:t>
            </a: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vocabulary taught in weeks 1-12 of the course.</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16000" indent="-216000">
              <a:lnSpc>
                <a:spcPct val="100000"/>
              </a:lnSpc>
            </a:pPr>
            <a:r>
              <a:rPr lang="en-GB" sz="1200" b="0" strike="noStrike" spc="-1" dirty="0">
                <a:solidFill>
                  <a:srgbClr val="000000"/>
                </a:solidFill>
                <a:latin typeface="Calibri"/>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Calibri"/>
              </a:rPr>
              <a:t>2. Pupils can either write 1C, etc.. or if they have the assessment on a print out they can put a X in the correct box. </a:t>
            </a:r>
            <a:endParaRPr lang="en-GB" sz="1200" b="1" strike="noStrike" spc="-1" dirty="0">
              <a:solidFill>
                <a:srgbClr val="000000"/>
              </a:solidFill>
              <a:latin typeface="Calibri"/>
            </a:endParaRPr>
          </a:p>
          <a:p>
            <a:pPr marL="216000" indent="-216000">
              <a:lnSpc>
                <a:spcPct val="100000"/>
              </a:lnSpc>
            </a:pPr>
            <a:r>
              <a:rPr lang="en-GB" sz="1200" b="0" strike="noStrike" spc="-1" dirty="0">
                <a:solidFill>
                  <a:srgbClr val="000000"/>
                </a:solidFill>
                <a:latin typeface="Calibri"/>
              </a:rPr>
              <a:t>3. After items 1-4, continue to the next slide to complete the remainder of the task.</a:t>
            </a:r>
          </a:p>
          <a:p>
            <a:pPr marL="216000" indent="-216000">
              <a:lnSpc>
                <a:spcPct val="100000"/>
              </a:lnSpc>
            </a:pPr>
            <a:endParaRPr lang="en-GB" sz="1200" b="1"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1. vingt-trois | vingt-trois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voyager | voyager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vous</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vous</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4. quel | quel</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19638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02511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27465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ANSWERS</a:t>
            </a:r>
            <a:endParaRPr lang="en-GB" sz="1200" kern="1200" dirty="0">
              <a:solidFill>
                <a:schemeClr val="tx1"/>
              </a:solidFill>
              <a:effectLst/>
              <a:latin typeface="+mn-lt"/>
              <a:ea typeface="+mn-ea"/>
              <a:cs typeface="+mn-cs"/>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5500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latin typeface="Arial"/>
              </a:rPr>
              <a:t>[2/2]</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5. préféré | préféré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6. travailleur | travailleur</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manger | manger </a:t>
            </a:r>
          </a:p>
          <a:p>
            <a:r>
              <a:rPr lang="fr-FR" sz="1200" kern="1200" dirty="0">
                <a:solidFill>
                  <a:schemeClr val="tx1"/>
                </a:solidFill>
                <a:effectLst/>
                <a:latin typeface="+mn-lt"/>
                <a:ea typeface="+mn-ea"/>
                <a:cs typeface="+mn-cs"/>
              </a:rPr>
              <a:t>8. derrière |  derrière</a:t>
            </a:r>
            <a:endParaRPr lang="en-GB" sz="1200" b="1"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6636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(B = 8 points)</a:t>
            </a:r>
          </a:p>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4. When complete, continue to the next slide to do items 5-8.</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r>
              <a:rPr lang="fr-FR" sz="1200" kern="1200" dirty="0">
                <a:solidFill>
                  <a:schemeClr val="tx1"/>
                </a:solidFill>
                <a:effectLst/>
                <a:latin typeface="+mn-lt"/>
                <a:ea typeface="+mn-ea"/>
                <a:cs typeface="+mn-cs"/>
              </a:rPr>
              <a:t>1. </a:t>
            </a:r>
            <a:r>
              <a:rPr lang="en-GB" sz="1200" kern="1200" dirty="0" err="1">
                <a:solidFill>
                  <a:schemeClr val="tx1"/>
                </a:solidFill>
                <a:effectLst/>
                <a:latin typeface="+mn-lt"/>
                <a:ea typeface="+mn-ea"/>
                <a:cs typeface="+mn-cs"/>
              </a:rPr>
              <a:t>magasin</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magasin</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2. </a:t>
            </a:r>
            <a:r>
              <a:rPr lang="en-GB" sz="1200" kern="1200" dirty="0">
                <a:solidFill>
                  <a:schemeClr val="tx1"/>
                </a:solidFill>
                <a:effectLst/>
                <a:latin typeface="+mn-lt"/>
                <a:ea typeface="+mn-ea"/>
                <a:cs typeface="+mn-cs"/>
              </a:rPr>
              <a:t>visage | visage</a:t>
            </a:r>
          </a:p>
          <a:p>
            <a:r>
              <a:rPr lang="fr-FR" sz="120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chaise | chaise</a:t>
            </a:r>
          </a:p>
          <a:p>
            <a:r>
              <a:rPr lang="fr-FR" sz="1200" kern="1200" dirty="0">
                <a:solidFill>
                  <a:schemeClr val="tx1"/>
                </a:solidFill>
                <a:effectLst/>
                <a:latin typeface="+mn-lt"/>
                <a:ea typeface="+mn-ea"/>
                <a:cs typeface="+mn-cs"/>
              </a:rPr>
              <a:t>4. drôle |  drôle</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2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mn-lt"/>
                <a:ea typeface="Calibri"/>
              </a:rPr>
              <a:t>Procedure:</a:t>
            </a:r>
          </a:p>
          <a:p>
            <a:pPr marL="216000" indent="-216000">
              <a:lnSpc>
                <a:spcPct val="100000"/>
              </a:lnSpc>
            </a:pPr>
            <a:r>
              <a:rPr lang="en-GB" sz="1200" b="0" strike="noStrike" spc="-1" dirty="0">
                <a:solidFill>
                  <a:srgbClr val="000000"/>
                </a:solidFill>
                <a:latin typeface="+mn-lt"/>
              </a:rPr>
              <a:t>1. Click the audio buttons to play each item. (The words are recorded twice with a pause to allow pupils to process the information).</a:t>
            </a:r>
          </a:p>
          <a:p>
            <a:pPr marL="216000" indent="-216000">
              <a:lnSpc>
                <a:spcPct val="100000"/>
              </a:lnSpc>
            </a:pPr>
            <a:r>
              <a:rPr lang="en-GB" sz="1200" b="0" strike="noStrike" spc="-1" dirty="0">
                <a:solidFill>
                  <a:srgbClr val="000000"/>
                </a:solidFill>
                <a:latin typeface="+mn-lt"/>
              </a:rPr>
              <a:t>2. Pupils can either write 1C, etc.. or if they have the assessment on a print out they can put a X in the correct box.</a:t>
            </a:r>
          </a:p>
          <a:p>
            <a:pPr marL="216000" indent="-216000">
              <a:lnSpc>
                <a:spcPct val="100000"/>
              </a:lnSpc>
            </a:pPr>
            <a:r>
              <a:rPr lang="en-GB" sz="1200" b="0" strike="noStrike" spc="-1" dirty="0">
                <a:solidFill>
                  <a:srgbClr val="000000"/>
                </a:solidFill>
                <a:latin typeface="+mn-lt"/>
              </a:rPr>
              <a:t>3. When complete, continue to the reading.</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5. aout | aout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6. </a:t>
            </a:r>
            <a:r>
              <a:rPr lang="en-GB" sz="1200" kern="1200" dirty="0" err="1">
                <a:solidFill>
                  <a:schemeClr val="tx1"/>
                </a:solidFill>
                <a:effectLst/>
                <a:latin typeface="+mn-lt"/>
                <a:ea typeface="+mn-ea"/>
                <a:cs typeface="+mn-cs"/>
              </a:rPr>
              <a:t>vieux</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vieux</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7. </a:t>
            </a:r>
            <a:r>
              <a:rPr lang="en-GB" sz="1200" kern="1200" dirty="0" err="1">
                <a:solidFill>
                  <a:schemeClr val="tx1"/>
                </a:solidFill>
                <a:effectLst/>
                <a:latin typeface="+mn-lt"/>
                <a:ea typeface="+mn-ea"/>
                <a:cs typeface="+mn-cs"/>
              </a:rPr>
              <a:t>onze</a:t>
            </a:r>
            <a:r>
              <a:rPr lang="en-GB" sz="1200" kern="1200" dirty="0">
                <a:solidFill>
                  <a:schemeClr val="tx1"/>
                </a:solidFill>
                <a:effectLst/>
                <a:latin typeface="+mn-lt"/>
                <a:ea typeface="+mn-ea"/>
                <a:cs typeface="+mn-cs"/>
              </a:rPr>
              <a:t> | </a:t>
            </a:r>
            <a:r>
              <a:rPr lang="en-GB" sz="1200" kern="1200" dirty="0" err="1">
                <a:solidFill>
                  <a:schemeClr val="tx1"/>
                </a:solidFill>
                <a:effectLst/>
                <a:latin typeface="+mn-lt"/>
                <a:ea typeface="+mn-ea"/>
                <a:cs typeface="+mn-cs"/>
              </a:rPr>
              <a:t>onze</a:t>
            </a:r>
            <a:endParaRPr lang="en-GB"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8. actrice |  actrice</a:t>
            </a:r>
            <a:endParaRPr lang="en-GB" sz="1200" kern="1200" dirty="0">
              <a:solidFill>
                <a:schemeClr val="tx1"/>
              </a:solidFill>
              <a:effectLst/>
              <a:latin typeface="+mn-lt"/>
              <a:ea typeface="+mn-ea"/>
              <a:cs typeface="+mn-cs"/>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541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(C =18 points)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recall of previously taught vocabulary.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(D = 16 points)</a:t>
            </a: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production of previously taught vocabulary.</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Ensure that the task is clear.  </a:t>
            </a:r>
          </a:p>
          <a:p>
            <a:pPr marL="229320" indent="-228600">
              <a:lnSpc>
                <a:spcPct val="100000"/>
              </a:lnSpc>
              <a:buAutoNum type="arabicPeriod"/>
            </a:pPr>
            <a:r>
              <a:rPr lang="en-GB" sz="1200" b="0" strike="noStrike" spc="-1" dirty="0">
                <a:solidFill>
                  <a:srgbClr val="000000"/>
                </a:solidFill>
                <a:latin typeface="+mn-lt"/>
              </a:rPr>
              <a:t>Pupils could write 1 – 10 and the individual English word meanings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13175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(A = 6 points)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1 – 6 and the correct English pronoun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03886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(B = 2 points, C = 2 points)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understanding of previously taught grammar features.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Ensure that the task is clear.  </a:t>
            </a:r>
          </a:p>
          <a:p>
            <a:pPr marL="229320" indent="-228600">
              <a:lnSpc>
                <a:spcPct val="100000"/>
              </a:lnSpc>
              <a:buAutoNum type="arabicPeriod"/>
            </a:pPr>
            <a:r>
              <a:rPr lang="en-GB" sz="1200" b="0" strike="noStrike" spc="-1" dirty="0">
                <a:solidFill>
                  <a:srgbClr val="000000"/>
                </a:solidFill>
                <a:latin typeface="Calibri"/>
              </a:rPr>
              <a:t>Pupils could write the answers only (or they could fill in if they have printed assessment sheets).</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830532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9.png"/><Relationship Id="rId2" Type="http://schemas.openxmlformats.org/officeDocument/2006/relationships/audio" Target="../media/media1.midi"/><Relationship Id="rId1" Type="http://schemas.microsoft.com/office/2007/relationships/media" Target="../media/media1.midi"/><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4.png"/><Relationship Id="rId7" Type="http://schemas.openxmlformats.org/officeDocument/2006/relationships/audio" Target="../media/audio3.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7.wav"/><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audio" Target="../media/audio12.wav"/><Relationship Id="rId3" Type="http://schemas.openxmlformats.org/officeDocument/2006/relationships/image" Target="../media/image4.png"/><Relationship Id="rId7" Type="http://schemas.openxmlformats.org/officeDocument/2006/relationships/audio" Target="../media/audio11.wav"/><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audio" Target="../media/audio10.wav"/><Relationship Id="rId5" Type="http://schemas.openxmlformats.org/officeDocument/2006/relationships/audio" Target="../media/audio9.wav"/><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image" Target="../media/image4.png"/><Relationship Id="rId7" Type="http://schemas.openxmlformats.org/officeDocument/2006/relationships/audio" Target="../media/audio15.wav"/><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Vocabulary &amp; Grammar Quiz</a:t>
            </a: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Christmas song</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4" descr="Navidad, Decoraciones, Decoración, Verde, Antecedentes">
            <a:extLst>
              <a:ext uri="{FF2B5EF4-FFF2-40B4-BE49-F238E27FC236}">
                <a16:creationId xmlns:a16="http://schemas.microsoft.com/office/drawing/2014/main" id="{7F827693-45BC-4F9D-AD3D-E986B7DE922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vidad, Decoraciones, Decoración, Verde, Antecedentes">
            <a:extLst>
              <a:ext uri="{FF2B5EF4-FFF2-40B4-BE49-F238E27FC236}">
                <a16:creationId xmlns:a16="http://schemas.microsoft.com/office/drawing/2014/main" id="{BB785189-A6D7-4918-86CC-4035353E27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avidad, El Árbol De Navidad, Bell, Calcetín, Un Regalo">
            <a:extLst>
              <a:ext uri="{FF2B5EF4-FFF2-40B4-BE49-F238E27FC236}">
                <a16:creationId xmlns:a16="http://schemas.microsoft.com/office/drawing/2014/main" id="{1B18D462-B645-4FAD-8FC1-DC075468F41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0013" r="27968" b="37333"/>
          <a:stretch/>
        </p:blipFill>
        <p:spPr bwMode="auto">
          <a:xfrm>
            <a:off x="1235988" y="1603899"/>
            <a:ext cx="2033793" cy="3234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Navidad, Decoraciones, Decoración, Verde, Antecedentes">
            <a:extLst>
              <a:ext uri="{FF2B5EF4-FFF2-40B4-BE49-F238E27FC236}">
                <a16:creationId xmlns:a16="http://schemas.microsoft.com/office/drawing/2014/main" id="{11FC1F17-C5BB-46DE-BC6A-4B1E2B058E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11" t="50000" r="24666"/>
          <a:stretch/>
        </p:blipFill>
        <p:spPr bwMode="auto">
          <a:xfrm>
            <a:off x="1647366" y="1263680"/>
            <a:ext cx="878562" cy="8453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770724"/>
          </a:xfrm>
          <a:prstGeom prst="rect">
            <a:avLst/>
          </a:prstGeom>
        </p:spPr>
        <p:txBody>
          <a:bodyPr wrap="square">
            <a:spAutoFit/>
          </a:bodyPr>
          <a:lstStyle/>
          <a:p>
            <a:pPr>
              <a:lnSpc>
                <a:spcPct val="107000"/>
              </a:lnSpc>
              <a:spcAft>
                <a:spcPts val="800"/>
              </a:spcAft>
            </a:pPr>
            <a:r>
              <a:rPr lang="en-US" sz="24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D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words in each box in the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correct order</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to make a question.</a:t>
            </a:r>
            <a:b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b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GB" sz="28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E</a:t>
            </a:r>
            <a:r>
              <a:rPr lang="en-GB" sz="24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 </a:t>
            </a:r>
            <a:r>
              <a:rPr lang="en-US" sz="2000"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extLst>
              <p:ext uri="{D42A27DB-BD31-4B8C-83A1-F6EECF244321}">
                <p14:modId xmlns:p14="http://schemas.microsoft.com/office/powerpoint/2010/main" val="3532793156"/>
              </p:ext>
            </p:extLst>
          </p:nvPr>
        </p:nvGraphicFramePr>
        <p:xfrm>
          <a:off x="1278965" y="996937"/>
          <a:ext cx="9656373" cy="2320544"/>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quoi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graphicFrame>
        <p:nvGraphicFramePr>
          <p:cNvPr id="14" name="Table 13">
            <a:extLst>
              <a:ext uri="{FF2B5EF4-FFF2-40B4-BE49-F238E27FC236}">
                <a16:creationId xmlns:a16="http://schemas.microsoft.com/office/drawing/2014/main" id="{F0854DE5-DBCC-473F-9707-AEE797902544}"/>
              </a:ext>
            </a:extLst>
          </p:cNvPr>
          <p:cNvGraphicFramePr>
            <a:graphicFrameLocks noGrp="1"/>
          </p:cNvGraphicFramePr>
          <p:nvPr>
            <p:extLst>
              <p:ext uri="{D42A27DB-BD31-4B8C-83A1-F6EECF244321}">
                <p14:modId xmlns:p14="http://schemas.microsoft.com/office/powerpoint/2010/main" val="835651261"/>
              </p:ext>
            </p:extLst>
          </p:nvPr>
        </p:nvGraphicFramePr>
        <p:xfrm>
          <a:off x="821487" y="3532742"/>
          <a:ext cx="10777290" cy="3221317"/>
        </p:xfrm>
        <a:graphic>
          <a:graphicData uri="http://schemas.openxmlformats.org/drawingml/2006/table">
            <a:tbl>
              <a:tblPr firstRow="1" firstCol="1" bandRow="1"/>
              <a:tblGrid>
                <a:gridCol w="420440">
                  <a:extLst>
                    <a:ext uri="{9D8B030D-6E8A-4147-A177-3AD203B41FA5}">
                      <a16:colId xmlns:a16="http://schemas.microsoft.com/office/drawing/2014/main" val="1602804294"/>
                    </a:ext>
                  </a:extLst>
                </a:gridCol>
                <a:gridCol w="7668033">
                  <a:extLst>
                    <a:ext uri="{9D8B030D-6E8A-4147-A177-3AD203B41FA5}">
                      <a16:colId xmlns:a16="http://schemas.microsoft.com/office/drawing/2014/main" val="1790457150"/>
                    </a:ext>
                  </a:extLst>
                </a:gridCol>
                <a:gridCol w="2688817">
                  <a:extLst>
                    <a:ext uri="{9D8B030D-6E8A-4147-A177-3AD203B41FA5}">
                      <a16:colId xmlns:a16="http://schemas.microsoft.com/office/drawing/2014/main" val="4030763506"/>
                    </a:ext>
                  </a:extLst>
                </a:gridCol>
              </a:tblGrid>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392055"/>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Tu ___________  un cahier.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060639"/>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Je ___________  à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l’école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957724"/>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Elles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là</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98958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positifs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824726"/>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idée.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50336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Nous __________ des crayons .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653985"/>
                  </a:ext>
                </a:extLst>
              </a:tr>
            </a:tbl>
          </a:graphicData>
        </a:graphic>
      </p:graphicFrame>
      <p:sp>
        <p:nvSpPr>
          <p:cNvPr id="4" name="Rectangle 3">
            <a:extLst>
              <a:ext uri="{FF2B5EF4-FFF2-40B4-BE49-F238E27FC236}">
                <a16:creationId xmlns:a16="http://schemas.microsoft.com/office/drawing/2014/main" id="{F0405A41-DBB0-45CE-95F0-43C7C9270BA6}"/>
              </a:ext>
            </a:extLst>
          </p:cNvPr>
          <p:cNvSpPr/>
          <p:nvPr/>
        </p:nvSpPr>
        <p:spPr>
          <a:xfrm>
            <a:off x="10707709" y="3598424"/>
            <a:ext cx="875561" cy="404534"/>
          </a:xfrm>
          <a:prstGeom prst="rect">
            <a:avLst/>
          </a:prstGeom>
        </p:spPr>
        <p:txBody>
          <a:bodyPr wrap="none">
            <a:spAutoFit/>
          </a:bodyPr>
          <a:lstStyle/>
          <a:p>
            <a:pPr lvl="0">
              <a:lnSpc>
                <a:spcPct val="107000"/>
              </a:lnSpc>
            </a:pPr>
            <a:r>
              <a:rPr lang="en-GB" sz="2000" b="1" dirty="0">
                <a:solidFill>
                  <a:srgbClr val="002060"/>
                </a:solidFill>
                <a:latin typeface="Century Gothic" panose="020B0502020202020204" pitchFamily="34" charset="0"/>
                <a:ea typeface="DengXian" panose="02010600030101010101" pitchFamily="2" charset="-122"/>
                <a:cs typeface="Times New Roman" panose="02020603050405020304" pitchFamily="18" charset="0"/>
              </a:rPr>
              <a:t>Clues</a:t>
            </a:r>
            <a:endParaRPr lang="en-GB" sz="2000" dirty="0">
              <a:solidFill>
                <a:prstClr val="black"/>
              </a:solidFill>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spTree>
    <p:extLst>
      <p:ext uri="{BB962C8B-B14F-4D97-AF65-F5344CB8AC3E}">
        <p14:creationId xmlns:p14="http://schemas.microsoft.com/office/powerpoint/2010/main" val="31118834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6" name="Picture 75">
            <a:extLst>
              <a:ext uri="{FF2B5EF4-FFF2-40B4-BE49-F238E27FC236}">
                <a16:creationId xmlns:a16="http://schemas.microsoft.com/office/drawing/2014/main" id="{9D4660C2-C70A-47B3-A6B8-73503BF96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7F770F30-CCB1-466A-A3D7-ED738F2AC876}"/>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10" name="Rectangle 9">
            <a:extLst>
              <a:ext uri="{FF2B5EF4-FFF2-40B4-BE49-F238E27FC236}">
                <a16:creationId xmlns:a16="http://schemas.microsoft.com/office/drawing/2014/main" id="{077C6DC0-AFA0-4C98-A91B-4707ECC10DE3}"/>
              </a:ext>
            </a:extLst>
          </p:cNvPr>
          <p:cNvSpPr/>
          <p:nvPr/>
        </p:nvSpPr>
        <p:spPr>
          <a:xfrm>
            <a:off x="1142884" y="550013"/>
            <a:ext cx="9788673" cy="1136786"/>
          </a:xfrm>
          <a:prstGeom prst="rect">
            <a:avLst/>
          </a:prstGeom>
        </p:spPr>
        <p:txBody>
          <a:bodyPr wrap="square">
            <a:spAutoFit/>
          </a:bodyPr>
          <a:lstStyle/>
          <a:p>
            <a:pPr>
              <a:lnSpc>
                <a:spcPct val="107000"/>
              </a:lnSpc>
              <a:spcAft>
                <a:spcPts val="800"/>
              </a:spcAft>
            </a:pPr>
            <a:r>
              <a:rPr lang="fr-FR" sz="16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F</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Write the French article ‘the’.  The gender (and number) of the noun is provided.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07000"/>
              </a:lnSpc>
              <a:spcAft>
                <a:spcPts val="800"/>
              </a:spcAft>
            </a:pPr>
            <a:endParaRPr lang="en-GB" sz="1600"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DB7211BF-EC37-4A61-9407-FABF2CB07292}"/>
              </a:ext>
            </a:extLst>
          </p:cNvPr>
          <p:cNvGraphicFramePr>
            <a:graphicFrameLocks noGrp="1"/>
          </p:cNvGraphicFramePr>
          <p:nvPr>
            <p:extLst>
              <p:ext uri="{D42A27DB-BD31-4B8C-83A1-F6EECF244321}">
                <p14:modId xmlns:p14="http://schemas.microsoft.com/office/powerpoint/2010/main" val="404682362"/>
              </p:ext>
            </p:extLst>
          </p:nvPr>
        </p:nvGraphicFramePr>
        <p:xfrm>
          <a:off x="1278967" y="1301564"/>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1379396879"/>
                    </a:ext>
                  </a:extLst>
                </a:gridCol>
                <a:gridCol w="6481052">
                  <a:extLst>
                    <a:ext uri="{9D8B030D-6E8A-4147-A177-3AD203B41FA5}">
                      <a16:colId xmlns:a16="http://schemas.microsoft.com/office/drawing/2014/main" val="10920693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café (m) moderne.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760339"/>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yeux</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bleus.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442836"/>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personne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(f) forte.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84025"/>
                  </a:ext>
                </a:extLst>
              </a:tr>
            </a:tbl>
          </a:graphicData>
        </a:graphic>
      </p:graphicFrame>
      <p:graphicFrame>
        <p:nvGraphicFramePr>
          <p:cNvPr id="12" name="Table 11">
            <a:extLst>
              <a:ext uri="{FF2B5EF4-FFF2-40B4-BE49-F238E27FC236}">
                <a16:creationId xmlns:a16="http://schemas.microsoft.com/office/drawing/2014/main" id="{0FB1293C-2F80-42A4-8B56-6FDF9F56A531}"/>
              </a:ext>
            </a:extLst>
          </p:cNvPr>
          <p:cNvGraphicFramePr>
            <a:graphicFrameLocks noGrp="1"/>
          </p:cNvGraphicFramePr>
          <p:nvPr>
            <p:extLst>
              <p:ext uri="{D42A27DB-BD31-4B8C-83A1-F6EECF244321}">
                <p14:modId xmlns:p14="http://schemas.microsoft.com/office/powerpoint/2010/main" val="3005939577"/>
              </p:ext>
            </p:extLst>
          </p:nvPr>
        </p:nvGraphicFramePr>
        <p:xfrm>
          <a:off x="1278967" y="3287592"/>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2070951337"/>
                    </a:ext>
                  </a:extLst>
                </a:gridCol>
                <a:gridCol w="6481052">
                  <a:extLst>
                    <a:ext uri="{9D8B030D-6E8A-4147-A177-3AD203B41FA5}">
                      <a16:colId xmlns:a16="http://schemas.microsoft.com/office/drawing/2014/main" val="2816907172"/>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a _______ université.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21957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y a ________ télévisions. (fpl)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93592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 parc. (m)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15921"/>
                  </a:ext>
                </a:extLst>
              </a:tr>
            </a:tbl>
          </a:graphicData>
        </a:graphic>
      </p:graphicFrame>
      <p:sp>
        <p:nvSpPr>
          <p:cNvPr id="13" name="Rectangle 12">
            <a:extLst>
              <a:ext uri="{FF2B5EF4-FFF2-40B4-BE49-F238E27FC236}">
                <a16:creationId xmlns:a16="http://schemas.microsoft.com/office/drawing/2014/main" id="{FCB96B49-EFF9-4AD2-B6D5-D76EB2D98CD0}"/>
              </a:ext>
            </a:extLst>
          </p:cNvPr>
          <p:cNvSpPr/>
          <p:nvPr/>
        </p:nvSpPr>
        <p:spPr>
          <a:xfrm>
            <a:off x="1142883" y="4531263"/>
            <a:ext cx="7754046" cy="404534"/>
          </a:xfrm>
          <a:prstGeom prst="rect">
            <a:avLst/>
          </a:prstGeom>
        </p:spPr>
        <p:txBody>
          <a:bodyPr wrap="none">
            <a:spAutoFit/>
          </a:bodyPr>
          <a:lstStyle/>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H</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Write ‘</a:t>
            </a:r>
            <a:r>
              <a:rPr lang="en-GB" sz="2000" dirty="0" err="1">
                <a:solidFill>
                  <a:srgbClr val="1F3864"/>
                </a:solidFill>
                <a:latin typeface="Century Gothic" panose="020B0502020202020204" pitchFamily="34" charset="0"/>
                <a:ea typeface="SimSun" panose="02010600030101010101" pitchFamily="2" charset="-122"/>
                <a:cs typeface="Times New Roman" panose="02020603050405020304" pitchFamily="18" charset="0"/>
              </a:rPr>
              <a:t>quel</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or ‘quelle’. The gender of the noun is provided.</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3D8DF780-3E5B-40A0-B60A-A566880D1AF3}"/>
              </a:ext>
            </a:extLst>
          </p:cNvPr>
          <p:cNvGraphicFramePr>
            <a:graphicFrameLocks noGrp="1"/>
          </p:cNvGraphicFramePr>
          <p:nvPr>
            <p:extLst>
              <p:ext uri="{D42A27DB-BD31-4B8C-83A1-F6EECF244321}">
                <p14:modId xmlns:p14="http://schemas.microsoft.com/office/powerpoint/2010/main" val="1847128834"/>
              </p:ext>
            </p:extLst>
          </p:nvPr>
        </p:nvGraphicFramePr>
        <p:xfrm>
          <a:off x="1278967" y="5152673"/>
          <a:ext cx="6836410" cy="684530"/>
        </p:xfrm>
        <a:graphic>
          <a:graphicData uri="http://schemas.openxmlformats.org/drawingml/2006/table">
            <a:tbl>
              <a:tblPr firstRow="1" firstCol="1" bandRow="1"/>
              <a:tblGrid>
                <a:gridCol w="355798">
                  <a:extLst>
                    <a:ext uri="{9D8B030D-6E8A-4147-A177-3AD203B41FA5}">
                      <a16:colId xmlns:a16="http://schemas.microsoft.com/office/drawing/2014/main" val="3746962003"/>
                    </a:ext>
                  </a:extLst>
                </a:gridCol>
                <a:gridCol w="6480612">
                  <a:extLst>
                    <a:ext uri="{9D8B030D-6E8A-4147-A177-3AD203B41FA5}">
                      <a16:colId xmlns:a16="http://schemas.microsoft.com/office/drawing/2014/main" val="257807297"/>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 êtes dans ____________ ville (f) ?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467888"/>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 __________ sport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197537"/>
                  </a:ext>
                </a:extLst>
              </a:tr>
            </a:tbl>
          </a:graphicData>
        </a:graphic>
      </p:graphicFrame>
      <p:sp>
        <p:nvSpPr>
          <p:cNvPr id="15" name="Rectangle 14">
            <a:extLst>
              <a:ext uri="{FF2B5EF4-FFF2-40B4-BE49-F238E27FC236}">
                <a16:creationId xmlns:a16="http://schemas.microsoft.com/office/drawing/2014/main" id="{BCA26427-C897-44F7-9AD0-24F1B16B8A27}"/>
              </a:ext>
            </a:extLst>
          </p:cNvPr>
          <p:cNvSpPr/>
          <p:nvPr/>
        </p:nvSpPr>
        <p:spPr>
          <a:xfrm>
            <a:off x="1295283" y="2593352"/>
            <a:ext cx="11047661" cy="734047"/>
          </a:xfrm>
          <a:prstGeom prst="rect">
            <a:avLst/>
          </a:prstGeom>
        </p:spPr>
        <p:txBody>
          <a:bodyPr wrap="square">
            <a:spAutoFit/>
          </a:bodyPr>
          <a:lstStyle/>
          <a:p>
            <a:pPr>
              <a:lnSpc>
                <a:spcPct val="107000"/>
              </a:lnSpc>
              <a:spcAft>
                <a:spcPts val="800"/>
              </a:spcAft>
            </a:pPr>
            <a:r>
              <a:rPr lang="en-GB"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G</a:t>
            </a:r>
            <a:r>
              <a:rPr lang="en-GB"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Write the French article ‘a’ or ‘some’. The gender (and number) of the noun is provided.</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51038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9" name="TextBox 5">
            <a:extLst>
              <a:ext uri="{FF2B5EF4-FFF2-40B4-BE49-F238E27FC236}">
                <a16:creationId xmlns:a16="http://schemas.microsoft.com/office/drawing/2014/main" id="{7F4CD197-A003-4F04-A734-0B0C88DB5CEA}"/>
              </a:ext>
            </a:extLst>
          </p:cNvPr>
          <p:cNvSpPr txBox="1">
            <a:spLocks noChangeArrowheads="1"/>
          </p:cNvSpPr>
          <p:nvPr/>
        </p:nvSpPr>
        <p:spPr bwMode="auto">
          <a:xfrm>
            <a:off x="69150" y="2271384"/>
            <a:ext cx="4618572" cy="3346109"/>
          </a:xfrm>
          <a:prstGeom prst="rect">
            <a:avLst/>
          </a:prstGeom>
          <a:solidFill>
            <a:srgbClr val="DEEAF6"/>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ts val="0"/>
              </a:spcBef>
              <a:buNone/>
              <a:defRPr/>
            </a:pPr>
            <a:r>
              <a:rPr lang="en-GB" sz="2400" dirty="0">
                <a:solidFill>
                  <a:srgbClr val="002060"/>
                </a:solidFill>
                <a:latin typeface="Century Gothic" panose="020B0502020202020204" pitchFamily="34" charset="0"/>
                <a:ea typeface="DengXian" panose="02010600030101010101" pitchFamily="2" charset="-122"/>
              </a:rPr>
              <a:t>Vent frais, vent du matin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Vent qui souffle…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aux </a:t>
            </a:r>
            <a:r>
              <a:rPr lang="en-GB" sz="2400" dirty="0" err="1">
                <a:solidFill>
                  <a:srgbClr val="002060"/>
                </a:solidFill>
                <a:latin typeface="Century Gothic" panose="020B0502020202020204" pitchFamily="34" charset="0"/>
                <a:ea typeface="DengXian" panose="02010600030101010101" pitchFamily="2" charset="-122"/>
              </a:rPr>
              <a:t>sommets</a:t>
            </a:r>
            <a:r>
              <a:rPr lang="en-GB" sz="2400" dirty="0">
                <a:solidFill>
                  <a:srgbClr val="002060"/>
                </a:solidFill>
                <a:latin typeface="Century Gothic" panose="020B0502020202020204" pitchFamily="34" charset="0"/>
                <a:ea typeface="DengXian" panose="02010600030101010101" pitchFamily="2" charset="-122"/>
              </a:rPr>
              <a:t> des grands pins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Joie du vent qui souffle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Allons dans le grand </a:t>
            </a:r>
            <a:br>
              <a:rPr lang="en-GB" sz="2400" dirty="0">
                <a:solidFill>
                  <a:srgbClr val="002060"/>
                </a:solidFill>
                <a:latin typeface="Century Gothic" panose="020B0502020202020204" pitchFamily="34" charset="0"/>
                <a:ea typeface="DengXian" panose="02010600030101010101" pitchFamily="2" charset="-122"/>
              </a:rPr>
            </a:br>
            <a:r>
              <a:rPr lang="en-GB" sz="2400" dirty="0">
                <a:solidFill>
                  <a:srgbClr val="002060"/>
                </a:solidFill>
                <a:latin typeface="Century Gothic" panose="020B0502020202020204" pitchFamily="34" charset="0"/>
                <a:ea typeface="DengXian" panose="02010600030101010101" pitchFamily="2" charset="-122"/>
              </a:rPr>
              <a:t>Vent frais, vent du matin</a:t>
            </a:r>
          </a:p>
        </p:txBody>
      </p:sp>
      <p:sp>
        <p:nvSpPr>
          <p:cNvPr id="20" name="TextBox 4">
            <a:extLst>
              <a:ext uri="{FF2B5EF4-FFF2-40B4-BE49-F238E27FC236}">
                <a16:creationId xmlns:a16="http://schemas.microsoft.com/office/drawing/2014/main" id="{1719D21D-567D-421B-9928-F40AB37E3C33}"/>
              </a:ext>
            </a:extLst>
          </p:cNvPr>
          <p:cNvSpPr txBox="1">
            <a:spLocks noChangeArrowheads="1"/>
          </p:cNvSpPr>
          <p:nvPr/>
        </p:nvSpPr>
        <p:spPr bwMode="auto">
          <a:xfrm>
            <a:off x="152538" y="72987"/>
            <a:ext cx="96768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4000" b="0" i="0" u="none" strike="noStrike" kern="1200" cap="none" spc="0" normalizeH="0" baseline="0" noProof="0" dirty="0">
                <a:ln>
                  <a:noFill/>
                </a:ln>
                <a:solidFill>
                  <a:srgbClr val="002060"/>
                </a:solidFill>
                <a:effectLst/>
                <a:uLnTx/>
                <a:uFillTx/>
                <a:latin typeface="Modern Love" panose="04090805081005020601" pitchFamily="82" charset="0"/>
                <a:ea typeface="MS PGothic" panose="020B0600070205080204" pitchFamily="34" charset="-128"/>
                <a:cs typeface="+mn-cs"/>
              </a:rPr>
              <a:t>Une chanson: </a:t>
            </a:r>
            <a:r>
              <a:rPr kumimoji="0" lang="en-GB" altLang="en-US" sz="4000" b="0" i="0" u="none" strike="noStrike" kern="1200" cap="none" spc="0" normalizeH="0" baseline="0" noProof="0" dirty="0">
                <a:ln>
                  <a:noFill/>
                </a:ln>
                <a:solidFill>
                  <a:srgbClr val="002060"/>
                </a:solidFill>
                <a:effectLst/>
                <a:uLnTx/>
                <a:uFillTx/>
                <a:latin typeface="Century Gothic" panose="020B0502020202020204" pitchFamily="34" charset="0"/>
                <a:ea typeface="MS PGothic" panose="020B0600070205080204" pitchFamily="34" charset="-128"/>
                <a:cs typeface="+mn-cs"/>
              </a:rPr>
              <a:t>Vent frais, vent du matin</a:t>
            </a:r>
          </a:p>
        </p:txBody>
      </p:sp>
      <p:sp>
        <p:nvSpPr>
          <p:cNvPr id="23" name="Rectangle: Rounded Corners 22">
            <a:extLst>
              <a:ext uri="{FF2B5EF4-FFF2-40B4-BE49-F238E27FC236}">
                <a16:creationId xmlns:a16="http://schemas.microsoft.com/office/drawing/2014/main" id="{2416F5B6-72A0-4EFB-915E-8868EBB9F782}"/>
              </a:ext>
            </a:extLst>
          </p:cNvPr>
          <p:cNvSpPr/>
          <p:nvPr/>
        </p:nvSpPr>
        <p:spPr>
          <a:xfrm>
            <a:off x="9088608" y="4220056"/>
            <a:ext cx="3037945" cy="2500057"/>
          </a:xfrm>
          <a:prstGeom prst="roundRect">
            <a:avLst/>
          </a:prstGeom>
          <a:solidFill>
            <a:srgbClr val="70AD47">
              <a:lumMod val="20000"/>
              <a:lumOff val="80000"/>
            </a:srgbClr>
          </a:solidFill>
          <a:ln w="57150" cap="flat" cmpd="sng" algn="ctr">
            <a:solidFill>
              <a:srgbClr val="00B050"/>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rPr>
              <a:t>You may have heard this tune.  It was written in 1609 by Thomas Ravenscroft and is also sung</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with the words: ‘Hey </a:t>
            </a: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ho</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a:t>
            </a:r>
            <a:r>
              <a:rPr kumimoji="0" lang="en-GB" sz="2000" b="0" i="0" u="none" strike="noStrike" kern="0" cap="none" spc="0" normalizeH="0" noProof="0" dirty="0" err="1">
                <a:ln>
                  <a:noFill/>
                </a:ln>
                <a:solidFill>
                  <a:srgbClr val="002060"/>
                </a:solidFill>
                <a:effectLst/>
                <a:uLnTx/>
                <a:uFillTx/>
                <a:latin typeface="Century Gothic" panose="020B0502020202020204" pitchFamily="34" charset="0"/>
              </a:rPr>
              <a:t>noboby</a:t>
            </a:r>
            <a:r>
              <a:rPr kumimoji="0" lang="en-GB" sz="2000" b="0" i="0" u="none" strike="noStrike" kern="0" cap="none" spc="0" normalizeH="0" noProof="0" dirty="0">
                <a:ln>
                  <a:noFill/>
                </a:ln>
                <a:solidFill>
                  <a:srgbClr val="002060"/>
                </a:solidFill>
                <a:effectLst/>
                <a:uLnTx/>
                <a:uFillTx/>
                <a:latin typeface="Century Gothic" panose="020B0502020202020204" pitchFamily="34" charset="0"/>
              </a:rPr>
              <a:t> at home…’</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Rectangle 2">
            <a:extLst>
              <a:ext uri="{FF2B5EF4-FFF2-40B4-BE49-F238E27FC236}">
                <a16:creationId xmlns:a16="http://schemas.microsoft.com/office/drawing/2014/main" id="{EE35A1AA-4F44-4F5B-9302-0913A07571A4}"/>
              </a:ext>
            </a:extLst>
          </p:cNvPr>
          <p:cNvSpPr/>
          <p:nvPr/>
        </p:nvSpPr>
        <p:spPr>
          <a:xfrm>
            <a:off x="152538" y="889242"/>
            <a:ext cx="12039462" cy="400110"/>
          </a:xfrm>
          <a:prstGeom prst="rect">
            <a:avLst/>
          </a:prstGeom>
        </p:spPr>
        <p:txBody>
          <a:bodyPr wrap="square">
            <a:spAutoFit/>
          </a:bodyPr>
          <a:lstStyle/>
          <a:p>
            <a:r>
              <a:rPr lang="en-GB" sz="2000" dirty="0">
                <a:solidFill>
                  <a:srgbClr val="002060"/>
                </a:solidFill>
                <a:latin typeface="Century Gothic" panose="020B0502020202020204" pitchFamily="34" charset="0"/>
              </a:rPr>
              <a:t>People think the words for this song were written around 1965.  It is sung as a round.</a:t>
            </a:r>
            <a:endParaRPr lang="en-GB" sz="2000" dirty="0"/>
          </a:p>
        </p:txBody>
      </p:sp>
      <p:sp>
        <p:nvSpPr>
          <p:cNvPr id="27" name="Rectangle 26">
            <a:extLst>
              <a:ext uri="{FF2B5EF4-FFF2-40B4-BE49-F238E27FC236}">
                <a16:creationId xmlns:a16="http://schemas.microsoft.com/office/drawing/2014/main" id="{38DA6F1A-5C53-4456-845D-C053BECA4A98}"/>
              </a:ext>
            </a:extLst>
          </p:cNvPr>
          <p:cNvSpPr/>
          <p:nvPr/>
        </p:nvSpPr>
        <p:spPr>
          <a:xfrm>
            <a:off x="152538" y="1455198"/>
            <a:ext cx="12039462" cy="400110"/>
          </a:xfrm>
          <a:prstGeom prst="rect">
            <a:avLst/>
          </a:prstGeom>
        </p:spPr>
        <p:txBody>
          <a:bodyPr wrap="square">
            <a:spAutoFit/>
          </a:bodyPr>
          <a:lstStyle/>
          <a:p>
            <a:r>
              <a:rPr lang="en-GB" sz="2000" dirty="0">
                <a:solidFill>
                  <a:srgbClr val="002060"/>
                </a:solidFill>
                <a:latin typeface="Century Gothic" panose="020B0502020202020204" pitchFamily="34" charset="0"/>
                <a:ea typeface="Times New Roman" panose="02020603050405020304" pitchFamily="18" charset="0"/>
              </a:rPr>
              <a:t>Look at the words. Which word means ‘wind’ do you think?</a:t>
            </a:r>
            <a:endParaRPr lang="en-GB" sz="2000" dirty="0"/>
          </a:p>
        </p:txBody>
      </p:sp>
      <p:sp>
        <p:nvSpPr>
          <p:cNvPr id="30" name="TextBox 5">
            <a:extLst>
              <a:ext uri="{FF2B5EF4-FFF2-40B4-BE49-F238E27FC236}">
                <a16:creationId xmlns:a16="http://schemas.microsoft.com/office/drawing/2014/main" id="{2340505A-4603-4880-A002-EA4A7DD6CBAE}"/>
              </a:ext>
            </a:extLst>
          </p:cNvPr>
          <p:cNvSpPr txBox="1">
            <a:spLocks noChangeArrowheads="1"/>
          </p:cNvSpPr>
          <p:nvPr/>
        </p:nvSpPr>
        <p:spPr bwMode="auto">
          <a:xfrm>
            <a:off x="4687722" y="2271383"/>
            <a:ext cx="4302781" cy="3346109"/>
          </a:xfrm>
          <a:prstGeom prst="rect">
            <a:avLst/>
          </a:prstGeom>
          <a:solidFill>
            <a:srgbClr val="FFFFF3"/>
          </a:solid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lvl="0">
              <a:lnSpc>
                <a:spcPct val="150000"/>
              </a:lnSpc>
              <a:spcBef>
                <a:spcPct val="0"/>
              </a:spcBef>
              <a:buNone/>
              <a:defRPr/>
            </a:pPr>
            <a:r>
              <a:rPr lang="fr-FR" altLang="en-US" sz="2400" dirty="0">
                <a:solidFill>
                  <a:srgbClr val="002060"/>
                </a:solidFill>
                <a:latin typeface="Century Gothic" panose="020B0502020202020204" pitchFamily="34" charset="0"/>
              </a:rPr>
              <a:t>Cool wind, morning wind</a:t>
            </a:r>
            <a:br>
              <a:rPr lang="fr-FR" altLang="en-US" sz="2400" dirty="0">
                <a:solidFill>
                  <a:srgbClr val="002060"/>
                </a:solidFill>
                <a:latin typeface="Century Gothic" panose="020B0502020202020204" pitchFamily="34" charset="0"/>
              </a:rPr>
            </a:br>
            <a:r>
              <a:rPr lang="fr-FR" altLang="en-US" sz="2400" dirty="0">
                <a:solidFill>
                  <a:srgbClr val="002060"/>
                </a:solidFill>
                <a:latin typeface="Century Gothic" panose="020B0502020202020204" pitchFamily="34" charset="0"/>
              </a:rPr>
              <a:t>Wind that blows...</a:t>
            </a:r>
          </a:p>
          <a:p>
            <a:pPr lvl="0">
              <a:lnSpc>
                <a:spcPct val="150000"/>
              </a:lnSpc>
              <a:spcBef>
                <a:spcPct val="0"/>
              </a:spcBef>
              <a:buNone/>
              <a:defRPr/>
            </a:pPr>
            <a:r>
              <a:rPr lang="en-US" altLang="en-US" sz="2400" dirty="0">
                <a:solidFill>
                  <a:srgbClr val="002060"/>
                </a:solidFill>
                <a:latin typeface="Century Gothic" panose="020B0502020202020204" pitchFamily="34" charset="0"/>
              </a:rPr>
              <a:t>on the tops of the tall pines </a:t>
            </a:r>
          </a:p>
          <a:p>
            <a:pPr lvl="0">
              <a:lnSpc>
                <a:spcPct val="150000"/>
              </a:lnSpc>
              <a:spcBef>
                <a:spcPct val="0"/>
              </a:spcBef>
              <a:buNone/>
              <a:defRPr/>
            </a:pPr>
            <a:r>
              <a:rPr lang="en-US" altLang="en-US" sz="2400" dirty="0">
                <a:solidFill>
                  <a:srgbClr val="002060"/>
                </a:solidFill>
                <a:latin typeface="Century Gothic" panose="020B0502020202020204" pitchFamily="34" charset="0"/>
              </a:rPr>
              <a:t>Joy of the blowing wind </a:t>
            </a:r>
          </a:p>
          <a:p>
            <a:pPr lvl="0">
              <a:lnSpc>
                <a:spcPct val="150000"/>
              </a:lnSpc>
              <a:spcBef>
                <a:spcPct val="0"/>
              </a:spcBef>
              <a:buNone/>
              <a:defRPr/>
            </a:pPr>
            <a:r>
              <a:rPr lang="en-US" altLang="en-US" sz="2400" dirty="0">
                <a:solidFill>
                  <a:srgbClr val="002060"/>
                </a:solidFill>
                <a:latin typeface="Century Gothic" panose="020B0502020202020204" pitchFamily="34" charset="0"/>
              </a:rPr>
              <a:t>Let's go into the big </a:t>
            </a:r>
          </a:p>
          <a:p>
            <a:pPr lvl="0">
              <a:lnSpc>
                <a:spcPct val="150000"/>
              </a:lnSpc>
              <a:spcBef>
                <a:spcPct val="0"/>
              </a:spcBef>
              <a:buNone/>
              <a:defRPr/>
            </a:pPr>
            <a:r>
              <a:rPr lang="en-US" altLang="en-US" sz="2400" dirty="0">
                <a:solidFill>
                  <a:srgbClr val="002060"/>
                </a:solidFill>
                <a:latin typeface="Century Gothic" panose="020B0502020202020204" pitchFamily="34" charset="0"/>
              </a:rPr>
              <a:t>Cool wind, morning wind…</a:t>
            </a:r>
            <a:endParaRPr kumimoji="0" lang="fr-FR" altLang="en-US"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Shape&#10;&#10;Description automatically generated with medium confidence">
            <a:extLst>
              <a:ext uri="{FF2B5EF4-FFF2-40B4-BE49-F238E27FC236}">
                <a16:creationId xmlns:a16="http://schemas.microsoft.com/office/drawing/2014/main" id="{E3D65464-6AC9-4B02-834A-F8FB0639A2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5156" y="2031381"/>
            <a:ext cx="2941397" cy="1913057"/>
          </a:xfrm>
          <a:prstGeom prst="rect">
            <a:avLst/>
          </a:prstGeom>
        </p:spPr>
      </p:pic>
      <p:pic>
        <p:nvPicPr>
          <p:cNvPr id="9" name="Vent_frais_vent_du_matin">
            <a:hlinkClick r:id="" action="ppaction://media"/>
            <a:extLst>
              <a:ext uri="{FF2B5EF4-FFF2-40B4-BE49-F238E27FC236}">
                <a16:creationId xmlns:a16="http://schemas.microsoft.com/office/drawing/2014/main" id="{BA13A00F-5819-4829-ACA1-86591A0F76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97980" y="1367352"/>
            <a:ext cx="609600" cy="609600"/>
          </a:xfrm>
          <a:prstGeom prst="rect">
            <a:avLst/>
          </a:prstGeom>
        </p:spPr>
      </p:pic>
    </p:spTree>
    <p:extLst>
      <p:ext uri="{BB962C8B-B14F-4D97-AF65-F5344CB8AC3E}">
        <p14:creationId xmlns:p14="http://schemas.microsoft.com/office/powerpoint/2010/main" val="161706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50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9"/>
                </p:tgtEl>
              </p:cMediaNode>
            </p:audio>
          </p:childTnLst>
        </p:cTn>
      </p:par>
    </p:tnLst>
    <p:bldLst>
      <p:bldP spid="19" grpId="0" animBg="1"/>
      <p:bldP spid="23" grpId="0" animBg="1"/>
      <p:bldP spid="3" grpId="0"/>
      <p:bldP spid="27" grpId="0"/>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Calibri"/>
              <a:buNone/>
              <a:tabLst/>
              <a:defRPr/>
            </a:pPr>
            <a:endParaRPr kumimoji="0" sz="1800" b="0" i="0" u="none" strike="noStrike" kern="1200" cap="none" spc="0" normalizeH="0" baseline="0" noProof="0">
              <a:ln>
                <a:noFill/>
              </a:ln>
              <a:solidFill>
                <a:srgbClr val="FADD2E"/>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sym typeface="Arial"/>
              </a:rPr>
              <a:t>vert</a:t>
            </a:r>
            <a:endParaRPr kumimoji="0" lang="en-GB" sz="9600" b="0" i="0" u="none" strike="noStrike" kern="1200" cap="none" spc="0" normalizeH="0" baseline="0" noProof="0" dirty="0">
              <a:ln>
                <a:noFill/>
              </a:ln>
              <a:solidFill>
                <a:srgbClr val="00B050"/>
              </a:solidFill>
              <a:effectLst/>
              <a:uLnTx/>
              <a:uFillTx/>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323297697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30968" y="2205745"/>
          <a:ext cx="10410584" cy="3770939"/>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30</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travel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work</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use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watch</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(plural)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which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It likes earth and speaking French but often forgets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extLst>
              <a:ext uri="{FF2B5EF4-FFF2-40B4-BE49-F238E27FC236}">
                <a16:creationId xmlns:a16="http://schemas.microsoft.com/office/drawing/2014/main" id="{01CC2E26-13CF-4F85-819C-F4E7E8906553}"/>
              </a:ext>
            </a:extLst>
          </p:cNvPr>
          <p:cNvSpPr/>
          <p:nvPr/>
        </p:nvSpPr>
        <p:spPr>
          <a:xfrm>
            <a:off x="553965" y="4533515"/>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extLst>
              <a:ext uri="{FF2B5EF4-FFF2-40B4-BE49-F238E27FC236}">
                <a16:creationId xmlns:a16="http://schemas.microsoft.com/office/drawing/2014/main" id="{38586378-39B8-4178-BE89-C951F6DBEA88}"/>
              </a:ext>
            </a:extLst>
          </p:cNvPr>
          <p:cNvSpPr/>
          <p:nvPr/>
        </p:nvSpPr>
        <p:spPr>
          <a:xfrm>
            <a:off x="557763" y="537334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8" name="Graphic 17" descr="Close">
            <a:extLst>
              <a:ext uri="{FF2B5EF4-FFF2-40B4-BE49-F238E27FC236}">
                <a16:creationId xmlns:a16="http://schemas.microsoft.com/office/drawing/2014/main" id="{1E31F73C-353A-484E-9ADF-C9D26856354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5402" y="3014586"/>
            <a:ext cx="259625" cy="259625"/>
          </a:xfrm>
          <a:prstGeom prst="rect">
            <a:avLst/>
          </a:prstGeom>
        </p:spPr>
      </p:pic>
      <p:pic>
        <p:nvPicPr>
          <p:cNvPr id="19" name="Graphic 18" descr="Close">
            <a:extLst>
              <a:ext uri="{FF2B5EF4-FFF2-40B4-BE49-F238E27FC236}">
                <a16:creationId xmlns:a16="http://schemas.microsoft.com/office/drawing/2014/main" id="{84365F79-D0D1-4FE2-B3ED-9E135BC18A4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96086" y="5699594"/>
            <a:ext cx="259625" cy="259625"/>
          </a:xfrm>
          <a:prstGeom prst="rect">
            <a:avLst/>
          </a:prstGeom>
        </p:spPr>
      </p:pic>
      <p:pic>
        <p:nvPicPr>
          <p:cNvPr id="20" name="Graphic 19" descr="Close">
            <a:extLst>
              <a:ext uri="{FF2B5EF4-FFF2-40B4-BE49-F238E27FC236}">
                <a16:creationId xmlns:a16="http://schemas.microsoft.com/office/drawing/2014/main" id="{A1E658A1-B54F-48E2-9A81-3C37147569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36944" y="4902568"/>
            <a:ext cx="259625" cy="259625"/>
          </a:xfrm>
          <a:prstGeom prst="rect">
            <a:avLst/>
          </a:prstGeom>
        </p:spPr>
      </p:pic>
      <p:pic>
        <p:nvPicPr>
          <p:cNvPr id="21" name="Graphic 20" descr="Close">
            <a:extLst>
              <a:ext uri="{FF2B5EF4-FFF2-40B4-BE49-F238E27FC236}">
                <a16:creationId xmlns:a16="http://schemas.microsoft.com/office/drawing/2014/main" id="{903242E4-FE7A-4FB6-96A9-F25EEB263FB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5401" y="4115799"/>
            <a:ext cx="259625" cy="259625"/>
          </a:xfrm>
          <a:prstGeom prst="rect">
            <a:avLst/>
          </a:prstGeom>
        </p:spPr>
      </p:pic>
    </p:spTree>
    <p:extLst>
      <p:ext uri="{BB962C8B-B14F-4D97-AF65-F5344CB8AC3E}">
        <p14:creationId xmlns:p14="http://schemas.microsoft.com/office/powerpoint/2010/main" val="892620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ideal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favourite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strong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nice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creative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boring</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positive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hard-working</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give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eat</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between</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behind</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where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 front</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1" name="Graphic 10" descr="Close">
            <a:extLst>
              <a:ext uri="{FF2B5EF4-FFF2-40B4-BE49-F238E27FC236}">
                <a16:creationId xmlns:a16="http://schemas.microsoft.com/office/drawing/2014/main" id="{6F02C266-F2B3-41DE-90F6-F19A3F5CF4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3587" y="2407070"/>
            <a:ext cx="259625" cy="259625"/>
          </a:xfrm>
          <a:prstGeom prst="rect">
            <a:avLst/>
          </a:prstGeom>
        </p:spPr>
      </p:pic>
      <p:pic>
        <p:nvPicPr>
          <p:cNvPr id="12" name="Graphic 11" descr="Close">
            <a:extLst>
              <a:ext uri="{FF2B5EF4-FFF2-40B4-BE49-F238E27FC236}">
                <a16:creationId xmlns:a16="http://schemas.microsoft.com/office/drawing/2014/main" id="{D893D509-AE84-4959-B7AE-9E53780F90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673230" y="3673575"/>
            <a:ext cx="259625" cy="259625"/>
          </a:xfrm>
          <a:prstGeom prst="rect">
            <a:avLst/>
          </a:prstGeom>
        </p:spPr>
      </p:pic>
      <p:pic>
        <p:nvPicPr>
          <p:cNvPr id="14" name="Graphic 13" descr="Close">
            <a:extLst>
              <a:ext uri="{FF2B5EF4-FFF2-40B4-BE49-F238E27FC236}">
                <a16:creationId xmlns:a16="http://schemas.microsoft.com/office/drawing/2014/main" id="{A4AE4B1B-F570-4241-A358-40EFE402C3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39629" y="4817268"/>
            <a:ext cx="259625" cy="259625"/>
          </a:xfrm>
          <a:prstGeom prst="rect">
            <a:avLst/>
          </a:prstGeom>
        </p:spPr>
      </p:pic>
      <p:pic>
        <p:nvPicPr>
          <p:cNvPr id="15" name="Graphic 14" descr="Close">
            <a:extLst>
              <a:ext uri="{FF2B5EF4-FFF2-40B4-BE49-F238E27FC236}">
                <a16:creationId xmlns:a16="http://schemas.microsoft.com/office/drawing/2014/main" id="{FEEA7109-4E0C-4A77-ABBB-2135A2F0AEB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13586" y="6117269"/>
            <a:ext cx="259625" cy="259625"/>
          </a:xfrm>
          <a:prstGeom prst="rect">
            <a:avLst/>
          </a:prstGeom>
        </p:spPr>
      </p:pic>
    </p:spTree>
    <p:extLst>
      <p:ext uri="{BB962C8B-B14F-4D97-AF65-F5344CB8AC3E}">
        <p14:creationId xmlns:p14="http://schemas.microsoft.com/office/powerpoint/2010/main" val="122122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pic>
        <p:nvPicPr>
          <p:cNvPr id="12" name="Graphic 11" descr="Close">
            <a:extLst>
              <a:ext uri="{FF2B5EF4-FFF2-40B4-BE49-F238E27FC236}">
                <a16:creationId xmlns:a16="http://schemas.microsoft.com/office/drawing/2014/main" id="{0673DD04-E90F-480D-AAD4-9F46F06171C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5243" y="2804903"/>
            <a:ext cx="259625" cy="259625"/>
          </a:xfrm>
          <a:prstGeom prst="rect">
            <a:avLst/>
          </a:prstGeom>
        </p:spPr>
      </p:pic>
      <p:pic>
        <p:nvPicPr>
          <p:cNvPr id="14" name="Graphic 13" descr="Close">
            <a:extLst>
              <a:ext uri="{FF2B5EF4-FFF2-40B4-BE49-F238E27FC236}">
                <a16:creationId xmlns:a16="http://schemas.microsoft.com/office/drawing/2014/main" id="{29316059-4BAC-478E-A78F-F39E6B9E27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20271" y="3513106"/>
            <a:ext cx="259625" cy="259625"/>
          </a:xfrm>
          <a:prstGeom prst="rect">
            <a:avLst/>
          </a:prstGeom>
        </p:spPr>
      </p:pic>
      <p:pic>
        <p:nvPicPr>
          <p:cNvPr id="15" name="Graphic 14" descr="Close">
            <a:extLst>
              <a:ext uri="{FF2B5EF4-FFF2-40B4-BE49-F238E27FC236}">
                <a16:creationId xmlns:a16="http://schemas.microsoft.com/office/drawing/2014/main" id="{BC76EA91-760F-4DCE-B8E7-F987B696FCE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5243" y="4261710"/>
            <a:ext cx="259625" cy="259625"/>
          </a:xfrm>
          <a:prstGeom prst="rect">
            <a:avLst/>
          </a:prstGeom>
        </p:spPr>
      </p:pic>
      <p:pic>
        <p:nvPicPr>
          <p:cNvPr id="16" name="Graphic 15" descr="Close">
            <a:extLst>
              <a:ext uri="{FF2B5EF4-FFF2-40B4-BE49-F238E27FC236}">
                <a16:creationId xmlns:a16="http://schemas.microsoft.com/office/drawing/2014/main" id="{F5840B0D-8A3A-4D30-8569-798B915C66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5243" y="5151116"/>
            <a:ext cx="259625" cy="259625"/>
          </a:xfrm>
          <a:prstGeom prst="rect">
            <a:avLst/>
          </a:prstGeom>
        </p:spPr>
      </p:pic>
    </p:spTree>
    <p:extLst>
      <p:ext uri="{BB962C8B-B14F-4D97-AF65-F5344CB8AC3E}">
        <p14:creationId xmlns:p14="http://schemas.microsoft.com/office/powerpoint/2010/main" val="2959541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job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pic>
        <p:nvPicPr>
          <p:cNvPr id="12" name="Graphic 11" descr="Close">
            <a:extLst>
              <a:ext uri="{FF2B5EF4-FFF2-40B4-BE49-F238E27FC236}">
                <a16:creationId xmlns:a16="http://schemas.microsoft.com/office/drawing/2014/main" id="{DF15FAA8-A058-422B-BAF4-7DE4B614CD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913015" y="2801545"/>
            <a:ext cx="259625" cy="259625"/>
          </a:xfrm>
          <a:prstGeom prst="rect">
            <a:avLst/>
          </a:prstGeom>
        </p:spPr>
      </p:pic>
      <p:pic>
        <p:nvPicPr>
          <p:cNvPr id="14" name="Graphic 13" descr="Close">
            <a:extLst>
              <a:ext uri="{FF2B5EF4-FFF2-40B4-BE49-F238E27FC236}">
                <a16:creationId xmlns:a16="http://schemas.microsoft.com/office/drawing/2014/main" id="{5DBEE9AD-39C1-45E4-A41D-D71B3561BF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1358" y="3520828"/>
            <a:ext cx="259625" cy="259625"/>
          </a:xfrm>
          <a:prstGeom prst="rect">
            <a:avLst/>
          </a:prstGeom>
        </p:spPr>
      </p:pic>
      <p:pic>
        <p:nvPicPr>
          <p:cNvPr id="15" name="Graphic 14" descr="Close">
            <a:extLst>
              <a:ext uri="{FF2B5EF4-FFF2-40B4-BE49-F238E27FC236}">
                <a16:creationId xmlns:a16="http://schemas.microsoft.com/office/drawing/2014/main" id="{75C43E42-1025-46B1-B2A9-A8C3BB801D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41358" y="4267251"/>
            <a:ext cx="259625" cy="259625"/>
          </a:xfrm>
          <a:prstGeom prst="rect">
            <a:avLst/>
          </a:prstGeom>
        </p:spPr>
      </p:pic>
      <p:pic>
        <p:nvPicPr>
          <p:cNvPr id="16" name="Graphic 15" descr="Close">
            <a:extLst>
              <a:ext uri="{FF2B5EF4-FFF2-40B4-BE49-F238E27FC236}">
                <a16:creationId xmlns:a16="http://schemas.microsoft.com/office/drawing/2014/main" id="{D2A75B6C-EC9F-41C2-A4BD-7DF6F85D654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74615" y="5202213"/>
            <a:ext cx="259625" cy="259625"/>
          </a:xfrm>
          <a:prstGeom prst="rect">
            <a:avLst/>
          </a:prstGeom>
        </p:spPr>
      </p:pic>
    </p:spTree>
    <p:extLst>
      <p:ext uri="{BB962C8B-B14F-4D97-AF65-F5344CB8AC3E}">
        <p14:creationId xmlns:p14="http://schemas.microsoft.com/office/powerpoint/2010/main" val="589524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Il arrive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tôt</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arrives 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l’acteur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voiture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chère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actor has an ________ 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Il a la </a:t>
            </a:r>
            <a:r>
              <a:rPr kumimoji="0" lang="es-ES_tradnl"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tête ronde</a:t>
            </a:r>
            <a:r>
              <a:rPr kumimoji="0" lang="es-ES_tradnl"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He has a ___________ 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Il y a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huit</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sacs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bon spectacle.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 ____________ ___________.</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Vous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êtes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souvent</a:t>
            </a:r>
            <a:r>
              <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ensemble.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You (all) are ____________ _______________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Il y a beaucoup de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bâtiments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		Are there lots of___________________?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Il y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femmes</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There are _______ 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un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nouveau message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It is a  ___________ _______________.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Madame Pau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trop </a:t>
            </a:r>
            <a:r>
              <a:rPr kumimoji="0" lang="en-GB" sz="2000" b="1" i="0" u="sng"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travailleuse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Mrs Pau is  __________ ________________ .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6" name="TextBox 5">
            <a:extLst>
              <a:ext uri="{FF2B5EF4-FFF2-40B4-BE49-F238E27FC236}">
                <a16:creationId xmlns:a16="http://schemas.microsoft.com/office/drawing/2014/main" id="{0FB86B11-28F8-49E1-8212-826F8AC04008}"/>
              </a:ext>
            </a:extLst>
          </p:cNvPr>
          <p:cNvSpPr txBox="1"/>
          <p:nvPr/>
        </p:nvSpPr>
        <p:spPr>
          <a:xfrm>
            <a:off x="7921476" y="1514572"/>
            <a:ext cx="159341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early</a:t>
            </a:r>
          </a:p>
        </p:txBody>
      </p:sp>
      <p:sp>
        <p:nvSpPr>
          <p:cNvPr id="7" name="TextBox 6">
            <a:extLst>
              <a:ext uri="{FF2B5EF4-FFF2-40B4-BE49-F238E27FC236}">
                <a16:creationId xmlns:a16="http://schemas.microsoft.com/office/drawing/2014/main" id="{B9CE435D-530C-47F5-8DB5-6AAF5D956D0C}"/>
              </a:ext>
            </a:extLst>
          </p:cNvPr>
          <p:cNvSpPr txBox="1"/>
          <p:nvPr/>
        </p:nvSpPr>
        <p:spPr>
          <a:xfrm>
            <a:off x="8771716" y="1991048"/>
            <a:ext cx="255278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expensive car</a:t>
            </a:r>
          </a:p>
        </p:txBody>
      </p:sp>
      <p:sp>
        <p:nvSpPr>
          <p:cNvPr id="8" name="TextBox 7">
            <a:extLst>
              <a:ext uri="{FF2B5EF4-FFF2-40B4-BE49-F238E27FC236}">
                <a16:creationId xmlns:a16="http://schemas.microsoft.com/office/drawing/2014/main" id="{0289BFB9-F535-4990-8E06-32FB3BF80EB7}"/>
              </a:ext>
            </a:extLst>
          </p:cNvPr>
          <p:cNvSpPr txBox="1"/>
          <p:nvPr/>
        </p:nvSpPr>
        <p:spPr>
          <a:xfrm>
            <a:off x="8238495" y="2452713"/>
            <a:ext cx="255278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round    head</a:t>
            </a:r>
          </a:p>
        </p:txBody>
      </p:sp>
      <p:sp>
        <p:nvSpPr>
          <p:cNvPr id="9" name="TextBox 8">
            <a:extLst>
              <a:ext uri="{FF2B5EF4-FFF2-40B4-BE49-F238E27FC236}">
                <a16:creationId xmlns:a16="http://schemas.microsoft.com/office/drawing/2014/main" id="{06A088C1-4729-4F74-B5F4-315EE5243B2D}"/>
              </a:ext>
            </a:extLst>
          </p:cNvPr>
          <p:cNvSpPr txBox="1"/>
          <p:nvPr/>
        </p:nvSpPr>
        <p:spPr>
          <a:xfrm>
            <a:off x="8238495" y="2899078"/>
            <a:ext cx="255278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eight     bags</a:t>
            </a:r>
          </a:p>
        </p:txBody>
      </p:sp>
      <p:sp>
        <p:nvSpPr>
          <p:cNvPr id="10" name="TextBox 9">
            <a:extLst>
              <a:ext uri="{FF2B5EF4-FFF2-40B4-BE49-F238E27FC236}">
                <a16:creationId xmlns:a16="http://schemas.microsoft.com/office/drawing/2014/main" id="{D2CA75EA-19CA-431C-B01F-428C1EFB22AE}"/>
              </a:ext>
            </a:extLst>
          </p:cNvPr>
          <p:cNvSpPr txBox="1"/>
          <p:nvPr/>
        </p:nvSpPr>
        <p:spPr>
          <a:xfrm>
            <a:off x="7675887" y="3377237"/>
            <a:ext cx="255278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good     show</a:t>
            </a:r>
          </a:p>
        </p:txBody>
      </p:sp>
      <p:sp>
        <p:nvSpPr>
          <p:cNvPr id="11" name="TextBox 10">
            <a:extLst>
              <a:ext uri="{FF2B5EF4-FFF2-40B4-BE49-F238E27FC236}">
                <a16:creationId xmlns:a16="http://schemas.microsoft.com/office/drawing/2014/main" id="{CEC19225-F612-4A7B-82CE-EB9F4F96C874}"/>
              </a:ext>
            </a:extLst>
          </p:cNvPr>
          <p:cNvSpPr txBox="1"/>
          <p:nvPr/>
        </p:nvSpPr>
        <p:spPr>
          <a:xfrm>
            <a:off x="8544104" y="3837900"/>
            <a:ext cx="3008004"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often      together</a:t>
            </a:r>
          </a:p>
        </p:txBody>
      </p:sp>
      <p:sp>
        <p:nvSpPr>
          <p:cNvPr id="12" name="TextBox 11">
            <a:extLst>
              <a:ext uri="{FF2B5EF4-FFF2-40B4-BE49-F238E27FC236}">
                <a16:creationId xmlns:a16="http://schemas.microsoft.com/office/drawing/2014/main" id="{532C7C84-55E4-4954-B432-AF80F9820ACF}"/>
              </a:ext>
            </a:extLst>
          </p:cNvPr>
          <p:cNvSpPr txBox="1"/>
          <p:nvPr/>
        </p:nvSpPr>
        <p:spPr>
          <a:xfrm>
            <a:off x="8718181" y="4305046"/>
            <a:ext cx="255278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buildings</a:t>
            </a:r>
          </a:p>
        </p:txBody>
      </p:sp>
      <p:sp>
        <p:nvSpPr>
          <p:cNvPr id="13" name="TextBox 12">
            <a:extLst>
              <a:ext uri="{FF2B5EF4-FFF2-40B4-BE49-F238E27FC236}">
                <a16:creationId xmlns:a16="http://schemas.microsoft.com/office/drawing/2014/main" id="{5D6B311D-45BD-488D-8366-B32EFD7C81F2}"/>
              </a:ext>
            </a:extLst>
          </p:cNvPr>
          <p:cNvSpPr txBox="1"/>
          <p:nvPr/>
        </p:nvSpPr>
        <p:spPr>
          <a:xfrm>
            <a:off x="8024230" y="4770291"/>
            <a:ext cx="255278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some women</a:t>
            </a:r>
          </a:p>
        </p:txBody>
      </p:sp>
      <p:sp>
        <p:nvSpPr>
          <p:cNvPr id="14" name="TextBox 13">
            <a:extLst>
              <a:ext uri="{FF2B5EF4-FFF2-40B4-BE49-F238E27FC236}">
                <a16:creationId xmlns:a16="http://schemas.microsoft.com/office/drawing/2014/main" id="{460D48A2-B853-4F7F-8A50-5A73CA744846}"/>
              </a:ext>
            </a:extLst>
          </p:cNvPr>
          <p:cNvSpPr txBox="1"/>
          <p:nvPr/>
        </p:nvSpPr>
        <p:spPr>
          <a:xfrm>
            <a:off x="7675887" y="5213541"/>
            <a:ext cx="3115389"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new    message</a:t>
            </a:r>
          </a:p>
        </p:txBody>
      </p:sp>
      <p:sp>
        <p:nvSpPr>
          <p:cNvPr id="15" name="TextBox 14">
            <a:extLst>
              <a:ext uri="{FF2B5EF4-FFF2-40B4-BE49-F238E27FC236}">
                <a16:creationId xmlns:a16="http://schemas.microsoft.com/office/drawing/2014/main" id="{FD565512-33D9-45FA-9658-17D95FD4BD16}"/>
              </a:ext>
            </a:extLst>
          </p:cNvPr>
          <p:cNvSpPr txBox="1"/>
          <p:nvPr/>
        </p:nvSpPr>
        <p:spPr>
          <a:xfrm>
            <a:off x="8200385" y="5674204"/>
            <a:ext cx="3115389"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too hard-working</a:t>
            </a:r>
          </a:p>
        </p:txBody>
      </p:sp>
    </p:spTree>
    <p:extLst>
      <p:ext uri="{BB962C8B-B14F-4D97-AF65-F5344CB8AC3E}">
        <p14:creationId xmlns:p14="http://schemas.microsoft.com/office/powerpoint/2010/main" val="390649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 He has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big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dog.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_____ grand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2. It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difficult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thing</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 ____________ difficile.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3. The hotel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in front of</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cinema.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L’hôtel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 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cinéma</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4. He has a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red bed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Il a un __________ 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5. Madame Pau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curious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Mrs Pau is  _______________.		(write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6. The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bridge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useful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Le ________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7. The (male) teacher is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creative.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Le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professeur</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est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8. I don’t like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rules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Je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n’aime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pas les __________.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one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9.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When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is it?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Thursday</a:t>
            </a:r>
            <a:r>
              <a:rPr kumimoji="0" lang="en-GB" sz="2000" b="0"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C’est</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___________</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10.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Yes</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he speaks </a:t>
            </a:r>
            <a:r>
              <a:rPr kumimoji="0" lang="en-GB"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German</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il</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GB" sz="2000" b="0" i="0" u="none" strike="noStrike" kern="1200" cap="none" spc="0" normalizeH="0" baseline="0" noProof="0" dirty="0" err="1">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parle</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____________ !    		(write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two</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words)</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6" name="TextBox 5">
            <a:extLst>
              <a:ext uri="{FF2B5EF4-FFF2-40B4-BE49-F238E27FC236}">
                <a16:creationId xmlns:a16="http://schemas.microsoft.com/office/drawing/2014/main" id="{84023771-01F3-4956-94EA-C5DF14ECDE8A}"/>
              </a:ext>
            </a:extLst>
          </p:cNvPr>
          <p:cNvSpPr txBox="1"/>
          <p:nvPr/>
        </p:nvSpPr>
        <p:spPr>
          <a:xfrm>
            <a:off x="5410505" y="1862914"/>
            <a:ext cx="119349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10" name="TextBox 9">
            <a:extLst>
              <a:ext uri="{FF2B5EF4-FFF2-40B4-BE49-F238E27FC236}">
                <a16:creationId xmlns:a16="http://schemas.microsoft.com/office/drawing/2014/main" id="{EADF3639-E79C-435C-BC95-3151FB7329C1}"/>
              </a:ext>
            </a:extLst>
          </p:cNvPr>
          <p:cNvSpPr txBox="1"/>
          <p:nvPr/>
        </p:nvSpPr>
        <p:spPr>
          <a:xfrm>
            <a:off x="6999819" y="1862914"/>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chien</a:t>
            </a:r>
            <a:endParaRPr lang="en-GB" sz="2400" b="1" dirty="0">
              <a:solidFill>
                <a:srgbClr val="FF0066"/>
              </a:solidFill>
              <a:latin typeface="Century Gothic" panose="020B0502020202020204" pitchFamily="34" charset="0"/>
            </a:endParaRPr>
          </a:p>
        </p:txBody>
      </p:sp>
      <p:sp>
        <p:nvSpPr>
          <p:cNvPr id="11" name="TextBox 10">
            <a:extLst>
              <a:ext uri="{FF2B5EF4-FFF2-40B4-BE49-F238E27FC236}">
                <a16:creationId xmlns:a16="http://schemas.microsoft.com/office/drawing/2014/main" id="{47BDA473-52C9-4C3E-ACAB-A4A51B7C90D6}"/>
              </a:ext>
            </a:extLst>
          </p:cNvPr>
          <p:cNvSpPr txBox="1"/>
          <p:nvPr/>
        </p:nvSpPr>
        <p:spPr>
          <a:xfrm>
            <a:off x="5806018" y="2324579"/>
            <a:ext cx="1052286"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12" name="TextBox 11">
            <a:extLst>
              <a:ext uri="{FF2B5EF4-FFF2-40B4-BE49-F238E27FC236}">
                <a16:creationId xmlns:a16="http://schemas.microsoft.com/office/drawing/2014/main" id="{9B579435-57AB-4E14-A8F6-8C01A9335AF0}"/>
              </a:ext>
            </a:extLst>
          </p:cNvPr>
          <p:cNvSpPr txBox="1"/>
          <p:nvPr/>
        </p:nvSpPr>
        <p:spPr>
          <a:xfrm>
            <a:off x="6665990" y="2316874"/>
            <a:ext cx="119349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chose</a:t>
            </a:r>
          </a:p>
        </p:txBody>
      </p:sp>
      <p:sp>
        <p:nvSpPr>
          <p:cNvPr id="13" name="TextBox 12">
            <a:extLst>
              <a:ext uri="{FF2B5EF4-FFF2-40B4-BE49-F238E27FC236}">
                <a16:creationId xmlns:a16="http://schemas.microsoft.com/office/drawing/2014/main" id="{A38230D9-B4C7-4075-925D-C5359D5961AC}"/>
              </a:ext>
            </a:extLst>
          </p:cNvPr>
          <p:cNvSpPr txBox="1"/>
          <p:nvPr/>
        </p:nvSpPr>
        <p:spPr>
          <a:xfrm>
            <a:off x="6727980" y="2770834"/>
            <a:ext cx="146533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devant</a:t>
            </a:r>
            <a:endParaRPr lang="en-GB" sz="2400" b="1" dirty="0">
              <a:solidFill>
                <a:srgbClr val="FF0066"/>
              </a:solidFill>
              <a:latin typeface="Century Gothic" panose="020B0502020202020204" pitchFamily="34" charset="0"/>
            </a:endParaRPr>
          </a:p>
        </p:txBody>
      </p:sp>
      <p:sp>
        <p:nvSpPr>
          <p:cNvPr id="14" name="TextBox 13">
            <a:extLst>
              <a:ext uri="{FF2B5EF4-FFF2-40B4-BE49-F238E27FC236}">
                <a16:creationId xmlns:a16="http://schemas.microsoft.com/office/drawing/2014/main" id="{458E0BEC-2495-4690-9569-E28215796FEC}"/>
              </a:ext>
            </a:extLst>
          </p:cNvPr>
          <p:cNvSpPr txBox="1"/>
          <p:nvPr/>
        </p:nvSpPr>
        <p:spPr>
          <a:xfrm>
            <a:off x="6382128" y="3217707"/>
            <a:ext cx="1861153"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lit    rouge</a:t>
            </a:r>
          </a:p>
        </p:txBody>
      </p:sp>
      <p:sp>
        <p:nvSpPr>
          <p:cNvPr id="15" name="TextBox 14">
            <a:extLst>
              <a:ext uri="{FF2B5EF4-FFF2-40B4-BE49-F238E27FC236}">
                <a16:creationId xmlns:a16="http://schemas.microsoft.com/office/drawing/2014/main" id="{8D3AF0C7-62F8-45AA-A8A0-0AC2EEB824FE}"/>
              </a:ext>
            </a:extLst>
          </p:cNvPr>
          <p:cNvSpPr txBox="1"/>
          <p:nvPr/>
        </p:nvSpPr>
        <p:spPr>
          <a:xfrm>
            <a:off x="6871985" y="3686459"/>
            <a:ext cx="1488244"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curieuse</a:t>
            </a:r>
            <a:endParaRPr lang="en-GB" sz="2400" b="1" dirty="0">
              <a:solidFill>
                <a:srgbClr val="FF0066"/>
              </a:solidFill>
              <a:latin typeface="Century Gothic" panose="020B0502020202020204" pitchFamily="34" charset="0"/>
            </a:endParaRPr>
          </a:p>
        </p:txBody>
      </p:sp>
      <p:sp>
        <p:nvSpPr>
          <p:cNvPr id="16" name="TextBox 15">
            <a:extLst>
              <a:ext uri="{FF2B5EF4-FFF2-40B4-BE49-F238E27FC236}">
                <a16:creationId xmlns:a16="http://schemas.microsoft.com/office/drawing/2014/main" id="{2C926758-6EE1-4750-B95E-54A390A9A0AB}"/>
              </a:ext>
            </a:extLst>
          </p:cNvPr>
          <p:cNvSpPr txBox="1"/>
          <p:nvPr/>
        </p:nvSpPr>
        <p:spPr>
          <a:xfrm>
            <a:off x="5570770" y="4148124"/>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pont</a:t>
            </a:r>
            <a:endParaRPr lang="en-GB" sz="2400" b="1" dirty="0">
              <a:solidFill>
                <a:srgbClr val="FF0066"/>
              </a:solidFill>
              <a:latin typeface="Century Gothic" panose="020B0502020202020204" pitchFamily="34" charset="0"/>
            </a:endParaRPr>
          </a:p>
        </p:txBody>
      </p:sp>
      <p:sp>
        <p:nvSpPr>
          <p:cNvPr id="17" name="TextBox 16">
            <a:extLst>
              <a:ext uri="{FF2B5EF4-FFF2-40B4-BE49-F238E27FC236}">
                <a16:creationId xmlns:a16="http://schemas.microsoft.com/office/drawing/2014/main" id="{A02A7468-0B44-40F3-A864-73BEBD350794}"/>
              </a:ext>
            </a:extLst>
          </p:cNvPr>
          <p:cNvSpPr txBox="1"/>
          <p:nvPr/>
        </p:nvSpPr>
        <p:spPr>
          <a:xfrm>
            <a:off x="7217534" y="4148124"/>
            <a:ext cx="119349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utile</a:t>
            </a:r>
          </a:p>
        </p:txBody>
      </p:sp>
      <p:sp>
        <p:nvSpPr>
          <p:cNvPr id="18" name="TextBox 17">
            <a:extLst>
              <a:ext uri="{FF2B5EF4-FFF2-40B4-BE49-F238E27FC236}">
                <a16:creationId xmlns:a16="http://schemas.microsoft.com/office/drawing/2014/main" id="{22829EFA-CAC2-4762-9ABD-2F264C0F72D6}"/>
              </a:ext>
            </a:extLst>
          </p:cNvPr>
          <p:cNvSpPr txBox="1"/>
          <p:nvPr/>
        </p:nvSpPr>
        <p:spPr>
          <a:xfrm>
            <a:off x="7460647" y="4572500"/>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créatif</a:t>
            </a:r>
            <a:endParaRPr lang="en-GB" sz="2400" b="1" dirty="0">
              <a:solidFill>
                <a:srgbClr val="FF0066"/>
              </a:solidFill>
              <a:latin typeface="Century Gothic" panose="020B0502020202020204" pitchFamily="34" charset="0"/>
            </a:endParaRPr>
          </a:p>
        </p:txBody>
      </p:sp>
      <p:sp>
        <p:nvSpPr>
          <p:cNvPr id="19" name="TextBox 18">
            <a:extLst>
              <a:ext uri="{FF2B5EF4-FFF2-40B4-BE49-F238E27FC236}">
                <a16:creationId xmlns:a16="http://schemas.microsoft.com/office/drawing/2014/main" id="{D4F049AA-3CE4-453D-923E-B273E5A3816C}"/>
              </a:ext>
            </a:extLst>
          </p:cNvPr>
          <p:cNvSpPr txBox="1"/>
          <p:nvPr/>
        </p:nvSpPr>
        <p:spPr>
          <a:xfrm>
            <a:off x="7474328" y="5034165"/>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règles</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5FC3B45C-1F00-4CA0-AF82-04C7D19B9514}"/>
              </a:ext>
            </a:extLst>
          </p:cNvPr>
          <p:cNvSpPr txBox="1"/>
          <p:nvPr/>
        </p:nvSpPr>
        <p:spPr>
          <a:xfrm>
            <a:off x="6040519" y="5500874"/>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quand</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E99A0CAE-7FC3-4E49-826C-16B3A8CE5C37}"/>
              </a:ext>
            </a:extLst>
          </p:cNvPr>
          <p:cNvSpPr txBox="1"/>
          <p:nvPr/>
        </p:nvSpPr>
        <p:spPr>
          <a:xfrm>
            <a:off x="7453390" y="5531903"/>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jeudi</a:t>
            </a:r>
            <a:endParaRPr lang="en-GB" sz="24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5B831887-F404-41C8-B4FB-68654714540D}"/>
              </a:ext>
            </a:extLst>
          </p:cNvPr>
          <p:cNvSpPr txBox="1"/>
          <p:nvPr/>
        </p:nvSpPr>
        <p:spPr>
          <a:xfrm>
            <a:off x="4847024" y="5962539"/>
            <a:ext cx="119349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Oui</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59B6A901-EA8B-4F84-BDEB-A2FB12D92EF7}"/>
              </a:ext>
            </a:extLst>
          </p:cNvPr>
          <p:cNvSpPr txBox="1"/>
          <p:nvPr/>
        </p:nvSpPr>
        <p:spPr>
          <a:xfrm>
            <a:off x="6782105" y="5980575"/>
            <a:ext cx="166804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allemand</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229580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3" name="Rectangle 2">
            <a:extLst>
              <a:ext uri="{FF2B5EF4-FFF2-40B4-BE49-F238E27FC236}">
                <a16:creationId xmlns:a16="http://schemas.microsoft.com/office/drawing/2014/main" id="{EB2C55AC-9D50-4E2F-81EE-FB64B2B92DDF}"/>
              </a:ext>
            </a:extLst>
          </p:cNvPr>
          <p:cNvSpPr/>
          <p:nvPr/>
        </p:nvSpPr>
        <p:spPr>
          <a:xfrm>
            <a:off x="364292" y="1484655"/>
            <a:ext cx="10916920" cy="760849"/>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For each question, p</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ut a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cross (x)</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 English meaning </a:t>
            </a: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that matches what you hear.</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US"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18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18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1250295981"/>
              </p:ext>
            </p:extLst>
          </p:nvPr>
        </p:nvGraphicFramePr>
        <p:xfrm>
          <a:off x="430968" y="2205745"/>
          <a:ext cx="10410584" cy="3770939"/>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224979">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224979">
                <a:tc rowSpan="2">
                  <a:txBody>
                    <a:bodyPr/>
                    <a:lstStyle/>
                    <a:p>
                      <a:pPr algn="l">
                        <a:lnSpc>
                          <a:spcPct val="107000"/>
                        </a:lnSpc>
                        <a:spcAft>
                          <a:spcPts val="0"/>
                        </a:spcAft>
                      </a:pPr>
                      <a:r>
                        <a:rPr lang="en-US"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30</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2503231"/>
                  </a:ext>
                </a:extLst>
              </a:tr>
              <a:tr h="487582">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2313098"/>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travel</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work</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use</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watch</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261988080"/>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79077137"/>
                  </a:ext>
                </a:extLst>
              </a:tr>
              <a:tr h="468769">
                <a:tc rowSpan="2">
                  <a:txBody>
                    <a:bodyPr/>
                    <a:lstStyle/>
                    <a:p>
                      <a:pPr algn="l">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err="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you</a:t>
                      </a: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(plural)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4199430560"/>
                  </a:ext>
                </a:extLst>
              </a:tr>
              <a:tr h="317404">
                <a:tc vMerge="1">
                  <a:txBody>
                    <a:bodyPr/>
                    <a:lstStyle/>
                    <a:p>
                      <a:endParaRPr lang="en-GB"/>
                    </a:p>
                  </a:txBody>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7309750"/>
                  </a:ext>
                </a:extLst>
              </a:tr>
              <a:tr h="468769">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how</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which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who</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927539429"/>
                  </a:ext>
                </a:extLst>
              </a:tr>
              <a:tr h="317404">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86807"/>
                  </a:ext>
                </a:extLst>
              </a:tr>
            </a:tbl>
          </a:graphicData>
        </a:graphic>
      </p:graphicFrame>
      <p:sp>
        <p:nvSpPr>
          <p:cNvPr id="6" name="Rectangle 2">
            <a:extLst>
              <a:ext uri="{FF2B5EF4-FFF2-40B4-BE49-F238E27FC236}">
                <a16:creationId xmlns:a16="http://schemas.microsoft.com/office/drawing/2014/main" id="{C63C01BA-F4BE-4E35-9C67-929915A7514B}"/>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4F51A1B0-3E7F-4A6D-A602-8D42A1A58729}"/>
              </a:ext>
            </a:extLst>
          </p:cNvPr>
          <p:cNvSpPr/>
          <p:nvPr/>
        </p:nvSpPr>
        <p:spPr>
          <a:xfrm>
            <a:off x="1239520" y="237630"/>
            <a:ext cx="9855200" cy="92333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is from another planet. It likes earth and speaking French but often forgets word meanings, spellings and things like gender and verb forms. Help </a:t>
            </a:r>
            <a:r>
              <a:rPr kumimoji="0" lang="en-GB" sz="1800" b="0" i="0" u="none" strike="noStrike" kern="0" cap="none" spc="0" normalizeH="0" baseline="0" noProof="0" dirty="0" err="1">
                <a:ln>
                  <a:noFill/>
                </a:ln>
                <a:solidFill>
                  <a:srgbClr val="4472C4">
                    <a:lumMod val="50000"/>
                  </a:srgbClr>
                </a:solidFill>
                <a:effectLst/>
                <a:uLnTx/>
                <a:uFillTx/>
                <a:latin typeface="Century Gothic" panose="020B0502020202020204" pitchFamily="34" charset="0"/>
              </a:rPr>
              <a:t>Vouvol</a:t>
            </a:r>
            <a:r>
              <a:rPr kumimoji="0" lang="en-GB" sz="1800" b="0" i="0" u="none" strike="noStrike" kern="0" cap="none" spc="0" normalizeH="0" baseline="0" noProof="0" dirty="0">
                <a:ln>
                  <a:noFill/>
                </a:ln>
                <a:solidFill>
                  <a:srgbClr val="4472C4">
                    <a:lumMod val="50000"/>
                  </a:srgbClr>
                </a:solidFill>
                <a:effectLst/>
                <a:uLnTx/>
                <a:uFillTx/>
                <a:latin typeface="Century Gothic" panose="020B0502020202020204" pitchFamily="34" charset="0"/>
              </a:rPr>
              <a:t> by answering the questions in this quiz. </a:t>
            </a:r>
            <a:endParaRPr kumimoji="0" lang="en-GB" sz="2800" b="0" i="0" u="none" strike="noStrike" kern="0" cap="none" spc="0" normalizeH="0" baseline="0" noProof="0" dirty="0">
              <a:ln>
                <a:noFill/>
              </a:ln>
              <a:solidFill>
                <a:sysClr val="windowText" lastClr="000000"/>
              </a:solidFill>
              <a:effectLst/>
              <a:uLnTx/>
              <a:uFillTx/>
              <a:latin typeface="Arial"/>
            </a:endParaRPr>
          </a:p>
        </p:txBody>
      </p:sp>
      <p:pic>
        <p:nvPicPr>
          <p:cNvPr id="12" name="Picture 11">
            <a:extLst>
              <a:ext uri="{FF2B5EF4-FFF2-40B4-BE49-F238E27FC236}">
                <a16:creationId xmlns:a16="http://schemas.microsoft.com/office/drawing/2014/main" id="{184A1D29-FCCB-47A5-87F7-0D0B0787EF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14" name="Rectangle 13">
            <a:hlinkClick r:id="" action="ppaction://noaction">
              <a:snd r:embed="rId5" name="1_1.wav"/>
            </a:hlinkClick>
            <a:extLst>
              <a:ext uri="{FF2B5EF4-FFF2-40B4-BE49-F238E27FC236}">
                <a16:creationId xmlns:a16="http://schemas.microsoft.com/office/drawing/2014/main" id="{8A997B6E-5985-435D-8A7D-13BDF475D415}"/>
              </a:ext>
            </a:extLst>
          </p:cNvPr>
          <p:cNvSpPr/>
          <p:nvPr/>
        </p:nvSpPr>
        <p:spPr>
          <a:xfrm>
            <a:off x="553966" y="2757287"/>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15" name="Rectangle 14">
            <a:hlinkClick r:id="" action="ppaction://noaction">
              <a:snd r:embed="rId6" name="1_2.wav"/>
            </a:hlinkClick>
            <a:extLst>
              <a:ext uri="{FF2B5EF4-FFF2-40B4-BE49-F238E27FC236}">
                <a16:creationId xmlns:a16="http://schemas.microsoft.com/office/drawing/2014/main" id="{F4615312-C611-4356-A0C5-6FE99D0344A2}"/>
              </a:ext>
            </a:extLst>
          </p:cNvPr>
          <p:cNvSpPr/>
          <p:nvPr/>
        </p:nvSpPr>
        <p:spPr>
          <a:xfrm>
            <a:off x="553965" y="3668158"/>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6" name="Rectangle 15">
            <a:hlinkClick r:id="" action="ppaction://noaction">
              <a:snd r:embed="rId7" name="1_3.wav"/>
            </a:hlinkClick>
            <a:extLst>
              <a:ext uri="{FF2B5EF4-FFF2-40B4-BE49-F238E27FC236}">
                <a16:creationId xmlns:a16="http://schemas.microsoft.com/office/drawing/2014/main" id="{01CC2E26-13CF-4F85-819C-F4E7E8906553}"/>
              </a:ext>
            </a:extLst>
          </p:cNvPr>
          <p:cNvSpPr/>
          <p:nvPr/>
        </p:nvSpPr>
        <p:spPr>
          <a:xfrm>
            <a:off x="553965" y="453351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7" name="Rectangle 16">
            <a:hlinkClick r:id="" action="ppaction://noaction">
              <a:snd r:embed="rId8" name="1_4.wav"/>
            </a:hlinkClick>
            <a:extLst>
              <a:ext uri="{FF2B5EF4-FFF2-40B4-BE49-F238E27FC236}">
                <a16:creationId xmlns:a16="http://schemas.microsoft.com/office/drawing/2014/main" id="{38586378-39B8-4178-BE89-C951F6DBEA88}"/>
              </a:ext>
            </a:extLst>
          </p:cNvPr>
          <p:cNvSpPr/>
          <p:nvPr/>
        </p:nvSpPr>
        <p:spPr>
          <a:xfrm>
            <a:off x="557763" y="537334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093235" y="-53346"/>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2874583" y="-53346"/>
            <a:ext cx="6718506"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8966060-81A1-4487-9212-C4EED7E81F7F}"/>
              </a:ext>
            </a:extLst>
          </p:cNvPr>
          <p:cNvGraphicFramePr>
            <a:graphicFrameLocks noGrp="1"/>
          </p:cNvGraphicFramePr>
          <p:nvPr>
            <p:extLst>
              <p:ext uri="{D42A27DB-BD31-4B8C-83A1-F6EECF244321}">
                <p14:modId xmlns:p14="http://schemas.microsoft.com/office/powerpoint/2010/main" val="631978494"/>
              </p:ext>
            </p:extLst>
          </p:nvPr>
        </p:nvGraphicFramePr>
        <p:xfrm>
          <a:off x="1328820" y="421920"/>
          <a:ext cx="9810033" cy="6248400"/>
        </p:xfrm>
        <a:graphic>
          <a:graphicData uri="http://schemas.openxmlformats.org/drawingml/2006/table">
            <a:tbl>
              <a:tblPr firstRow="1" firstCol="1" bandRow="1"/>
              <a:tblGrid>
                <a:gridCol w="457695">
                  <a:extLst>
                    <a:ext uri="{9D8B030D-6E8A-4147-A177-3AD203B41FA5}">
                      <a16:colId xmlns:a16="http://schemas.microsoft.com/office/drawing/2014/main" val="1149303594"/>
                    </a:ext>
                  </a:extLst>
                </a:gridCol>
                <a:gridCol w="2081624">
                  <a:extLst>
                    <a:ext uri="{9D8B030D-6E8A-4147-A177-3AD203B41FA5}">
                      <a16:colId xmlns:a16="http://schemas.microsoft.com/office/drawing/2014/main" val="1420969906"/>
                    </a:ext>
                  </a:extLst>
                </a:gridCol>
                <a:gridCol w="2083498">
                  <a:extLst>
                    <a:ext uri="{9D8B030D-6E8A-4147-A177-3AD203B41FA5}">
                      <a16:colId xmlns:a16="http://schemas.microsoft.com/office/drawing/2014/main" val="865908690"/>
                    </a:ext>
                  </a:extLst>
                </a:gridCol>
                <a:gridCol w="307938">
                  <a:extLst>
                    <a:ext uri="{9D8B030D-6E8A-4147-A177-3AD203B41FA5}">
                      <a16:colId xmlns:a16="http://schemas.microsoft.com/office/drawing/2014/main" val="1794277663"/>
                    </a:ext>
                  </a:extLst>
                </a:gridCol>
                <a:gridCol w="463310">
                  <a:extLst>
                    <a:ext uri="{9D8B030D-6E8A-4147-A177-3AD203B41FA5}">
                      <a16:colId xmlns:a16="http://schemas.microsoft.com/office/drawing/2014/main" val="3848634413"/>
                    </a:ext>
                  </a:extLst>
                </a:gridCol>
                <a:gridCol w="2207984">
                  <a:extLst>
                    <a:ext uri="{9D8B030D-6E8A-4147-A177-3AD203B41FA5}">
                      <a16:colId xmlns:a16="http://schemas.microsoft.com/office/drawing/2014/main" val="2695728451"/>
                    </a:ext>
                  </a:extLst>
                </a:gridCol>
                <a:gridCol w="2207984">
                  <a:extLst>
                    <a:ext uri="{9D8B030D-6E8A-4147-A177-3AD203B41FA5}">
                      <a16:colId xmlns:a16="http://schemas.microsoft.com/office/drawing/2014/main" val="161732094"/>
                    </a:ext>
                  </a:extLst>
                </a:gridCol>
              </a:tblGrid>
              <a:tr h="1493662">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calme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avez</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réponse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92420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ont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question.</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sommes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ici</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21802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malade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…ai un jeu.</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635190"/>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5F3DB39E-3D0D-4D9D-BE9F-585BD05CD017}"/>
              </a:ext>
            </a:extLst>
          </p:cNvPr>
          <p:cNvSpPr/>
          <p:nvPr/>
        </p:nvSpPr>
        <p:spPr>
          <a:xfrm>
            <a:off x="3382736" y="550771"/>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15" name="Right Brace 14" descr="right brace to connect possible answers with the question">
            <a:extLst>
              <a:ext uri="{FF2B5EF4-FFF2-40B4-BE49-F238E27FC236}">
                <a16:creationId xmlns:a16="http://schemas.microsoft.com/office/drawing/2014/main" id="{CF82DEDE-B305-42AE-8F84-279B60C35296}"/>
              </a:ext>
            </a:extLst>
          </p:cNvPr>
          <p:cNvSpPr/>
          <p:nvPr/>
        </p:nvSpPr>
        <p:spPr>
          <a:xfrm>
            <a:off x="8237765" y="550770"/>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16" name="Right Brace 15" descr="right brace to connect possible answers with the question">
            <a:extLst>
              <a:ext uri="{FF2B5EF4-FFF2-40B4-BE49-F238E27FC236}">
                <a16:creationId xmlns:a16="http://schemas.microsoft.com/office/drawing/2014/main" id="{A31D8EBD-6EE2-4752-88E4-424BC82FA00F}"/>
              </a:ext>
            </a:extLst>
          </p:cNvPr>
          <p:cNvSpPr/>
          <p:nvPr/>
        </p:nvSpPr>
        <p:spPr>
          <a:xfrm>
            <a:off x="3382736" y="2662383"/>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18" name="Right Brace 17" descr="right brace to connect possible answers with the question">
            <a:extLst>
              <a:ext uri="{FF2B5EF4-FFF2-40B4-BE49-F238E27FC236}">
                <a16:creationId xmlns:a16="http://schemas.microsoft.com/office/drawing/2014/main" id="{0032A0AD-F584-4AD9-B094-8B2D27F10BED}"/>
              </a:ext>
            </a:extLst>
          </p:cNvPr>
          <p:cNvSpPr/>
          <p:nvPr/>
        </p:nvSpPr>
        <p:spPr>
          <a:xfrm>
            <a:off x="3382736" y="4676518"/>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19" name="Right Brace 18" descr="right brace to connect possible answers with the question">
            <a:extLst>
              <a:ext uri="{FF2B5EF4-FFF2-40B4-BE49-F238E27FC236}">
                <a16:creationId xmlns:a16="http://schemas.microsoft.com/office/drawing/2014/main" id="{885BAC8B-4628-4BFE-87CE-FC0C2D8DB250}"/>
              </a:ext>
            </a:extLst>
          </p:cNvPr>
          <p:cNvSpPr/>
          <p:nvPr/>
        </p:nvSpPr>
        <p:spPr>
          <a:xfrm>
            <a:off x="8237765" y="2662382"/>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sp>
        <p:nvSpPr>
          <p:cNvPr id="20" name="Right Brace 19" descr="right brace to connect possible answers with the question">
            <a:extLst>
              <a:ext uri="{FF2B5EF4-FFF2-40B4-BE49-F238E27FC236}">
                <a16:creationId xmlns:a16="http://schemas.microsoft.com/office/drawing/2014/main" id="{70A3C01D-FAEB-43C4-A688-B61F8809ACC2}"/>
              </a:ext>
            </a:extLst>
          </p:cNvPr>
          <p:cNvSpPr/>
          <p:nvPr/>
        </p:nvSpPr>
        <p:spPr>
          <a:xfrm>
            <a:off x="8237765" y="4666351"/>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060"/>
              </a:solidFill>
              <a:effectLst/>
              <a:uLnTx/>
              <a:uFillTx/>
              <a:latin typeface="Arial"/>
            </a:endParaRPr>
          </a:p>
        </p:txBody>
      </p:sp>
      <p:pic>
        <p:nvPicPr>
          <p:cNvPr id="14" name="Graphic 13" descr="Close">
            <a:extLst>
              <a:ext uri="{FF2B5EF4-FFF2-40B4-BE49-F238E27FC236}">
                <a16:creationId xmlns:a16="http://schemas.microsoft.com/office/drawing/2014/main" id="{AE9B49AC-4701-41FC-87D3-5769E03BBC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0577" y="1221467"/>
            <a:ext cx="172429" cy="172429"/>
          </a:xfrm>
          <a:prstGeom prst="rect">
            <a:avLst/>
          </a:prstGeom>
        </p:spPr>
      </p:pic>
      <p:pic>
        <p:nvPicPr>
          <p:cNvPr id="21" name="Graphic 20" descr="Close">
            <a:extLst>
              <a:ext uri="{FF2B5EF4-FFF2-40B4-BE49-F238E27FC236}">
                <a16:creationId xmlns:a16="http://schemas.microsoft.com/office/drawing/2014/main" id="{B13C7A26-E38D-4FE3-A7A9-A4DFF93B08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6950" y="4418550"/>
            <a:ext cx="172429" cy="172429"/>
          </a:xfrm>
          <a:prstGeom prst="rect">
            <a:avLst/>
          </a:prstGeom>
        </p:spPr>
      </p:pic>
      <p:pic>
        <p:nvPicPr>
          <p:cNvPr id="22" name="Graphic 21" descr="Close">
            <a:extLst>
              <a:ext uri="{FF2B5EF4-FFF2-40B4-BE49-F238E27FC236}">
                <a16:creationId xmlns:a16="http://schemas.microsoft.com/office/drawing/2014/main" id="{5D8CBE61-EDED-441F-AD1F-68D56A1335D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46950" y="5012899"/>
            <a:ext cx="172429" cy="172429"/>
          </a:xfrm>
          <a:prstGeom prst="rect">
            <a:avLst/>
          </a:prstGeom>
        </p:spPr>
      </p:pic>
      <p:pic>
        <p:nvPicPr>
          <p:cNvPr id="23" name="Graphic 22" descr="Close">
            <a:extLst>
              <a:ext uri="{FF2B5EF4-FFF2-40B4-BE49-F238E27FC236}">
                <a16:creationId xmlns:a16="http://schemas.microsoft.com/office/drawing/2014/main" id="{CEF46A26-0DD8-45C3-B824-BBFCA3929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5992" y="2006913"/>
            <a:ext cx="172429" cy="172429"/>
          </a:xfrm>
          <a:prstGeom prst="rect">
            <a:avLst/>
          </a:prstGeom>
        </p:spPr>
      </p:pic>
      <p:pic>
        <p:nvPicPr>
          <p:cNvPr id="24" name="Graphic 23" descr="Close">
            <a:extLst>
              <a:ext uri="{FF2B5EF4-FFF2-40B4-BE49-F238E27FC236}">
                <a16:creationId xmlns:a16="http://schemas.microsoft.com/office/drawing/2014/main" id="{0BB9CC93-3F42-4D61-96D5-C6A65BEBF8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5992" y="3737749"/>
            <a:ext cx="172429" cy="172429"/>
          </a:xfrm>
          <a:prstGeom prst="rect">
            <a:avLst/>
          </a:prstGeom>
        </p:spPr>
      </p:pic>
      <p:pic>
        <p:nvPicPr>
          <p:cNvPr id="25" name="Graphic 24" descr="Close">
            <a:extLst>
              <a:ext uri="{FF2B5EF4-FFF2-40B4-BE49-F238E27FC236}">
                <a16:creationId xmlns:a16="http://schemas.microsoft.com/office/drawing/2014/main" id="{B7BB2DF1-AD57-4BDC-9BD4-DD345838794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92229" y="4638215"/>
            <a:ext cx="172429" cy="172429"/>
          </a:xfrm>
          <a:prstGeom prst="rect">
            <a:avLst/>
          </a:prstGeom>
        </p:spPr>
      </p:pic>
    </p:spTree>
    <p:extLst>
      <p:ext uri="{BB962C8B-B14F-4D97-AF65-F5344CB8AC3E}">
        <p14:creationId xmlns:p14="http://schemas.microsoft.com/office/powerpoint/2010/main" val="3239048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6343"/>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next to </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4BAD106-F23B-4B55-A749-CF973E7F7A5A}"/>
              </a:ext>
            </a:extLst>
          </p:cNvPr>
          <p:cNvGraphicFramePr>
            <a:graphicFrameLocks noGrp="1"/>
          </p:cNvGraphicFramePr>
          <p:nvPr/>
        </p:nvGraphicFramePr>
        <p:xfrm>
          <a:off x="1432630" y="1101542"/>
          <a:ext cx="6361992" cy="1560830"/>
        </p:xfrm>
        <a:graphic>
          <a:graphicData uri="http://schemas.openxmlformats.org/drawingml/2006/table">
            <a:tbl>
              <a:tblPr firstRow="1" firstCol="1" bandRow="1"/>
              <a:tblGrid>
                <a:gridCol w="1237030">
                  <a:extLst>
                    <a:ext uri="{9D8B030D-6E8A-4147-A177-3AD203B41FA5}">
                      <a16:colId xmlns:a16="http://schemas.microsoft.com/office/drawing/2014/main" val="3873307135"/>
                    </a:ext>
                  </a:extLst>
                </a:gridCol>
                <a:gridCol w="2429637">
                  <a:extLst>
                    <a:ext uri="{9D8B030D-6E8A-4147-A177-3AD203B41FA5}">
                      <a16:colId xmlns:a16="http://schemas.microsoft.com/office/drawing/2014/main" val="43945803"/>
                    </a:ext>
                  </a:extLst>
                </a:gridCol>
                <a:gridCol w="2695325">
                  <a:extLst>
                    <a:ext uri="{9D8B030D-6E8A-4147-A177-3AD203B41FA5}">
                      <a16:colId xmlns:a16="http://schemas.microsoft.com/office/drawing/2014/main" val="581187751"/>
                    </a:ext>
                  </a:extLst>
                </a:gridCol>
              </a:tblGrid>
              <a:tr h="58674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dangereuses.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115528"/>
                  </a:ext>
                </a:extLst>
              </a:tr>
              <a:tr h="59055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excellents.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887459"/>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7639C382-4DD4-4D55-9FDC-0E07D61596A1}"/>
              </a:ext>
            </a:extLst>
          </p:cNvPr>
          <p:cNvSpPr/>
          <p:nvPr/>
        </p:nvSpPr>
        <p:spPr>
          <a:xfrm>
            <a:off x="4033715" y="1916722"/>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13" name="Right Brace 12" descr="right brace to connect possible answers with the question">
            <a:extLst>
              <a:ext uri="{FF2B5EF4-FFF2-40B4-BE49-F238E27FC236}">
                <a16:creationId xmlns:a16="http://schemas.microsoft.com/office/drawing/2014/main" id="{A78895BC-03D6-4DC9-815D-6D696D98FA3F}"/>
              </a:ext>
            </a:extLst>
          </p:cNvPr>
          <p:cNvSpPr/>
          <p:nvPr/>
        </p:nvSpPr>
        <p:spPr>
          <a:xfrm>
            <a:off x="4052507" y="1145249"/>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rial"/>
            </a:endParaRPr>
          </a:p>
        </p:txBody>
      </p:sp>
      <p:sp>
        <p:nvSpPr>
          <p:cNvPr id="8" name="Rectangle 7">
            <a:extLst>
              <a:ext uri="{FF2B5EF4-FFF2-40B4-BE49-F238E27FC236}">
                <a16:creationId xmlns:a16="http://schemas.microsoft.com/office/drawing/2014/main" id="{F5D553A6-D554-4EFF-893E-18BF97C8693E}"/>
              </a:ext>
            </a:extLst>
          </p:cNvPr>
          <p:cNvSpPr/>
          <p:nvPr/>
        </p:nvSpPr>
        <p:spPr>
          <a:xfrm>
            <a:off x="1278966" y="2894154"/>
            <a:ext cx="7766538"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8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C</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nvGraphicFramePr>
        <p:xfrm>
          <a:off x="1432630" y="3547065"/>
          <a:ext cx="9656373" cy="1923288"/>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texte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intéressant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ville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grande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pic>
        <p:nvPicPr>
          <p:cNvPr id="14" name="Graphic 13" descr="Close">
            <a:extLst>
              <a:ext uri="{FF2B5EF4-FFF2-40B4-BE49-F238E27FC236}">
                <a16:creationId xmlns:a16="http://schemas.microsoft.com/office/drawing/2014/main" id="{20695AB0-5E7F-432D-BDE2-076A4AA875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8174" y="1594196"/>
            <a:ext cx="259625" cy="259625"/>
          </a:xfrm>
          <a:prstGeom prst="rect">
            <a:avLst/>
          </a:prstGeom>
        </p:spPr>
      </p:pic>
      <p:pic>
        <p:nvPicPr>
          <p:cNvPr id="15" name="Graphic 14" descr="Close">
            <a:extLst>
              <a:ext uri="{FF2B5EF4-FFF2-40B4-BE49-F238E27FC236}">
                <a16:creationId xmlns:a16="http://schemas.microsoft.com/office/drawing/2014/main" id="{AFA899A1-6C5B-4EF5-B958-60A2181A97E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98173" y="1934866"/>
            <a:ext cx="259625" cy="259625"/>
          </a:xfrm>
          <a:prstGeom prst="rect">
            <a:avLst/>
          </a:prstGeom>
        </p:spPr>
      </p:pic>
      <p:sp>
        <p:nvSpPr>
          <p:cNvPr id="16" name="TextBox 15">
            <a:extLst>
              <a:ext uri="{FF2B5EF4-FFF2-40B4-BE49-F238E27FC236}">
                <a16:creationId xmlns:a16="http://schemas.microsoft.com/office/drawing/2014/main" id="{014A4B7C-CA8C-4A0E-B557-D51D37161123}"/>
              </a:ext>
            </a:extLst>
          </p:cNvPr>
          <p:cNvSpPr txBox="1"/>
          <p:nvPr/>
        </p:nvSpPr>
        <p:spPr>
          <a:xfrm>
            <a:off x="6168687" y="3639182"/>
            <a:ext cx="415700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 </a:t>
            </a:r>
            <a:r>
              <a:rPr lang="en-GB" sz="2400" b="1" dirty="0" err="1">
                <a:solidFill>
                  <a:srgbClr val="FF0066"/>
                </a:solidFill>
                <a:latin typeface="Century Gothic" panose="020B0502020202020204" pitchFamily="34" charset="0"/>
              </a:rPr>
              <a:t>texte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intéressant</a:t>
            </a:r>
            <a:endParaRPr lang="en-GB" sz="2400" b="1" dirty="0">
              <a:solidFill>
                <a:srgbClr val="FF0066"/>
              </a:solidFill>
              <a:latin typeface="Century Gothic" panose="020B0502020202020204" pitchFamily="34" charset="0"/>
            </a:endParaRPr>
          </a:p>
        </p:txBody>
      </p:sp>
      <p:sp>
        <p:nvSpPr>
          <p:cNvPr id="18" name="TextBox 17">
            <a:extLst>
              <a:ext uri="{FF2B5EF4-FFF2-40B4-BE49-F238E27FC236}">
                <a16:creationId xmlns:a16="http://schemas.microsoft.com/office/drawing/2014/main" id="{029A82AD-08F1-490A-9DFB-293E275F5A30}"/>
              </a:ext>
            </a:extLst>
          </p:cNvPr>
          <p:cNvSpPr txBox="1"/>
          <p:nvPr/>
        </p:nvSpPr>
        <p:spPr>
          <a:xfrm>
            <a:off x="6253094" y="4646230"/>
            <a:ext cx="387209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grande</a:t>
            </a:r>
            <a:r>
              <a:rPr lang="en-GB" sz="2400" b="1" dirty="0">
                <a:solidFill>
                  <a:srgbClr val="FF0066"/>
                </a:solidFill>
                <a:latin typeface="Century Gothic" panose="020B0502020202020204" pitchFamily="34" charset="0"/>
              </a:rPr>
              <a:t> </a:t>
            </a:r>
            <a:r>
              <a:rPr lang="en-GB" sz="2400" b="1" dirty="0" err="1">
                <a:solidFill>
                  <a:srgbClr val="FF0066"/>
                </a:solidFill>
                <a:latin typeface="Century Gothic" panose="020B0502020202020204" pitchFamily="34" charset="0"/>
              </a:rPr>
              <a:t>ville</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194998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10036808" cy="770724"/>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Write</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the words in each box in the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correct order</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t> to make a question.</a:t>
            </a:r>
            <a:b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Helvetica" panose="020B0604020202020204" pitchFamily="34" charset="0"/>
              </a:rPr>
            </a:b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8" name="Rectangle 7">
            <a:extLst>
              <a:ext uri="{FF2B5EF4-FFF2-40B4-BE49-F238E27FC236}">
                <a16:creationId xmlns:a16="http://schemas.microsoft.com/office/drawing/2014/main" id="{F5D553A6-D554-4EFF-893E-18BF97C8693E}"/>
              </a:ext>
            </a:extLst>
          </p:cNvPr>
          <p:cNvSpPr/>
          <p:nvPr/>
        </p:nvSpPr>
        <p:spPr>
          <a:xfrm>
            <a:off x="593223" y="3390499"/>
            <a:ext cx="9992715" cy="516360"/>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Write the French for the English given in brackets. Use the clues to help you. </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nvGraphicFramePr>
        <p:xfrm>
          <a:off x="1278965" y="996937"/>
          <a:ext cx="9656373" cy="2320544"/>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a</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quoi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elle</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80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tu</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80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qui</a:t>
                      </a:r>
                      <a:endParaRPr lang="en-GB" sz="1800" dirty="0">
                        <a:effectLst/>
                        <a:latin typeface="Century Gothic" panose="020B0502020202020204" pitchFamily="34" charset="0"/>
                        <a:ea typeface="DengXian" panose="02010600030101010101" pitchFamily="2" charset="-122"/>
                        <a:cs typeface="Times New Roman" panose="02020603050405020304" pitchFamily="18" charset="0"/>
                      </a:endParaRPr>
                    </a:p>
                    <a:p>
                      <a:pPr algn="ct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es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graphicFrame>
        <p:nvGraphicFramePr>
          <p:cNvPr id="14" name="Table 13">
            <a:extLst>
              <a:ext uri="{FF2B5EF4-FFF2-40B4-BE49-F238E27FC236}">
                <a16:creationId xmlns:a16="http://schemas.microsoft.com/office/drawing/2014/main" id="{F0854DE5-DBCC-473F-9707-AEE797902544}"/>
              </a:ext>
            </a:extLst>
          </p:cNvPr>
          <p:cNvGraphicFramePr>
            <a:graphicFrameLocks noGrp="1"/>
          </p:cNvGraphicFramePr>
          <p:nvPr/>
        </p:nvGraphicFramePr>
        <p:xfrm>
          <a:off x="821487" y="3532742"/>
          <a:ext cx="10777290" cy="3221317"/>
        </p:xfrm>
        <a:graphic>
          <a:graphicData uri="http://schemas.openxmlformats.org/drawingml/2006/table">
            <a:tbl>
              <a:tblPr firstRow="1" firstCol="1" bandRow="1"/>
              <a:tblGrid>
                <a:gridCol w="420440">
                  <a:extLst>
                    <a:ext uri="{9D8B030D-6E8A-4147-A177-3AD203B41FA5}">
                      <a16:colId xmlns:a16="http://schemas.microsoft.com/office/drawing/2014/main" val="1602804294"/>
                    </a:ext>
                  </a:extLst>
                </a:gridCol>
                <a:gridCol w="7668033">
                  <a:extLst>
                    <a:ext uri="{9D8B030D-6E8A-4147-A177-3AD203B41FA5}">
                      <a16:colId xmlns:a16="http://schemas.microsoft.com/office/drawing/2014/main" val="1790457150"/>
                    </a:ext>
                  </a:extLst>
                </a:gridCol>
                <a:gridCol w="2688817">
                  <a:extLst>
                    <a:ext uri="{9D8B030D-6E8A-4147-A177-3AD203B41FA5}">
                      <a16:colId xmlns:a16="http://schemas.microsoft.com/office/drawing/2014/main" val="4030763506"/>
                    </a:ext>
                  </a:extLst>
                </a:gridCol>
              </a:tblGrid>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1392055"/>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Tu ___________  un cahier.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03060639"/>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Je ___________  à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l’école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8957724"/>
                  </a:ext>
                </a:extLst>
              </a:tr>
              <a:tr h="459823">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Elles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là</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98958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positifs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be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être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9824726"/>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Ils</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idée.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avoir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503360"/>
                  </a:ext>
                </a:extLst>
              </a:tr>
              <a:tr h="46067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Nous __________ des crayons . (have)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to have</a:t>
                      </a:r>
                      <a:r>
                        <a:rPr lang="en-GB" sz="2000" i="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 </a:t>
                      </a:r>
                      <a:r>
                        <a:rPr lang="en-GB" sz="2000" i="1"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avoir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653985"/>
                  </a:ext>
                </a:extLst>
              </a:tr>
            </a:tbl>
          </a:graphicData>
        </a:graphic>
      </p:graphicFrame>
      <p:sp>
        <p:nvSpPr>
          <p:cNvPr id="4" name="Rectangle 3">
            <a:extLst>
              <a:ext uri="{FF2B5EF4-FFF2-40B4-BE49-F238E27FC236}">
                <a16:creationId xmlns:a16="http://schemas.microsoft.com/office/drawing/2014/main" id="{F0405A41-DBB0-45CE-95F0-43C7C9270BA6}"/>
              </a:ext>
            </a:extLst>
          </p:cNvPr>
          <p:cNvSpPr/>
          <p:nvPr/>
        </p:nvSpPr>
        <p:spPr>
          <a:xfrm>
            <a:off x="10707709" y="3598424"/>
            <a:ext cx="875561"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DengXian" panose="02010600030101010101" pitchFamily="2" charset="-122"/>
                <a:cs typeface="Times New Roman" panose="02020603050405020304" pitchFamily="18" charset="0"/>
              </a:rPr>
              <a:t>Clues</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5" name="Title 2">
            <a:extLst>
              <a:ext uri="{FF2B5EF4-FFF2-40B4-BE49-F238E27FC236}">
                <a16:creationId xmlns:a16="http://schemas.microsoft.com/office/drawing/2014/main" id="{6FFFBCD4-DF71-4486-977C-BB28FA966E3D}"/>
              </a:ext>
            </a:extLst>
          </p:cNvPr>
          <p:cNvSpPr txBox="1">
            <a:spLocks/>
          </p:cNvSpPr>
          <p:nvPr/>
        </p:nvSpPr>
        <p:spPr>
          <a:xfrm>
            <a:off x="11219818" y="3162048"/>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16" name="Picture 15" descr="Icon&#10;&#10;Description automatically generated">
            <a:extLst>
              <a:ext uri="{FF2B5EF4-FFF2-40B4-BE49-F238E27FC236}">
                <a16:creationId xmlns:a16="http://schemas.microsoft.com/office/drawing/2014/main" id="{E3FC591D-9FD5-44A9-9C7C-2BD0916BF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47081" y="2031988"/>
            <a:ext cx="1126594" cy="1130060"/>
          </a:xfrm>
          <a:prstGeom prst="rect">
            <a:avLst/>
          </a:prstGeom>
        </p:spPr>
      </p:pic>
      <p:sp>
        <p:nvSpPr>
          <p:cNvPr id="13" name="TextBox 12">
            <a:extLst>
              <a:ext uri="{FF2B5EF4-FFF2-40B4-BE49-F238E27FC236}">
                <a16:creationId xmlns:a16="http://schemas.microsoft.com/office/drawing/2014/main" id="{18320DEA-C7D8-4913-9014-04F59325BA03}"/>
              </a:ext>
            </a:extLst>
          </p:cNvPr>
          <p:cNvSpPr txBox="1"/>
          <p:nvPr/>
        </p:nvSpPr>
        <p:spPr>
          <a:xfrm>
            <a:off x="6437111" y="1232905"/>
            <a:ext cx="400389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Elle a quoi ?</a:t>
            </a:r>
          </a:p>
        </p:txBody>
      </p:sp>
      <p:sp>
        <p:nvSpPr>
          <p:cNvPr id="18" name="TextBox 17">
            <a:extLst>
              <a:ext uri="{FF2B5EF4-FFF2-40B4-BE49-F238E27FC236}">
                <a16:creationId xmlns:a16="http://schemas.microsoft.com/office/drawing/2014/main" id="{1107583D-62AD-4317-90D8-92F1747C3EAD}"/>
              </a:ext>
            </a:extLst>
          </p:cNvPr>
          <p:cNvSpPr txBox="1"/>
          <p:nvPr/>
        </p:nvSpPr>
        <p:spPr>
          <a:xfrm>
            <a:off x="6437111" y="2407034"/>
            <a:ext cx="4003892"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Tu es qui ?</a:t>
            </a:r>
          </a:p>
        </p:txBody>
      </p:sp>
      <p:sp>
        <p:nvSpPr>
          <p:cNvPr id="19" name="TextBox 18">
            <a:extLst>
              <a:ext uri="{FF2B5EF4-FFF2-40B4-BE49-F238E27FC236}">
                <a16:creationId xmlns:a16="http://schemas.microsoft.com/office/drawing/2014/main" id="{3EFC81CA-4A03-4383-AB49-E69969F6417A}"/>
              </a:ext>
            </a:extLst>
          </p:cNvPr>
          <p:cNvSpPr txBox="1"/>
          <p:nvPr/>
        </p:nvSpPr>
        <p:spPr>
          <a:xfrm>
            <a:off x="1533377" y="3906859"/>
            <a:ext cx="154586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as</a:t>
            </a:r>
          </a:p>
        </p:txBody>
      </p:sp>
      <p:sp>
        <p:nvSpPr>
          <p:cNvPr id="20" name="TextBox 19">
            <a:extLst>
              <a:ext uri="{FF2B5EF4-FFF2-40B4-BE49-F238E27FC236}">
                <a16:creationId xmlns:a16="http://schemas.microsoft.com/office/drawing/2014/main" id="{A788A7A3-6192-45EF-9141-0DEC2B1D31C1}"/>
              </a:ext>
            </a:extLst>
          </p:cNvPr>
          <p:cNvSpPr txBox="1"/>
          <p:nvPr/>
        </p:nvSpPr>
        <p:spPr>
          <a:xfrm>
            <a:off x="1533377" y="4380198"/>
            <a:ext cx="154586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suis</a:t>
            </a:r>
            <a:endParaRPr lang="en-GB" sz="2400" b="1" dirty="0">
              <a:solidFill>
                <a:srgbClr val="FF0066"/>
              </a:solidFill>
              <a:latin typeface="Century Gothic" panose="020B0502020202020204" pitchFamily="34" charset="0"/>
            </a:endParaRPr>
          </a:p>
        </p:txBody>
      </p:sp>
      <p:sp>
        <p:nvSpPr>
          <p:cNvPr id="21" name="TextBox 20">
            <a:extLst>
              <a:ext uri="{FF2B5EF4-FFF2-40B4-BE49-F238E27FC236}">
                <a16:creationId xmlns:a16="http://schemas.microsoft.com/office/drawing/2014/main" id="{45283EFF-16F5-421A-B971-A96758B2F93B}"/>
              </a:ext>
            </a:extLst>
          </p:cNvPr>
          <p:cNvSpPr txBox="1"/>
          <p:nvPr/>
        </p:nvSpPr>
        <p:spPr>
          <a:xfrm>
            <a:off x="1770183" y="4862956"/>
            <a:ext cx="154586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sont</a:t>
            </a:r>
            <a:endParaRPr lang="en-GB" sz="2400" b="1" dirty="0">
              <a:solidFill>
                <a:srgbClr val="FF0066"/>
              </a:solidFill>
              <a:latin typeface="Century Gothic" panose="020B0502020202020204" pitchFamily="34" charset="0"/>
            </a:endParaRPr>
          </a:p>
        </p:txBody>
      </p:sp>
      <p:sp>
        <p:nvSpPr>
          <p:cNvPr id="22" name="TextBox 21">
            <a:extLst>
              <a:ext uri="{FF2B5EF4-FFF2-40B4-BE49-F238E27FC236}">
                <a16:creationId xmlns:a16="http://schemas.microsoft.com/office/drawing/2014/main" id="{74789E31-EE4F-456B-AB71-D05F92031370}"/>
              </a:ext>
            </a:extLst>
          </p:cNvPr>
          <p:cNvSpPr txBox="1"/>
          <p:nvPr/>
        </p:nvSpPr>
        <p:spPr>
          <a:xfrm>
            <a:off x="2306309" y="5324621"/>
            <a:ext cx="154586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êtes</a:t>
            </a:r>
            <a:endParaRPr lang="en-GB" sz="2400" b="1" dirty="0">
              <a:solidFill>
                <a:srgbClr val="FF0066"/>
              </a:solidFill>
              <a:latin typeface="Century Gothic" panose="020B0502020202020204" pitchFamily="34" charset="0"/>
            </a:endParaRPr>
          </a:p>
        </p:txBody>
      </p:sp>
      <p:sp>
        <p:nvSpPr>
          <p:cNvPr id="23" name="TextBox 22">
            <a:extLst>
              <a:ext uri="{FF2B5EF4-FFF2-40B4-BE49-F238E27FC236}">
                <a16:creationId xmlns:a16="http://schemas.microsoft.com/office/drawing/2014/main" id="{593B5FFE-5BC2-4786-8370-1A5C3ABD120C}"/>
              </a:ext>
            </a:extLst>
          </p:cNvPr>
          <p:cNvSpPr txBox="1"/>
          <p:nvPr/>
        </p:nvSpPr>
        <p:spPr>
          <a:xfrm>
            <a:off x="1296615" y="5798967"/>
            <a:ext cx="154586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ont</a:t>
            </a:r>
            <a:endParaRPr lang="en-GB" sz="2400" b="1" dirty="0">
              <a:solidFill>
                <a:srgbClr val="FF0066"/>
              </a:solidFill>
              <a:latin typeface="Century Gothic" panose="020B0502020202020204" pitchFamily="34" charset="0"/>
            </a:endParaRPr>
          </a:p>
        </p:txBody>
      </p:sp>
      <p:sp>
        <p:nvSpPr>
          <p:cNvPr id="24" name="TextBox 23">
            <a:extLst>
              <a:ext uri="{FF2B5EF4-FFF2-40B4-BE49-F238E27FC236}">
                <a16:creationId xmlns:a16="http://schemas.microsoft.com/office/drawing/2014/main" id="{2FB15240-2938-4189-B57C-AD2493001E47}"/>
              </a:ext>
            </a:extLst>
          </p:cNvPr>
          <p:cNvSpPr txBox="1"/>
          <p:nvPr/>
        </p:nvSpPr>
        <p:spPr>
          <a:xfrm>
            <a:off x="1770183" y="6268967"/>
            <a:ext cx="1545865"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avons</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174791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19" grpId="0"/>
      <p:bldP spid="20"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6" name="Picture 75">
            <a:extLst>
              <a:ext uri="{FF2B5EF4-FFF2-40B4-BE49-F238E27FC236}">
                <a16:creationId xmlns:a16="http://schemas.microsoft.com/office/drawing/2014/main" id="{9D4660C2-C70A-47B3-A6B8-73503BF96C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7" name="Rectangle 76">
            <a:extLst>
              <a:ext uri="{FF2B5EF4-FFF2-40B4-BE49-F238E27FC236}">
                <a16:creationId xmlns:a16="http://schemas.microsoft.com/office/drawing/2014/main" id="{8CD41169-4CD1-4D8B-AC13-5244F25157F2}"/>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9" name="Rectangle 8">
            <a:extLst>
              <a:ext uri="{FF2B5EF4-FFF2-40B4-BE49-F238E27FC236}">
                <a16:creationId xmlns:a16="http://schemas.microsoft.com/office/drawing/2014/main" id="{7F770F30-CCB1-466A-A3D7-ED738F2AC876}"/>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10" name="Rectangle 9">
            <a:extLst>
              <a:ext uri="{FF2B5EF4-FFF2-40B4-BE49-F238E27FC236}">
                <a16:creationId xmlns:a16="http://schemas.microsoft.com/office/drawing/2014/main" id="{077C6DC0-AFA0-4C98-A91B-4707ECC10DE3}"/>
              </a:ext>
            </a:extLst>
          </p:cNvPr>
          <p:cNvSpPr/>
          <p:nvPr/>
        </p:nvSpPr>
        <p:spPr>
          <a:xfrm>
            <a:off x="1142884" y="550013"/>
            <a:ext cx="9788673" cy="1136786"/>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fr-FR" sz="16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F</a:t>
            </a:r>
            <a:r>
              <a:rPr kumimoji="0" lang="en-US"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Write the French article ‘the’.  The gender (and number) of the noun is provided.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1" name="Table 10">
            <a:extLst>
              <a:ext uri="{FF2B5EF4-FFF2-40B4-BE49-F238E27FC236}">
                <a16:creationId xmlns:a16="http://schemas.microsoft.com/office/drawing/2014/main" id="{DB7211BF-EC37-4A61-9407-FABF2CB07292}"/>
              </a:ext>
            </a:extLst>
          </p:cNvPr>
          <p:cNvGraphicFramePr>
            <a:graphicFrameLocks noGrp="1"/>
          </p:cNvGraphicFramePr>
          <p:nvPr/>
        </p:nvGraphicFramePr>
        <p:xfrm>
          <a:off x="1278967" y="1301564"/>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1379396879"/>
                    </a:ext>
                  </a:extLst>
                </a:gridCol>
                <a:gridCol w="6481052">
                  <a:extLst>
                    <a:ext uri="{9D8B030D-6E8A-4147-A177-3AD203B41FA5}">
                      <a16:colId xmlns:a16="http://schemas.microsoft.com/office/drawing/2014/main" val="109206930"/>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café (m) moderne.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1760339"/>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yeux</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mpl</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bleus.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442836"/>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_____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personne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(f) forte.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684025"/>
                  </a:ext>
                </a:extLst>
              </a:tr>
            </a:tbl>
          </a:graphicData>
        </a:graphic>
      </p:graphicFrame>
      <p:graphicFrame>
        <p:nvGraphicFramePr>
          <p:cNvPr id="12" name="Table 11">
            <a:extLst>
              <a:ext uri="{FF2B5EF4-FFF2-40B4-BE49-F238E27FC236}">
                <a16:creationId xmlns:a16="http://schemas.microsoft.com/office/drawing/2014/main" id="{0FB1293C-2F80-42A4-8B56-6FDF9F56A531}"/>
              </a:ext>
            </a:extLst>
          </p:cNvPr>
          <p:cNvGraphicFramePr>
            <a:graphicFrameLocks noGrp="1"/>
          </p:cNvGraphicFramePr>
          <p:nvPr/>
        </p:nvGraphicFramePr>
        <p:xfrm>
          <a:off x="1278967" y="3287592"/>
          <a:ext cx="6836410" cy="1026795"/>
        </p:xfrm>
        <a:graphic>
          <a:graphicData uri="http://schemas.openxmlformats.org/drawingml/2006/table">
            <a:tbl>
              <a:tblPr firstRow="1" firstCol="1" bandRow="1"/>
              <a:tblGrid>
                <a:gridCol w="355358">
                  <a:extLst>
                    <a:ext uri="{9D8B030D-6E8A-4147-A177-3AD203B41FA5}">
                      <a16:colId xmlns:a16="http://schemas.microsoft.com/office/drawing/2014/main" val="2070951337"/>
                    </a:ext>
                  </a:extLst>
                </a:gridCol>
                <a:gridCol w="6481052">
                  <a:extLst>
                    <a:ext uri="{9D8B030D-6E8A-4147-A177-3AD203B41FA5}">
                      <a16:colId xmlns:a16="http://schemas.microsoft.com/office/drawing/2014/main" val="2816907172"/>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a _______ université. (f)</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8921957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s-ES_tradnl"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Il y a ________ télévisions. (fpl)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1935920"/>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________ parc. (m)</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915921"/>
                  </a:ext>
                </a:extLst>
              </a:tr>
            </a:tbl>
          </a:graphicData>
        </a:graphic>
      </p:graphicFrame>
      <p:sp>
        <p:nvSpPr>
          <p:cNvPr id="13" name="Rectangle 12">
            <a:extLst>
              <a:ext uri="{FF2B5EF4-FFF2-40B4-BE49-F238E27FC236}">
                <a16:creationId xmlns:a16="http://schemas.microsoft.com/office/drawing/2014/main" id="{FCB96B49-EFF9-4AD2-B6D5-D76EB2D98CD0}"/>
              </a:ext>
            </a:extLst>
          </p:cNvPr>
          <p:cNvSpPr/>
          <p:nvPr/>
        </p:nvSpPr>
        <p:spPr>
          <a:xfrm>
            <a:off x="1142883" y="4531263"/>
            <a:ext cx="7754046" cy="404534"/>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H</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Write ‘</a:t>
            </a:r>
            <a:r>
              <a:rPr kumimoji="0" lang="en-GB" sz="2000" b="0" i="0" u="none" strike="noStrike" kern="1200" cap="none" spc="0" normalizeH="0" baseline="0" noProof="0" dirty="0" err="1">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quel</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or ‘quelle’. The gender of the noun is provided.</a:t>
            </a:r>
            <a:endParaRPr kumimoji="0" lang="en-GB" sz="18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3D8DF780-3E5B-40A0-B60A-A566880D1AF3}"/>
              </a:ext>
            </a:extLst>
          </p:cNvPr>
          <p:cNvGraphicFramePr>
            <a:graphicFrameLocks noGrp="1"/>
          </p:cNvGraphicFramePr>
          <p:nvPr/>
        </p:nvGraphicFramePr>
        <p:xfrm>
          <a:off x="1278967" y="5152673"/>
          <a:ext cx="6836410" cy="684530"/>
        </p:xfrm>
        <a:graphic>
          <a:graphicData uri="http://schemas.openxmlformats.org/drawingml/2006/table">
            <a:tbl>
              <a:tblPr firstRow="1" firstCol="1" bandRow="1"/>
              <a:tblGrid>
                <a:gridCol w="355798">
                  <a:extLst>
                    <a:ext uri="{9D8B030D-6E8A-4147-A177-3AD203B41FA5}">
                      <a16:colId xmlns:a16="http://schemas.microsoft.com/office/drawing/2014/main" val="3746962003"/>
                    </a:ext>
                  </a:extLst>
                </a:gridCol>
                <a:gridCol w="6480612">
                  <a:extLst>
                    <a:ext uri="{9D8B030D-6E8A-4147-A177-3AD203B41FA5}">
                      <a16:colId xmlns:a16="http://schemas.microsoft.com/office/drawing/2014/main" val="257807297"/>
                    </a:ext>
                  </a:extLst>
                </a:gridCol>
              </a:tblGrid>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Vous êtes dans ____________ ville (f) ?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8467888"/>
                  </a:ext>
                </a:extLst>
              </a:tr>
              <a:tr h="342265">
                <a:tc>
                  <a:txBody>
                    <a:bodyPr/>
                    <a:lstStyle/>
                    <a:p>
                      <a:pPr>
                        <a:lnSpc>
                          <a:spcPct val="107000"/>
                        </a:lnSpc>
                        <a:spcAft>
                          <a:spcPts val="0"/>
                        </a:spcAft>
                      </a:pPr>
                      <a:r>
                        <a:rPr lang="en-GB" sz="20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C’est __________ sport (m)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9197537"/>
                  </a:ext>
                </a:extLst>
              </a:tr>
            </a:tbl>
          </a:graphicData>
        </a:graphic>
      </p:graphicFrame>
      <p:sp>
        <p:nvSpPr>
          <p:cNvPr id="15" name="Rectangle 14">
            <a:extLst>
              <a:ext uri="{FF2B5EF4-FFF2-40B4-BE49-F238E27FC236}">
                <a16:creationId xmlns:a16="http://schemas.microsoft.com/office/drawing/2014/main" id="{BCA26427-C897-44F7-9AD0-24F1B16B8A27}"/>
              </a:ext>
            </a:extLst>
          </p:cNvPr>
          <p:cNvSpPr/>
          <p:nvPr/>
        </p:nvSpPr>
        <p:spPr>
          <a:xfrm>
            <a:off x="1295283" y="2593352"/>
            <a:ext cx="11047661" cy="73404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G</a:t>
            </a:r>
            <a:r>
              <a:rPr kumimoji="0" lang="en-GB" sz="2000" b="0" i="0" u="none" strike="noStrike" kern="1200" cap="none" spc="0" normalizeH="0" baseline="0" noProof="0" dirty="0">
                <a:ln>
                  <a:noFill/>
                </a:ln>
                <a:solidFill>
                  <a:srgbClr val="1F3864"/>
                </a:solidFill>
                <a:effectLst/>
                <a:uLnTx/>
                <a:uFillTx/>
                <a:latin typeface="Century Gothic" panose="020B0502020202020204" pitchFamily="34" charset="0"/>
                <a:ea typeface="SimSun" panose="02010600030101010101" pitchFamily="2" charset="-122"/>
                <a:cs typeface="Times New Roman" panose="02020603050405020304" pitchFamily="18" charset="0"/>
              </a:rPr>
              <a:t> Write the French article ‘a’ or ‘some’. The gender (and number) of the noun is provided.</a:t>
            </a:r>
            <a:endParaRPr kumimoji="0" lang="en-GB" sz="2000" b="0" i="0" u="none" strike="noStrike" kern="1200" cap="none" spc="0" normalizeH="0" baseline="0" noProof="0" dirty="0">
              <a:ln>
                <a:noFill/>
              </a:ln>
              <a:solidFill>
                <a:prstClr val="black"/>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16" name="TextBox 15">
            <a:extLst>
              <a:ext uri="{FF2B5EF4-FFF2-40B4-BE49-F238E27FC236}">
                <a16:creationId xmlns:a16="http://schemas.microsoft.com/office/drawing/2014/main" id="{97B34460-74D2-48F3-859D-D761A513D32C}"/>
              </a:ext>
            </a:extLst>
          </p:cNvPr>
          <p:cNvSpPr txBox="1"/>
          <p:nvPr/>
        </p:nvSpPr>
        <p:spPr>
          <a:xfrm>
            <a:off x="1685255" y="1197871"/>
            <a:ext cx="61898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a:t>
            </a:r>
          </a:p>
        </p:txBody>
      </p:sp>
      <p:sp>
        <p:nvSpPr>
          <p:cNvPr id="17" name="TextBox 16">
            <a:extLst>
              <a:ext uri="{FF2B5EF4-FFF2-40B4-BE49-F238E27FC236}">
                <a16:creationId xmlns:a16="http://schemas.microsoft.com/office/drawing/2014/main" id="{980A1DDE-4A53-4935-8478-A46F181DF44C}"/>
              </a:ext>
            </a:extLst>
          </p:cNvPr>
          <p:cNvSpPr txBox="1"/>
          <p:nvPr/>
        </p:nvSpPr>
        <p:spPr>
          <a:xfrm>
            <a:off x="1685255" y="1571096"/>
            <a:ext cx="61898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les</a:t>
            </a:r>
          </a:p>
        </p:txBody>
      </p:sp>
      <p:sp>
        <p:nvSpPr>
          <p:cNvPr id="18" name="TextBox 17">
            <a:extLst>
              <a:ext uri="{FF2B5EF4-FFF2-40B4-BE49-F238E27FC236}">
                <a16:creationId xmlns:a16="http://schemas.microsoft.com/office/drawing/2014/main" id="{C2B335D7-1985-4971-8494-CC64336ED6C8}"/>
              </a:ext>
            </a:extLst>
          </p:cNvPr>
          <p:cNvSpPr txBox="1"/>
          <p:nvPr/>
        </p:nvSpPr>
        <p:spPr>
          <a:xfrm>
            <a:off x="1685255" y="1902038"/>
            <a:ext cx="61898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la</a:t>
            </a:r>
          </a:p>
        </p:txBody>
      </p:sp>
      <p:sp>
        <p:nvSpPr>
          <p:cNvPr id="19" name="TextBox 18">
            <a:extLst>
              <a:ext uri="{FF2B5EF4-FFF2-40B4-BE49-F238E27FC236}">
                <a16:creationId xmlns:a16="http://schemas.microsoft.com/office/drawing/2014/main" id="{7FA3C79E-B8D2-4EB8-88AF-DCBD66A2587B}"/>
              </a:ext>
            </a:extLst>
          </p:cNvPr>
          <p:cNvSpPr txBox="1"/>
          <p:nvPr/>
        </p:nvSpPr>
        <p:spPr>
          <a:xfrm>
            <a:off x="2282547" y="3198979"/>
            <a:ext cx="784210"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une</a:t>
            </a:r>
            <a:endParaRPr lang="en-GB" sz="2400" b="1" dirty="0">
              <a:solidFill>
                <a:srgbClr val="FF0066"/>
              </a:solidFill>
              <a:latin typeface="Century Gothic" panose="020B0502020202020204" pitchFamily="34" charset="0"/>
            </a:endParaRPr>
          </a:p>
        </p:txBody>
      </p:sp>
      <p:sp>
        <p:nvSpPr>
          <p:cNvPr id="20" name="TextBox 19">
            <a:extLst>
              <a:ext uri="{FF2B5EF4-FFF2-40B4-BE49-F238E27FC236}">
                <a16:creationId xmlns:a16="http://schemas.microsoft.com/office/drawing/2014/main" id="{3DAFAA23-F2E2-47E5-88B8-900A01CBF3FF}"/>
              </a:ext>
            </a:extLst>
          </p:cNvPr>
          <p:cNvSpPr txBox="1"/>
          <p:nvPr/>
        </p:nvSpPr>
        <p:spPr>
          <a:xfrm>
            <a:off x="2365161" y="3538250"/>
            <a:ext cx="784209"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des</a:t>
            </a:r>
          </a:p>
        </p:txBody>
      </p:sp>
      <p:sp>
        <p:nvSpPr>
          <p:cNvPr id="21" name="TextBox 20">
            <a:extLst>
              <a:ext uri="{FF2B5EF4-FFF2-40B4-BE49-F238E27FC236}">
                <a16:creationId xmlns:a16="http://schemas.microsoft.com/office/drawing/2014/main" id="{771C1E6F-BDBD-4741-AB1D-92CD16332528}"/>
              </a:ext>
            </a:extLst>
          </p:cNvPr>
          <p:cNvSpPr txBox="1"/>
          <p:nvPr/>
        </p:nvSpPr>
        <p:spPr>
          <a:xfrm>
            <a:off x="2592037" y="3893219"/>
            <a:ext cx="618980"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un</a:t>
            </a:r>
          </a:p>
        </p:txBody>
      </p:sp>
      <p:sp>
        <p:nvSpPr>
          <p:cNvPr id="22" name="TextBox 21">
            <a:extLst>
              <a:ext uri="{FF2B5EF4-FFF2-40B4-BE49-F238E27FC236}">
                <a16:creationId xmlns:a16="http://schemas.microsoft.com/office/drawing/2014/main" id="{591522B4-FD3E-4D8C-AD51-EBC0C6A3F3AA}"/>
              </a:ext>
            </a:extLst>
          </p:cNvPr>
          <p:cNvSpPr txBox="1"/>
          <p:nvPr/>
        </p:nvSpPr>
        <p:spPr>
          <a:xfrm>
            <a:off x="3752375" y="5056586"/>
            <a:ext cx="1267531"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quelle</a:t>
            </a:r>
          </a:p>
        </p:txBody>
      </p:sp>
      <p:sp>
        <p:nvSpPr>
          <p:cNvPr id="23" name="TextBox 22">
            <a:extLst>
              <a:ext uri="{FF2B5EF4-FFF2-40B4-BE49-F238E27FC236}">
                <a16:creationId xmlns:a16="http://schemas.microsoft.com/office/drawing/2014/main" id="{8E489B12-E8EB-4F93-A5AC-1A6545DC3118}"/>
              </a:ext>
            </a:extLst>
          </p:cNvPr>
          <p:cNvSpPr txBox="1"/>
          <p:nvPr/>
        </p:nvSpPr>
        <p:spPr>
          <a:xfrm>
            <a:off x="2592037" y="5387491"/>
            <a:ext cx="878863" cy="461665"/>
          </a:xfrm>
          <a:prstGeom prst="rect">
            <a:avLst/>
          </a:prstGeom>
          <a:noFill/>
        </p:spPr>
        <p:txBody>
          <a:bodyPr wrap="square" rtlCol="0">
            <a:spAutoFit/>
          </a:bodyPr>
          <a:lstStyle/>
          <a:p>
            <a:pPr algn="ctr"/>
            <a:r>
              <a:rPr lang="en-GB" sz="2400" b="1" dirty="0" err="1">
                <a:solidFill>
                  <a:srgbClr val="FF0066"/>
                </a:solidFill>
                <a:latin typeface="Century Gothic" panose="020B0502020202020204" pitchFamily="34" charset="0"/>
              </a:rPr>
              <a:t>quel</a:t>
            </a:r>
            <a:endParaRPr lang="en-GB" sz="2400" b="1" dirty="0">
              <a:solidFill>
                <a:srgbClr val="FF0066"/>
              </a:solidFill>
              <a:latin typeface="Century Gothic" panose="020B0502020202020204" pitchFamily="34" charset="0"/>
            </a:endParaRPr>
          </a:p>
        </p:txBody>
      </p:sp>
    </p:spTree>
    <p:extLst>
      <p:ext uri="{BB962C8B-B14F-4D97-AF65-F5344CB8AC3E}">
        <p14:creationId xmlns:p14="http://schemas.microsoft.com/office/powerpoint/2010/main" val="4277910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4">
            <a:extLst>
              <a:ext uri="{FF2B5EF4-FFF2-40B4-BE49-F238E27FC236}">
                <a16:creationId xmlns:a16="http://schemas.microsoft.com/office/drawing/2014/main" id="{EA50414B-E2A5-43FF-808A-20C6D1ABE81B}"/>
              </a:ext>
            </a:extLst>
          </p:cNvPr>
          <p:cNvGraphicFramePr>
            <a:graphicFrameLocks noGrp="1"/>
          </p:cNvGraphicFramePr>
          <p:nvPr>
            <p:extLst>
              <p:ext uri="{D42A27DB-BD31-4B8C-83A1-F6EECF244321}">
                <p14:modId xmlns:p14="http://schemas.microsoft.com/office/powerpoint/2010/main" val="2680403070"/>
              </p:ext>
            </p:extLst>
          </p:nvPr>
        </p:nvGraphicFramePr>
        <p:xfrm>
          <a:off x="467920" y="769759"/>
          <a:ext cx="10410584" cy="5807632"/>
        </p:xfrm>
        <a:graphic>
          <a:graphicData uri="http://schemas.openxmlformats.org/drawingml/2006/table">
            <a:tbl>
              <a:tblPr firstRow="1" firstCol="1" bandRow="1"/>
              <a:tblGrid>
                <a:gridCol w="809384">
                  <a:extLst>
                    <a:ext uri="{9D8B030D-6E8A-4147-A177-3AD203B41FA5}">
                      <a16:colId xmlns:a16="http://schemas.microsoft.com/office/drawing/2014/main" val="137894406"/>
                    </a:ext>
                  </a:extLst>
                </a:gridCol>
                <a:gridCol w="3254088">
                  <a:extLst>
                    <a:ext uri="{9D8B030D-6E8A-4147-A177-3AD203B41FA5}">
                      <a16:colId xmlns:a16="http://schemas.microsoft.com/office/drawing/2014/main" val="3647508583"/>
                    </a:ext>
                  </a:extLst>
                </a:gridCol>
                <a:gridCol w="2056052">
                  <a:extLst>
                    <a:ext uri="{9D8B030D-6E8A-4147-A177-3AD203B41FA5}">
                      <a16:colId xmlns:a16="http://schemas.microsoft.com/office/drawing/2014/main" val="3884416310"/>
                    </a:ext>
                  </a:extLst>
                </a:gridCol>
                <a:gridCol w="2145530">
                  <a:extLst>
                    <a:ext uri="{9D8B030D-6E8A-4147-A177-3AD203B41FA5}">
                      <a16:colId xmlns:a16="http://schemas.microsoft.com/office/drawing/2014/main" val="693948223"/>
                    </a:ext>
                  </a:extLst>
                </a:gridCol>
                <a:gridCol w="2145530">
                  <a:extLst>
                    <a:ext uri="{9D8B030D-6E8A-4147-A177-3AD203B41FA5}">
                      <a16:colId xmlns:a16="http://schemas.microsoft.com/office/drawing/2014/main" val="3748061534"/>
                    </a:ext>
                  </a:extLst>
                </a:gridCol>
              </a:tblGrid>
              <a:tr h="615256">
                <a:tc>
                  <a:txBody>
                    <a:bodyPr/>
                    <a:lstStyle/>
                    <a:p>
                      <a:pPr algn="l">
                        <a:lnSpc>
                          <a:spcPct val="107000"/>
                        </a:lnSpc>
                        <a:spcAft>
                          <a:spcPts val="0"/>
                        </a:spcAft>
                      </a:pPr>
                      <a:r>
                        <a:rPr lang="en-US"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366268"/>
                  </a:ext>
                </a:extLst>
              </a:tr>
              <a:tr h="816035">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ideal</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favourite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strong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nice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421100422"/>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7895561"/>
                  </a:ext>
                </a:extLst>
              </a:tr>
              <a:tr h="615256">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creative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boring</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positive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hard-working</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639895176"/>
                  </a:ext>
                </a:extLst>
              </a:tr>
              <a:tr h="666796">
                <a:tc vMerge="1">
                  <a:txBody>
                    <a:bodyPr/>
                    <a:lstStyle/>
                    <a:p>
                      <a:endParaRPr lang="en-GB"/>
                    </a:p>
                  </a:txBody>
                  <a:tcPr/>
                </a:tc>
                <a:tc>
                  <a:txBody>
                    <a:bodyPr/>
                    <a:lstStyle/>
                    <a:p>
                      <a:pPr algn="ctr">
                        <a:lnSpc>
                          <a:spcPct val="107000"/>
                        </a:lnSpc>
                        <a:spcAft>
                          <a:spcPts val="0"/>
                        </a:spcAft>
                      </a:pPr>
                      <a:r>
                        <a:rPr lang="fr-FR"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674995"/>
                  </a:ext>
                </a:extLst>
              </a:tr>
              <a:tr h="498513">
                <a:tc rowSpan="2">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7.</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give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sing</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eat</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to live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114685158"/>
                  </a:ext>
                </a:extLst>
              </a:tr>
              <a:tr h="648944">
                <a:tc vMerge="1">
                  <a:txBody>
                    <a:bodyPr/>
                    <a:lstStyle/>
                    <a:p>
                      <a:endParaRPr lang="en-GB"/>
                    </a:p>
                  </a:txBody>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7453525"/>
                  </a:ext>
                </a:extLst>
              </a:tr>
              <a:tr h="648944">
                <a:tc rowSpan="2">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between</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behind</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where</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07000"/>
                        </a:lnSpc>
                        <a:spcAft>
                          <a:spcPts val="0"/>
                        </a:spcAft>
                      </a:pPr>
                      <a:r>
                        <a:rPr lang="fr-FR"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in front</a:t>
                      </a:r>
                      <a:endParaRPr lang="en-GB" sz="16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2858762196"/>
                  </a:ext>
                </a:extLst>
              </a:tr>
              <a:tr h="648944">
                <a:tc vMerge="1">
                  <a:txBody>
                    <a:bodyPr/>
                    <a:lstStyle/>
                    <a:p>
                      <a:pPr algn="ctr">
                        <a:lnSpc>
                          <a:spcPct val="107000"/>
                        </a:lnSpc>
                        <a:spcAft>
                          <a:spcPts val="0"/>
                        </a:spcAft>
                      </a:pP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fr-FR"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zh-CN" sz="2000" dirty="0">
                          <a:solidFill>
                            <a:srgbClr val="1F4E79"/>
                          </a:solidFill>
                          <a:effectLst/>
                          <a:latin typeface="Century Gothic" panose="020B0502020202020204" pitchFamily="34" charset="0"/>
                          <a:ea typeface="MS Gothic" panose="020B0609070205080204" pitchFamily="49" charset="-128"/>
                          <a:cs typeface="Times New Roman" panose="02020603050405020304" pitchFamily="18" charset="0"/>
                        </a:rPr>
                        <a:t>☐</a:t>
                      </a:r>
                      <a:endPar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357" marR="68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65545"/>
                  </a:ext>
                </a:extLst>
              </a:tr>
            </a:tbl>
          </a:graphicData>
        </a:graphic>
      </p:graphicFrame>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7" name="Rectangle 6">
            <a:hlinkClick r:id="" action="ppaction://noaction">
              <a:snd r:embed="rId5" name="1_5.wav"/>
            </a:hlinkClick>
            <a:extLst>
              <a:ext uri="{FF2B5EF4-FFF2-40B4-BE49-F238E27FC236}">
                <a16:creationId xmlns:a16="http://schemas.microsoft.com/office/drawing/2014/main" id="{A31BB720-7BFF-4D53-8123-484FC862674F}"/>
              </a:ext>
            </a:extLst>
          </p:cNvPr>
          <p:cNvSpPr/>
          <p:nvPr/>
        </p:nvSpPr>
        <p:spPr>
          <a:xfrm>
            <a:off x="575431" y="19219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8" name="Rectangle 7">
            <a:hlinkClick r:id="" action="ppaction://noaction">
              <a:snd r:embed="rId6" name="1_6.wav"/>
            </a:hlinkClick>
            <a:extLst>
              <a:ext uri="{FF2B5EF4-FFF2-40B4-BE49-F238E27FC236}">
                <a16:creationId xmlns:a16="http://schemas.microsoft.com/office/drawing/2014/main" id="{2DD31AC0-AA2D-41C8-9EBD-93FC36546E2B}"/>
              </a:ext>
            </a:extLst>
          </p:cNvPr>
          <p:cNvSpPr/>
          <p:nvPr/>
        </p:nvSpPr>
        <p:spPr>
          <a:xfrm>
            <a:off x="575431" y="337271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9" name="Rectangle 8">
            <a:hlinkClick r:id="" action="ppaction://noaction">
              <a:snd r:embed="rId7" name="1_7.wav"/>
            </a:hlinkClick>
            <a:extLst>
              <a:ext uri="{FF2B5EF4-FFF2-40B4-BE49-F238E27FC236}">
                <a16:creationId xmlns:a16="http://schemas.microsoft.com/office/drawing/2014/main" id="{E01BECA0-4986-4143-ACF1-26F77569801E}"/>
              </a:ext>
            </a:extLst>
          </p:cNvPr>
          <p:cNvSpPr/>
          <p:nvPr/>
        </p:nvSpPr>
        <p:spPr>
          <a:xfrm>
            <a:off x="575431" y="454569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0" name="Rectangle 9">
            <a:hlinkClick r:id="" action="ppaction://noaction">
              <a:snd r:embed="rId8" name="1_8.wav"/>
            </a:hlinkClick>
            <a:extLst>
              <a:ext uri="{FF2B5EF4-FFF2-40B4-BE49-F238E27FC236}">
                <a16:creationId xmlns:a16="http://schemas.microsoft.com/office/drawing/2014/main" id="{3CABC732-B9E3-4362-A501-DB03114C982B}"/>
              </a:ext>
            </a:extLst>
          </p:cNvPr>
          <p:cNvSpPr/>
          <p:nvPr/>
        </p:nvSpPr>
        <p:spPr>
          <a:xfrm>
            <a:off x="575431" y="5718680"/>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36040926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410360760"/>
              </p:ext>
            </p:extLst>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building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question word</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2_1.wav"/>
            </a:hlinkClick>
            <a:extLst>
              <a:ext uri="{FF2B5EF4-FFF2-40B4-BE49-F238E27FC236}">
                <a16:creationId xmlns:a16="http://schemas.microsoft.com/office/drawing/2014/main" id="{55EE9022-D5E3-464B-A4A8-866C1B836A5D}"/>
              </a:ext>
            </a:extLst>
          </p:cNvPr>
          <p:cNvSpPr/>
          <p:nvPr/>
        </p:nvSpPr>
        <p:spPr>
          <a:xfrm>
            <a:off x="998466" y="2516103"/>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1</a:t>
            </a:r>
          </a:p>
        </p:txBody>
      </p:sp>
      <p:sp>
        <p:nvSpPr>
          <p:cNvPr id="9" name="Rectangle 8">
            <a:hlinkClick r:id="" action="ppaction://noaction">
              <a:snd r:embed="rId6" name="2_2.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2</a:t>
            </a:r>
          </a:p>
        </p:txBody>
      </p:sp>
      <p:sp>
        <p:nvSpPr>
          <p:cNvPr id="10" name="Rectangle 9">
            <a:hlinkClick r:id="" action="ppaction://noaction">
              <a:snd r:embed="rId7" name="2_3.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3</a:t>
            </a:r>
          </a:p>
        </p:txBody>
      </p:sp>
      <p:sp>
        <p:nvSpPr>
          <p:cNvPr id="11" name="Rectangle 10">
            <a:hlinkClick r:id="" action="ppaction://noaction">
              <a:snd r:embed="rId8" name="2_4.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4</a:t>
            </a:r>
          </a:p>
        </p:txBody>
      </p:sp>
    </p:spTree>
    <p:extLst>
      <p:ext uri="{BB962C8B-B14F-4D97-AF65-F5344CB8AC3E}">
        <p14:creationId xmlns:p14="http://schemas.microsoft.com/office/powerpoint/2010/main" val="10794607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6" name="Picture 5">
            <a:extLst>
              <a:ext uri="{FF2B5EF4-FFF2-40B4-BE49-F238E27FC236}">
                <a16:creationId xmlns:a16="http://schemas.microsoft.com/office/drawing/2014/main" id="{1E37D643-316D-4834-9F9D-6DED2E34AF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graphicFrame>
        <p:nvGraphicFramePr>
          <p:cNvPr id="3" name="Table 2">
            <a:extLst>
              <a:ext uri="{FF2B5EF4-FFF2-40B4-BE49-F238E27FC236}">
                <a16:creationId xmlns:a16="http://schemas.microsoft.com/office/drawing/2014/main" id="{683C6DF4-1750-473A-B137-A41972C678CB}"/>
              </a:ext>
            </a:extLst>
          </p:cNvPr>
          <p:cNvGraphicFramePr>
            <a:graphicFrameLocks noGrp="1"/>
          </p:cNvGraphicFramePr>
          <p:nvPr>
            <p:extLst>
              <p:ext uri="{D42A27DB-BD31-4B8C-83A1-F6EECF244321}">
                <p14:modId xmlns:p14="http://schemas.microsoft.com/office/powerpoint/2010/main" val="297026992"/>
              </p:ext>
            </p:extLst>
          </p:nvPr>
        </p:nvGraphicFramePr>
        <p:xfrm>
          <a:off x="961292" y="1719116"/>
          <a:ext cx="10269416" cy="3978732"/>
        </p:xfrm>
        <a:graphic>
          <a:graphicData uri="http://schemas.openxmlformats.org/drawingml/2006/table">
            <a:tbl>
              <a:tblPr firstRow="1" firstCol="1" bandRow="1"/>
              <a:tblGrid>
                <a:gridCol w="613933">
                  <a:extLst>
                    <a:ext uri="{9D8B030D-6E8A-4147-A177-3AD203B41FA5}">
                      <a16:colId xmlns:a16="http://schemas.microsoft.com/office/drawing/2014/main" val="948193903"/>
                    </a:ext>
                  </a:extLst>
                </a:gridCol>
                <a:gridCol w="2413586">
                  <a:extLst>
                    <a:ext uri="{9D8B030D-6E8A-4147-A177-3AD203B41FA5}">
                      <a16:colId xmlns:a16="http://schemas.microsoft.com/office/drawing/2014/main" val="1825356332"/>
                    </a:ext>
                  </a:extLst>
                </a:gridCol>
                <a:gridCol w="2413586">
                  <a:extLst>
                    <a:ext uri="{9D8B030D-6E8A-4147-A177-3AD203B41FA5}">
                      <a16:colId xmlns:a16="http://schemas.microsoft.com/office/drawing/2014/main" val="1200443041"/>
                    </a:ext>
                  </a:extLst>
                </a:gridCol>
                <a:gridCol w="2413586">
                  <a:extLst>
                    <a:ext uri="{9D8B030D-6E8A-4147-A177-3AD203B41FA5}">
                      <a16:colId xmlns:a16="http://schemas.microsoft.com/office/drawing/2014/main" val="1186076623"/>
                    </a:ext>
                  </a:extLst>
                </a:gridCol>
                <a:gridCol w="2414725">
                  <a:extLst>
                    <a:ext uri="{9D8B030D-6E8A-4147-A177-3AD203B41FA5}">
                      <a16:colId xmlns:a16="http://schemas.microsoft.com/office/drawing/2014/main" val="4111747573"/>
                    </a:ext>
                  </a:extLst>
                </a:gridCol>
              </a:tblGrid>
              <a:tr h="347848">
                <a:tc gridSpan="5">
                  <a:txBody>
                    <a:bodyPr/>
                    <a:lstStyle/>
                    <a:p>
                      <a:pPr>
                        <a:lnSpc>
                          <a:spcPct val="107000"/>
                        </a:lnSpc>
                        <a:spcBef>
                          <a:spcPts val="600"/>
                        </a:spcBef>
                        <a:spcAft>
                          <a:spcPts val="60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This word is a good example of …</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670447191"/>
                  </a:ext>
                </a:extLst>
              </a:tr>
              <a:tr h="348069">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B</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C</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b="1">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a:t>
                      </a:r>
                      <a:endPar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91514576"/>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1.</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person</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6446065"/>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2.</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description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personality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animal</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2932163"/>
                  </a:ext>
                </a:extLst>
              </a:tr>
              <a:tr h="726397">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3.</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number</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part of the body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month</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day</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3196491"/>
                  </a:ext>
                </a:extLst>
              </a:tr>
              <a:tr h="1103624">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4.</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furniture</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an object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job</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4E79"/>
                          </a:solidFill>
                          <a:effectLst/>
                          <a:latin typeface="Century Gothic" panose="020B0502020202020204" pitchFamily="34" charset="0"/>
                          <a:ea typeface="DengXian" panose="02010600030101010101" pitchFamily="2" charset="-122"/>
                          <a:cs typeface="Times New Roman" panose="02020603050405020304" pitchFamily="18" charset="0"/>
                        </a:rPr>
                        <a:t>a greeting</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a:solidFill>
                            <a:srgbClr val="1F4E79"/>
                          </a:solidFill>
                          <a:effectLst/>
                          <a:latin typeface="MS Gothic" panose="020B0609070205080204" pitchFamily="49" charset="-128"/>
                          <a:ea typeface="DengXian" panose="02010600030101010101" pitchFamily="2" charset="-122"/>
                          <a:cs typeface="Times New Roman" panose="02020603050405020304" pitchFamily="18" charset="0"/>
                        </a:rPr>
                        <a: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31471463"/>
                  </a:ext>
                </a:extLst>
              </a:tr>
            </a:tbl>
          </a:graphicData>
        </a:graphic>
      </p:graphicFrame>
      <p:sp>
        <p:nvSpPr>
          <p:cNvPr id="4" name="Rectangle 3">
            <a:extLst>
              <a:ext uri="{FF2B5EF4-FFF2-40B4-BE49-F238E27FC236}">
                <a16:creationId xmlns:a16="http://schemas.microsoft.com/office/drawing/2014/main" id="{5910ACDD-B9F4-4981-A182-C2E41C2128BE}"/>
              </a:ext>
            </a:extLst>
          </p:cNvPr>
          <p:cNvSpPr/>
          <p:nvPr/>
        </p:nvSpPr>
        <p:spPr>
          <a:xfrm>
            <a:off x="1378668" y="731968"/>
            <a:ext cx="9571907" cy="725327"/>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For each question, put a</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cross (x)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under the</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type of word</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you hear. </a:t>
            </a:r>
            <a:b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b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You will hear each French word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twice.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Choose </a:t>
            </a:r>
            <a:r>
              <a:rPr kumimoji="0" lang="en-GB"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one </a:t>
            </a:r>
            <a:r>
              <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correct answer only.</a:t>
            </a:r>
          </a:p>
        </p:txBody>
      </p:sp>
      <p:sp>
        <p:nvSpPr>
          <p:cNvPr id="8" name="Rectangle 7">
            <a:hlinkClick r:id="" action="ppaction://noaction">
              <a:snd r:embed="rId5" name="2_5.wav"/>
            </a:hlinkClick>
            <a:extLst>
              <a:ext uri="{FF2B5EF4-FFF2-40B4-BE49-F238E27FC236}">
                <a16:creationId xmlns:a16="http://schemas.microsoft.com/office/drawing/2014/main" id="{55EE9022-D5E3-464B-A4A8-866C1B836A5D}"/>
              </a:ext>
            </a:extLst>
          </p:cNvPr>
          <p:cNvSpPr/>
          <p:nvPr/>
        </p:nvSpPr>
        <p:spPr>
          <a:xfrm>
            <a:off x="998464" y="2512745"/>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5</a:t>
            </a:r>
          </a:p>
        </p:txBody>
      </p:sp>
      <p:sp>
        <p:nvSpPr>
          <p:cNvPr id="9" name="Rectangle 8">
            <a:hlinkClick r:id="" action="ppaction://noaction">
              <a:snd r:embed="rId6" name="2_6.wav"/>
            </a:hlinkClick>
            <a:extLst>
              <a:ext uri="{FF2B5EF4-FFF2-40B4-BE49-F238E27FC236}">
                <a16:creationId xmlns:a16="http://schemas.microsoft.com/office/drawing/2014/main" id="{5EA44F4B-261C-47AD-9F52-F210415EE11E}"/>
              </a:ext>
            </a:extLst>
          </p:cNvPr>
          <p:cNvSpPr/>
          <p:nvPr/>
        </p:nvSpPr>
        <p:spPr>
          <a:xfrm>
            <a:off x="998464" y="3287272"/>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6</a:t>
            </a:r>
          </a:p>
        </p:txBody>
      </p:sp>
      <p:sp>
        <p:nvSpPr>
          <p:cNvPr id="10" name="Rectangle 9">
            <a:hlinkClick r:id="" action="ppaction://noaction">
              <a:snd r:embed="rId7" name="2_7.wav"/>
            </a:hlinkClick>
            <a:extLst>
              <a:ext uri="{FF2B5EF4-FFF2-40B4-BE49-F238E27FC236}">
                <a16:creationId xmlns:a16="http://schemas.microsoft.com/office/drawing/2014/main" id="{635EBD65-6C99-4920-9BAE-26CAB08B96FE}"/>
              </a:ext>
            </a:extLst>
          </p:cNvPr>
          <p:cNvSpPr/>
          <p:nvPr/>
        </p:nvSpPr>
        <p:spPr>
          <a:xfrm>
            <a:off x="1018112" y="4071680"/>
            <a:ext cx="506759" cy="418613"/>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7</a:t>
            </a:r>
          </a:p>
        </p:txBody>
      </p:sp>
      <p:sp>
        <p:nvSpPr>
          <p:cNvPr id="11" name="Rectangle 10">
            <a:hlinkClick r:id="" action="ppaction://noaction">
              <a:snd r:embed="rId8" name="2_8.wav"/>
            </a:hlinkClick>
            <a:extLst>
              <a:ext uri="{FF2B5EF4-FFF2-40B4-BE49-F238E27FC236}">
                <a16:creationId xmlns:a16="http://schemas.microsoft.com/office/drawing/2014/main" id="{AAD4A40F-74FE-4269-B6B5-F7C9DFBB0CD6}"/>
              </a:ext>
            </a:extLst>
          </p:cNvPr>
          <p:cNvSpPr/>
          <p:nvPr/>
        </p:nvSpPr>
        <p:spPr>
          <a:xfrm>
            <a:off x="1021910" y="4923085"/>
            <a:ext cx="502961" cy="456062"/>
          </a:xfrm>
          <a:prstGeom prst="rect">
            <a:avLst/>
          </a:prstGeom>
          <a:solidFill>
            <a:srgbClr val="1D9A78"/>
          </a:solidFill>
          <a:ln w="25400" cap="flat" cmpd="sng" algn="ctr">
            <a:solidFill>
              <a:srgbClr val="1D9A78">
                <a:shade val="50000"/>
              </a:srgbClr>
            </a:solidFill>
            <a:prstDash val="solid"/>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200" b="1" i="0" u="none" strike="noStrike" kern="0" cap="none" spc="0" normalizeH="0" baseline="0" noProof="0" dirty="0">
                <a:ln>
                  <a:noFill/>
                </a:ln>
                <a:solidFill>
                  <a:srgbClr val="FFFFFF"/>
                </a:solidFill>
                <a:effectLst/>
                <a:uLnTx/>
                <a:uFillTx/>
                <a:latin typeface="Century Gothic" panose="020B0502020202020204" pitchFamily="34" charset="0"/>
                <a:ea typeface="+mn-ea"/>
                <a:cs typeface="+mn-cs"/>
                <a:sym typeface="Arial"/>
              </a:rPr>
              <a:t>8</a:t>
            </a:r>
          </a:p>
        </p:txBody>
      </p:sp>
    </p:spTree>
    <p:extLst>
      <p:ext uri="{BB962C8B-B14F-4D97-AF65-F5344CB8AC3E}">
        <p14:creationId xmlns:p14="http://schemas.microsoft.com/office/powerpoint/2010/main" val="13745230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2" name="Rectangle 1">
            <a:extLst>
              <a:ext uri="{FF2B5EF4-FFF2-40B4-BE49-F238E27FC236}">
                <a16:creationId xmlns:a16="http://schemas.microsoft.com/office/drawing/2014/main" id="{F5B86C39-3F9B-4272-966C-128520A052F6}"/>
              </a:ext>
            </a:extLst>
          </p:cNvPr>
          <p:cNvSpPr/>
          <p:nvPr/>
        </p:nvSpPr>
        <p:spPr>
          <a:xfrm>
            <a:off x="1293200" y="550771"/>
            <a:ext cx="11840909" cy="610006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C</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Help </a:t>
            </a:r>
            <a:r>
              <a:rPr kumimoji="0" lang="en-US" sz="2000" b="0" i="0" u="none" strike="noStrike" kern="1200" cap="none" spc="0" normalizeH="0" baseline="0" noProof="0" dirty="0" err="1">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Vouvol</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to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t</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ranslate</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the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French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b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b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each English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Il arrive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tôt</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He arrives _____________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l’acteur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une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voiture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chère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actor has an ________ 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Il a la </a:t>
            </a:r>
            <a:r>
              <a:rPr lang="es-ES_tradnl"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tête ronde</a:t>
            </a:r>
            <a:r>
              <a:rPr lang="es-ES_tradnl"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He has a ___________ 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Il y a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huit</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sacs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Are there ________ ___________________?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bon spectacle.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 is a ____________ ___________.</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Vous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êtes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souvent</a:t>
            </a:r>
            <a:r>
              <a:rPr lang="en-GB"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ensemble.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You (all) are ____________ _______________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Il y a beaucoup de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bâtiments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		Are there lots of___________________?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Il y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femmes</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There are _______ ______________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un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nouveau message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It is a  ___________ _______________.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Madame Pau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trop </a:t>
            </a:r>
            <a:r>
              <a:rPr lang="en-GB" sz="2000" b="1" u="sng"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travailleuse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Mrs Pau is  __________ ________________ .	</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618020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38143" y="113567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 name="Rectangle 6">
            <a:extLst>
              <a:ext uri="{FF2B5EF4-FFF2-40B4-BE49-F238E27FC236}">
                <a16:creationId xmlns:a16="http://schemas.microsoft.com/office/drawing/2014/main" id="{2E08959F-0EA3-4C46-B62E-6B32795B44D1}"/>
              </a:ext>
            </a:extLst>
          </p:cNvPr>
          <p:cNvSpPr/>
          <p:nvPr/>
        </p:nvSpPr>
        <p:spPr>
          <a:xfrm>
            <a:off x="626777" y="1408954"/>
            <a:ext cx="13371856" cy="5544018"/>
          </a:xfrm>
          <a:prstGeom prst="rect">
            <a:avLst/>
          </a:prstGeom>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D  </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Translate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the</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1" i="0" u="sng"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underlined English words</a:t>
            </a:r>
            <a:r>
              <a:rPr kumimoji="0" lang="en-US" sz="2000" b="1"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to complete the French sentence.</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 He has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big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dog.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_____ grand 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2. It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difficult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thing</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 ____________ difficile.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3. The hotel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in front of</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the cinema.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L’hôtel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cinéma</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4. He has a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red bed</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Il a un __________ 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5. Madame Pau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curious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Mrs Pau is  _______________.		(write</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6. The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bridge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useful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Le ________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7. The (male) teacher is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creative.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Le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professeur</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est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8. I don’t like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rules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Je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n’aime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pas les __________.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one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9.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When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is it?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Thursday</a:t>
            </a:r>
            <a:r>
              <a:rPr lang="en-GB" sz="2000"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C’est</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___________</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a:lnSpc>
                <a:spcPct val="150000"/>
              </a:lnSpc>
              <a:spcAft>
                <a:spcPts val="0"/>
              </a:spcAft>
            </a:pP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10.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Yes</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he speaks </a:t>
            </a:r>
            <a:r>
              <a:rPr lang="en-GB" sz="2000" b="1" u="sng"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German</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il</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a:t>
            </a:r>
            <a:r>
              <a:rPr lang="en-GB" sz="2000" dirty="0" err="1">
                <a:solidFill>
                  <a:srgbClr val="1F4E79"/>
                </a:solidFill>
                <a:latin typeface="Century Gothic" panose="020B0502020202020204" pitchFamily="34" charset="0"/>
                <a:ea typeface="Times New Roman" panose="02020603050405020304" pitchFamily="18" charset="0"/>
                <a:cs typeface="Arial" panose="020B0604020202020204" pitchFamily="34" charset="0"/>
              </a:rPr>
              <a:t>parle</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____________ !    		(write </a:t>
            </a:r>
            <a:r>
              <a:rPr lang="en-GB" sz="2000" b="1"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two</a:t>
            </a:r>
            <a:r>
              <a:rPr lang="en-GB" sz="2000" dirty="0">
                <a:solidFill>
                  <a:srgbClr val="1F4E79"/>
                </a:solidFill>
                <a:latin typeface="Century Gothic" panose="020B0502020202020204" pitchFamily="34" charset="0"/>
                <a:ea typeface="Times New Roman" panose="02020603050405020304" pitchFamily="18" charset="0"/>
                <a:cs typeface="Arial" panose="020B0604020202020204" pitchFamily="34" charset="0"/>
              </a:rPr>
              <a:t> words)</a:t>
            </a:r>
            <a:endParaRPr lang="en-GB" dirty="0">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pic>
        <p:nvPicPr>
          <p:cNvPr id="9" name="Picture 8">
            <a:extLst>
              <a:ext uri="{FF2B5EF4-FFF2-40B4-BE49-F238E27FC236}">
                <a16:creationId xmlns:a16="http://schemas.microsoft.com/office/drawing/2014/main" id="{FD2E7273-DD9E-43FB-A495-7EB16ED265C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Tree>
    <p:extLst>
      <p:ext uri="{BB962C8B-B14F-4D97-AF65-F5344CB8AC3E}">
        <p14:creationId xmlns:p14="http://schemas.microsoft.com/office/powerpoint/2010/main" val="3820620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093235" y="-53346"/>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2874583" y="-53346"/>
            <a:ext cx="6718506"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A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Put a (X) next to the person the sentence is about.</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endParaRPr>
          </a:p>
        </p:txBody>
      </p:sp>
      <p:graphicFrame>
        <p:nvGraphicFramePr>
          <p:cNvPr id="4" name="Table 3">
            <a:extLst>
              <a:ext uri="{FF2B5EF4-FFF2-40B4-BE49-F238E27FC236}">
                <a16:creationId xmlns:a16="http://schemas.microsoft.com/office/drawing/2014/main" id="{C8966060-81A1-4487-9212-C4EED7E81F7F}"/>
              </a:ext>
            </a:extLst>
          </p:cNvPr>
          <p:cNvGraphicFramePr>
            <a:graphicFrameLocks noGrp="1"/>
          </p:cNvGraphicFramePr>
          <p:nvPr>
            <p:extLst>
              <p:ext uri="{D42A27DB-BD31-4B8C-83A1-F6EECF244321}">
                <p14:modId xmlns:p14="http://schemas.microsoft.com/office/powerpoint/2010/main" val="2359852686"/>
              </p:ext>
            </p:extLst>
          </p:nvPr>
        </p:nvGraphicFramePr>
        <p:xfrm>
          <a:off x="1328820" y="421920"/>
          <a:ext cx="9810033" cy="6248400"/>
        </p:xfrm>
        <a:graphic>
          <a:graphicData uri="http://schemas.openxmlformats.org/drawingml/2006/table">
            <a:tbl>
              <a:tblPr firstRow="1" firstCol="1" bandRow="1"/>
              <a:tblGrid>
                <a:gridCol w="457695">
                  <a:extLst>
                    <a:ext uri="{9D8B030D-6E8A-4147-A177-3AD203B41FA5}">
                      <a16:colId xmlns:a16="http://schemas.microsoft.com/office/drawing/2014/main" val="1149303594"/>
                    </a:ext>
                  </a:extLst>
                </a:gridCol>
                <a:gridCol w="2081624">
                  <a:extLst>
                    <a:ext uri="{9D8B030D-6E8A-4147-A177-3AD203B41FA5}">
                      <a16:colId xmlns:a16="http://schemas.microsoft.com/office/drawing/2014/main" val="1420969906"/>
                    </a:ext>
                  </a:extLst>
                </a:gridCol>
                <a:gridCol w="2083498">
                  <a:extLst>
                    <a:ext uri="{9D8B030D-6E8A-4147-A177-3AD203B41FA5}">
                      <a16:colId xmlns:a16="http://schemas.microsoft.com/office/drawing/2014/main" val="865908690"/>
                    </a:ext>
                  </a:extLst>
                </a:gridCol>
                <a:gridCol w="307938">
                  <a:extLst>
                    <a:ext uri="{9D8B030D-6E8A-4147-A177-3AD203B41FA5}">
                      <a16:colId xmlns:a16="http://schemas.microsoft.com/office/drawing/2014/main" val="1794277663"/>
                    </a:ext>
                  </a:extLst>
                </a:gridCol>
                <a:gridCol w="463310">
                  <a:extLst>
                    <a:ext uri="{9D8B030D-6E8A-4147-A177-3AD203B41FA5}">
                      <a16:colId xmlns:a16="http://schemas.microsoft.com/office/drawing/2014/main" val="3848634413"/>
                    </a:ext>
                  </a:extLst>
                </a:gridCol>
                <a:gridCol w="2207984">
                  <a:extLst>
                    <a:ext uri="{9D8B030D-6E8A-4147-A177-3AD203B41FA5}">
                      <a16:colId xmlns:a16="http://schemas.microsoft.com/office/drawing/2014/main" val="2695728451"/>
                    </a:ext>
                  </a:extLst>
                </a:gridCol>
                <a:gridCol w="2207984">
                  <a:extLst>
                    <a:ext uri="{9D8B030D-6E8A-4147-A177-3AD203B41FA5}">
                      <a16:colId xmlns:a16="http://schemas.microsoft.com/office/drawing/2014/main" val="161732094"/>
                    </a:ext>
                  </a:extLst>
                </a:gridCol>
              </a:tblGrid>
              <a:tr h="1493662">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1</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calme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4</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avez</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réponse</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9292420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2</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ont</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une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question.</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5</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sommes</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ici</a:t>
                      </a: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218027"/>
                  </a:ext>
                </a:extLst>
              </a:tr>
              <a:tr h="1442509">
                <a:tc>
                  <a:txBody>
                    <a:bodyPr/>
                    <a:lstStyle/>
                    <a:p>
                      <a:pPr>
                        <a:lnSpc>
                          <a:spcPct val="107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3</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…es </a:t>
                      </a:r>
                      <a:r>
                        <a:rPr lang="en-GB" sz="2000" dirty="0" err="1">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malade</a:t>
                      </a:r>
                      <a:r>
                        <a:rPr lang="en-GB"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150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endParaRPr lang="en-GB" sz="150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b="1"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6</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600"/>
                        </a:spcBef>
                        <a:spcAft>
                          <a:spcPts val="600"/>
                        </a:spcAft>
                      </a:pPr>
                      <a:r>
                        <a:rPr lang="zh-CN" sz="1500" dirty="0">
                          <a:solidFill>
                            <a:srgbClr val="002060"/>
                          </a:solidFill>
                          <a:effectLst/>
                          <a:latin typeface="Century Gothic" panose="020B0502020202020204" pitchFamily="34" charset="0"/>
                          <a:ea typeface="MS Gothic" panose="020B0609070205080204" pitchFamily="49" charset="-128"/>
                          <a:cs typeface="Times New Roman" panose="02020603050405020304" pitchFamily="18"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I </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[singular]</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s/he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we</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Bef>
                          <a:spcPts val="600"/>
                        </a:spcBef>
                        <a:spcAft>
                          <a:spcPts val="60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you </a:t>
                      </a:r>
                      <a:r>
                        <a:rPr lang="en-US" sz="1500" baseline="-25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[plural]</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0000"/>
                        </a:lnSpc>
                        <a:spcAft>
                          <a:spcPts val="0"/>
                        </a:spcAft>
                      </a:pPr>
                      <a:r>
                        <a:rPr lang="en-GB" sz="1500" dirty="0">
                          <a:solidFill>
                            <a:srgbClr val="002060"/>
                          </a:solidFill>
                          <a:effectLst/>
                          <a:latin typeface="Century Gothic" panose="020B0502020202020204" pitchFamily="34" charset="0"/>
                          <a:ea typeface="MS Gothic" panose="020B0609070205080204" pitchFamily="49" charset="-128"/>
                          <a:cs typeface="Segoe UI Symbol" panose="020B0502040204020203" pitchFamily="34" charset="0"/>
                        </a:rPr>
                        <a:t>☐</a:t>
                      </a:r>
                      <a:r>
                        <a:rPr lang="en-GB"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 </a:t>
                      </a:r>
                      <a:r>
                        <a:rPr lang="en-US" sz="15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they</a:t>
                      </a:r>
                      <a:endParaRPr lang="en-GB" sz="15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Aft>
                          <a:spcPts val="0"/>
                        </a:spcAft>
                      </a:pPr>
                      <a:r>
                        <a:rPr lang="en-US" sz="2000" dirty="0">
                          <a:solidFill>
                            <a:srgbClr val="002060"/>
                          </a:solidFill>
                          <a:effectLst/>
                          <a:latin typeface="Century Gothic" panose="020B0502020202020204" pitchFamily="34" charset="0"/>
                          <a:ea typeface="DengXian" panose="02010600030101010101" pitchFamily="2" charset="-122"/>
                          <a:cs typeface="Times New Roman" panose="02020603050405020304" pitchFamily="18" charset="0"/>
                        </a:rPr>
                        <a:t>…ai un jeu.</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51162" marR="5116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3635190"/>
                  </a:ext>
                </a:extLst>
              </a:tr>
            </a:tbl>
          </a:graphicData>
        </a:graphic>
      </p:graphicFrame>
      <p:sp>
        <p:nvSpPr>
          <p:cNvPr id="9" name="Right Brace 8" descr="right brace to connect possible answers with the question">
            <a:extLst>
              <a:ext uri="{FF2B5EF4-FFF2-40B4-BE49-F238E27FC236}">
                <a16:creationId xmlns:a16="http://schemas.microsoft.com/office/drawing/2014/main" id="{5F3DB39E-3D0D-4D9D-BE9F-585BD05CD017}"/>
              </a:ext>
            </a:extLst>
          </p:cNvPr>
          <p:cNvSpPr/>
          <p:nvPr/>
        </p:nvSpPr>
        <p:spPr>
          <a:xfrm>
            <a:off x="3382736" y="550771"/>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5" name="Right Brace 14" descr="right brace to connect possible answers with the question">
            <a:extLst>
              <a:ext uri="{FF2B5EF4-FFF2-40B4-BE49-F238E27FC236}">
                <a16:creationId xmlns:a16="http://schemas.microsoft.com/office/drawing/2014/main" id="{CF82DEDE-B305-42AE-8F84-279B60C35296}"/>
              </a:ext>
            </a:extLst>
          </p:cNvPr>
          <p:cNvSpPr/>
          <p:nvPr/>
        </p:nvSpPr>
        <p:spPr>
          <a:xfrm>
            <a:off x="8237765" y="550770"/>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6" name="Right Brace 15" descr="right brace to connect possible answers with the question">
            <a:extLst>
              <a:ext uri="{FF2B5EF4-FFF2-40B4-BE49-F238E27FC236}">
                <a16:creationId xmlns:a16="http://schemas.microsoft.com/office/drawing/2014/main" id="{A31D8EBD-6EE2-4752-88E4-424BC82FA00F}"/>
              </a:ext>
            </a:extLst>
          </p:cNvPr>
          <p:cNvSpPr/>
          <p:nvPr/>
        </p:nvSpPr>
        <p:spPr>
          <a:xfrm>
            <a:off x="3382736" y="2662383"/>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8" name="Right Brace 17" descr="right brace to connect possible answers with the question">
            <a:extLst>
              <a:ext uri="{FF2B5EF4-FFF2-40B4-BE49-F238E27FC236}">
                <a16:creationId xmlns:a16="http://schemas.microsoft.com/office/drawing/2014/main" id="{0032A0AD-F584-4AD9-B094-8B2D27F10BED}"/>
              </a:ext>
            </a:extLst>
          </p:cNvPr>
          <p:cNvSpPr/>
          <p:nvPr/>
        </p:nvSpPr>
        <p:spPr>
          <a:xfrm>
            <a:off x="3382736" y="4676518"/>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19" name="Right Brace 18" descr="right brace to connect possible answers with the question">
            <a:extLst>
              <a:ext uri="{FF2B5EF4-FFF2-40B4-BE49-F238E27FC236}">
                <a16:creationId xmlns:a16="http://schemas.microsoft.com/office/drawing/2014/main" id="{885BAC8B-4628-4BFE-87CE-FC0C2D8DB250}"/>
              </a:ext>
            </a:extLst>
          </p:cNvPr>
          <p:cNvSpPr/>
          <p:nvPr/>
        </p:nvSpPr>
        <p:spPr>
          <a:xfrm>
            <a:off x="8237765" y="2662382"/>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
        <p:nvSpPr>
          <p:cNvPr id="20" name="Right Brace 19" descr="right brace to connect possible answers with the question">
            <a:extLst>
              <a:ext uri="{FF2B5EF4-FFF2-40B4-BE49-F238E27FC236}">
                <a16:creationId xmlns:a16="http://schemas.microsoft.com/office/drawing/2014/main" id="{70A3C01D-FAEB-43C4-A688-B61F8809ACC2}"/>
              </a:ext>
            </a:extLst>
          </p:cNvPr>
          <p:cNvSpPr/>
          <p:nvPr/>
        </p:nvSpPr>
        <p:spPr>
          <a:xfrm>
            <a:off x="8237765" y="4666351"/>
            <a:ext cx="172428" cy="1896323"/>
          </a:xfrm>
          <a:prstGeom prst="rightBrace">
            <a:avLst/>
          </a:prstGeom>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solidFill>
                <a:srgbClr val="002060"/>
              </a:solidFill>
            </a:endParaRPr>
          </a:p>
        </p:txBody>
      </p:sp>
    </p:spTree>
    <p:extLst>
      <p:ext uri="{BB962C8B-B14F-4D97-AF65-F5344CB8AC3E}">
        <p14:creationId xmlns:p14="http://schemas.microsoft.com/office/powerpoint/2010/main" val="1899460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17" name="Picture 16">
            <a:extLst>
              <a:ext uri="{FF2B5EF4-FFF2-40B4-BE49-F238E27FC236}">
                <a16:creationId xmlns:a16="http://schemas.microsoft.com/office/drawing/2014/main" id="{9B445A5F-8505-4920-9066-418FE1AF0C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 y="103941"/>
            <a:ext cx="1236429" cy="1256055"/>
          </a:xfrm>
          <a:prstGeom prst="rect">
            <a:avLst/>
          </a:prstGeom>
        </p:spPr>
      </p:pic>
      <p:sp>
        <p:nvSpPr>
          <p:cNvPr id="2" name="Rectangle 1">
            <a:extLst>
              <a:ext uri="{FF2B5EF4-FFF2-40B4-BE49-F238E27FC236}">
                <a16:creationId xmlns:a16="http://schemas.microsoft.com/office/drawing/2014/main" id="{71F0F6C2-E685-4313-9176-0B531AD6548A}"/>
              </a:ext>
            </a:extLst>
          </p:cNvPr>
          <p:cNvSpPr/>
          <p:nvPr/>
        </p:nvSpPr>
        <p:spPr>
          <a:xfrm>
            <a:off x="1278967" y="103941"/>
            <a:ext cx="1622560" cy="455830"/>
          </a:xfrm>
          <a:prstGeom prst="rect">
            <a:avLst/>
          </a:prstGeom>
        </p:spPr>
        <p:txBody>
          <a:bodyPr wrap="non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rPr>
              <a:t>Grammar</a:t>
            </a:r>
            <a:endParaRPr kumimoji="0" lang="en-GB" sz="3200" b="1" i="0" u="none" strike="noStrike" kern="1200" cap="none" spc="0" normalizeH="0" baseline="0" noProof="0" dirty="0">
              <a:ln>
                <a:noFill/>
              </a:ln>
              <a:solidFill>
                <a:srgbClr val="2E74B5"/>
              </a:solidFill>
              <a:effectLst/>
              <a:uLnTx/>
              <a:uFillTx/>
              <a:latin typeface="Century Gothic" panose="020B0502020202020204" pitchFamily="34" charset="0"/>
            </a:endParaRPr>
          </a:p>
        </p:txBody>
      </p:sp>
      <p:sp>
        <p:nvSpPr>
          <p:cNvPr id="5" name="Rectangle 4">
            <a:extLst>
              <a:ext uri="{FF2B5EF4-FFF2-40B4-BE49-F238E27FC236}">
                <a16:creationId xmlns:a16="http://schemas.microsoft.com/office/drawing/2014/main" id="{23CD61FC-3011-44DB-8CA8-82776907C313}"/>
              </a:ext>
            </a:extLst>
          </p:cNvPr>
          <p:cNvSpPr/>
          <p:nvPr/>
        </p:nvSpPr>
        <p:spPr>
          <a:xfrm>
            <a:off x="1278966" y="550771"/>
            <a:ext cx="8656341" cy="456343"/>
          </a:xfrm>
          <a:prstGeom prst="rect">
            <a:avLst/>
          </a:prstGeom>
        </p:spPr>
        <p:txBody>
          <a:bodyPr wrap="square">
            <a:spAutoFit/>
          </a:bodyPr>
          <a:lstStyle/>
          <a:p>
            <a:pPr>
              <a:lnSpc>
                <a:spcPct val="107000"/>
              </a:lnSpc>
              <a:spcAft>
                <a:spcPts val="800"/>
              </a:spcAft>
            </a:pPr>
            <a:r>
              <a:rPr kumimoji="0" lang="en-US" sz="2400" b="1" i="0" u="none" strike="noStrike" kern="1200" cap="none" spc="0" normalizeH="0" baseline="0" noProof="0" dirty="0">
                <a:ln>
                  <a:noFill/>
                </a:ln>
                <a:solidFill>
                  <a:srgbClr val="1F4E79"/>
                </a:solidFill>
                <a:effectLst/>
                <a:uLnTx/>
                <a:uFillTx/>
                <a:latin typeface="Century Gothic" panose="020B0502020202020204" pitchFamily="34" charset="0"/>
                <a:ea typeface="DengXian" panose="02010600030101010101" pitchFamily="2" charset="-122"/>
                <a:cs typeface="Times New Roman" panose="02020603050405020304" pitchFamily="18" charset="0"/>
              </a:rPr>
              <a:t>B </a:t>
            </a:r>
            <a:r>
              <a:rPr kumimoji="0" lang="en-US" sz="2000" b="0" i="0" u="none" strike="noStrike" kern="1200" cap="none" spc="0" normalizeH="0" baseline="0" noProof="0" dirty="0">
                <a:ln>
                  <a:noFill/>
                </a:ln>
                <a:solidFill>
                  <a:srgbClr val="1F4E79"/>
                </a:solidFill>
                <a:effectLst/>
                <a:uLnTx/>
                <a:uFillTx/>
                <a:latin typeface="Century Gothic" panose="020B0502020202020204" pitchFamily="34" charset="0"/>
                <a:ea typeface="Times New Roman" panose="02020603050405020304" pitchFamily="18" charset="0"/>
                <a:cs typeface="Arial" panose="020B0604020202020204" pitchFamily="34" charset="0"/>
              </a:rPr>
              <a:t>Put a (X) </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next to </a:t>
            </a:r>
            <a:r>
              <a:rPr lang="en-US"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the correct start of each sentence.</a:t>
            </a:r>
            <a:endParaRPr lang="en-GB"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6" name="Table 5">
            <a:extLst>
              <a:ext uri="{FF2B5EF4-FFF2-40B4-BE49-F238E27FC236}">
                <a16:creationId xmlns:a16="http://schemas.microsoft.com/office/drawing/2014/main" id="{14BAD106-F23B-4B55-A749-CF973E7F7A5A}"/>
              </a:ext>
            </a:extLst>
          </p:cNvPr>
          <p:cNvGraphicFramePr>
            <a:graphicFrameLocks noGrp="1"/>
          </p:cNvGraphicFramePr>
          <p:nvPr>
            <p:extLst>
              <p:ext uri="{D42A27DB-BD31-4B8C-83A1-F6EECF244321}">
                <p14:modId xmlns:p14="http://schemas.microsoft.com/office/powerpoint/2010/main" val="969537621"/>
              </p:ext>
            </p:extLst>
          </p:nvPr>
        </p:nvGraphicFramePr>
        <p:xfrm>
          <a:off x="1432630" y="1101542"/>
          <a:ext cx="6361992" cy="1560830"/>
        </p:xfrm>
        <a:graphic>
          <a:graphicData uri="http://schemas.openxmlformats.org/drawingml/2006/table">
            <a:tbl>
              <a:tblPr firstRow="1" firstCol="1" bandRow="1"/>
              <a:tblGrid>
                <a:gridCol w="1237030">
                  <a:extLst>
                    <a:ext uri="{9D8B030D-6E8A-4147-A177-3AD203B41FA5}">
                      <a16:colId xmlns:a16="http://schemas.microsoft.com/office/drawing/2014/main" val="3873307135"/>
                    </a:ext>
                  </a:extLst>
                </a:gridCol>
                <a:gridCol w="2429637">
                  <a:extLst>
                    <a:ext uri="{9D8B030D-6E8A-4147-A177-3AD203B41FA5}">
                      <a16:colId xmlns:a16="http://schemas.microsoft.com/office/drawing/2014/main" val="43945803"/>
                    </a:ext>
                  </a:extLst>
                </a:gridCol>
                <a:gridCol w="2695325">
                  <a:extLst>
                    <a:ext uri="{9D8B030D-6E8A-4147-A177-3AD203B41FA5}">
                      <a16:colId xmlns:a16="http://schemas.microsoft.com/office/drawing/2014/main" val="581187751"/>
                    </a:ext>
                  </a:extLst>
                </a:gridCol>
              </a:tblGrid>
              <a:tr h="58674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dangereuses.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29115528"/>
                  </a:ext>
                </a:extLst>
              </a:tr>
              <a:tr h="590550">
                <a:tc>
                  <a:txBody>
                    <a:bodyPr/>
                    <a:lstStyle/>
                    <a:p>
                      <a:pP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en-GB" sz="2000">
                          <a:effectLst/>
                          <a:latin typeface="Century Gothic" panose="020B0502020202020204" pitchFamily="34" charset="0"/>
                          <a:ea typeface="DengXian" panose="02010600030101010101" pitchFamily="2" charset="-122"/>
                          <a:cs typeface="Times New Roman" panose="02020603050405020304" pitchFamily="18" charset="0"/>
                        </a:rPr>
                        <a:t> </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Ils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p>
                      <a:pPr>
                        <a:lnSpc>
                          <a:spcPct val="107000"/>
                        </a:lnSpc>
                        <a:spcBef>
                          <a:spcPts val="600"/>
                        </a:spcBef>
                        <a:spcAft>
                          <a:spcPts val="600"/>
                        </a:spcAft>
                      </a:pPr>
                      <a:r>
                        <a:rPr lang="fr-FR" sz="2000">
                          <a:solidFill>
                            <a:srgbClr val="1F3864"/>
                          </a:solidFill>
                          <a:effectLst/>
                          <a:latin typeface="Century Gothic" panose="020B0502020202020204" pitchFamily="34" charset="0"/>
                          <a:ea typeface="SimSun" panose="02010600030101010101" pitchFamily="2" charset="-122"/>
                          <a:cs typeface="Segoe UI Symbol" panose="020B0502040204020203" pitchFamily="34" charset="0"/>
                        </a:rPr>
                        <a:t>☐</a:t>
                      </a: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Elles …</a:t>
                      </a:r>
                      <a:endParaRPr lang="en-GB" sz="200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fr-FR" sz="2000" b="1" dirty="0">
                          <a:solidFill>
                            <a:srgbClr val="1F3864"/>
                          </a:solidFill>
                          <a:effectLst/>
                          <a:latin typeface="Century Gothic" panose="020B0502020202020204" pitchFamily="34" charset="0"/>
                          <a:ea typeface="SimSun" panose="02010600030101010101" pitchFamily="2" charset="-122"/>
                          <a:cs typeface="Arial" panose="020B0604020202020204" pitchFamily="34" charset="0"/>
                        </a:rPr>
                        <a:t>sont excellents.</a:t>
                      </a:r>
                      <a:endParaRPr lang="en-GB" sz="2000" dirty="0">
                        <a:effectLst/>
                        <a:latin typeface="Century Gothic" panose="020B0502020202020204" pitchFamily="34" charset="0"/>
                        <a:ea typeface="DengXian" panose="02010600030101010101" pitchFamily="2" charset="-122"/>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4887459"/>
                  </a:ext>
                </a:extLst>
              </a:tr>
            </a:tbl>
          </a:graphicData>
        </a:graphic>
      </p:graphicFrame>
      <p:sp>
        <p:nvSpPr>
          <p:cNvPr id="12" name="Right Brace 11" descr="right brace to connect possible answers with the question">
            <a:extLst>
              <a:ext uri="{FF2B5EF4-FFF2-40B4-BE49-F238E27FC236}">
                <a16:creationId xmlns:a16="http://schemas.microsoft.com/office/drawing/2014/main" id="{7639C382-4DD4-4D55-9FDC-0E07D61596A1}"/>
              </a:ext>
            </a:extLst>
          </p:cNvPr>
          <p:cNvSpPr/>
          <p:nvPr/>
        </p:nvSpPr>
        <p:spPr>
          <a:xfrm>
            <a:off x="4033715" y="1916722"/>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3" name="Right Brace 12" descr="right brace to connect possible answers with the question">
            <a:extLst>
              <a:ext uri="{FF2B5EF4-FFF2-40B4-BE49-F238E27FC236}">
                <a16:creationId xmlns:a16="http://schemas.microsoft.com/office/drawing/2014/main" id="{A78895BC-03D6-4DC9-815D-6D696D98FA3F}"/>
              </a:ext>
            </a:extLst>
          </p:cNvPr>
          <p:cNvSpPr/>
          <p:nvPr/>
        </p:nvSpPr>
        <p:spPr>
          <a:xfrm>
            <a:off x="4052507" y="1145249"/>
            <a:ext cx="151423" cy="649024"/>
          </a:xfrm>
          <a:prstGeom prst="rightBrace">
            <a:avLst/>
          </a:prstGeom>
          <a:noFill/>
          <a:ln w="6350" cap="flat" cmpd="sng" algn="ctr">
            <a:solidFill>
              <a:srgbClr val="5B9BD5"/>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8" name="Rectangle 7">
            <a:extLst>
              <a:ext uri="{FF2B5EF4-FFF2-40B4-BE49-F238E27FC236}">
                <a16:creationId xmlns:a16="http://schemas.microsoft.com/office/drawing/2014/main" id="{F5D553A6-D554-4EFF-893E-18BF97C8693E}"/>
              </a:ext>
            </a:extLst>
          </p:cNvPr>
          <p:cNvSpPr/>
          <p:nvPr/>
        </p:nvSpPr>
        <p:spPr>
          <a:xfrm>
            <a:off x="1278966" y="2894154"/>
            <a:ext cx="7766538" cy="516360"/>
          </a:xfrm>
          <a:prstGeom prst="rect">
            <a:avLst/>
          </a:prstGeom>
        </p:spPr>
        <p:txBody>
          <a:bodyPr wrap="square">
            <a:spAutoFit/>
          </a:bodyPr>
          <a:lstStyle/>
          <a:p>
            <a:pPr>
              <a:lnSpc>
                <a:spcPct val="107000"/>
              </a:lnSpc>
              <a:spcAft>
                <a:spcPts val="800"/>
              </a:spcAft>
            </a:pPr>
            <a:r>
              <a:rPr lang="fr-FR" sz="2000"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8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C</a:t>
            </a:r>
            <a:r>
              <a:rPr lang="en-US" sz="2000" b="1" dirty="0">
                <a:solidFill>
                  <a:srgbClr val="1F3864"/>
                </a:solidFill>
                <a:latin typeface="Century Gothic" panose="020B0502020202020204" pitchFamily="34" charset="0"/>
                <a:ea typeface="SimSun" panose="02010600030101010101" pitchFamily="2" charset="-122"/>
                <a:cs typeface="Times New Roman" panose="02020603050405020304" pitchFamily="18" charset="0"/>
              </a:rPr>
              <a:t>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Write</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 the words in each box in the </a:t>
            </a:r>
            <a:r>
              <a:rPr lang="en-US" sz="2000" b="1" dirty="0">
                <a:solidFill>
                  <a:srgbClr val="1F3864"/>
                </a:solidFill>
                <a:latin typeface="Century Gothic" panose="020B0502020202020204" pitchFamily="34" charset="0"/>
                <a:ea typeface="SimSun" panose="02010600030101010101" pitchFamily="2" charset="-122"/>
                <a:cs typeface="Helvetica" panose="020B0604020202020204" pitchFamily="34" charset="0"/>
              </a:rPr>
              <a:t>correct order</a:t>
            </a:r>
            <a:r>
              <a:rPr lang="en-US" sz="2000" dirty="0">
                <a:solidFill>
                  <a:srgbClr val="1F3864"/>
                </a:solidFill>
                <a:latin typeface="Century Gothic" panose="020B0502020202020204" pitchFamily="34" charset="0"/>
                <a:ea typeface="SimSun" panose="02010600030101010101" pitchFamily="2" charset="-122"/>
                <a:cs typeface="Helvetica" panose="020B0604020202020204" pitchFamily="34" charset="0"/>
              </a:rPr>
              <a:t>.</a:t>
            </a:r>
            <a:endParaRPr lang="en-GB" sz="2000" dirty="0">
              <a:latin typeface="Calibri" panose="020F0502020204030204" pitchFamily="34" charset="0"/>
              <a:ea typeface="DengXian" panose="02010600030101010101" pitchFamily="2" charset="-122"/>
              <a:cs typeface="Times New Roman" panose="02020603050405020304" pitchFamily="18" charset="0"/>
            </a:endParaRPr>
          </a:p>
        </p:txBody>
      </p:sp>
      <p:graphicFrame>
        <p:nvGraphicFramePr>
          <p:cNvPr id="9" name="Table 8">
            <a:extLst>
              <a:ext uri="{FF2B5EF4-FFF2-40B4-BE49-F238E27FC236}">
                <a16:creationId xmlns:a16="http://schemas.microsoft.com/office/drawing/2014/main" id="{B32DC57A-779F-489C-8C2C-FD5E8554DBD7}"/>
              </a:ext>
            </a:extLst>
          </p:cNvPr>
          <p:cNvGraphicFramePr>
            <a:graphicFrameLocks noGrp="1"/>
          </p:cNvGraphicFramePr>
          <p:nvPr>
            <p:extLst>
              <p:ext uri="{D42A27DB-BD31-4B8C-83A1-F6EECF244321}">
                <p14:modId xmlns:p14="http://schemas.microsoft.com/office/powerpoint/2010/main" val="3688699317"/>
              </p:ext>
            </p:extLst>
          </p:nvPr>
        </p:nvGraphicFramePr>
        <p:xfrm>
          <a:off x="1432630" y="3547065"/>
          <a:ext cx="9656373" cy="1923288"/>
        </p:xfrm>
        <a:graphic>
          <a:graphicData uri="http://schemas.openxmlformats.org/drawingml/2006/table">
            <a:tbl>
              <a:tblPr firstRow="1" firstCol="1" bandRow="1"/>
              <a:tblGrid>
                <a:gridCol w="464944">
                  <a:extLst>
                    <a:ext uri="{9D8B030D-6E8A-4147-A177-3AD203B41FA5}">
                      <a16:colId xmlns:a16="http://schemas.microsoft.com/office/drawing/2014/main" val="3722307335"/>
                    </a:ext>
                  </a:extLst>
                </a:gridCol>
                <a:gridCol w="2047820">
                  <a:extLst>
                    <a:ext uri="{9D8B030D-6E8A-4147-A177-3AD203B41FA5}">
                      <a16:colId xmlns:a16="http://schemas.microsoft.com/office/drawing/2014/main" val="755593535"/>
                    </a:ext>
                  </a:extLst>
                </a:gridCol>
                <a:gridCol w="7143609">
                  <a:extLst>
                    <a:ext uri="{9D8B030D-6E8A-4147-A177-3AD203B41FA5}">
                      <a16:colId xmlns:a16="http://schemas.microsoft.com/office/drawing/2014/main" val="1290066879"/>
                    </a:ext>
                  </a:extLst>
                </a:gridCol>
              </a:tblGrid>
              <a:tr h="626110">
                <a:tc>
                  <a:txBody>
                    <a:bodyPr/>
                    <a:lstStyle/>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1.</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texte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intéressant</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1592940"/>
                  </a:ext>
                </a:extLst>
              </a:tr>
              <a:tr h="617220">
                <a:tc>
                  <a:txBody>
                    <a:bodyPr/>
                    <a:lstStyle/>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 </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2.</a:t>
                      </a:r>
                      <a:endParaRPr lang="en-GB" sz="200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ville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en-GB" sz="2000" dirty="0" err="1">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grande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p>
                      <a:pPr algn="ctr">
                        <a:lnSpc>
                          <a:spcPct val="107000"/>
                        </a:lnSpc>
                        <a:spcAft>
                          <a:spcPts val="0"/>
                        </a:spcAft>
                      </a:pP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une</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GB"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Correct order:</a:t>
                      </a:r>
                      <a:r>
                        <a:rPr lang="fr-FR" sz="2000" dirty="0">
                          <a:solidFill>
                            <a:srgbClr val="1F3864"/>
                          </a:solidFill>
                          <a:effectLst/>
                          <a:latin typeface="Century Gothic" panose="020B0502020202020204" pitchFamily="34" charset="0"/>
                          <a:ea typeface="SimSun" panose="02010600030101010101" pitchFamily="2" charset="-122"/>
                          <a:cs typeface="Times New Roman" panose="02020603050405020304" pitchFamily="18" charset="0"/>
                        </a:rPr>
                        <a:t>_________________________________________</a:t>
                      </a:r>
                      <a:endParaRPr lang="en-GB" sz="2000" dirty="0">
                        <a:effectLst/>
                        <a:latin typeface="Calibri" panose="020F0502020204030204" pitchFamily="34" charset="0"/>
                        <a:ea typeface="DengXia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9768180"/>
                  </a:ext>
                </a:extLst>
              </a:tr>
            </a:tbl>
          </a:graphicData>
        </a:graphic>
      </p:graphicFrame>
    </p:spTree>
    <p:extLst>
      <p:ext uri="{BB962C8B-B14F-4D97-AF65-F5344CB8AC3E}">
        <p14:creationId xmlns:p14="http://schemas.microsoft.com/office/powerpoint/2010/main" val="261346667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7095</TotalTime>
  <Words>4247</Words>
  <Application>Microsoft Office PowerPoint</Application>
  <PresentationFormat>Widescreen</PresentationFormat>
  <Paragraphs>951</Paragraphs>
  <Slides>23</Slides>
  <Notes>23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MS Gothic</vt:lpstr>
      <vt:lpstr>Arial</vt:lpstr>
      <vt:lpstr>Calibri</vt:lpstr>
      <vt:lpstr>Century Gothic</vt:lpstr>
      <vt:lpstr>Modern Love</vt:lpstr>
      <vt:lpstr>Roboto</vt:lpstr>
      <vt:lpstr>Symbol</vt:lpstr>
      <vt:lpstr>Wingdings</vt:lpstr>
      <vt:lpstr>1_Office Theme</vt:lpstr>
      <vt:lpstr>Describing me and others</vt:lpstr>
      <vt:lpstr>écouter</vt:lpstr>
      <vt:lpstr>écouter</vt:lpstr>
      <vt:lpstr>écouter</vt:lpstr>
      <vt:lpstr>écouter</vt:lpstr>
      <vt:lpstr>lire</vt:lpstr>
      <vt:lpstr>écrire</vt:lpstr>
      <vt:lpstr>lire</vt:lpstr>
      <vt:lpstr>lire</vt:lpstr>
      <vt:lpstr>lire</vt:lpstr>
      <vt:lpstr>écrire</vt:lpstr>
      <vt:lpstr>écouter</vt:lpstr>
      <vt:lpstr>Au revoir !</vt:lpstr>
      <vt:lpstr>écouter</vt:lpstr>
      <vt:lpstr>écouter</vt:lpstr>
      <vt:lpstr>écouter</vt:lpstr>
      <vt:lpstr>écouter</vt:lpstr>
      <vt:lpstr>lire</vt:lpstr>
      <vt:lpstr>écrire</vt:lpstr>
      <vt:lpstr>lire</vt:lpstr>
      <vt:lpstr>lire</vt:lpstr>
      <vt:lpstr>lire</vt:lpstr>
      <vt:lpstr>écrire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214</cp:revision>
  <dcterms:created xsi:type="dcterms:W3CDTF">2021-07-02T19:27:01Z</dcterms:created>
  <dcterms:modified xsi:type="dcterms:W3CDTF">2022-11-01T18:54:53Z</dcterms:modified>
</cp:coreProperties>
</file>