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23"/>
  </p:notesMasterIdLst>
  <p:sldIdLst>
    <p:sldId id="275" r:id="rId4"/>
    <p:sldId id="375" r:id="rId5"/>
    <p:sldId id="923" r:id="rId6"/>
    <p:sldId id="938" r:id="rId7"/>
    <p:sldId id="911" r:id="rId8"/>
    <p:sldId id="939" r:id="rId9"/>
    <p:sldId id="951" r:id="rId10"/>
    <p:sldId id="953" r:id="rId11"/>
    <p:sldId id="950" r:id="rId12"/>
    <p:sldId id="949" r:id="rId13"/>
    <p:sldId id="952" r:id="rId14"/>
    <p:sldId id="954" r:id="rId15"/>
    <p:sldId id="955" r:id="rId16"/>
    <p:sldId id="956" r:id="rId17"/>
    <p:sldId id="957" r:id="rId18"/>
    <p:sldId id="958" r:id="rId19"/>
    <p:sldId id="940" r:id="rId20"/>
    <p:sldId id="948"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133"/>
    <a:srgbClr val="A2D0F0"/>
    <a:srgbClr val="E9F4FB"/>
    <a:srgbClr val="F7EFFF"/>
    <a:srgbClr val="EEDDFF"/>
    <a:srgbClr val="F9D8A3"/>
    <a:srgbClr val="FFFFEB"/>
    <a:srgbClr val="786EB1"/>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019" autoAdjust="0"/>
  </p:normalViewPr>
  <p:slideViewPr>
    <p:cSldViewPr snapToGrid="0">
      <p:cViewPr varScale="1">
        <p:scale>
          <a:sx n="91" d="100"/>
          <a:sy n="91" d="100"/>
        </p:scale>
        <p:origin x="150" y="20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équipe </a:t>
            </a:r>
            <a:r>
              <a:rPr lang="fr-FR" sz="1200" b="0" strike="noStrike" spc="-1" dirty="0">
                <a:solidFill>
                  <a:srgbClr val="FF0066"/>
                </a:solidFill>
                <a:latin typeface="Century Gothic"/>
                <a:ea typeface="Century Gothic"/>
              </a:rPr>
              <a:t>[814] </a:t>
            </a:r>
            <a:r>
              <a:rPr lang="fr-FR" sz="1200" b="1" strike="noStrike" spc="-1" dirty="0">
                <a:solidFill>
                  <a:srgbClr val="FF0066"/>
                </a:solidFill>
                <a:latin typeface="Century Gothic"/>
                <a:ea typeface="Century Gothic"/>
              </a:rPr>
              <a:t>parent </a:t>
            </a:r>
            <a:r>
              <a:rPr lang="fr-FR" sz="1200" b="0" strike="noStrike" spc="-1" dirty="0">
                <a:solidFill>
                  <a:srgbClr val="FF0066"/>
                </a:solidFill>
                <a:latin typeface="Century Gothic"/>
                <a:ea typeface="Century Gothic"/>
              </a:rPr>
              <a:t>[546] </a:t>
            </a:r>
            <a:r>
              <a:rPr lang="fr-FR" sz="1200" b="1" strike="noStrike" spc="-1" dirty="0">
                <a:solidFill>
                  <a:srgbClr val="FF0066"/>
                </a:solidFill>
                <a:latin typeface="Century Gothic"/>
                <a:ea typeface="Century Gothic"/>
              </a:rPr>
              <a:t>mes </a:t>
            </a:r>
            <a:r>
              <a:rPr lang="fr-FR" sz="1200" b="0" strike="noStrike" spc="-1" dirty="0">
                <a:solidFill>
                  <a:srgbClr val="FF0066"/>
                </a:solidFill>
                <a:latin typeface="Century Gothic"/>
                <a:ea typeface="Century Gothic"/>
              </a:rPr>
              <a:t>[60] </a:t>
            </a:r>
            <a:r>
              <a:rPr lang="fr-FR" sz="1200" b="1" strike="noStrike" spc="-1" dirty="0">
                <a:solidFill>
                  <a:srgbClr val="FF0066"/>
                </a:solidFill>
                <a:latin typeface="Century Gothic"/>
                <a:ea typeface="Century Gothic"/>
              </a:rPr>
              <a:t>tes </a:t>
            </a:r>
            <a:r>
              <a:rPr lang="fr-FR" sz="1200" b="0" strike="noStrike" spc="-1" dirty="0">
                <a:solidFill>
                  <a:srgbClr val="FF0066"/>
                </a:solidFill>
                <a:latin typeface="Century Gothic"/>
                <a:ea typeface="Century Gothic"/>
              </a:rPr>
              <a:t>[330]</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tu fais [25] effort [388] voyage [904] carte [955]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étudier [960] partager [527] parfois [410]</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[4/10]</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Tu es </a:t>
            </a:r>
            <a:r>
              <a:rPr lang="en-GB" dirty="0" err="1"/>
              <a:t>mon</a:t>
            </a:r>
            <a:r>
              <a:rPr lang="en-GB" dirty="0"/>
              <a:t> cousin.</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2187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[5/10]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ta </a:t>
            </a:r>
            <a:r>
              <a:rPr lang="en-GB" dirty="0" err="1"/>
              <a:t>sœur</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29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[6/10]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t>
            </a:r>
            <a:r>
              <a:rPr lang="en-GB" dirty="0" err="1"/>
              <a:t>équipe</a:t>
            </a:r>
            <a:r>
              <a:rPr lang="en-GB" dirty="0"/>
              <a:t> de foot.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551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[7/10]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tes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96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[8/10]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a:t>
            </a:r>
            <a:r>
              <a:rPr lang="en-GB" dirty="0" err="1"/>
              <a:t>amis</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442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[9/10]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Il </a:t>
            </a:r>
            <a:r>
              <a:rPr lang="en-GB" dirty="0" err="1"/>
              <a:t>est</a:t>
            </a:r>
            <a:r>
              <a:rPr lang="en-GB" dirty="0"/>
              <a:t> </a:t>
            </a:r>
            <a:r>
              <a:rPr lang="en-GB" dirty="0" err="1"/>
              <a:t>mon</a:t>
            </a:r>
            <a:r>
              <a:rPr lang="en-GB" dirty="0"/>
              <a:t> frère.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47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[10/10]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a:t>
            </a:r>
            <a:r>
              <a:rPr lang="en-GB" dirty="0" err="1"/>
              <a:t>mon</a:t>
            </a:r>
            <a:r>
              <a:rPr lang="en-GB" dirty="0"/>
              <a:t> amie anglaise.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2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a:t>
            </a:r>
            <a:r>
              <a:rPr lang="en-GB" sz="1200" b="0" i="1" kern="1200" dirty="0" err="1">
                <a:solidFill>
                  <a:schemeClr val="tx1"/>
                </a:solidFill>
                <a:effectLst/>
                <a:latin typeface="+mn-lt"/>
                <a:ea typeface="+mn-ea"/>
                <a:cs typeface="+mn-cs"/>
              </a:rPr>
              <a:t>mon</a:t>
            </a:r>
            <a:r>
              <a:rPr lang="en-GB" sz="1200" b="0" i="1" kern="1200" dirty="0">
                <a:solidFill>
                  <a:schemeClr val="tx1"/>
                </a:solidFill>
                <a:effectLst/>
                <a:latin typeface="+mn-lt"/>
                <a:ea typeface="+mn-ea"/>
                <a:cs typeface="+mn-cs"/>
              </a:rPr>
              <a:t>/ma/</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1" kern="1200" dirty="0" err="1">
                <a:solidFill>
                  <a:schemeClr val="tx1"/>
                </a:solidFill>
                <a:effectLst/>
                <a:latin typeface="+mn-lt"/>
                <a:ea typeface="+mn-ea"/>
                <a:cs typeface="+mn-cs"/>
              </a:rPr>
              <a:t>tes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including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with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set of audio buttons.</a:t>
            </a:r>
          </a:p>
          <a:p>
            <a:endParaRPr lang="en-US" b="1" dirty="0"/>
          </a:p>
          <a:p>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foot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la cuisine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liste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pour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[amie, frère].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effort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maison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pour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foot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équipe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gâteau pour ton [amie].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pétanque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introduce some cultural information about Haitian children’s sporting opportunities and </a:t>
            </a:r>
            <a:r>
              <a:rPr lang="en-US" dirty="0" err="1"/>
              <a:t>favourite</a:t>
            </a:r>
            <a:r>
              <a:rPr lang="en-US" dirty="0"/>
              <a:t> pastimes.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Click on each text to hear it.</a:t>
            </a:r>
          </a:p>
          <a:p>
            <a:pPr marL="228600" indent="-228600">
              <a:buAutoNum type="arabicPeriod"/>
            </a:pPr>
            <a:r>
              <a:rPr lang="en-US" b="0" dirty="0"/>
              <a:t>Elicit translations of each sentence.</a:t>
            </a:r>
          </a:p>
          <a:p>
            <a:pPr marL="228600" indent="-228600">
              <a:buAutoNum type="arabicPeriod"/>
            </a:pPr>
            <a:r>
              <a:rPr lang="en-US" b="0" dirty="0"/>
              <a:t>Ask pupils what they think about this.</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 source: </a:t>
            </a:r>
            <a:r>
              <a:rPr lang="en-US" b="0" dirty="0"/>
              <a:t>https://www.petitfute.com/p43-haiti/guide-touristique/c13007-jeux-loisirs-et-sports.html#:~:text=Le%20football%20ou%20le%20soccer,des%20%C3%A9quipes%20f%C3%A9minines%20que%20masculines.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0173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[s-/ss]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[-s-]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[-s-] sounds like ‘z’.</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liste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veste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blouse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chaussures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vareuse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jupe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plissé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choses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chaussettes</a:t>
            </a:r>
            <a:endPar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b="0" baseline="0" dirty="0" err="1"/>
              <a:t>chaussette</a:t>
            </a:r>
            <a:r>
              <a:rPr lang="en-GB" b="0" baseline="0" dirty="0"/>
              <a:t> [&gt;5000] </a:t>
            </a:r>
            <a:r>
              <a:rPr lang="en-GB" b="0" baseline="0" dirty="0" err="1"/>
              <a:t>jupe</a:t>
            </a:r>
            <a:r>
              <a:rPr lang="en-GB" b="0" baseline="0" dirty="0"/>
              <a:t> [&gt;5000] plissé [&gt;5000] chaussure [3638] blouse [&gt;5000] </a:t>
            </a:r>
            <a:r>
              <a:rPr lang="en-GB" b="0" baseline="0" dirty="0" err="1"/>
              <a:t>vareuse</a:t>
            </a:r>
            <a:r>
              <a:rPr lang="en-GB" b="0" baseline="0" dirty="0"/>
              <a:t> [&gt;5000] </a:t>
            </a:r>
            <a:r>
              <a:rPr lang="en-GB" b="0" baseline="0" dirty="0" err="1"/>
              <a:t>veste</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mon</a:t>
            </a:r>
            <a:r>
              <a:rPr lang="en-GB" b="0" i="0" dirty="0"/>
              <a:t>/ma, ton/ta and introduce </a:t>
            </a:r>
            <a:r>
              <a:rPr lang="en-GB" b="0" i="0" dirty="0" err="1"/>
              <a:t>mes</a:t>
            </a:r>
            <a:r>
              <a:rPr lang="en-GB" b="0" i="0" dirty="0"/>
              <a:t>, </a:t>
            </a:r>
            <a:r>
              <a:rPr lang="en-GB" b="0" i="0" dirty="0" err="1"/>
              <a:t>tes</a:t>
            </a:r>
            <a:r>
              <a:rPr lang="en-GB" b="0" i="0" dirty="0"/>
              <a:t>.</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the liaison is also highlighted, and will be practised in the slides that follow.</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custom of greeting people with a kiss on the cheek (faire la bise); to practise the comprehension of previously taught language in a longer text and to begin to develop pupils’ lexical inferencing ability, guiding 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3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bise [&gt;5000] </a:t>
            </a:r>
            <a:r>
              <a:rPr lang="en-US" b="0" dirty="0" err="1"/>
              <a:t>dépendre</a:t>
            </a:r>
            <a:r>
              <a:rPr lang="en-US" b="0" dirty="0"/>
              <a:t> [791] dire [37] </a:t>
            </a:r>
            <a:r>
              <a:rPr lang="en-US" b="0" dirty="0" err="1"/>
              <a:t>général</a:t>
            </a:r>
            <a:r>
              <a:rPr lang="en-US" b="0" dirty="0"/>
              <a:t> [147] naturel [760] </a:t>
            </a:r>
            <a:r>
              <a:rPr lang="en-US" b="0" dirty="0" err="1"/>
              <a:t>plusieurs</a:t>
            </a:r>
            <a:r>
              <a:rPr lang="en-US" b="0" dirty="0"/>
              <a:t> [213]</a:t>
            </a:r>
            <a:br>
              <a:rPr lang="en-US" b="1" dirty="0"/>
            </a:br>
            <a:r>
              <a:rPr lang="en-US" b="1" dirty="0"/>
              <a:t>Image attribution: </a:t>
            </a:r>
            <a:r>
              <a:rPr lang="en-US" dirty="0"/>
              <a:t>Morgan Maurice, CC BY-SA 4.0 via Wikimedia Commons</a:t>
            </a:r>
            <a:br>
              <a:rPr lang="en-US" dirty="0"/>
            </a:b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b="1" i="0" dirty="0"/>
              <a:t>Timing</a:t>
            </a:r>
            <a:r>
              <a:rPr lang="en-GB" i="0" dirty="0"/>
              <a:t>: </a:t>
            </a:r>
            <a:r>
              <a:rPr lang="en-GB" b="1" i="0" dirty="0"/>
              <a:t>8 minutes (10 slides)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to practise pronunciation with </a:t>
            </a:r>
            <a:r>
              <a:rPr lang="en-GB" b="1" i="0" dirty="0" err="1"/>
              <a:t>mon</a:t>
            </a:r>
            <a:r>
              <a:rPr lang="en-GB" b="1" i="0" dirty="0"/>
              <a:t>/ton, </a:t>
            </a:r>
            <a:r>
              <a:rPr lang="en-GB" b="1" i="0" dirty="0" err="1"/>
              <a:t>mes</a:t>
            </a:r>
            <a:r>
              <a:rPr lang="en-GB" b="1" i="0" dirty="0"/>
              <a:t>/</a:t>
            </a:r>
            <a:r>
              <a:rPr lang="en-GB" b="1" i="0" dirty="0" err="1"/>
              <a:t>tes</a:t>
            </a:r>
            <a:r>
              <a:rPr lang="en-GB" b="1" i="0" dirty="0"/>
              <a:t> </a:t>
            </a:r>
            <a:r>
              <a:rPr lang="en-GB" i="1" dirty="0"/>
              <a:t>(</a:t>
            </a:r>
            <a:r>
              <a:rPr lang="en-GB" i="0" dirty="0"/>
              <a:t>+ liaison) and to practise comprehension of previously taught language.</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Click to bring up the sentence.</a:t>
            </a:r>
          </a:p>
          <a:p>
            <a:pPr marL="228600" lvl="0" indent="-228600" algn="l" rtl="0">
              <a:spcBef>
                <a:spcPts val="0"/>
              </a:spcBef>
              <a:spcAft>
                <a:spcPts val="0"/>
              </a:spcAft>
              <a:buAutoNum type="arabicPeriod"/>
            </a:pPr>
            <a:r>
              <a:rPr lang="en-GB" i="0" dirty="0"/>
              <a:t>Pupils read the sentence aloud, chorally.</a:t>
            </a:r>
          </a:p>
          <a:p>
            <a:pPr marL="228600" lvl="0" indent="-228600" algn="l" rtl="0">
              <a:spcBef>
                <a:spcPts val="0"/>
              </a:spcBef>
              <a:spcAft>
                <a:spcPts val="0"/>
              </a:spcAft>
              <a:buAutoNum type="arabicPeriod"/>
            </a:pPr>
            <a:r>
              <a:rPr lang="en-GB" b="1" i="0" dirty="0"/>
              <a:t>Click to listen and check.</a:t>
            </a:r>
          </a:p>
          <a:p>
            <a:pPr marL="228600" lvl="0" indent="-228600" algn="l" rtl="0">
              <a:spcBef>
                <a:spcPts val="0"/>
              </a:spcBef>
              <a:spcAft>
                <a:spcPts val="0"/>
              </a:spcAft>
              <a:buAutoNum type="arabicPeriod"/>
            </a:pPr>
            <a:r>
              <a:rPr lang="en-GB" i="0" dirty="0"/>
              <a:t>Repeat pronunciation, as needed.</a:t>
            </a:r>
          </a:p>
          <a:p>
            <a:pPr marL="228600" lvl="0" indent="-228600" algn="l" rtl="0">
              <a:spcBef>
                <a:spcPts val="0"/>
              </a:spcBef>
              <a:spcAft>
                <a:spcPts val="0"/>
              </a:spcAft>
              <a:buAutoNum type="arabicPeriod"/>
            </a:pPr>
            <a:r>
              <a:rPr lang="en-GB" i="0" dirty="0"/>
              <a:t>Elicit the English meaning of the sentence.</a:t>
            </a:r>
          </a:p>
          <a:p>
            <a:pPr marL="228600" lvl="0" indent="-228600" algn="l" rtl="0">
              <a:spcBef>
                <a:spcPts val="0"/>
              </a:spcBef>
              <a:spcAft>
                <a:spcPts val="0"/>
              </a:spcAft>
              <a:buAutoNum type="arabicPeriod"/>
            </a:pPr>
            <a:r>
              <a:rPr lang="en-GB" b="1" i="0" dirty="0"/>
              <a:t>Click to reveal the translation.</a:t>
            </a:r>
          </a:p>
          <a:p>
            <a:pPr marL="228600" lvl="0" indent="-228600" algn="l" rtl="0">
              <a:spcBef>
                <a:spcPts val="0"/>
              </a:spcBef>
              <a:spcAft>
                <a:spcPts val="0"/>
              </a:spcAft>
              <a:buAutoNum type="arabicPeriod"/>
            </a:pPr>
            <a:r>
              <a:rPr lang="en-GB" i="0" dirty="0"/>
              <a:t>Repeat steps 1-6 for the remaining 9 slides.</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An additional step is for pupils to work out who is talking to whom?  (Adèle is talking to Jean-Michel) – this first sentence makes it clear it is Adèle or Pierre, but we need more sentences to work out which of them it is.)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093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[2/10]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ta </a:t>
            </a:r>
            <a:r>
              <a:rPr lang="en-GB" dirty="0" err="1"/>
              <a:t>tortue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30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[3/10]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animal.</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95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40.wa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3.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41.wav"/></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audio" Target="../media/audio42.wav"/><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12.png"/><Relationship Id="rId7"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43.wav"/></Relationships>
</file>

<file path=ppt/slides/_rels/slide1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12.png"/><Relationship Id="rId7" Type="http://schemas.openxmlformats.org/officeDocument/2006/relationships/image" Target="../media/image46.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41.sv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audio" Target="../media/audio44.wav"/><Relationship Id="rId9" Type="http://schemas.openxmlformats.org/officeDocument/2006/relationships/image" Target="../media/image48.gi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9.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45.wav"/></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50.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51.gif"/><Relationship Id="rId5" Type="http://schemas.openxmlformats.org/officeDocument/2006/relationships/image" Target="../media/image19.png"/><Relationship Id="rId10" Type="http://schemas.openxmlformats.org/officeDocument/2006/relationships/image" Target="../media/image42.gif"/><Relationship Id="rId4" Type="http://schemas.openxmlformats.org/officeDocument/2006/relationships/audio" Target="../media/audio46.wav"/><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image" Target="../media/image30.png"/><Relationship Id="rId21" Type="http://schemas.openxmlformats.org/officeDocument/2006/relationships/image" Target="../media/image43.gif"/><Relationship Id="rId7" Type="http://schemas.openxmlformats.org/officeDocument/2006/relationships/audio" Target="../media/audio48.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audio" Target="../media/audio63.wav"/><Relationship Id="rId2" Type="http://schemas.openxmlformats.org/officeDocument/2006/relationships/notesSlide" Target="../notesSlides/notesSlide17.xml"/><Relationship Id="rId16" Type="http://schemas.openxmlformats.org/officeDocument/2006/relationships/audio" Target="../media/audio56.wav"/><Relationship Id="rId20" Type="http://schemas.openxmlformats.org/officeDocument/2006/relationships/image" Target="../media/image51.gif"/><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21.png"/><Relationship Id="rId24" Type="http://schemas.openxmlformats.org/officeDocument/2006/relationships/audio" Target="../media/audio62.wav"/><Relationship Id="rId5" Type="http://schemas.openxmlformats.org/officeDocument/2006/relationships/image" Target="../media/image20.svg"/><Relationship Id="rId15" Type="http://schemas.openxmlformats.org/officeDocument/2006/relationships/audio" Target="../media/audio55.wav"/><Relationship Id="rId23" Type="http://schemas.openxmlformats.org/officeDocument/2006/relationships/audio" Target="../media/audio61.wav"/><Relationship Id="rId10" Type="http://schemas.openxmlformats.org/officeDocument/2006/relationships/audio" Target="../media/audio51.wav"/><Relationship Id="rId19" Type="http://schemas.openxmlformats.org/officeDocument/2006/relationships/audio" Target="../media/audio59.wav"/><Relationship Id="rId4" Type="http://schemas.openxmlformats.org/officeDocument/2006/relationships/image" Target="../media/image19.png"/><Relationship Id="rId9" Type="http://schemas.openxmlformats.org/officeDocument/2006/relationships/audio" Target="../media/audio50.wav"/><Relationship Id="rId14" Type="http://schemas.openxmlformats.org/officeDocument/2006/relationships/audio" Target="../media/audio54.wav"/><Relationship Id="rId22" Type="http://schemas.openxmlformats.org/officeDocument/2006/relationships/audio" Target="../media/audio60.wav"/></Relationships>
</file>

<file path=ppt/slides/_rels/slide18.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audio" Target="../media/audio67.wav"/><Relationship Id="rId3" Type="http://schemas.openxmlformats.org/officeDocument/2006/relationships/image" Target="../media/image12.png"/><Relationship Id="rId7" Type="http://schemas.openxmlformats.org/officeDocument/2006/relationships/image" Target="../media/image20.sv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audio" Target="../media/audio65.wav"/><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audio" Target="../media/audio64.wav"/><Relationship Id="rId9" Type="http://schemas.openxmlformats.org/officeDocument/2006/relationships/audio" Target="../media/audio66.wav"/><Relationship Id="rId14" Type="http://schemas.openxmlformats.org/officeDocument/2006/relationships/audio" Target="../media/audio68.wav"/></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jpg"/><Relationship Id="rId4" Type="http://schemas.openxmlformats.org/officeDocument/2006/relationships/video" Target="../media/media2.mk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0.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7.wav"/><Relationship Id="rId25"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6.png"/><Relationship Id="rId5" Type="http://schemas.openxmlformats.org/officeDocument/2006/relationships/image" Target="../media/image12.png"/><Relationship Id="rId15" Type="http://schemas.openxmlformats.org/officeDocument/2006/relationships/audio" Target="../media/audio16.wav"/><Relationship Id="rId23" Type="http://schemas.openxmlformats.org/officeDocument/2006/relationships/image" Target="../media/image25.png"/><Relationship Id="rId10" Type="http://schemas.openxmlformats.org/officeDocument/2006/relationships/audio" Target="../media/audio11.wav"/><Relationship Id="rId19" Type="http://schemas.openxmlformats.org/officeDocument/2006/relationships/image" Target="../media/image22.png"/><Relationship Id="rId4" Type="http://schemas.openxmlformats.org/officeDocument/2006/relationships/image" Target="../media/image20.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29.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audio" Target="../media/audio31.wav"/><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audio" Target="../media/audio3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0.png"/><Relationship Id="rId7" Type="http://schemas.openxmlformats.org/officeDocument/2006/relationships/audio" Target="../media/audio33.wav"/><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34.jpeg"/><Relationship Id="rId5" Type="http://schemas.openxmlformats.org/officeDocument/2006/relationships/image" Target="../media/image32.png"/><Relationship Id="rId10" Type="http://schemas.openxmlformats.org/officeDocument/2006/relationships/audio" Target="../media/audio35.wav"/><Relationship Id="rId4" Type="http://schemas.openxmlformats.org/officeDocument/2006/relationships/image" Target="../media/image31.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12.png"/><Relationship Id="rId7" Type="http://schemas.openxmlformats.org/officeDocument/2006/relationships/audio" Target="../media/audio37.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36.wav"/><Relationship Id="rId9" Type="http://schemas.openxmlformats.org/officeDocument/2006/relationships/image" Target="../media/image37.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39.wav"/><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4903990"/>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mon, ma,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spc="-1" dirty="0">
                <a:solidFill>
                  <a:prstClr val="white"/>
                </a:solidFill>
                <a:latin typeface="Century Gothic" panose="020B0502020202020204" pitchFamily="34" charset="0"/>
                <a:ea typeface="Century Gothic"/>
              </a:rPr>
              <a:t>jouer with sports, faire with activities</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5" name="Picture 4" descr="A picture containing text, shirt&#10;&#10;Description automatically generated">
            <a:extLst>
              <a:ext uri="{FF2B5EF4-FFF2-40B4-BE49-F238E27FC236}">
                <a16:creationId xmlns:a16="http://schemas.microsoft.com/office/drawing/2014/main" id="{FB18D624-DB6E-4CFA-BEBC-FA709CAAEDC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32" name="Picture 31" descr="A tennis racket on a green background&#10;&#10;Description automatically generated with medium confidence">
            <a:extLst>
              <a:ext uri="{FF2B5EF4-FFF2-40B4-BE49-F238E27FC236}">
                <a16:creationId xmlns:a16="http://schemas.microsoft.com/office/drawing/2014/main" id="{BEACC32D-9979-4561-9E11-7D12E6ABB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21" name="Picture 20" descr="Shape, circle&#10;&#10;Description automatically generated">
            <a:extLst>
              <a:ext uri="{FF2B5EF4-FFF2-40B4-BE49-F238E27FC236}">
                <a16:creationId xmlns:a16="http://schemas.microsoft.com/office/drawing/2014/main" id="{FAFB7890-2C75-463F-8147-8E398EBED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6AF466A8-A263-4461-B914-29F2D98016B5}"/>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92B14FE9-6EB1-42FD-9B22-49EC3427D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3" name="Picture 12" descr="Icon&#10;&#10;Description automatically generated">
            <a:extLst>
              <a:ext uri="{FF2B5EF4-FFF2-40B4-BE49-F238E27FC236}">
                <a16:creationId xmlns:a16="http://schemas.microsoft.com/office/drawing/2014/main" id="{AFECFE28-EB5C-4AFF-BD20-E0602374BF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5939" y="3118129"/>
            <a:ext cx="1832795" cy="128868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D836FD90-0EB0-432B-A093-F24E1CF06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5640" y="3236093"/>
            <a:ext cx="867098" cy="126554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90FEDF6-4202-4C87-AE2F-8389E6C85765}"/>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07430" y="1467330"/>
            <a:ext cx="1027005" cy="1419618"/>
          </a:xfrm>
          <a:prstGeom prst="rect">
            <a:avLst/>
          </a:prstGeom>
        </p:spPr>
      </p:pic>
      <p:pic>
        <p:nvPicPr>
          <p:cNvPr id="15" name="Picture 14" descr="A picture containing text, cake, plant, decorated&#10;&#10;Description automatically generated">
            <a:extLst>
              <a:ext uri="{FF2B5EF4-FFF2-40B4-BE49-F238E27FC236}">
                <a16:creationId xmlns:a16="http://schemas.microsoft.com/office/drawing/2014/main" id="{79DF9AD0-CC81-4BBC-B780-AE7A9F98C3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9294" y="1822140"/>
            <a:ext cx="1129187" cy="9703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5.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Tu es mon cousin.</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1"/>
            <a:ext cx="632268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67640"/>
            <a:ext cx="5928306"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pic>
        <p:nvPicPr>
          <p:cNvPr id="64" name="Picture 63">
            <a:extLst>
              <a:ext uri="{FF2B5EF4-FFF2-40B4-BE49-F238E27FC236}">
                <a16:creationId xmlns:a16="http://schemas.microsoft.com/office/drawing/2014/main" id="{2BC791DA-F152-4137-BF18-E29AEA940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486" y="4543482"/>
            <a:ext cx="1249028" cy="1263884"/>
          </a:xfrm>
          <a:prstGeom prst="rect">
            <a:avLst/>
          </a:prstGeom>
        </p:spPr>
      </p:pic>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You are my (male) cousin.</a:t>
            </a:r>
          </a:p>
        </p:txBody>
      </p:sp>
    </p:spTree>
    <p:extLst>
      <p:ext uri="{BB962C8B-B14F-4D97-AF65-F5344CB8AC3E}">
        <p14:creationId xmlns:p14="http://schemas.microsoft.com/office/powerpoint/2010/main" val="26004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6.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5930904"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She is your sister.</a:t>
            </a:r>
          </a:p>
        </p:txBody>
      </p:sp>
      <p:pic>
        <p:nvPicPr>
          <p:cNvPr id="16" name="Picture 15" descr="Logo&#10;&#10;Description automatically generated">
            <a:extLst>
              <a:ext uri="{FF2B5EF4-FFF2-40B4-BE49-F238E27FC236}">
                <a16:creationId xmlns:a16="http://schemas.microsoft.com/office/drawing/2014/main" id="{4C5501A1-62B5-4EA5-8BBE-6EA4C6DCF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915" y="4156701"/>
            <a:ext cx="1048169" cy="1722739"/>
          </a:xfrm>
          <a:prstGeom prst="rect">
            <a:avLst/>
          </a:prstGeom>
        </p:spPr>
      </p:pic>
    </p:spTree>
    <p:extLst>
      <p:ext uri="{BB962C8B-B14F-4D97-AF65-F5344CB8AC3E}">
        <p14:creationId xmlns:p14="http://schemas.microsoft.com/office/powerpoint/2010/main" val="24983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7.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équipe</a:t>
            </a:r>
            <a:r>
              <a:rPr kumimoji="0" lang="en-GB" sz="5400" b="1" i="0" u="none" strike="noStrike" kern="1200" cap="none" spc="0" normalizeH="0" noProof="0" dirty="0">
                <a:ln>
                  <a:noFill/>
                </a:ln>
                <a:solidFill>
                  <a:srgbClr val="002060"/>
                </a:solidFill>
                <a:effectLst/>
                <a:uLnTx/>
                <a:uFillTx/>
                <a:latin typeface="Century Gothic" panose="020B0502020202020204" pitchFamily="34" charset="0"/>
                <a:ea typeface="+mn-ea"/>
              </a:rPr>
              <a:t> de foot. </a:t>
            </a:r>
            <a:endPar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This is your football team.</a:t>
            </a:r>
          </a:p>
        </p:txBody>
      </p:sp>
      <p:sp>
        <p:nvSpPr>
          <p:cNvPr id="14" name="TextBox 13">
            <a:extLst>
              <a:ext uri="{FF2B5EF4-FFF2-40B4-BE49-F238E27FC236}">
                <a16:creationId xmlns:a16="http://schemas.microsoft.com/office/drawing/2014/main" id="{4CD2C0AA-0C16-4BE7-B0F9-94B96CEF1E1D}"/>
              </a:ext>
            </a:extLst>
          </p:cNvPr>
          <p:cNvSpPr txBox="1"/>
          <p:nvPr/>
        </p:nvSpPr>
        <p:spPr>
          <a:xfrm>
            <a:off x="1686295" y="2110446"/>
            <a:ext cx="91321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é</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quipe</a:t>
            </a:r>
            <a:r>
              <a:rPr kumimoji="0" lang="en-GB" sz="5400" b="1" i="0" u="none" strike="noStrike" kern="1200" cap="none" spc="0" normalizeH="0" noProof="0" dirty="0">
                <a:ln>
                  <a:noFill/>
                </a:ln>
                <a:solidFill>
                  <a:srgbClr val="002060"/>
                </a:solidFill>
                <a:effectLst/>
                <a:uLnTx/>
                <a:uFillTx/>
                <a:latin typeface="Century Gothic" panose="020B0502020202020204" pitchFamily="34" charset="0"/>
                <a:ea typeface="+mn-ea"/>
              </a:rPr>
              <a:t> de foot. </a:t>
            </a:r>
            <a:endPar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Graphic 14" descr="Refresh with solid fill">
            <a:extLst>
              <a:ext uri="{FF2B5EF4-FFF2-40B4-BE49-F238E27FC236}">
                <a16:creationId xmlns:a16="http://schemas.microsoft.com/office/drawing/2014/main" id="{80BA4E36-6EA5-42AE-8FC9-4B96B47190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4911582" y="2512836"/>
            <a:ext cx="523124" cy="1156294"/>
          </a:xfrm>
          <a:prstGeom prst="rect">
            <a:avLst/>
          </a:prstGeom>
        </p:spPr>
      </p:pic>
      <p:pic>
        <p:nvPicPr>
          <p:cNvPr id="17" name="Picture 16" descr="A picture containing text, shirt&#10;&#10;Description automatically generated">
            <a:extLst>
              <a:ext uri="{FF2B5EF4-FFF2-40B4-BE49-F238E27FC236}">
                <a16:creationId xmlns:a16="http://schemas.microsoft.com/office/drawing/2014/main" id="{B9C74901-34FA-4465-8804-23760C578D55}"/>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5379957" y="4266638"/>
            <a:ext cx="1432086" cy="154072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8003C8E3-9FAF-4CBA-84C0-E09DA7BDB7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6381" y="5091572"/>
            <a:ext cx="695661" cy="715794"/>
          </a:xfrm>
          <a:prstGeom prst="rect">
            <a:avLst/>
          </a:prstGeom>
        </p:spPr>
      </p:pic>
    </p:spTree>
    <p:extLst>
      <p:ext uri="{BB962C8B-B14F-4D97-AF65-F5344CB8AC3E}">
        <p14:creationId xmlns:p14="http://schemas.microsoft.com/office/powerpoint/2010/main" val="34142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8.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FF0066"/>
                </a:solidFill>
                <a:latin typeface="Century Gothic" panose="020B0502020202020204" pitchFamily="34" charset="0"/>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They are your parents.</a:t>
            </a:r>
          </a:p>
        </p:txBody>
      </p:sp>
      <p:pic>
        <p:nvPicPr>
          <p:cNvPr id="16" name="Picture 15" descr="A picture containing text, vector graphics&#10;&#10;Description automatically generated">
            <a:extLst>
              <a:ext uri="{FF2B5EF4-FFF2-40B4-BE49-F238E27FC236}">
                <a16:creationId xmlns:a16="http://schemas.microsoft.com/office/drawing/2014/main" id="{3B5BAB7E-B886-4894-9C82-19254160B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5505" y="4193219"/>
            <a:ext cx="988330" cy="1757561"/>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C0E5F46F-E0D9-4618-A282-FDC2A8FDA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13" y="4385473"/>
            <a:ext cx="1363928" cy="1421893"/>
          </a:xfrm>
          <a:prstGeom prst="rect">
            <a:avLst/>
          </a:prstGeom>
        </p:spPr>
      </p:pic>
    </p:spTree>
    <p:extLst>
      <p:ext uri="{BB962C8B-B14F-4D97-AF65-F5344CB8AC3E}">
        <p14:creationId xmlns:p14="http://schemas.microsoft.com/office/powerpoint/2010/main" val="29126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9.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FF0066"/>
                </a:solidFill>
                <a:latin typeface="Century Gothic" panose="020B0502020202020204" pitchFamily="34" charset="0"/>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They are my friends.</a:t>
            </a:r>
          </a:p>
        </p:txBody>
      </p:sp>
      <p:pic>
        <p:nvPicPr>
          <p:cNvPr id="3" name="Picture 2" descr="A picture containing doll&#10;&#10;Description automatically generated">
            <a:extLst>
              <a:ext uri="{FF2B5EF4-FFF2-40B4-BE49-F238E27FC236}">
                <a16:creationId xmlns:a16="http://schemas.microsoft.com/office/drawing/2014/main" id="{57553A39-AF1C-42B5-8D51-378E4E6EDA29}"/>
              </a:ext>
            </a:extLst>
          </p:cNvPr>
          <p:cNvPicPr>
            <a:picLocks noChangeAspect="1"/>
          </p:cNvPicPr>
          <p:nvPr/>
        </p:nvPicPr>
        <p:blipFill rotWithShape="1">
          <a:blip r:embed="rId7">
            <a:extLst>
              <a:ext uri="{28A0092B-C50C-407E-A947-70E740481C1C}">
                <a14:useLocalDpi xmlns:a14="http://schemas.microsoft.com/office/drawing/2010/main" val="0"/>
              </a:ext>
            </a:extLst>
          </a:blip>
          <a:srcRect b="43694"/>
          <a:stretch/>
        </p:blipFill>
        <p:spPr>
          <a:xfrm>
            <a:off x="5368852" y="4789662"/>
            <a:ext cx="1351262" cy="118989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555C916-8910-4FDC-9561-5F0C2F8DC838}"/>
              </a:ext>
            </a:extLst>
          </p:cNvPr>
          <p:cNvPicPr>
            <a:picLocks noChangeAspect="1"/>
          </p:cNvPicPr>
          <p:nvPr/>
        </p:nvPicPr>
        <p:blipFill rotWithShape="1">
          <a:blip r:embed="rId8">
            <a:extLst>
              <a:ext uri="{28A0092B-C50C-407E-A947-70E740481C1C}">
                <a14:useLocalDpi xmlns:a14="http://schemas.microsoft.com/office/drawing/2010/main" val="0"/>
              </a:ext>
            </a:extLst>
          </a:blip>
          <a:srcRect b="56600"/>
          <a:stretch/>
        </p:blipFill>
        <p:spPr>
          <a:xfrm flipH="1">
            <a:off x="4334611" y="4188787"/>
            <a:ext cx="1519616" cy="179076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65B3B47-95A5-4FB1-A362-FCE335E4D4FD}"/>
              </a:ext>
            </a:extLst>
          </p:cNvPr>
          <p:cNvPicPr>
            <a:picLocks noChangeAspect="1"/>
          </p:cNvPicPr>
          <p:nvPr/>
        </p:nvPicPr>
        <p:blipFill rotWithShape="1">
          <a:blip r:embed="rId9">
            <a:extLst>
              <a:ext uri="{28A0092B-C50C-407E-A947-70E740481C1C}">
                <a14:useLocalDpi xmlns:a14="http://schemas.microsoft.com/office/drawing/2010/main" val="0"/>
              </a:ext>
            </a:extLst>
          </a:blip>
          <a:srcRect t="1" b="64396"/>
          <a:stretch/>
        </p:blipFill>
        <p:spPr>
          <a:xfrm>
            <a:off x="6498497" y="4331120"/>
            <a:ext cx="1627853" cy="1648436"/>
          </a:xfrm>
          <a:prstGeom prst="rect">
            <a:avLst/>
          </a:prstGeom>
        </p:spPr>
      </p:pic>
      <p:sp>
        <p:nvSpPr>
          <p:cNvPr id="20" name="TextBox 19">
            <a:extLst>
              <a:ext uri="{FF2B5EF4-FFF2-40B4-BE49-F238E27FC236}">
                <a16:creationId xmlns:a16="http://schemas.microsoft.com/office/drawing/2014/main" id="{2233DE7B-6388-4DAA-909E-AB18E446B08A}"/>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1" name="Graphic 20" descr="Refresh with solid fill">
            <a:extLst>
              <a:ext uri="{FF2B5EF4-FFF2-40B4-BE49-F238E27FC236}">
                <a16:creationId xmlns:a16="http://schemas.microsoft.com/office/drawing/2014/main" id="{56A89D35-EFA8-43F1-8725-C06D7D5B5F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7377879" y="2695604"/>
            <a:ext cx="523124" cy="1156294"/>
          </a:xfrm>
          <a:prstGeom prst="rect">
            <a:avLst/>
          </a:prstGeom>
        </p:spPr>
      </p:pic>
    </p:spTree>
    <p:extLst>
      <p:ext uri="{BB962C8B-B14F-4D97-AF65-F5344CB8AC3E}">
        <p14:creationId xmlns:p14="http://schemas.microsoft.com/office/powerpoint/2010/main" val="291299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10.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FF0066"/>
                </a:solidFill>
                <a:latin typeface="Century Gothic" panose="020B0502020202020204" pitchFamily="34" charset="0"/>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mon</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frère.</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He is my brother.</a:t>
            </a:r>
          </a:p>
        </p:txBody>
      </p:sp>
      <p:pic>
        <p:nvPicPr>
          <p:cNvPr id="15" name="Picture 14">
            <a:extLst>
              <a:ext uri="{FF2B5EF4-FFF2-40B4-BE49-F238E27FC236}">
                <a16:creationId xmlns:a16="http://schemas.microsoft.com/office/drawing/2014/main" id="{8007EF2D-A428-4E95-9BBB-7D9D9EBBC8CA}"/>
              </a:ext>
            </a:extLst>
          </p:cNvPr>
          <p:cNvPicPr>
            <a:picLocks noChangeAspect="1"/>
          </p:cNvPicPr>
          <p:nvPr/>
        </p:nvPicPr>
        <p:blipFill rotWithShape="1">
          <a:blip r:embed="rId7">
            <a:extLst>
              <a:ext uri="{28A0092B-C50C-407E-A947-70E740481C1C}">
                <a14:useLocalDpi xmlns:a14="http://schemas.microsoft.com/office/drawing/2010/main" val="0"/>
              </a:ext>
            </a:extLst>
          </a:blip>
          <a:srcRect b="57595"/>
          <a:stretch/>
        </p:blipFill>
        <p:spPr>
          <a:xfrm>
            <a:off x="5253202" y="4020901"/>
            <a:ext cx="1685595" cy="2004386"/>
          </a:xfrm>
          <a:prstGeom prst="rect">
            <a:avLst/>
          </a:prstGeom>
        </p:spPr>
      </p:pic>
    </p:spTree>
    <p:extLst>
      <p:ext uri="{BB962C8B-B14F-4D97-AF65-F5344CB8AC3E}">
        <p14:creationId xmlns:p14="http://schemas.microsoft.com/office/powerpoint/2010/main" val="593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11.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10</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noProof="0" dirty="0" err="1">
                <a:ln>
                  <a:noFill/>
                </a:ln>
                <a:solidFill>
                  <a:srgbClr val="002060"/>
                </a:solidFill>
                <a:effectLst/>
                <a:uLnTx/>
                <a:uFillTx/>
                <a:latin typeface="Century Gothic" panose="020B0502020202020204" pitchFamily="34" charset="0"/>
                <a:ea typeface="+mn-ea"/>
              </a:rPr>
              <a:t>mon</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amie anglaise.</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She is my English (female) friend.</a:t>
            </a:r>
          </a:p>
        </p:txBody>
      </p:sp>
      <p:pic>
        <p:nvPicPr>
          <p:cNvPr id="3" name="Picture 2" descr="A child's drawing of a child&#10;&#10;Description automatically generated with low confidence">
            <a:extLst>
              <a:ext uri="{FF2B5EF4-FFF2-40B4-BE49-F238E27FC236}">
                <a16:creationId xmlns:a16="http://schemas.microsoft.com/office/drawing/2014/main" id="{57A71CBA-8669-48BD-91DF-FC9F01A99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127" y="3978254"/>
            <a:ext cx="1424135" cy="2393518"/>
          </a:xfrm>
          <a:prstGeom prst="rect">
            <a:avLst/>
          </a:prstGeom>
        </p:spPr>
      </p:pic>
      <p:sp>
        <p:nvSpPr>
          <p:cNvPr id="16" name="TextBox 15">
            <a:extLst>
              <a:ext uri="{FF2B5EF4-FFF2-40B4-BE49-F238E27FC236}">
                <a16:creationId xmlns:a16="http://schemas.microsoft.com/office/drawing/2014/main" id="{C10F125A-9A92-4B09-AEA8-8E93BA44A367}"/>
              </a:ext>
            </a:extLst>
          </p:cNvPr>
          <p:cNvSpPr txBox="1"/>
          <p:nvPr/>
        </p:nvSpPr>
        <p:spPr>
          <a:xfrm>
            <a:off x="1686295" y="2117345"/>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noProof="0" dirty="0" err="1">
                <a:ln>
                  <a:noFill/>
                </a:ln>
                <a:solidFill>
                  <a:srgbClr val="002060"/>
                </a:solidFill>
                <a:effectLst/>
                <a:uLnTx/>
                <a:uFillTx/>
                <a:latin typeface="Century Gothic" panose="020B0502020202020204" pitchFamily="34" charset="0"/>
                <a:ea typeface="+mn-ea"/>
              </a:rPr>
              <a:t>mo</a:t>
            </a:r>
            <a:r>
              <a:rPr kumimoji="0" lang="en-GB" sz="4800" b="1" i="0" u="none" strike="noStrike" kern="1200" cap="none" spc="0" normalizeH="0" noProof="0" dirty="0" err="1">
                <a:ln>
                  <a:noFill/>
                </a:ln>
                <a:solidFill>
                  <a:srgbClr val="FF0066"/>
                </a:solidFill>
                <a:effectLst/>
                <a:uLnTx/>
                <a:uFillTx/>
                <a:latin typeface="Century Gothic" panose="020B0502020202020204" pitchFamily="34" charset="0"/>
                <a:ea typeface="+mn-ea"/>
              </a:rPr>
              <a:t>n</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noProof="0" dirty="0">
                <a:ln>
                  <a:noFill/>
                </a:ln>
                <a:solidFill>
                  <a:srgbClr val="FF0066"/>
                </a:solidFill>
                <a:effectLst/>
                <a:uLnTx/>
                <a:uFillTx/>
                <a:latin typeface="Century Gothic" panose="020B0502020202020204" pitchFamily="34" charset="0"/>
                <a:ea typeface="+mn-ea"/>
              </a:rPr>
              <a:t>a</a:t>
            </a:r>
            <a:r>
              <a:rPr kumimoji="0" lang="en-GB" sz="4800" b="1" i="0" u="none" strike="noStrike" kern="1200" cap="none" spc="0" normalizeH="0" noProof="0" dirty="0">
                <a:ln>
                  <a:noFill/>
                </a:ln>
                <a:solidFill>
                  <a:srgbClr val="002060"/>
                </a:solidFill>
                <a:effectLst/>
                <a:uLnTx/>
                <a:uFillTx/>
                <a:latin typeface="Century Gothic" panose="020B0502020202020204" pitchFamily="34" charset="0"/>
                <a:ea typeface="+mn-ea"/>
              </a:rPr>
              <a:t>mie anglaise.</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Graphic 16" descr="Refresh with solid fill">
            <a:extLst>
              <a:ext uri="{FF2B5EF4-FFF2-40B4-BE49-F238E27FC236}">
                <a16:creationId xmlns:a16="http://schemas.microsoft.com/office/drawing/2014/main" id="{24F369C5-3862-4AB4-BF1D-91280593F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5670878" y="2446444"/>
            <a:ext cx="523124" cy="1156294"/>
          </a:xfrm>
          <a:prstGeom prst="rect">
            <a:avLst/>
          </a:prstGeom>
        </p:spPr>
      </p:pic>
      <p:grpSp>
        <p:nvGrpSpPr>
          <p:cNvPr id="7" name="Group 6">
            <a:extLst>
              <a:ext uri="{FF2B5EF4-FFF2-40B4-BE49-F238E27FC236}">
                <a16:creationId xmlns:a16="http://schemas.microsoft.com/office/drawing/2014/main" id="{E7F75E4B-93CE-4F8F-80E4-E404463C61D8}"/>
              </a:ext>
            </a:extLst>
          </p:cNvPr>
          <p:cNvGrpSpPr/>
          <p:nvPr/>
        </p:nvGrpSpPr>
        <p:grpSpPr>
          <a:xfrm>
            <a:off x="7910286" y="4151086"/>
            <a:ext cx="4064000" cy="2220686"/>
            <a:chOff x="7910286" y="4151086"/>
            <a:chExt cx="4064000" cy="2220686"/>
          </a:xfrm>
          <a:solidFill>
            <a:schemeClr val="bg1"/>
          </a:solidFill>
        </p:grpSpPr>
        <p:sp>
          <p:nvSpPr>
            <p:cNvPr id="5" name="Speech Bubble: Rectangle with Corners Rounded 4">
              <a:extLst>
                <a:ext uri="{FF2B5EF4-FFF2-40B4-BE49-F238E27FC236}">
                  <a16:creationId xmlns:a16="http://schemas.microsoft.com/office/drawing/2014/main" id="{D2A3F72A-3B1F-4640-A2BC-8C4A9A66DF26}"/>
                </a:ext>
              </a:extLst>
            </p:cNvPr>
            <p:cNvSpPr/>
            <p:nvPr/>
          </p:nvSpPr>
          <p:spPr>
            <a:xfrm>
              <a:off x="7910286" y="4151086"/>
              <a:ext cx="4064000" cy="2220686"/>
            </a:xfrm>
            <a:prstGeom prst="wedgeRoundRectCallout">
              <a:avLst>
                <a:gd name="adj1" fmla="val 8810"/>
                <a:gd name="adj2" fmla="val 61193"/>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D63D448-9E52-478F-A369-8040563264D1}"/>
                </a:ext>
              </a:extLst>
            </p:cNvPr>
            <p:cNvSpPr txBox="1"/>
            <p:nvPr/>
          </p:nvSpPr>
          <p:spPr>
            <a:xfrm>
              <a:off x="8087089" y="4275823"/>
              <a:ext cx="3581711" cy="461665"/>
            </a:xfrm>
            <a:prstGeom prst="rect">
              <a:avLst/>
            </a:prstGeom>
            <a:grp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Qui parle à qui ?</a:t>
              </a:r>
            </a:p>
          </p:txBody>
        </p:sp>
      </p:grpSp>
      <p:sp>
        <p:nvSpPr>
          <p:cNvPr id="21" name="TextBox 20">
            <a:extLst>
              <a:ext uri="{FF2B5EF4-FFF2-40B4-BE49-F238E27FC236}">
                <a16:creationId xmlns:a16="http://schemas.microsoft.com/office/drawing/2014/main" id="{0E971176-64EB-4C71-886F-14C1E75488A0}"/>
              </a:ext>
            </a:extLst>
          </p:cNvPr>
          <p:cNvSpPr txBox="1"/>
          <p:nvPr/>
        </p:nvSpPr>
        <p:spPr>
          <a:xfrm>
            <a:off x="8087089" y="4748503"/>
            <a:ext cx="3887197" cy="830997"/>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Adèle parle à Jean-Michel.</a:t>
            </a:r>
          </a:p>
        </p:txBody>
      </p:sp>
      <p:pic>
        <p:nvPicPr>
          <p:cNvPr id="22" name="Picture 21">
            <a:extLst>
              <a:ext uri="{FF2B5EF4-FFF2-40B4-BE49-F238E27FC236}">
                <a16:creationId xmlns:a16="http://schemas.microsoft.com/office/drawing/2014/main" id="{AE79B229-267E-4D51-A88B-B48CEA0668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6468" y="5180941"/>
            <a:ext cx="1042526" cy="1054926"/>
          </a:xfrm>
          <a:prstGeom prst="rect">
            <a:avLst/>
          </a:prstGeom>
        </p:spPr>
      </p:pic>
      <p:pic>
        <p:nvPicPr>
          <p:cNvPr id="23" name="Picture 22">
            <a:extLst>
              <a:ext uri="{FF2B5EF4-FFF2-40B4-BE49-F238E27FC236}">
                <a16:creationId xmlns:a16="http://schemas.microsoft.com/office/drawing/2014/main" id="{B97BE61F-01CD-42EC-BAF2-5B190533D2B4}"/>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9116325" y="5131650"/>
            <a:ext cx="1263433" cy="1090839"/>
          </a:xfrm>
          <a:prstGeom prst="rect">
            <a:avLst/>
          </a:prstGeom>
        </p:spPr>
      </p:pic>
    </p:spTree>
    <p:extLst>
      <p:ext uri="{BB962C8B-B14F-4D97-AF65-F5344CB8AC3E}">
        <p14:creationId xmlns:p14="http://schemas.microsoft.com/office/powerpoint/2010/main" val="29929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6"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3120820319"/>
              </p:ext>
            </p:extLst>
          </p:nvPr>
        </p:nvGraphicFramePr>
        <p:xfrm>
          <a:off x="474002"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soeur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17_1.wav"/>
            </a:hlinkClick>
            <a:extLst>
              <a:ext uri="{FF2B5EF4-FFF2-40B4-BE49-F238E27FC236}">
                <a16:creationId xmlns:a16="http://schemas.microsoft.com/office/drawing/2014/main" id="{8A172C33-597D-45A1-8713-22EC248A9CBC}"/>
              </a:ext>
            </a:extLst>
          </p:cNvPr>
          <p:cNvSpPr txBox="1"/>
          <p:nvPr/>
        </p:nvSpPr>
        <p:spPr>
          <a:xfrm>
            <a:off x="986447" y="12013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Clémentine parle à Adèle.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correct.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17_2_2.wav"/>
            </a:hlinkClick>
            <a:extLst>
              <a:ext uri="{FF2B5EF4-FFF2-40B4-BE49-F238E27FC236}">
                <a16:creationId xmlns:a16="http://schemas.microsoft.com/office/drawing/2014/main" id="{B5DAEBB0-64B5-478E-B786-6F10B6DE0C33}"/>
              </a:ext>
            </a:extLst>
          </p:cNvPr>
          <p:cNvSpPr/>
          <p:nvPr/>
        </p:nvSpPr>
        <p:spPr>
          <a:xfrm>
            <a:off x="667345" y="346753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17_3_2.wav"/>
            </a:hlinkClick>
            <a:extLst>
              <a:ext uri="{FF2B5EF4-FFF2-40B4-BE49-F238E27FC236}">
                <a16:creationId xmlns:a16="http://schemas.microsoft.com/office/drawing/2014/main" id="{EC88ABF6-9C78-477A-B4F4-F55DABC44DAC}"/>
              </a:ext>
            </a:extLst>
          </p:cNvPr>
          <p:cNvSpPr/>
          <p:nvPr/>
        </p:nvSpPr>
        <p:spPr>
          <a:xfrm>
            <a:off x="683370" y="419887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17_4_2.wav"/>
            </a:hlinkClick>
            <a:extLst>
              <a:ext uri="{FF2B5EF4-FFF2-40B4-BE49-F238E27FC236}">
                <a16:creationId xmlns:a16="http://schemas.microsoft.com/office/drawing/2014/main" id="{9D13DB54-7E2E-4862-A969-D31110DCD956}"/>
              </a:ext>
            </a:extLst>
          </p:cNvPr>
          <p:cNvSpPr/>
          <p:nvPr/>
        </p:nvSpPr>
        <p:spPr>
          <a:xfrm>
            <a:off x="695840" y="495784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17_5_2.wav"/>
            </a:hlinkClick>
            <a:extLst>
              <a:ext uri="{FF2B5EF4-FFF2-40B4-BE49-F238E27FC236}">
                <a16:creationId xmlns:a16="http://schemas.microsoft.com/office/drawing/2014/main" id="{41E14685-A06B-469E-9013-0F6A34980F09}"/>
              </a:ext>
            </a:extLst>
          </p:cNvPr>
          <p:cNvSpPr/>
          <p:nvPr/>
        </p:nvSpPr>
        <p:spPr>
          <a:xfrm>
            <a:off x="698371" y="568372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997520" y="1057739"/>
            <a:ext cx="7424419"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final word is missing.  Listen to what goes before to work out who Clémentine is talking about.</a:t>
            </a: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7" y="337972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6" y="4170712"/>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1467" y="4914283"/>
            <a:ext cx="409801" cy="426875"/>
          </a:xfrm>
          <a:prstGeom prst="rect">
            <a:avLst/>
          </a:prstGeom>
        </p:spPr>
      </p:pic>
      <p:sp>
        <p:nvSpPr>
          <p:cNvPr id="33" name="Rectangle 32">
            <a:hlinkClick r:id="" action="ppaction://noaction">
              <a:snd r:embed="rId12" name="17_2_1.wav"/>
            </a:hlinkClick>
            <a:extLst>
              <a:ext uri="{FF2B5EF4-FFF2-40B4-BE49-F238E27FC236}">
                <a16:creationId xmlns:a16="http://schemas.microsoft.com/office/drawing/2014/main" id="{8C08FBC1-8C20-4590-BF66-F3DFEBDD0106}"/>
              </a:ext>
            </a:extLst>
          </p:cNvPr>
          <p:cNvSpPr/>
          <p:nvPr/>
        </p:nvSpPr>
        <p:spPr>
          <a:xfrm>
            <a:off x="4631310" y="3436999"/>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3" name="17_3_1.wav"/>
            </a:hlinkClick>
            <a:extLst>
              <a:ext uri="{FF2B5EF4-FFF2-40B4-BE49-F238E27FC236}">
                <a16:creationId xmlns:a16="http://schemas.microsoft.com/office/drawing/2014/main" id="{FB86C79B-3C49-43AE-90E2-308BB052A092}"/>
              </a:ext>
            </a:extLst>
          </p:cNvPr>
          <p:cNvSpPr/>
          <p:nvPr/>
        </p:nvSpPr>
        <p:spPr>
          <a:xfrm>
            <a:off x="4616602" y="422491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4" name="17_4_1.wav"/>
            </a:hlinkClick>
            <a:extLst>
              <a:ext uri="{FF2B5EF4-FFF2-40B4-BE49-F238E27FC236}">
                <a16:creationId xmlns:a16="http://schemas.microsoft.com/office/drawing/2014/main" id="{FD9976F4-947F-4225-8789-00C2C5EE6A08}"/>
              </a:ext>
            </a:extLst>
          </p:cNvPr>
          <p:cNvSpPr/>
          <p:nvPr/>
        </p:nvSpPr>
        <p:spPr>
          <a:xfrm>
            <a:off x="4618021" y="4957845"/>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5" name="17_5_1.wav"/>
            </a:hlinkClick>
            <a:extLst>
              <a:ext uri="{FF2B5EF4-FFF2-40B4-BE49-F238E27FC236}">
                <a16:creationId xmlns:a16="http://schemas.microsoft.com/office/drawing/2014/main" id="{2C9105ED-34A8-44CA-92E3-47FEDBCECCA2}"/>
              </a:ext>
            </a:extLst>
          </p:cNvPr>
          <p:cNvSpPr/>
          <p:nvPr/>
        </p:nvSpPr>
        <p:spPr>
          <a:xfrm>
            <a:off x="4632729" y="570725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pic>
        <p:nvPicPr>
          <p:cNvPr id="44" name="Picture 43">
            <a:extLst>
              <a:ext uri="{FF2B5EF4-FFF2-40B4-BE49-F238E27FC236}">
                <a16:creationId xmlns:a16="http://schemas.microsoft.com/office/drawing/2014/main" id="{3B9F8FD9-EC07-4213-BA00-27A9347FCA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2255" y="5707258"/>
            <a:ext cx="409801" cy="426875"/>
          </a:xfrm>
          <a:prstGeom prst="rect">
            <a:avLst/>
          </a:prstGeom>
        </p:spPr>
      </p:pic>
      <p:graphicFrame>
        <p:nvGraphicFramePr>
          <p:cNvPr id="52" name="Table 20">
            <a:extLst>
              <a:ext uri="{FF2B5EF4-FFF2-40B4-BE49-F238E27FC236}">
                <a16:creationId xmlns:a16="http://schemas.microsoft.com/office/drawing/2014/main" id="{9693EBF3-1644-4E93-A944-6383C0BACCDF}"/>
              </a:ext>
            </a:extLst>
          </p:cNvPr>
          <p:cNvGraphicFramePr>
            <a:graphicFrameLocks noGrp="1"/>
          </p:cNvGraphicFramePr>
          <p:nvPr>
            <p:extLst>
              <p:ext uri="{D42A27DB-BD31-4B8C-83A1-F6EECF244321}">
                <p14:modId xmlns:p14="http://schemas.microsoft.com/office/powerpoint/2010/main" val="580230052"/>
              </p:ext>
            </p:extLst>
          </p:nvPr>
        </p:nvGraphicFramePr>
        <p:xfrm>
          <a:off x="5921889"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équipe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65" name="Picture 64">
            <a:extLst>
              <a:ext uri="{FF2B5EF4-FFF2-40B4-BE49-F238E27FC236}">
                <a16:creationId xmlns:a16="http://schemas.microsoft.com/office/drawing/2014/main" id="{798DDC44-06C9-463A-B77E-17A8E24782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85474" y="3467537"/>
            <a:ext cx="409801" cy="426875"/>
          </a:xfrm>
          <a:prstGeom prst="rect">
            <a:avLst/>
          </a:prstGeom>
        </p:spPr>
      </p:pic>
      <p:pic>
        <p:nvPicPr>
          <p:cNvPr id="66" name="Picture 65">
            <a:extLst>
              <a:ext uri="{FF2B5EF4-FFF2-40B4-BE49-F238E27FC236}">
                <a16:creationId xmlns:a16="http://schemas.microsoft.com/office/drawing/2014/main" id="{6D7DC039-4B3E-4E2A-A9D3-FFF6E95B6C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2538" y="4201436"/>
            <a:ext cx="409801" cy="426875"/>
          </a:xfrm>
          <a:prstGeom prst="rect">
            <a:avLst/>
          </a:prstGeom>
        </p:spPr>
      </p:pic>
      <p:pic>
        <p:nvPicPr>
          <p:cNvPr id="68" name="Picture 67">
            <a:extLst>
              <a:ext uri="{FF2B5EF4-FFF2-40B4-BE49-F238E27FC236}">
                <a16:creationId xmlns:a16="http://schemas.microsoft.com/office/drawing/2014/main" id="{456C74FD-E34F-412B-98DD-BB10EA4EC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8692" y="4960407"/>
            <a:ext cx="409801" cy="426875"/>
          </a:xfrm>
          <a:prstGeom prst="rect">
            <a:avLst/>
          </a:prstGeom>
        </p:spPr>
      </p:pic>
      <p:pic>
        <p:nvPicPr>
          <p:cNvPr id="69" name="Picture 68">
            <a:extLst>
              <a:ext uri="{FF2B5EF4-FFF2-40B4-BE49-F238E27FC236}">
                <a16:creationId xmlns:a16="http://schemas.microsoft.com/office/drawing/2014/main" id="{BE6BAD7D-8100-4443-AC82-DB08B54A6D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637" y="5711546"/>
            <a:ext cx="409801" cy="426875"/>
          </a:xfrm>
          <a:prstGeom prst="rect">
            <a:avLst/>
          </a:prstGeom>
        </p:spPr>
      </p:pic>
      <p:sp>
        <p:nvSpPr>
          <p:cNvPr id="96" name="Rectangle 95">
            <a:hlinkClick r:id="" action="ppaction://noaction">
              <a:snd r:embed="rId16" name="17_6_2.wav"/>
            </a:hlinkClick>
            <a:extLst>
              <a:ext uri="{FF2B5EF4-FFF2-40B4-BE49-F238E27FC236}">
                <a16:creationId xmlns:a16="http://schemas.microsoft.com/office/drawing/2014/main" id="{BBC9D6AA-C499-4994-9511-45F0F460A3C2}"/>
              </a:ext>
            </a:extLst>
          </p:cNvPr>
          <p:cNvSpPr/>
          <p:nvPr/>
        </p:nvSpPr>
        <p:spPr>
          <a:xfrm>
            <a:off x="6137697" y="34814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7" name="17_7_2.wav"/>
            </a:hlinkClick>
            <a:extLst>
              <a:ext uri="{FF2B5EF4-FFF2-40B4-BE49-F238E27FC236}">
                <a16:creationId xmlns:a16="http://schemas.microsoft.com/office/drawing/2014/main" id="{4F08F8EF-CC1F-46C2-AF9C-834B76A83EF1}"/>
              </a:ext>
            </a:extLst>
          </p:cNvPr>
          <p:cNvSpPr/>
          <p:nvPr/>
        </p:nvSpPr>
        <p:spPr>
          <a:xfrm>
            <a:off x="6137697" y="42413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0" name="Rectangle 39">
            <a:hlinkClick r:id="" action="ppaction://noaction">
              <a:snd r:embed="rId18" name="17_8_2.wav"/>
            </a:hlinkClick>
            <a:extLst>
              <a:ext uri="{FF2B5EF4-FFF2-40B4-BE49-F238E27FC236}">
                <a16:creationId xmlns:a16="http://schemas.microsoft.com/office/drawing/2014/main" id="{3BBDC162-4E37-449C-BFD8-773B179AD5F8}"/>
              </a:ext>
            </a:extLst>
          </p:cNvPr>
          <p:cNvSpPr/>
          <p:nvPr/>
        </p:nvSpPr>
        <p:spPr>
          <a:xfrm>
            <a:off x="6147643" y="498100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9" name="17_9_2.wav"/>
            </a:hlinkClick>
            <a:extLst>
              <a:ext uri="{FF2B5EF4-FFF2-40B4-BE49-F238E27FC236}">
                <a16:creationId xmlns:a16="http://schemas.microsoft.com/office/drawing/2014/main" id="{3F6C0CD6-0DC7-4429-9BC9-CE855AFD580D}"/>
              </a:ext>
            </a:extLst>
          </p:cNvPr>
          <p:cNvSpPr/>
          <p:nvPr/>
        </p:nvSpPr>
        <p:spPr>
          <a:xfrm>
            <a:off x="6137697" y="573402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70" name="Picture 69">
            <a:extLst>
              <a:ext uri="{FF2B5EF4-FFF2-40B4-BE49-F238E27FC236}">
                <a16:creationId xmlns:a16="http://schemas.microsoft.com/office/drawing/2014/main" id="{CF4BD106-3E55-4695-B4D6-1FC74841B370}"/>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a:off x="5921889" y="2146052"/>
            <a:ext cx="1263433" cy="1090839"/>
          </a:xfrm>
          <a:prstGeom prst="rect">
            <a:avLst/>
          </a:prstGeom>
        </p:spPr>
      </p:pic>
      <p:pic>
        <p:nvPicPr>
          <p:cNvPr id="71" name="Picture 70" descr="Logo&#10;&#10;Description automatically generated">
            <a:extLst>
              <a:ext uri="{FF2B5EF4-FFF2-40B4-BE49-F238E27FC236}">
                <a16:creationId xmlns:a16="http://schemas.microsoft.com/office/drawing/2014/main" id="{DAACC6CB-07DC-4374-96CB-23B6DB7777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1034" y="1927871"/>
            <a:ext cx="778502" cy="1279523"/>
          </a:xfrm>
          <a:prstGeom prst="rect">
            <a:avLst/>
          </a:prstGeom>
        </p:spPr>
      </p:pic>
      <p:sp>
        <p:nvSpPr>
          <p:cNvPr id="72" name="TextBox 71">
            <a:extLst>
              <a:ext uri="{FF2B5EF4-FFF2-40B4-BE49-F238E27FC236}">
                <a16:creationId xmlns:a16="http://schemas.microsoft.com/office/drawing/2014/main" id="{379FAB77-C424-4D81-9DD5-E1EE8AF33752}"/>
              </a:ext>
            </a:extLst>
          </p:cNvPr>
          <p:cNvSpPr txBox="1"/>
          <p:nvPr/>
        </p:nvSpPr>
        <p:spPr>
          <a:xfrm>
            <a:off x="1316306" y="2705436"/>
            <a:ext cx="2080842"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Clémentine</a:t>
            </a:r>
            <a:endParaRPr lang="en-GB" dirty="0">
              <a:solidFill>
                <a:srgbClr val="002060"/>
              </a:solidFill>
            </a:endParaRPr>
          </a:p>
        </p:txBody>
      </p:sp>
      <p:sp>
        <p:nvSpPr>
          <p:cNvPr id="73" name="TextBox 72">
            <a:extLst>
              <a:ext uri="{FF2B5EF4-FFF2-40B4-BE49-F238E27FC236}">
                <a16:creationId xmlns:a16="http://schemas.microsoft.com/office/drawing/2014/main" id="{2D6AC2D3-F867-4A8E-A7C1-715FFEDD6A26}"/>
              </a:ext>
            </a:extLst>
          </p:cNvPr>
          <p:cNvSpPr txBox="1"/>
          <p:nvPr/>
        </p:nvSpPr>
        <p:spPr>
          <a:xfrm>
            <a:off x="6958933" y="2776571"/>
            <a:ext cx="2080842"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endParaRPr lang="en-GB" dirty="0">
              <a:solidFill>
                <a:srgbClr val="002060"/>
              </a:solidFill>
            </a:endParaRPr>
          </a:p>
        </p:txBody>
      </p:sp>
      <p:sp>
        <p:nvSpPr>
          <p:cNvPr id="38" name="Rectangle 37">
            <a:hlinkClick r:id="" action="ppaction://noaction">
              <a:snd r:embed="rId22" name="17_6_1.wav"/>
            </a:hlinkClick>
            <a:extLst>
              <a:ext uri="{FF2B5EF4-FFF2-40B4-BE49-F238E27FC236}">
                <a16:creationId xmlns:a16="http://schemas.microsoft.com/office/drawing/2014/main" id="{03C75110-B24E-4C4C-8D1D-AC1E64DD289D}"/>
              </a:ext>
            </a:extLst>
          </p:cNvPr>
          <p:cNvSpPr/>
          <p:nvPr/>
        </p:nvSpPr>
        <p:spPr>
          <a:xfrm>
            <a:off x="10162204" y="3420792"/>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3" name="17_7_1.wav"/>
            </a:hlinkClick>
            <a:extLst>
              <a:ext uri="{FF2B5EF4-FFF2-40B4-BE49-F238E27FC236}">
                <a16:creationId xmlns:a16="http://schemas.microsoft.com/office/drawing/2014/main" id="{4F9B040A-4D4F-4C17-921C-4EAE7F717E37}"/>
              </a:ext>
            </a:extLst>
          </p:cNvPr>
          <p:cNvSpPr/>
          <p:nvPr/>
        </p:nvSpPr>
        <p:spPr>
          <a:xfrm>
            <a:off x="10162204" y="419887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4" name="17_8_1.wav"/>
            </a:hlinkClick>
            <a:extLst>
              <a:ext uri="{FF2B5EF4-FFF2-40B4-BE49-F238E27FC236}">
                <a16:creationId xmlns:a16="http://schemas.microsoft.com/office/drawing/2014/main" id="{3549D587-0B02-4087-8EA4-341FF4547E44}"/>
              </a:ext>
            </a:extLst>
          </p:cNvPr>
          <p:cNvSpPr/>
          <p:nvPr/>
        </p:nvSpPr>
        <p:spPr>
          <a:xfrm>
            <a:off x="10158600" y="4920216"/>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5" name="17_9_1.wav"/>
            </a:hlinkClick>
            <a:extLst>
              <a:ext uri="{FF2B5EF4-FFF2-40B4-BE49-F238E27FC236}">
                <a16:creationId xmlns:a16="http://schemas.microsoft.com/office/drawing/2014/main" id="{E3436FF3-0973-4284-91CF-DB0E2DC6BCA9}"/>
              </a:ext>
            </a:extLst>
          </p:cNvPr>
          <p:cNvSpPr/>
          <p:nvPr/>
        </p:nvSpPr>
        <p:spPr>
          <a:xfrm>
            <a:off x="10158600" y="568566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spTree>
    <p:extLst>
      <p:ext uri="{BB962C8B-B14F-4D97-AF65-F5344CB8AC3E}">
        <p14:creationId xmlns:p14="http://schemas.microsoft.com/office/powerpoint/2010/main" val="38771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P spid="39" grpId="0" animBg="1"/>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18_1.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52119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Les sports à Haïti</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198086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5" name="18_2.wav"/>
            </a:hlinkClick>
            <a:extLst>
              <a:ext uri="{FF2B5EF4-FFF2-40B4-BE49-F238E27FC236}">
                <a16:creationId xmlns:a16="http://schemas.microsoft.com/office/drawing/2014/main" id="{EEEEC65F-70DA-4836-8C8D-69AB906E60DE}"/>
              </a:ext>
            </a:extLst>
          </p:cNvPr>
          <p:cNvSpPr txBox="1"/>
          <p:nvPr/>
        </p:nvSpPr>
        <p:spPr>
          <a:xfrm>
            <a:off x="1121796" y="685168"/>
            <a:ext cx="1980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Lis le texte.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86187"/>
            <a:ext cx="914400" cy="914400"/>
          </a:xfrm>
          <a:prstGeom prst="rect">
            <a:avLst/>
          </a:prstGeom>
        </p:spPr>
      </p:pic>
      <p:pic>
        <p:nvPicPr>
          <p:cNvPr id="3" name="Picture 2" descr="A person wearing a striped shirt&#10;&#10;Description automatically generated with medium confidence">
            <a:extLst>
              <a:ext uri="{FF2B5EF4-FFF2-40B4-BE49-F238E27FC236}">
                <a16:creationId xmlns:a16="http://schemas.microsoft.com/office/drawing/2014/main" id="{D5C615ED-C078-4C76-BEE4-A3CEA866A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9904" y="55616"/>
            <a:ext cx="1144848" cy="1162461"/>
          </a:xfrm>
          <a:prstGeom prst="rect">
            <a:avLst/>
          </a:prstGeom>
        </p:spPr>
      </p:pic>
      <p:sp>
        <p:nvSpPr>
          <p:cNvPr id="2" name="TextBox 1">
            <a:hlinkClick r:id="" action="ppaction://noaction">
              <a:snd r:embed="rId9" name="18_3.wav"/>
            </a:hlinkClick>
            <a:extLst>
              <a:ext uri="{FF2B5EF4-FFF2-40B4-BE49-F238E27FC236}">
                <a16:creationId xmlns:a16="http://schemas.microsoft.com/office/drawing/2014/main" id="{B63AECC7-3003-4064-89FD-20BE4BF6A130}"/>
              </a:ext>
            </a:extLst>
          </p:cNvPr>
          <p:cNvSpPr txBox="1"/>
          <p:nvPr/>
        </p:nvSpPr>
        <p:spPr>
          <a:xfrm>
            <a:off x="308611" y="1627272"/>
            <a:ext cx="7457770" cy="830997"/>
          </a:xfrm>
          <a:prstGeom prst="rect">
            <a:avLst/>
          </a:prstGeom>
          <a:solidFill>
            <a:srgbClr val="E9F4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Haïtiens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accès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tennis, au golf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aux terrains de foot. </a:t>
            </a:r>
          </a:p>
        </p:txBody>
      </p:sp>
      <p:pic>
        <p:nvPicPr>
          <p:cNvPr id="14" name="Picture 13" descr="A picture containing text, businesscard, clipart&#10;&#10;Description automatically generated">
            <a:extLst>
              <a:ext uri="{FF2B5EF4-FFF2-40B4-BE49-F238E27FC236}">
                <a16:creationId xmlns:a16="http://schemas.microsoft.com/office/drawing/2014/main" id="{207947AC-4AED-44B3-9B9E-0233521A44EC}"/>
              </a:ext>
            </a:extLst>
          </p:cNvPr>
          <p:cNvPicPr>
            <a:picLocks noChangeAspect="1"/>
          </p:cNvPicPr>
          <p:nvPr/>
        </p:nvPicPr>
        <p:blipFill>
          <a:blip r:embed="rId10">
            <a:clrChange>
              <a:clrFrom>
                <a:srgbClr val="EFEFEF"/>
              </a:clrFrom>
              <a:clrTo>
                <a:srgbClr val="EFEFEF">
                  <a:alpha val="0"/>
                </a:srgbClr>
              </a:clrTo>
            </a:clrChange>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8168188" y="4388864"/>
            <a:ext cx="2266917" cy="170018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B086CB87-8A3D-49D3-923A-C22A4C0BE52E}"/>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53693" t="69374"/>
          <a:stretch/>
        </p:blipFill>
        <p:spPr>
          <a:xfrm>
            <a:off x="4900718" y="4723087"/>
            <a:ext cx="2765906" cy="1281899"/>
          </a:xfrm>
          <a:prstGeom prst="rect">
            <a:avLst/>
          </a:prstGeom>
        </p:spPr>
      </p:pic>
      <p:sp>
        <p:nvSpPr>
          <p:cNvPr id="15" name="TextBox 14">
            <a:hlinkClick r:id="" action="ppaction://noaction">
              <a:snd r:embed="rId13" name="18_4.wav"/>
            </a:hlinkClick>
            <a:extLst>
              <a:ext uri="{FF2B5EF4-FFF2-40B4-BE49-F238E27FC236}">
                <a16:creationId xmlns:a16="http://schemas.microsoft.com/office/drawing/2014/main" id="{2A961FDB-4867-48C7-AE7B-ED94C0474F87}"/>
              </a:ext>
            </a:extLst>
          </p:cNvPr>
          <p:cNvSpPr txBox="1"/>
          <p:nvPr/>
        </p:nvSpPr>
        <p:spPr>
          <a:xfrm>
            <a:off x="308610" y="2746722"/>
            <a:ext cx="7122704" cy="1569660"/>
          </a:xfrm>
          <a:prstGeom prst="rect">
            <a:avLst/>
          </a:prstGeom>
          <a:solidFill>
            <a:schemeClr val="accent4">
              <a:lumMod val="20000"/>
              <a:lumOff val="80000"/>
            </a:schemeClr>
          </a:solid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Alors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enfants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souvent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foot dans la rue avec deux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équipes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cinq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C’est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très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populaire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entre les garçons et les filles. </a:t>
            </a:r>
            <a:endParaRPr lang="en-GB" dirty="0"/>
          </a:p>
        </p:txBody>
      </p:sp>
      <p:sp>
        <p:nvSpPr>
          <p:cNvPr id="17" name="TextBox 16">
            <a:hlinkClick r:id="" action="ppaction://noaction">
              <a:snd r:embed="rId14" name="18_5.wav"/>
            </a:hlinkClick>
            <a:extLst>
              <a:ext uri="{FF2B5EF4-FFF2-40B4-BE49-F238E27FC236}">
                <a16:creationId xmlns:a16="http://schemas.microsoft.com/office/drawing/2014/main" id="{95885D52-59FF-4FBC-B7D9-5D56ECF2B74E}"/>
              </a:ext>
            </a:extLst>
          </p:cNvPr>
          <p:cNvSpPr txBox="1"/>
          <p:nvPr/>
        </p:nvSpPr>
        <p:spPr>
          <a:xfrm>
            <a:off x="308610" y="4604835"/>
            <a:ext cx="4814933" cy="830997"/>
          </a:xfrm>
          <a:prstGeom prst="rect">
            <a:avLst/>
          </a:prstGeom>
          <a:solidFill>
            <a:srgbClr val="A2D0F0"/>
          </a:solid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aiment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marelle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au jeu de chat.</a:t>
            </a:r>
            <a:endParaRPr lang="en-GB" dirty="0"/>
          </a:p>
        </p:txBody>
      </p:sp>
      <p:pic>
        <p:nvPicPr>
          <p:cNvPr id="8" name="Picture 7" descr="A picture containing shape&#10;&#10;Description automatically generated">
            <a:extLst>
              <a:ext uri="{FF2B5EF4-FFF2-40B4-BE49-F238E27FC236}">
                <a16:creationId xmlns:a16="http://schemas.microsoft.com/office/drawing/2014/main" id="{7452525B-6165-4DE7-918D-0EF35BD7C4B0}"/>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22703" y="1576074"/>
            <a:ext cx="2790708" cy="2367741"/>
          </a:xfrm>
          <a:prstGeom prst="rect">
            <a:avLst/>
          </a:prstGeom>
        </p:spPr>
      </p:pic>
      <p:sp>
        <p:nvSpPr>
          <p:cNvPr id="21" name="TextBox 20">
            <a:extLst>
              <a:ext uri="{FF2B5EF4-FFF2-40B4-BE49-F238E27FC236}">
                <a16:creationId xmlns:a16="http://schemas.microsoft.com/office/drawing/2014/main" id="{057AF5B5-4B91-4ED1-B4DA-CD3C2C93D56C}"/>
              </a:ext>
            </a:extLst>
          </p:cNvPr>
          <p:cNvSpPr txBox="1"/>
          <p:nvPr/>
        </p:nvSpPr>
        <p:spPr>
          <a:xfrm>
            <a:off x="5389144" y="6089052"/>
            <a:ext cx="178905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marelle</a:t>
            </a:r>
            <a:endParaRPr lang="en-GB" b="1" dirty="0"/>
          </a:p>
        </p:txBody>
      </p:sp>
      <p:sp>
        <p:nvSpPr>
          <p:cNvPr id="22" name="TextBox 21">
            <a:extLst>
              <a:ext uri="{FF2B5EF4-FFF2-40B4-BE49-F238E27FC236}">
                <a16:creationId xmlns:a16="http://schemas.microsoft.com/office/drawing/2014/main" id="{06A58382-BF55-4768-8FB2-EE0B65F8422D}"/>
              </a:ext>
            </a:extLst>
          </p:cNvPr>
          <p:cNvSpPr txBox="1"/>
          <p:nvPr/>
        </p:nvSpPr>
        <p:spPr>
          <a:xfrm>
            <a:off x="8237969" y="6072436"/>
            <a:ext cx="226691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jeu de chat</a:t>
            </a:r>
            <a:endParaRPr lang="en-GB" b="1" dirty="0"/>
          </a:p>
        </p:txBody>
      </p:sp>
      <p:sp>
        <p:nvSpPr>
          <p:cNvPr id="23" name="TextBox 22">
            <a:extLst>
              <a:ext uri="{FF2B5EF4-FFF2-40B4-BE49-F238E27FC236}">
                <a16:creationId xmlns:a16="http://schemas.microsoft.com/office/drawing/2014/main" id="{21A8C64A-4FBC-4CA2-B31B-096D2A9CE192}"/>
              </a:ext>
            </a:extLst>
          </p:cNvPr>
          <p:cNvSpPr txBox="1"/>
          <p:nvPr/>
        </p:nvSpPr>
        <p:spPr>
          <a:xfrm>
            <a:off x="3291458" y="678915"/>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de – few</a:t>
            </a:r>
          </a:p>
        </p:txBody>
      </p:sp>
    </p:spTree>
    <p:extLst>
      <p:ext uri="{BB962C8B-B14F-4D97-AF65-F5344CB8AC3E}">
        <p14:creationId xmlns:p14="http://schemas.microsoft.com/office/powerpoint/2010/main" val="15536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5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2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2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4"/>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4_2.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[s-/ss] ou [-s-]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3241196045"/>
              </p:ext>
            </p:extLst>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li</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ve</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blou</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chau</a:t>
                      </a:r>
                      <a:r>
                        <a:rPr lang="en-GB" sz="2800" b="1" dirty="0">
                          <a:solidFill>
                            <a:srgbClr val="FF0066"/>
                          </a:solidFill>
                          <a:latin typeface="Century Gothic" panose="020B0502020202020204" pitchFamily="34" charset="0"/>
                        </a:rPr>
                        <a:t>ss</a:t>
                      </a:r>
                      <a:r>
                        <a:rPr lang="en-GB" sz="2800" b="1" dirty="0">
                          <a:solidFill>
                            <a:srgbClr val="002060"/>
                          </a:solidFill>
                          <a:latin typeface="Century Gothic" panose="020B0502020202020204" pitchFamily="34" charset="0"/>
                        </a:rPr>
                        <a:t>ure</a:t>
                      </a:r>
                      <a:r>
                        <a:rPr lang="en-GB" sz="2800" b="1" dirty="0">
                          <a:solidFill>
                            <a:schemeClr val="bg1">
                              <a:lumMod val="50000"/>
                            </a:schemeClr>
                          </a:solidFill>
                          <a:latin typeface="Century Gothic" panose="020B0502020202020204" pitchFamily="34" charset="0"/>
                        </a:rPr>
                        <a: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2" name="CustomShape 23">
            <a:hlinkClick r:id="" action="ppaction://noaction">
              <a:snd r:embed="rId8" name="4_3.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4_4.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4_5.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4_6.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4_7.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4_8.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4_9.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4_10.wav"/>
            </a:hlinkClick>
            <a:extLst>
              <a:ext uri="{FF2B5EF4-FFF2-40B4-BE49-F238E27FC236}">
                <a16:creationId xmlns:a16="http://schemas.microsoft.com/office/drawing/2014/main" id="{F77B39E7-D6D6-4AA3-A708-88925F0CF699}"/>
              </a:ext>
            </a:extLst>
          </p:cNvPr>
          <p:cNvSpPr/>
          <p:nvPr/>
        </p:nvSpPr>
        <p:spPr>
          <a:xfrm>
            <a:off x="5774771" y="577646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04326FB-5859-4F2B-BEBC-BDF41F326776}"/>
              </a:ext>
            </a:extLst>
          </p:cNvPr>
          <p:cNvSpPr txBox="1"/>
          <p:nvPr/>
        </p:nvSpPr>
        <p:spPr>
          <a:xfrm>
            <a:off x="3900214" y="1729678"/>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2" y="244825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3" y="3587674"/>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3356" y="4717796"/>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extLst>
              <p:ext uri="{D42A27DB-BD31-4B8C-83A1-F6EECF244321}">
                <p14:modId xmlns:p14="http://schemas.microsoft.com/office/powerpoint/2010/main" val="4071445073"/>
              </p:ext>
            </p:extLst>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vareu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jupe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pli</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ée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cho</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e</a:t>
                      </a:r>
                      <a:r>
                        <a:rPr lang="en-GB" sz="2800" b="1" dirty="0">
                          <a:solidFill>
                            <a:schemeClr val="bg1">
                              <a:lumMod val="50000"/>
                            </a:schemeClr>
                          </a:solidFill>
                          <a:latin typeface="Century Gothic" panose="020B0502020202020204" pitchFamily="34" charset="0"/>
                        </a:rPr>
                        <a: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chau</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ette</a:t>
                      </a:r>
                      <a:r>
                        <a:rPr lang="en-GB" sz="2800" b="1" dirty="0" err="1">
                          <a:solidFill>
                            <a:schemeClr val="bg1">
                              <a:lumMod val="50000"/>
                            </a:schemeClr>
                          </a:solidFill>
                          <a:latin typeface="Century Gothic" panose="020B0502020202020204" pitchFamily="34" charset="0"/>
                        </a:rPr>
                        <a:t>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6420" y="36568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69" name="TextBox 68">
            <a:extLst>
              <a:ext uri="{FF2B5EF4-FFF2-40B4-BE49-F238E27FC236}">
                <a16:creationId xmlns:a16="http://schemas.microsoft.com/office/drawing/2014/main" id="{1CCA7BFA-6634-4D36-8C7A-F31202210962}"/>
              </a:ext>
            </a:extLst>
          </p:cNvPr>
          <p:cNvSpPr txBox="1"/>
          <p:nvPr/>
        </p:nvSpPr>
        <p:spPr>
          <a:xfrm>
            <a:off x="10467496" y="1784809"/>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TextBox 70">
            <a:hlinkClick r:id="" action="ppaction://noaction">
              <a:snd r:embed="rId17" name="4_1.wav"/>
            </a:hlinkClick>
            <a:extLst>
              <a:ext uri="{FF2B5EF4-FFF2-40B4-BE49-F238E27FC236}">
                <a16:creationId xmlns:a16="http://schemas.microsoft.com/office/drawing/2014/main" id="{BC0A9DF5-5941-40A9-AFD7-F8EC22D88DB6}"/>
              </a:ext>
            </a:extLst>
          </p:cNvPr>
          <p:cNvSpPr txBox="1"/>
          <p:nvPr/>
        </p:nvSpPr>
        <p:spPr>
          <a:xfrm>
            <a:off x="109616" y="69033"/>
            <a:ext cx="313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Speech Bubble: Rectangle with Corners Rounded 71">
            <a:extLst>
              <a:ext uri="{FF2B5EF4-FFF2-40B4-BE49-F238E27FC236}">
                <a16:creationId xmlns:a16="http://schemas.microsoft.com/office/drawing/2014/main" id="{A4CFF138-A604-4CBE-A294-16329D9C1979}"/>
              </a:ext>
            </a:extLst>
          </p:cNvPr>
          <p:cNvSpPr/>
          <p:nvPr/>
        </p:nvSpPr>
        <p:spPr>
          <a:xfrm>
            <a:off x="3900214" y="83884"/>
            <a:ext cx="6201729" cy="437586"/>
          </a:xfrm>
          <a:prstGeom prst="wedgeRoundRectCallout">
            <a:avLst>
              <a:gd name="adj1" fmla="val -60989"/>
              <a:gd name="adj2" fmla="val -169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faire les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magasins</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 to go shopping (not food)</a:t>
            </a:r>
            <a:endParaRPr kumimoji="0" lang="en-GB" sz="2000" i="0" u="none" strike="noStrike" kern="1200" cap="none" spc="0" normalizeH="0" baseline="0" noProof="0" dirty="0">
              <a:ln>
                <a:noFill/>
              </a:ln>
              <a:solidFill>
                <a:srgbClr val="FF0133"/>
              </a:solidFill>
              <a:effectLst/>
              <a:uLnTx/>
              <a:uFillTx/>
              <a:latin typeface="Century Gothic" panose="020F0302020204030204"/>
            </a:endParaRPr>
          </a:p>
        </p:txBody>
      </p:sp>
      <p:pic>
        <p:nvPicPr>
          <p:cNvPr id="78" name="Picture 77" descr="A picture containing text&#10;&#10;Description automatically generated">
            <a:extLst>
              <a:ext uri="{FF2B5EF4-FFF2-40B4-BE49-F238E27FC236}">
                <a16:creationId xmlns:a16="http://schemas.microsoft.com/office/drawing/2014/main" id="{188648B9-523C-4392-85C9-3612287248C6}"/>
              </a:ext>
            </a:extLst>
          </p:cNvPr>
          <p:cNvPicPr>
            <a:picLocks noChangeAspect="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62445" y="2300948"/>
            <a:ext cx="660502" cy="913005"/>
          </a:xfrm>
          <a:prstGeom prst="rect">
            <a:avLst/>
          </a:prstGeom>
        </p:spPr>
      </p:pic>
      <p:pic>
        <p:nvPicPr>
          <p:cNvPr id="9" name="Picture 8" descr="Diagram&#10;&#10;Description automatically generated">
            <a:extLst>
              <a:ext uri="{FF2B5EF4-FFF2-40B4-BE49-F238E27FC236}">
                <a16:creationId xmlns:a16="http://schemas.microsoft.com/office/drawing/2014/main" id="{F1A2C35C-1296-4136-96AE-2F355F6F6E85}"/>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4043" y="2300948"/>
            <a:ext cx="1262285" cy="884091"/>
          </a:xfrm>
          <a:prstGeom prst="rect">
            <a:avLst/>
          </a:prstGeom>
        </p:spPr>
      </p:pic>
      <p:pic>
        <p:nvPicPr>
          <p:cNvPr id="79" name="Picture 78">
            <a:extLst>
              <a:ext uri="{FF2B5EF4-FFF2-40B4-BE49-F238E27FC236}">
                <a16:creationId xmlns:a16="http://schemas.microsoft.com/office/drawing/2014/main" id="{7FE9B074-465E-40FF-A528-E452751602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93564" y="3531995"/>
            <a:ext cx="1262284" cy="779066"/>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3E153E45-9030-47E3-A8B3-DBD2EE0AC5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5103" y="4578969"/>
            <a:ext cx="625268" cy="704528"/>
          </a:xfrm>
          <a:prstGeom prst="rect">
            <a:avLst/>
          </a:prstGeom>
        </p:spPr>
      </p:pic>
      <p:pic>
        <p:nvPicPr>
          <p:cNvPr id="84" name="Picture 83" descr="A picture containing icon&#10;&#10;Description automatically generated">
            <a:extLst>
              <a:ext uri="{FF2B5EF4-FFF2-40B4-BE49-F238E27FC236}">
                <a16:creationId xmlns:a16="http://schemas.microsoft.com/office/drawing/2014/main" id="{C345EC6A-1F10-446E-AC59-FD9307CA56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65121" y="4570613"/>
            <a:ext cx="625268" cy="704528"/>
          </a:xfrm>
          <a:prstGeom prst="rect">
            <a:avLst/>
          </a:prstGeom>
        </p:spPr>
      </p:pic>
      <p:pic>
        <p:nvPicPr>
          <p:cNvPr id="85" name="Picture 84" descr="A picture containing icon&#10;&#10;Description automatically generated">
            <a:extLst>
              <a:ext uri="{FF2B5EF4-FFF2-40B4-BE49-F238E27FC236}">
                <a16:creationId xmlns:a16="http://schemas.microsoft.com/office/drawing/2014/main" id="{CA31232D-80C8-415C-8E85-7ED06E42851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35746" y="4570613"/>
            <a:ext cx="625268" cy="704528"/>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39B68FE7-8DAE-446E-A1D4-D800E26924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03069" y="5531733"/>
            <a:ext cx="783259" cy="1010657"/>
          </a:xfrm>
          <a:prstGeom prst="rect">
            <a:avLst/>
          </a:prstGeom>
        </p:spPr>
      </p:pic>
      <p:pic>
        <p:nvPicPr>
          <p:cNvPr id="17" name="Picture 16" descr="Logo&#10;&#10;Description automatically generated">
            <a:extLst>
              <a:ext uri="{FF2B5EF4-FFF2-40B4-BE49-F238E27FC236}">
                <a16:creationId xmlns:a16="http://schemas.microsoft.com/office/drawing/2014/main" id="{8F631B58-A51E-4619-9BA4-0CF36EDDE97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2582" y="5682326"/>
            <a:ext cx="513713" cy="665539"/>
          </a:xfrm>
          <a:prstGeom prst="rect">
            <a:avLst/>
          </a:prstGeom>
        </p:spPr>
      </p:pic>
      <p:pic>
        <p:nvPicPr>
          <p:cNvPr id="21" name="Picture 20" descr="A group of different colored dresses&#10;&#10;Description automatically generated with low confidence">
            <a:extLst>
              <a:ext uri="{FF2B5EF4-FFF2-40B4-BE49-F238E27FC236}">
                <a16:creationId xmlns:a16="http://schemas.microsoft.com/office/drawing/2014/main" id="{18BF779F-550D-4BE8-854F-9957E8DF9E49}"/>
              </a:ext>
            </a:extLst>
          </p:cNvPr>
          <p:cNvPicPr>
            <a:picLocks noChangeAspect="1"/>
          </p:cNvPicPr>
          <p:nvPr/>
        </p:nvPicPr>
        <p:blipFill rotWithShape="1">
          <a:blip r:embed="rId24">
            <a:extLst>
              <a:ext uri="{28A0092B-C50C-407E-A947-70E740481C1C}">
                <a14:useLocalDpi xmlns:a14="http://schemas.microsoft.com/office/drawing/2010/main" val="0"/>
              </a:ext>
            </a:extLst>
          </a:blip>
          <a:srcRect l="50329" t="32757" r="30211" b="40453"/>
          <a:stretch/>
        </p:blipFill>
        <p:spPr>
          <a:xfrm>
            <a:off x="2738216" y="4426376"/>
            <a:ext cx="1154683" cy="995966"/>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075FF688-4189-4F4B-82D9-5BE1617BD24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666" y="3323701"/>
            <a:ext cx="1087234" cy="963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mon</a:t>
            </a:r>
            <a:r>
              <a:rPr lang="en-GB" sz="3600" b="1" dirty="0">
                <a:solidFill>
                  <a:srgbClr val="1E4E79"/>
                </a:solidFill>
                <a:latin typeface="Century Gothic"/>
                <a:ea typeface="Century Gothic"/>
                <a:cs typeface="Century Gothic"/>
                <a:sym typeface="Century Gothic"/>
                <a:hlinkClick r:id="" action="ppaction://noaction">
                  <a:snd r:embed="rId16" name="5_1.wav"/>
                </a:hlinkClick>
              </a:rPr>
              <a:t>, ma, </a:t>
            </a: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mes</a:t>
            </a:r>
            <a:r>
              <a:rPr lang="en-GB" sz="3600" b="1" dirty="0">
                <a:solidFill>
                  <a:srgbClr val="1E4E79"/>
                </a:solidFill>
                <a:latin typeface="Century Gothic"/>
                <a:ea typeface="Century Gothic"/>
                <a:cs typeface="Century Gothic"/>
                <a:sym typeface="Century Gothic"/>
                <a:hlinkClick r:id="" action="ppaction://noaction">
                  <a:snd r:embed="rId16" name="5_1.wav"/>
                </a:hlinkClick>
              </a:rPr>
              <a:t> | ton, ta, </a:t>
            </a:r>
            <a:r>
              <a:rPr lang="en-GB" sz="3600" b="1" dirty="0" err="1">
                <a:solidFill>
                  <a:srgbClr val="1E4E79"/>
                </a:solidFill>
                <a:latin typeface="Century Gothic"/>
                <a:ea typeface="Century Gothic"/>
                <a:cs typeface="Century Gothic"/>
                <a:sym typeface="Century Gothic"/>
                <a:hlinkClick r:id="" action="ppaction://noaction">
                  <a:snd r:embed="rId16" name="5_1.wav"/>
                </a:hlinkClick>
              </a:rPr>
              <a:t>tes</a:t>
            </a:r>
            <a:endParaRPr lang="en-GB" sz="3600" i="0" u="none" strike="noStrike" cap="none" dirty="0">
              <a:solidFill>
                <a:srgbClr val="1E4E79"/>
              </a:solidFill>
              <a:latin typeface="Century Gothic"/>
              <a:ea typeface="Century Gothic"/>
              <a:cs typeface="Century Gothic"/>
              <a:sym typeface="Century Gothic"/>
              <a:hlinkClick r:id="" action="ppaction://noaction">
                <a:snd r:embed="rId16" name="5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7">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98907" y="805738"/>
            <a:ext cx="988659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my for masculine nouns and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ma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for feminine:</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8">
            <a:alphaModFix/>
          </a:blip>
          <a:srcRect/>
          <a:stretch/>
        </p:blipFill>
        <p:spPr>
          <a:xfrm>
            <a:off x="3137512" y="190346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3741685" y="1899542"/>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6184709" y="197379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7CACBED6-4556-4686-A1BB-FD726E0FBFF2}"/>
              </a:ext>
            </a:extLst>
          </p:cNvPr>
          <p:cNvSpPr txBox="1"/>
          <p:nvPr/>
        </p:nvSpPr>
        <p:spPr>
          <a:xfrm>
            <a:off x="6130187"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ma </a:t>
            </a:r>
            <a:r>
              <a:rPr lang="en-GB" sz="2800" dirty="0" err="1">
                <a:solidFill>
                  <a:srgbClr val="002060"/>
                </a:solidFill>
                <a:latin typeface="Century Gothic" panose="020B0502020202020204" pitchFamily="34" charset="0"/>
              </a:rPr>
              <a:t>sœur</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1C519B77-ED09-4E31-9D59-75CF917803D8}"/>
              </a:ext>
            </a:extLst>
          </p:cNvPr>
          <p:cNvPicPr preferRelativeResize="0"/>
          <p:nvPr/>
        </p:nvPicPr>
        <p:blipFill rotWithShape="1">
          <a:blip r:embed="rId18">
            <a:alphaModFix/>
          </a:blip>
          <a:srcRect/>
          <a:stretch/>
        </p:blipFill>
        <p:spPr>
          <a:xfrm>
            <a:off x="9029470" y="1941514"/>
            <a:ext cx="404055" cy="551001"/>
          </a:xfrm>
          <a:prstGeom prst="rect">
            <a:avLst/>
          </a:prstGeom>
          <a:noFill/>
          <a:ln>
            <a:noFill/>
          </a:ln>
        </p:spPr>
      </p:pic>
      <p:sp>
        <p:nvSpPr>
          <p:cNvPr id="53" name="Google Shape;171;p8">
            <a:extLst>
              <a:ext uri="{FF2B5EF4-FFF2-40B4-BE49-F238E27FC236}">
                <a16:creationId xmlns:a16="http://schemas.microsoft.com/office/drawing/2014/main" id="{1531433B-8D3E-4A33-B8F3-4CA39CD5C659}"/>
              </a:ext>
            </a:extLst>
          </p:cNvPr>
          <p:cNvSpPr txBox="1"/>
          <p:nvPr/>
        </p:nvSpPr>
        <p:spPr>
          <a:xfrm>
            <a:off x="9492603" y="19197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Google Shape;169;p8">
            <a:extLst>
              <a:ext uri="{FF2B5EF4-FFF2-40B4-BE49-F238E27FC236}">
                <a16:creationId xmlns:a16="http://schemas.microsoft.com/office/drawing/2014/main" id="{21A26E45-2B5E-4A09-88D1-BBACA3A18977}"/>
              </a:ext>
            </a:extLst>
          </p:cNvPr>
          <p:cNvSpPr txBox="1"/>
          <p:nvPr/>
        </p:nvSpPr>
        <p:spPr>
          <a:xfrm>
            <a:off x="176974" y="2750428"/>
            <a:ext cx="11500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also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(my) or</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ton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(your) for nouns beginning with a vowel or silent ‘h’:</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Rectangle: Rounded Corners 54">
            <a:extLst>
              <a:ext uri="{FF2B5EF4-FFF2-40B4-BE49-F238E27FC236}">
                <a16:creationId xmlns:a16="http://schemas.microsoft.com/office/drawing/2014/main" id="{4289115A-888D-47E9-8EA7-13D2A387A59F}"/>
              </a:ext>
            </a:extLst>
          </p:cNvPr>
          <p:cNvSpPr/>
          <p:nvPr/>
        </p:nvSpPr>
        <p:spPr>
          <a:xfrm>
            <a:off x="356635" y="3630616"/>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29F4337-15B3-4C61-9276-BFACE347F667}"/>
              </a:ext>
            </a:extLst>
          </p:cNvPr>
          <p:cNvSpPr txBox="1"/>
          <p:nvPr/>
        </p:nvSpPr>
        <p:spPr>
          <a:xfrm>
            <a:off x="32937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88734373-1ABD-4652-919E-565225ED35BC}"/>
              </a:ext>
            </a:extLst>
          </p:cNvPr>
          <p:cNvPicPr preferRelativeResize="0"/>
          <p:nvPr/>
        </p:nvPicPr>
        <p:blipFill rotWithShape="1">
          <a:blip r:embed="rId18">
            <a:alphaModFix/>
          </a:blip>
          <a:srcRect/>
          <a:stretch/>
        </p:blipFill>
        <p:spPr>
          <a:xfrm>
            <a:off x="3201396" y="3598331"/>
            <a:ext cx="404055" cy="551001"/>
          </a:xfrm>
          <a:prstGeom prst="rect">
            <a:avLst/>
          </a:prstGeom>
          <a:noFill/>
          <a:ln>
            <a:noFill/>
          </a:ln>
        </p:spPr>
      </p:pic>
      <p:sp>
        <p:nvSpPr>
          <p:cNvPr id="58" name="Google Shape;171;p8">
            <a:extLst>
              <a:ext uri="{FF2B5EF4-FFF2-40B4-BE49-F238E27FC236}">
                <a16:creationId xmlns:a16="http://schemas.microsoft.com/office/drawing/2014/main" id="{020B3444-FC0D-4488-9246-91203F627359}"/>
              </a:ext>
            </a:extLst>
          </p:cNvPr>
          <p:cNvSpPr txBox="1"/>
          <p:nvPr/>
        </p:nvSpPr>
        <p:spPr>
          <a:xfrm>
            <a:off x="3805569" y="3594410"/>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706A1FB2-285D-473B-AA44-399F48E1D6BA}"/>
              </a:ext>
            </a:extLst>
          </p:cNvPr>
          <p:cNvSpPr/>
          <p:nvPr/>
        </p:nvSpPr>
        <p:spPr>
          <a:xfrm>
            <a:off x="6248593" y="366866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395B9B7D-AF5D-4845-AD19-8CF0810DB2F5}"/>
              </a:ext>
            </a:extLst>
          </p:cNvPr>
          <p:cNvSpPr txBox="1"/>
          <p:nvPr/>
        </p:nvSpPr>
        <p:spPr>
          <a:xfrm>
            <a:off x="6221332" y="367722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B2CE5FF-0FF7-4EC2-B26F-51B7B1EE9AEF}"/>
              </a:ext>
            </a:extLst>
          </p:cNvPr>
          <p:cNvPicPr preferRelativeResize="0"/>
          <p:nvPr/>
        </p:nvPicPr>
        <p:blipFill rotWithShape="1">
          <a:blip r:embed="rId18">
            <a:alphaModFix/>
          </a:blip>
          <a:srcRect/>
          <a:stretch/>
        </p:blipFill>
        <p:spPr>
          <a:xfrm>
            <a:off x="9093354" y="3636382"/>
            <a:ext cx="404055" cy="551001"/>
          </a:xfrm>
          <a:prstGeom prst="rect">
            <a:avLst/>
          </a:prstGeom>
          <a:noFill/>
          <a:ln>
            <a:noFill/>
          </a:ln>
        </p:spPr>
      </p:pic>
      <p:sp>
        <p:nvSpPr>
          <p:cNvPr id="63" name="Google Shape;171;p8">
            <a:extLst>
              <a:ext uri="{FF2B5EF4-FFF2-40B4-BE49-F238E27FC236}">
                <a16:creationId xmlns:a16="http://schemas.microsoft.com/office/drawing/2014/main" id="{A0F0E4A7-9F71-4E4B-B28B-BE946A2FF292}"/>
              </a:ext>
            </a:extLst>
          </p:cNvPr>
          <p:cNvSpPr txBox="1"/>
          <p:nvPr/>
        </p:nvSpPr>
        <p:spPr>
          <a:xfrm>
            <a:off x="9557381" y="358138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3A708A38-E9CB-48C9-925C-7B0CFAF5D1C9}"/>
              </a:ext>
            </a:extLst>
          </p:cNvPr>
          <p:cNvSpPr/>
          <p:nvPr/>
        </p:nvSpPr>
        <p:spPr>
          <a:xfrm>
            <a:off x="329374" y="595482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Google Shape;171;p8">
            <a:extLst>
              <a:ext uri="{FF2B5EF4-FFF2-40B4-BE49-F238E27FC236}">
                <a16:creationId xmlns:a16="http://schemas.microsoft.com/office/drawing/2014/main" id="{B201BE56-66D1-423F-A457-C8EB2478E64D}"/>
              </a:ext>
            </a:extLst>
          </p:cNvPr>
          <p:cNvSpPr txBox="1"/>
          <p:nvPr/>
        </p:nvSpPr>
        <p:spPr>
          <a:xfrm>
            <a:off x="302113" y="596339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133"/>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ôtel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6" name="Google Shape;183;p8">
            <a:extLst>
              <a:ext uri="{FF2B5EF4-FFF2-40B4-BE49-F238E27FC236}">
                <a16:creationId xmlns:a16="http://schemas.microsoft.com/office/drawing/2014/main" id="{66453E9A-5932-478D-9A72-364B219B8D71}"/>
              </a:ext>
            </a:extLst>
          </p:cNvPr>
          <p:cNvPicPr preferRelativeResize="0"/>
          <p:nvPr/>
        </p:nvPicPr>
        <p:blipFill rotWithShape="1">
          <a:blip r:embed="rId18">
            <a:alphaModFix/>
          </a:blip>
          <a:srcRect/>
          <a:stretch/>
        </p:blipFill>
        <p:spPr>
          <a:xfrm>
            <a:off x="3174135" y="5922544"/>
            <a:ext cx="404055" cy="551001"/>
          </a:xfrm>
          <a:prstGeom prst="rect">
            <a:avLst/>
          </a:prstGeom>
          <a:noFill/>
          <a:ln>
            <a:noFill/>
          </a:ln>
        </p:spPr>
      </p:pic>
      <p:sp>
        <p:nvSpPr>
          <p:cNvPr id="67" name="Google Shape;171;p8">
            <a:extLst>
              <a:ext uri="{FF2B5EF4-FFF2-40B4-BE49-F238E27FC236}">
                <a16:creationId xmlns:a16="http://schemas.microsoft.com/office/drawing/2014/main" id="{3FF285FD-4FB4-495D-ABD6-BB46C4F5ED5D}"/>
              </a:ext>
            </a:extLst>
          </p:cNvPr>
          <p:cNvSpPr txBox="1"/>
          <p:nvPr/>
        </p:nvSpPr>
        <p:spPr>
          <a:xfrm>
            <a:off x="3778308" y="591862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hotel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61A6720F-1E9E-43E9-B851-6C0AC3B2F6B3}"/>
              </a:ext>
            </a:extLst>
          </p:cNvPr>
          <p:cNvSpPr/>
          <p:nvPr/>
        </p:nvSpPr>
        <p:spPr>
          <a:xfrm>
            <a:off x="6221332" y="599288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Google Shape;171;p8">
            <a:extLst>
              <a:ext uri="{FF2B5EF4-FFF2-40B4-BE49-F238E27FC236}">
                <a16:creationId xmlns:a16="http://schemas.microsoft.com/office/drawing/2014/main" id="{C6A9C556-E6B4-44B1-B50F-359AE72BFE2F}"/>
              </a:ext>
            </a:extLst>
          </p:cNvPr>
          <p:cNvSpPr txBox="1"/>
          <p:nvPr/>
        </p:nvSpPr>
        <p:spPr>
          <a:xfrm>
            <a:off x="6194071" y="6001442"/>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istoire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0" name="Google Shape;183;p8">
            <a:extLst>
              <a:ext uri="{FF2B5EF4-FFF2-40B4-BE49-F238E27FC236}">
                <a16:creationId xmlns:a16="http://schemas.microsoft.com/office/drawing/2014/main" id="{71430F35-AAA0-466B-A126-8EE302E9CEC3}"/>
              </a:ext>
            </a:extLst>
          </p:cNvPr>
          <p:cNvPicPr preferRelativeResize="0"/>
          <p:nvPr/>
        </p:nvPicPr>
        <p:blipFill rotWithShape="1">
          <a:blip r:embed="rId18">
            <a:alphaModFix/>
          </a:blip>
          <a:srcRect/>
          <a:stretch/>
        </p:blipFill>
        <p:spPr>
          <a:xfrm>
            <a:off x="9066093" y="5960595"/>
            <a:ext cx="404055" cy="551001"/>
          </a:xfrm>
          <a:prstGeom prst="rect">
            <a:avLst/>
          </a:prstGeom>
          <a:noFill/>
          <a:ln>
            <a:noFill/>
          </a:ln>
        </p:spPr>
      </p:pic>
      <p:sp>
        <p:nvSpPr>
          <p:cNvPr id="71" name="Google Shape;171;p8">
            <a:extLst>
              <a:ext uri="{FF2B5EF4-FFF2-40B4-BE49-F238E27FC236}">
                <a16:creationId xmlns:a16="http://schemas.microsoft.com/office/drawing/2014/main" id="{1F3B1D6E-1AB4-4564-AD10-5F05D8891C1F}"/>
              </a:ext>
            </a:extLst>
          </p:cNvPr>
          <p:cNvSpPr txBox="1"/>
          <p:nvPr/>
        </p:nvSpPr>
        <p:spPr>
          <a:xfrm>
            <a:off x="9557381" y="5994487"/>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history, story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2FBB160B-D59D-4F92-802F-674DF23F5417}"/>
              </a:ext>
            </a:extLst>
          </p:cNvPr>
          <p:cNvSpPr/>
          <p:nvPr/>
        </p:nvSpPr>
        <p:spPr>
          <a:xfrm>
            <a:off x="6275854" y="483465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Google Shape;171;p8">
            <a:extLst>
              <a:ext uri="{FF2B5EF4-FFF2-40B4-BE49-F238E27FC236}">
                <a16:creationId xmlns:a16="http://schemas.microsoft.com/office/drawing/2014/main" id="{D8BD7E70-AD25-4390-9A3E-36CBCF430273}"/>
              </a:ext>
            </a:extLst>
          </p:cNvPr>
          <p:cNvSpPr txBox="1"/>
          <p:nvPr/>
        </p:nvSpPr>
        <p:spPr>
          <a:xfrm>
            <a:off x="6248593" y="484322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é</a:t>
            </a:r>
            <a:r>
              <a:rPr lang="en-GB" sz="2800" dirty="0" err="1">
                <a:solidFill>
                  <a:srgbClr val="002060"/>
                </a:solidFill>
                <a:latin typeface="Century Gothic" panose="020B0502020202020204" pitchFamily="34" charset="0"/>
              </a:rPr>
              <a:t>quipe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4" name="Google Shape;183;p8">
            <a:extLst>
              <a:ext uri="{FF2B5EF4-FFF2-40B4-BE49-F238E27FC236}">
                <a16:creationId xmlns:a16="http://schemas.microsoft.com/office/drawing/2014/main" id="{C4417D13-DACF-4018-AC4B-6B8D07B8117B}"/>
              </a:ext>
            </a:extLst>
          </p:cNvPr>
          <p:cNvPicPr preferRelativeResize="0"/>
          <p:nvPr/>
        </p:nvPicPr>
        <p:blipFill rotWithShape="1">
          <a:blip r:embed="rId18">
            <a:alphaModFix/>
          </a:blip>
          <a:srcRect/>
          <a:stretch/>
        </p:blipFill>
        <p:spPr>
          <a:xfrm>
            <a:off x="9120615" y="4802374"/>
            <a:ext cx="404055" cy="551001"/>
          </a:xfrm>
          <a:prstGeom prst="rect">
            <a:avLst/>
          </a:prstGeom>
          <a:noFill/>
          <a:ln>
            <a:noFill/>
          </a:ln>
        </p:spPr>
      </p:pic>
      <p:sp>
        <p:nvSpPr>
          <p:cNvPr id="75" name="Google Shape;171;p8">
            <a:extLst>
              <a:ext uri="{FF2B5EF4-FFF2-40B4-BE49-F238E27FC236}">
                <a16:creationId xmlns:a16="http://schemas.microsoft.com/office/drawing/2014/main" id="{8108BCA2-BB9F-4B49-9210-29DF374C7998}"/>
              </a:ext>
            </a:extLst>
          </p:cNvPr>
          <p:cNvSpPr txBox="1"/>
          <p:nvPr/>
        </p:nvSpPr>
        <p:spPr>
          <a:xfrm>
            <a:off x="9724788" y="47984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team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‘my’ with plural nouns,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mes</a:t>
            </a:r>
            <a:r>
              <a:rPr lang="en-GB" sz="2400" noProof="0" dirty="0">
                <a:solidFill>
                  <a:srgbClr val="1E4E79"/>
                </a:solidFill>
                <a:latin typeface="Century Gothic"/>
                <a:ea typeface="Century Gothic"/>
                <a:cs typeface="Century Gothic"/>
                <a:sym typeface="Century Gothic"/>
              </a:rPr>
              <a:t>. </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18">
            <a:alphaModFix/>
          </a:blip>
          <a:srcRect/>
          <a:stretch/>
        </p:blipFill>
        <p:spPr>
          <a:xfrm>
            <a:off x="3157923" y="1922444"/>
            <a:ext cx="404055" cy="551001"/>
          </a:xfrm>
          <a:prstGeom prst="rect">
            <a:avLst/>
          </a:prstGeom>
          <a:solidFill>
            <a:schemeClr val="bg1"/>
          </a:solidFill>
          <a:ln>
            <a:noFill/>
          </a:ln>
        </p:spPr>
      </p:pic>
      <p:sp>
        <p:nvSpPr>
          <p:cNvPr id="80" name="Google Shape;171;p8">
            <a:extLst>
              <a:ext uri="{FF2B5EF4-FFF2-40B4-BE49-F238E27FC236}">
                <a16:creationId xmlns:a16="http://schemas.microsoft.com/office/drawing/2014/main" id="{D0909E22-3EC3-4412-BD81-58A1EDADD125}"/>
              </a:ext>
            </a:extLst>
          </p:cNvPr>
          <p:cNvSpPr txBox="1"/>
          <p:nvPr/>
        </p:nvSpPr>
        <p:spPr>
          <a:xfrm>
            <a:off x="3706314" y="1899542"/>
            <a:ext cx="226884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43984F75-2EA9-4A19-AB7B-A1AFE7FDD048}"/>
              </a:ext>
            </a:extLst>
          </p:cNvPr>
          <p:cNvSpPr/>
          <p:nvPr/>
        </p:nvSpPr>
        <p:spPr>
          <a:xfrm>
            <a:off x="6205825" y="195365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Google Shape;171;p8">
            <a:extLst>
              <a:ext uri="{FF2B5EF4-FFF2-40B4-BE49-F238E27FC236}">
                <a16:creationId xmlns:a16="http://schemas.microsoft.com/office/drawing/2014/main" id="{768DCB4A-B541-4805-AB51-469AC85202B2}"/>
              </a:ext>
            </a:extLst>
          </p:cNvPr>
          <p:cNvSpPr txBox="1"/>
          <p:nvPr/>
        </p:nvSpPr>
        <p:spPr>
          <a:xfrm>
            <a:off x="6225869" y="192424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sœurs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3" name="Google Shape;183;p8">
            <a:extLst>
              <a:ext uri="{FF2B5EF4-FFF2-40B4-BE49-F238E27FC236}">
                <a16:creationId xmlns:a16="http://schemas.microsoft.com/office/drawing/2014/main" id="{F92B7475-FA96-47CD-8A0B-F6A21C9A1EED}"/>
              </a:ext>
            </a:extLst>
          </p:cNvPr>
          <p:cNvPicPr preferRelativeResize="0"/>
          <p:nvPr/>
        </p:nvPicPr>
        <p:blipFill rotWithShape="1">
          <a:blip r:embed="rId18">
            <a:alphaModFix/>
          </a:blip>
          <a:srcRect/>
          <a:stretch/>
        </p:blipFill>
        <p:spPr>
          <a:xfrm>
            <a:off x="9050586" y="1921372"/>
            <a:ext cx="404055" cy="551001"/>
          </a:xfrm>
          <a:prstGeom prst="rect">
            <a:avLst/>
          </a:prstGeom>
          <a:solidFill>
            <a:schemeClr val="bg1"/>
          </a:solidFill>
          <a:ln>
            <a:noFill/>
          </a:ln>
        </p:spPr>
      </p:pic>
      <p:sp>
        <p:nvSpPr>
          <p:cNvPr id="84" name="Google Shape;171;p8">
            <a:extLst>
              <a:ext uri="{FF2B5EF4-FFF2-40B4-BE49-F238E27FC236}">
                <a16:creationId xmlns:a16="http://schemas.microsoft.com/office/drawing/2014/main" id="{B662E96B-08E1-4C89-8066-71F4530EE258}"/>
              </a:ext>
            </a:extLst>
          </p:cNvPr>
          <p:cNvSpPr txBox="1"/>
          <p:nvPr/>
        </p:nvSpPr>
        <p:spPr>
          <a:xfrm>
            <a:off x="9513719" y="1899611"/>
            <a:ext cx="252864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TextBox 84">
            <a:extLst>
              <a:ext uri="{FF2B5EF4-FFF2-40B4-BE49-F238E27FC236}">
                <a16:creationId xmlns:a16="http://schemas.microsoft.com/office/drawing/2014/main" id="{050D227B-3A2F-4678-91CC-6D9697704279}"/>
              </a:ext>
            </a:extLst>
          </p:cNvPr>
          <p:cNvSpPr txBox="1"/>
          <p:nvPr/>
        </p:nvSpPr>
        <p:spPr>
          <a:xfrm>
            <a:off x="172477" y="2714507"/>
            <a:ext cx="6334124" cy="461665"/>
          </a:xfrm>
          <a:prstGeom prst="rect">
            <a:avLst/>
          </a:prstGeom>
          <a:solidFill>
            <a:schemeClr val="bg1"/>
          </a:solidFill>
        </p:spPr>
        <p:txBody>
          <a:bodyPr wrap="square">
            <a:spAutoFit/>
          </a:bodyPr>
          <a:lstStyle/>
          <a:p>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‘your’ with plural nouns:</a:t>
            </a:r>
            <a:endParaRPr lang="en-GB" dirty="0"/>
          </a:p>
        </p:txBody>
      </p:sp>
      <p:sp>
        <p:nvSpPr>
          <p:cNvPr id="86" name="Rectangle: Rounded Corners 85">
            <a:extLst>
              <a:ext uri="{FF2B5EF4-FFF2-40B4-BE49-F238E27FC236}">
                <a16:creationId xmlns:a16="http://schemas.microsoft.com/office/drawing/2014/main" id="{43523284-5CA8-4BBD-82F9-8611F0C27BDE}"/>
              </a:ext>
            </a:extLst>
          </p:cNvPr>
          <p:cNvSpPr/>
          <p:nvPr/>
        </p:nvSpPr>
        <p:spPr>
          <a:xfrm>
            <a:off x="356402" y="3625244"/>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Google Shape;171;p8">
            <a:extLst>
              <a:ext uri="{FF2B5EF4-FFF2-40B4-BE49-F238E27FC236}">
                <a16:creationId xmlns:a16="http://schemas.microsoft.com/office/drawing/2014/main" id="{EF4515E4-C3E6-4285-8759-835C6AF9A239}"/>
              </a:ext>
            </a:extLst>
          </p:cNvPr>
          <p:cNvSpPr txBox="1"/>
          <p:nvPr/>
        </p:nvSpPr>
        <p:spPr>
          <a:xfrm>
            <a:off x="43056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4F789C0D-FF09-4ECE-9E4B-5FE0CF70D07A}"/>
              </a:ext>
            </a:extLst>
          </p:cNvPr>
          <p:cNvPicPr preferRelativeResize="0"/>
          <p:nvPr/>
        </p:nvPicPr>
        <p:blipFill rotWithShape="1">
          <a:blip r:embed="rId18">
            <a:alphaModFix/>
          </a:blip>
          <a:srcRect/>
          <a:stretch/>
        </p:blipFill>
        <p:spPr>
          <a:xfrm>
            <a:off x="3201396" y="3598885"/>
            <a:ext cx="404055" cy="551001"/>
          </a:xfrm>
          <a:prstGeom prst="rect">
            <a:avLst/>
          </a:prstGeom>
          <a:noFill/>
          <a:ln>
            <a:noFill/>
          </a:ln>
        </p:spPr>
      </p:pic>
      <p:sp>
        <p:nvSpPr>
          <p:cNvPr id="89" name="Google Shape;171;p8">
            <a:extLst>
              <a:ext uri="{FF2B5EF4-FFF2-40B4-BE49-F238E27FC236}">
                <a16:creationId xmlns:a16="http://schemas.microsoft.com/office/drawing/2014/main" id="{EE75402C-E9D7-47AD-B619-EE478122D952}"/>
              </a:ext>
            </a:extLst>
          </p:cNvPr>
          <p:cNvSpPr txBox="1"/>
          <p:nvPr/>
        </p:nvSpPr>
        <p:spPr>
          <a:xfrm>
            <a:off x="3805569" y="359496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09628964-A21C-4A29-A8CB-A4DE2D2D8520}"/>
              </a:ext>
            </a:extLst>
          </p:cNvPr>
          <p:cNvSpPr/>
          <p:nvPr/>
        </p:nvSpPr>
        <p:spPr>
          <a:xfrm>
            <a:off x="6270333" y="3670205"/>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Google Shape;171;p8">
            <a:extLst>
              <a:ext uri="{FF2B5EF4-FFF2-40B4-BE49-F238E27FC236}">
                <a16:creationId xmlns:a16="http://schemas.microsoft.com/office/drawing/2014/main" id="{E5D9193D-B034-4DFD-81E0-B98C5097446E}"/>
              </a:ext>
            </a:extLst>
          </p:cNvPr>
          <p:cNvSpPr txBox="1"/>
          <p:nvPr/>
        </p:nvSpPr>
        <p:spPr>
          <a:xfrm>
            <a:off x="6270850" y="3695575"/>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A0CE5967-1C94-47E4-A12C-8D3C8EEBACD1}"/>
              </a:ext>
            </a:extLst>
          </p:cNvPr>
          <p:cNvPicPr preferRelativeResize="0"/>
          <p:nvPr/>
        </p:nvPicPr>
        <p:blipFill rotWithShape="1">
          <a:blip r:embed="rId18">
            <a:alphaModFix/>
          </a:blip>
          <a:srcRect/>
          <a:stretch/>
        </p:blipFill>
        <p:spPr>
          <a:xfrm>
            <a:off x="9093871" y="3635712"/>
            <a:ext cx="404055" cy="551001"/>
          </a:xfrm>
          <a:prstGeom prst="rect">
            <a:avLst/>
          </a:prstGeom>
          <a:noFill/>
          <a:ln>
            <a:noFill/>
          </a:ln>
        </p:spPr>
      </p:pic>
      <p:sp>
        <p:nvSpPr>
          <p:cNvPr id="93" name="Google Shape;171;p8">
            <a:extLst>
              <a:ext uri="{FF2B5EF4-FFF2-40B4-BE49-F238E27FC236}">
                <a16:creationId xmlns:a16="http://schemas.microsoft.com/office/drawing/2014/main" id="{6012109C-D8BD-4B82-A4F3-AD4F8BB74B3E}"/>
              </a:ext>
            </a:extLst>
          </p:cNvPr>
          <p:cNvSpPr txBox="1"/>
          <p:nvPr/>
        </p:nvSpPr>
        <p:spPr>
          <a:xfrm>
            <a:off x="9557898" y="358071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5" name="Speech Bubble: Rectangle with Corners Rounded 94">
            <a:extLst>
              <a:ext uri="{FF2B5EF4-FFF2-40B4-BE49-F238E27FC236}">
                <a16:creationId xmlns:a16="http://schemas.microsoft.com/office/drawing/2014/main" id="{FB846993-C93F-42FD-96C6-25C361D0BE21}"/>
              </a:ext>
            </a:extLst>
          </p:cNvPr>
          <p:cNvSpPr/>
          <p:nvPr/>
        </p:nvSpPr>
        <p:spPr>
          <a:xfrm>
            <a:off x="356635" y="4710188"/>
            <a:ext cx="2241395" cy="623218"/>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a:t>
            </a:r>
          </a:p>
        </p:txBody>
      </p:sp>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311062" y="4704333"/>
            <a:ext cx="2396253" cy="668364"/>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 too.</a:t>
            </a:r>
          </a:p>
        </p:txBody>
      </p:sp>
      <p:sp>
        <p:nvSpPr>
          <p:cNvPr id="96" name="Rectangle: Rounded Corners 95">
            <a:extLst>
              <a:ext uri="{FF2B5EF4-FFF2-40B4-BE49-F238E27FC236}">
                <a16:creationId xmlns:a16="http://schemas.microsoft.com/office/drawing/2014/main" id="{AFE58C8F-44C8-464A-A94E-E69A45F07FFE}"/>
              </a:ext>
            </a:extLst>
          </p:cNvPr>
          <p:cNvSpPr/>
          <p:nvPr/>
        </p:nvSpPr>
        <p:spPr>
          <a:xfrm>
            <a:off x="321713" y="5948921"/>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7" name="Google Shape;171;p8">
            <a:extLst>
              <a:ext uri="{FF2B5EF4-FFF2-40B4-BE49-F238E27FC236}">
                <a16:creationId xmlns:a16="http://schemas.microsoft.com/office/drawing/2014/main" id="{43679A89-6853-4450-866C-6BC39B794C52}"/>
              </a:ext>
            </a:extLst>
          </p:cNvPr>
          <p:cNvSpPr txBox="1"/>
          <p:nvPr/>
        </p:nvSpPr>
        <p:spPr>
          <a:xfrm>
            <a:off x="418960" y="5904441"/>
            <a:ext cx="23627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parent</a:t>
            </a:r>
            <a:r>
              <a:rPr lang="en-GB" sz="2800" dirty="0">
                <a:solidFill>
                  <a:schemeClr val="bg1">
                    <a:lumMod val="65000"/>
                  </a:schemeClr>
                </a:solidFill>
                <a:latin typeface="Century Gothic" panose="020B0502020202020204" pitchFamily="34" charset="0"/>
              </a:rPr>
              <a:t>s</a:t>
            </a:r>
            <a:endParaRPr kumimoji="0" lang="en-GB" sz="2800" i="0" u="none" strike="noStrike" kern="1200" cap="none" spc="0" normalizeH="0" baseline="0" noProof="0" dirty="0">
              <a:ln>
                <a:noFill/>
              </a:ln>
              <a:solidFill>
                <a:schemeClr val="bg1">
                  <a:lumMod val="65000"/>
                </a:schemeClr>
              </a:solidFill>
              <a:effectLst/>
              <a:uLnTx/>
              <a:uFillTx/>
              <a:latin typeface="Century Gothic" panose="020B0502020202020204" pitchFamily="34" charset="0"/>
            </a:endParaRPr>
          </a:p>
        </p:txBody>
      </p:sp>
      <p:pic>
        <p:nvPicPr>
          <p:cNvPr id="98" name="Google Shape;183;p8">
            <a:extLst>
              <a:ext uri="{FF2B5EF4-FFF2-40B4-BE49-F238E27FC236}">
                <a16:creationId xmlns:a16="http://schemas.microsoft.com/office/drawing/2014/main" id="{BAC70C5D-EBA3-4094-9962-0515726E6520}"/>
              </a:ext>
            </a:extLst>
          </p:cNvPr>
          <p:cNvPicPr preferRelativeResize="0"/>
          <p:nvPr/>
        </p:nvPicPr>
        <p:blipFill rotWithShape="1">
          <a:blip r:embed="rId18">
            <a:alphaModFix/>
          </a:blip>
          <a:srcRect/>
          <a:stretch/>
        </p:blipFill>
        <p:spPr>
          <a:xfrm>
            <a:off x="3174135" y="5904441"/>
            <a:ext cx="404055" cy="551001"/>
          </a:xfrm>
          <a:prstGeom prst="rect">
            <a:avLst/>
          </a:prstGeom>
          <a:noFill/>
          <a:ln>
            <a:noFill/>
          </a:ln>
        </p:spPr>
      </p:pic>
      <p:sp>
        <p:nvSpPr>
          <p:cNvPr id="99" name="Google Shape;171;p8">
            <a:extLst>
              <a:ext uri="{FF2B5EF4-FFF2-40B4-BE49-F238E27FC236}">
                <a16:creationId xmlns:a16="http://schemas.microsoft.com/office/drawing/2014/main" id="{A3266981-2BB1-4A15-BE79-23476F075EC0}"/>
              </a:ext>
            </a:extLst>
          </p:cNvPr>
          <p:cNvSpPr txBox="1"/>
          <p:nvPr/>
        </p:nvSpPr>
        <p:spPr>
          <a:xfrm>
            <a:off x="3792385" y="5945288"/>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parents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AA824CAB-C426-4508-8B02-03B8C89E3574}"/>
              </a:ext>
            </a:extLst>
          </p:cNvPr>
          <p:cNvSpPr/>
          <p:nvPr/>
        </p:nvSpPr>
        <p:spPr>
          <a:xfrm>
            <a:off x="6221332" y="600996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2" name="Google Shape;171;p8">
            <a:extLst>
              <a:ext uri="{FF2B5EF4-FFF2-40B4-BE49-F238E27FC236}">
                <a16:creationId xmlns:a16="http://schemas.microsoft.com/office/drawing/2014/main" id="{D943B502-B25F-4278-A000-5DA951B0D9D8}"/>
              </a:ext>
            </a:extLst>
          </p:cNvPr>
          <p:cNvSpPr txBox="1"/>
          <p:nvPr/>
        </p:nvSpPr>
        <p:spPr>
          <a:xfrm>
            <a:off x="6165583" y="599840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cousines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3" name="Google Shape;183;p8">
            <a:extLst>
              <a:ext uri="{FF2B5EF4-FFF2-40B4-BE49-F238E27FC236}">
                <a16:creationId xmlns:a16="http://schemas.microsoft.com/office/drawing/2014/main" id="{48B907AE-E352-4E7F-A28D-730E66F6B665}"/>
              </a:ext>
            </a:extLst>
          </p:cNvPr>
          <p:cNvPicPr preferRelativeResize="0"/>
          <p:nvPr/>
        </p:nvPicPr>
        <p:blipFill rotWithShape="1">
          <a:blip r:embed="rId18">
            <a:alphaModFix/>
          </a:blip>
          <a:srcRect/>
          <a:stretch/>
        </p:blipFill>
        <p:spPr>
          <a:xfrm>
            <a:off x="9066093" y="5962999"/>
            <a:ext cx="404055" cy="551001"/>
          </a:xfrm>
          <a:prstGeom prst="rect">
            <a:avLst/>
          </a:prstGeom>
          <a:noFill/>
          <a:ln>
            <a:noFill/>
          </a:ln>
        </p:spPr>
      </p:pic>
      <p:sp>
        <p:nvSpPr>
          <p:cNvPr id="104" name="Google Shape;171;p8">
            <a:extLst>
              <a:ext uri="{FF2B5EF4-FFF2-40B4-BE49-F238E27FC236}">
                <a16:creationId xmlns:a16="http://schemas.microsoft.com/office/drawing/2014/main" id="{9BBD7493-9258-46AA-AECC-2D1A92C0CD35}"/>
              </a:ext>
            </a:extLst>
          </p:cNvPr>
          <p:cNvSpPr txBox="1"/>
          <p:nvPr/>
        </p:nvSpPr>
        <p:spPr>
          <a:xfrm>
            <a:off x="9557381" y="5996891"/>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female cousins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5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5_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5_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5_5.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5_6.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5_7.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9" name="5_8.wav"/>
                                        </p:tgtEl>
                                      </p:cMediaNode>
                                    </p:audio>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6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7"/>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8"/>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71"/>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6"/>
                                        </p:tgtEl>
                                        <p:attrNameLst>
                                          <p:attrName>style.visibility</p:attrName>
                                        </p:attrNameLst>
                                      </p:cBhvr>
                                      <p:to>
                                        <p:strVal val="visible"/>
                                      </p:to>
                                    </p:set>
                                  </p:childTnLst>
                                </p:cTn>
                              </p:par>
                              <p:par>
                                <p:cTn id="138" presetID="1" presetClass="exit" presetSubtype="0" fill="hold" grpId="0" nodeType="withEffect">
                                  <p:stCondLst>
                                    <p:cond delay="0"/>
                                  </p:stCondLst>
                                  <p:childTnLst>
                                    <p:set>
                                      <p:cBhvr>
                                        <p:cTn id="139" dur="1" fill="hold">
                                          <p:stCondLst>
                                            <p:cond delay="0"/>
                                          </p:stCondLst>
                                        </p:cTn>
                                        <p:tgtEl>
                                          <p:spTgt spid="1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77"/>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0" name="5_9.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fade">
                                      <p:cBhvr>
                                        <p:cTn id="150" dur="500"/>
                                        <p:tgtEl>
                                          <p:spTgt spid="79"/>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1" name="5_10.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83"/>
                                        </p:tgtEl>
                                        <p:attrNameLst>
                                          <p:attrName>style.visibility</p:attrName>
                                        </p:attrNameLst>
                                      </p:cBhvr>
                                      <p:to>
                                        <p:strVal val="visible"/>
                                      </p:to>
                                    </p:set>
                                    <p:animEffect transition="in" filter="fade">
                                      <p:cBhvr>
                                        <p:cTn id="165" dur="500"/>
                                        <p:tgtEl>
                                          <p:spTgt spid="83"/>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4"/>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5"/>
                                        </p:tgtEl>
                                        <p:attrNameLst>
                                          <p:attrName>style.visibility</p:attrName>
                                        </p:attrNameLst>
                                      </p:cBhvr>
                                      <p:to>
                                        <p:strVal val="visible"/>
                                      </p:to>
                                    </p:set>
                                  </p:childTnLst>
                                </p:cTn>
                              </p:par>
                              <p:par>
                                <p:cTn id="174" presetID="1" presetClass="exit" presetSubtype="0" fill="hold" grpId="1" nodeType="withEffect">
                                  <p:stCondLst>
                                    <p:cond delay="0"/>
                                  </p:stCondLst>
                                  <p:childTnLst>
                                    <p:set>
                                      <p:cBhvr>
                                        <p:cTn id="175" dur="1" fill="hold">
                                          <p:stCondLst>
                                            <p:cond delay="0"/>
                                          </p:stCondLst>
                                        </p:cTn>
                                        <p:tgtEl>
                                          <p:spTgt spid="5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6"/>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2" name="5_11.wav"/>
                                        </p:tgtEl>
                                      </p:cMediaNode>
                                    </p:audio>
                                  </p:sub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94"/>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88"/>
                                        </p:tgtEl>
                                        <p:attrNameLst>
                                          <p:attrName>style.visibility</p:attrName>
                                        </p:attrNameLst>
                                      </p:cBhvr>
                                      <p:to>
                                        <p:strVal val="visible"/>
                                      </p:to>
                                    </p:set>
                                    <p:animEffect transition="in" filter="fade">
                                      <p:cBhvr>
                                        <p:cTn id="190" dur="500"/>
                                        <p:tgtEl>
                                          <p:spTgt spid="88"/>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8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0"/>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13" name="5_12.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fade">
                                      <p:cBhvr>
                                        <p:cTn id="205" dur="500"/>
                                        <p:tgtEl>
                                          <p:spTgt spid="92"/>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3"/>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72"/>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73"/>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74"/>
                                        </p:tgtEl>
                                        <p:attrNameLst>
                                          <p:attrName>style.visibility</p:attrName>
                                        </p:attrNameLst>
                                      </p:cBhvr>
                                      <p:to>
                                        <p:strVal val="hidden"/>
                                      </p:to>
                                    </p:set>
                                  </p:childTnLst>
                                </p:cTn>
                              </p:par>
                              <p:par>
                                <p:cTn id="218" presetID="1" presetClass="exit" presetSubtype="0" fill="hold" grpId="1" nodeType="withEffect">
                                  <p:stCondLst>
                                    <p:cond delay="0"/>
                                  </p:stCondLst>
                                  <p:childTnLst>
                                    <p:set>
                                      <p:cBhvr>
                                        <p:cTn id="219" dur="1" fill="hold">
                                          <p:stCondLst>
                                            <p:cond delay="0"/>
                                          </p:stCondLst>
                                        </p:cTn>
                                        <p:tgtEl>
                                          <p:spTgt spid="75"/>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14" name="5_13.wav"/>
                                        </p:tgtEl>
                                      </p:cMediaNode>
                                    </p:audio>
                                  </p:sub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98"/>
                                        </p:tgtEl>
                                        <p:attrNameLst>
                                          <p:attrName>style.visibility</p:attrName>
                                        </p:attrNameLst>
                                      </p:cBhvr>
                                      <p:to>
                                        <p:strVal val="visible"/>
                                      </p:to>
                                    </p:set>
                                    <p:animEffect transition="in" filter="fade">
                                      <p:cBhvr>
                                        <p:cTn id="230" dur="500"/>
                                        <p:tgtEl>
                                          <p:spTgt spid="98"/>
                                        </p:tgtEl>
                                      </p:cBhvr>
                                    </p:animEffec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99"/>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10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15" name="5_14.wav"/>
                                        </p:tgtEl>
                                      </p:cMediaNode>
                                    </p:audio>
                                  </p:sub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103"/>
                                        </p:tgtEl>
                                        <p:attrNameLst>
                                          <p:attrName>style.visibility</p:attrName>
                                        </p:attrNameLst>
                                      </p:cBhvr>
                                      <p:to>
                                        <p:strVal val="visible"/>
                                      </p:to>
                                    </p:set>
                                    <p:animEffect transition="in" filter="fade">
                                      <p:cBhvr>
                                        <p:cTn id="245" dur="500"/>
                                        <p:tgtEl>
                                          <p:spTgt spid="103"/>
                                        </p:tgtEl>
                                      </p:cBhvr>
                                    </p:animEffect>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62" grpId="0"/>
      <p:bldP spid="50" grpId="0"/>
      <p:bldP spid="47" grpId="0" animBg="1"/>
      <p:bldP spid="51" grpId="0"/>
      <p:bldP spid="53" grpId="0"/>
      <p:bldP spid="54" grpId="0" animBg="1"/>
      <p:bldP spid="54" grpId="1" animBg="1"/>
      <p:bldP spid="55" grpId="0" animBg="1"/>
      <p:bldP spid="56" grpId="0"/>
      <p:bldP spid="58" grpId="0"/>
      <p:bldP spid="59" grpId="0" animBg="1"/>
      <p:bldP spid="60" grpId="0"/>
      <p:bldP spid="63" grpId="0"/>
      <p:bldP spid="64" grpId="0" animBg="1"/>
      <p:bldP spid="64" grpId="1" animBg="1"/>
      <p:bldP spid="65" grpId="0"/>
      <p:bldP spid="65" grpId="1"/>
      <p:bldP spid="67" grpId="0"/>
      <p:bldP spid="67" grpId="1"/>
      <p:bldP spid="68" grpId="0" animBg="1"/>
      <p:bldP spid="68" grpId="1" animBg="1"/>
      <p:bldP spid="69" grpId="0"/>
      <p:bldP spid="69" grpId="1"/>
      <p:bldP spid="71" grpId="0"/>
      <p:bldP spid="71" grpId="1"/>
      <p:bldP spid="72" grpId="0" animBg="1"/>
      <p:bldP spid="72" grpId="1" animBg="1"/>
      <p:bldP spid="73" grpId="0"/>
      <p:bldP spid="73" grpId="1"/>
      <p:bldP spid="75" grpId="0"/>
      <p:bldP spid="75" grpId="1"/>
      <p:bldP spid="76" grpId="0" animBg="1"/>
      <p:bldP spid="77" grpId="0" animBg="1"/>
      <p:bldP spid="78" grpId="0"/>
      <p:bldP spid="80" grpId="0" animBg="1"/>
      <p:bldP spid="81" grpId="0" animBg="1"/>
      <p:bldP spid="82" grpId="0"/>
      <p:bldP spid="84" grpId="0" animBg="1"/>
      <p:bldP spid="85" grpId="0" animBg="1"/>
      <p:bldP spid="86" grpId="0" animBg="1"/>
      <p:bldP spid="87" grpId="0"/>
      <p:bldP spid="89" grpId="0"/>
      <p:bldP spid="90" grpId="0" animBg="1"/>
      <p:bldP spid="91" grpId="0"/>
      <p:bldP spid="93" grpId="0"/>
      <p:bldP spid="95" grpId="0" animBg="1"/>
      <p:bldP spid="94" grpId="0" animBg="1"/>
      <p:bldP spid="96" grpId="0" animBg="1"/>
      <p:bldP spid="97" grpId="0"/>
      <p:bldP spid="99" grpId="0"/>
      <p:bldP spid="101" grpId="0" animBg="1"/>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1309" y="1002956"/>
            <a:ext cx="896796" cy="89679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88797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6" name="6_1.wav"/>
            </a:hlinkClick>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la bise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hlinkClick r:id="" action="ppaction://noaction">
              <a:snd r:embed="rId7" name="6_2.wav"/>
            </a:hlinkClick>
            <a:extLst>
              <a:ext uri="{FF2B5EF4-FFF2-40B4-BE49-F238E27FC236}">
                <a16:creationId xmlns:a16="http://schemas.microsoft.com/office/drawing/2014/main" id="{FAADA2A1-F4B9-43E1-B46E-DD15CB44BD76}"/>
              </a:ext>
            </a:extLst>
          </p:cNvPr>
          <p:cNvSpPr txBox="1"/>
          <p:nvPr/>
        </p:nvSpPr>
        <p:spPr>
          <a:xfrm>
            <a:off x="165035" y="730253"/>
            <a:ext cx="6570802"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En France, faire la bise est pour dire* bonjour et au revoir.</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Google Shape;169;p8">
            <a:hlinkClick r:id="" action="ppaction://noaction">
              <a:snd r:embed="rId8" name="6_3.wav"/>
            </a:hlinkClick>
            <a:extLst>
              <a:ext uri="{FF2B5EF4-FFF2-40B4-BE49-F238E27FC236}">
                <a16:creationId xmlns:a16="http://schemas.microsoft.com/office/drawing/2014/main" id="{46DE20A2-91C8-447A-B375-798590A99FDE}"/>
              </a:ext>
            </a:extLst>
          </p:cNvPr>
          <p:cNvSpPr txBox="1"/>
          <p:nvPr/>
        </p:nvSpPr>
        <p:spPr>
          <a:xfrm>
            <a:off x="187997" y="2127882"/>
            <a:ext cx="6538997"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Il est naturel de faire la bise plusieurs* fois par jour avec la famille et les amis.</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1309" y="2304123"/>
            <a:ext cx="914400" cy="914400"/>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1294509" y="3176898"/>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1192210" y="3197799"/>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4559854" y="264368"/>
            <a:ext cx="217582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*dire – to say</a:t>
            </a:r>
          </a:p>
        </p:txBody>
      </p:sp>
      <p:sp>
        <p:nvSpPr>
          <p:cNvPr id="15" name="TextBox 14">
            <a:extLst>
              <a:ext uri="{FF2B5EF4-FFF2-40B4-BE49-F238E27FC236}">
                <a16:creationId xmlns:a16="http://schemas.microsoft.com/office/drawing/2014/main" id="{EBCFA45F-AB09-439E-9285-17A46ECEB1E9}"/>
              </a:ext>
            </a:extLst>
          </p:cNvPr>
          <p:cNvSpPr txBox="1"/>
          <p:nvPr/>
        </p:nvSpPr>
        <p:spPr>
          <a:xfrm>
            <a:off x="134909" y="4417317"/>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FCC32AD3-6583-46FE-8F97-FDFCF2DE2879}"/>
              </a:ext>
            </a:extLst>
          </p:cNvPr>
          <p:cNvSpPr txBox="1"/>
          <p:nvPr/>
        </p:nvSpPr>
        <p:spPr>
          <a:xfrm>
            <a:off x="134909" y="4608286"/>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1. The text is mostly about: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kissing    |     family	   |     France</a:t>
            </a:r>
          </a:p>
        </p:txBody>
      </p:sp>
      <p:sp>
        <p:nvSpPr>
          <p:cNvPr id="17" name="Rectangle: Rounded Corners 16">
            <a:extLst>
              <a:ext uri="{FF2B5EF4-FFF2-40B4-BE49-F238E27FC236}">
                <a16:creationId xmlns:a16="http://schemas.microsoft.com/office/drawing/2014/main" id="{E6223863-8867-4496-98ED-7BC0C9325CD3}"/>
              </a:ext>
            </a:extLst>
          </p:cNvPr>
          <p:cNvSpPr/>
          <p:nvPr/>
        </p:nvSpPr>
        <p:spPr>
          <a:xfrm>
            <a:off x="812483" y="4962229"/>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TextBox 45">
            <a:extLst>
              <a:ext uri="{FF2B5EF4-FFF2-40B4-BE49-F238E27FC236}">
                <a16:creationId xmlns:a16="http://schemas.microsoft.com/office/drawing/2014/main" id="{A3AE43A6-0D60-48F4-B782-B23188F78D55}"/>
              </a:ext>
            </a:extLst>
          </p:cNvPr>
          <p:cNvSpPr txBox="1"/>
          <p:nvPr/>
        </p:nvSpPr>
        <p:spPr>
          <a:xfrm>
            <a:off x="4158853" y="1627697"/>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plusieurs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several</a:t>
            </a:r>
          </a:p>
        </p:txBody>
      </p:sp>
      <p:sp>
        <p:nvSpPr>
          <p:cNvPr id="47" name="Google Shape;169;p8">
            <a:hlinkClick r:id="" action="ppaction://noaction">
              <a:snd r:embed="rId10" name="6_4.wav"/>
            </a:hlinkClick>
            <a:extLst>
              <a:ext uri="{FF2B5EF4-FFF2-40B4-BE49-F238E27FC236}">
                <a16:creationId xmlns:a16="http://schemas.microsoft.com/office/drawing/2014/main" id="{F1456E47-5678-40BE-BC4A-F7D39C6322A2}"/>
              </a:ext>
            </a:extLst>
          </p:cNvPr>
          <p:cNvSpPr txBox="1"/>
          <p:nvPr/>
        </p:nvSpPr>
        <p:spPr>
          <a:xfrm>
            <a:off x="151435" y="3368084"/>
            <a:ext cx="6538997"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En général, on fait deux bises, mais ça dépend de la région.</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9" name="Picture 2" descr="Two women kissing each other by meeting stock photo">
            <a:extLst>
              <a:ext uri="{FF2B5EF4-FFF2-40B4-BE49-F238E27FC236}">
                <a16:creationId xmlns:a16="http://schemas.microsoft.com/office/drawing/2014/main" id="{ABB2AEB7-3711-43C0-BF76-2D309B6660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8630" y="570765"/>
            <a:ext cx="3350119" cy="20144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8D82CF3-3C43-4071-9EF9-3C39D4BC82E3}"/>
              </a:ext>
            </a:extLst>
          </p:cNvPr>
          <p:cNvCxnSpPr>
            <a:cxnSpLocks/>
          </p:cNvCxnSpPr>
          <p:nvPr/>
        </p:nvCxnSpPr>
        <p:spPr>
          <a:xfrm flipH="1" flipV="1">
            <a:off x="8836747" y="1296795"/>
            <a:ext cx="680321" cy="87883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0B0821-D727-4EDD-883D-96BBC6D93912}"/>
              </a:ext>
            </a:extLst>
          </p:cNvPr>
          <p:cNvSpPr txBox="1"/>
          <p:nvPr/>
        </p:nvSpPr>
        <p:spPr>
          <a:xfrm>
            <a:off x="9099552" y="2198626"/>
            <a:ext cx="154345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bise</a:t>
            </a:r>
          </a:p>
        </p:txBody>
      </p:sp>
      <p:pic>
        <p:nvPicPr>
          <p:cNvPr id="11" name="Picture 10" descr="Map&#10;&#10;Description automatically generated">
            <a:extLst>
              <a:ext uri="{FF2B5EF4-FFF2-40B4-BE49-F238E27FC236}">
                <a16:creationId xmlns:a16="http://schemas.microsoft.com/office/drawing/2014/main" id="{7E080417-4D63-4647-B065-9A4C0807FED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558" y="2750677"/>
            <a:ext cx="2310510" cy="2296972"/>
          </a:xfrm>
          <a:prstGeom prst="rect">
            <a:avLst/>
          </a:prstGeom>
        </p:spPr>
      </p:pic>
      <p:sp>
        <p:nvSpPr>
          <p:cNvPr id="50" name="TextBox 49">
            <a:extLst>
              <a:ext uri="{FF2B5EF4-FFF2-40B4-BE49-F238E27FC236}">
                <a16:creationId xmlns:a16="http://schemas.microsoft.com/office/drawing/2014/main" id="{990083C9-8781-4303-B50A-7B906C069190}"/>
              </a:ext>
            </a:extLst>
          </p:cNvPr>
          <p:cNvSpPr txBox="1"/>
          <p:nvPr/>
        </p:nvSpPr>
        <p:spPr>
          <a:xfrm>
            <a:off x="165035" y="5582835"/>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1" name="TextBox 50">
            <a:extLst>
              <a:ext uri="{FF2B5EF4-FFF2-40B4-BE49-F238E27FC236}">
                <a16:creationId xmlns:a16="http://schemas.microsoft.com/office/drawing/2014/main" id="{206AA934-7A76-4255-8428-2C99A28E289F}"/>
              </a:ext>
            </a:extLst>
          </p:cNvPr>
          <p:cNvSpPr txBox="1"/>
          <p:nvPr/>
        </p:nvSpPr>
        <p:spPr>
          <a:xfrm>
            <a:off x="153003" y="5773804"/>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2. Faire la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bise is for saying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hello  |  goodbye  |   both</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hello and good bye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40190499-F4FB-48B3-AAE1-38F57B86182E}"/>
              </a:ext>
            </a:extLst>
          </p:cNvPr>
          <p:cNvSpPr/>
          <p:nvPr/>
        </p:nvSpPr>
        <p:spPr>
          <a:xfrm>
            <a:off x="3388606" y="6127747"/>
            <a:ext cx="3277762"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69;p8">
            <a:extLst>
              <a:ext uri="{FF2B5EF4-FFF2-40B4-BE49-F238E27FC236}">
                <a16:creationId xmlns:a16="http://schemas.microsoft.com/office/drawing/2014/main" id="{6108BC0A-A391-4851-8625-1B6A2C5698F0}"/>
              </a:ext>
            </a:extLst>
          </p:cNvPr>
          <p:cNvSpPr txBox="1"/>
          <p:nvPr/>
        </p:nvSpPr>
        <p:spPr>
          <a:xfrm>
            <a:off x="6874783" y="5185781"/>
            <a:ext cx="5200926" cy="1569620"/>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On fait la bise aussi dans beaucoup de pays, par exemple, en Espagne, en Italie, au Portugal.</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A355FB5A-006B-4DF2-BA1D-7775480CD4F5}"/>
              </a:ext>
            </a:extLst>
          </p:cNvPr>
          <p:cNvSpPr txBox="1"/>
          <p:nvPr/>
        </p:nvSpPr>
        <p:spPr>
          <a:xfrm>
            <a:off x="134908" y="4397106"/>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TextBox 55">
            <a:extLst>
              <a:ext uri="{FF2B5EF4-FFF2-40B4-BE49-F238E27FC236}">
                <a16:creationId xmlns:a16="http://schemas.microsoft.com/office/drawing/2014/main" id="{FD51C938-71FD-4473-93D8-AD8FBCEFB470}"/>
              </a:ext>
            </a:extLst>
          </p:cNvPr>
          <p:cNvSpPr txBox="1"/>
          <p:nvPr/>
        </p:nvSpPr>
        <p:spPr>
          <a:xfrm>
            <a:off x="134908" y="4588075"/>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3. Doing two kisses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rare         |     usual	   |     impossible</a:t>
            </a:r>
          </a:p>
        </p:txBody>
      </p:sp>
      <p:sp>
        <p:nvSpPr>
          <p:cNvPr id="57" name="Rectangle: Rounded Corners 56">
            <a:extLst>
              <a:ext uri="{FF2B5EF4-FFF2-40B4-BE49-F238E27FC236}">
                <a16:creationId xmlns:a16="http://schemas.microsoft.com/office/drawing/2014/main" id="{410E8C5E-7D21-4944-B89E-17730A99B975}"/>
              </a:ext>
            </a:extLst>
          </p:cNvPr>
          <p:cNvSpPr/>
          <p:nvPr/>
        </p:nvSpPr>
        <p:spPr>
          <a:xfrm>
            <a:off x="2571575" y="4942018"/>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TextBox 57">
            <a:extLst>
              <a:ext uri="{FF2B5EF4-FFF2-40B4-BE49-F238E27FC236}">
                <a16:creationId xmlns:a16="http://schemas.microsoft.com/office/drawing/2014/main" id="{6F7D11E1-1E9E-45AB-B127-D06222B1AEF6}"/>
              </a:ext>
            </a:extLst>
          </p:cNvPr>
          <p:cNvSpPr txBox="1"/>
          <p:nvPr/>
        </p:nvSpPr>
        <p:spPr>
          <a:xfrm>
            <a:off x="134908" y="5603046"/>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TextBox 58">
            <a:extLst>
              <a:ext uri="{FF2B5EF4-FFF2-40B4-BE49-F238E27FC236}">
                <a16:creationId xmlns:a16="http://schemas.microsoft.com/office/drawing/2014/main" id="{CD4452DB-2236-41A6-B604-BFA30BAF706B}"/>
              </a:ext>
            </a:extLst>
          </p:cNvPr>
          <p:cNvSpPr txBox="1"/>
          <p:nvPr/>
        </p:nvSpPr>
        <p:spPr>
          <a:xfrm>
            <a:off x="-30827" y="5612577"/>
            <a:ext cx="66911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4. Faire la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bise is done 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lang="en-GB" sz="2000" dirty="0">
                <a:solidFill>
                  <a:srgbClr val="002060"/>
                </a:solidFill>
                <a:latin typeface="Century Gothic" panose="020B0502020202020204" pitchFamily="34" charset="0"/>
              </a:rPr>
              <a:t>France only | French-speaking places only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many places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91B044A8-E9CC-4AF8-93D9-0007D5F2D1CF}"/>
              </a:ext>
            </a:extLst>
          </p:cNvPr>
          <p:cNvSpPr/>
          <p:nvPr/>
        </p:nvSpPr>
        <p:spPr>
          <a:xfrm>
            <a:off x="2382253" y="6266103"/>
            <a:ext cx="1776600"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5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50" grpId="0" animBg="1"/>
      <p:bldP spid="50" grpId="1" animBg="1"/>
      <p:bldP spid="51" grpId="0"/>
      <p:bldP spid="51" grpId="1"/>
      <p:bldP spid="53" grpId="0" animBg="1"/>
      <p:bldP spid="53" grpId="1" animBg="1"/>
      <p:bldP spid="55" grpId="0" animBg="1"/>
      <p:bldP spid="55" grpId="1" animBg="1"/>
      <p:bldP spid="56" grpId="0"/>
      <p:bldP spid="56" grpId="1"/>
      <p:bldP spid="57" grpId="0" animBg="1"/>
      <p:bldP spid="57" grpId="1" animBg="1"/>
      <p:bldP spid="58" grpId="0" animBg="1"/>
      <p:bldP spid="58" grpId="1" animBg="1"/>
      <p:bldP spid="59" grpId="0"/>
      <p:bldP spid="59" grpId="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2.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hlinkClick r:id="" action="ppaction://noaction">
              <a:snd r:embed="rId7" name="7_1.wav"/>
            </a:hlinkClick>
            <a:extLst>
              <a:ext uri="{FF2B5EF4-FFF2-40B4-BE49-F238E27FC236}">
                <a16:creationId xmlns:a16="http://schemas.microsoft.com/office/drawing/2014/main" id="{5D74FF0A-2354-4DD3-A2F0-44CDE12900D6}"/>
              </a:ext>
            </a:extLst>
          </p:cNvPr>
          <p:cNvSpPr/>
          <p:nvPr/>
        </p:nvSpPr>
        <p:spPr>
          <a:xfrm>
            <a:off x="1163964" y="261642"/>
            <a:ext cx="6274546"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274546"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They are my parents.</a:t>
            </a:r>
          </a:p>
        </p:txBody>
      </p:sp>
      <p:pic>
        <p:nvPicPr>
          <p:cNvPr id="14" name="Picture 13" descr="A picture containing text&#10;&#10;Description automatically generated">
            <a:extLst>
              <a:ext uri="{FF2B5EF4-FFF2-40B4-BE49-F238E27FC236}">
                <a16:creationId xmlns:a16="http://schemas.microsoft.com/office/drawing/2014/main" id="{2495B716-CBCC-42DC-A6AF-D6064793FE33}"/>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6332459" y="4529388"/>
            <a:ext cx="1106051" cy="139257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8CFBF85-FE6F-4619-80E7-CEF8FDC194EF}"/>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4956546" y="4700216"/>
            <a:ext cx="1493035" cy="1243383"/>
          </a:xfrm>
          <a:prstGeom prst="rect">
            <a:avLst/>
          </a:prstGeom>
        </p:spPr>
      </p:pic>
    </p:spTree>
    <p:extLst>
      <p:ext uri="{BB962C8B-B14F-4D97-AF65-F5344CB8AC3E}">
        <p14:creationId xmlns:p14="http://schemas.microsoft.com/office/powerpoint/2010/main" val="6758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3.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tortue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2"/>
            <a:ext cx="6255145"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5889340"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This is your tortoise.</a:t>
            </a:r>
          </a:p>
        </p:txBody>
      </p:sp>
      <p:pic>
        <p:nvPicPr>
          <p:cNvPr id="13" name="Picture 12">
            <a:extLst>
              <a:ext uri="{FF2B5EF4-FFF2-40B4-BE49-F238E27FC236}">
                <a16:creationId xmlns:a16="http://schemas.microsoft.com/office/drawing/2014/main" id="{B658B55E-BED6-4EFF-B638-77C6CDD0C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188" y="4657922"/>
            <a:ext cx="2269452" cy="1200328"/>
          </a:xfrm>
          <a:prstGeom prst="rect">
            <a:avLst/>
          </a:prstGeom>
        </p:spPr>
      </p:pic>
    </p:spTree>
    <p:extLst>
      <p:ext uri="{BB962C8B-B14F-4D97-AF65-F5344CB8AC3E}">
        <p14:creationId xmlns:p14="http://schemas.microsoft.com/office/powerpoint/2010/main" val="265023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4.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animal.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8" y="-79927"/>
            <a:ext cx="6055595"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This is your pet.</a:t>
            </a:r>
          </a:p>
        </p:txBody>
      </p:sp>
      <p:pic>
        <p:nvPicPr>
          <p:cNvPr id="13" name="Picture 12" descr="A picture containing logo&#10;&#10;Description automatically generated">
            <a:extLst>
              <a:ext uri="{FF2B5EF4-FFF2-40B4-BE49-F238E27FC236}">
                <a16:creationId xmlns:a16="http://schemas.microsoft.com/office/drawing/2014/main" id="{0FBDE84B-E459-44C3-8586-679CF70B9A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8378" y="4543911"/>
            <a:ext cx="1082463" cy="903165"/>
          </a:xfrm>
          <a:prstGeom prst="rect">
            <a:avLst/>
          </a:prstGeom>
        </p:spPr>
      </p:pic>
      <p:sp>
        <p:nvSpPr>
          <p:cNvPr id="14" name="TextBox 13">
            <a:extLst>
              <a:ext uri="{FF2B5EF4-FFF2-40B4-BE49-F238E27FC236}">
                <a16:creationId xmlns:a16="http://schemas.microsoft.com/office/drawing/2014/main" id="{FBADAA9C-ED22-401D-9538-C72EBD03B2F3}"/>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a</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6200781" y="2489928"/>
            <a:ext cx="468266" cy="1300162"/>
          </a:xfrm>
          <a:prstGeom prst="rect">
            <a:avLst/>
          </a:prstGeom>
        </p:spPr>
      </p:pic>
    </p:spTree>
    <p:extLst>
      <p:ext uri="{BB962C8B-B14F-4D97-AF65-F5344CB8AC3E}">
        <p14:creationId xmlns:p14="http://schemas.microsoft.com/office/powerpoint/2010/main" val="36109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18404</TotalTime>
  <Words>2450</Words>
  <Application>Microsoft Office PowerPoint</Application>
  <PresentationFormat>Widescreen</PresentationFormat>
  <Paragraphs>370</Paragraphs>
  <Slides>19</Slides>
  <Notes>19</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Century Gothic</vt:lpstr>
      <vt:lpstr>Modern Love</vt:lpstr>
      <vt:lpstr>Symbol</vt:lpstr>
      <vt:lpstr>Tw Cen MT</vt:lpstr>
      <vt:lpstr>Wingdings</vt:lpstr>
      <vt:lpstr>1_Office Theme</vt:lpstr>
      <vt:lpstr>3_Office Theme</vt:lpstr>
      <vt:lpstr>1_NCELP Theme</vt:lpstr>
      <vt:lpstr>Saying what I and others do</vt:lpstr>
      <vt:lpstr> [-s-]</vt:lpstr>
      <vt:lpstr> [-s-]</vt:lpstr>
      <vt:lpstr>prononcer</vt:lpstr>
      <vt:lpstr>mon, ma, mes | ton, ta, tes</vt:lpstr>
      <vt:lpstr>écouter</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écouter</vt:lpstr>
      <vt:lpstr>prononcer </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224</cp:revision>
  <dcterms:created xsi:type="dcterms:W3CDTF">2022-02-25T13:35:14Z</dcterms:created>
  <dcterms:modified xsi:type="dcterms:W3CDTF">2022-05-22T08:15:49Z</dcterms:modified>
</cp:coreProperties>
</file>