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5" r:id="rId3"/>
  </p:sldMasterIdLst>
  <p:notesMasterIdLst>
    <p:notesMasterId r:id="rId25"/>
  </p:notesMasterIdLst>
  <p:sldIdLst>
    <p:sldId id="257" r:id="rId4"/>
    <p:sldId id="936" r:id="rId5"/>
    <p:sldId id="889" r:id="rId6"/>
    <p:sldId id="921" r:id="rId7"/>
    <p:sldId id="929" r:id="rId8"/>
    <p:sldId id="930" r:id="rId9"/>
    <p:sldId id="931" r:id="rId10"/>
    <p:sldId id="932" r:id="rId11"/>
    <p:sldId id="933" r:id="rId12"/>
    <p:sldId id="934" r:id="rId13"/>
    <p:sldId id="935" r:id="rId14"/>
    <p:sldId id="796" r:id="rId15"/>
    <p:sldId id="925" r:id="rId16"/>
    <p:sldId id="937" r:id="rId17"/>
    <p:sldId id="818" r:id="rId18"/>
    <p:sldId id="918" r:id="rId19"/>
    <p:sldId id="917" r:id="rId20"/>
    <p:sldId id="914" r:id="rId21"/>
    <p:sldId id="922" r:id="rId22"/>
    <p:sldId id="927" r:id="rId23"/>
    <p:sldId id="928"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98" autoAdjust="0"/>
    <p:restoredTop sz="57932" autoAdjust="0"/>
  </p:normalViewPr>
  <p:slideViewPr>
    <p:cSldViewPr snapToGrid="0">
      <p:cViewPr varScale="1">
        <p:scale>
          <a:sx n="41" d="100"/>
          <a:sy n="41" d="100"/>
        </p:scale>
        <p:origin x="1818" y="60"/>
      </p:cViewPr>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30CCA18-CE92-4341-9187-6067A4CEA8D4}" type="datetimeFigureOut">
              <a:rPr lang="en-GB" smtClean="0"/>
              <a:t>24/04/2022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05B05DA-087E-4B02-A035-8D93738BC1AA}" type="slidenum">
              <a:rPr lang="en-GB" smtClean="0"/>
              <a:t>‹#›</a:t>
            </a:fld>
            <a:endParaRPr lang="en-GB"/>
          </a:p>
        </p:txBody>
      </p:sp>
    </p:spTree>
    <p:extLst>
      <p:ext uri="{BB962C8B-B14F-4D97-AF65-F5344CB8AC3E}">
        <p14:creationId xmlns:p14="http://schemas.microsoft.com/office/powerpoint/2010/main" val="41663224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indent="-216000">
              <a:lnSpc>
                <a:spcPct val="100000"/>
              </a:lnSpc>
            </a:pPr>
            <a:r>
              <a:rPr lang="en-GB" sz="1800" b="0" strike="noStrike" spc="-1" dirty="0">
                <a:solidFill>
                  <a:srgbClr val="000000"/>
                </a:solidFill>
                <a:latin typeface="+mn-lt"/>
                <a:ea typeface="Calibri"/>
              </a:rPr>
              <a:t>Artwork by Steve Clarke. Pronoun pictures from NCELP (www.ncelp.org). All additional pictures selected from </a:t>
            </a:r>
            <a:r>
              <a:rPr lang="en-GB" sz="1800" b="0" strike="noStrike" spc="-1" dirty="0" err="1">
                <a:solidFill>
                  <a:srgbClr val="000000"/>
                </a:solidFill>
                <a:latin typeface="+mn-lt"/>
                <a:ea typeface="Calibri"/>
              </a:rPr>
              <a:t>Pixabay</a:t>
            </a:r>
            <a:r>
              <a:rPr lang="en-GB" sz="1800" b="0" strike="noStrike" spc="-1" dirty="0">
                <a:solidFill>
                  <a:srgbClr val="000000"/>
                </a:solidFill>
                <a:latin typeface="+mn-lt"/>
                <a:ea typeface="Calibri"/>
              </a:rPr>
              <a:t> and are available under a Creative Commons license, no</a:t>
            </a:r>
          </a:p>
          <a:p>
            <a:pPr marL="0" indent="-216000">
              <a:lnSpc>
                <a:spcPct val="100000"/>
              </a:lnSpc>
            </a:pPr>
            <a:r>
              <a:rPr lang="en-GB" sz="1800" b="0" strike="noStrike" spc="-1" dirty="0">
                <a:solidFill>
                  <a:srgbClr val="000000"/>
                </a:solidFill>
                <a:latin typeface="+mn-lt"/>
                <a:ea typeface="Calibri"/>
              </a:rPr>
              <a:t>attribution required.</a:t>
            </a:r>
            <a:endParaRPr lang="en-GB" sz="1800" b="0" strike="noStrike" spc="-1" dirty="0">
              <a:latin typeface="Arial"/>
            </a:endParaRPr>
          </a:p>
          <a:p>
            <a:pPr marL="0" indent="-216000">
              <a:lnSpc>
                <a:spcPct val="100000"/>
              </a:lnSpc>
            </a:pPr>
            <a:endParaRPr lang="en-GB" sz="2000" b="1" strike="noStrike" spc="-1" dirty="0">
              <a:solidFill>
                <a:srgbClr val="002060"/>
              </a:solidFill>
              <a:latin typeface="Century Gothic"/>
              <a:ea typeface="Century Gothic"/>
            </a:endParaRPr>
          </a:p>
          <a:p>
            <a:pPr marL="0" indent="-216000">
              <a:lnSpc>
                <a:spcPct val="100000"/>
              </a:lnSpc>
            </a:pPr>
            <a:endParaRPr lang="en-GB" sz="2000" b="1" strike="noStrike" spc="-1" dirty="0">
              <a:solidFill>
                <a:srgbClr val="002060"/>
              </a:solidFill>
              <a:latin typeface="Century Gothic"/>
              <a:ea typeface="Century Gothic"/>
            </a:endParaRPr>
          </a:p>
          <a:p>
            <a:pPr marL="0" marR="0" lvl="0" indent="-216000" algn="l" defTabSz="914400" rtl="0" eaLnBrk="1" fontAlgn="auto" latinLnBrk="0" hangingPunct="1">
              <a:lnSpc>
                <a:spcPct val="100000"/>
              </a:lnSpc>
              <a:spcBef>
                <a:spcPts val="0"/>
              </a:spcBef>
              <a:spcAft>
                <a:spcPts val="0"/>
              </a:spcAft>
              <a:buClrTx/>
              <a:buSzTx/>
              <a:buFontTx/>
              <a:buNone/>
              <a:tabLst/>
              <a:defRPr/>
            </a:pPr>
            <a:r>
              <a:rPr lang="en-GB" sz="2000" b="1" strike="noStrike" spc="-1" dirty="0">
                <a:solidFill>
                  <a:srgbClr val="002060"/>
                </a:solidFill>
                <a:latin typeface="Century Gothic"/>
                <a:ea typeface="Century Gothic"/>
              </a:rPr>
              <a:t>Phonics:  Revisit SSC [</a:t>
            </a:r>
            <a:r>
              <a:rPr lang="fr-FR" sz="2000" b="1" strike="noStrike" spc="-1" dirty="0">
                <a:solidFill>
                  <a:srgbClr val="002060"/>
                </a:solidFill>
                <a:latin typeface="Century Gothic"/>
                <a:ea typeface="Century Gothic"/>
              </a:rPr>
              <a:t>ç/c] </a:t>
            </a:r>
            <a:r>
              <a:rPr lang="fr-FR" sz="2000" b="0" strike="noStrike" spc="-1" dirty="0">
                <a:solidFill>
                  <a:srgbClr val="002060"/>
                </a:solidFill>
                <a:latin typeface="Century Gothic"/>
                <a:ea typeface="Century Gothic"/>
              </a:rPr>
              <a:t>(soft -c) ici [167] français [251] garçon [1599] cinéma [1623] décider [165]</a:t>
            </a:r>
            <a:endParaRPr lang="it-IT" sz="2000" b="1" strike="noStrike" spc="-1" dirty="0">
              <a:solidFill>
                <a:srgbClr val="FF0066"/>
              </a:solidFill>
              <a:latin typeface="Century Gothic"/>
              <a:ea typeface="Century Gothic"/>
            </a:endParaRPr>
          </a:p>
          <a:p>
            <a:pPr marL="0" marR="0" lvl="0" indent="-216000" algn="l" defTabSz="914400" rtl="0" eaLnBrk="1" fontAlgn="auto" latinLnBrk="0" hangingPunct="1">
              <a:lnSpc>
                <a:spcPct val="100000"/>
              </a:lnSpc>
              <a:spcBef>
                <a:spcPts val="0"/>
              </a:spcBef>
              <a:spcAft>
                <a:spcPts val="0"/>
              </a:spcAft>
              <a:buClrTx/>
              <a:buSzTx/>
              <a:buFontTx/>
              <a:buNone/>
              <a:tabLst/>
              <a:defRPr/>
            </a:pPr>
            <a:endParaRPr lang="it-IT" sz="2000" b="1" strike="noStrike" spc="-1" dirty="0">
              <a:solidFill>
                <a:srgbClr val="FF0066"/>
              </a:solidFill>
              <a:latin typeface="Century Gothic"/>
              <a:ea typeface="Century Gothic"/>
            </a:endParaRPr>
          </a:p>
          <a:p>
            <a:pPr marL="0" marR="0" lvl="0" indent="-216000" algn="l" defTabSz="914400" rtl="0" eaLnBrk="1" fontAlgn="auto" latinLnBrk="0" hangingPunct="1">
              <a:lnSpc>
                <a:spcPct val="100000"/>
              </a:lnSpc>
              <a:spcBef>
                <a:spcPts val="0"/>
              </a:spcBef>
              <a:spcAft>
                <a:spcPts val="0"/>
              </a:spcAft>
              <a:buClrTx/>
              <a:buSzTx/>
              <a:buFontTx/>
              <a:buNone/>
              <a:tabLst/>
              <a:defRPr/>
            </a:pPr>
            <a:r>
              <a:rPr lang="it-IT" sz="2000" b="1" strike="noStrike" spc="-1" dirty="0">
                <a:solidFill>
                  <a:srgbClr val="FF0066"/>
                </a:solidFill>
                <a:latin typeface="Century Gothic"/>
                <a:ea typeface="Century Gothic"/>
              </a:rPr>
              <a:t>Vocabulary </a:t>
            </a:r>
            <a:r>
              <a:rPr lang="it-IT" sz="2000" b="0" strike="noStrike" spc="-1" dirty="0">
                <a:solidFill>
                  <a:srgbClr val="FF0066"/>
                </a:solidFill>
                <a:latin typeface="Century Gothic"/>
                <a:ea typeface="Century Gothic"/>
              </a:rPr>
              <a:t>(new words in </a:t>
            </a:r>
            <a:r>
              <a:rPr lang="it-IT" sz="2000" b="1" strike="noStrike" spc="-1" dirty="0">
                <a:solidFill>
                  <a:srgbClr val="FF0066"/>
                </a:solidFill>
                <a:latin typeface="Century Gothic"/>
                <a:ea typeface="Century Gothic"/>
              </a:rPr>
              <a:t>bold</a:t>
            </a:r>
            <a:r>
              <a:rPr lang="it-IT" sz="2000" b="0" strike="noStrike" spc="-1" dirty="0">
                <a:solidFill>
                  <a:srgbClr val="FF0066"/>
                </a:solidFill>
                <a:latin typeface="Century Gothic"/>
                <a:ea typeface="Century Gothic"/>
              </a:rPr>
              <a:t>): </a:t>
            </a:r>
            <a:r>
              <a:rPr lang="fr-FR" sz="2000" b="1" strike="noStrike" spc="-1" dirty="0">
                <a:solidFill>
                  <a:srgbClr val="FF0066"/>
                </a:solidFill>
                <a:latin typeface="Century Gothic"/>
                <a:ea typeface="Century Gothic"/>
              </a:rPr>
              <a:t>tu fais </a:t>
            </a:r>
            <a:r>
              <a:rPr lang="fr-FR" sz="2000" b="0" strike="noStrike" spc="-1" dirty="0">
                <a:solidFill>
                  <a:srgbClr val="FF0066"/>
                </a:solidFill>
                <a:latin typeface="Century Gothic"/>
                <a:ea typeface="Century Gothic"/>
              </a:rPr>
              <a:t>[25] </a:t>
            </a:r>
            <a:r>
              <a:rPr lang="fr-FR" sz="2000" b="1" strike="noStrike" spc="-1" dirty="0">
                <a:solidFill>
                  <a:srgbClr val="FF0066"/>
                </a:solidFill>
                <a:latin typeface="Century Gothic"/>
                <a:ea typeface="Century Gothic"/>
              </a:rPr>
              <a:t>effort </a:t>
            </a:r>
            <a:r>
              <a:rPr lang="fr-FR" sz="2000" b="0" strike="noStrike" spc="-1" dirty="0">
                <a:solidFill>
                  <a:srgbClr val="FF0066"/>
                </a:solidFill>
                <a:latin typeface="Century Gothic"/>
                <a:ea typeface="Century Gothic"/>
              </a:rPr>
              <a:t>[388] </a:t>
            </a:r>
            <a:r>
              <a:rPr lang="fr-FR" sz="2000" b="1" strike="noStrike" spc="-1" dirty="0">
                <a:solidFill>
                  <a:srgbClr val="FF0066"/>
                </a:solidFill>
                <a:latin typeface="Century Gothic"/>
                <a:ea typeface="Century Gothic"/>
              </a:rPr>
              <a:t>voyage </a:t>
            </a:r>
            <a:r>
              <a:rPr lang="fr-FR" sz="2000" b="0" strike="noStrike" spc="-1" dirty="0">
                <a:solidFill>
                  <a:srgbClr val="FF0066"/>
                </a:solidFill>
                <a:latin typeface="Century Gothic"/>
                <a:ea typeface="Century Gothic"/>
              </a:rPr>
              <a:t>[904] carte</a:t>
            </a:r>
            <a:r>
              <a:rPr lang="fr-FR" sz="2000" b="1" strike="noStrike" spc="-1" dirty="0">
                <a:solidFill>
                  <a:srgbClr val="FF0066"/>
                </a:solidFill>
                <a:latin typeface="Century Gothic"/>
                <a:ea typeface="Century Gothic"/>
              </a:rPr>
              <a:t> </a:t>
            </a:r>
            <a:r>
              <a:rPr lang="fr-FR" sz="2000" b="0" strike="noStrike" spc="-1" dirty="0">
                <a:solidFill>
                  <a:srgbClr val="FF0066"/>
                </a:solidFill>
                <a:latin typeface="Century Gothic"/>
                <a:ea typeface="Century Gothic"/>
              </a:rPr>
              <a:t>[955] gâteau [4845] liste [924] </a:t>
            </a:r>
          </a:p>
          <a:p>
            <a:pPr marL="0" marR="0" lvl="0" indent="-216000" algn="l" defTabSz="914400" rtl="0" eaLnBrk="1" fontAlgn="auto" latinLnBrk="0" hangingPunct="1">
              <a:lnSpc>
                <a:spcPct val="100000"/>
              </a:lnSpc>
              <a:spcBef>
                <a:spcPts val="0"/>
              </a:spcBef>
              <a:spcAft>
                <a:spcPts val="0"/>
              </a:spcAft>
              <a:buClrTx/>
              <a:buSzTx/>
              <a:buFontTx/>
              <a:buNone/>
              <a:tabLst/>
              <a:defRPr/>
            </a:pPr>
            <a:endParaRPr lang="en-GB" sz="1800" dirty="0">
              <a:solidFill>
                <a:srgbClr val="FF0066"/>
              </a:solidFill>
              <a:effectLst/>
              <a:latin typeface="Century Gothic" panose="020B0502020202020204" pitchFamily="34" charset="0"/>
              <a:ea typeface="+mn-ea"/>
              <a:cs typeface="+mn-cs"/>
            </a:endParaRPr>
          </a:p>
          <a:p>
            <a:pPr marL="0" indent="-216000">
              <a:lnSpc>
                <a:spcPct val="100000"/>
              </a:lnSpc>
            </a:pPr>
            <a:r>
              <a:rPr lang="en-GB" sz="1800" b="1" dirty="0">
                <a:solidFill>
                  <a:srgbClr val="FF0066"/>
                </a:solidFill>
                <a:effectLst/>
                <a:latin typeface="Century Gothic" panose="020B0502020202020204" pitchFamily="34" charset="0"/>
                <a:ea typeface="+mn-ea"/>
                <a:cs typeface="+mn-cs"/>
              </a:rPr>
              <a:t>Revisit 1</a:t>
            </a:r>
            <a:r>
              <a:rPr lang="en-GB" sz="1800" dirty="0">
                <a:solidFill>
                  <a:srgbClr val="FF0066"/>
                </a:solidFill>
                <a:effectLst/>
                <a:latin typeface="Century Gothic" panose="020B0502020202020204" pitchFamily="34" charset="0"/>
                <a:ea typeface="+mn-ea"/>
                <a:cs typeface="+mn-cs"/>
              </a:rPr>
              <a:t>: </a:t>
            </a:r>
            <a:r>
              <a:rPr lang="fr-FR" sz="1800" b="0" dirty="0">
                <a:solidFill>
                  <a:srgbClr val="FF0066"/>
                </a:solidFill>
                <a:effectLst/>
                <a:latin typeface="Century Gothic" panose="020B0502020202020204" pitchFamily="34" charset="0"/>
                <a:ea typeface="+mn-ea"/>
                <a:cs typeface="+mn-cs"/>
              </a:rPr>
              <a:t>aller [53] je vais il/elle va à (meaning ‘at/in/to’)[4] Canada [N/A] France [N/A] nord [1090] sud [1242] est [4603] ouest [1690] </a:t>
            </a:r>
          </a:p>
          <a:p>
            <a:pPr marL="0" indent="-216000">
              <a:lnSpc>
                <a:spcPct val="100000"/>
              </a:lnSpc>
            </a:pPr>
            <a:r>
              <a:rPr lang="en-GB" sz="1800" b="1" dirty="0">
                <a:solidFill>
                  <a:srgbClr val="FF0066"/>
                </a:solidFill>
                <a:effectLst/>
                <a:latin typeface="Century Gothic" panose="020B0502020202020204" pitchFamily="34" charset="0"/>
                <a:ea typeface="+mn-ea"/>
                <a:cs typeface="+mn-cs"/>
              </a:rPr>
              <a:t>Revisit 2</a:t>
            </a:r>
            <a:r>
              <a:rPr lang="en-GB" sz="1800" dirty="0">
                <a:solidFill>
                  <a:srgbClr val="FF0066"/>
                </a:solidFill>
                <a:effectLst/>
                <a:latin typeface="Century Gothic" panose="020B0502020202020204" pitchFamily="34" charset="0"/>
                <a:ea typeface="+mn-ea"/>
                <a:cs typeface="+mn-cs"/>
              </a:rPr>
              <a:t>:</a:t>
            </a:r>
            <a:r>
              <a:rPr lang="en-GB" sz="1800" b="1" dirty="0">
                <a:solidFill>
                  <a:srgbClr val="FF0066"/>
                </a:solidFill>
                <a:effectLst/>
                <a:latin typeface="Century Gothic" panose="020B0502020202020204" pitchFamily="34" charset="0"/>
                <a:ea typeface="+mn-ea"/>
                <a:cs typeface="+mn-cs"/>
              </a:rPr>
              <a:t> </a:t>
            </a:r>
            <a:r>
              <a:rPr lang="fr-FR" sz="1800" b="0" dirty="0">
                <a:solidFill>
                  <a:srgbClr val="FF0066"/>
                </a:solidFill>
                <a:effectLst/>
                <a:latin typeface="Century Gothic" panose="020B0502020202020204" pitchFamily="34" charset="0"/>
                <a:ea typeface="+mn-ea"/>
                <a:cs typeface="+mn-cs"/>
              </a:rPr>
              <a:t>aimer [242] avoir [8]  vous2 [50] animal [1002] cadeau [2298] chapeau [2908] cheval [2220] fanal [&gt;5000] gâteau [4845] feu [786]  jeu [291] vœu [2103]</a:t>
            </a:r>
          </a:p>
          <a:p>
            <a:pPr marL="0" indent="-216000">
              <a:lnSpc>
                <a:spcPct val="100000"/>
              </a:lnSpc>
            </a:pPr>
            <a:endParaRPr lang="en-GB" sz="1400" dirty="0">
              <a:solidFill>
                <a:srgbClr val="FF0066"/>
              </a:solidFill>
              <a:effectLst/>
              <a:latin typeface="Century Gothic" panose="020B0502020202020204" pitchFamily="34" charset="0"/>
              <a:ea typeface="+mn-ea"/>
              <a:cs typeface="+mn-cs"/>
            </a:endParaRPr>
          </a:p>
          <a:p>
            <a:pPr marL="0" indent="-216000">
              <a:lnSpc>
                <a:spcPct val="100000"/>
              </a:lnSpc>
            </a:pPr>
            <a:r>
              <a:rPr lang="en-GB" sz="1400" dirty="0" err="1">
                <a:solidFill>
                  <a:srgbClr val="FF0066"/>
                </a:solidFill>
                <a:effectLst/>
                <a:latin typeface="Century Gothic" panose="020B0502020202020204" pitchFamily="34" charset="0"/>
                <a:ea typeface="+mn-ea"/>
                <a:cs typeface="+mn-cs"/>
              </a:rPr>
              <a:t>Londsale</a:t>
            </a:r>
            <a:r>
              <a:rPr lang="en-GB" sz="1400" dirty="0">
                <a:solidFill>
                  <a:srgbClr val="FF0066"/>
                </a:solidFill>
                <a:effectLst/>
                <a:latin typeface="Century Gothic" panose="020B0502020202020204" pitchFamily="34" charset="0"/>
                <a:ea typeface="+mn-ea"/>
                <a:cs typeface="+mn-cs"/>
              </a:rPr>
              <a:t>, D., &amp; Le Bras, Y.  (2009). </a:t>
            </a:r>
            <a:r>
              <a:rPr lang="en-GB" sz="1400" i="1" dirty="0">
                <a:solidFill>
                  <a:srgbClr val="FF0066"/>
                </a:solidFill>
                <a:effectLst/>
                <a:latin typeface="Century Gothic" panose="020B0502020202020204" pitchFamily="34" charset="0"/>
                <a:ea typeface="+mn-ea"/>
                <a:cs typeface="+mn-cs"/>
              </a:rPr>
              <a:t>A Frequency Dictionary of French: Core vocabulary for learners </a:t>
            </a:r>
            <a:r>
              <a:rPr lang="en-GB" sz="1400" dirty="0">
                <a:solidFill>
                  <a:srgbClr val="FF0066"/>
                </a:solidFill>
                <a:effectLst/>
                <a:latin typeface="Century Gothic" panose="020B0502020202020204" pitchFamily="34" charset="0"/>
                <a:ea typeface="+mn-ea"/>
                <a:cs typeface="+mn-cs"/>
              </a:rPr>
              <a:t>London: Routledge.</a:t>
            </a:r>
          </a:p>
          <a:p>
            <a:pPr marL="216000" indent="-216000">
              <a:lnSpc>
                <a:spcPct val="100000"/>
              </a:lnSpc>
            </a:pPr>
            <a:endParaRPr lang="en-GB" sz="1400" b="0" strike="noStrike" spc="-1" dirty="0">
              <a:solidFill>
                <a:srgbClr val="FF0066"/>
              </a:solidFill>
              <a:latin typeface="Arial"/>
            </a:endParaRPr>
          </a:p>
          <a:p>
            <a:pPr marL="0" indent="-216000">
              <a:lnSpc>
                <a:spcPct val="100000"/>
              </a:lnSpc>
            </a:pPr>
            <a:r>
              <a:rPr lang="en-GB" sz="1600" b="0" strike="noStrike" spc="-1" dirty="0">
                <a:solidFill>
                  <a:srgbClr val="FF0066"/>
                </a:solidFill>
                <a:latin typeface="+mn-lt"/>
                <a:ea typeface="Calibri"/>
              </a:rPr>
              <a:t>The frequency rankings for words that occur in this PowerPoint which have been</a:t>
            </a:r>
            <a:r>
              <a:rPr lang="en-GB" sz="1600" b="0" i="1" strike="noStrike" spc="-1" dirty="0">
                <a:solidFill>
                  <a:srgbClr val="FF0066"/>
                </a:solidFill>
                <a:latin typeface="+mn-lt"/>
                <a:ea typeface="Calibri"/>
              </a:rPr>
              <a:t> previously</a:t>
            </a:r>
            <a:r>
              <a:rPr lang="en-GB" sz="1600" b="0" strike="noStrike" spc="-1" dirty="0">
                <a:solidFill>
                  <a:srgbClr val="FF0066"/>
                </a:solidFill>
                <a:latin typeface="+mn-lt"/>
                <a:ea typeface="Calibri"/>
              </a:rPr>
              <a:t> introduced in these resources are given in the SOW and in the resources that first</a:t>
            </a:r>
          </a:p>
          <a:p>
            <a:pPr marL="0" indent="-216000">
              <a:lnSpc>
                <a:spcPct val="100000"/>
              </a:lnSpc>
            </a:pPr>
            <a:r>
              <a:rPr lang="en-GB" sz="1600" b="0" strike="noStrike" spc="-1" dirty="0">
                <a:solidFill>
                  <a:srgbClr val="FF0066"/>
                </a:solidFill>
                <a:latin typeface="+mn-lt"/>
                <a:ea typeface="Calibri"/>
              </a:rPr>
              <a:t>introduced and formally re-visited those words. </a:t>
            </a:r>
            <a:endParaRPr lang="en-GB" sz="1600" b="0" strike="noStrike" spc="-1" dirty="0">
              <a:solidFill>
                <a:srgbClr val="FF0066"/>
              </a:solidFill>
              <a:latin typeface="Arial"/>
            </a:endParaRPr>
          </a:p>
          <a:p>
            <a:pPr marL="0" indent="-216000">
              <a:lnSpc>
                <a:spcPct val="100000"/>
              </a:lnSpc>
            </a:pPr>
            <a:r>
              <a:rPr lang="en-GB" sz="1800" b="0" strike="noStrike" spc="-1" dirty="0">
                <a:solidFill>
                  <a:srgbClr val="FF0066"/>
                </a:solidFill>
                <a:latin typeface="+mn-lt"/>
                <a:ea typeface="Calibri"/>
              </a:rPr>
              <a:t>For any </a:t>
            </a:r>
            <a:r>
              <a:rPr lang="en-GB" sz="1800" b="0" i="1" strike="noStrike" spc="-1" dirty="0">
                <a:solidFill>
                  <a:srgbClr val="FF0066"/>
                </a:solidFill>
                <a:latin typeface="+mn-lt"/>
                <a:ea typeface="Calibri"/>
              </a:rPr>
              <a:t>other </a:t>
            </a:r>
            <a:r>
              <a:rPr lang="en-GB" sz="1800" b="0" strike="noStrike" spc="-1" dirty="0">
                <a:solidFill>
                  <a:srgbClr val="FF0066"/>
                </a:solidFill>
                <a:latin typeface="+mn-lt"/>
                <a:ea typeface="Calibri"/>
              </a:rPr>
              <a:t>words that occur incidentally in this PowerPoint, frequency rankings will be provided in the notes field wherever possible.</a:t>
            </a:r>
            <a:endParaRPr lang="en-GB" sz="1800" b="0" strike="noStrike" spc="-1" dirty="0">
              <a:solidFill>
                <a:srgbClr val="FF0066"/>
              </a:solidFill>
              <a:latin typeface="Arial"/>
            </a:endParaRPr>
          </a:p>
          <a:p>
            <a:pPr marL="216000" indent="-216000">
              <a:lnSpc>
                <a:spcPct val="100000"/>
              </a:lnSpc>
            </a:pPr>
            <a:endParaRPr lang="en-GB" sz="1800" b="0" strike="noStrike" spc="-1" dirty="0">
              <a:latin typeface="Arial"/>
            </a:endParaRPr>
          </a:p>
        </p:txBody>
      </p:sp>
      <p:sp>
        <p:nvSpPr>
          <p:cNvPr id="96" name="Google Shape;9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[6/7]</a:t>
            </a:r>
            <a:endParaRPr lang="en-GB" b="0" dirty="0"/>
          </a:p>
          <a:p>
            <a:endParaRPr lang="en-US" b="1"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10</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403826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[7/7]</a:t>
            </a:r>
            <a:endParaRPr lang="en-GB" b="0" dirty="0"/>
          </a:p>
          <a:p>
            <a:endParaRPr lang="en-US" b="1"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11</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990572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81A2A5C5-5043-4518-B089-45895BB67D90}"/>
              </a:ext>
            </a:extLst>
          </p:cNvPr>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Do this recap before Follow up 4.</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Timing: 2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recap the use of </a:t>
            </a:r>
            <a:r>
              <a:rPr lang="en-GB" b="1" i="1" dirty="0"/>
              <a:t>Est-</a:t>
            </a:r>
            <a:r>
              <a:rPr lang="en-GB" b="1" i="1" dirty="0" err="1"/>
              <a:t>ce</a:t>
            </a:r>
            <a:r>
              <a:rPr lang="en-GB" b="1" i="1" dirty="0"/>
              <a:t> que </a:t>
            </a:r>
            <a:r>
              <a:rPr lang="en-GB" b="0" dirty="0"/>
              <a:t>to ask questions and introduce </a:t>
            </a:r>
            <a:r>
              <a:rPr lang="en-GB" b="1" i="1" dirty="0"/>
              <a:t>Qu’ </a:t>
            </a:r>
            <a:r>
              <a:rPr lang="en-GB" b="1" i="1" dirty="0" err="1"/>
              <a:t>est-ce</a:t>
            </a:r>
            <a:r>
              <a:rPr lang="en-GB" b="1" i="1" dirty="0"/>
              <a:t> que</a:t>
            </a:r>
            <a:br>
              <a:rPr lang="en-GB" b="1" i="1" dirty="0"/>
            </a:br>
            <a:br>
              <a:rPr lang="en-GB" b="1" i="1" dirty="0"/>
            </a:br>
            <a:r>
              <a:rPr lang="en-GB" b="1" i="1" dirty="0"/>
              <a:t>(Remember that pupils have already also been taught </a:t>
            </a:r>
            <a:r>
              <a:rPr lang="en-GB" sz="1200" b="1" i="1" dirty="0" err="1">
                <a:solidFill>
                  <a:srgbClr val="1E4E79"/>
                </a:solidFill>
                <a:latin typeface="Century Gothic"/>
                <a:ea typeface="Century Gothic"/>
                <a:cs typeface="Century Gothic"/>
                <a:sym typeface="Century Gothic"/>
              </a:rPr>
              <a:t>Où</a:t>
            </a:r>
            <a:r>
              <a:rPr lang="en-GB" sz="1200" b="1" dirty="0">
                <a:solidFill>
                  <a:srgbClr val="1E4E79"/>
                </a:solidFill>
                <a:latin typeface="Century Gothic"/>
                <a:ea typeface="Century Gothic"/>
                <a:cs typeface="Century Gothic"/>
                <a:sym typeface="Century Gothic"/>
              </a:rPr>
              <a:t> </a:t>
            </a:r>
            <a:r>
              <a:rPr lang="en-GB" sz="1200" b="1" dirty="0" err="1">
                <a:solidFill>
                  <a:srgbClr val="1E4E79"/>
                </a:solidFill>
                <a:latin typeface="Century Gothic"/>
                <a:ea typeface="Century Gothic"/>
                <a:cs typeface="Century Gothic"/>
                <a:sym typeface="Century Gothic"/>
              </a:rPr>
              <a:t>e</a:t>
            </a:r>
            <a:r>
              <a:rPr lang="en-GB" sz="1200" b="1" i="1" dirty="0" err="1">
                <a:solidFill>
                  <a:srgbClr val="1E4E79"/>
                </a:solidFill>
                <a:latin typeface="Century Gothic"/>
                <a:ea typeface="Century Gothic"/>
                <a:cs typeface="Century Gothic"/>
                <a:sym typeface="Century Gothic"/>
              </a:rPr>
              <a:t>st-ce</a:t>
            </a:r>
            <a:r>
              <a:rPr lang="en-GB" sz="1200" b="1" i="1" dirty="0">
                <a:solidFill>
                  <a:srgbClr val="1E4E79"/>
                </a:solidFill>
                <a:latin typeface="Century Gothic"/>
                <a:ea typeface="Century Gothic"/>
                <a:cs typeface="Century Gothic"/>
                <a:sym typeface="Century Gothic"/>
              </a:rPr>
              <a:t> que)</a:t>
            </a:r>
            <a:endParaRPr lang="en-GB" b="1" i="1" dirty="0"/>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through the animations to present the information.</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Elicit English translations for the French examples provided. </a:t>
            </a:r>
          </a:p>
          <a:p>
            <a:pPr marL="228600" marR="0" lvl="0" indent="-228600" algn="l" rtl="0">
              <a:lnSpc>
                <a:spcPct val="100000"/>
              </a:lnSpc>
              <a:spcBef>
                <a:spcPts val="0"/>
              </a:spcBef>
              <a:spcAft>
                <a:spcPts val="0"/>
              </a:spcAft>
              <a:buClr>
                <a:schemeClr val="dk1"/>
              </a:buClr>
              <a:buSzPts val="1200"/>
              <a:buFont typeface="Calibri"/>
              <a:buAutoNum type="arabicPeriod"/>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a:p>
            <a:endParaRPr lang="en-GB" dirty="0"/>
          </a:p>
        </p:txBody>
      </p:sp>
    </p:spTree>
    <p:extLst>
      <p:ext uri="{BB962C8B-B14F-4D97-AF65-F5344CB8AC3E}">
        <p14:creationId xmlns:p14="http://schemas.microsoft.com/office/powerpoint/2010/main" val="6296073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81A2A5C5-5043-4518-B089-45895BB67D90}"/>
              </a:ext>
            </a:extLst>
          </p:cNvPr>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2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practise pronouncing </a:t>
            </a:r>
            <a:r>
              <a:rPr lang="en-GB" sz="1200" b="1" i="1" dirty="0" err="1">
                <a:solidFill>
                  <a:srgbClr val="1E4E79"/>
                </a:solidFill>
                <a:latin typeface="Century Gothic"/>
                <a:ea typeface="Century Gothic"/>
                <a:cs typeface="Century Gothic"/>
                <a:sym typeface="Century Gothic"/>
              </a:rPr>
              <a:t>Qu’</a:t>
            </a:r>
            <a:r>
              <a:rPr lang="en-GB" sz="1200" b="1" dirty="0" err="1">
                <a:solidFill>
                  <a:srgbClr val="1E4E79"/>
                </a:solidFill>
                <a:latin typeface="Century Gothic"/>
                <a:ea typeface="Century Gothic"/>
                <a:cs typeface="Century Gothic"/>
                <a:sym typeface="Century Gothic"/>
              </a:rPr>
              <a:t>e</a:t>
            </a:r>
            <a:r>
              <a:rPr lang="en-GB" sz="1200" b="1" i="1" dirty="0" err="1">
                <a:solidFill>
                  <a:srgbClr val="1E4E79"/>
                </a:solidFill>
                <a:latin typeface="Century Gothic"/>
                <a:ea typeface="Century Gothic"/>
                <a:cs typeface="Century Gothic"/>
                <a:sym typeface="Century Gothic"/>
              </a:rPr>
              <a:t>st-ce</a:t>
            </a:r>
            <a:r>
              <a:rPr lang="en-GB" sz="1200" b="1" i="1" dirty="0">
                <a:solidFill>
                  <a:srgbClr val="1E4E79"/>
                </a:solidFill>
                <a:latin typeface="Century Gothic"/>
                <a:ea typeface="Century Gothic"/>
                <a:cs typeface="Century Gothic"/>
                <a:sym typeface="Century Gothic"/>
              </a:rPr>
              <a:t> que</a:t>
            </a:r>
            <a:endParaRPr lang="en-GB" b="0" dirty="0"/>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through the animations to present the information.</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each audio button to hear </a:t>
            </a:r>
            <a:r>
              <a:rPr lang="en-GB" sz="1200" b="1" i="1" dirty="0" err="1">
                <a:solidFill>
                  <a:srgbClr val="1E4E79"/>
                </a:solidFill>
                <a:latin typeface="Century Gothic"/>
                <a:ea typeface="Century Gothic"/>
                <a:cs typeface="Century Gothic"/>
                <a:sym typeface="Century Gothic"/>
              </a:rPr>
              <a:t>Qu’</a:t>
            </a:r>
            <a:r>
              <a:rPr lang="en-GB" sz="1200" b="1" dirty="0" err="1">
                <a:solidFill>
                  <a:srgbClr val="1E4E79"/>
                </a:solidFill>
                <a:latin typeface="Century Gothic"/>
                <a:ea typeface="Century Gothic"/>
                <a:cs typeface="Century Gothic"/>
                <a:sym typeface="Century Gothic"/>
              </a:rPr>
              <a:t>e</a:t>
            </a:r>
            <a:r>
              <a:rPr lang="en-GB" sz="1200" b="1" i="1" dirty="0" err="1">
                <a:solidFill>
                  <a:srgbClr val="1E4E79"/>
                </a:solidFill>
                <a:latin typeface="Century Gothic"/>
                <a:ea typeface="Century Gothic"/>
                <a:cs typeface="Century Gothic"/>
                <a:sym typeface="Century Gothic"/>
              </a:rPr>
              <a:t>st-ce</a:t>
            </a:r>
            <a:r>
              <a:rPr lang="en-GB" sz="1200" b="1" i="1" dirty="0">
                <a:solidFill>
                  <a:srgbClr val="1E4E79"/>
                </a:solidFill>
                <a:latin typeface="Century Gothic"/>
                <a:ea typeface="Century Gothic"/>
                <a:cs typeface="Century Gothic"/>
                <a:sym typeface="Century Gothic"/>
              </a:rPr>
              <a:t> que </a:t>
            </a:r>
            <a:r>
              <a:rPr lang="en-GB" dirty="0"/>
              <a:t>at two different speeds.</a:t>
            </a:r>
          </a:p>
          <a:p>
            <a:pPr marL="228600" marR="0" lvl="0" indent="-228600" algn="l" rtl="0">
              <a:lnSpc>
                <a:spcPct val="100000"/>
              </a:lnSpc>
              <a:spcBef>
                <a:spcPts val="0"/>
              </a:spcBef>
              <a:spcAft>
                <a:spcPts val="0"/>
              </a:spcAft>
              <a:buClr>
                <a:schemeClr val="dk1"/>
              </a:buClr>
              <a:buSzPts val="1200"/>
              <a:buFont typeface="Calibri"/>
              <a:buAutoNum type="arabicPeriod"/>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a:p>
            <a:endParaRPr lang="en-GB" dirty="0"/>
          </a:p>
        </p:txBody>
      </p:sp>
    </p:spTree>
    <p:extLst>
      <p:ext uri="{BB962C8B-B14F-4D97-AF65-F5344CB8AC3E}">
        <p14:creationId xmlns:p14="http://schemas.microsoft.com/office/powerpoint/2010/main" val="30374586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Google Shape;333;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4" name="Google Shape;334;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5 minutes</a:t>
            </a:r>
            <a:br>
              <a:rPr lang="en-GB" b="0" dirty="0"/>
            </a:b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aural comprehension of and differentiation between ‘</a:t>
            </a:r>
            <a:r>
              <a:rPr lang="en-GB" b="0" dirty="0" err="1"/>
              <a:t>qu’est-ce</a:t>
            </a:r>
            <a:r>
              <a:rPr lang="en-GB" b="0" dirty="0"/>
              <a:t> que’ and ‘</a:t>
            </a:r>
            <a:r>
              <a:rPr lang="en-GB" b="0" dirty="0" err="1"/>
              <a:t>est-ce</a:t>
            </a:r>
            <a:r>
              <a:rPr lang="en-GB" b="0" dirty="0"/>
              <a:t> que’ questions.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p>
          <a:p>
            <a:pPr marL="228600" lvl="0" indent="-228600" algn="l" rtl="0">
              <a:spcBef>
                <a:spcPts val="0"/>
              </a:spcBef>
              <a:spcAft>
                <a:spcPts val="0"/>
              </a:spcAft>
              <a:buAutoNum type="arabicPeriod"/>
            </a:pPr>
            <a:r>
              <a:rPr lang="en-GB" dirty="0"/>
              <a:t>Read the instruction in French. Explain that Est-</a:t>
            </a:r>
            <a:r>
              <a:rPr lang="en-GB" dirty="0" err="1"/>
              <a:t>ce</a:t>
            </a:r>
            <a:r>
              <a:rPr lang="en-GB" dirty="0"/>
              <a:t> que (is/are) questions are ‘yes/no’ questions, but that </a:t>
            </a:r>
            <a:r>
              <a:rPr lang="en-GB" dirty="0" err="1"/>
              <a:t>qu’est-ce</a:t>
            </a:r>
            <a:r>
              <a:rPr lang="en-GB" dirty="0"/>
              <a:t> que (what) questions require information and can’t be answered with a yes/no.</a:t>
            </a:r>
          </a:p>
          <a:p>
            <a:pPr marL="228600" lvl="0" indent="-228600" algn="l" rtl="0">
              <a:spcBef>
                <a:spcPts val="0"/>
              </a:spcBef>
              <a:spcAft>
                <a:spcPts val="0"/>
              </a:spcAft>
              <a:buAutoNum type="arabicPeriod"/>
            </a:pPr>
            <a:r>
              <a:rPr lang="en-GB" dirty="0"/>
              <a:t>Do [1] with the pupils. Click to listen. Pupils write A or B, depending on the question they hear.</a:t>
            </a:r>
          </a:p>
          <a:p>
            <a:pPr marL="228600" lvl="0" indent="-228600" algn="l" rtl="0">
              <a:spcBef>
                <a:spcPts val="0"/>
              </a:spcBef>
              <a:spcAft>
                <a:spcPts val="0"/>
              </a:spcAft>
              <a:buAutoNum type="arabicPeriod"/>
            </a:pPr>
            <a:r>
              <a:rPr lang="en-GB" dirty="0"/>
              <a:t>Click for answer.</a:t>
            </a:r>
          </a:p>
          <a:p>
            <a:pPr marL="228600" lvl="0" indent="-228600" algn="l" rtl="0">
              <a:spcBef>
                <a:spcPts val="0"/>
              </a:spcBef>
              <a:spcAft>
                <a:spcPts val="0"/>
              </a:spcAft>
              <a:buAutoNum type="arabicPeriod"/>
            </a:pPr>
            <a:r>
              <a:rPr lang="en-GB" b="0" dirty="0"/>
              <a:t>Complete items 2-5 and click to correct with the class.</a:t>
            </a:r>
          </a:p>
          <a:p>
            <a:pPr marL="0" lvl="0" indent="0" algn="l" rtl="0">
              <a:spcBef>
                <a:spcPts val="0"/>
              </a:spcBef>
              <a:spcAft>
                <a:spcPts val="0"/>
              </a:spcAft>
              <a:buNone/>
            </a:pPr>
            <a:endParaRPr lang="en-GB" b="0" dirty="0"/>
          </a:p>
          <a:p>
            <a:pPr marL="0" lvl="0" indent="0" algn="l" rtl="0">
              <a:spcBef>
                <a:spcPts val="0"/>
              </a:spcBef>
              <a:spcAft>
                <a:spcPts val="0"/>
              </a:spcAft>
              <a:buNone/>
            </a:pPr>
            <a:r>
              <a:rPr lang="en-GB" sz="1200" b="1" dirty="0">
                <a:solidFill>
                  <a:srgbClr val="002060"/>
                </a:solidFill>
                <a:latin typeface="Century Gothic"/>
                <a:ea typeface="Century Gothic"/>
                <a:cs typeface="Century Gothic"/>
                <a:sym typeface="Century Gothic"/>
              </a:rPr>
              <a:t>Transcript:</a:t>
            </a:r>
            <a:endParaRPr lang="en-GB" sz="1200" b="0" dirty="0">
              <a:solidFill>
                <a:srgbClr val="002060"/>
              </a:solidFill>
              <a:latin typeface="Century Gothic"/>
              <a:ea typeface="Century Gothic"/>
              <a:cs typeface="Century Gothic"/>
              <a:sym typeface="Century Gothic"/>
            </a:endParaRPr>
          </a:p>
          <a:p>
            <a:r>
              <a:rPr lang="en-GB" sz="1200" b="0" kern="1200" dirty="0" err="1">
                <a:solidFill>
                  <a:schemeClr val="tx1"/>
                </a:solidFill>
                <a:effectLst/>
                <a:latin typeface="+mn-lt"/>
                <a:ea typeface="+mn-ea"/>
                <a:cs typeface="+mn-cs"/>
              </a:rPr>
              <a:t>Qu’est-ce</a:t>
            </a:r>
            <a:r>
              <a:rPr lang="en-GB" sz="1200" b="0" kern="1200" dirty="0">
                <a:solidFill>
                  <a:schemeClr val="tx1"/>
                </a:solidFill>
                <a:effectLst/>
                <a:latin typeface="+mn-lt"/>
                <a:ea typeface="+mn-ea"/>
                <a:cs typeface="+mn-cs"/>
              </a:rPr>
              <a:t> que </a:t>
            </a:r>
            <a:r>
              <a:rPr lang="en-GB" sz="1200" b="0" kern="1200" dirty="0" err="1">
                <a:solidFill>
                  <a:schemeClr val="tx1"/>
                </a:solidFill>
                <a:effectLst/>
                <a:latin typeface="+mn-lt"/>
                <a:ea typeface="+mn-ea"/>
                <a:cs typeface="+mn-cs"/>
              </a:rPr>
              <a:t>tu</a:t>
            </a:r>
            <a:r>
              <a:rPr lang="en-GB" sz="1200" b="0" kern="1200" dirty="0">
                <a:solidFill>
                  <a:schemeClr val="tx1"/>
                </a:solidFill>
                <a:effectLst/>
                <a:latin typeface="+mn-lt"/>
                <a:ea typeface="+mn-ea"/>
                <a:cs typeface="+mn-cs"/>
              </a:rPr>
              <a:t> </a:t>
            </a:r>
            <a:r>
              <a:rPr lang="en-GB" sz="1200" b="0" kern="1200" dirty="0" err="1">
                <a:solidFill>
                  <a:schemeClr val="tx1"/>
                </a:solidFill>
                <a:effectLst/>
                <a:latin typeface="+mn-lt"/>
                <a:ea typeface="+mn-ea"/>
                <a:cs typeface="+mn-cs"/>
              </a:rPr>
              <a:t>fais</a:t>
            </a:r>
            <a:r>
              <a:rPr lang="en-GB" sz="1200" b="0" kern="1200" dirty="0">
                <a:solidFill>
                  <a:schemeClr val="tx1"/>
                </a:solidFill>
                <a:effectLst/>
                <a:latin typeface="+mn-lt"/>
                <a:ea typeface="+mn-ea"/>
                <a:cs typeface="+mn-cs"/>
              </a:rPr>
              <a:t> </a:t>
            </a:r>
            <a:r>
              <a:rPr lang="en-GB" sz="1200" b="0" kern="1200" dirty="0" err="1">
                <a:solidFill>
                  <a:schemeClr val="tx1"/>
                </a:solidFill>
                <a:effectLst/>
                <a:latin typeface="+mn-lt"/>
                <a:ea typeface="+mn-ea"/>
                <a:cs typeface="+mn-cs"/>
              </a:rPr>
              <a:t>maintenant</a:t>
            </a:r>
            <a:r>
              <a:rPr lang="en-GB" sz="1200" b="0" kern="1200" dirty="0">
                <a:solidFill>
                  <a:schemeClr val="tx1"/>
                </a:solidFill>
                <a:effectLst/>
                <a:latin typeface="+mn-lt"/>
                <a:ea typeface="+mn-ea"/>
                <a:cs typeface="+mn-cs"/>
              </a:rPr>
              <a:t> ?</a:t>
            </a:r>
          </a:p>
          <a:p>
            <a:r>
              <a:rPr lang="es-ES_tradnl" sz="1200" b="0" kern="1200" dirty="0">
                <a:solidFill>
                  <a:schemeClr val="tx1"/>
                </a:solidFill>
                <a:effectLst/>
                <a:latin typeface="+mn-lt"/>
                <a:ea typeface="+mn-ea"/>
                <a:cs typeface="+mn-cs"/>
              </a:rPr>
              <a:t>Est-ce que tu fais la cuisine ?</a:t>
            </a:r>
          </a:p>
          <a:p>
            <a:r>
              <a:rPr lang="es-ES_tradnl" sz="1200" b="0" kern="1200" dirty="0">
                <a:solidFill>
                  <a:schemeClr val="tx1"/>
                </a:solidFill>
                <a:effectLst/>
                <a:latin typeface="+mn-lt"/>
                <a:ea typeface="+mn-ea"/>
                <a:cs typeface="+mn-cs"/>
              </a:rPr>
              <a:t>Est-ce que tu as la liste ?</a:t>
            </a:r>
            <a:br>
              <a:rPr lang="es-ES_tradnl" sz="1200" b="0" kern="1200" dirty="0">
                <a:solidFill>
                  <a:schemeClr val="tx1"/>
                </a:solidFill>
                <a:effectLst/>
                <a:latin typeface="+mn-lt"/>
                <a:ea typeface="+mn-ea"/>
                <a:cs typeface="+mn-cs"/>
              </a:rPr>
            </a:br>
            <a:r>
              <a:rPr lang="en-GB" sz="1200" b="0" kern="1200" dirty="0" err="1">
                <a:solidFill>
                  <a:schemeClr val="tx1"/>
                </a:solidFill>
                <a:effectLst/>
                <a:latin typeface="+mn-lt"/>
                <a:ea typeface="+mn-ea"/>
                <a:cs typeface="+mn-cs"/>
              </a:rPr>
              <a:t>Qu’est-ce</a:t>
            </a:r>
            <a:r>
              <a:rPr lang="en-GB" sz="1200" b="0" kern="1200" dirty="0">
                <a:solidFill>
                  <a:schemeClr val="tx1"/>
                </a:solidFill>
                <a:effectLst/>
                <a:latin typeface="+mn-lt"/>
                <a:ea typeface="+mn-ea"/>
                <a:cs typeface="+mn-cs"/>
              </a:rPr>
              <a:t> que </a:t>
            </a:r>
            <a:r>
              <a:rPr lang="en-GB" sz="1200" b="0" kern="1200" dirty="0" err="1">
                <a:solidFill>
                  <a:schemeClr val="tx1"/>
                </a:solidFill>
                <a:effectLst/>
                <a:latin typeface="+mn-lt"/>
                <a:ea typeface="+mn-ea"/>
                <a:cs typeface="+mn-cs"/>
              </a:rPr>
              <a:t>tu</a:t>
            </a:r>
            <a:r>
              <a:rPr lang="en-GB" sz="1200" b="0" kern="1200" dirty="0">
                <a:solidFill>
                  <a:schemeClr val="tx1"/>
                </a:solidFill>
                <a:effectLst/>
                <a:latin typeface="+mn-lt"/>
                <a:ea typeface="+mn-ea"/>
                <a:cs typeface="+mn-cs"/>
              </a:rPr>
              <a:t> </a:t>
            </a:r>
            <a:r>
              <a:rPr lang="en-GB" sz="1200" b="0" kern="1200" dirty="0" err="1">
                <a:solidFill>
                  <a:schemeClr val="tx1"/>
                </a:solidFill>
                <a:effectLst/>
                <a:latin typeface="+mn-lt"/>
                <a:ea typeface="+mn-ea"/>
                <a:cs typeface="+mn-cs"/>
              </a:rPr>
              <a:t>fais</a:t>
            </a:r>
            <a:r>
              <a:rPr lang="en-GB" sz="1200" b="0" kern="1200" dirty="0">
                <a:solidFill>
                  <a:schemeClr val="tx1"/>
                </a:solidFill>
                <a:effectLst/>
                <a:latin typeface="+mn-lt"/>
                <a:ea typeface="+mn-ea"/>
                <a:cs typeface="+mn-cs"/>
              </a:rPr>
              <a:t> </a:t>
            </a:r>
            <a:r>
              <a:rPr lang="en-GB" sz="1200" b="0" kern="1200" dirty="0" err="1">
                <a:solidFill>
                  <a:schemeClr val="tx1"/>
                </a:solidFill>
                <a:effectLst/>
                <a:latin typeface="+mn-lt"/>
                <a:ea typeface="+mn-ea"/>
                <a:cs typeface="+mn-cs"/>
              </a:rPr>
              <a:t>aujourd’hui</a:t>
            </a:r>
            <a:r>
              <a:rPr lang="en-GB" sz="1200" b="0" kern="1200" dirty="0">
                <a:solidFill>
                  <a:schemeClr val="tx1"/>
                </a:solidFill>
                <a:effectLst/>
                <a:latin typeface="+mn-lt"/>
                <a:ea typeface="+mn-ea"/>
                <a:cs typeface="+mn-cs"/>
              </a:rPr>
              <a:t> ?</a:t>
            </a:r>
          </a:p>
          <a:p>
            <a:r>
              <a:rPr lang="en-GB" sz="1200" b="0" kern="1200" dirty="0">
                <a:solidFill>
                  <a:schemeClr val="tx1"/>
                </a:solidFill>
                <a:effectLst/>
                <a:latin typeface="+mn-lt"/>
                <a:ea typeface="+mn-ea"/>
                <a:cs typeface="+mn-cs"/>
              </a:rPr>
              <a:t>Est-</a:t>
            </a:r>
            <a:r>
              <a:rPr lang="en-GB" sz="1200" b="0" kern="1200" dirty="0" err="1">
                <a:solidFill>
                  <a:schemeClr val="tx1"/>
                </a:solidFill>
                <a:effectLst/>
                <a:latin typeface="+mn-lt"/>
                <a:ea typeface="+mn-ea"/>
                <a:cs typeface="+mn-cs"/>
              </a:rPr>
              <a:t>ce</a:t>
            </a:r>
            <a:r>
              <a:rPr lang="en-GB" sz="1200" b="0" kern="1200" dirty="0">
                <a:solidFill>
                  <a:schemeClr val="tx1"/>
                </a:solidFill>
                <a:effectLst/>
                <a:latin typeface="+mn-lt"/>
                <a:ea typeface="+mn-ea"/>
                <a:cs typeface="+mn-cs"/>
              </a:rPr>
              <a:t> que </a:t>
            </a:r>
            <a:r>
              <a:rPr lang="en-GB" sz="1200" b="0" kern="1200" dirty="0" err="1">
                <a:solidFill>
                  <a:schemeClr val="tx1"/>
                </a:solidFill>
                <a:effectLst/>
                <a:latin typeface="+mn-lt"/>
                <a:ea typeface="+mn-ea"/>
                <a:cs typeface="+mn-cs"/>
              </a:rPr>
              <a:t>tu</a:t>
            </a:r>
            <a:r>
              <a:rPr lang="en-GB" sz="1200" b="0" kern="1200" dirty="0">
                <a:solidFill>
                  <a:schemeClr val="tx1"/>
                </a:solidFill>
                <a:effectLst/>
                <a:latin typeface="+mn-lt"/>
                <a:ea typeface="+mn-ea"/>
                <a:cs typeface="+mn-cs"/>
              </a:rPr>
              <a:t> </a:t>
            </a:r>
            <a:r>
              <a:rPr lang="en-GB" sz="1200" b="0" kern="1200" dirty="0" err="1">
                <a:solidFill>
                  <a:schemeClr val="tx1"/>
                </a:solidFill>
                <a:effectLst/>
                <a:latin typeface="+mn-lt"/>
                <a:ea typeface="+mn-ea"/>
                <a:cs typeface="+mn-cs"/>
              </a:rPr>
              <a:t>fais</a:t>
            </a:r>
            <a:r>
              <a:rPr lang="en-GB" sz="1200" b="0" kern="1200" dirty="0">
                <a:solidFill>
                  <a:schemeClr val="tx1"/>
                </a:solidFill>
                <a:effectLst/>
                <a:latin typeface="+mn-lt"/>
                <a:ea typeface="+mn-ea"/>
                <a:cs typeface="+mn-cs"/>
              </a:rPr>
              <a:t> les courses ?</a:t>
            </a:r>
          </a:p>
          <a:p>
            <a:pPr marL="0" lvl="0" indent="0" algn="l" rtl="0">
              <a:spcBef>
                <a:spcPts val="0"/>
              </a:spcBef>
              <a:spcAft>
                <a:spcPts val="0"/>
              </a:spcAft>
              <a:buNone/>
            </a:pPr>
            <a:endParaRPr lang="en-GB" dirty="0"/>
          </a:p>
          <a:p>
            <a:pPr marL="0" lvl="0" indent="0" algn="l" rtl="0">
              <a:spcBef>
                <a:spcPts val="0"/>
              </a:spcBef>
              <a:spcAft>
                <a:spcPts val="0"/>
              </a:spcAft>
              <a:buNone/>
            </a:pPr>
            <a:endParaRPr lang="en-GB" dirty="0"/>
          </a:p>
          <a:p>
            <a:pPr marL="0" lvl="0" indent="0" algn="l" rtl="0">
              <a:spcBef>
                <a:spcPts val="0"/>
              </a:spcBef>
              <a:spcAft>
                <a:spcPts val="0"/>
              </a:spcAft>
              <a:buNone/>
            </a:pPr>
            <a:endParaRPr lang="en-GB" dirty="0"/>
          </a:p>
          <a:p>
            <a:pPr marL="0" lvl="0" indent="0" algn="l" rtl="0">
              <a:spcBef>
                <a:spcPts val="0"/>
              </a:spcBef>
              <a:spcAft>
                <a:spcPts val="0"/>
              </a:spcAft>
              <a:buNone/>
            </a:pPr>
            <a:endParaRPr sz="1200" dirty="0">
              <a:solidFill>
                <a:srgbClr val="002060"/>
              </a:solidFill>
              <a:latin typeface="Century Gothic"/>
              <a:ea typeface="Century Gothic"/>
              <a:cs typeface="Century Gothic"/>
              <a:sym typeface="Century Gothic"/>
            </a:endParaRPr>
          </a:p>
        </p:txBody>
      </p:sp>
      <p:sp>
        <p:nvSpPr>
          <p:cNvPr id="335" name="Google Shape;335;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14</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 minutes</a:t>
            </a:r>
          </a:p>
          <a:p>
            <a:endParaRPr lang="en-US" b="1" dirty="0"/>
          </a:p>
          <a:p>
            <a:r>
              <a:rPr lang="en-US" b="1" dirty="0"/>
              <a:t>Aim: </a:t>
            </a:r>
            <a:r>
              <a:rPr lang="en-US" b="0" dirty="0"/>
              <a:t>to </a:t>
            </a:r>
            <a:r>
              <a:rPr lang="en-US" b="0" dirty="0" err="1"/>
              <a:t>practise</a:t>
            </a:r>
            <a:r>
              <a:rPr lang="en-US" b="0" dirty="0"/>
              <a:t> oral production and comprehension of positive and negative statements with </a:t>
            </a:r>
            <a:r>
              <a:rPr lang="en-US" b="0" dirty="0" err="1"/>
              <a:t>il</a:t>
            </a:r>
            <a:r>
              <a:rPr lang="en-US" b="0" dirty="0"/>
              <a:t> y a/</a:t>
            </a:r>
            <a:r>
              <a:rPr lang="en-US" b="0" dirty="0" err="1"/>
              <a:t>il</a:t>
            </a:r>
            <a:r>
              <a:rPr lang="en-US" b="0" dirty="0"/>
              <a:t> </a:t>
            </a:r>
            <a:r>
              <a:rPr lang="en-US" b="0" dirty="0" err="1"/>
              <a:t>n’y</a:t>
            </a:r>
            <a:r>
              <a:rPr lang="en-US" b="0" dirty="0"/>
              <a:t> a pas and previously taught nouns.</a:t>
            </a:r>
            <a:endParaRPr lang="en-US" b="1" dirty="0"/>
          </a:p>
          <a:p>
            <a:endParaRPr lang="en-US" b="1" dirty="0"/>
          </a:p>
          <a:p>
            <a:r>
              <a:rPr lang="en-US" b="1" dirty="0"/>
              <a:t>Procedure:</a:t>
            </a:r>
          </a:p>
          <a:p>
            <a:r>
              <a:rPr lang="en-US" b="0" dirty="0"/>
              <a:t>1. Pupil A has Handout A (see end of this lesson PPT).</a:t>
            </a:r>
          </a:p>
          <a:p>
            <a:r>
              <a:rPr lang="en-US" b="0" dirty="0"/>
              <a:t>2. Pupil B listens to Pupil A and writes the three activities that start ‘You are doing/making…’ and the three that start ‘I am doing/making…’</a:t>
            </a:r>
          </a:p>
          <a:p>
            <a:r>
              <a:rPr lang="en-US" b="0" dirty="0"/>
              <a:t>3. Swap roles and move to the next slide.</a:t>
            </a:r>
          </a:p>
          <a:p>
            <a:endParaRPr lang="en-US" b="1"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15</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7935433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ANSWERS – DO NOT DISPLAY DURING THE ACTIVITY</a:t>
            </a:r>
            <a:endParaRPr lang="en-US" b="0" dirty="0"/>
          </a:p>
          <a:p>
            <a:endParaRPr lang="en-US" b="1" dirty="0"/>
          </a:p>
          <a:p>
            <a:r>
              <a:rPr lang="en-US" b="1" dirty="0"/>
              <a:t>Procedure:</a:t>
            </a:r>
          </a:p>
          <a:p>
            <a:pPr marL="228600" indent="-228600">
              <a:buAutoNum type="arabicPeriod"/>
            </a:pPr>
            <a:r>
              <a:rPr lang="en-US" b="0" dirty="0"/>
              <a:t>Elicit French from partner As and English from partner Bs.</a:t>
            </a:r>
          </a:p>
          <a:p>
            <a:pPr marL="228600" indent="-228600">
              <a:buAutoNum type="arabicPeriod"/>
            </a:pPr>
            <a:r>
              <a:rPr lang="en-US" b="0" dirty="0"/>
              <a:t>Click to reveal written answers.</a:t>
            </a:r>
          </a:p>
          <a:p>
            <a:pPr marL="228600" indent="-228600">
              <a:buAutoNum type="arabicPeriod"/>
            </a:pPr>
            <a:r>
              <a:rPr lang="en-US" b="0" dirty="0"/>
              <a:t>Continue with the answers for 4B on the next slide.</a:t>
            </a:r>
            <a:endParaRPr lang="en-US" b="1"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16</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0319209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ANSWERS – DO NOT DISPLAY DURING THE ACTIVITY</a:t>
            </a:r>
            <a:endParaRPr lang="en-US" b="0" dirty="0"/>
          </a:p>
          <a:p>
            <a:endParaRPr lang="en-US" b="1"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17</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52242038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GB" b="1" dirty="0"/>
              <a:t>HANDOUT</a:t>
            </a:r>
            <a:endParaRPr lang="en-GB" dirty="0"/>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188885031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GB" b="1" dirty="0"/>
              <a:t>HANDOUT</a:t>
            </a:r>
            <a:endParaRPr lang="en-GB" dirty="0"/>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31164352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rtl="0">
              <a:spcBef>
                <a:spcPts val="0"/>
              </a:spcBef>
              <a:spcAft>
                <a:spcPts val="0"/>
              </a:spcAft>
            </a:pPr>
            <a:r>
              <a:rPr lang="en-GB" sz="1200" b="1" i="0" u="none" strike="noStrike" dirty="0">
                <a:solidFill>
                  <a:srgbClr val="000000"/>
                </a:solidFill>
                <a:effectLst/>
                <a:latin typeface="Arial" panose="020B0604020202020204" pitchFamily="34" charset="0"/>
              </a:rPr>
              <a:t>Time:  </a:t>
            </a:r>
            <a:r>
              <a:rPr lang="en-GB" sz="1200" b="0" i="0" u="none" strike="noStrike" dirty="0">
                <a:solidFill>
                  <a:srgbClr val="000000"/>
                </a:solidFill>
                <a:effectLst/>
                <a:latin typeface="Arial" panose="020B0604020202020204" pitchFamily="34" charset="0"/>
              </a:rPr>
              <a:t>6 minutes</a:t>
            </a:r>
            <a:br>
              <a:rPr lang="en-GB" sz="1200" b="0" i="0" u="none" strike="noStrike" dirty="0">
                <a:solidFill>
                  <a:srgbClr val="000000"/>
                </a:solidFill>
                <a:effectLst/>
                <a:latin typeface="Arial" panose="020B0604020202020204" pitchFamily="34" charset="0"/>
              </a:rPr>
            </a:br>
            <a:r>
              <a:rPr lang="en-GB" sz="1200" b="1" i="0" u="none" strike="noStrike" dirty="0">
                <a:solidFill>
                  <a:srgbClr val="000000"/>
                </a:solidFill>
                <a:effectLst/>
                <a:latin typeface="Arial" panose="020B0604020202020204" pitchFamily="34" charset="0"/>
              </a:rPr>
              <a:t>Note</a:t>
            </a:r>
            <a:r>
              <a:rPr lang="en-GB" sz="1200" b="0" i="0" u="none" strike="noStrike" dirty="0">
                <a:solidFill>
                  <a:srgbClr val="000000"/>
                </a:solidFill>
                <a:effectLst/>
                <a:latin typeface="Arial" panose="020B0604020202020204" pitchFamily="34" charset="0"/>
              </a:rPr>
              <a:t>: This</a:t>
            </a:r>
            <a:r>
              <a:rPr lang="en-GB" sz="1200" b="0" i="0" u="none" strike="noStrike" baseline="0" dirty="0">
                <a:solidFill>
                  <a:srgbClr val="000000"/>
                </a:solidFill>
                <a:effectLst/>
                <a:latin typeface="Arial" panose="020B0604020202020204" pitchFamily="34" charset="0"/>
              </a:rPr>
              <a:t> recaps an activity from Term 1 but it feels useful to revisit a few numbers again this week, as we have the theme of </a:t>
            </a:r>
            <a:r>
              <a:rPr lang="en-GB" sz="1200" b="0" i="0" u="none" strike="noStrike" baseline="0" dirty="0" err="1">
                <a:solidFill>
                  <a:srgbClr val="000000"/>
                </a:solidFill>
                <a:effectLst/>
                <a:latin typeface="Arial" panose="020B0604020202020204" pitchFamily="34" charset="0"/>
              </a:rPr>
              <a:t>Léa’s</a:t>
            </a:r>
            <a:r>
              <a:rPr lang="en-GB" sz="1200" b="0" i="0" u="none" strike="noStrike" baseline="0" dirty="0">
                <a:solidFill>
                  <a:srgbClr val="000000"/>
                </a:solidFill>
                <a:effectLst/>
                <a:latin typeface="Arial" panose="020B0604020202020204" pitchFamily="34" charset="0"/>
              </a:rPr>
              <a:t> birthday running across these two weeks.</a:t>
            </a:r>
            <a:br>
              <a:rPr lang="en-GB" sz="1200" b="0" i="0" u="none" strike="noStrike" baseline="0" dirty="0">
                <a:solidFill>
                  <a:srgbClr val="000000"/>
                </a:solidFill>
                <a:effectLst/>
                <a:latin typeface="Arial" panose="020B0604020202020204" pitchFamily="34" charset="0"/>
              </a:rPr>
            </a:br>
            <a:br>
              <a:rPr lang="en-GB" sz="1200" b="0" i="0" u="none" strike="noStrike" dirty="0">
                <a:solidFill>
                  <a:srgbClr val="000000"/>
                </a:solidFill>
                <a:effectLst/>
                <a:latin typeface="Arial" panose="020B0604020202020204" pitchFamily="34" charset="0"/>
              </a:rPr>
            </a:br>
            <a:r>
              <a:rPr lang="en-GB" sz="1200" b="1" i="0" u="none" strike="noStrike" dirty="0">
                <a:solidFill>
                  <a:srgbClr val="000000"/>
                </a:solidFill>
                <a:effectLst/>
                <a:latin typeface="Arial" panose="020B0604020202020204" pitchFamily="34" charset="0"/>
              </a:rPr>
              <a:t>Aim: </a:t>
            </a:r>
            <a:r>
              <a:rPr lang="en-GB" sz="1200" b="0" i="0" u="none" strike="noStrike" dirty="0">
                <a:solidFill>
                  <a:srgbClr val="000000"/>
                </a:solidFill>
                <a:effectLst/>
                <a:latin typeface="Arial" panose="020B0604020202020204" pitchFamily="34" charset="0"/>
              </a:rPr>
              <a:t>to practise understanding cardinal numbers in birthday dates. </a:t>
            </a:r>
            <a:endParaRPr lang="en-GB" b="0" dirty="0">
              <a:effectLst/>
            </a:endParaRPr>
          </a:p>
          <a:p>
            <a:pPr rtl="0">
              <a:spcBef>
                <a:spcPts val="0"/>
              </a:spcBef>
              <a:spcAft>
                <a:spcPts val="0"/>
              </a:spcAft>
            </a:pPr>
            <a:br>
              <a:rPr lang="en-GB" b="0" dirty="0">
                <a:effectLst/>
              </a:rPr>
            </a:br>
            <a:r>
              <a:rPr lang="en-GB" sz="1200" b="1" i="0" u="none" strike="noStrike" dirty="0">
                <a:solidFill>
                  <a:srgbClr val="000000"/>
                </a:solidFill>
                <a:effectLst/>
                <a:latin typeface="Arial" panose="020B0604020202020204" pitchFamily="34" charset="0"/>
              </a:rPr>
              <a:t>Procedure:</a:t>
            </a:r>
            <a:br>
              <a:rPr lang="en-GB" sz="1200" b="1" i="0" u="none" strike="noStrike" dirty="0">
                <a:solidFill>
                  <a:srgbClr val="000000"/>
                </a:solidFill>
                <a:effectLst/>
                <a:latin typeface="Arial" panose="020B0604020202020204" pitchFamily="34" charset="0"/>
              </a:rPr>
            </a:br>
            <a:r>
              <a:rPr lang="en-GB" sz="1200" b="1" i="0" u="none" strike="noStrike" dirty="0">
                <a:solidFill>
                  <a:srgbClr val="000000"/>
                </a:solidFill>
                <a:effectLst/>
                <a:latin typeface="Arial" panose="020B0604020202020204" pitchFamily="34" charset="0"/>
              </a:rPr>
              <a:t>1. Click on each set of balloons to hear the audio.</a:t>
            </a:r>
          </a:p>
          <a:p>
            <a:pPr rtl="0">
              <a:spcBef>
                <a:spcPts val="0"/>
              </a:spcBef>
              <a:spcAft>
                <a:spcPts val="0"/>
              </a:spcAft>
            </a:pPr>
            <a:r>
              <a:rPr lang="en-GB" sz="1200" b="1" i="0" u="none" strike="noStrike" dirty="0">
                <a:solidFill>
                  <a:srgbClr val="000000"/>
                </a:solidFill>
                <a:effectLst/>
                <a:latin typeface="Arial" panose="020B0604020202020204" pitchFamily="34" charset="0"/>
              </a:rPr>
              <a:t>2. </a:t>
            </a:r>
            <a:r>
              <a:rPr lang="en-GB" sz="1200" b="0" i="0" u="none" strike="noStrike" dirty="0">
                <a:solidFill>
                  <a:srgbClr val="000000"/>
                </a:solidFill>
                <a:effectLst/>
                <a:latin typeface="Arial" panose="020B0604020202020204" pitchFamily="34" charset="0"/>
              </a:rPr>
              <a:t>Pupils listen to the date given for each person’s birthday, and write down the number.</a:t>
            </a:r>
            <a:br>
              <a:rPr lang="en-GB" sz="1200" b="0" i="0" u="none" strike="noStrike" dirty="0">
                <a:solidFill>
                  <a:srgbClr val="000000"/>
                </a:solidFill>
                <a:effectLst/>
                <a:latin typeface="Arial" panose="020B0604020202020204" pitchFamily="34" charset="0"/>
              </a:rPr>
            </a:br>
            <a:r>
              <a:rPr lang="en-GB" sz="1200" b="1" i="0" u="none" strike="noStrike" dirty="0">
                <a:solidFill>
                  <a:srgbClr val="000000"/>
                </a:solidFill>
                <a:effectLst/>
                <a:latin typeface="Arial" panose="020B0604020202020204" pitchFamily="34" charset="0"/>
              </a:rPr>
              <a:t>2. </a:t>
            </a:r>
            <a:r>
              <a:rPr lang="en-GB" sz="1200" b="0" i="0" u="none" strike="noStrike" dirty="0">
                <a:solidFill>
                  <a:srgbClr val="000000"/>
                </a:solidFill>
                <a:effectLst/>
                <a:latin typeface="Arial" panose="020B0604020202020204" pitchFamily="34" charset="0"/>
              </a:rPr>
              <a:t>In feedback, teachers can ask: ‘Qui </a:t>
            </a:r>
            <a:r>
              <a:rPr lang="en-GB" sz="1200" b="0" i="0" u="none" strike="noStrike" dirty="0" err="1">
                <a:solidFill>
                  <a:srgbClr val="000000"/>
                </a:solidFill>
                <a:effectLst/>
                <a:latin typeface="Arial" panose="020B0604020202020204" pitchFamily="34" charset="0"/>
              </a:rPr>
              <a:t>dit</a:t>
            </a:r>
            <a:r>
              <a:rPr lang="en-GB" sz="1200" b="0" i="0" u="none" strike="noStrike" dirty="0">
                <a:solidFill>
                  <a:srgbClr val="000000"/>
                </a:solidFill>
                <a:effectLst/>
                <a:latin typeface="Arial" panose="020B0604020202020204" pitchFamily="34" charset="0"/>
              </a:rPr>
              <a:t> “</a:t>
            </a:r>
            <a:r>
              <a:rPr lang="en-GB" sz="1200" b="0" i="0" u="none" strike="noStrike" dirty="0" err="1">
                <a:solidFill>
                  <a:srgbClr val="000000"/>
                </a:solidFill>
                <a:effectLst/>
                <a:latin typeface="Arial" panose="020B0604020202020204" pitchFamily="34" charset="0"/>
              </a:rPr>
              <a:t>mon</a:t>
            </a:r>
            <a:r>
              <a:rPr lang="en-GB" sz="1200" b="0" i="0" u="none" strike="noStrike" dirty="0">
                <a:solidFill>
                  <a:srgbClr val="000000"/>
                </a:solidFill>
                <a:effectLst/>
                <a:latin typeface="Arial" panose="020B0604020202020204" pitchFamily="34" charset="0"/>
              </a:rPr>
              <a:t> </a:t>
            </a:r>
            <a:r>
              <a:rPr lang="en-GB" sz="1200" b="0" i="0" u="none" strike="noStrike" dirty="0" err="1">
                <a:solidFill>
                  <a:srgbClr val="000000"/>
                </a:solidFill>
                <a:effectLst/>
                <a:latin typeface="Arial" panose="020B0604020202020204" pitchFamily="34" charset="0"/>
              </a:rPr>
              <a:t>anniversaire</a:t>
            </a:r>
            <a:r>
              <a:rPr lang="en-GB" sz="1200" b="0" i="0" u="none" strike="noStrike" dirty="0">
                <a:solidFill>
                  <a:srgbClr val="000000"/>
                </a:solidFill>
                <a:effectLst/>
                <a:latin typeface="Arial" panose="020B0604020202020204" pitchFamily="34" charset="0"/>
              </a:rPr>
              <a:t> </a:t>
            </a:r>
            <a:r>
              <a:rPr lang="en-GB" sz="1200" b="0" i="0" u="none" strike="noStrike" dirty="0" err="1">
                <a:solidFill>
                  <a:srgbClr val="000000"/>
                </a:solidFill>
                <a:effectLst/>
                <a:latin typeface="Arial" panose="020B0604020202020204" pitchFamily="34" charset="0"/>
              </a:rPr>
              <a:t>est</a:t>
            </a:r>
            <a:r>
              <a:rPr lang="en-GB" sz="1200" b="0" i="0" u="none" strike="noStrike" dirty="0">
                <a:solidFill>
                  <a:srgbClr val="000000"/>
                </a:solidFill>
                <a:effectLst/>
                <a:latin typeface="Arial" panose="020B0604020202020204" pitchFamily="34" charset="0"/>
              </a:rPr>
              <a:t> le X </a:t>
            </a:r>
            <a:r>
              <a:rPr lang="en-GB" sz="1200" b="0" i="0" u="none" strike="noStrike" dirty="0" err="1">
                <a:solidFill>
                  <a:srgbClr val="000000"/>
                </a:solidFill>
                <a:effectLst/>
                <a:latin typeface="Arial" panose="020B0604020202020204" pitchFamily="34" charset="0"/>
              </a:rPr>
              <a:t>X</a:t>
            </a:r>
            <a:r>
              <a:rPr lang="en-GB" sz="1200" b="0" i="0" u="none" strike="noStrike" dirty="0">
                <a:solidFill>
                  <a:srgbClr val="000000"/>
                </a:solidFill>
                <a:effectLst/>
                <a:latin typeface="Arial" panose="020B0604020202020204" pitchFamily="34" charset="0"/>
              </a:rPr>
              <a:t> ?”’ to elicit the names from pupils, and allow them another opportunity to hear and understand the dates one more time. </a:t>
            </a:r>
            <a:br>
              <a:rPr lang="en-GB" sz="1200" b="0" i="0" u="none" strike="noStrike" dirty="0">
                <a:solidFill>
                  <a:srgbClr val="000000"/>
                </a:solidFill>
                <a:effectLst/>
                <a:latin typeface="Arial" panose="020B0604020202020204" pitchFamily="34" charset="0"/>
              </a:rPr>
            </a:br>
            <a:br>
              <a:rPr lang="en-GB" sz="1200" b="0" i="0" u="none" strike="noStrike" dirty="0">
                <a:solidFill>
                  <a:srgbClr val="000000"/>
                </a:solidFill>
                <a:effectLst/>
                <a:latin typeface="Arial" panose="020B0604020202020204" pitchFamily="34" charset="0"/>
              </a:rPr>
            </a:br>
            <a:r>
              <a:rPr lang="en-GB" sz="1200" b="1" i="0" u="none" strike="noStrike" dirty="0">
                <a:solidFill>
                  <a:srgbClr val="000000"/>
                </a:solidFill>
                <a:effectLst/>
                <a:latin typeface="Arial" panose="020B0604020202020204" pitchFamily="34" charset="0"/>
              </a:rPr>
              <a:t>Transcript:</a:t>
            </a:r>
            <a:br>
              <a:rPr lang="en-GB" sz="1200" b="0" i="0" u="none" strike="noStrike" dirty="0">
                <a:solidFill>
                  <a:srgbClr val="000000"/>
                </a:solidFill>
                <a:effectLst/>
                <a:latin typeface="Arial" panose="020B0604020202020204" pitchFamily="34" charset="0"/>
              </a:rPr>
            </a:br>
            <a:r>
              <a:rPr lang="en-GB" sz="1200" b="0" i="0" u="none" strike="noStrike" dirty="0">
                <a:solidFill>
                  <a:srgbClr val="000000"/>
                </a:solidFill>
                <a:effectLst/>
                <a:latin typeface="Arial" panose="020B0604020202020204" pitchFamily="34" charset="0"/>
              </a:rPr>
              <a:t>[Yves] Mon </a:t>
            </a:r>
            <a:r>
              <a:rPr lang="en-GB" sz="1200" b="0" i="0" u="none" strike="noStrike" dirty="0" err="1">
                <a:solidFill>
                  <a:srgbClr val="000000"/>
                </a:solidFill>
                <a:effectLst/>
                <a:latin typeface="Arial" panose="020B0604020202020204" pitchFamily="34" charset="0"/>
              </a:rPr>
              <a:t>anniversaire</a:t>
            </a:r>
            <a:r>
              <a:rPr lang="en-GB" sz="1200" b="0" i="0" u="none" strike="noStrike" dirty="0">
                <a:solidFill>
                  <a:srgbClr val="000000"/>
                </a:solidFill>
                <a:effectLst/>
                <a:latin typeface="Arial" panose="020B0604020202020204" pitchFamily="34" charset="0"/>
              </a:rPr>
              <a:t> </a:t>
            </a:r>
            <a:r>
              <a:rPr lang="en-GB" sz="1200" b="0" i="0" u="none" strike="noStrike" dirty="0" err="1">
                <a:solidFill>
                  <a:srgbClr val="000000"/>
                </a:solidFill>
                <a:effectLst/>
                <a:latin typeface="Arial" panose="020B0604020202020204" pitchFamily="34" charset="0"/>
              </a:rPr>
              <a:t>est</a:t>
            </a:r>
            <a:r>
              <a:rPr lang="en-GB" sz="1200" b="0" i="0" u="none" strike="noStrike" dirty="0">
                <a:solidFill>
                  <a:srgbClr val="000000"/>
                </a:solidFill>
                <a:effectLst/>
                <a:latin typeface="Arial" panose="020B0604020202020204" pitchFamily="34" charset="0"/>
              </a:rPr>
              <a:t> le 22 </a:t>
            </a:r>
            <a:r>
              <a:rPr lang="en-GB" sz="1200" b="0" i="0" u="none" strike="noStrike" dirty="0" err="1">
                <a:solidFill>
                  <a:srgbClr val="000000"/>
                </a:solidFill>
                <a:effectLst/>
                <a:latin typeface="Arial" panose="020B0604020202020204" pitchFamily="34" charset="0"/>
              </a:rPr>
              <a:t>octobre</a:t>
            </a:r>
            <a:br>
              <a:rPr lang="en-GB" sz="1200" b="0" i="0" u="none" strike="noStrike" dirty="0">
                <a:solidFill>
                  <a:srgbClr val="000000"/>
                </a:solidFill>
                <a:effectLst/>
                <a:latin typeface="Arial" panose="020B0604020202020204" pitchFamily="34" charset="0"/>
              </a:rPr>
            </a:br>
            <a:r>
              <a:rPr lang="en-GB" sz="1200" b="0" i="0" u="none" strike="noStrike" dirty="0">
                <a:solidFill>
                  <a:srgbClr val="000000"/>
                </a:solidFill>
                <a:effectLst/>
                <a:latin typeface="Arial" panose="020B0604020202020204" pitchFamily="34" charset="0"/>
              </a:rPr>
              <a:t>[Pierre] Mon </a:t>
            </a:r>
            <a:r>
              <a:rPr lang="en-GB" sz="1200" b="0" i="0" u="none" strike="noStrike" dirty="0" err="1">
                <a:solidFill>
                  <a:srgbClr val="000000"/>
                </a:solidFill>
                <a:effectLst/>
                <a:latin typeface="Arial" panose="020B0604020202020204" pitchFamily="34" charset="0"/>
              </a:rPr>
              <a:t>anniversaire</a:t>
            </a:r>
            <a:r>
              <a:rPr lang="en-GB" sz="1200" b="0" i="0" u="none" strike="noStrike" dirty="0">
                <a:solidFill>
                  <a:srgbClr val="000000"/>
                </a:solidFill>
                <a:effectLst/>
                <a:latin typeface="Arial" panose="020B0604020202020204" pitchFamily="34" charset="0"/>
              </a:rPr>
              <a:t> </a:t>
            </a:r>
            <a:r>
              <a:rPr lang="en-GB" sz="1200" b="0" i="0" u="none" strike="noStrike" dirty="0" err="1">
                <a:solidFill>
                  <a:srgbClr val="000000"/>
                </a:solidFill>
                <a:effectLst/>
                <a:latin typeface="Arial" panose="020B0604020202020204" pitchFamily="34" charset="0"/>
              </a:rPr>
              <a:t>est</a:t>
            </a:r>
            <a:r>
              <a:rPr lang="en-GB" sz="1200" b="0" i="0" u="none" strike="noStrike" dirty="0">
                <a:solidFill>
                  <a:srgbClr val="000000"/>
                </a:solidFill>
                <a:effectLst/>
                <a:latin typeface="Arial" panose="020B0604020202020204" pitchFamily="34" charset="0"/>
              </a:rPr>
              <a:t> le 25 </a:t>
            </a:r>
            <a:r>
              <a:rPr lang="en-GB" sz="1200" b="0" i="0" u="none" strike="noStrike" dirty="0" err="1">
                <a:solidFill>
                  <a:srgbClr val="000000"/>
                </a:solidFill>
                <a:effectLst/>
                <a:latin typeface="Arial" panose="020B0604020202020204" pitchFamily="34" charset="0"/>
              </a:rPr>
              <a:t>juin</a:t>
            </a:r>
            <a:r>
              <a:rPr lang="en-GB" sz="1200" b="0" i="0" u="none" strike="noStrike" dirty="0">
                <a:solidFill>
                  <a:srgbClr val="000000"/>
                </a:solidFill>
                <a:effectLst/>
                <a:latin typeface="Arial" panose="020B0604020202020204" pitchFamily="34" charset="0"/>
              </a:rPr>
              <a:t>.</a:t>
            </a:r>
            <a:br>
              <a:rPr lang="en-GB" sz="1200" b="0" i="0" u="none" strike="noStrike" dirty="0">
                <a:solidFill>
                  <a:srgbClr val="000000"/>
                </a:solidFill>
                <a:effectLst/>
                <a:latin typeface="Arial" panose="020B0604020202020204" pitchFamily="34" charset="0"/>
              </a:rPr>
            </a:br>
            <a:r>
              <a:rPr lang="en-GB" sz="1200" b="0" i="0" u="none" strike="noStrike" dirty="0">
                <a:solidFill>
                  <a:srgbClr val="000000"/>
                </a:solidFill>
                <a:effectLst/>
                <a:latin typeface="Arial" panose="020B0604020202020204" pitchFamily="34" charset="0"/>
              </a:rPr>
              <a:t>[Madame Vidal] Mon </a:t>
            </a:r>
            <a:r>
              <a:rPr lang="en-GB" sz="1200" b="0" i="0" u="none" strike="noStrike" dirty="0" err="1">
                <a:solidFill>
                  <a:srgbClr val="000000"/>
                </a:solidFill>
                <a:effectLst/>
                <a:latin typeface="Arial" panose="020B0604020202020204" pitchFamily="34" charset="0"/>
              </a:rPr>
              <a:t>anniversaire</a:t>
            </a:r>
            <a:r>
              <a:rPr lang="en-GB" sz="1200" b="0" i="0" u="none" strike="noStrike" dirty="0">
                <a:solidFill>
                  <a:srgbClr val="000000"/>
                </a:solidFill>
                <a:effectLst/>
                <a:latin typeface="Arial" panose="020B0604020202020204" pitchFamily="34" charset="0"/>
              </a:rPr>
              <a:t> </a:t>
            </a:r>
            <a:r>
              <a:rPr lang="en-GB" sz="1200" b="0" i="0" u="none" strike="noStrike" dirty="0" err="1">
                <a:solidFill>
                  <a:srgbClr val="000000"/>
                </a:solidFill>
                <a:effectLst/>
                <a:latin typeface="Arial" panose="020B0604020202020204" pitchFamily="34" charset="0"/>
              </a:rPr>
              <a:t>est</a:t>
            </a:r>
            <a:r>
              <a:rPr lang="en-GB" sz="1200" b="0" i="0" u="none" strike="noStrike" dirty="0">
                <a:solidFill>
                  <a:srgbClr val="000000"/>
                </a:solidFill>
                <a:effectLst/>
                <a:latin typeface="Arial" panose="020B0604020202020204" pitchFamily="34" charset="0"/>
              </a:rPr>
              <a:t> le 31 </a:t>
            </a:r>
            <a:r>
              <a:rPr lang="en-GB" sz="1200" b="0" i="0" u="none" strike="noStrike" dirty="0" err="1">
                <a:solidFill>
                  <a:srgbClr val="000000"/>
                </a:solidFill>
                <a:effectLst/>
                <a:latin typeface="Arial" panose="020B0604020202020204" pitchFamily="34" charset="0"/>
              </a:rPr>
              <a:t>janvier</a:t>
            </a:r>
            <a:r>
              <a:rPr lang="en-GB" sz="1200" b="0" i="0" u="none" strike="noStrike" dirty="0">
                <a:solidFill>
                  <a:srgbClr val="000000"/>
                </a:solidFill>
                <a:effectLst/>
                <a:latin typeface="Arial" panose="020B0604020202020204" pitchFamily="34" charset="0"/>
              </a:rPr>
              <a:t>.</a:t>
            </a:r>
            <a:br>
              <a:rPr lang="en-GB" sz="1200" b="0" i="0" u="none" strike="noStrike" dirty="0">
                <a:solidFill>
                  <a:srgbClr val="000000"/>
                </a:solidFill>
                <a:effectLst/>
                <a:latin typeface="Arial" panose="020B0604020202020204" pitchFamily="34" charset="0"/>
              </a:rPr>
            </a:br>
            <a:r>
              <a:rPr lang="en-GB" sz="1200" b="0" i="0" u="none" strike="noStrike" dirty="0">
                <a:solidFill>
                  <a:srgbClr val="000000"/>
                </a:solidFill>
                <a:effectLst/>
                <a:latin typeface="Arial" panose="020B0604020202020204" pitchFamily="34" charset="0"/>
              </a:rPr>
              <a:t>[</a:t>
            </a:r>
            <a:r>
              <a:rPr lang="en-GB" sz="1200" b="0" i="0" u="none" strike="noStrike" dirty="0" err="1">
                <a:solidFill>
                  <a:srgbClr val="000000"/>
                </a:solidFill>
                <a:effectLst/>
                <a:latin typeface="Arial" panose="020B0604020202020204" pitchFamily="34" charset="0"/>
              </a:rPr>
              <a:t>Léa</a:t>
            </a:r>
            <a:r>
              <a:rPr lang="en-GB" sz="1200" b="0" i="0" u="none" strike="noStrike" dirty="0">
                <a:solidFill>
                  <a:srgbClr val="000000"/>
                </a:solidFill>
                <a:effectLst/>
                <a:latin typeface="Arial" panose="020B0604020202020204" pitchFamily="34" charset="0"/>
              </a:rPr>
              <a:t> ] Mon </a:t>
            </a:r>
            <a:r>
              <a:rPr lang="en-GB" sz="1200" b="0" i="0" u="none" strike="noStrike" dirty="0" err="1">
                <a:solidFill>
                  <a:srgbClr val="000000"/>
                </a:solidFill>
                <a:effectLst/>
                <a:latin typeface="Arial" panose="020B0604020202020204" pitchFamily="34" charset="0"/>
              </a:rPr>
              <a:t>anniversaire</a:t>
            </a:r>
            <a:r>
              <a:rPr lang="en-GB" sz="1200" b="0" i="0" u="none" strike="noStrike" dirty="0">
                <a:solidFill>
                  <a:srgbClr val="000000"/>
                </a:solidFill>
                <a:effectLst/>
                <a:latin typeface="Arial" panose="020B0604020202020204" pitchFamily="34" charset="0"/>
              </a:rPr>
              <a:t> </a:t>
            </a:r>
            <a:r>
              <a:rPr lang="en-GB" sz="1200" b="0" i="0" u="none" strike="noStrike" dirty="0" err="1">
                <a:solidFill>
                  <a:srgbClr val="000000"/>
                </a:solidFill>
                <a:effectLst/>
                <a:latin typeface="Arial" panose="020B0604020202020204" pitchFamily="34" charset="0"/>
              </a:rPr>
              <a:t>est</a:t>
            </a:r>
            <a:r>
              <a:rPr lang="en-GB" sz="1200" b="0" i="0" u="none" strike="noStrike" dirty="0">
                <a:solidFill>
                  <a:srgbClr val="000000"/>
                </a:solidFill>
                <a:effectLst/>
                <a:latin typeface="Arial" panose="020B0604020202020204" pitchFamily="34" charset="0"/>
              </a:rPr>
              <a:t> le 16 </a:t>
            </a:r>
            <a:r>
              <a:rPr lang="en-GB" sz="1200" b="0" i="0" u="none" strike="noStrike" dirty="0" err="1">
                <a:solidFill>
                  <a:srgbClr val="000000"/>
                </a:solidFill>
                <a:effectLst/>
                <a:latin typeface="Arial" panose="020B0604020202020204" pitchFamily="34" charset="0"/>
              </a:rPr>
              <a:t>mai</a:t>
            </a:r>
            <a:r>
              <a:rPr lang="en-GB" sz="1200" b="0" i="0" u="none" strike="noStrike" dirty="0">
                <a:solidFill>
                  <a:srgbClr val="000000"/>
                </a:solidFill>
                <a:effectLst/>
                <a:latin typeface="Arial" panose="020B0604020202020204" pitchFamily="34" charset="0"/>
              </a:rPr>
              <a:t>.</a:t>
            </a:r>
            <a:endParaRPr lang="en-GB" b="0" dirty="0">
              <a:effectLst/>
            </a:endParaRPr>
          </a:p>
          <a:p>
            <a:pPr rtl="0">
              <a:spcBef>
                <a:spcPts val="0"/>
              </a:spcBef>
              <a:spcAft>
                <a:spcPts val="0"/>
              </a:spcAft>
            </a:pPr>
            <a:r>
              <a:rPr lang="en-GB" sz="1200" b="0" i="0" u="none" strike="noStrike" dirty="0">
                <a:solidFill>
                  <a:srgbClr val="000000"/>
                </a:solidFill>
                <a:effectLst/>
                <a:latin typeface="Arial" panose="020B0604020202020204" pitchFamily="34" charset="0"/>
              </a:rPr>
              <a:t>[Adèle] Mon </a:t>
            </a:r>
            <a:r>
              <a:rPr lang="en-GB" sz="1200" b="0" i="0" u="none" strike="noStrike" dirty="0" err="1">
                <a:solidFill>
                  <a:srgbClr val="000000"/>
                </a:solidFill>
                <a:effectLst/>
                <a:latin typeface="Arial" panose="020B0604020202020204" pitchFamily="34" charset="0"/>
              </a:rPr>
              <a:t>anniversaire</a:t>
            </a:r>
            <a:r>
              <a:rPr lang="en-GB" sz="1200" b="0" i="0" u="none" strike="noStrike" dirty="0">
                <a:solidFill>
                  <a:srgbClr val="000000"/>
                </a:solidFill>
                <a:effectLst/>
                <a:latin typeface="Arial" panose="020B0604020202020204" pitchFamily="34" charset="0"/>
              </a:rPr>
              <a:t> </a:t>
            </a:r>
            <a:r>
              <a:rPr lang="en-GB" sz="1200" b="0" i="0" u="none" strike="noStrike" dirty="0" err="1">
                <a:solidFill>
                  <a:srgbClr val="000000"/>
                </a:solidFill>
                <a:effectLst/>
                <a:latin typeface="Arial" panose="020B0604020202020204" pitchFamily="34" charset="0"/>
              </a:rPr>
              <a:t>est</a:t>
            </a:r>
            <a:r>
              <a:rPr lang="en-GB" sz="1200" b="0" i="0" u="none" strike="noStrike" dirty="0">
                <a:solidFill>
                  <a:srgbClr val="000000"/>
                </a:solidFill>
                <a:effectLst/>
                <a:latin typeface="Arial" panose="020B0604020202020204" pitchFamily="34" charset="0"/>
              </a:rPr>
              <a:t> le 15 </a:t>
            </a:r>
            <a:r>
              <a:rPr lang="en-GB" sz="1200" b="0" i="0" u="none" strike="noStrike" dirty="0" err="1">
                <a:solidFill>
                  <a:srgbClr val="000000"/>
                </a:solidFill>
                <a:effectLst/>
                <a:latin typeface="Arial" panose="020B0604020202020204" pitchFamily="34" charset="0"/>
              </a:rPr>
              <a:t>aout</a:t>
            </a:r>
            <a:r>
              <a:rPr lang="en-GB" sz="1200" b="0" i="0" u="none" strike="noStrike" dirty="0">
                <a:solidFill>
                  <a:srgbClr val="000000"/>
                </a:solidFill>
                <a:effectLst/>
                <a:latin typeface="Arial" panose="020B0604020202020204" pitchFamily="34" charset="0"/>
              </a:rPr>
              <a:t>.</a:t>
            </a:r>
            <a:br>
              <a:rPr lang="en-GB" sz="1200" b="0" i="0" u="none" strike="noStrike" dirty="0">
                <a:solidFill>
                  <a:srgbClr val="000000"/>
                </a:solidFill>
                <a:effectLst/>
                <a:latin typeface="Arial" panose="020B0604020202020204" pitchFamily="34" charset="0"/>
              </a:rPr>
            </a:br>
            <a:r>
              <a:rPr lang="en-GB" sz="1200" b="0" i="0" u="none" strike="noStrike" dirty="0">
                <a:solidFill>
                  <a:srgbClr val="000000"/>
                </a:solidFill>
                <a:effectLst/>
                <a:latin typeface="Arial" panose="020B0604020202020204" pitchFamily="34" charset="0"/>
              </a:rPr>
              <a:t>[</a:t>
            </a:r>
            <a:r>
              <a:rPr lang="en-GB" sz="1200" b="0" i="0" u="none" strike="noStrike" dirty="0" err="1">
                <a:solidFill>
                  <a:srgbClr val="000000"/>
                </a:solidFill>
                <a:effectLst/>
                <a:latin typeface="Arial" panose="020B0604020202020204" pitchFamily="34" charset="0"/>
              </a:rPr>
              <a:t>Eugénie</a:t>
            </a:r>
            <a:r>
              <a:rPr lang="en-GB" sz="1200" b="0" i="0" u="none" strike="noStrike" dirty="0">
                <a:solidFill>
                  <a:srgbClr val="000000"/>
                </a:solidFill>
                <a:effectLst/>
                <a:latin typeface="Arial" panose="020B0604020202020204" pitchFamily="34" charset="0"/>
              </a:rPr>
              <a:t>] Mon </a:t>
            </a:r>
            <a:r>
              <a:rPr lang="en-GB" sz="1200" b="0" i="0" u="none" strike="noStrike" dirty="0" err="1">
                <a:solidFill>
                  <a:srgbClr val="000000"/>
                </a:solidFill>
                <a:effectLst/>
                <a:latin typeface="Arial" panose="020B0604020202020204" pitchFamily="34" charset="0"/>
              </a:rPr>
              <a:t>anniversaire</a:t>
            </a:r>
            <a:r>
              <a:rPr lang="en-GB" sz="1200" b="0" i="0" u="none" strike="noStrike" dirty="0">
                <a:solidFill>
                  <a:srgbClr val="000000"/>
                </a:solidFill>
                <a:effectLst/>
                <a:latin typeface="Arial" panose="020B0604020202020204" pitchFamily="34" charset="0"/>
              </a:rPr>
              <a:t> </a:t>
            </a:r>
            <a:r>
              <a:rPr lang="en-GB" sz="1200" b="0" i="0" u="none" strike="noStrike" dirty="0" err="1">
                <a:solidFill>
                  <a:srgbClr val="000000"/>
                </a:solidFill>
                <a:effectLst/>
                <a:latin typeface="Arial" panose="020B0604020202020204" pitchFamily="34" charset="0"/>
              </a:rPr>
              <a:t>est</a:t>
            </a:r>
            <a:r>
              <a:rPr lang="en-GB" sz="1200" b="0" i="0" u="none" strike="noStrike" dirty="0">
                <a:solidFill>
                  <a:srgbClr val="000000"/>
                </a:solidFill>
                <a:effectLst/>
                <a:latin typeface="Arial" panose="020B0604020202020204" pitchFamily="34" charset="0"/>
              </a:rPr>
              <a:t> le 13 </a:t>
            </a:r>
            <a:r>
              <a:rPr lang="en-GB" sz="1200" b="0" i="0" u="none" strike="noStrike" dirty="0" err="1">
                <a:solidFill>
                  <a:srgbClr val="000000"/>
                </a:solidFill>
                <a:effectLst/>
                <a:latin typeface="Arial" panose="020B0604020202020204" pitchFamily="34" charset="0"/>
              </a:rPr>
              <a:t>avril</a:t>
            </a:r>
            <a:r>
              <a:rPr lang="en-GB" sz="1200" b="0" i="0" u="none" strike="noStrike" dirty="0">
                <a:solidFill>
                  <a:srgbClr val="000000"/>
                </a:solidFill>
                <a:effectLst/>
                <a:latin typeface="Arial" panose="020B0604020202020204" pitchFamily="34" charset="0"/>
              </a:rPr>
              <a:t>.</a:t>
            </a:r>
            <a:endParaRPr lang="en-GB" b="0" dirty="0">
              <a:effectLst/>
            </a:endParaRPr>
          </a:p>
          <a:p>
            <a:pPr rtl="0">
              <a:spcBef>
                <a:spcPts val="0"/>
              </a:spcBef>
              <a:spcAft>
                <a:spcPts val="0"/>
              </a:spcAft>
            </a:pPr>
            <a:r>
              <a:rPr lang="en-GB" sz="1200" b="0" i="0" u="none" strike="noStrike" dirty="0">
                <a:solidFill>
                  <a:srgbClr val="000000"/>
                </a:solidFill>
                <a:effectLst/>
                <a:latin typeface="Arial" panose="020B0604020202020204" pitchFamily="34" charset="0"/>
              </a:rPr>
              <a:t>[</a:t>
            </a:r>
            <a:r>
              <a:rPr lang="en-GB" sz="1200" b="0" i="0" u="none" strike="noStrike" dirty="0" err="1">
                <a:solidFill>
                  <a:srgbClr val="000000"/>
                </a:solidFill>
                <a:effectLst/>
                <a:latin typeface="Arial" panose="020B0604020202020204" pitchFamily="34" charset="0"/>
              </a:rPr>
              <a:t>Clémentine</a:t>
            </a:r>
            <a:r>
              <a:rPr lang="en-GB" sz="1200" b="0" i="0" u="none" strike="noStrike" dirty="0">
                <a:solidFill>
                  <a:srgbClr val="000000"/>
                </a:solidFill>
                <a:effectLst/>
                <a:latin typeface="Arial" panose="020B0604020202020204" pitchFamily="34" charset="0"/>
              </a:rPr>
              <a:t>] </a:t>
            </a:r>
            <a:r>
              <a:rPr lang="es-AR" sz="1200" b="0" dirty="0" err="1">
                <a:solidFill>
                  <a:srgbClr val="002060"/>
                </a:solidFill>
                <a:latin typeface="Century Gothic" panose="020B0502020202020204" pitchFamily="34" charset="0"/>
              </a:rPr>
              <a:t>Mon</a:t>
            </a:r>
            <a:r>
              <a:rPr lang="es-AR" sz="1200" b="0" dirty="0">
                <a:solidFill>
                  <a:srgbClr val="002060"/>
                </a:solidFill>
                <a:latin typeface="Century Gothic" panose="020B0502020202020204" pitchFamily="34" charset="0"/>
              </a:rPr>
              <a:t> </a:t>
            </a:r>
            <a:r>
              <a:rPr lang="es-AR" sz="1200" b="0" dirty="0" err="1">
                <a:solidFill>
                  <a:srgbClr val="002060"/>
                </a:solidFill>
                <a:latin typeface="Century Gothic" panose="020B0502020202020204" pitchFamily="34" charset="0"/>
              </a:rPr>
              <a:t>anniversaire</a:t>
            </a:r>
            <a:r>
              <a:rPr lang="es-AR" sz="1200" b="0" dirty="0">
                <a:solidFill>
                  <a:srgbClr val="002060"/>
                </a:solidFill>
                <a:latin typeface="Century Gothic" panose="020B0502020202020204" pitchFamily="34" charset="0"/>
              </a:rPr>
              <a:t> </a:t>
            </a:r>
            <a:r>
              <a:rPr lang="es-AR" sz="1200" b="0" dirty="0" err="1">
                <a:solidFill>
                  <a:srgbClr val="002060"/>
                </a:solidFill>
                <a:latin typeface="Century Gothic" panose="020B0502020202020204" pitchFamily="34" charset="0"/>
              </a:rPr>
              <a:t>est</a:t>
            </a:r>
            <a:r>
              <a:rPr lang="es-AR" sz="1200" b="0" dirty="0">
                <a:solidFill>
                  <a:srgbClr val="002060"/>
                </a:solidFill>
                <a:latin typeface="Century Gothic" panose="020B0502020202020204" pitchFamily="34" charset="0"/>
              </a:rPr>
              <a:t> le 27 </a:t>
            </a:r>
            <a:r>
              <a:rPr lang="es-AR" sz="1200" b="0" dirty="0" err="1">
                <a:solidFill>
                  <a:srgbClr val="002060"/>
                </a:solidFill>
                <a:latin typeface="Century Gothic" panose="020B0502020202020204" pitchFamily="34" charset="0"/>
              </a:rPr>
              <a:t>novembre</a:t>
            </a:r>
            <a:r>
              <a:rPr lang="es-AR" sz="1200" b="0" dirty="0">
                <a:solidFill>
                  <a:srgbClr val="002060"/>
                </a:solidFill>
                <a:latin typeface="Century Gothic" panose="020B0502020202020204" pitchFamily="34" charset="0"/>
              </a:rPr>
              <a:t>.</a:t>
            </a:r>
            <a:br>
              <a:rPr lang="es-AR" sz="1200" b="0" dirty="0">
                <a:solidFill>
                  <a:srgbClr val="002060"/>
                </a:solidFill>
                <a:latin typeface="Century Gothic" panose="020B0502020202020204" pitchFamily="34" charset="0"/>
              </a:rPr>
            </a:br>
            <a:r>
              <a:rPr lang="es-AR" sz="1200" b="0" dirty="0">
                <a:solidFill>
                  <a:srgbClr val="002060"/>
                </a:solidFill>
                <a:latin typeface="Century Gothic" panose="020B0502020202020204" pitchFamily="34" charset="0"/>
              </a:rPr>
              <a:t>[Jean-Michel] </a:t>
            </a:r>
            <a:r>
              <a:rPr lang="es-AR" sz="1200" b="0" dirty="0" err="1">
                <a:solidFill>
                  <a:srgbClr val="002060"/>
                </a:solidFill>
                <a:latin typeface="Century Gothic" panose="020B0502020202020204" pitchFamily="34" charset="0"/>
              </a:rPr>
              <a:t>Mon</a:t>
            </a:r>
            <a:r>
              <a:rPr lang="es-AR" sz="1200" b="0" dirty="0">
                <a:solidFill>
                  <a:srgbClr val="002060"/>
                </a:solidFill>
                <a:latin typeface="Century Gothic" panose="020B0502020202020204" pitchFamily="34" charset="0"/>
              </a:rPr>
              <a:t> </a:t>
            </a:r>
            <a:r>
              <a:rPr lang="es-AR" sz="1200" b="0" dirty="0" err="1">
                <a:solidFill>
                  <a:srgbClr val="002060"/>
                </a:solidFill>
                <a:latin typeface="Century Gothic" panose="020B0502020202020204" pitchFamily="34" charset="0"/>
              </a:rPr>
              <a:t>anniversaire</a:t>
            </a:r>
            <a:r>
              <a:rPr lang="es-AR" sz="1200" b="0" dirty="0">
                <a:solidFill>
                  <a:srgbClr val="002060"/>
                </a:solidFill>
                <a:latin typeface="Century Gothic" panose="020B0502020202020204" pitchFamily="34" charset="0"/>
              </a:rPr>
              <a:t> </a:t>
            </a:r>
            <a:r>
              <a:rPr lang="es-AR" sz="1200" b="0" dirty="0" err="1">
                <a:solidFill>
                  <a:srgbClr val="002060"/>
                </a:solidFill>
                <a:latin typeface="Century Gothic" panose="020B0502020202020204" pitchFamily="34" charset="0"/>
              </a:rPr>
              <a:t>est</a:t>
            </a:r>
            <a:r>
              <a:rPr lang="es-AR" sz="1200" b="0" dirty="0">
                <a:solidFill>
                  <a:srgbClr val="002060"/>
                </a:solidFill>
                <a:latin typeface="Century Gothic" panose="020B0502020202020204" pitchFamily="34" charset="0"/>
              </a:rPr>
              <a:t> le 27 </a:t>
            </a:r>
            <a:r>
              <a:rPr lang="es-AR" sz="1200" b="0" dirty="0" err="1">
                <a:solidFill>
                  <a:srgbClr val="002060"/>
                </a:solidFill>
                <a:latin typeface="Century Gothic" panose="020B0502020202020204" pitchFamily="34" charset="0"/>
              </a:rPr>
              <a:t>novembre</a:t>
            </a:r>
            <a:r>
              <a:rPr lang="es-AR" sz="1200" b="0" dirty="0">
                <a:solidFill>
                  <a:srgbClr val="002060"/>
                </a:solidFill>
                <a:latin typeface="Century Gothic" panose="020B0502020202020204" pitchFamily="34" charset="0"/>
              </a:rPr>
              <a:t>, </a:t>
            </a:r>
            <a:r>
              <a:rPr lang="es-AR" sz="1200" b="0" dirty="0" err="1">
                <a:solidFill>
                  <a:srgbClr val="002060"/>
                </a:solidFill>
                <a:latin typeface="Century Gothic" panose="020B0502020202020204" pitchFamily="34" charset="0"/>
              </a:rPr>
              <a:t>aussi</a:t>
            </a:r>
            <a:r>
              <a:rPr lang="es-AR" sz="1200" b="0" dirty="0">
                <a:solidFill>
                  <a:srgbClr val="002060"/>
                </a:solidFill>
                <a:latin typeface="Century Gothic" panose="020B0502020202020204" pitchFamily="34" charset="0"/>
              </a:rPr>
              <a:t> !</a:t>
            </a:r>
            <a:br>
              <a:rPr lang="en-GB" sz="1200" b="0" i="0" u="none" strike="noStrike" dirty="0">
                <a:solidFill>
                  <a:srgbClr val="000000"/>
                </a:solidFill>
                <a:effectLst/>
                <a:latin typeface="Arial" panose="020B0604020202020204" pitchFamily="34" charset="0"/>
              </a:rPr>
            </a:br>
            <a:endParaRPr lang="en-GB" sz="1200" b="0" strike="noStrike" spc="-1" dirty="0">
              <a:latin typeface="Arial"/>
            </a:endParaRPr>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HANDOUT PARTENAIRE A</a:t>
            </a:r>
            <a:endParaRPr lang="en-US" b="0" dirty="0"/>
          </a:p>
          <a:p>
            <a:endParaRPr lang="en-US" b="1"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20</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75919580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HANDOUT PARTENAIRE B</a:t>
            </a:r>
            <a:endParaRPr lang="en-US" b="0" dirty="0"/>
          </a:p>
          <a:p>
            <a:endParaRPr lang="en-US" b="1"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21</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0832682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GB" b="1" dirty="0"/>
              <a:t>Timing: 5-10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production of vocabulary from this week and two revisited weeks.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Give pupils a blank grid.  They fill in the English meanings of any of the words they know, trying to reach 15 points in total.</a:t>
            </a:r>
            <a:br>
              <a:rPr lang="en-GB" b="0" dirty="0"/>
            </a:br>
            <a:r>
              <a:rPr lang="en-GB" b="0" dirty="0"/>
              <a:t>2. Remind pupils that adjectives can refer to male or female persons and they should note this in their translations. E.g. pleased (f), short (m).</a:t>
            </a:r>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revisit 1 are green and those from revisit 2 are blue, thus more points are awarded for them, to recognise that memories fade and more effort (heavy lifting!) is needed to retrieve them.</a:t>
            </a:r>
            <a:br>
              <a:rPr lang="en-GB" dirty="0"/>
            </a:br>
            <a:endParaRPr lang="en-GB" dirty="0"/>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21986244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GB" b="1" dirty="0"/>
              <a:t>Timing: 5-10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comprehension of vocabulary from this week and previous weeks.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Give pupils a blank grid.  They fill in the French meanings of any of the words they know, trying to reach 15 points in total.</a:t>
            </a:r>
            <a:br>
              <a:rPr lang="en-GB" b="0" dirty="0"/>
            </a:b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previous week are green and those from earlier are blue, thus more points are awarded for them, to recognise that memories fade and more effort (heavy lifting!) is needed to retrieve them.</a:t>
            </a:r>
            <a:br>
              <a:rPr lang="en-GB" dirty="0"/>
            </a:br>
            <a:endParaRPr lang="en-GB" dirty="0"/>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27948121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5 minutes for seven slides</a:t>
            </a:r>
          </a:p>
          <a:p>
            <a:endParaRPr lang="en-GB" b="1" dirty="0"/>
          </a:p>
          <a:p>
            <a:r>
              <a:rPr lang="en-GB" b="1" dirty="0"/>
              <a:t>Aim: </a:t>
            </a:r>
            <a:r>
              <a:rPr lang="en-GB" b="0" dirty="0"/>
              <a:t>to practise written or spoken production of vocabulary and grammar learned this week and last week.</a:t>
            </a:r>
            <a:endParaRPr lang="en-GB" b="1" dirty="0"/>
          </a:p>
          <a:p>
            <a:endParaRPr lang="en-GB" b="1" dirty="0"/>
          </a:p>
          <a:p>
            <a:r>
              <a:rPr lang="en-GB" b="1" dirty="0"/>
              <a:t>Procedure:</a:t>
            </a:r>
          </a:p>
          <a:p>
            <a:pPr marL="228600" indent="-228600">
              <a:buAutoNum type="arabicPeriod"/>
            </a:pPr>
            <a:r>
              <a:rPr lang="en-GB" b="0" dirty="0"/>
              <a:t>Click to reveal an image representing a pronoun and an imagine representing an activity.</a:t>
            </a:r>
          </a:p>
          <a:p>
            <a:pPr marL="228600" indent="-228600">
              <a:buAutoNum type="arabicPeriod"/>
            </a:pPr>
            <a:r>
              <a:rPr lang="en-GB" b="0" dirty="0"/>
              <a:t>Pupils write or say the French.</a:t>
            </a:r>
          </a:p>
          <a:p>
            <a:endParaRPr lang="en-US" b="1"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184296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[2/7]</a:t>
            </a:r>
            <a:endParaRPr lang="en-GB" b="0" dirty="0"/>
          </a:p>
          <a:p>
            <a:endParaRPr lang="en-US" b="1"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6865485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[3/7]</a:t>
            </a:r>
            <a:endParaRPr lang="en-GB" b="0" dirty="0"/>
          </a:p>
          <a:p>
            <a:endParaRPr lang="en-US" b="1"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7</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2015606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[4/7]</a:t>
            </a:r>
            <a:endParaRPr lang="en-GB" b="0" dirty="0"/>
          </a:p>
          <a:p>
            <a:endParaRPr lang="en-US" b="1"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8</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1292656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[5/7]</a:t>
            </a:r>
            <a:endParaRPr lang="en-GB" b="0" dirty="0"/>
          </a:p>
          <a:p>
            <a:endParaRPr lang="en-US" b="1"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9</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8883049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23"/>
          <p:cNvSpPr txBox="1">
            <a:spLocks noGrp="1"/>
          </p:cNvSpPr>
          <p:nvPr>
            <p:ph type="ctrTitle"/>
          </p:nvPr>
        </p:nvSpPr>
        <p:spPr>
          <a:xfrm>
            <a:off x="914400" y="1122363"/>
            <a:ext cx="103632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2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6793332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3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3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3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3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3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2482854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33"/>
          <p:cNvSpPr txBox="1">
            <a:spLocks noGrp="1"/>
          </p:cNvSpPr>
          <p:nvPr>
            <p:ph type="title"/>
          </p:nvPr>
        </p:nvSpPr>
        <p:spPr>
          <a:xfrm rot="5400000">
            <a:off x="7133432"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33"/>
          <p:cNvSpPr txBox="1">
            <a:spLocks noGrp="1"/>
          </p:cNvSpPr>
          <p:nvPr>
            <p:ph type="body" idx="1"/>
          </p:nvPr>
        </p:nvSpPr>
        <p:spPr>
          <a:xfrm rot="5400000">
            <a:off x="1799432"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3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3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3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5641978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34613469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11264975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5"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32944778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7"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8"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15215938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Tree>
    <p:extLst>
      <p:ext uri="{BB962C8B-B14F-4D97-AF65-F5344CB8AC3E}">
        <p14:creationId xmlns:p14="http://schemas.microsoft.com/office/powerpoint/2010/main" val="1897779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09480" y="273600"/>
            <a:ext cx="10972440" cy="530784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170581064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13"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
        <p:nvSpPr>
          <p:cNvPr id="14"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97073214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6"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17"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18"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5621869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24"/>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2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24"/>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24"/>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24"/>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51525272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2"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21010838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4"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GB" sz="3200" b="0" strike="noStrike" spc="-1">
              <a:latin typeface="Arial"/>
            </a:endParaRPr>
          </a:p>
        </p:txBody>
      </p:sp>
      <p:sp>
        <p:nvSpPr>
          <p:cNvPr id="25"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44940645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7"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9"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
        <p:nvSpPr>
          <p:cNvPr id="30"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46606615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2"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GB" sz="3200" b="0" strike="noStrike" spc="-1">
              <a:latin typeface="Arial"/>
            </a:endParaRPr>
          </a:p>
        </p:txBody>
      </p:sp>
      <p:sp>
        <p:nvSpPr>
          <p:cNvPr id="33"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GB" sz="3200" b="0" strike="noStrike" spc="-1">
              <a:latin typeface="Arial"/>
            </a:endParaRPr>
          </a:p>
        </p:txBody>
      </p:sp>
      <p:sp>
        <p:nvSpPr>
          <p:cNvPr id="34"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GB" sz="3200" b="0" strike="noStrike" spc="-1">
              <a:latin typeface="Arial"/>
            </a:endParaRPr>
          </a:p>
        </p:txBody>
      </p:sp>
      <p:sp>
        <p:nvSpPr>
          <p:cNvPr id="35"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GB" sz="3200" b="0" strike="noStrike" spc="-1">
              <a:latin typeface="Arial"/>
            </a:endParaRPr>
          </a:p>
        </p:txBody>
      </p:sp>
      <p:sp>
        <p:nvSpPr>
          <p:cNvPr id="36"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GB" sz="3200" b="0" strike="noStrike" spc="-1">
              <a:latin typeface="Arial"/>
            </a:endParaRPr>
          </a:p>
        </p:txBody>
      </p:sp>
      <p:sp>
        <p:nvSpPr>
          <p:cNvPr id="37"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25864981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05547B-90D4-4870-9DB0-A1545CD520B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D5592222-601C-42A7-AD5C-F5AD50E8B86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8AE62117-42D7-448F-BC9A-759306A15E37}"/>
              </a:ext>
            </a:extLst>
          </p:cNvPr>
          <p:cNvSpPr>
            <a:spLocks noGrp="1"/>
          </p:cNvSpPr>
          <p:nvPr>
            <p:ph type="dt" sz="half" idx="10"/>
          </p:nvPr>
        </p:nvSpPr>
        <p:spPr/>
        <p:txBody>
          <a:bodyPr/>
          <a:lstStyle/>
          <a:p>
            <a:fld id="{7DE8494D-92E3-41FF-A957-F9D0B9E435AB}" type="datetimeFigureOut">
              <a:rPr lang="en-GB" smtClean="0"/>
              <a:t>24/04/2022</a:t>
            </a:fld>
            <a:endParaRPr lang="en-GB"/>
          </a:p>
        </p:txBody>
      </p:sp>
      <p:sp>
        <p:nvSpPr>
          <p:cNvPr id="5" name="Footer Placeholder 4">
            <a:extLst>
              <a:ext uri="{FF2B5EF4-FFF2-40B4-BE49-F238E27FC236}">
                <a16:creationId xmlns:a16="http://schemas.microsoft.com/office/drawing/2014/main" id="{9C0A2A07-B256-4F89-92BC-967417CDE56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252E074-CDD7-44E9-99BE-22BD45F2998A}"/>
              </a:ext>
            </a:extLst>
          </p:cNvPr>
          <p:cNvSpPr>
            <a:spLocks noGrp="1"/>
          </p:cNvSpPr>
          <p:nvPr>
            <p:ph type="sldNum" sz="quarter" idx="12"/>
          </p:nvPr>
        </p:nvSpPr>
        <p:spPr/>
        <p:txBody>
          <a:bodyPr/>
          <a:lstStyle/>
          <a:p>
            <a:fld id="{D20C86E1-2F26-43C1-9EDA-FF879CD37FEA}" type="slidenum">
              <a:rPr lang="en-GB" smtClean="0"/>
              <a:t>‹#›</a:t>
            </a:fld>
            <a:endParaRPr lang="en-GB"/>
          </a:p>
        </p:txBody>
      </p:sp>
    </p:spTree>
    <p:extLst>
      <p:ext uri="{BB962C8B-B14F-4D97-AF65-F5344CB8AC3E}">
        <p14:creationId xmlns:p14="http://schemas.microsoft.com/office/powerpoint/2010/main" val="118028516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F7B160-6FCB-432A-BBA5-B6F5B3C6429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ADC7457-2E05-439E-94E0-FD940D21901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A528891-821F-4DDB-9852-820351765866}"/>
              </a:ext>
            </a:extLst>
          </p:cNvPr>
          <p:cNvSpPr>
            <a:spLocks noGrp="1"/>
          </p:cNvSpPr>
          <p:nvPr>
            <p:ph type="dt" sz="half" idx="10"/>
          </p:nvPr>
        </p:nvSpPr>
        <p:spPr/>
        <p:txBody>
          <a:bodyPr/>
          <a:lstStyle/>
          <a:p>
            <a:fld id="{7DE8494D-92E3-41FF-A957-F9D0B9E435AB}" type="datetimeFigureOut">
              <a:rPr lang="en-GB" smtClean="0"/>
              <a:t>24/04/2022</a:t>
            </a:fld>
            <a:endParaRPr lang="en-GB"/>
          </a:p>
        </p:txBody>
      </p:sp>
      <p:sp>
        <p:nvSpPr>
          <p:cNvPr id="5" name="Footer Placeholder 4">
            <a:extLst>
              <a:ext uri="{FF2B5EF4-FFF2-40B4-BE49-F238E27FC236}">
                <a16:creationId xmlns:a16="http://schemas.microsoft.com/office/drawing/2014/main" id="{9EE50DB9-D610-415E-8780-9F3AE31037C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434B08A-29DB-491A-8816-64B05A92A2D7}"/>
              </a:ext>
            </a:extLst>
          </p:cNvPr>
          <p:cNvSpPr>
            <a:spLocks noGrp="1"/>
          </p:cNvSpPr>
          <p:nvPr>
            <p:ph type="sldNum" sz="quarter" idx="12"/>
          </p:nvPr>
        </p:nvSpPr>
        <p:spPr/>
        <p:txBody>
          <a:bodyPr/>
          <a:lstStyle/>
          <a:p>
            <a:fld id="{D20C86E1-2F26-43C1-9EDA-FF879CD37FEA}" type="slidenum">
              <a:rPr lang="en-GB" smtClean="0"/>
              <a:t>‹#›</a:t>
            </a:fld>
            <a:endParaRPr lang="en-GB"/>
          </a:p>
        </p:txBody>
      </p:sp>
    </p:spTree>
    <p:extLst>
      <p:ext uri="{BB962C8B-B14F-4D97-AF65-F5344CB8AC3E}">
        <p14:creationId xmlns:p14="http://schemas.microsoft.com/office/powerpoint/2010/main" val="82002187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E2D032-7B65-4758-8D87-364508150AE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18319DE5-684C-4942-9035-4DEB4149EAB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CFAFD57-BCAC-4E29-AF19-EF5D996FAB5B}"/>
              </a:ext>
            </a:extLst>
          </p:cNvPr>
          <p:cNvSpPr>
            <a:spLocks noGrp="1"/>
          </p:cNvSpPr>
          <p:nvPr>
            <p:ph type="dt" sz="half" idx="10"/>
          </p:nvPr>
        </p:nvSpPr>
        <p:spPr/>
        <p:txBody>
          <a:bodyPr/>
          <a:lstStyle/>
          <a:p>
            <a:fld id="{7DE8494D-92E3-41FF-A957-F9D0B9E435AB}" type="datetimeFigureOut">
              <a:rPr lang="en-GB" smtClean="0"/>
              <a:t>24/04/2022</a:t>
            </a:fld>
            <a:endParaRPr lang="en-GB"/>
          </a:p>
        </p:txBody>
      </p:sp>
      <p:sp>
        <p:nvSpPr>
          <p:cNvPr id="5" name="Footer Placeholder 4">
            <a:extLst>
              <a:ext uri="{FF2B5EF4-FFF2-40B4-BE49-F238E27FC236}">
                <a16:creationId xmlns:a16="http://schemas.microsoft.com/office/drawing/2014/main" id="{D594D078-B300-4C31-B462-D1BE8F5E1D2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D211BDF-20AD-4046-92C9-84322F768849}"/>
              </a:ext>
            </a:extLst>
          </p:cNvPr>
          <p:cNvSpPr>
            <a:spLocks noGrp="1"/>
          </p:cNvSpPr>
          <p:nvPr>
            <p:ph type="sldNum" sz="quarter" idx="12"/>
          </p:nvPr>
        </p:nvSpPr>
        <p:spPr/>
        <p:txBody>
          <a:bodyPr/>
          <a:lstStyle/>
          <a:p>
            <a:fld id="{D20C86E1-2F26-43C1-9EDA-FF879CD37FEA}" type="slidenum">
              <a:rPr lang="en-GB" smtClean="0"/>
              <a:t>‹#›</a:t>
            </a:fld>
            <a:endParaRPr lang="en-GB"/>
          </a:p>
        </p:txBody>
      </p:sp>
    </p:spTree>
    <p:extLst>
      <p:ext uri="{BB962C8B-B14F-4D97-AF65-F5344CB8AC3E}">
        <p14:creationId xmlns:p14="http://schemas.microsoft.com/office/powerpoint/2010/main" val="281025595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FE839A-283E-425C-92B3-B15370CC70E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BA6628CC-32F3-4156-9AEE-3289B87A2B2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7B1328EC-FBE5-4E1C-ACB1-F2BDAE69E2B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544FBCC8-3200-41F2-B2C9-3597416C334A}"/>
              </a:ext>
            </a:extLst>
          </p:cNvPr>
          <p:cNvSpPr>
            <a:spLocks noGrp="1"/>
          </p:cNvSpPr>
          <p:nvPr>
            <p:ph type="dt" sz="half" idx="10"/>
          </p:nvPr>
        </p:nvSpPr>
        <p:spPr/>
        <p:txBody>
          <a:bodyPr/>
          <a:lstStyle/>
          <a:p>
            <a:fld id="{7DE8494D-92E3-41FF-A957-F9D0B9E435AB}" type="datetimeFigureOut">
              <a:rPr lang="en-GB" smtClean="0"/>
              <a:t>24/04/2022</a:t>
            </a:fld>
            <a:endParaRPr lang="en-GB"/>
          </a:p>
        </p:txBody>
      </p:sp>
      <p:sp>
        <p:nvSpPr>
          <p:cNvPr id="6" name="Footer Placeholder 5">
            <a:extLst>
              <a:ext uri="{FF2B5EF4-FFF2-40B4-BE49-F238E27FC236}">
                <a16:creationId xmlns:a16="http://schemas.microsoft.com/office/drawing/2014/main" id="{253387E8-6270-409B-A287-0149AF8CFDC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F29BEA6-9445-40B8-B8FE-84AFFB2FFB11}"/>
              </a:ext>
            </a:extLst>
          </p:cNvPr>
          <p:cNvSpPr>
            <a:spLocks noGrp="1"/>
          </p:cNvSpPr>
          <p:nvPr>
            <p:ph type="sldNum" sz="quarter" idx="12"/>
          </p:nvPr>
        </p:nvSpPr>
        <p:spPr/>
        <p:txBody>
          <a:bodyPr/>
          <a:lstStyle/>
          <a:p>
            <a:fld id="{D20C86E1-2F26-43C1-9EDA-FF879CD37FEA}" type="slidenum">
              <a:rPr lang="en-GB" smtClean="0"/>
              <a:t>‹#›</a:t>
            </a:fld>
            <a:endParaRPr lang="en-GB"/>
          </a:p>
        </p:txBody>
      </p:sp>
    </p:spTree>
    <p:extLst>
      <p:ext uri="{BB962C8B-B14F-4D97-AF65-F5344CB8AC3E}">
        <p14:creationId xmlns:p14="http://schemas.microsoft.com/office/powerpoint/2010/main" val="406369927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5BD8FA-266F-47EB-958B-C7CE59A579B8}"/>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82CA9E5-9436-4FB8-982D-8145D966E76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E7BDF94-150C-4A7E-9D72-E196732CB1E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49DC73E4-568F-47F2-A2FE-143DAD51382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0D7F8E6-962B-4DC3-A8E1-D4A508FDB39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2532E1E3-254E-4D4E-9737-F7E71C1C358F}"/>
              </a:ext>
            </a:extLst>
          </p:cNvPr>
          <p:cNvSpPr>
            <a:spLocks noGrp="1"/>
          </p:cNvSpPr>
          <p:nvPr>
            <p:ph type="dt" sz="half" idx="10"/>
          </p:nvPr>
        </p:nvSpPr>
        <p:spPr/>
        <p:txBody>
          <a:bodyPr/>
          <a:lstStyle/>
          <a:p>
            <a:fld id="{7DE8494D-92E3-41FF-A957-F9D0B9E435AB}" type="datetimeFigureOut">
              <a:rPr lang="en-GB" smtClean="0"/>
              <a:t>24/04/2022</a:t>
            </a:fld>
            <a:endParaRPr lang="en-GB"/>
          </a:p>
        </p:txBody>
      </p:sp>
      <p:sp>
        <p:nvSpPr>
          <p:cNvPr id="8" name="Footer Placeholder 7">
            <a:extLst>
              <a:ext uri="{FF2B5EF4-FFF2-40B4-BE49-F238E27FC236}">
                <a16:creationId xmlns:a16="http://schemas.microsoft.com/office/drawing/2014/main" id="{1E000403-C7B6-4F60-B8F0-3976FFB6371D}"/>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6A624D03-C03E-4EA7-A4E9-5925F221D960}"/>
              </a:ext>
            </a:extLst>
          </p:cNvPr>
          <p:cNvSpPr>
            <a:spLocks noGrp="1"/>
          </p:cNvSpPr>
          <p:nvPr>
            <p:ph type="sldNum" sz="quarter" idx="12"/>
          </p:nvPr>
        </p:nvSpPr>
        <p:spPr/>
        <p:txBody>
          <a:bodyPr/>
          <a:lstStyle/>
          <a:p>
            <a:fld id="{D20C86E1-2F26-43C1-9EDA-FF879CD37FEA}" type="slidenum">
              <a:rPr lang="en-GB" smtClean="0"/>
              <a:t>‹#›</a:t>
            </a:fld>
            <a:endParaRPr lang="en-GB"/>
          </a:p>
        </p:txBody>
      </p:sp>
    </p:spTree>
    <p:extLst>
      <p:ext uri="{BB962C8B-B14F-4D97-AF65-F5344CB8AC3E}">
        <p14:creationId xmlns:p14="http://schemas.microsoft.com/office/powerpoint/2010/main" val="79080898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806770-6280-4FC0-A211-3BF9EB6B02B4}"/>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4EAB3DAD-9D8B-4553-9F8E-4BD7C9524AC1}"/>
              </a:ext>
            </a:extLst>
          </p:cNvPr>
          <p:cNvSpPr>
            <a:spLocks noGrp="1"/>
          </p:cNvSpPr>
          <p:nvPr>
            <p:ph type="dt" sz="half" idx="10"/>
          </p:nvPr>
        </p:nvSpPr>
        <p:spPr/>
        <p:txBody>
          <a:bodyPr/>
          <a:lstStyle/>
          <a:p>
            <a:fld id="{7DE8494D-92E3-41FF-A957-F9D0B9E435AB}" type="datetimeFigureOut">
              <a:rPr lang="en-GB" smtClean="0"/>
              <a:t>24/04/2022</a:t>
            </a:fld>
            <a:endParaRPr lang="en-GB"/>
          </a:p>
        </p:txBody>
      </p:sp>
      <p:sp>
        <p:nvSpPr>
          <p:cNvPr id="4" name="Footer Placeholder 3">
            <a:extLst>
              <a:ext uri="{FF2B5EF4-FFF2-40B4-BE49-F238E27FC236}">
                <a16:creationId xmlns:a16="http://schemas.microsoft.com/office/drawing/2014/main" id="{7203F813-3A48-47C8-9269-0520D929358C}"/>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9BCA820D-E098-41DB-8961-EC8EC0506586}"/>
              </a:ext>
            </a:extLst>
          </p:cNvPr>
          <p:cNvSpPr>
            <a:spLocks noGrp="1"/>
          </p:cNvSpPr>
          <p:nvPr>
            <p:ph type="sldNum" sz="quarter" idx="12"/>
          </p:nvPr>
        </p:nvSpPr>
        <p:spPr/>
        <p:txBody>
          <a:bodyPr/>
          <a:lstStyle/>
          <a:p>
            <a:fld id="{D20C86E1-2F26-43C1-9EDA-FF879CD37FEA}" type="slidenum">
              <a:rPr lang="en-GB" smtClean="0"/>
              <a:t>‹#›</a:t>
            </a:fld>
            <a:endParaRPr lang="en-GB"/>
          </a:p>
        </p:txBody>
      </p:sp>
    </p:spTree>
    <p:extLst>
      <p:ext uri="{BB962C8B-B14F-4D97-AF65-F5344CB8AC3E}">
        <p14:creationId xmlns:p14="http://schemas.microsoft.com/office/powerpoint/2010/main" val="30749240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25"/>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25"/>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400"/>
              <a:buNone/>
              <a:defRPr sz="2400">
                <a:solidFill>
                  <a:schemeClr val="dk1"/>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25"/>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25"/>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25"/>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27607484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476C1E5-9D13-4304-8A48-87A09CF56FD9}"/>
              </a:ext>
            </a:extLst>
          </p:cNvPr>
          <p:cNvSpPr>
            <a:spLocks noGrp="1"/>
          </p:cNvSpPr>
          <p:nvPr>
            <p:ph type="dt" sz="half" idx="10"/>
          </p:nvPr>
        </p:nvSpPr>
        <p:spPr/>
        <p:txBody>
          <a:bodyPr/>
          <a:lstStyle/>
          <a:p>
            <a:fld id="{7DE8494D-92E3-41FF-A957-F9D0B9E435AB}" type="datetimeFigureOut">
              <a:rPr lang="en-GB" smtClean="0"/>
              <a:t>24/04/2022</a:t>
            </a:fld>
            <a:endParaRPr lang="en-GB"/>
          </a:p>
        </p:txBody>
      </p:sp>
      <p:sp>
        <p:nvSpPr>
          <p:cNvPr id="3" name="Footer Placeholder 2">
            <a:extLst>
              <a:ext uri="{FF2B5EF4-FFF2-40B4-BE49-F238E27FC236}">
                <a16:creationId xmlns:a16="http://schemas.microsoft.com/office/drawing/2014/main" id="{4EC201CD-85A1-45B4-ADA5-5F6C9F0989F2}"/>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D2B7B008-59B1-4781-9574-3F30B201BFC8}"/>
              </a:ext>
            </a:extLst>
          </p:cNvPr>
          <p:cNvSpPr>
            <a:spLocks noGrp="1"/>
          </p:cNvSpPr>
          <p:nvPr>
            <p:ph type="sldNum" sz="quarter" idx="12"/>
          </p:nvPr>
        </p:nvSpPr>
        <p:spPr/>
        <p:txBody>
          <a:bodyPr/>
          <a:lstStyle/>
          <a:p>
            <a:fld id="{D20C86E1-2F26-43C1-9EDA-FF879CD37FEA}" type="slidenum">
              <a:rPr lang="en-GB" smtClean="0"/>
              <a:t>‹#›</a:t>
            </a:fld>
            <a:endParaRPr lang="en-GB"/>
          </a:p>
        </p:txBody>
      </p:sp>
    </p:spTree>
    <p:extLst>
      <p:ext uri="{BB962C8B-B14F-4D97-AF65-F5344CB8AC3E}">
        <p14:creationId xmlns:p14="http://schemas.microsoft.com/office/powerpoint/2010/main" val="151959168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913CE1-3E8A-4304-9AA6-3B4482099FD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30EE7EF2-89B4-47D3-9DDA-1493C5C5194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EFFA6DC3-1766-45F8-97BD-43A543F7431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708680D-232A-4389-8B91-03D71E60462E}"/>
              </a:ext>
            </a:extLst>
          </p:cNvPr>
          <p:cNvSpPr>
            <a:spLocks noGrp="1"/>
          </p:cNvSpPr>
          <p:nvPr>
            <p:ph type="dt" sz="half" idx="10"/>
          </p:nvPr>
        </p:nvSpPr>
        <p:spPr/>
        <p:txBody>
          <a:bodyPr/>
          <a:lstStyle/>
          <a:p>
            <a:fld id="{7DE8494D-92E3-41FF-A957-F9D0B9E435AB}" type="datetimeFigureOut">
              <a:rPr lang="en-GB" smtClean="0"/>
              <a:t>24/04/2022</a:t>
            </a:fld>
            <a:endParaRPr lang="en-GB"/>
          </a:p>
        </p:txBody>
      </p:sp>
      <p:sp>
        <p:nvSpPr>
          <p:cNvPr id="6" name="Footer Placeholder 5">
            <a:extLst>
              <a:ext uri="{FF2B5EF4-FFF2-40B4-BE49-F238E27FC236}">
                <a16:creationId xmlns:a16="http://schemas.microsoft.com/office/drawing/2014/main" id="{010D6638-7094-4907-9CFF-E1DB49CEDBF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1D0F42A-0A81-4DD6-8C62-FD044D5BD1A2}"/>
              </a:ext>
            </a:extLst>
          </p:cNvPr>
          <p:cNvSpPr>
            <a:spLocks noGrp="1"/>
          </p:cNvSpPr>
          <p:nvPr>
            <p:ph type="sldNum" sz="quarter" idx="12"/>
          </p:nvPr>
        </p:nvSpPr>
        <p:spPr/>
        <p:txBody>
          <a:bodyPr/>
          <a:lstStyle/>
          <a:p>
            <a:fld id="{D20C86E1-2F26-43C1-9EDA-FF879CD37FEA}" type="slidenum">
              <a:rPr lang="en-GB" smtClean="0"/>
              <a:t>‹#›</a:t>
            </a:fld>
            <a:endParaRPr lang="en-GB"/>
          </a:p>
        </p:txBody>
      </p:sp>
    </p:spTree>
    <p:extLst>
      <p:ext uri="{BB962C8B-B14F-4D97-AF65-F5344CB8AC3E}">
        <p14:creationId xmlns:p14="http://schemas.microsoft.com/office/powerpoint/2010/main" val="121768450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675449-AB80-4CC4-A512-9FEA70DD7DC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929B7762-12A1-4719-899C-F5B137F42B6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290C27CF-DD73-406B-8F49-CE1D2C0FE16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A591B86-F36B-4C82-8B37-375DAE5E22C3}"/>
              </a:ext>
            </a:extLst>
          </p:cNvPr>
          <p:cNvSpPr>
            <a:spLocks noGrp="1"/>
          </p:cNvSpPr>
          <p:nvPr>
            <p:ph type="dt" sz="half" idx="10"/>
          </p:nvPr>
        </p:nvSpPr>
        <p:spPr/>
        <p:txBody>
          <a:bodyPr/>
          <a:lstStyle/>
          <a:p>
            <a:fld id="{7DE8494D-92E3-41FF-A957-F9D0B9E435AB}" type="datetimeFigureOut">
              <a:rPr lang="en-GB" smtClean="0"/>
              <a:t>24/04/2022</a:t>
            </a:fld>
            <a:endParaRPr lang="en-GB"/>
          </a:p>
        </p:txBody>
      </p:sp>
      <p:sp>
        <p:nvSpPr>
          <p:cNvPr id="6" name="Footer Placeholder 5">
            <a:extLst>
              <a:ext uri="{FF2B5EF4-FFF2-40B4-BE49-F238E27FC236}">
                <a16:creationId xmlns:a16="http://schemas.microsoft.com/office/drawing/2014/main" id="{C2330DD5-7761-4032-A145-0DC2A67C4FD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BA8D36B-78E8-4EAB-9731-746C6D87B5DF}"/>
              </a:ext>
            </a:extLst>
          </p:cNvPr>
          <p:cNvSpPr>
            <a:spLocks noGrp="1"/>
          </p:cNvSpPr>
          <p:nvPr>
            <p:ph type="sldNum" sz="quarter" idx="12"/>
          </p:nvPr>
        </p:nvSpPr>
        <p:spPr/>
        <p:txBody>
          <a:bodyPr/>
          <a:lstStyle/>
          <a:p>
            <a:fld id="{D20C86E1-2F26-43C1-9EDA-FF879CD37FEA}" type="slidenum">
              <a:rPr lang="en-GB" smtClean="0"/>
              <a:t>‹#›</a:t>
            </a:fld>
            <a:endParaRPr lang="en-GB"/>
          </a:p>
        </p:txBody>
      </p:sp>
    </p:spTree>
    <p:extLst>
      <p:ext uri="{BB962C8B-B14F-4D97-AF65-F5344CB8AC3E}">
        <p14:creationId xmlns:p14="http://schemas.microsoft.com/office/powerpoint/2010/main" val="44776891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8A3689-98DC-4653-8124-556A73B9069A}"/>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F472B055-E8ED-42C0-92E7-2DBF95E3A69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C79A015-4021-440B-89A1-AF6CD9D3C722}"/>
              </a:ext>
            </a:extLst>
          </p:cNvPr>
          <p:cNvSpPr>
            <a:spLocks noGrp="1"/>
          </p:cNvSpPr>
          <p:nvPr>
            <p:ph type="dt" sz="half" idx="10"/>
          </p:nvPr>
        </p:nvSpPr>
        <p:spPr/>
        <p:txBody>
          <a:bodyPr/>
          <a:lstStyle/>
          <a:p>
            <a:fld id="{7DE8494D-92E3-41FF-A957-F9D0B9E435AB}" type="datetimeFigureOut">
              <a:rPr lang="en-GB" smtClean="0"/>
              <a:t>24/04/2022</a:t>
            </a:fld>
            <a:endParaRPr lang="en-GB"/>
          </a:p>
        </p:txBody>
      </p:sp>
      <p:sp>
        <p:nvSpPr>
          <p:cNvPr id="5" name="Footer Placeholder 4">
            <a:extLst>
              <a:ext uri="{FF2B5EF4-FFF2-40B4-BE49-F238E27FC236}">
                <a16:creationId xmlns:a16="http://schemas.microsoft.com/office/drawing/2014/main" id="{31F1E69E-00F0-4A4A-90CE-BAC9DBFFC68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97E2F26-4300-41D3-8327-CCCA58C0621E}"/>
              </a:ext>
            </a:extLst>
          </p:cNvPr>
          <p:cNvSpPr>
            <a:spLocks noGrp="1"/>
          </p:cNvSpPr>
          <p:nvPr>
            <p:ph type="sldNum" sz="quarter" idx="12"/>
          </p:nvPr>
        </p:nvSpPr>
        <p:spPr/>
        <p:txBody>
          <a:bodyPr/>
          <a:lstStyle/>
          <a:p>
            <a:fld id="{D20C86E1-2F26-43C1-9EDA-FF879CD37FEA}" type="slidenum">
              <a:rPr lang="en-GB" smtClean="0"/>
              <a:t>‹#›</a:t>
            </a:fld>
            <a:endParaRPr lang="en-GB"/>
          </a:p>
        </p:txBody>
      </p:sp>
    </p:spTree>
    <p:extLst>
      <p:ext uri="{BB962C8B-B14F-4D97-AF65-F5344CB8AC3E}">
        <p14:creationId xmlns:p14="http://schemas.microsoft.com/office/powerpoint/2010/main" val="164781387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AB247AB-698E-4E4B-8F1B-B43654DA3C54}"/>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3EC3D534-9969-46E8-8052-AF6EDAF19A6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DC5C671-2A86-46FA-8423-2824B3D2D2C9}"/>
              </a:ext>
            </a:extLst>
          </p:cNvPr>
          <p:cNvSpPr>
            <a:spLocks noGrp="1"/>
          </p:cNvSpPr>
          <p:nvPr>
            <p:ph type="dt" sz="half" idx="10"/>
          </p:nvPr>
        </p:nvSpPr>
        <p:spPr/>
        <p:txBody>
          <a:bodyPr/>
          <a:lstStyle/>
          <a:p>
            <a:fld id="{7DE8494D-92E3-41FF-A957-F9D0B9E435AB}" type="datetimeFigureOut">
              <a:rPr lang="en-GB" smtClean="0"/>
              <a:t>24/04/2022</a:t>
            </a:fld>
            <a:endParaRPr lang="en-GB"/>
          </a:p>
        </p:txBody>
      </p:sp>
      <p:sp>
        <p:nvSpPr>
          <p:cNvPr id="5" name="Footer Placeholder 4">
            <a:extLst>
              <a:ext uri="{FF2B5EF4-FFF2-40B4-BE49-F238E27FC236}">
                <a16:creationId xmlns:a16="http://schemas.microsoft.com/office/drawing/2014/main" id="{4605084E-5BD8-4D56-8C97-FDEF72625E5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1220DB4-61E1-4DEE-B8DF-09FBECEBCF11}"/>
              </a:ext>
            </a:extLst>
          </p:cNvPr>
          <p:cNvSpPr>
            <a:spLocks noGrp="1"/>
          </p:cNvSpPr>
          <p:nvPr>
            <p:ph type="sldNum" sz="quarter" idx="12"/>
          </p:nvPr>
        </p:nvSpPr>
        <p:spPr/>
        <p:txBody>
          <a:bodyPr/>
          <a:lstStyle/>
          <a:p>
            <a:fld id="{D20C86E1-2F26-43C1-9EDA-FF879CD37FEA}" type="slidenum">
              <a:rPr lang="en-GB" smtClean="0"/>
              <a:t>‹#›</a:t>
            </a:fld>
            <a:endParaRPr lang="en-GB"/>
          </a:p>
        </p:txBody>
      </p:sp>
    </p:spTree>
    <p:extLst>
      <p:ext uri="{BB962C8B-B14F-4D97-AF65-F5344CB8AC3E}">
        <p14:creationId xmlns:p14="http://schemas.microsoft.com/office/powerpoint/2010/main" val="38131351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26"/>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2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2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26"/>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26"/>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26"/>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3798989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27"/>
          <p:cNvSpPr txBox="1">
            <a:spLocks noGrp="1"/>
          </p:cNvSpPr>
          <p:nvPr>
            <p:ph type="title"/>
          </p:nvPr>
        </p:nvSpPr>
        <p:spPr>
          <a:xfrm>
            <a:off x="839788"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27"/>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27"/>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27"/>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27"/>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27"/>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27"/>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27"/>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0106183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28"/>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28"/>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8"/>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8"/>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4803657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29"/>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29"/>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29"/>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138854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3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30"/>
          <p:cNvSpPr txBox="1">
            <a:spLocks noGrp="1"/>
          </p:cNvSpPr>
          <p:nvPr>
            <p:ph type="body" idx="1"/>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3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30"/>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30"/>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30"/>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3428013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3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31"/>
          <p:cNvSpPr>
            <a:spLocks noGrp="1"/>
          </p:cNvSpPr>
          <p:nvPr>
            <p:ph type="pic" idx="2"/>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3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31"/>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31"/>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31"/>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9949414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421831335"/>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GB" sz="4400" b="0" strike="noStrike" spc="-1">
                <a:latin typeface="Arial"/>
              </a:rPr>
              <a:t>Click to edit the title text format</a:t>
            </a:r>
          </a:p>
        </p:txBody>
      </p:sp>
      <p:sp>
        <p:nvSpPr>
          <p:cNvPr id="3"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GB"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GB" sz="2800" b="0" strike="noStrike" spc="-1">
                <a:latin typeface="Arial"/>
              </a:rPr>
              <a:t>Second Outline Level</a:t>
            </a:r>
          </a:p>
          <a:p>
            <a:pPr marL="1296000" lvl="2" indent="-288000">
              <a:spcBef>
                <a:spcPts val="850"/>
              </a:spcBef>
              <a:buClr>
                <a:srgbClr val="000000"/>
              </a:buClr>
              <a:buSzPct val="45000"/>
              <a:buFont typeface="Wingdings" charset="2"/>
              <a:buChar char=""/>
            </a:pPr>
            <a:r>
              <a:rPr lang="en-GB" sz="2400" b="0" strike="noStrike" spc="-1">
                <a:latin typeface="Arial"/>
              </a:rPr>
              <a:t>Third Outline Level</a:t>
            </a:r>
          </a:p>
          <a:p>
            <a:pPr marL="1728000" lvl="3" indent="-216000">
              <a:spcBef>
                <a:spcPts val="567"/>
              </a:spcBef>
              <a:buClr>
                <a:srgbClr val="000000"/>
              </a:buClr>
              <a:buSzPct val="75000"/>
              <a:buFont typeface="Symbol" charset="2"/>
              <a:buChar char=""/>
            </a:pPr>
            <a:r>
              <a:rPr lang="en-GB" sz="2000" b="0" strike="noStrike" spc="-1">
                <a:latin typeface="Arial"/>
              </a:rPr>
              <a:t>Fourth Outline Level</a:t>
            </a:r>
          </a:p>
          <a:p>
            <a:pPr marL="2160000" lvl="4" indent="-216000">
              <a:spcBef>
                <a:spcPts val="283"/>
              </a:spcBef>
              <a:buClr>
                <a:srgbClr val="000000"/>
              </a:buClr>
              <a:buSzPct val="45000"/>
              <a:buFont typeface="Wingdings" charset="2"/>
              <a:buChar char=""/>
            </a:pPr>
            <a:r>
              <a:rPr lang="en-GB" sz="2000" b="0" strike="noStrike" spc="-1">
                <a:latin typeface="Arial"/>
              </a:rPr>
              <a:t>Fifth Outline Level</a:t>
            </a:r>
          </a:p>
          <a:p>
            <a:pPr marL="2592000" lvl="5" indent="-216000">
              <a:spcBef>
                <a:spcPts val="283"/>
              </a:spcBef>
              <a:buClr>
                <a:srgbClr val="000000"/>
              </a:buClr>
              <a:buSzPct val="45000"/>
              <a:buFont typeface="Wingdings" charset="2"/>
              <a:buChar char=""/>
            </a:pPr>
            <a:r>
              <a:rPr lang="en-GB" sz="2000" b="0" strike="noStrike" spc="-1">
                <a:latin typeface="Arial"/>
              </a:rPr>
              <a:t>Sixth Outline Level</a:t>
            </a:r>
          </a:p>
          <a:p>
            <a:pPr marL="3024000" lvl="6" indent="-216000">
              <a:spcBef>
                <a:spcPts val="283"/>
              </a:spcBef>
              <a:buClr>
                <a:srgbClr val="000000"/>
              </a:buClr>
              <a:buSzPct val="45000"/>
              <a:buFont typeface="Wingdings" charset="2"/>
              <a:buChar char=""/>
            </a:pPr>
            <a:r>
              <a:rPr lang="en-GB" sz="2000" b="0" strike="noStrike" spc="-1">
                <a:latin typeface="Arial"/>
              </a:rPr>
              <a:t>Seventh Outline Level</a:t>
            </a:r>
          </a:p>
        </p:txBody>
      </p:sp>
    </p:spTree>
    <p:extLst>
      <p:ext uri="{BB962C8B-B14F-4D97-AF65-F5344CB8AC3E}">
        <p14:creationId xmlns:p14="http://schemas.microsoft.com/office/powerpoint/2010/main" val="270063149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A28C2B4-1C19-46DB-B525-F5EE37B9AD7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7EF953DF-1EA3-4878-AE1C-885353F4A40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FA7B5E5-D666-4331-A161-1361D762CDB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DE8494D-92E3-41FF-A957-F9D0B9E435AB}" type="datetimeFigureOut">
              <a:rPr lang="en-GB" smtClean="0"/>
              <a:t>24/04/2022</a:t>
            </a:fld>
            <a:endParaRPr lang="en-GB"/>
          </a:p>
        </p:txBody>
      </p:sp>
      <p:sp>
        <p:nvSpPr>
          <p:cNvPr id="5" name="Footer Placeholder 4">
            <a:extLst>
              <a:ext uri="{FF2B5EF4-FFF2-40B4-BE49-F238E27FC236}">
                <a16:creationId xmlns:a16="http://schemas.microsoft.com/office/drawing/2014/main" id="{017F7BED-CD6A-423D-99B4-5CFB1FC4FDD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15EA9A68-3378-45F8-A696-3627689888B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20C86E1-2F26-43C1-9EDA-FF879CD37FEA}" type="slidenum">
              <a:rPr lang="en-GB" smtClean="0"/>
              <a:t>‹#›</a:t>
            </a:fld>
            <a:endParaRPr lang="en-GB"/>
          </a:p>
        </p:txBody>
      </p:sp>
    </p:spTree>
    <p:extLst>
      <p:ext uri="{BB962C8B-B14F-4D97-AF65-F5344CB8AC3E}">
        <p14:creationId xmlns:p14="http://schemas.microsoft.com/office/powerpoint/2010/main" val="1112471983"/>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1.png"/><Relationship Id="rId7"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29.xml"/><Relationship Id="rId6" Type="http://schemas.openxmlformats.org/officeDocument/2006/relationships/image" Target="../media/image17.png"/><Relationship Id="rId5" Type="http://schemas.openxmlformats.org/officeDocument/2006/relationships/image" Target="../media/image6.png"/><Relationship Id="rId4" Type="http://schemas.openxmlformats.org/officeDocument/2006/relationships/image" Target="../media/image12.svg"/></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29.xml"/><Relationship Id="rId6" Type="http://schemas.openxmlformats.org/officeDocument/2006/relationships/image" Target="../media/image15.png"/><Relationship Id="rId5" Type="http://schemas.openxmlformats.org/officeDocument/2006/relationships/image" Target="../media/image6.png"/><Relationship Id="rId4" Type="http://schemas.openxmlformats.org/officeDocument/2006/relationships/image" Target="../media/image12.svg"/></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16.xml"/><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16.xml"/><Relationship Id="rId5" Type="http://schemas.openxmlformats.org/officeDocument/2006/relationships/audio" Target="../media/audio11.wav"/><Relationship Id="rId4" Type="http://schemas.openxmlformats.org/officeDocument/2006/relationships/audio" Target="../media/audio10.wav"/></Relationships>
</file>

<file path=ppt/slides/_rels/slide14.xml.rels><?xml version="1.0" encoding="UTF-8" standalone="yes"?>
<Relationships xmlns="http://schemas.openxmlformats.org/package/2006/relationships"><Relationship Id="rId8" Type="http://schemas.openxmlformats.org/officeDocument/2006/relationships/audio" Target="../media/audio15.wav"/><Relationship Id="rId3" Type="http://schemas.openxmlformats.org/officeDocument/2006/relationships/audio" Target="../media/audio12.wav"/><Relationship Id="rId7" Type="http://schemas.openxmlformats.org/officeDocument/2006/relationships/audio" Target="../media/audio14.wav"/><Relationship Id="rId12" Type="http://schemas.openxmlformats.org/officeDocument/2006/relationships/image" Target="../media/image29.png"/><Relationship Id="rId2" Type="http://schemas.openxmlformats.org/officeDocument/2006/relationships/notesSlide" Target="../notesSlides/notesSlide14.xml"/><Relationship Id="rId1" Type="http://schemas.openxmlformats.org/officeDocument/2006/relationships/slideLayout" Target="../slideLayouts/slideLayout29.xml"/><Relationship Id="rId6" Type="http://schemas.openxmlformats.org/officeDocument/2006/relationships/image" Target="../media/image27.gif"/><Relationship Id="rId11" Type="http://schemas.openxmlformats.org/officeDocument/2006/relationships/image" Target="../media/image28.gif"/><Relationship Id="rId5" Type="http://schemas.openxmlformats.org/officeDocument/2006/relationships/audio" Target="../media/audio13.wav"/><Relationship Id="rId10" Type="http://schemas.openxmlformats.org/officeDocument/2006/relationships/audio" Target="../media/audio17.wav"/><Relationship Id="rId4" Type="http://schemas.openxmlformats.org/officeDocument/2006/relationships/image" Target="../media/image2.png"/><Relationship Id="rId9" Type="http://schemas.openxmlformats.org/officeDocument/2006/relationships/audio" Target="../media/audio16.wav"/></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5.xml"/><Relationship Id="rId1" Type="http://schemas.openxmlformats.org/officeDocument/2006/relationships/slideLayout" Target="../slideLayouts/slideLayout29.xml"/></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6.xml"/><Relationship Id="rId1" Type="http://schemas.openxmlformats.org/officeDocument/2006/relationships/slideLayout" Target="../slideLayouts/slideLayout29.xml"/><Relationship Id="rId4" Type="http://schemas.openxmlformats.org/officeDocument/2006/relationships/image" Target="../media/image30.gif"/></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7.xml"/><Relationship Id="rId1" Type="http://schemas.openxmlformats.org/officeDocument/2006/relationships/slideLayout" Target="../slideLayouts/slideLayout29.xml"/><Relationship Id="rId4" Type="http://schemas.openxmlformats.org/officeDocument/2006/relationships/image" Target="../media/image30.gif"/></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18.xml"/><Relationship Id="rId1" Type="http://schemas.openxmlformats.org/officeDocument/2006/relationships/slideLayout" Target="../slideLayouts/slideLayout16.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19.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19.xml"/><Relationship Id="rId1" Type="http://schemas.openxmlformats.org/officeDocument/2006/relationships/slideLayout" Target="../slideLayouts/slideLayout16.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8" Type="http://schemas.openxmlformats.org/officeDocument/2006/relationships/audio" Target="../media/audio4.wav"/><Relationship Id="rId13" Type="http://schemas.openxmlformats.org/officeDocument/2006/relationships/audio" Target="../media/audio9.wav"/><Relationship Id="rId3" Type="http://schemas.openxmlformats.org/officeDocument/2006/relationships/image" Target="../media/image2.png"/><Relationship Id="rId7" Type="http://schemas.openxmlformats.org/officeDocument/2006/relationships/image" Target="../media/image3.gif"/><Relationship Id="rId12" Type="http://schemas.openxmlformats.org/officeDocument/2006/relationships/audio" Target="../media/audio8.wav"/><Relationship Id="rId2" Type="http://schemas.openxmlformats.org/officeDocument/2006/relationships/notesSlide" Target="../notesSlides/notesSlide2.xml"/><Relationship Id="rId1" Type="http://schemas.openxmlformats.org/officeDocument/2006/relationships/slideLayout" Target="../slideLayouts/slideLayout16.xml"/><Relationship Id="rId6" Type="http://schemas.openxmlformats.org/officeDocument/2006/relationships/audio" Target="../media/audio3.wav"/><Relationship Id="rId11" Type="http://schemas.openxmlformats.org/officeDocument/2006/relationships/audio" Target="../media/audio7.wav"/><Relationship Id="rId5" Type="http://schemas.openxmlformats.org/officeDocument/2006/relationships/audio" Target="../media/audio2.wav"/><Relationship Id="rId15" Type="http://schemas.openxmlformats.org/officeDocument/2006/relationships/image" Target="../media/image5.gif"/><Relationship Id="rId10" Type="http://schemas.openxmlformats.org/officeDocument/2006/relationships/audio" Target="../media/audio6.wav"/><Relationship Id="rId4" Type="http://schemas.openxmlformats.org/officeDocument/2006/relationships/audio" Target="../media/audio1.wav"/><Relationship Id="rId9" Type="http://schemas.openxmlformats.org/officeDocument/2006/relationships/audio" Target="../media/audio5.wav"/><Relationship Id="rId14" Type="http://schemas.openxmlformats.org/officeDocument/2006/relationships/image" Target="../media/image4.png"/></Relationships>
</file>

<file path=ppt/slides/_rels/slide20.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6.png"/><Relationship Id="rId7" Type="http://schemas.openxmlformats.org/officeDocument/2006/relationships/image" Target="../media/image33.png"/><Relationship Id="rId2" Type="http://schemas.openxmlformats.org/officeDocument/2006/relationships/notesSlide" Target="../notesSlides/notesSlide20.xml"/><Relationship Id="rId1" Type="http://schemas.openxmlformats.org/officeDocument/2006/relationships/slideLayout" Target="../slideLayouts/slideLayout29.xml"/><Relationship Id="rId6" Type="http://schemas.openxmlformats.org/officeDocument/2006/relationships/image" Target="../media/image32.png"/><Relationship Id="rId11" Type="http://schemas.openxmlformats.org/officeDocument/2006/relationships/image" Target="../media/image23.png"/><Relationship Id="rId5" Type="http://schemas.openxmlformats.org/officeDocument/2006/relationships/image" Target="../media/image31.png"/><Relationship Id="rId10" Type="http://schemas.openxmlformats.org/officeDocument/2006/relationships/image" Target="../media/image22.png"/><Relationship Id="rId4" Type="http://schemas.openxmlformats.org/officeDocument/2006/relationships/image" Target="../media/image30.gif"/><Relationship Id="rId9" Type="http://schemas.openxmlformats.org/officeDocument/2006/relationships/image" Target="../media/image18.png"/></Relationships>
</file>

<file path=ppt/slides/_rels/slide21.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6.png"/><Relationship Id="rId7" Type="http://schemas.openxmlformats.org/officeDocument/2006/relationships/image" Target="../media/image16.png"/><Relationship Id="rId12" Type="http://schemas.openxmlformats.org/officeDocument/2006/relationships/image" Target="../media/image18.png"/><Relationship Id="rId2" Type="http://schemas.openxmlformats.org/officeDocument/2006/relationships/notesSlide" Target="../notesSlides/notesSlide21.xml"/><Relationship Id="rId1" Type="http://schemas.openxmlformats.org/officeDocument/2006/relationships/slideLayout" Target="../slideLayouts/slideLayout29.xml"/><Relationship Id="rId6" Type="http://schemas.openxmlformats.org/officeDocument/2006/relationships/image" Target="../media/image35.png"/><Relationship Id="rId11" Type="http://schemas.openxmlformats.org/officeDocument/2006/relationships/image" Target="../media/image39.png"/><Relationship Id="rId5" Type="http://schemas.openxmlformats.org/officeDocument/2006/relationships/image" Target="../media/image34.png"/><Relationship Id="rId10" Type="http://schemas.openxmlformats.org/officeDocument/2006/relationships/image" Target="../media/image38.png"/><Relationship Id="rId4" Type="http://schemas.openxmlformats.org/officeDocument/2006/relationships/image" Target="../media/image30.gif"/><Relationship Id="rId9" Type="http://schemas.openxmlformats.org/officeDocument/2006/relationships/image" Target="../media/image37.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16.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16.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29.xml"/><Relationship Id="rId6" Type="http://schemas.openxmlformats.org/officeDocument/2006/relationships/image" Target="../media/image13.png"/><Relationship Id="rId5" Type="http://schemas.openxmlformats.org/officeDocument/2006/relationships/image" Target="../media/image6.png"/><Relationship Id="rId4" Type="http://schemas.openxmlformats.org/officeDocument/2006/relationships/image" Target="../media/image12.sv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29.xml"/><Relationship Id="rId6" Type="http://schemas.openxmlformats.org/officeDocument/2006/relationships/image" Target="../media/image15.png"/><Relationship Id="rId5" Type="http://schemas.openxmlformats.org/officeDocument/2006/relationships/image" Target="../media/image6.png"/><Relationship Id="rId4" Type="http://schemas.openxmlformats.org/officeDocument/2006/relationships/image" Target="../media/image12.sv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29.xml"/><Relationship Id="rId6" Type="http://schemas.openxmlformats.org/officeDocument/2006/relationships/image" Target="../media/image17.png"/><Relationship Id="rId5" Type="http://schemas.openxmlformats.org/officeDocument/2006/relationships/image" Target="../media/image6.png"/><Relationship Id="rId4" Type="http://schemas.openxmlformats.org/officeDocument/2006/relationships/image" Target="../media/image12.sv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29.xml"/><Relationship Id="rId6" Type="http://schemas.openxmlformats.org/officeDocument/2006/relationships/image" Target="../media/image19.png"/><Relationship Id="rId5" Type="http://schemas.openxmlformats.org/officeDocument/2006/relationships/image" Target="../media/image6.png"/><Relationship Id="rId4" Type="http://schemas.openxmlformats.org/officeDocument/2006/relationships/image" Target="../media/image12.sv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29.xml"/><Relationship Id="rId6" Type="http://schemas.openxmlformats.org/officeDocument/2006/relationships/image" Target="../media/image14.png"/><Relationship Id="rId5" Type="http://schemas.openxmlformats.org/officeDocument/2006/relationships/image" Target="../media/image6.png"/><Relationship Id="rId4" Type="http://schemas.openxmlformats.org/officeDocument/2006/relationships/image" Target="../media/image12.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7" name="Google Shape;98;p2" descr="background rectangle">
            <a:extLst>
              <a:ext uri="{FF2B5EF4-FFF2-40B4-BE49-F238E27FC236}">
                <a16:creationId xmlns:a16="http://schemas.microsoft.com/office/drawing/2014/main" id="{E0BAEEB9-F9C8-475A-8C67-B800A4FD4040}"/>
              </a:ext>
            </a:extLst>
          </p:cNvPr>
          <p:cNvSpPr/>
          <p:nvPr/>
        </p:nvSpPr>
        <p:spPr>
          <a:xfrm>
            <a:off x="-4016" y="0"/>
            <a:ext cx="4350984" cy="6858000"/>
          </a:xfrm>
          <a:prstGeom prst="rect">
            <a:avLst/>
          </a:prstGeom>
          <a:solidFill>
            <a:srgbClr val="0070C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1200" cap="none" spc="0" normalizeH="0" baseline="0" noProof="0">
              <a:ln>
                <a:noFill/>
              </a:ln>
              <a:solidFill>
                <a:srgbClr val="FADD2E"/>
              </a:solidFill>
              <a:effectLst/>
              <a:uLnTx/>
              <a:uFillTx/>
              <a:latin typeface="Century Gothic"/>
              <a:ea typeface="Century Gothic"/>
              <a:cs typeface="Century Gothic"/>
              <a:sym typeface="Century Gothic"/>
            </a:endParaRPr>
          </a:p>
        </p:txBody>
      </p:sp>
      <p:sp>
        <p:nvSpPr>
          <p:cNvPr id="100" name="Google Shape;100;p2"/>
          <p:cNvSpPr/>
          <p:nvPr/>
        </p:nvSpPr>
        <p:spPr>
          <a:xfrm>
            <a:off x="6368181" y="4734448"/>
            <a:ext cx="3750377" cy="156962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FF3333"/>
              </a:buClr>
              <a:buSzPts val="9600"/>
              <a:buFontTx/>
              <a:buNone/>
              <a:tabLst/>
              <a:defRPr/>
            </a:pPr>
            <a:r>
              <a:rPr kumimoji="0" lang="en-GB" sz="9600" b="0" i="0" u="none" strike="noStrike" kern="1200" cap="none" spc="0" normalizeH="0" baseline="0" noProof="0" dirty="0">
                <a:ln>
                  <a:noFill/>
                </a:ln>
                <a:solidFill>
                  <a:srgbClr val="0070C0"/>
                </a:solidFill>
                <a:effectLst/>
                <a:uLnTx/>
                <a:uFillTx/>
                <a:latin typeface="Modern Love" panose="04090805081005020601" pitchFamily="82" charset="0"/>
                <a:ea typeface="STHupo" panose="02010800040101010101" pitchFamily="2" charset="-122"/>
                <a:cs typeface="Aharoni" panose="02010803020104030203" pitchFamily="2" charset="-79"/>
                <a:sym typeface="Arial"/>
              </a:rPr>
              <a:t>bleu</a:t>
            </a:r>
            <a:endParaRPr kumimoji="0" lang="en-GB" sz="9600" b="0" i="0" u="none" strike="noStrike" kern="1200" cap="none" spc="0" normalizeH="0" baseline="0" noProof="0" dirty="0">
              <a:ln>
                <a:noFill/>
              </a:ln>
              <a:solidFill>
                <a:srgbClr val="0070C0"/>
              </a:solidFill>
              <a:effectLst/>
              <a:uLnTx/>
              <a:uFillTx/>
              <a:latin typeface="Modern Love" panose="04090805081005020601" pitchFamily="82" charset="0"/>
              <a:ea typeface="STHupo" panose="02010800040101010101" pitchFamily="2" charset="-122"/>
              <a:cs typeface="Aharoni" panose="02010803020104030203" pitchFamily="2" charset="-79"/>
            </a:endParaRPr>
          </a:p>
        </p:txBody>
      </p:sp>
      <p:sp>
        <p:nvSpPr>
          <p:cNvPr id="101" name="Google Shape;101;p2"/>
          <p:cNvSpPr txBox="1"/>
          <p:nvPr/>
        </p:nvSpPr>
        <p:spPr>
          <a:xfrm>
            <a:off x="0" y="6334820"/>
            <a:ext cx="4350984"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FFFFFF"/>
              </a:buClr>
              <a:buSzPts val="2800"/>
              <a:buFontTx/>
              <a:buNone/>
              <a:tabLst/>
              <a:defRPr/>
            </a:pPr>
            <a:r>
              <a:rPr kumimoji="0" lang="en-GB" sz="2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Follow ups 1-5</a:t>
            </a:r>
            <a:endParaRPr kumimoji="0" sz="2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4EE28BE7-8949-4E49-A98F-68B6A8E0DDC3}"/>
              </a:ext>
            </a:extLst>
          </p:cNvPr>
          <p:cNvSpPr>
            <a:spLocks noGrp="1"/>
          </p:cNvSpPr>
          <p:nvPr>
            <p:ph type="title"/>
          </p:nvPr>
        </p:nvSpPr>
        <p:spPr>
          <a:xfrm>
            <a:off x="110520" y="499005"/>
            <a:ext cx="4175518" cy="1325563"/>
          </a:xfrm>
        </p:spPr>
        <p:txBody>
          <a:bodyPr>
            <a:noAutofit/>
          </a:bodyPr>
          <a:lstStyle/>
          <a:p>
            <a:pPr algn="ctr"/>
            <a:r>
              <a:rPr lang="en-GB" sz="3200" b="1" spc="-1" dirty="0">
                <a:solidFill>
                  <a:schemeClr val="bg1"/>
                </a:solidFill>
                <a:latin typeface="Century Gothic" panose="020B0502020202020204" pitchFamily="34" charset="0"/>
                <a:ea typeface="Century Gothic"/>
              </a:rPr>
              <a:t>Saying what I and others do</a:t>
            </a:r>
            <a:br>
              <a:rPr lang="en-GB" sz="3200" dirty="0">
                <a:solidFill>
                  <a:srgbClr val="000000"/>
                </a:solidFill>
                <a:latin typeface="Arial"/>
                <a:cs typeface="Arial"/>
                <a:sym typeface="Arial"/>
              </a:rPr>
            </a:br>
            <a:endParaRPr lang="en-GB" sz="3200" dirty="0"/>
          </a:p>
        </p:txBody>
      </p:sp>
      <p:pic>
        <p:nvPicPr>
          <p:cNvPr id="9" name="Picture 8" descr="A picture containing text, electronics, computer, display&#10;&#10;Description automatically generated">
            <a:extLst>
              <a:ext uri="{FF2B5EF4-FFF2-40B4-BE49-F238E27FC236}">
                <a16:creationId xmlns:a16="http://schemas.microsoft.com/office/drawing/2014/main" id="{E1AE3098-F0A5-44EB-9088-BD4E70A686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71507" y="375430"/>
            <a:ext cx="5084505" cy="4359018"/>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Graphic 15" descr="Teacher">
            <a:extLst>
              <a:ext uri="{FF2B5EF4-FFF2-40B4-BE49-F238E27FC236}">
                <a16:creationId xmlns:a16="http://schemas.microsoft.com/office/drawing/2014/main" id="{47C32F30-D92D-4E22-B5F1-44585262813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51511" y="466613"/>
            <a:ext cx="914400" cy="914400"/>
          </a:xfrm>
          <a:prstGeom prst="rect">
            <a:avLst/>
          </a:prstGeom>
        </p:spPr>
      </p:pic>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3: </a:t>
            </a:r>
            <a:endParaRPr lang="en-GB" sz="2800" dirty="0">
              <a:latin typeface="Century Gothic" panose="020B0502020202020204" pitchFamily="34" charset="0"/>
            </a:endParaRPr>
          </a:p>
        </p:txBody>
      </p:sp>
      <p:sp>
        <p:nvSpPr>
          <p:cNvPr id="33" name="Google Shape;167;p2">
            <a:extLst>
              <a:ext uri="{FF2B5EF4-FFF2-40B4-BE49-F238E27FC236}">
                <a16:creationId xmlns:a16="http://schemas.microsoft.com/office/drawing/2014/main" id="{F6EBF477-5B38-42D2-8306-ABF1F35CD572}"/>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2" name="TextBox 51">
            <a:extLst>
              <a:ext uri="{FF2B5EF4-FFF2-40B4-BE49-F238E27FC236}">
                <a16:creationId xmlns:a16="http://schemas.microsoft.com/office/drawing/2014/main" id="{F3082EA1-6ED0-40AF-B3A4-2A6A7FC78D5A}"/>
              </a:ext>
            </a:extLst>
          </p:cNvPr>
          <p:cNvSpPr txBox="1"/>
          <p:nvPr/>
        </p:nvSpPr>
        <p:spPr>
          <a:xfrm>
            <a:off x="2800492" y="128500"/>
            <a:ext cx="8746967" cy="49244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Parle</a:t>
            </a: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ou</a:t>
            </a: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écris</a:t>
            </a: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en</a:t>
            </a: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français</a:t>
            </a:r>
            <a:r>
              <a:rPr lang="en-GB" sz="2500" b="1" dirty="0">
                <a:solidFill>
                  <a:srgbClr val="002060"/>
                </a:solidFill>
                <a:latin typeface="Century Gothic" panose="020B0502020202020204" pitchFamily="34" charset="0"/>
              </a:rPr>
              <a:t>.</a:t>
            </a:r>
            <a:endPar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1" name="Title 2">
            <a:extLst>
              <a:ext uri="{FF2B5EF4-FFF2-40B4-BE49-F238E27FC236}">
                <a16:creationId xmlns:a16="http://schemas.microsoft.com/office/drawing/2014/main" id="{8A4234D7-8B30-41DD-973F-D76A771D8978}"/>
              </a:ext>
            </a:extLst>
          </p:cNvPr>
          <p:cNvSpPr txBox="1">
            <a:spLocks/>
          </p:cNvSpPr>
          <p:nvPr/>
        </p:nvSpPr>
        <p:spPr>
          <a:xfrm>
            <a:off x="11238143" y="1135676"/>
            <a:ext cx="781120" cy="374973"/>
          </a:xfrm>
          <a:prstGeom prst="rect">
            <a:avLst/>
          </a:prstGeom>
          <a:solidFill>
            <a:srgbClr val="FF0066"/>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ysClr val="window" lastClr="FFFFFF"/>
                </a:solidFill>
                <a:effectLst/>
                <a:uLnTx/>
                <a:uFillTx/>
                <a:latin typeface="Century Gothic" panose="020B0502020202020204" pitchFamily="34" charset="0"/>
                <a:ea typeface="+mj-ea"/>
                <a:cs typeface="+mj-cs"/>
              </a:rPr>
              <a:t>parler</a:t>
            </a:r>
            <a:endParaRPr kumimoji="0" lang="en-GB" sz="2000" b="1" i="0" u="none" strike="noStrike" kern="1200" cap="none" spc="0" normalizeH="0" baseline="0" noProof="0" dirty="0">
              <a:ln>
                <a:noFill/>
              </a:ln>
              <a:solidFill>
                <a:sysClr val="window" lastClr="FFFFFF"/>
              </a:solidFill>
              <a:effectLst/>
              <a:uLnTx/>
              <a:uFillTx/>
              <a:latin typeface="Century Gothic" panose="020B0502020202020204" pitchFamily="34" charset="0"/>
              <a:ea typeface="+mj-ea"/>
              <a:cs typeface="+mj-cs"/>
            </a:endParaRPr>
          </a:p>
        </p:txBody>
      </p:sp>
      <p:pic>
        <p:nvPicPr>
          <p:cNvPr id="53" name="Picture 52" descr="Icon&#10;&#10;Description automatically generated">
            <a:extLst>
              <a:ext uri="{FF2B5EF4-FFF2-40B4-BE49-F238E27FC236}">
                <a16:creationId xmlns:a16="http://schemas.microsoft.com/office/drawing/2014/main" id="{33D069B2-50DB-467E-BFEC-C27687A3300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sp>
        <p:nvSpPr>
          <p:cNvPr id="17" name="Speech Bubble: Rectangle with Corners Rounded 16">
            <a:extLst>
              <a:ext uri="{FF2B5EF4-FFF2-40B4-BE49-F238E27FC236}">
                <a16:creationId xmlns:a16="http://schemas.microsoft.com/office/drawing/2014/main" id="{FC51AB7D-3D6D-4395-8446-2A103DB55C3B}"/>
              </a:ext>
            </a:extLst>
          </p:cNvPr>
          <p:cNvSpPr/>
          <p:nvPr/>
        </p:nvSpPr>
        <p:spPr>
          <a:xfrm>
            <a:off x="1136900" y="557635"/>
            <a:ext cx="3739900" cy="518040"/>
          </a:xfrm>
          <a:prstGeom prst="wedgeRoundRectCallout">
            <a:avLst>
              <a:gd name="adj1" fmla="val -53936"/>
              <a:gd name="adj2" fmla="val 10200"/>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18" name="Google Shape;108;p3">
            <a:extLst>
              <a:ext uri="{FF2B5EF4-FFF2-40B4-BE49-F238E27FC236}">
                <a16:creationId xmlns:a16="http://schemas.microsoft.com/office/drawing/2014/main" id="{ADEB725B-8B95-4B9D-9E4F-0CAFFC08F13C}"/>
              </a:ext>
            </a:extLst>
          </p:cNvPr>
          <p:cNvSpPr txBox="1"/>
          <p:nvPr/>
        </p:nvSpPr>
        <p:spPr>
          <a:xfrm>
            <a:off x="1137767" y="591279"/>
            <a:ext cx="3900722"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C’est qui ?  C’est quoi ?</a:t>
            </a:r>
            <a:endParaRPr kumimoji="0" sz="2400" b="1" i="0" u="none" strike="noStrike" kern="1200" cap="none" spc="0" normalizeH="0" baseline="0" noProof="0" dirty="0">
              <a:ln>
                <a:noFill/>
              </a:ln>
              <a:solidFill>
                <a:srgbClr val="002060"/>
              </a:solidFill>
              <a:effectLst/>
              <a:uLnTx/>
              <a:uFillTx/>
              <a:latin typeface="Century Gothic" panose="020B0502020202020204" pitchFamily="34" charset="0"/>
              <a:ea typeface="Calibri"/>
              <a:cs typeface="Calibri"/>
              <a:sym typeface="Calibri"/>
            </a:endParaRPr>
          </a:p>
        </p:txBody>
      </p:sp>
      <p:sp>
        <p:nvSpPr>
          <p:cNvPr id="21" name="TextBox 20">
            <a:extLst>
              <a:ext uri="{FF2B5EF4-FFF2-40B4-BE49-F238E27FC236}">
                <a16:creationId xmlns:a16="http://schemas.microsoft.com/office/drawing/2014/main" id="{37BC9D32-C177-4C06-BC17-3F19D4E60FD9}"/>
              </a:ext>
            </a:extLst>
          </p:cNvPr>
          <p:cNvSpPr txBox="1"/>
          <p:nvPr/>
        </p:nvSpPr>
        <p:spPr>
          <a:xfrm>
            <a:off x="1080253" y="4580618"/>
            <a:ext cx="9553074" cy="1200329"/>
          </a:xfrm>
          <a:prstGeom prst="rect">
            <a:avLst/>
          </a:prstGeom>
          <a:noFill/>
        </p:spPr>
        <p:txBody>
          <a:bodyPr wrap="square" rtlCol="0">
            <a:spAutoFit/>
          </a:bodyPr>
          <a:lstStyle/>
          <a:p>
            <a:pPr algn="ctr"/>
            <a:r>
              <a:rPr lang="en-GB" sz="7200" dirty="0">
                <a:solidFill>
                  <a:srgbClr val="002060"/>
                </a:solidFill>
                <a:latin typeface="Century Gothic" panose="020B0502020202020204" pitchFamily="34" charset="0"/>
              </a:rPr>
              <a:t>Elle fait un voyage.</a:t>
            </a:r>
          </a:p>
        </p:txBody>
      </p:sp>
      <p:pic>
        <p:nvPicPr>
          <p:cNvPr id="13" name="Picture 2" descr="C:\Users\wdj\Google Drive\Primary\Y5 SoW\From Tracy\Pronouns\she.png">
            <a:extLst>
              <a:ext uri="{FF2B5EF4-FFF2-40B4-BE49-F238E27FC236}">
                <a16:creationId xmlns:a16="http://schemas.microsoft.com/office/drawing/2014/main" id="{95344578-30B5-43C7-84E8-6B88334FC693}"/>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161291" y="1538454"/>
            <a:ext cx="4195872" cy="3202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4" name="Group 13">
            <a:extLst>
              <a:ext uri="{FF2B5EF4-FFF2-40B4-BE49-F238E27FC236}">
                <a16:creationId xmlns:a16="http://schemas.microsoft.com/office/drawing/2014/main" id="{D681C0EA-7AED-4354-BEF9-FF36743C0138}"/>
              </a:ext>
            </a:extLst>
          </p:cNvPr>
          <p:cNvGrpSpPr/>
          <p:nvPr/>
        </p:nvGrpSpPr>
        <p:grpSpPr>
          <a:xfrm>
            <a:off x="6917477" y="2450679"/>
            <a:ext cx="3715850" cy="1956642"/>
            <a:chOff x="6395573" y="5207346"/>
            <a:chExt cx="2398151" cy="1135155"/>
          </a:xfrm>
        </p:grpSpPr>
        <p:pic>
          <p:nvPicPr>
            <p:cNvPr id="20" name="Picture 19" descr="Logo, icon&#10;&#10;Description automatically generated">
              <a:extLst>
                <a:ext uri="{FF2B5EF4-FFF2-40B4-BE49-F238E27FC236}">
                  <a16:creationId xmlns:a16="http://schemas.microsoft.com/office/drawing/2014/main" id="{84C6C57F-0CCC-4606-8F56-6BB16F58360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339271" y="5207346"/>
              <a:ext cx="1454453" cy="1135155"/>
            </a:xfrm>
            <a:prstGeom prst="rect">
              <a:avLst/>
            </a:prstGeom>
          </p:spPr>
        </p:pic>
        <p:pic>
          <p:nvPicPr>
            <p:cNvPr id="22" name="Picture 21" descr="Logo&#10;&#10;Description automatically generated">
              <a:extLst>
                <a:ext uri="{FF2B5EF4-FFF2-40B4-BE49-F238E27FC236}">
                  <a16:creationId xmlns:a16="http://schemas.microsoft.com/office/drawing/2014/main" id="{A8C54F62-1319-400E-956F-E69F768193F9}"/>
                </a:ext>
              </a:extLst>
            </p:cNvPr>
            <p:cNvPicPr>
              <a:picLocks noChangeAspect="1"/>
            </p:cNvPicPr>
            <p:nvPr/>
          </p:nvPicPr>
          <p:blipFill rotWithShape="1">
            <a:blip r:embed="rId8">
              <a:extLst>
                <a:ext uri="{28A0092B-C50C-407E-A947-70E740481C1C}">
                  <a14:useLocalDpi xmlns:a14="http://schemas.microsoft.com/office/drawing/2010/main" val="0"/>
                </a:ext>
              </a:extLst>
            </a:blip>
            <a:srcRect l="45230" t="30750" b="3590"/>
            <a:stretch/>
          </p:blipFill>
          <p:spPr>
            <a:xfrm>
              <a:off x="6395573" y="5383786"/>
              <a:ext cx="1003117" cy="852137"/>
            </a:xfrm>
            <a:prstGeom prst="rect">
              <a:avLst/>
            </a:prstGeom>
          </p:spPr>
        </p:pic>
      </p:grpSp>
    </p:spTree>
    <p:extLst>
      <p:ext uri="{BB962C8B-B14F-4D97-AF65-F5344CB8AC3E}">
        <p14:creationId xmlns:p14="http://schemas.microsoft.com/office/powerpoint/2010/main" val="3803586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Graphic 15" descr="Teacher">
            <a:extLst>
              <a:ext uri="{FF2B5EF4-FFF2-40B4-BE49-F238E27FC236}">
                <a16:creationId xmlns:a16="http://schemas.microsoft.com/office/drawing/2014/main" id="{47C32F30-D92D-4E22-B5F1-44585262813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51511" y="466613"/>
            <a:ext cx="914400" cy="914400"/>
          </a:xfrm>
          <a:prstGeom prst="rect">
            <a:avLst/>
          </a:prstGeom>
        </p:spPr>
      </p:pic>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3: </a:t>
            </a:r>
            <a:endParaRPr lang="en-GB" sz="2800" dirty="0">
              <a:latin typeface="Century Gothic" panose="020B0502020202020204" pitchFamily="34" charset="0"/>
            </a:endParaRPr>
          </a:p>
        </p:txBody>
      </p:sp>
      <p:sp>
        <p:nvSpPr>
          <p:cNvPr id="33" name="Google Shape;167;p2">
            <a:extLst>
              <a:ext uri="{FF2B5EF4-FFF2-40B4-BE49-F238E27FC236}">
                <a16:creationId xmlns:a16="http://schemas.microsoft.com/office/drawing/2014/main" id="{F6EBF477-5B38-42D2-8306-ABF1F35CD572}"/>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2" name="TextBox 51">
            <a:extLst>
              <a:ext uri="{FF2B5EF4-FFF2-40B4-BE49-F238E27FC236}">
                <a16:creationId xmlns:a16="http://schemas.microsoft.com/office/drawing/2014/main" id="{F3082EA1-6ED0-40AF-B3A4-2A6A7FC78D5A}"/>
              </a:ext>
            </a:extLst>
          </p:cNvPr>
          <p:cNvSpPr txBox="1"/>
          <p:nvPr/>
        </p:nvSpPr>
        <p:spPr>
          <a:xfrm>
            <a:off x="2800492" y="128500"/>
            <a:ext cx="8746967" cy="49244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Parle</a:t>
            </a: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ou</a:t>
            </a: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écris</a:t>
            </a: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en</a:t>
            </a: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français</a:t>
            </a:r>
            <a:r>
              <a:rPr lang="en-GB" sz="2500" b="1" dirty="0">
                <a:solidFill>
                  <a:srgbClr val="002060"/>
                </a:solidFill>
                <a:latin typeface="Century Gothic" panose="020B0502020202020204" pitchFamily="34" charset="0"/>
              </a:rPr>
              <a:t>.</a:t>
            </a:r>
            <a:endPar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1" name="Title 2">
            <a:extLst>
              <a:ext uri="{FF2B5EF4-FFF2-40B4-BE49-F238E27FC236}">
                <a16:creationId xmlns:a16="http://schemas.microsoft.com/office/drawing/2014/main" id="{8A4234D7-8B30-41DD-973F-D76A771D8978}"/>
              </a:ext>
            </a:extLst>
          </p:cNvPr>
          <p:cNvSpPr txBox="1">
            <a:spLocks/>
          </p:cNvSpPr>
          <p:nvPr/>
        </p:nvSpPr>
        <p:spPr>
          <a:xfrm>
            <a:off x="11238143" y="1135676"/>
            <a:ext cx="781120" cy="374973"/>
          </a:xfrm>
          <a:prstGeom prst="rect">
            <a:avLst/>
          </a:prstGeom>
          <a:solidFill>
            <a:srgbClr val="FF0066"/>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ysClr val="window" lastClr="FFFFFF"/>
                </a:solidFill>
                <a:effectLst/>
                <a:uLnTx/>
                <a:uFillTx/>
                <a:latin typeface="Century Gothic" panose="020B0502020202020204" pitchFamily="34" charset="0"/>
                <a:ea typeface="+mj-ea"/>
                <a:cs typeface="+mj-cs"/>
              </a:rPr>
              <a:t>parler</a:t>
            </a:r>
            <a:endParaRPr kumimoji="0" lang="en-GB" sz="2000" b="1" i="0" u="none" strike="noStrike" kern="1200" cap="none" spc="0" normalizeH="0" baseline="0" noProof="0" dirty="0">
              <a:ln>
                <a:noFill/>
              </a:ln>
              <a:solidFill>
                <a:sysClr val="window" lastClr="FFFFFF"/>
              </a:solidFill>
              <a:effectLst/>
              <a:uLnTx/>
              <a:uFillTx/>
              <a:latin typeface="Century Gothic" panose="020B0502020202020204" pitchFamily="34" charset="0"/>
              <a:ea typeface="+mj-ea"/>
              <a:cs typeface="+mj-cs"/>
            </a:endParaRPr>
          </a:p>
        </p:txBody>
      </p:sp>
      <p:pic>
        <p:nvPicPr>
          <p:cNvPr id="53" name="Picture 52" descr="Icon&#10;&#10;Description automatically generated">
            <a:extLst>
              <a:ext uri="{FF2B5EF4-FFF2-40B4-BE49-F238E27FC236}">
                <a16:creationId xmlns:a16="http://schemas.microsoft.com/office/drawing/2014/main" id="{33D069B2-50DB-467E-BFEC-C27687A3300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sp>
        <p:nvSpPr>
          <p:cNvPr id="17" name="Speech Bubble: Rectangle with Corners Rounded 16">
            <a:extLst>
              <a:ext uri="{FF2B5EF4-FFF2-40B4-BE49-F238E27FC236}">
                <a16:creationId xmlns:a16="http://schemas.microsoft.com/office/drawing/2014/main" id="{FC51AB7D-3D6D-4395-8446-2A103DB55C3B}"/>
              </a:ext>
            </a:extLst>
          </p:cNvPr>
          <p:cNvSpPr/>
          <p:nvPr/>
        </p:nvSpPr>
        <p:spPr>
          <a:xfrm>
            <a:off x="1136900" y="557635"/>
            <a:ext cx="3739900" cy="518040"/>
          </a:xfrm>
          <a:prstGeom prst="wedgeRoundRectCallout">
            <a:avLst>
              <a:gd name="adj1" fmla="val -53936"/>
              <a:gd name="adj2" fmla="val 10200"/>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18" name="Google Shape;108;p3">
            <a:extLst>
              <a:ext uri="{FF2B5EF4-FFF2-40B4-BE49-F238E27FC236}">
                <a16:creationId xmlns:a16="http://schemas.microsoft.com/office/drawing/2014/main" id="{ADEB725B-8B95-4B9D-9E4F-0CAFFC08F13C}"/>
              </a:ext>
            </a:extLst>
          </p:cNvPr>
          <p:cNvSpPr txBox="1"/>
          <p:nvPr/>
        </p:nvSpPr>
        <p:spPr>
          <a:xfrm>
            <a:off x="1137767" y="591279"/>
            <a:ext cx="3900722"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C’est qui ?  C’est quoi ?</a:t>
            </a:r>
            <a:endParaRPr kumimoji="0" sz="2400" b="1" i="0" u="none" strike="noStrike" kern="1200" cap="none" spc="0" normalizeH="0" baseline="0" noProof="0" dirty="0">
              <a:ln>
                <a:noFill/>
              </a:ln>
              <a:solidFill>
                <a:srgbClr val="002060"/>
              </a:solidFill>
              <a:effectLst/>
              <a:uLnTx/>
              <a:uFillTx/>
              <a:latin typeface="Century Gothic" panose="020B0502020202020204" pitchFamily="34" charset="0"/>
              <a:ea typeface="Calibri"/>
              <a:cs typeface="Calibri"/>
              <a:sym typeface="Calibri"/>
            </a:endParaRPr>
          </a:p>
        </p:txBody>
      </p:sp>
      <p:sp>
        <p:nvSpPr>
          <p:cNvPr id="21" name="TextBox 20">
            <a:extLst>
              <a:ext uri="{FF2B5EF4-FFF2-40B4-BE49-F238E27FC236}">
                <a16:creationId xmlns:a16="http://schemas.microsoft.com/office/drawing/2014/main" id="{37BC9D32-C177-4C06-BC17-3F19D4E60FD9}"/>
              </a:ext>
            </a:extLst>
          </p:cNvPr>
          <p:cNvSpPr txBox="1"/>
          <p:nvPr/>
        </p:nvSpPr>
        <p:spPr>
          <a:xfrm>
            <a:off x="1080253" y="4580618"/>
            <a:ext cx="9553074" cy="1200329"/>
          </a:xfrm>
          <a:prstGeom prst="rect">
            <a:avLst/>
          </a:prstGeom>
          <a:noFill/>
        </p:spPr>
        <p:txBody>
          <a:bodyPr wrap="square" rtlCol="0">
            <a:spAutoFit/>
          </a:bodyPr>
          <a:lstStyle/>
          <a:p>
            <a:pPr algn="ctr"/>
            <a:r>
              <a:rPr lang="en-GB" sz="7200" dirty="0">
                <a:solidFill>
                  <a:srgbClr val="002060"/>
                </a:solidFill>
                <a:latin typeface="Century Gothic" panose="020B0502020202020204" pitchFamily="34" charset="0"/>
              </a:rPr>
              <a:t>Il  fait un effort.</a:t>
            </a:r>
          </a:p>
        </p:txBody>
      </p:sp>
      <p:pic>
        <p:nvPicPr>
          <p:cNvPr id="15" name="Picture 2" descr="C:\Users\wdj\Google Drive\Primary\Y5 SoW\From Tracy\Pronouns\he.png">
            <a:extLst>
              <a:ext uri="{FF2B5EF4-FFF2-40B4-BE49-F238E27FC236}">
                <a16:creationId xmlns:a16="http://schemas.microsoft.com/office/drawing/2014/main" id="{659B71B3-6D9E-434B-A77B-60DC68F1C15F}"/>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028456" y="1766491"/>
            <a:ext cx="3958760" cy="29293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8" descr="Icon&#10;&#10;Description automatically generated">
            <a:extLst>
              <a:ext uri="{FF2B5EF4-FFF2-40B4-BE49-F238E27FC236}">
                <a16:creationId xmlns:a16="http://schemas.microsoft.com/office/drawing/2014/main" id="{8D12DB01-FB8D-474F-AE33-6827049CAD0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955328" y="2041983"/>
            <a:ext cx="3208216" cy="2255777"/>
          </a:xfrm>
          <a:prstGeom prst="rect">
            <a:avLst/>
          </a:prstGeom>
        </p:spPr>
      </p:pic>
    </p:spTree>
    <p:extLst>
      <p:ext uri="{BB962C8B-B14F-4D97-AF65-F5344CB8AC3E}">
        <p14:creationId xmlns:p14="http://schemas.microsoft.com/office/powerpoint/2010/main" val="1135603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2" name="Title 1">
            <a:extLst>
              <a:ext uri="{FF2B5EF4-FFF2-40B4-BE49-F238E27FC236}">
                <a16:creationId xmlns:a16="http://schemas.microsoft.com/office/drawing/2014/main" id="{D974A6DC-187E-4C4A-92B8-4D8EDD2BB1DF}"/>
              </a:ext>
            </a:extLst>
          </p:cNvPr>
          <p:cNvSpPr>
            <a:spLocks noGrp="1"/>
          </p:cNvSpPr>
          <p:nvPr>
            <p:ph type="title"/>
          </p:nvPr>
        </p:nvSpPr>
        <p:spPr>
          <a:xfrm>
            <a:off x="204236" y="39007"/>
            <a:ext cx="10515600" cy="770175"/>
          </a:xfrm>
        </p:spPr>
        <p:txBody>
          <a:bodyPr>
            <a:noAutofit/>
          </a:bodyPr>
          <a:lstStyle/>
          <a:p>
            <a:pPr marL="0" marR="0" lvl="0" indent="0" rtl="0">
              <a:lnSpc>
                <a:spcPct val="100000"/>
              </a:lnSpc>
              <a:spcBef>
                <a:spcPts val="0"/>
              </a:spcBef>
              <a:spcAft>
                <a:spcPts val="0"/>
              </a:spcAft>
              <a:buClr>
                <a:srgbClr val="1E4E79"/>
              </a:buClr>
              <a:buSzPts val="2800"/>
              <a:buFont typeface="Century Gothic"/>
              <a:buNone/>
            </a:pPr>
            <a:r>
              <a:rPr lang="en-GB" sz="3600" b="1" dirty="0">
                <a:solidFill>
                  <a:srgbClr val="1E4E79"/>
                </a:solidFill>
                <a:latin typeface="Century Gothic"/>
                <a:ea typeface="Century Gothic"/>
                <a:cs typeface="Century Gothic"/>
                <a:sym typeface="Century Gothic"/>
              </a:rPr>
              <a:t>Asking questions using </a:t>
            </a:r>
            <a:r>
              <a:rPr lang="en-GB" sz="3600" b="1" i="1" dirty="0">
                <a:solidFill>
                  <a:srgbClr val="1E4E79"/>
                </a:solidFill>
                <a:latin typeface="Century Gothic"/>
                <a:ea typeface="Century Gothic"/>
                <a:cs typeface="Century Gothic"/>
                <a:sym typeface="Century Gothic"/>
              </a:rPr>
              <a:t>Est-</a:t>
            </a:r>
            <a:r>
              <a:rPr lang="en-GB" sz="3600" b="1" i="1" dirty="0" err="1">
                <a:solidFill>
                  <a:srgbClr val="1E4E79"/>
                </a:solidFill>
                <a:latin typeface="Century Gothic"/>
                <a:ea typeface="Century Gothic"/>
                <a:cs typeface="Century Gothic"/>
                <a:sym typeface="Century Gothic"/>
              </a:rPr>
              <a:t>ce</a:t>
            </a:r>
            <a:r>
              <a:rPr lang="en-GB" sz="3600" b="1" i="1" dirty="0">
                <a:solidFill>
                  <a:srgbClr val="1E4E79"/>
                </a:solidFill>
                <a:latin typeface="Century Gothic"/>
                <a:ea typeface="Century Gothic"/>
                <a:cs typeface="Century Gothic"/>
                <a:sym typeface="Century Gothic"/>
              </a:rPr>
              <a:t> que…</a:t>
            </a:r>
            <a:endParaRPr lang="en-GB" sz="3600" b="1" i="1" u="none" strike="noStrike" cap="none" dirty="0">
              <a:solidFill>
                <a:srgbClr val="1E4E79"/>
              </a:solidFill>
              <a:latin typeface="Century Gothic"/>
              <a:ea typeface="Century Gothic"/>
              <a:cs typeface="Century Gothic"/>
              <a:sym typeface="Century Gothic"/>
            </a:endParaRPr>
          </a:p>
        </p:txBody>
      </p:sp>
      <p:pic>
        <p:nvPicPr>
          <p:cNvPr id="26" name="Google Shape;170;p8" descr="Jigsaw, Puzzle, Piece, Game, Concept, Solution">
            <a:extLst>
              <a:ext uri="{FF2B5EF4-FFF2-40B4-BE49-F238E27FC236}">
                <a16:creationId xmlns:a16="http://schemas.microsoft.com/office/drawing/2014/main" id="{696F779F-A90C-45D4-8ADC-3796A5C1CCAC}"/>
              </a:ext>
            </a:extLst>
          </p:cNvPr>
          <p:cNvPicPr preferRelativeResize="0"/>
          <p:nvPr/>
        </p:nvPicPr>
        <p:blipFill rotWithShape="1">
          <a:blip r:embed="rId3">
            <a:alphaModFix/>
          </a:blip>
          <a:srcRect/>
          <a:stretch/>
        </p:blipFill>
        <p:spPr>
          <a:xfrm>
            <a:off x="10657369" y="76217"/>
            <a:ext cx="1330395" cy="1332245"/>
          </a:xfrm>
          <a:prstGeom prst="rect">
            <a:avLst/>
          </a:prstGeom>
          <a:noFill/>
          <a:ln>
            <a:noFill/>
          </a:ln>
        </p:spPr>
      </p:pic>
      <p:sp>
        <p:nvSpPr>
          <p:cNvPr id="16" name="Google Shape;169;p8">
            <a:extLst>
              <a:ext uri="{FF2B5EF4-FFF2-40B4-BE49-F238E27FC236}">
                <a16:creationId xmlns:a16="http://schemas.microsoft.com/office/drawing/2014/main" id="{B4F132BF-0F27-4183-A033-D182D0CEA9FB}"/>
              </a:ext>
            </a:extLst>
          </p:cNvPr>
          <p:cNvSpPr txBox="1"/>
          <p:nvPr/>
        </p:nvSpPr>
        <p:spPr>
          <a:xfrm>
            <a:off x="87398" y="718722"/>
            <a:ext cx="9113752" cy="523180"/>
          </a:xfrm>
          <a:prstGeom prst="rect">
            <a:avLst/>
          </a:prstGeom>
          <a:solidFill>
            <a:srgbClr val="FFFFFF"/>
          </a:solid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2800"/>
              <a:buFont typeface="Century Gothic"/>
              <a:buNone/>
              <a:tabLst/>
              <a:defRPr/>
            </a:pPr>
            <a:r>
              <a:rPr kumimoji="0" lang="en-GB" sz="2800" b="0"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rPr>
              <a:t>-ER verbs: </a:t>
            </a:r>
            <a:r>
              <a:rPr kumimoji="0" lang="en-GB" sz="2800" b="0" i="0" u="none" strike="noStrike" kern="1200" cap="none" spc="0" normalizeH="0" baseline="0" noProof="0" dirty="0" err="1">
                <a:ln>
                  <a:noFill/>
                </a:ln>
                <a:solidFill>
                  <a:srgbClr val="1E4E79"/>
                </a:solidFill>
                <a:effectLst/>
                <a:uLnTx/>
                <a:uFillTx/>
                <a:latin typeface="Century Gothic"/>
                <a:ea typeface="Century Gothic"/>
                <a:cs typeface="Century Gothic"/>
                <a:sym typeface="Century Gothic"/>
              </a:rPr>
              <a:t>tu</a:t>
            </a:r>
            <a:r>
              <a:rPr kumimoji="0" lang="en-GB" sz="2800" b="0"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rPr>
              <a:t> (you), </a:t>
            </a:r>
            <a:r>
              <a:rPr kumimoji="0" lang="en-GB" sz="2800" b="0" i="0" u="none" strike="noStrike" kern="1200" cap="none" spc="0" normalizeH="0" baseline="0" noProof="0" dirty="0" err="1">
                <a:ln>
                  <a:noFill/>
                </a:ln>
                <a:solidFill>
                  <a:srgbClr val="1E4E79"/>
                </a:solidFill>
                <a:effectLst/>
                <a:uLnTx/>
                <a:uFillTx/>
                <a:latin typeface="Century Gothic"/>
                <a:ea typeface="Century Gothic"/>
                <a:cs typeface="Century Gothic"/>
                <a:sym typeface="Century Gothic"/>
              </a:rPr>
              <a:t>vous</a:t>
            </a:r>
            <a:r>
              <a:rPr kumimoji="0" lang="en-GB" sz="2800" b="0"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rPr>
              <a:t> (you, formal)</a:t>
            </a:r>
            <a:endParaRPr kumimoji="0" sz="2800" b="0"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endParaRPr>
          </a:p>
        </p:txBody>
      </p:sp>
      <p:sp>
        <p:nvSpPr>
          <p:cNvPr id="28" name="Google Shape;171;p8">
            <a:extLst>
              <a:ext uri="{FF2B5EF4-FFF2-40B4-BE49-F238E27FC236}">
                <a16:creationId xmlns:a16="http://schemas.microsoft.com/office/drawing/2014/main" id="{CFE8DCE3-209E-4DF5-BF5E-63133FAE0361}"/>
              </a:ext>
            </a:extLst>
          </p:cNvPr>
          <p:cNvSpPr txBox="1"/>
          <p:nvPr/>
        </p:nvSpPr>
        <p:spPr>
          <a:xfrm>
            <a:off x="204236" y="1432438"/>
            <a:ext cx="10497532" cy="83095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Remember! To make it clear that a yes/no question is being asked, we can add </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Est-</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ce</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que </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(‘Is it that…?’) at the start of any statement:</a:t>
            </a:r>
          </a:p>
        </p:txBody>
      </p:sp>
      <p:sp>
        <p:nvSpPr>
          <p:cNvPr id="29" name="Rectangle: Rounded Corners 28">
            <a:extLst>
              <a:ext uri="{FF2B5EF4-FFF2-40B4-BE49-F238E27FC236}">
                <a16:creationId xmlns:a16="http://schemas.microsoft.com/office/drawing/2014/main" id="{89FE8F19-1E3B-4432-8ED7-909D04C74DF8}"/>
              </a:ext>
            </a:extLst>
          </p:cNvPr>
          <p:cNvSpPr/>
          <p:nvPr/>
        </p:nvSpPr>
        <p:spPr>
          <a:xfrm>
            <a:off x="298544" y="2485117"/>
            <a:ext cx="5483956" cy="479349"/>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30" name="Google Shape;171;p8">
            <a:extLst>
              <a:ext uri="{FF2B5EF4-FFF2-40B4-BE49-F238E27FC236}">
                <a16:creationId xmlns:a16="http://schemas.microsoft.com/office/drawing/2014/main" id="{E9663092-2DD9-4237-AC31-402FCE74D2F5}"/>
              </a:ext>
            </a:extLst>
          </p:cNvPr>
          <p:cNvSpPr txBox="1"/>
          <p:nvPr/>
        </p:nvSpPr>
        <p:spPr>
          <a:xfrm>
            <a:off x="239801" y="2468182"/>
            <a:ext cx="5483956" cy="52318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Est-</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ce</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qu’</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rPr>
              <a:t>il</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fait</a:t>
            </a:r>
            <a:r>
              <a:rPr kumimoji="0" lang="en-GB" sz="2800" b="0" i="0" u="none" strike="noStrike" kern="1200" cap="none" spc="0" normalizeH="0" noProof="0" dirty="0">
                <a:ln>
                  <a:noFill/>
                </a:ln>
                <a:solidFill>
                  <a:srgbClr val="002060"/>
                </a:solidFill>
                <a:effectLst/>
                <a:uLnTx/>
                <a:uFillTx/>
                <a:latin typeface="Century Gothic" panose="020B0502020202020204" pitchFamily="34" charset="0"/>
              </a:rPr>
              <a:t> les courses </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31" name="Google Shape;183;p8">
            <a:extLst>
              <a:ext uri="{FF2B5EF4-FFF2-40B4-BE49-F238E27FC236}">
                <a16:creationId xmlns:a16="http://schemas.microsoft.com/office/drawing/2014/main" id="{9CA3A104-4259-4D60-9AD3-8EB391D523B4}"/>
              </a:ext>
            </a:extLst>
          </p:cNvPr>
          <p:cNvPicPr preferRelativeResize="0"/>
          <p:nvPr/>
        </p:nvPicPr>
        <p:blipFill rotWithShape="1">
          <a:blip r:embed="rId4">
            <a:alphaModFix/>
          </a:blip>
          <a:srcRect/>
          <a:stretch/>
        </p:blipFill>
        <p:spPr>
          <a:xfrm>
            <a:off x="204236" y="3103790"/>
            <a:ext cx="552560" cy="546211"/>
          </a:xfrm>
          <a:prstGeom prst="rect">
            <a:avLst/>
          </a:prstGeom>
          <a:noFill/>
          <a:ln>
            <a:noFill/>
          </a:ln>
        </p:spPr>
      </p:pic>
      <p:sp>
        <p:nvSpPr>
          <p:cNvPr id="33" name="Google Shape;171;p8">
            <a:extLst>
              <a:ext uri="{FF2B5EF4-FFF2-40B4-BE49-F238E27FC236}">
                <a16:creationId xmlns:a16="http://schemas.microsoft.com/office/drawing/2014/main" id="{BBAF4658-FCFC-4E6E-99F2-6FC02530E071}"/>
              </a:ext>
            </a:extLst>
          </p:cNvPr>
          <p:cNvSpPr txBox="1"/>
          <p:nvPr/>
        </p:nvSpPr>
        <p:spPr>
          <a:xfrm>
            <a:off x="756796" y="3076894"/>
            <a:ext cx="5665330"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Does </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he do the shopping?</a:t>
            </a:r>
          </a:p>
        </p:txBody>
      </p:sp>
      <p:sp>
        <p:nvSpPr>
          <p:cNvPr id="34" name="Rectangle: Rounded Corners 33">
            <a:extLst>
              <a:ext uri="{FF2B5EF4-FFF2-40B4-BE49-F238E27FC236}">
                <a16:creationId xmlns:a16="http://schemas.microsoft.com/office/drawing/2014/main" id="{F6A747E4-F362-430F-B570-7993C37627D5}"/>
              </a:ext>
            </a:extLst>
          </p:cNvPr>
          <p:cNvSpPr/>
          <p:nvPr/>
        </p:nvSpPr>
        <p:spPr>
          <a:xfrm>
            <a:off x="7021712" y="2487280"/>
            <a:ext cx="3855839" cy="479349"/>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39" name="Google Shape;171;p8">
            <a:extLst>
              <a:ext uri="{FF2B5EF4-FFF2-40B4-BE49-F238E27FC236}">
                <a16:creationId xmlns:a16="http://schemas.microsoft.com/office/drawing/2014/main" id="{C94AFDFD-D24A-4FF5-B77B-AF3BCD4BA4DC}"/>
              </a:ext>
            </a:extLst>
          </p:cNvPr>
          <p:cNvSpPr txBox="1"/>
          <p:nvPr/>
        </p:nvSpPr>
        <p:spPr>
          <a:xfrm>
            <a:off x="7080456" y="2486036"/>
            <a:ext cx="3797095"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rPr>
              <a:t>Oui</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 il fait les courses.</a:t>
            </a:r>
          </a:p>
        </p:txBody>
      </p:sp>
      <p:pic>
        <p:nvPicPr>
          <p:cNvPr id="40" name="Google Shape;183;p8">
            <a:extLst>
              <a:ext uri="{FF2B5EF4-FFF2-40B4-BE49-F238E27FC236}">
                <a16:creationId xmlns:a16="http://schemas.microsoft.com/office/drawing/2014/main" id="{37C07470-2BFB-4DE1-B640-ECA85E78A18C}"/>
              </a:ext>
            </a:extLst>
          </p:cNvPr>
          <p:cNvPicPr preferRelativeResize="0"/>
          <p:nvPr/>
        </p:nvPicPr>
        <p:blipFill rotWithShape="1">
          <a:blip r:embed="rId4">
            <a:alphaModFix/>
          </a:blip>
          <a:srcRect/>
          <a:stretch/>
        </p:blipFill>
        <p:spPr>
          <a:xfrm>
            <a:off x="6437182" y="3065378"/>
            <a:ext cx="552560" cy="546211"/>
          </a:xfrm>
          <a:prstGeom prst="rect">
            <a:avLst/>
          </a:prstGeom>
          <a:noFill/>
          <a:ln>
            <a:noFill/>
          </a:ln>
        </p:spPr>
      </p:pic>
      <p:sp>
        <p:nvSpPr>
          <p:cNvPr id="41" name="Google Shape;171;p8">
            <a:extLst>
              <a:ext uri="{FF2B5EF4-FFF2-40B4-BE49-F238E27FC236}">
                <a16:creationId xmlns:a16="http://schemas.microsoft.com/office/drawing/2014/main" id="{47A058B6-6106-4D96-A243-944E0D45E52A}"/>
              </a:ext>
            </a:extLst>
          </p:cNvPr>
          <p:cNvSpPr txBox="1"/>
          <p:nvPr/>
        </p:nvSpPr>
        <p:spPr>
          <a:xfrm>
            <a:off x="7080456" y="3077579"/>
            <a:ext cx="5832098"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Yes, he does the shopping.</a:t>
            </a:r>
          </a:p>
        </p:txBody>
      </p:sp>
      <p:sp>
        <p:nvSpPr>
          <p:cNvPr id="24" name="Google Shape;171;p8">
            <a:extLst>
              <a:ext uri="{FF2B5EF4-FFF2-40B4-BE49-F238E27FC236}">
                <a16:creationId xmlns:a16="http://schemas.microsoft.com/office/drawing/2014/main" id="{B5C0932A-205D-4BB9-81E7-1BFB6696D20B}"/>
              </a:ext>
            </a:extLst>
          </p:cNvPr>
          <p:cNvSpPr txBox="1"/>
          <p:nvPr/>
        </p:nvSpPr>
        <p:spPr>
          <a:xfrm>
            <a:off x="756796" y="3626152"/>
            <a:ext cx="5665330"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Is</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he doing shopping?</a:t>
            </a:r>
          </a:p>
        </p:txBody>
      </p:sp>
      <p:pic>
        <p:nvPicPr>
          <p:cNvPr id="25" name="Google Shape;183;p8">
            <a:extLst>
              <a:ext uri="{FF2B5EF4-FFF2-40B4-BE49-F238E27FC236}">
                <a16:creationId xmlns:a16="http://schemas.microsoft.com/office/drawing/2014/main" id="{A735E470-A6E1-4055-B4F3-0784D4190932}"/>
              </a:ext>
            </a:extLst>
          </p:cNvPr>
          <p:cNvPicPr preferRelativeResize="0"/>
          <p:nvPr/>
        </p:nvPicPr>
        <p:blipFill rotWithShape="1">
          <a:blip r:embed="rId4">
            <a:alphaModFix/>
          </a:blip>
          <a:srcRect/>
          <a:stretch/>
        </p:blipFill>
        <p:spPr>
          <a:xfrm>
            <a:off x="6437182" y="3566388"/>
            <a:ext cx="552560" cy="546211"/>
          </a:xfrm>
          <a:prstGeom prst="rect">
            <a:avLst/>
          </a:prstGeom>
          <a:noFill/>
          <a:ln>
            <a:noFill/>
          </a:ln>
        </p:spPr>
      </p:pic>
      <p:sp>
        <p:nvSpPr>
          <p:cNvPr id="32" name="Google Shape;171;p8">
            <a:extLst>
              <a:ext uri="{FF2B5EF4-FFF2-40B4-BE49-F238E27FC236}">
                <a16:creationId xmlns:a16="http://schemas.microsoft.com/office/drawing/2014/main" id="{1A0E632C-C8DE-48B9-9802-CA4B6117EFCF}"/>
              </a:ext>
            </a:extLst>
          </p:cNvPr>
          <p:cNvSpPr txBox="1"/>
          <p:nvPr/>
        </p:nvSpPr>
        <p:spPr>
          <a:xfrm>
            <a:off x="7080456" y="3531524"/>
            <a:ext cx="5832098"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Yes, he is doing the shopping.</a:t>
            </a:r>
          </a:p>
        </p:txBody>
      </p:sp>
      <p:sp>
        <p:nvSpPr>
          <p:cNvPr id="35" name="Google Shape;171;p8">
            <a:extLst>
              <a:ext uri="{FF2B5EF4-FFF2-40B4-BE49-F238E27FC236}">
                <a16:creationId xmlns:a16="http://schemas.microsoft.com/office/drawing/2014/main" id="{99D41127-E2B6-468D-B4AE-ABD065C8819E}"/>
              </a:ext>
            </a:extLst>
          </p:cNvPr>
          <p:cNvSpPr txBox="1"/>
          <p:nvPr/>
        </p:nvSpPr>
        <p:spPr>
          <a:xfrm>
            <a:off x="204236" y="4203693"/>
            <a:ext cx="11690226" cy="83095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ask a ‘what’ question, we can add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Qu’est-ce</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que </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(‘What is it that…?’) at the start of any statement:</a:t>
            </a:r>
          </a:p>
        </p:txBody>
      </p:sp>
      <p:sp>
        <p:nvSpPr>
          <p:cNvPr id="36" name="Rectangle: Rounded Corners 35">
            <a:extLst>
              <a:ext uri="{FF2B5EF4-FFF2-40B4-BE49-F238E27FC236}">
                <a16:creationId xmlns:a16="http://schemas.microsoft.com/office/drawing/2014/main" id="{15470401-3D8A-4611-98AE-209F2C7700F5}"/>
              </a:ext>
            </a:extLst>
          </p:cNvPr>
          <p:cNvSpPr/>
          <p:nvPr/>
        </p:nvSpPr>
        <p:spPr>
          <a:xfrm>
            <a:off x="334010" y="5149647"/>
            <a:ext cx="5483956" cy="479349"/>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37" name="Google Shape;171;p8">
            <a:extLst>
              <a:ext uri="{FF2B5EF4-FFF2-40B4-BE49-F238E27FC236}">
                <a16:creationId xmlns:a16="http://schemas.microsoft.com/office/drawing/2014/main" id="{8EE2AD78-6CC6-48FE-A84E-FD44CA224C06}"/>
              </a:ext>
            </a:extLst>
          </p:cNvPr>
          <p:cNvSpPr txBox="1"/>
          <p:nvPr/>
        </p:nvSpPr>
        <p:spPr>
          <a:xfrm>
            <a:off x="275267" y="5132712"/>
            <a:ext cx="5483956" cy="52318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Qu’est-ce</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 que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rPr>
              <a:t>tu</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rPr>
              <a:t>fais</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 ?</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8" name="Rectangle: Rounded Corners 37">
            <a:extLst>
              <a:ext uri="{FF2B5EF4-FFF2-40B4-BE49-F238E27FC236}">
                <a16:creationId xmlns:a16="http://schemas.microsoft.com/office/drawing/2014/main" id="{38E96EBF-8DD9-458C-BEE0-B568138439E3}"/>
              </a:ext>
            </a:extLst>
          </p:cNvPr>
          <p:cNvSpPr/>
          <p:nvPr/>
        </p:nvSpPr>
        <p:spPr>
          <a:xfrm>
            <a:off x="7057179" y="5151810"/>
            <a:ext cx="3820372" cy="479349"/>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42" name="Google Shape;171;p8">
            <a:extLst>
              <a:ext uri="{FF2B5EF4-FFF2-40B4-BE49-F238E27FC236}">
                <a16:creationId xmlns:a16="http://schemas.microsoft.com/office/drawing/2014/main" id="{CF87DE93-CC4D-432C-BF97-EF919B2810BE}"/>
              </a:ext>
            </a:extLst>
          </p:cNvPr>
          <p:cNvSpPr txBox="1"/>
          <p:nvPr/>
        </p:nvSpPr>
        <p:spPr>
          <a:xfrm>
            <a:off x="7115922" y="5150566"/>
            <a:ext cx="3585846"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Je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rPr>
              <a:t>fais</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 la cuisine.</a:t>
            </a:r>
          </a:p>
        </p:txBody>
      </p:sp>
      <p:pic>
        <p:nvPicPr>
          <p:cNvPr id="43" name="Google Shape;183;p8">
            <a:extLst>
              <a:ext uri="{FF2B5EF4-FFF2-40B4-BE49-F238E27FC236}">
                <a16:creationId xmlns:a16="http://schemas.microsoft.com/office/drawing/2014/main" id="{14F67414-82F5-41DB-B1E4-39D0E76881C4}"/>
              </a:ext>
            </a:extLst>
          </p:cNvPr>
          <p:cNvPicPr preferRelativeResize="0"/>
          <p:nvPr/>
        </p:nvPicPr>
        <p:blipFill rotWithShape="1">
          <a:blip r:embed="rId4">
            <a:alphaModFix/>
          </a:blip>
          <a:srcRect/>
          <a:stretch/>
        </p:blipFill>
        <p:spPr>
          <a:xfrm>
            <a:off x="204236" y="3624050"/>
            <a:ext cx="552560" cy="462482"/>
          </a:xfrm>
          <a:prstGeom prst="rect">
            <a:avLst/>
          </a:prstGeom>
          <a:noFill/>
          <a:ln>
            <a:noFill/>
          </a:ln>
        </p:spPr>
      </p:pic>
      <p:pic>
        <p:nvPicPr>
          <p:cNvPr id="44" name="Google Shape;183;p8">
            <a:extLst>
              <a:ext uri="{FF2B5EF4-FFF2-40B4-BE49-F238E27FC236}">
                <a16:creationId xmlns:a16="http://schemas.microsoft.com/office/drawing/2014/main" id="{E732963E-D1F6-4635-B3E0-526A2AAFD091}"/>
              </a:ext>
            </a:extLst>
          </p:cNvPr>
          <p:cNvPicPr preferRelativeResize="0"/>
          <p:nvPr/>
        </p:nvPicPr>
        <p:blipFill rotWithShape="1">
          <a:blip r:embed="rId4">
            <a:alphaModFix/>
          </a:blip>
          <a:srcRect/>
          <a:stretch/>
        </p:blipFill>
        <p:spPr>
          <a:xfrm>
            <a:off x="343808" y="5754557"/>
            <a:ext cx="552560" cy="546211"/>
          </a:xfrm>
          <a:prstGeom prst="rect">
            <a:avLst/>
          </a:prstGeom>
          <a:noFill/>
          <a:ln>
            <a:noFill/>
          </a:ln>
        </p:spPr>
      </p:pic>
      <p:sp>
        <p:nvSpPr>
          <p:cNvPr id="45" name="Google Shape;171;p8">
            <a:extLst>
              <a:ext uri="{FF2B5EF4-FFF2-40B4-BE49-F238E27FC236}">
                <a16:creationId xmlns:a16="http://schemas.microsoft.com/office/drawing/2014/main" id="{891DA884-2EB9-4FC2-B094-B59C5EC784EA}"/>
              </a:ext>
            </a:extLst>
          </p:cNvPr>
          <p:cNvSpPr txBox="1"/>
          <p:nvPr/>
        </p:nvSpPr>
        <p:spPr>
          <a:xfrm>
            <a:off x="896368" y="5727661"/>
            <a:ext cx="5665330"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What do </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you do?</a:t>
            </a:r>
          </a:p>
        </p:txBody>
      </p:sp>
      <p:sp>
        <p:nvSpPr>
          <p:cNvPr id="46" name="Google Shape;171;p8">
            <a:extLst>
              <a:ext uri="{FF2B5EF4-FFF2-40B4-BE49-F238E27FC236}">
                <a16:creationId xmlns:a16="http://schemas.microsoft.com/office/drawing/2014/main" id="{DB336CEF-91D9-4066-AEEF-59C00DDCB665}"/>
              </a:ext>
            </a:extLst>
          </p:cNvPr>
          <p:cNvSpPr txBox="1"/>
          <p:nvPr/>
        </p:nvSpPr>
        <p:spPr>
          <a:xfrm>
            <a:off x="896368" y="6256272"/>
            <a:ext cx="5665330"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What</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are you doing?</a:t>
            </a:r>
          </a:p>
        </p:txBody>
      </p:sp>
      <p:pic>
        <p:nvPicPr>
          <p:cNvPr id="55" name="Google Shape;183;p8">
            <a:extLst>
              <a:ext uri="{FF2B5EF4-FFF2-40B4-BE49-F238E27FC236}">
                <a16:creationId xmlns:a16="http://schemas.microsoft.com/office/drawing/2014/main" id="{E5B90041-D4F1-4961-AAE7-EBC016674D6F}"/>
              </a:ext>
            </a:extLst>
          </p:cNvPr>
          <p:cNvPicPr preferRelativeResize="0"/>
          <p:nvPr/>
        </p:nvPicPr>
        <p:blipFill rotWithShape="1">
          <a:blip r:embed="rId4">
            <a:alphaModFix/>
          </a:blip>
          <a:srcRect/>
          <a:stretch/>
        </p:blipFill>
        <p:spPr>
          <a:xfrm>
            <a:off x="343808" y="6274817"/>
            <a:ext cx="552560" cy="462482"/>
          </a:xfrm>
          <a:prstGeom prst="rect">
            <a:avLst/>
          </a:prstGeom>
          <a:noFill/>
          <a:ln>
            <a:noFill/>
          </a:ln>
        </p:spPr>
      </p:pic>
      <p:pic>
        <p:nvPicPr>
          <p:cNvPr id="56" name="Google Shape;183;p8">
            <a:extLst>
              <a:ext uri="{FF2B5EF4-FFF2-40B4-BE49-F238E27FC236}">
                <a16:creationId xmlns:a16="http://schemas.microsoft.com/office/drawing/2014/main" id="{131B1988-4A03-4B28-908A-539E526FC1DE}"/>
              </a:ext>
            </a:extLst>
          </p:cNvPr>
          <p:cNvPicPr preferRelativeResize="0"/>
          <p:nvPr/>
        </p:nvPicPr>
        <p:blipFill rotWithShape="1">
          <a:blip r:embed="rId4">
            <a:alphaModFix/>
          </a:blip>
          <a:srcRect/>
          <a:stretch/>
        </p:blipFill>
        <p:spPr>
          <a:xfrm>
            <a:off x="6561698" y="5732739"/>
            <a:ext cx="552560" cy="546211"/>
          </a:xfrm>
          <a:prstGeom prst="rect">
            <a:avLst/>
          </a:prstGeom>
          <a:noFill/>
          <a:ln>
            <a:noFill/>
          </a:ln>
        </p:spPr>
      </p:pic>
      <p:sp>
        <p:nvSpPr>
          <p:cNvPr id="57" name="Google Shape;171;p8">
            <a:extLst>
              <a:ext uri="{FF2B5EF4-FFF2-40B4-BE49-F238E27FC236}">
                <a16:creationId xmlns:a16="http://schemas.microsoft.com/office/drawing/2014/main" id="{A491C965-87F3-4C3A-B371-F24C5EB46D7A}"/>
              </a:ext>
            </a:extLst>
          </p:cNvPr>
          <p:cNvSpPr txBox="1"/>
          <p:nvPr/>
        </p:nvSpPr>
        <p:spPr>
          <a:xfrm>
            <a:off x="7114258" y="5705843"/>
            <a:ext cx="5665330"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 do the cooking.</a:t>
            </a:r>
          </a:p>
        </p:txBody>
      </p:sp>
      <p:sp>
        <p:nvSpPr>
          <p:cNvPr id="58" name="Google Shape;171;p8">
            <a:extLst>
              <a:ext uri="{FF2B5EF4-FFF2-40B4-BE49-F238E27FC236}">
                <a16:creationId xmlns:a16="http://schemas.microsoft.com/office/drawing/2014/main" id="{4510DA98-CE41-405A-8929-BFD18626A4AE}"/>
              </a:ext>
            </a:extLst>
          </p:cNvPr>
          <p:cNvSpPr txBox="1"/>
          <p:nvPr/>
        </p:nvSpPr>
        <p:spPr>
          <a:xfrm>
            <a:off x="7114258" y="6234454"/>
            <a:ext cx="5665330"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I’m doing the cooking.</a:t>
            </a:r>
          </a:p>
        </p:txBody>
      </p:sp>
      <p:pic>
        <p:nvPicPr>
          <p:cNvPr id="59" name="Google Shape;183;p8">
            <a:extLst>
              <a:ext uri="{FF2B5EF4-FFF2-40B4-BE49-F238E27FC236}">
                <a16:creationId xmlns:a16="http://schemas.microsoft.com/office/drawing/2014/main" id="{5CE9D1B2-AC56-4EF8-8785-88232DD92593}"/>
              </a:ext>
            </a:extLst>
          </p:cNvPr>
          <p:cNvPicPr preferRelativeResize="0"/>
          <p:nvPr/>
        </p:nvPicPr>
        <p:blipFill rotWithShape="1">
          <a:blip r:embed="rId4">
            <a:alphaModFix/>
          </a:blip>
          <a:srcRect/>
          <a:stretch/>
        </p:blipFill>
        <p:spPr>
          <a:xfrm>
            <a:off x="6561698" y="6252999"/>
            <a:ext cx="552560" cy="462482"/>
          </a:xfrm>
          <a:prstGeom prst="rect">
            <a:avLst/>
          </a:prstGeom>
          <a:noFill/>
          <a:ln>
            <a:noFill/>
          </a:ln>
        </p:spPr>
      </p:pic>
    </p:spTree>
    <p:extLst>
      <p:ext uri="{BB962C8B-B14F-4D97-AF65-F5344CB8AC3E}">
        <p14:creationId xmlns:p14="http://schemas.microsoft.com/office/powerpoint/2010/main" val="2214820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2"/>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35"/>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7"/>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36"/>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44"/>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45"/>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nodeType="clickEffect">
                                  <p:stCondLst>
                                    <p:cond delay="0"/>
                                  </p:stCondLst>
                                  <p:childTnLst>
                                    <p:set>
                                      <p:cBhvr>
                                        <p:cTn id="72" dur="1" fill="hold">
                                          <p:stCondLst>
                                            <p:cond delay="0"/>
                                          </p:stCondLst>
                                        </p:cTn>
                                        <p:tgtEl>
                                          <p:spTgt spid="55"/>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46"/>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38"/>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42"/>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nodeType="clickEffect">
                                  <p:stCondLst>
                                    <p:cond delay="0"/>
                                  </p:stCondLst>
                                  <p:childTnLst>
                                    <p:set>
                                      <p:cBhvr>
                                        <p:cTn id="86" dur="1" fill="hold">
                                          <p:stCondLst>
                                            <p:cond delay="0"/>
                                          </p:stCondLst>
                                        </p:cTn>
                                        <p:tgtEl>
                                          <p:spTgt spid="56"/>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57"/>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nodeType="clickEffect">
                                  <p:stCondLst>
                                    <p:cond delay="0"/>
                                  </p:stCondLst>
                                  <p:childTnLst>
                                    <p:set>
                                      <p:cBhvr>
                                        <p:cTn id="94" dur="1" fill="hold">
                                          <p:stCondLst>
                                            <p:cond delay="0"/>
                                          </p:stCondLst>
                                        </p:cTn>
                                        <p:tgtEl>
                                          <p:spTgt spid="59"/>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p:bldP spid="33" grpId="0"/>
      <p:bldP spid="34" grpId="0" animBg="1"/>
      <p:bldP spid="39" grpId="0"/>
      <p:bldP spid="41" grpId="0"/>
      <p:bldP spid="24" grpId="0"/>
      <p:bldP spid="32" grpId="0"/>
      <p:bldP spid="36" grpId="0" animBg="1"/>
      <p:bldP spid="37" grpId="0"/>
      <p:bldP spid="38" grpId="0" animBg="1"/>
      <p:bldP spid="42" grpId="0"/>
      <p:bldP spid="45" grpId="0"/>
      <p:bldP spid="46" grpId="0"/>
      <p:bldP spid="57" grpId="0"/>
      <p:bldP spid="5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2" name="Title 1">
            <a:extLst>
              <a:ext uri="{FF2B5EF4-FFF2-40B4-BE49-F238E27FC236}">
                <a16:creationId xmlns:a16="http://schemas.microsoft.com/office/drawing/2014/main" id="{D974A6DC-187E-4C4A-92B8-4D8EDD2BB1DF}"/>
              </a:ext>
            </a:extLst>
          </p:cNvPr>
          <p:cNvSpPr>
            <a:spLocks noGrp="1"/>
          </p:cNvSpPr>
          <p:nvPr>
            <p:ph type="title"/>
          </p:nvPr>
        </p:nvSpPr>
        <p:spPr>
          <a:xfrm>
            <a:off x="204236" y="39007"/>
            <a:ext cx="10515600" cy="770175"/>
          </a:xfrm>
        </p:spPr>
        <p:txBody>
          <a:bodyPr>
            <a:noAutofit/>
          </a:bodyPr>
          <a:lstStyle/>
          <a:p>
            <a:pPr marL="0" marR="0" lvl="0" indent="0" rtl="0">
              <a:lnSpc>
                <a:spcPct val="100000"/>
              </a:lnSpc>
              <a:spcBef>
                <a:spcPts val="0"/>
              </a:spcBef>
              <a:spcAft>
                <a:spcPts val="0"/>
              </a:spcAft>
              <a:buClr>
                <a:srgbClr val="1E4E79"/>
              </a:buClr>
              <a:buSzPts val="2800"/>
              <a:buFont typeface="Century Gothic"/>
              <a:buNone/>
            </a:pPr>
            <a:r>
              <a:rPr lang="en-GB" sz="3600" b="1" dirty="0">
                <a:solidFill>
                  <a:srgbClr val="1E4E79"/>
                </a:solidFill>
                <a:latin typeface="Century Gothic"/>
                <a:ea typeface="Century Gothic"/>
                <a:cs typeface="Century Gothic"/>
                <a:sym typeface="Century Gothic"/>
              </a:rPr>
              <a:t>Asking questions using ‘</a:t>
            </a:r>
            <a:r>
              <a:rPr lang="en-GB" sz="3600" b="1" dirty="0" err="1">
                <a:solidFill>
                  <a:srgbClr val="1E4E79"/>
                </a:solidFill>
                <a:latin typeface="Century Gothic"/>
                <a:ea typeface="Century Gothic"/>
                <a:cs typeface="Century Gothic"/>
                <a:sym typeface="Century Gothic"/>
              </a:rPr>
              <a:t>Q</a:t>
            </a:r>
            <a:r>
              <a:rPr lang="en-GB" sz="3600" b="1" i="1" dirty="0" err="1">
                <a:solidFill>
                  <a:srgbClr val="1E4E79"/>
                </a:solidFill>
                <a:latin typeface="Century Gothic"/>
                <a:ea typeface="Century Gothic"/>
                <a:cs typeface="Century Gothic"/>
                <a:sym typeface="Century Gothic"/>
              </a:rPr>
              <a:t>u’</a:t>
            </a:r>
            <a:r>
              <a:rPr lang="en-GB" sz="3600" b="1" dirty="0" err="1">
                <a:solidFill>
                  <a:srgbClr val="1E4E79"/>
                </a:solidFill>
                <a:latin typeface="Century Gothic"/>
                <a:ea typeface="Century Gothic"/>
                <a:cs typeface="Century Gothic"/>
                <a:sym typeface="Century Gothic"/>
              </a:rPr>
              <a:t>e</a:t>
            </a:r>
            <a:r>
              <a:rPr lang="en-GB" sz="3600" b="1" i="1" dirty="0" err="1">
                <a:solidFill>
                  <a:srgbClr val="1E4E79"/>
                </a:solidFill>
                <a:latin typeface="Century Gothic"/>
                <a:ea typeface="Century Gothic"/>
                <a:cs typeface="Century Gothic"/>
                <a:sym typeface="Century Gothic"/>
              </a:rPr>
              <a:t>st-ce</a:t>
            </a:r>
            <a:r>
              <a:rPr lang="en-GB" sz="3600" b="1" i="1" dirty="0">
                <a:solidFill>
                  <a:srgbClr val="1E4E79"/>
                </a:solidFill>
                <a:latin typeface="Century Gothic"/>
                <a:ea typeface="Century Gothic"/>
                <a:cs typeface="Century Gothic"/>
                <a:sym typeface="Century Gothic"/>
              </a:rPr>
              <a:t> que…</a:t>
            </a:r>
            <a:endParaRPr lang="en-GB" sz="3600" b="1" i="1" u="none" strike="noStrike" cap="none" dirty="0">
              <a:solidFill>
                <a:srgbClr val="1E4E79"/>
              </a:solidFill>
              <a:latin typeface="Century Gothic"/>
              <a:ea typeface="Century Gothic"/>
              <a:cs typeface="Century Gothic"/>
              <a:sym typeface="Century Gothic"/>
            </a:endParaRPr>
          </a:p>
        </p:txBody>
      </p:sp>
      <p:pic>
        <p:nvPicPr>
          <p:cNvPr id="26" name="Google Shape;170;p8" descr="Jigsaw, Puzzle, Piece, Game, Concept, Solution">
            <a:extLst>
              <a:ext uri="{FF2B5EF4-FFF2-40B4-BE49-F238E27FC236}">
                <a16:creationId xmlns:a16="http://schemas.microsoft.com/office/drawing/2014/main" id="{696F779F-A90C-45D4-8ADC-3796A5C1CCAC}"/>
              </a:ext>
            </a:extLst>
          </p:cNvPr>
          <p:cNvPicPr preferRelativeResize="0"/>
          <p:nvPr/>
        </p:nvPicPr>
        <p:blipFill rotWithShape="1">
          <a:blip r:embed="rId3">
            <a:alphaModFix/>
          </a:blip>
          <a:srcRect/>
          <a:stretch/>
        </p:blipFill>
        <p:spPr>
          <a:xfrm>
            <a:off x="10657369" y="76217"/>
            <a:ext cx="1330395" cy="1332245"/>
          </a:xfrm>
          <a:prstGeom prst="rect">
            <a:avLst/>
          </a:prstGeom>
          <a:noFill/>
          <a:ln>
            <a:noFill/>
          </a:ln>
        </p:spPr>
      </p:pic>
      <p:sp>
        <p:nvSpPr>
          <p:cNvPr id="17" name="Google Shape;171;p8">
            <a:extLst>
              <a:ext uri="{FF2B5EF4-FFF2-40B4-BE49-F238E27FC236}">
                <a16:creationId xmlns:a16="http://schemas.microsoft.com/office/drawing/2014/main" id="{AE134DAB-BDBF-4659-93C0-5D36FB7A816F}"/>
              </a:ext>
            </a:extLst>
          </p:cNvPr>
          <p:cNvSpPr txBox="1"/>
          <p:nvPr/>
        </p:nvSpPr>
        <p:spPr>
          <a:xfrm>
            <a:off x="152941" y="1525315"/>
            <a:ext cx="11834823"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Let’s practise saying </a:t>
            </a:r>
            <a:r>
              <a:rPr kumimoji="0" lang="en-GB" sz="2800" b="1" i="1"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Qu’</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a:t>
            </a:r>
            <a:r>
              <a:rPr kumimoji="0" lang="en-GB" sz="2800" b="1" i="1" u="none" strike="noStrike" kern="1200" cap="none" spc="0" normalizeH="0" baseline="0" noProof="0" dirty="0" err="1">
                <a:ln>
                  <a:noFill/>
                </a:ln>
                <a:solidFill>
                  <a:srgbClr val="44546A">
                    <a:lumMod val="60000"/>
                    <a:lumOff val="40000"/>
                  </a:srgbClr>
                </a:solidFill>
                <a:effectLst/>
                <a:uLnTx/>
                <a:uFillTx/>
                <a:latin typeface="Century Gothic" panose="020B0502020202020204" pitchFamily="34" charset="0"/>
                <a:ea typeface="+mn-ea"/>
                <a:cs typeface="+mn-cs"/>
              </a:rPr>
              <a:t>st</a:t>
            </a:r>
            <a:r>
              <a:rPr kumimoji="0" lang="en-GB" sz="2800" b="1" i="1"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-ce</a:t>
            </a:r>
            <a:r>
              <a:rPr kumimoji="0" lang="en-GB" sz="2800" b="1"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que </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questions:</a:t>
            </a:r>
          </a:p>
        </p:txBody>
      </p:sp>
      <p:sp>
        <p:nvSpPr>
          <p:cNvPr id="47" name="Rectangle: Rounded Corners 46">
            <a:extLst>
              <a:ext uri="{FF2B5EF4-FFF2-40B4-BE49-F238E27FC236}">
                <a16:creationId xmlns:a16="http://schemas.microsoft.com/office/drawing/2014/main" id="{520BCB21-4DC4-4A9C-B35C-DDD3478EB7F8}"/>
              </a:ext>
            </a:extLst>
          </p:cNvPr>
          <p:cNvSpPr/>
          <p:nvPr/>
        </p:nvSpPr>
        <p:spPr>
          <a:xfrm>
            <a:off x="1058380" y="3289370"/>
            <a:ext cx="4284095" cy="479349"/>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48" name="Google Shape;171;p8">
            <a:extLst>
              <a:ext uri="{FF2B5EF4-FFF2-40B4-BE49-F238E27FC236}">
                <a16:creationId xmlns:a16="http://schemas.microsoft.com/office/drawing/2014/main" id="{653EA926-8D54-4BE5-8A52-5527465E58DB}"/>
              </a:ext>
            </a:extLst>
          </p:cNvPr>
          <p:cNvSpPr txBox="1"/>
          <p:nvPr/>
        </p:nvSpPr>
        <p:spPr>
          <a:xfrm>
            <a:off x="909789" y="3263887"/>
            <a:ext cx="4432686" cy="52318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Qu’e</a:t>
            </a:r>
            <a:r>
              <a:rPr kumimoji="0" lang="en-GB" sz="2800" b="1" i="0" u="none" strike="noStrike" kern="1200" cap="none" spc="0" normalizeH="0" baseline="0" noProof="0" dirty="0" err="1">
                <a:ln>
                  <a:noFill/>
                </a:ln>
                <a:solidFill>
                  <a:srgbClr val="44546A">
                    <a:lumMod val="60000"/>
                    <a:lumOff val="40000"/>
                  </a:srgbClr>
                </a:solidFill>
                <a:effectLst/>
                <a:uLnTx/>
                <a:uFillTx/>
                <a:latin typeface="Century Gothic" panose="020B0502020202020204" pitchFamily="34" charset="0"/>
              </a:rPr>
              <a:t>st</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-ce</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 que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tu</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fais</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 ?</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4" name="Speech Bubble: Rectangle with Corners Rounded 23">
            <a:extLst>
              <a:ext uri="{FF2B5EF4-FFF2-40B4-BE49-F238E27FC236}">
                <a16:creationId xmlns:a16="http://schemas.microsoft.com/office/drawing/2014/main" id="{F60C2A04-D1BD-4B71-ABA3-37A8676DF984}"/>
              </a:ext>
            </a:extLst>
          </p:cNvPr>
          <p:cNvSpPr/>
          <p:nvPr/>
        </p:nvSpPr>
        <p:spPr>
          <a:xfrm>
            <a:off x="4262846" y="2156680"/>
            <a:ext cx="3378152" cy="479350"/>
          </a:xfrm>
          <a:prstGeom prst="wedgeRoundRectCallout">
            <a:avLst>
              <a:gd name="adj1" fmla="val -38465"/>
              <a:gd name="adj2" fmla="val -98036"/>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The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st</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 are silent.</a:t>
            </a:r>
            <a:endParaRPr kumimoji="0" lang="en-GB" sz="2400" b="0" i="0" u="sng"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25" name="Speech Bubble: Rectangle with Corners Rounded 24">
            <a:extLst>
              <a:ext uri="{FF2B5EF4-FFF2-40B4-BE49-F238E27FC236}">
                <a16:creationId xmlns:a16="http://schemas.microsoft.com/office/drawing/2014/main" id="{E82CEB95-504D-4BA7-9C8A-2D44AABE149F}"/>
              </a:ext>
            </a:extLst>
          </p:cNvPr>
          <p:cNvSpPr/>
          <p:nvPr/>
        </p:nvSpPr>
        <p:spPr>
          <a:xfrm>
            <a:off x="6838977" y="727077"/>
            <a:ext cx="3378152" cy="887285"/>
          </a:xfrm>
          <a:prstGeom prst="wedgeRoundRectCallout">
            <a:avLst>
              <a:gd name="adj1" fmla="val -92306"/>
              <a:gd name="adj2" fmla="val 58533"/>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The ‘s’ sound is the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soft</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c</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a:t>
            </a:r>
            <a:endParaRPr kumimoji="0" lang="en-GB" sz="2400" b="0" i="0" u="sng"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32" name="CustomShape 23">
            <a:hlinkClick r:id="" action="ppaction://noaction">
              <a:snd r:embed="rId4" name="g_5.wav"/>
            </a:hlinkClick>
            <a:extLst>
              <a:ext uri="{FF2B5EF4-FFF2-40B4-BE49-F238E27FC236}">
                <a16:creationId xmlns:a16="http://schemas.microsoft.com/office/drawing/2014/main" id="{6485FC7D-3F67-4658-889C-A23B7AF27D5E}"/>
              </a:ext>
            </a:extLst>
          </p:cNvPr>
          <p:cNvSpPr/>
          <p:nvPr/>
        </p:nvSpPr>
        <p:spPr>
          <a:xfrm>
            <a:off x="380971" y="3329969"/>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a:ln>
                  <a:noFill/>
                </a:ln>
                <a:solidFill>
                  <a:srgbClr val="FF0066"/>
                </a:solidFill>
                <a:effectLst/>
                <a:uLnTx/>
                <a:uFillTx/>
                <a:latin typeface="Century Gothic" panose="020B0502020202020204" pitchFamily="34" charset="0"/>
                <a:ea typeface="DejaVu Sans"/>
              </a:rPr>
              <a:t>1</a:t>
            </a:r>
            <a:endParaRPr kumimoji="0" lang="en-GB" sz="2400" b="0" i="0" u="none" strike="noStrike" kern="1200" cap="none" spc="-1" normalizeH="0" baseline="0" noProof="0">
              <a:ln>
                <a:noFill/>
              </a:ln>
              <a:solidFill>
                <a:prstClr val="black"/>
              </a:solidFill>
              <a:effectLst/>
              <a:uLnTx/>
              <a:uFillTx/>
              <a:latin typeface="Century Gothic" panose="020B0502020202020204" pitchFamily="34" charset="0"/>
            </a:endParaRPr>
          </a:p>
        </p:txBody>
      </p:sp>
      <p:sp>
        <p:nvSpPr>
          <p:cNvPr id="44" name="Speech Bubble: Rectangle with Corners Rounded 43">
            <a:extLst>
              <a:ext uri="{FF2B5EF4-FFF2-40B4-BE49-F238E27FC236}">
                <a16:creationId xmlns:a16="http://schemas.microsoft.com/office/drawing/2014/main" id="{F04E3C32-632D-4C82-85D0-B29FAA15CADD}"/>
              </a:ext>
            </a:extLst>
          </p:cNvPr>
          <p:cNvSpPr/>
          <p:nvPr/>
        </p:nvSpPr>
        <p:spPr>
          <a:xfrm>
            <a:off x="824457" y="4563130"/>
            <a:ext cx="4710710" cy="777712"/>
          </a:xfrm>
          <a:prstGeom prst="wedgeRoundRectCallout">
            <a:avLst>
              <a:gd name="adj1" fmla="val -22062"/>
              <a:gd name="adj2" fmla="val -45461"/>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When you say it slowly there are </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five </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separate syllables.</a:t>
            </a:r>
            <a:endParaRPr kumimoji="0" lang="en-GB" sz="2000" b="0" i="0" u="sng"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45" name="Speech Bubble: Rectangle with Corners Rounded 44">
            <a:extLst>
              <a:ext uri="{FF2B5EF4-FFF2-40B4-BE49-F238E27FC236}">
                <a16:creationId xmlns:a16="http://schemas.microsoft.com/office/drawing/2014/main" id="{945F35BF-C238-4DDE-8748-2779C6764D92}"/>
              </a:ext>
            </a:extLst>
          </p:cNvPr>
          <p:cNvSpPr/>
          <p:nvPr/>
        </p:nvSpPr>
        <p:spPr>
          <a:xfrm>
            <a:off x="6969605" y="4560951"/>
            <a:ext cx="4896901" cy="744121"/>
          </a:xfrm>
          <a:prstGeom prst="wedgeRoundRectCallout">
            <a:avLst>
              <a:gd name="adj1" fmla="val -16554"/>
              <a:gd name="adj2" fmla="val -44839"/>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In conversation we speed up and there are </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four </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syllables.</a:t>
            </a:r>
            <a:endParaRPr kumimoji="0" lang="en-GB" sz="2000" b="0" i="0" u="sng"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19" name="Rectangle: Rounded Corners 18">
            <a:extLst>
              <a:ext uri="{FF2B5EF4-FFF2-40B4-BE49-F238E27FC236}">
                <a16:creationId xmlns:a16="http://schemas.microsoft.com/office/drawing/2014/main" id="{9DB44A33-6375-4D4C-9792-71A5C0AF08F2}"/>
              </a:ext>
            </a:extLst>
          </p:cNvPr>
          <p:cNvSpPr/>
          <p:nvPr/>
        </p:nvSpPr>
        <p:spPr>
          <a:xfrm>
            <a:off x="7402030" y="3304623"/>
            <a:ext cx="4284095" cy="479349"/>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20" name="Google Shape;171;p8">
            <a:extLst>
              <a:ext uri="{FF2B5EF4-FFF2-40B4-BE49-F238E27FC236}">
                <a16:creationId xmlns:a16="http://schemas.microsoft.com/office/drawing/2014/main" id="{011FD9FF-1E53-44FB-91D0-00A3A666F0B6}"/>
              </a:ext>
            </a:extLst>
          </p:cNvPr>
          <p:cNvSpPr txBox="1"/>
          <p:nvPr/>
        </p:nvSpPr>
        <p:spPr>
          <a:xfrm>
            <a:off x="7253439" y="3279140"/>
            <a:ext cx="4432686" cy="52318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Qu’e</a:t>
            </a:r>
            <a:r>
              <a:rPr kumimoji="0" lang="en-GB" sz="2800" b="1" i="0" u="none" strike="noStrike" kern="1200" cap="none" spc="0" normalizeH="0" baseline="0" noProof="0" dirty="0" err="1">
                <a:ln>
                  <a:noFill/>
                </a:ln>
                <a:solidFill>
                  <a:srgbClr val="44546A">
                    <a:lumMod val="60000"/>
                    <a:lumOff val="40000"/>
                  </a:srgbClr>
                </a:solidFill>
                <a:effectLst/>
                <a:uLnTx/>
                <a:uFillTx/>
                <a:latin typeface="Century Gothic" panose="020B0502020202020204" pitchFamily="34" charset="0"/>
              </a:rPr>
              <a:t>st</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-ce</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 que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tu</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fais</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 ?</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1" name="CustomShape 23">
            <a:hlinkClick r:id="" action="ppaction://noaction">
              <a:snd r:embed="rId5" name="g_6.wav"/>
            </a:hlinkClick>
            <a:extLst>
              <a:ext uri="{FF2B5EF4-FFF2-40B4-BE49-F238E27FC236}">
                <a16:creationId xmlns:a16="http://schemas.microsoft.com/office/drawing/2014/main" id="{B576CDAA-3017-4EAB-897E-96773C45B6CD}"/>
              </a:ext>
            </a:extLst>
          </p:cNvPr>
          <p:cNvSpPr/>
          <p:nvPr/>
        </p:nvSpPr>
        <p:spPr>
          <a:xfrm>
            <a:off x="6724621" y="3345222"/>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FF0066"/>
                </a:solidFill>
                <a:effectLst/>
                <a:uLnTx/>
                <a:uFillTx/>
                <a:latin typeface="Century Gothic" panose="020B0502020202020204" pitchFamily="34" charset="0"/>
                <a:ea typeface="DejaVu Sans"/>
              </a:rPr>
              <a:t>2</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31" name="Google Shape;169;p8">
            <a:extLst>
              <a:ext uri="{FF2B5EF4-FFF2-40B4-BE49-F238E27FC236}">
                <a16:creationId xmlns:a16="http://schemas.microsoft.com/office/drawing/2014/main" id="{D1B167AA-E92B-408A-8A50-FE8ED359A4AF}"/>
              </a:ext>
            </a:extLst>
          </p:cNvPr>
          <p:cNvSpPr txBox="1"/>
          <p:nvPr/>
        </p:nvSpPr>
        <p:spPr>
          <a:xfrm>
            <a:off x="612991" y="3824399"/>
            <a:ext cx="5759037"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2800"/>
              <a:buFont typeface="Century Gothic"/>
              <a:buNone/>
              <a:tabLst/>
              <a:defRPr/>
            </a:pPr>
            <a:r>
              <a:rPr kumimoji="0" lang="en-GB" sz="24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What do you do, are you doing?</a:t>
            </a:r>
            <a:endParaRPr kumimoji="0" sz="24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endParaRPr>
          </a:p>
        </p:txBody>
      </p:sp>
      <p:sp>
        <p:nvSpPr>
          <p:cNvPr id="33" name="Google Shape;169;p8">
            <a:extLst>
              <a:ext uri="{FF2B5EF4-FFF2-40B4-BE49-F238E27FC236}">
                <a16:creationId xmlns:a16="http://schemas.microsoft.com/office/drawing/2014/main" id="{DC7D1DEA-1677-4ECC-B734-6E980E1341B7}"/>
              </a:ext>
            </a:extLst>
          </p:cNvPr>
          <p:cNvSpPr txBox="1"/>
          <p:nvPr/>
        </p:nvSpPr>
        <p:spPr>
          <a:xfrm>
            <a:off x="6724621" y="3784745"/>
            <a:ext cx="5759037"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2800"/>
              <a:buFont typeface="Century Gothic"/>
              <a:buNone/>
              <a:tabLst/>
              <a:defRPr/>
            </a:pPr>
            <a:r>
              <a:rPr kumimoji="0" lang="en-GB" sz="24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What do you do, are you doing?</a:t>
            </a:r>
            <a:endParaRPr kumimoji="0" sz="24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endParaRPr>
          </a:p>
        </p:txBody>
      </p:sp>
    </p:spTree>
    <p:extLst>
      <p:ext uri="{BB962C8B-B14F-4D97-AF65-F5344CB8AC3E}">
        <p14:creationId xmlns:p14="http://schemas.microsoft.com/office/powerpoint/2010/main" val="3575689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4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0"/>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1"/>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8" grpId="0"/>
      <p:bldP spid="24" grpId="0" animBg="1"/>
      <p:bldP spid="25" grpId="0" animBg="1"/>
      <p:bldP spid="32" grpId="0" animBg="1"/>
      <p:bldP spid="44" grpId="0" animBg="1"/>
      <p:bldP spid="45" grpId="0" animBg="1"/>
      <p:bldP spid="19" grpId="0" animBg="1"/>
      <p:bldP spid="20" grpId="0"/>
      <p:bldP spid="21" grpId="0" animBg="1"/>
      <p:bldP spid="31" grpId="0"/>
      <p:bldP spid="3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sp>
        <p:nvSpPr>
          <p:cNvPr id="2" name="Title 1">
            <a:extLst>
              <a:ext uri="{FF2B5EF4-FFF2-40B4-BE49-F238E27FC236}">
                <a16:creationId xmlns:a16="http://schemas.microsoft.com/office/drawing/2014/main" id="{94C6BAEF-8EAF-4934-944C-3F1767C20A4E}"/>
              </a:ext>
            </a:extLst>
          </p:cNvPr>
          <p:cNvSpPr>
            <a:spLocks noGrp="1"/>
          </p:cNvSpPr>
          <p:nvPr>
            <p:ph type="title"/>
          </p:nvPr>
        </p:nvSpPr>
        <p:spPr>
          <a:xfrm>
            <a:off x="718945" y="96564"/>
            <a:ext cx="2506012" cy="563783"/>
          </a:xfrm>
        </p:spPr>
        <p:txBody>
          <a:bodyPr/>
          <a:lstStyle/>
          <a:p>
            <a:pPr lvl="0">
              <a:lnSpc>
                <a:spcPct val="100000"/>
              </a:lnSpc>
              <a:defRPr/>
            </a:pPr>
            <a:r>
              <a:rPr lang="en-GB" sz="2800" b="1" dirty="0">
                <a:solidFill>
                  <a:srgbClr val="002060"/>
                </a:solidFill>
                <a:latin typeface="Century Gothic"/>
                <a:ea typeface="Century Gothic"/>
                <a:cs typeface="Century Gothic"/>
                <a:sym typeface="Century Gothic"/>
              </a:rPr>
              <a:t>Follow up 4 </a:t>
            </a:r>
            <a:endParaRPr lang="en-GB" dirty="0"/>
          </a:p>
        </p:txBody>
      </p:sp>
      <p:sp>
        <p:nvSpPr>
          <p:cNvPr id="158" name="Google Shape;369;p8">
            <a:hlinkClick r:id="" action="ppaction://noaction">
              <a:snd r:embed="rId3" name="l2_i.wav"/>
            </a:hlinkClick>
            <a:extLst>
              <a:ext uri="{FF2B5EF4-FFF2-40B4-BE49-F238E27FC236}">
                <a16:creationId xmlns:a16="http://schemas.microsoft.com/office/drawing/2014/main" id="{7CCC0705-9CE5-4D6B-879F-C58BDCE1EF1A}"/>
              </a:ext>
            </a:extLst>
          </p:cNvPr>
          <p:cNvSpPr txBox="1"/>
          <p:nvPr/>
        </p:nvSpPr>
        <p:spPr>
          <a:xfrm>
            <a:off x="78062" y="679464"/>
            <a:ext cx="9182669"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Écoute. Quelle </a:t>
            </a:r>
            <a:r>
              <a:rPr kumimoji="0" lang="en-GB" sz="2400" b="0"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est</a:t>
            </a:r>
            <a:r>
              <a:rPr kumimoji="0" lang="en-GB"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la </a:t>
            </a:r>
            <a:r>
              <a:rPr kumimoji="0" lang="en-GB" sz="2400" b="0"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réponse</a:t>
            </a:r>
            <a:r>
              <a:rPr kumimoji="0" lang="en-GB"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a:t>
            </a:r>
            <a:r>
              <a:rPr kumimoji="0" lang="en-GB" sz="2400" b="0"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correspondante</a:t>
            </a:r>
            <a:r>
              <a:rPr kumimoji="0" lang="en-GB"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a:t>
            </a:r>
            <a:endParaRPr kumimoji="0" sz="2800" b="0" i="0" u="none" strike="noStrike" kern="0" cap="none" spc="0" normalizeH="0" baseline="0" noProof="0" dirty="0">
              <a:ln>
                <a:noFill/>
              </a:ln>
              <a:solidFill>
                <a:srgbClr val="000000"/>
              </a:solidFill>
              <a:effectLst/>
              <a:uLnTx/>
              <a:uFillTx/>
              <a:latin typeface="Arial"/>
              <a:ea typeface="+mn-ea"/>
              <a:cs typeface="Arial"/>
              <a:sym typeface="Arial"/>
            </a:endParaRPr>
          </a:p>
        </p:txBody>
      </p:sp>
      <p:pic>
        <p:nvPicPr>
          <p:cNvPr id="53" name="Picture 52" descr="Icon&#10;&#10;Description automatically generated">
            <a:extLst>
              <a:ext uri="{FF2B5EF4-FFF2-40B4-BE49-F238E27FC236}">
                <a16:creationId xmlns:a16="http://schemas.microsoft.com/office/drawing/2014/main" id="{4E4DD836-AB4A-4F51-B06A-913C60D163D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58550" y="0"/>
            <a:ext cx="933450" cy="933450"/>
          </a:xfrm>
          <a:prstGeom prst="rect">
            <a:avLst/>
          </a:prstGeom>
        </p:spPr>
      </p:pic>
      <p:sp>
        <p:nvSpPr>
          <p:cNvPr id="54" name="Title 1">
            <a:extLst>
              <a:ext uri="{FF2B5EF4-FFF2-40B4-BE49-F238E27FC236}">
                <a16:creationId xmlns:a16="http://schemas.microsoft.com/office/drawing/2014/main" id="{995391BC-8C2B-4231-A909-5D79EDD5B825}"/>
              </a:ext>
            </a:extLst>
          </p:cNvPr>
          <p:cNvSpPr txBox="1">
            <a:spLocks/>
          </p:cNvSpPr>
          <p:nvPr/>
        </p:nvSpPr>
        <p:spPr>
          <a:xfrm>
            <a:off x="10950576" y="907770"/>
            <a:ext cx="1241424" cy="424815"/>
          </a:xfrm>
          <a:prstGeom prst="rect">
            <a:avLst/>
          </a:prstGeom>
          <a:solidFill>
            <a:srgbClr val="F19D19">
              <a:lumMod val="40000"/>
              <a:lumOff val="60000"/>
            </a:srgbClr>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002060"/>
                </a:solidFill>
                <a:effectLst/>
                <a:uLnTx/>
                <a:uFillTx/>
                <a:latin typeface="Century Gothic" panose="020B0502020202020204" pitchFamily="34" charset="0"/>
                <a:cs typeface="Calibri"/>
                <a:sym typeface="Calibri"/>
              </a:rPr>
              <a:t>écouter</a:t>
            </a:r>
            <a:endPar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cs typeface="Calibri"/>
              <a:sym typeface="Calibri"/>
            </a:endParaRPr>
          </a:p>
        </p:txBody>
      </p:sp>
      <p:sp>
        <p:nvSpPr>
          <p:cNvPr id="55" name="Google Shape;167;p2">
            <a:extLst>
              <a:ext uri="{FF2B5EF4-FFF2-40B4-BE49-F238E27FC236}">
                <a16:creationId xmlns:a16="http://schemas.microsoft.com/office/drawing/2014/main" id="{33E3DB8C-622C-4AD9-B09C-01AC3F70537C}"/>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68" name="CustomShape 23">
            <a:hlinkClick r:id="" action="ppaction://noaction">
              <a:snd r:embed="rId5" name="l2_1.wav"/>
            </a:hlinkClick>
            <a:extLst>
              <a:ext uri="{FF2B5EF4-FFF2-40B4-BE49-F238E27FC236}">
                <a16:creationId xmlns:a16="http://schemas.microsoft.com/office/drawing/2014/main" id="{467C8E07-46C9-4836-871C-045133A0A54D}"/>
              </a:ext>
            </a:extLst>
          </p:cNvPr>
          <p:cNvSpPr/>
          <p:nvPr/>
        </p:nvSpPr>
        <p:spPr>
          <a:xfrm>
            <a:off x="2058082" y="1403898"/>
            <a:ext cx="464040" cy="396360"/>
          </a:xfrm>
          <a:prstGeom prst="actionButtonBlank">
            <a:avLst/>
          </a:prstGeom>
          <a:solidFill>
            <a:srgbClr val="F19D19">
              <a:lumMod val="20000"/>
              <a:lumOff val="80000"/>
            </a:srgbClr>
          </a:solidFill>
          <a:ln w="25400" cap="flat" cmpd="sng" algn="ctr">
            <a:solidFill>
              <a:srgbClr val="36AFCE">
                <a:lumMod val="75000"/>
              </a:srgbClr>
            </a:solidFill>
            <a:prstDash val="solid"/>
            <a:round/>
          </a:ln>
          <a:effectLst>
            <a:outerShdw blurRad="50800" dist="38100" dir="5400000" algn="t" rotWithShape="0">
              <a:srgbClr val="000000">
                <a:alpha val="40000"/>
              </a:srgbClr>
            </a:outerShdw>
          </a:effectLst>
        </p:spPr>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1" normalizeH="0" baseline="0" noProof="0" dirty="0">
                <a:ln>
                  <a:noFill/>
                </a:ln>
                <a:solidFill>
                  <a:srgbClr val="002060"/>
                </a:solidFill>
                <a:effectLst/>
                <a:uLnTx/>
                <a:uFillTx/>
                <a:latin typeface="Century Gothic" panose="020B0502020202020204" pitchFamily="34" charset="0"/>
                <a:ea typeface="DejaVu Sans"/>
                <a:cs typeface="+mn-cs"/>
                <a:sym typeface="Arial"/>
              </a:rPr>
              <a:t>1</a:t>
            </a:r>
            <a:endParaRPr kumimoji="0" lang="en-GB" sz="2000" b="0" i="0" u="none" strike="noStrike" kern="0" cap="none" spc="-1" normalizeH="0" baseline="0" noProof="0" dirty="0">
              <a:ln>
                <a:noFill/>
              </a:ln>
              <a:solidFill>
                <a:srgbClr val="002060"/>
              </a:solidFill>
              <a:effectLst/>
              <a:uLnTx/>
              <a:uFillTx/>
              <a:latin typeface="Century Gothic" panose="020B0502020202020204" pitchFamily="34" charset="0"/>
              <a:ea typeface="+mn-ea"/>
              <a:cs typeface="+mn-cs"/>
              <a:sym typeface="Arial"/>
            </a:endParaRPr>
          </a:p>
        </p:txBody>
      </p:sp>
      <p:pic>
        <p:nvPicPr>
          <p:cNvPr id="70" name="Picture 69" descr="A picture containing toy, doll&#10;&#10;Description automatically generated">
            <a:extLst>
              <a:ext uri="{FF2B5EF4-FFF2-40B4-BE49-F238E27FC236}">
                <a16:creationId xmlns:a16="http://schemas.microsoft.com/office/drawing/2014/main" id="{B6B85C97-6314-4125-9403-6AEC1DAB3DD6}"/>
              </a:ext>
            </a:extLst>
          </p:cNvPr>
          <p:cNvPicPr>
            <a:picLocks noChangeAspect="1"/>
          </p:cNvPicPr>
          <p:nvPr/>
        </p:nvPicPr>
        <p:blipFill rotWithShape="1">
          <a:blip r:embed="rId6">
            <a:extLst>
              <a:ext uri="{28A0092B-C50C-407E-A947-70E740481C1C}">
                <a14:useLocalDpi xmlns:a14="http://schemas.microsoft.com/office/drawing/2010/main" val="0"/>
              </a:ext>
            </a:extLst>
          </a:blip>
          <a:srcRect b="68269"/>
          <a:stretch/>
        </p:blipFill>
        <p:spPr>
          <a:xfrm>
            <a:off x="10039474" y="5297758"/>
            <a:ext cx="1681678" cy="1188485"/>
          </a:xfrm>
          <a:prstGeom prst="rect">
            <a:avLst/>
          </a:prstGeom>
        </p:spPr>
      </p:pic>
      <p:sp>
        <p:nvSpPr>
          <p:cNvPr id="72" name="CustomShape 23">
            <a:hlinkClick r:id="" action="ppaction://noaction">
              <a:snd r:embed="rId7" name="l2_2.wav"/>
            </a:hlinkClick>
            <a:extLst>
              <a:ext uri="{FF2B5EF4-FFF2-40B4-BE49-F238E27FC236}">
                <a16:creationId xmlns:a16="http://schemas.microsoft.com/office/drawing/2014/main" id="{DA744442-574B-4953-A05E-86EA3B48DF4F}"/>
              </a:ext>
            </a:extLst>
          </p:cNvPr>
          <p:cNvSpPr/>
          <p:nvPr/>
        </p:nvSpPr>
        <p:spPr>
          <a:xfrm>
            <a:off x="2943282" y="1392987"/>
            <a:ext cx="464040" cy="396360"/>
          </a:xfrm>
          <a:prstGeom prst="actionButtonBlank">
            <a:avLst/>
          </a:prstGeom>
          <a:solidFill>
            <a:srgbClr val="F19D19">
              <a:lumMod val="20000"/>
              <a:lumOff val="80000"/>
            </a:srgbClr>
          </a:solidFill>
          <a:ln w="25400" cap="flat" cmpd="sng" algn="ctr">
            <a:solidFill>
              <a:srgbClr val="36AFCE">
                <a:lumMod val="75000"/>
              </a:srgbClr>
            </a:solidFill>
            <a:prstDash val="solid"/>
            <a:round/>
          </a:ln>
          <a:effectLst>
            <a:outerShdw blurRad="50800" dist="38100" dir="5400000" algn="t" rotWithShape="0">
              <a:srgbClr val="000000">
                <a:alpha val="40000"/>
              </a:srgbClr>
            </a:outerShdw>
          </a:effectLst>
        </p:spPr>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1" normalizeH="0" baseline="0" noProof="0" dirty="0">
                <a:ln>
                  <a:noFill/>
                </a:ln>
                <a:solidFill>
                  <a:srgbClr val="002060"/>
                </a:solidFill>
                <a:effectLst/>
                <a:uLnTx/>
                <a:uFillTx/>
                <a:latin typeface="Century Gothic" panose="020B0502020202020204" pitchFamily="34" charset="0"/>
                <a:ea typeface="DejaVu Sans"/>
                <a:cs typeface="+mn-cs"/>
                <a:sym typeface="Arial"/>
              </a:rPr>
              <a:t>2</a:t>
            </a:r>
            <a:endParaRPr kumimoji="0" lang="en-GB" sz="2000" b="0" i="0" u="none" strike="noStrike" kern="0" cap="none" spc="-1" normalizeH="0" baseline="0" noProof="0" dirty="0">
              <a:ln>
                <a:noFill/>
              </a:ln>
              <a:solidFill>
                <a:srgbClr val="002060"/>
              </a:solidFill>
              <a:effectLst/>
              <a:uLnTx/>
              <a:uFillTx/>
              <a:latin typeface="Century Gothic" panose="020B0502020202020204" pitchFamily="34" charset="0"/>
              <a:ea typeface="+mn-ea"/>
              <a:cs typeface="+mn-cs"/>
              <a:sym typeface="Arial"/>
            </a:endParaRPr>
          </a:p>
        </p:txBody>
      </p:sp>
      <p:sp>
        <p:nvSpPr>
          <p:cNvPr id="82" name="CustomShape 23">
            <a:hlinkClick r:id="" action="ppaction://noaction">
              <a:snd r:embed="rId8" name="l2_3.wav"/>
            </a:hlinkClick>
            <a:extLst>
              <a:ext uri="{FF2B5EF4-FFF2-40B4-BE49-F238E27FC236}">
                <a16:creationId xmlns:a16="http://schemas.microsoft.com/office/drawing/2014/main" id="{AF4173E9-35A8-47DC-ABDF-0EE1C90E4F17}"/>
              </a:ext>
            </a:extLst>
          </p:cNvPr>
          <p:cNvSpPr/>
          <p:nvPr/>
        </p:nvSpPr>
        <p:spPr>
          <a:xfrm>
            <a:off x="3804076" y="1379426"/>
            <a:ext cx="464040" cy="396360"/>
          </a:xfrm>
          <a:prstGeom prst="actionButtonBlank">
            <a:avLst/>
          </a:prstGeom>
          <a:solidFill>
            <a:srgbClr val="F19D19">
              <a:lumMod val="20000"/>
              <a:lumOff val="80000"/>
            </a:srgbClr>
          </a:solidFill>
          <a:ln w="25400" cap="flat" cmpd="sng" algn="ctr">
            <a:solidFill>
              <a:srgbClr val="36AFCE">
                <a:lumMod val="75000"/>
              </a:srgbClr>
            </a:solidFill>
            <a:prstDash val="solid"/>
            <a:round/>
          </a:ln>
          <a:effectLst>
            <a:outerShdw blurRad="50800" dist="38100" dir="5400000" algn="t" rotWithShape="0">
              <a:srgbClr val="000000">
                <a:alpha val="40000"/>
              </a:srgbClr>
            </a:outerShdw>
          </a:effectLst>
        </p:spPr>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1" normalizeH="0" baseline="0" noProof="0" dirty="0">
                <a:ln>
                  <a:noFill/>
                </a:ln>
                <a:solidFill>
                  <a:srgbClr val="002060"/>
                </a:solidFill>
                <a:effectLst/>
                <a:uLnTx/>
                <a:uFillTx/>
                <a:latin typeface="Century Gothic" panose="020B0502020202020204" pitchFamily="34" charset="0"/>
                <a:ea typeface="DejaVu Sans"/>
                <a:cs typeface="+mn-cs"/>
                <a:sym typeface="Arial"/>
              </a:rPr>
              <a:t>3</a:t>
            </a:r>
            <a:endParaRPr kumimoji="0" lang="en-GB" sz="2000" b="0" i="0" u="none" strike="noStrike" kern="0" cap="none" spc="-1" normalizeH="0" baseline="0" noProof="0" dirty="0">
              <a:ln>
                <a:noFill/>
              </a:ln>
              <a:solidFill>
                <a:srgbClr val="002060"/>
              </a:solidFill>
              <a:effectLst/>
              <a:uLnTx/>
              <a:uFillTx/>
              <a:latin typeface="Century Gothic" panose="020B0502020202020204" pitchFamily="34" charset="0"/>
              <a:ea typeface="+mn-ea"/>
              <a:cs typeface="+mn-cs"/>
              <a:sym typeface="Arial"/>
            </a:endParaRPr>
          </a:p>
        </p:txBody>
      </p:sp>
      <p:sp>
        <p:nvSpPr>
          <p:cNvPr id="83" name="CustomShape 23">
            <a:hlinkClick r:id="" action="ppaction://noaction">
              <a:snd r:embed="rId9" name="l2_4.wav"/>
            </a:hlinkClick>
            <a:extLst>
              <a:ext uri="{FF2B5EF4-FFF2-40B4-BE49-F238E27FC236}">
                <a16:creationId xmlns:a16="http://schemas.microsoft.com/office/drawing/2014/main" id="{DCE66A3E-88B8-4B91-90A9-163FA518D1AD}"/>
              </a:ext>
            </a:extLst>
          </p:cNvPr>
          <p:cNvSpPr/>
          <p:nvPr/>
        </p:nvSpPr>
        <p:spPr>
          <a:xfrm>
            <a:off x="4664870" y="1379426"/>
            <a:ext cx="464040" cy="396360"/>
          </a:xfrm>
          <a:prstGeom prst="actionButtonBlank">
            <a:avLst/>
          </a:prstGeom>
          <a:solidFill>
            <a:srgbClr val="F19D19">
              <a:lumMod val="20000"/>
              <a:lumOff val="80000"/>
            </a:srgbClr>
          </a:solidFill>
          <a:ln w="25400" cap="flat" cmpd="sng" algn="ctr">
            <a:solidFill>
              <a:srgbClr val="36AFCE">
                <a:lumMod val="75000"/>
              </a:srgbClr>
            </a:solidFill>
            <a:prstDash val="solid"/>
            <a:round/>
          </a:ln>
          <a:effectLst>
            <a:outerShdw blurRad="50800" dist="38100" dir="5400000" algn="t" rotWithShape="0">
              <a:srgbClr val="000000">
                <a:alpha val="40000"/>
              </a:srgbClr>
            </a:outerShdw>
          </a:effectLst>
        </p:spPr>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1" normalizeH="0" baseline="0" noProof="0" dirty="0">
                <a:ln>
                  <a:noFill/>
                </a:ln>
                <a:solidFill>
                  <a:srgbClr val="002060"/>
                </a:solidFill>
                <a:effectLst/>
                <a:uLnTx/>
                <a:uFillTx/>
                <a:latin typeface="Century Gothic" panose="020B0502020202020204" pitchFamily="34" charset="0"/>
                <a:ea typeface="DejaVu Sans"/>
                <a:cs typeface="+mn-cs"/>
                <a:sym typeface="Arial"/>
              </a:rPr>
              <a:t>4</a:t>
            </a:r>
            <a:endParaRPr kumimoji="0" lang="en-GB" sz="2000" b="0" i="0" u="none" strike="noStrike" kern="0" cap="none" spc="-1" normalizeH="0" baseline="0" noProof="0" dirty="0">
              <a:ln>
                <a:noFill/>
              </a:ln>
              <a:solidFill>
                <a:srgbClr val="002060"/>
              </a:solidFill>
              <a:effectLst/>
              <a:uLnTx/>
              <a:uFillTx/>
              <a:latin typeface="Century Gothic" panose="020B0502020202020204" pitchFamily="34" charset="0"/>
              <a:ea typeface="+mn-ea"/>
              <a:cs typeface="+mn-cs"/>
              <a:sym typeface="Arial"/>
            </a:endParaRPr>
          </a:p>
        </p:txBody>
      </p:sp>
      <p:sp>
        <p:nvSpPr>
          <p:cNvPr id="84" name="CustomShape 23">
            <a:hlinkClick r:id="" action="ppaction://noaction">
              <a:snd r:embed="rId10" name="l2_5.wav"/>
            </a:hlinkClick>
            <a:extLst>
              <a:ext uri="{FF2B5EF4-FFF2-40B4-BE49-F238E27FC236}">
                <a16:creationId xmlns:a16="http://schemas.microsoft.com/office/drawing/2014/main" id="{B02AC3FD-2B82-45AD-81C3-C18EF99C19BC}"/>
              </a:ext>
            </a:extLst>
          </p:cNvPr>
          <p:cNvSpPr/>
          <p:nvPr/>
        </p:nvSpPr>
        <p:spPr>
          <a:xfrm>
            <a:off x="5565794" y="1379426"/>
            <a:ext cx="464040" cy="396360"/>
          </a:xfrm>
          <a:prstGeom prst="actionButtonBlank">
            <a:avLst/>
          </a:prstGeom>
          <a:solidFill>
            <a:srgbClr val="F19D19">
              <a:lumMod val="20000"/>
              <a:lumOff val="80000"/>
            </a:srgbClr>
          </a:solidFill>
          <a:ln w="25400" cap="flat" cmpd="sng" algn="ctr">
            <a:solidFill>
              <a:srgbClr val="36AFCE">
                <a:lumMod val="75000"/>
              </a:srgbClr>
            </a:solidFill>
            <a:prstDash val="solid"/>
            <a:round/>
          </a:ln>
          <a:effectLst>
            <a:outerShdw blurRad="50800" dist="38100" dir="5400000" algn="t" rotWithShape="0">
              <a:srgbClr val="000000">
                <a:alpha val="40000"/>
              </a:srgbClr>
            </a:outerShdw>
          </a:effectLst>
        </p:spPr>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1" normalizeH="0" baseline="0" noProof="0" dirty="0">
                <a:ln>
                  <a:noFill/>
                </a:ln>
                <a:solidFill>
                  <a:srgbClr val="002060"/>
                </a:solidFill>
                <a:effectLst/>
                <a:uLnTx/>
                <a:uFillTx/>
                <a:latin typeface="Century Gothic" panose="020B0502020202020204" pitchFamily="34" charset="0"/>
                <a:ea typeface="DejaVu Sans"/>
                <a:cs typeface="+mn-cs"/>
                <a:sym typeface="Arial"/>
              </a:rPr>
              <a:t>5</a:t>
            </a:r>
            <a:endParaRPr kumimoji="0" lang="en-GB" sz="2000" b="0" i="0" u="none" strike="noStrike" kern="0" cap="none" spc="-1" normalizeH="0" baseline="0" noProof="0" dirty="0">
              <a:ln>
                <a:noFill/>
              </a:ln>
              <a:solidFill>
                <a:srgbClr val="002060"/>
              </a:solidFill>
              <a:effectLst/>
              <a:uLnTx/>
              <a:uFillTx/>
              <a:latin typeface="Century Gothic" panose="020B0502020202020204" pitchFamily="34" charset="0"/>
              <a:ea typeface="+mn-ea"/>
              <a:cs typeface="+mn-cs"/>
              <a:sym typeface="Arial"/>
            </a:endParaRPr>
          </a:p>
        </p:txBody>
      </p:sp>
      <p:pic>
        <p:nvPicPr>
          <p:cNvPr id="86" name="Picture 85" descr="A picture containing text&#10;&#10;Description automatically generated">
            <a:extLst>
              <a:ext uri="{FF2B5EF4-FFF2-40B4-BE49-F238E27FC236}">
                <a16:creationId xmlns:a16="http://schemas.microsoft.com/office/drawing/2014/main" id="{B55745D8-E5FF-4C60-B5A9-28AB4312BCF8}"/>
              </a:ext>
            </a:extLst>
          </p:cNvPr>
          <p:cNvPicPr>
            <a:picLocks noChangeAspect="1"/>
          </p:cNvPicPr>
          <p:nvPr/>
        </p:nvPicPr>
        <p:blipFill rotWithShape="1">
          <a:blip r:embed="rId11">
            <a:extLst>
              <a:ext uri="{28A0092B-C50C-407E-A947-70E740481C1C}">
                <a14:useLocalDpi xmlns:a14="http://schemas.microsoft.com/office/drawing/2010/main" val="0"/>
              </a:ext>
            </a:extLst>
          </a:blip>
          <a:srcRect b="53464"/>
          <a:stretch/>
        </p:blipFill>
        <p:spPr>
          <a:xfrm>
            <a:off x="123171" y="1802785"/>
            <a:ext cx="1794712" cy="1364129"/>
          </a:xfrm>
          <a:prstGeom prst="rect">
            <a:avLst/>
          </a:prstGeom>
        </p:spPr>
      </p:pic>
      <p:sp>
        <p:nvSpPr>
          <p:cNvPr id="96" name="Google Shape;108;p3">
            <a:extLst>
              <a:ext uri="{FF2B5EF4-FFF2-40B4-BE49-F238E27FC236}">
                <a16:creationId xmlns:a16="http://schemas.microsoft.com/office/drawing/2014/main" id="{A55DB339-1020-405F-858F-E5C49CDAD0AC}"/>
              </a:ext>
            </a:extLst>
          </p:cNvPr>
          <p:cNvSpPr txBox="1"/>
          <p:nvPr/>
        </p:nvSpPr>
        <p:spPr>
          <a:xfrm>
            <a:off x="2581871" y="2876475"/>
            <a:ext cx="3044558"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Oui</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je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fais</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le lit.</a:t>
            </a:r>
            <a:endParaRPr kumimoji="0" sz="2400" b="1" i="0" u="none" strike="noStrike" kern="1200" cap="none" spc="0" normalizeH="0" baseline="0" noProof="0" dirty="0">
              <a:ln>
                <a:noFill/>
              </a:ln>
              <a:solidFill>
                <a:srgbClr val="002060"/>
              </a:solidFill>
              <a:effectLst/>
              <a:uLnTx/>
              <a:uFillTx/>
              <a:latin typeface="Century Gothic" panose="020B0502020202020204" pitchFamily="34" charset="0"/>
              <a:ea typeface="Calibri"/>
              <a:cs typeface="Calibri"/>
              <a:sym typeface="Calibri"/>
            </a:endParaRPr>
          </a:p>
        </p:txBody>
      </p:sp>
      <p:sp>
        <p:nvSpPr>
          <p:cNvPr id="97" name="Google Shape;108;p3">
            <a:extLst>
              <a:ext uri="{FF2B5EF4-FFF2-40B4-BE49-F238E27FC236}">
                <a16:creationId xmlns:a16="http://schemas.microsoft.com/office/drawing/2014/main" id="{DE2B1731-0B75-44E7-85C3-4FE14A6AF8E2}"/>
              </a:ext>
            </a:extLst>
          </p:cNvPr>
          <p:cNvSpPr txBox="1"/>
          <p:nvPr/>
        </p:nvSpPr>
        <p:spPr>
          <a:xfrm>
            <a:off x="6326099" y="2863298"/>
            <a:ext cx="4225433"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Je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fais</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le lit.</a:t>
            </a:r>
            <a:endParaRPr kumimoji="0" sz="2400" b="1" i="0" u="none" strike="noStrike" kern="1200" cap="none" spc="0" normalizeH="0" baseline="0" noProof="0" dirty="0">
              <a:ln>
                <a:noFill/>
              </a:ln>
              <a:solidFill>
                <a:srgbClr val="002060"/>
              </a:solidFill>
              <a:effectLst/>
              <a:uLnTx/>
              <a:uFillTx/>
              <a:latin typeface="Century Gothic" panose="020B0502020202020204" pitchFamily="34" charset="0"/>
              <a:ea typeface="Calibri"/>
              <a:cs typeface="Calibri"/>
              <a:sym typeface="Calibri"/>
            </a:endParaRPr>
          </a:p>
        </p:txBody>
      </p:sp>
      <p:sp>
        <p:nvSpPr>
          <p:cNvPr id="98" name="Google Shape;108;p3">
            <a:extLst>
              <a:ext uri="{FF2B5EF4-FFF2-40B4-BE49-F238E27FC236}">
                <a16:creationId xmlns:a16="http://schemas.microsoft.com/office/drawing/2014/main" id="{1865311E-2CCF-4C8D-8979-B4A6A7FC3D63}"/>
              </a:ext>
            </a:extLst>
          </p:cNvPr>
          <p:cNvSpPr txBox="1"/>
          <p:nvPr/>
        </p:nvSpPr>
        <p:spPr>
          <a:xfrm>
            <a:off x="2533452" y="3531956"/>
            <a:ext cx="3531370"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Je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fais</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la cuisine.</a:t>
            </a:r>
            <a:endParaRPr kumimoji="0" sz="2400" b="1" i="0" u="none" strike="noStrike" kern="1200" cap="none" spc="0" normalizeH="0" baseline="0" noProof="0" dirty="0">
              <a:ln>
                <a:noFill/>
              </a:ln>
              <a:solidFill>
                <a:srgbClr val="002060"/>
              </a:solidFill>
              <a:effectLst/>
              <a:uLnTx/>
              <a:uFillTx/>
              <a:latin typeface="Century Gothic" panose="020B0502020202020204" pitchFamily="34" charset="0"/>
              <a:ea typeface="Calibri"/>
              <a:cs typeface="Calibri"/>
              <a:sym typeface="Calibri"/>
            </a:endParaRPr>
          </a:p>
        </p:txBody>
      </p:sp>
      <p:sp>
        <p:nvSpPr>
          <p:cNvPr id="99" name="Google Shape;108;p3">
            <a:extLst>
              <a:ext uri="{FF2B5EF4-FFF2-40B4-BE49-F238E27FC236}">
                <a16:creationId xmlns:a16="http://schemas.microsoft.com/office/drawing/2014/main" id="{89F23828-AEAC-4242-98F1-FF81CBEA9384}"/>
              </a:ext>
            </a:extLst>
          </p:cNvPr>
          <p:cNvSpPr txBox="1"/>
          <p:nvPr/>
        </p:nvSpPr>
        <p:spPr>
          <a:xfrm>
            <a:off x="2525114" y="4277448"/>
            <a:ext cx="3708815"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J’ai</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la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liste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endParaRPr kumimoji="0" sz="2400" b="1" i="0" u="none" strike="noStrike" kern="1200" cap="none" spc="0" normalizeH="0" baseline="0" noProof="0" dirty="0">
              <a:ln>
                <a:noFill/>
              </a:ln>
              <a:solidFill>
                <a:srgbClr val="002060"/>
              </a:solidFill>
              <a:effectLst/>
              <a:uLnTx/>
              <a:uFillTx/>
              <a:latin typeface="Century Gothic" panose="020B0502020202020204" pitchFamily="34" charset="0"/>
              <a:ea typeface="Calibri"/>
              <a:cs typeface="Calibri"/>
              <a:sym typeface="Calibri"/>
            </a:endParaRPr>
          </a:p>
        </p:txBody>
      </p:sp>
      <p:sp>
        <p:nvSpPr>
          <p:cNvPr id="100" name="Google Shape;108;p3">
            <a:extLst>
              <a:ext uri="{FF2B5EF4-FFF2-40B4-BE49-F238E27FC236}">
                <a16:creationId xmlns:a16="http://schemas.microsoft.com/office/drawing/2014/main" id="{2A98F753-5418-4E7A-B687-B68AB76E660A}"/>
              </a:ext>
            </a:extLst>
          </p:cNvPr>
          <p:cNvSpPr txBox="1"/>
          <p:nvPr/>
        </p:nvSpPr>
        <p:spPr>
          <a:xfrm>
            <a:off x="2581871" y="5083404"/>
            <a:ext cx="3300016"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Je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prépare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la fête.</a:t>
            </a:r>
            <a:endParaRPr kumimoji="0" sz="2400" b="1" i="0" u="none" strike="noStrike" kern="1200" cap="none" spc="0" normalizeH="0" baseline="0" noProof="0" dirty="0">
              <a:ln>
                <a:noFill/>
              </a:ln>
              <a:solidFill>
                <a:srgbClr val="002060"/>
              </a:solidFill>
              <a:effectLst/>
              <a:uLnTx/>
              <a:uFillTx/>
              <a:latin typeface="Century Gothic" panose="020B0502020202020204" pitchFamily="34" charset="0"/>
              <a:ea typeface="Calibri"/>
              <a:cs typeface="Calibri"/>
              <a:sym typeface="Calibri"/>
            </a:endParaRPr>
          </a:p>
        </p:txBody>
      </p:sp>
      <p:sp>
        <p:nvSpPr>
          <p:cNvPr id="101" name="Speech Bubble: Rectangle with Corners Rounded 100">
            <a:extLst>
              <a:ext uri="{FF2B5EF4-FFF2-40B4-BE49-F238E27FC236}">
                <a16:creationId xmlns:a16="http://schemas.microsoft.com/office/drawing/2014/main" id="{27CCB05D-38EC-416E-B7D6-310554A0A84E}"/>
              </a:ext>
            </a:extLst>
          </p:cNvPr>
          <p:cNvSpPr/>
          <p:nvPr/>
        </p:nvSpPr>
        <p:spPr>
          <a:xfrm>
            <a:off x="1622112" y="1263828"/>
            <a:ext cx="4822232" cy="1169938"/>
          </a:xfrm>
          <a:prstGeom prst="wedgeRoundRectCallout">
            <a:avLst>
              <a:gd name="adj1" fmla="val -55648"/>
              <a:gd name="adj2" fmla="val 26521"/>
              <a:gd name="adj3" fmla="val 16667"/>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9" name="Speech Bubble: Rectangle with Corners Rounded 108">
            <a:extLst>
              <a:ext uri="{FF2B5EF4-FFF2-40B4-BE49-F238E27FC236}">
                <a16:creationId xmlns:a16="http://schemas.microsoft.com/office/drawing/2014/main" id="{3981C090-30AC-45D4-A954-226DC0FCCC51}"/>
              </a:ext>
            </a:extLst>
          </p:cNvPr>
          <p:cNvSpPr/>
          <p:nvPr/>
        </p:nvSpPr>
        <p:spPr>
          <a:xfrm>
            <a:off x="1862611" y="2549364"/>
            <a:ext cx="7915435" cy="4027574"/>
          </a:xfrm>
          <a:prstGeom prst="wedgeRoundRectCallout">
            <a:avLst>
              <a:gd name="adj1" fmla="val 57109"/>
              <a:gd name="adj2" fmla="val 33547"/>
              <a:gd name="adj3" fmla="val 16667"/>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4" name="Straight Connector 3">
            <a:extLst>
              <a:ext uri="{FF2B5EF4-FFF2-40B4-BE49-F238E27FC236}">
                <a16:creationId xmlns:a16="http://schemas.microsoft.com/office/drawing/2014/main" id="{E7645149-8200-4C28-86B1-31ADA25ADE0F}"/>
              </a:ext>
            </a:extLst>
          </p:cNvPr>
          <p:cNvCxnSpPr/>
          <p:nvPr/>
        </p:nvCxnSpPr>
        <p:spPr>
          <a:xfrm>
            <a:off x="5820328" y="2801771"/>
            <a:ext cx="37235" cy="3147256"/>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sp>
        <p:nvSpPr>
          <p:cNvPr id="110" name="Google Shape;108;p3">
            <a:extLst>
              <a:ext uri="{FF2B5EF4-FFF2-40B4-BE49-F238E27FC236}">
                <a16:creationId xmlns:a16="http://schemas.microsoft.com/office/drawing/2014/main" id="{B4040453-67E3-4CF6-B2AC-5BCCD2839099}"/>
              </a:ext>
            </a:extLst>
          </p:cNvPr>
          <p:cNvSpPr txBox="1"/>
          <p:nvPr/>
        </p:nvSpPr>
        <p:spPr>
          <a:xfrm>
            <a:off x="2581871" y="5745982"/>
            <a:ext cx="3300016" cy="83095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Non, je ne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fais</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pas les courses.</a:t>
            </a:r>
            <a:endParaRPr kumimoji="0" sz="2400" b="1" i="0" u="none" strike="noStrike" kern="1200" cap="none" spc="0" normalizeH="0" baseline="0" noProof="0" dirty="0">
              <a:ln>
                <a:noFill/>
              </a:ln>
              <a:solidFill>
                <a:srgbClr val="002060"/>
              </a:solidFill>
              <a:effectLst/>
              <a:uLnTx/>
              <a:uFillTx/>
              <a:latin typeface="Century Gothic" panose="020B0502020202020204" pitchFamily="34" charset="0"/>
              <a:ea typeface="Calibri"/>
              <a:cs typeface="Calibri"/>
              <a:sym typeface="Calibri"/>
            </a:endParaRPr>
          </a:p>
        </p:txBody>
      </p:sp>
      <p:sp>
        <p:nvSpPr>
          <p:cNvPr id="111" name="Google Shape;108;p3">
            <a:extLst>
              <a:ext uri="{FF2B5EF4-FFF2-40B4-BE49-F238E27FC236}">
                <a16:creationId xmlns:a16="http://schemas.microsoft.com/office/drawing/2014/main" id="{C352CC60-0B43-43EE-90F2-4F044EDA59A9}"/>
              </a:ext>
            </a:extLst>
          </p:cNvPr>
          <p:cNvSpPr txBox="1"/>
          <p:nvPr/>
        </p:nvSpPr>
        <p:spPr>
          <a:xfrm>
            <a:off x="6308234" y="3515498"/>
            <a:ext cx="3531370"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Oui</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j’aime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ça</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endParaRPr kumimoji="0" sz="2400" b="1" i="0" u="none" strike="noStrike" kern="1200" cap="none" spc="0" normalizeH="0" baseline="0" noProof="0" dirty="0">
              <a:ln>
                <a:noFill/>
              </a:ln>
              <a:solidFill>
                <a:srgbClr val="002060"/>
              </a:solidFill>
              <a:effectLst/>
              <a:uLnTx/>
              <a:uFillTx/>
              <a:latin typeface="Century Gothic" panose="020B0502020202020204" pitchFamily="34" charset="0"/>
              <a:ea typeface="Calibri"/>
              <a:cs typeface="Calibri"/>
              <a:sym typeface="Calibri"/>
            </a:endParaRPr>
          </a:p>
        </p:txBody>
      </p:sp>
      <p:sp>
        <p:nvSpPr>
          <p:cNvPr id="112" name="Google Shape;108;p3">
            <a:extLst>
              <a:ext uri="{FF2B5EF4-FFF2-40B4-BE49-F238E27FC236}">
                <a16:creationId xmlns:a16="http://schemas.microsoft.com/office/drawing/2014/main" id="{88F20A71-4D46-47CC-B0A5-93E3142C05BF}"/>
              </a:ext>
            </a:extLst>
          </p:cNvPr>
          <p:cNvSpPr txBox="1"/>
          <p:nvPr/>
        </p:nvSpPr>
        <p:spPr>
          <a:xfrm>
            <a:off x="6299896" y="4260990"/>
            <a:ext cx="3708815"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Oui</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j’ai</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la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liste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ici</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endParaRPr kumimoji="0" sz="2400" b="1" i="0" u="none" strike="noStrike" kern="1200" cap="none" spc="0" normalizeH="0" baseline="0" noProof="0" dirty="0">
              <a:ln>
                <a:noFill/>
              </a:ln>
              <a:solidFill>
                <a:srgbClr val="002060"/>
              </a:solidFill>
              <a:effectLst/>
              <a:uLnTx/>
              <a:uFillTx/>
              <a:latin typeface="Century Gothic" panose="020B0502020202020204" pitchFamily="34" charset="0"/>
              <a:ea typeface="Calibri"/>
              <a:cs typeface="Calibri"/>
              <a:sym typeface="Calibri"/>
            </a:endParaRPr>
          </a:p>
        </p:txBody>
      </p:sp>
      <p:sp>
        <p:nvSpPr>
          <p:cNvPr id="113" name="Google Shape;108;p3">
            <a:extLst>
              <a:ext uri="{FF2B5EF4-FFF2-40B4-BE49-F238E27FC236}">
                <a16:creationId xmlns:a16="http://schemas.microsoft.com/office/drawing/2014/main" id="{B5CBE876-7110-4439-8C10-5B25AF8CA53C}"/>
              </a:ext>
            </a:extLst>
          </p:cNvPr>
          <p:cNvSpPr txBox="1"/>
          <p:nvPr/>
        </p:nvSpPr>
        <p:spPr>
          <a:xfrm>
            <a:off x="6356653" y="5066946"/>
            <a:ext cx="3850738"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Oui</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je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prépare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la fête.</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Calibri"/>
              <a:cs typeface="Calibri"/>
              <a:sym typeface="Calibri"/>
            </a:endParaRPr>
          </a:p>
        </p:txBody>
      </p:sp>
      <p:sp>
        <p:nvSpPr>
          <p:cNvPr id="115" name="Google Shape;108;p3">
            <a:extLst>
              <a:ext uri="{FF2B5EF4-FFF2-40B4-BE49-F238E27FC236}">
                <a16:creationId xmlns:a16="http://schemas.microsoft.com/office/drawing/2014/main" id="{B92A0CB5-CB84-449A-BCB6-E33C93A863C0}"/>
              </a:ext>
            </a:extLst>
          </p:cNvPr>
          <p:cNvSpPr txBox="1"/>
          <p:nvPr/>
        </p:nvSpPr>
        <p:spPr>
          <a:xfrm>
            <a:off x="6356653" y="5729524"/>
            <a:ext cx="3300016"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Je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fais</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les courses.</a:t>
            </a:r>
            <a:endParaRPr kumimoji="0" sz="2400" b="1" i="0" u="none" strike="noStrike" kern="1200" cap="none" spc="0" normalizeH="0" baseline="0" noProof="0" dirty="0">
              <a:ln>
                <a:noFill/>
              </a:ln>
              <a:solidFill>
                <a:srgbClr val="002060"/>
              </a:solidFill>
              <a:effectLst/>
              <a:uLnTx/>
              <a:uFillTx/>
              <a:latin typeface="Century Gothic" panose="020B0502020202020204" pitchFamily="34" charset="0"/>
              <a:ea typeface="Calibri"/>
              <a:cs typeface="Calibri"/>
              <a:sym typeface="Calibri"/>
            </a:endParaRPr>
          </a:p>
        </p:txBody>
      </p:sp>
      <p:sp>
        <p:nvSpPr>
          <p:cNvPr id="5" name="TextBox 4">
            <a:extLst>
              <a:ext uri="{FF2B5EF4-FFF2-40B4-BE49-F238E27FC236}">
                <a16:creationId xmlns:a16="http://schemas.microsoft.com/office/drawing/2014/main" id="{1C51CF9F-4BD7-459E-AA8D-2B9B0A9785C0}"/>
              </a:ext>
            </a:extLst>
          </p:cNvPr>
          <p:cNvSpPr txBox="1"/>
          <p:nvPr/>
        </p:nvSpPr>
        <p:spPr>
          <a:xfrm>
            <a:off x="2115294" y="2831331"/>
            <a:ext cx="43971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1</a:t>
            </a:r>
          </a:p>
        </p:txBody>
      </p:sp>
      <p:sp>
        <p:nvSpPr>
          <p:cNvPr id="116" name="TextBox 115">
            <a:extLst>
              <a:ext uri="{FF2B5EF4-FFF2-40B4-BE49-F238E27FC236}">
                <a16:creationId xmlns:a16="http://schemas.microsoft.com/office/drawing/2014/main" id="{251BEB02-865F-48BD-9816-351B4D575A19}"/>
              </a:ext>
            </a:extLst>
          </p:cNvPr>
          <p:cNvSpPr txBox="1"/>
          <p:nvPr/>
        </p:nvSpPr>
        <p:spPr>
          <a:xfrm>
            <a:off x="3613372" y="2472931"/>
            <a:ext cx="43971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a:t>
            </a:r>
          </a:p>
        </p:txBody>
      </p:sp>
      <p:sp>
        <p:nvSpPr>
          <p:cNvPr id="117" name="TextBox 116">
            <a:extLst>
              <a:ext uri="{FF2B5EF4-FFF2-40B4-BE49-F238E27FC236}">
                <a16:creationId xmlns:a16="http://schemas.microsoft.com/office/drawing/2014/main" id="{9FF2AEC2-7021-44AD-A669-020CC589EB2A}"/>
              </a:ext>
            </a:extLst>
          </p:cNvPr>
          <p:cNvSpPr txBox="1"/>
          <p:nvPr/>
        </p:nvSpPr>
        <p:spPr>
          <a:xfrm>
            <a:off x="7404945" y="2501211"/>
            <a:ext cx="43971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B</a:t>
            </a:r>
          </a:p>
        </p:txBody>
      </p:sp>
      <p:sp>
        <p:nvSpPr>
          <p:cNvPr id="118" name="TextBox 117">
            <a:extLst>
              <a:ext uri="{FF2B5EF4-FFF2-40B4-BE49-F238E27FC236}">
                <a16:creationId xmlns:a16="http://schemas.microsoft.com/office/drawing/2014/main" id="{51E2658E-AC3D-4CD6-8B3F-01207BE2EB33}"/>
              </a:ext>
            </a:extLst>
          </p:cNvPr>
          <p:cNvSpPr txBox="1"/>
          <p:nvPr/>
        </p:nvSpPr>
        <p:spPr>
          <a:xfrm>
            <a:off x="2142155" y="3475112"/>
            <a:ext cx="43971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2</a:t>
            </a:r>
          </a:p>
        </p:txBody>
      </p:sp>
      <p:sp>
        <p:nvSpPr>
          <p:cNvPr id="119" name="TextBox 118">
            <a:extLst>
              <a:ext uri="{FF2B5EF4-FFF2-40B4-BE49-F238E27FC236}">
                <a16:creationId xmlns:a16="http://schemas.microsoft.com/office/drawing/2014/main" id="{2F5D1B83-4E0C-450A-9553-FB421A9C71F9}"/>
              </a:ext>
            </a:extLst>
          </p:cNvPr>
          <p:cNvSpPr txBox="1"/>
          <p:nvPr/>
        </p:nvSpPr>
        <p:spPr>
          <a:xfrm>
            <a:off x="2152526" y="4217803"/>
            <a:ext cx="43971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3</a:t>
            </a:r>
          </a:p>
        </p:txBody>
      </p:sp>
      <p:sp>
        <p:nvSpPr>
          <p:cNvPr id="120" name="TextBox 119">
            <a:extLst>
              <a:ext uri="{FF2B5EF4-FFF2-40B4-BE49-F238E27FC236}">
                <a16:creationId xmlns:a16="http://schemas.microsoft.com/office/drawing/2014/main" id="{1FDAD703-90A3-4212-B23E-C4B335ED6EF3}"/>
              </a:ext>
            </a:extLst>
          </p:cNvPr>
          <p:cNvSpPr txBox="1"/>
          <p:nvPr/>
        </p:nvSpPr>
        <p:spPr>
          <a:xfrm>
            <a:off x="2152526" y="5036148"/>
            <a:ext cx="43971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4</a:t>
            </a:r>
          </a:p>
        </p:txBody>
      </p:sp>
      <p:sp>
        <p:nvSpPr>
          <p:cNvPr id="121" name="TextBox 120">
            <a:extLst>
              <a:ext uri="{FF2B5EF4-FFF2-40B4-BE49-F238E27FC236}">
                <a16:creationId xmlns:a16="http://schemas.microsoft.com/office/drawing/2014/main" id="{F53ED6D5-8995-4EBF-BF99-7A45536635A8}"/>
              </a:ext>
            </a:extLst>
          </p:cNvPr>
          <p:cNvSpPr txBox="1"/>
          <p:nvPr/>
        </p:nvSpPr>
        <p:spPr>
          <a:xfrm>
            <a:off x="2152526" y="5711715"/>
            <a:ext cx="43971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5</a:t>
            </a:r>
          </a:p>
        </p:txBody>
      </p:sp>
      <p:pic>
        <p:nvPicPr>
          <p:cNvPr id="7" name="Picture 6" descr="A picture containing accessory&#10;&#10;Description automatically generated">
            <a:extLst>
              <a:ext uri="{FF2B5EF4-FFF2-40B4-BE49-F238E27FC236}">
                <a16:creationId xmlns:a16="http://schemas.microsoft.com/office/drawing/2014/main" id="{C020920E-E00F-4E54-9125-2F268655ABD6}"/>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1436510">
            <a:off x="7337975" y="10060"/>
            <a:ext cx="5477460" cy="2738730"/>
          </a:xfrm>
          <a:prstGeom prst="rect">
            <a:avLst/>
          </a:prstGeom>
        </p:spPr>
      </p:pic>
      <p:sp>
        <p:nvSpPr>
          <p:cNvPr id="3" name="Rectangle: Rounded Corners 2">
            <a:extLst>
              <a:ext uri="{FF2B5EF4-FFF2-40B4-BE49-F238E27FC236}">
                <a16:creationId xmlns:a16="http://schemas.microsoft.com/office/drawing/2014/main" id="{79F51A3C-D340-4578-97EA-8347E257F62D}"/>
              </a:ext>
            </a:extLst>
          </p:cNvPr>
          <p:cNvSpPr/>
          <p:nvPr/>
        </p:nvSpPr>
        <p:spPr>
          <a:xfrm>
            <a:off x="6308234" y="2863298"/>
            <a:ext cx="1877823" cy="451246"/>
          </a:xfrm>
          <a:prstGeom prst="roundRect">
            <a:avLst/>
          </a:prstGeom>
          <a:noFill/>
          <a:ln w="762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Rectangle: Rounded Corners 35">
            <a:extLst>
              <a:ext uri="{FF2B5EF4-FFF2-40B4-BE49-F238E27FC236}">
                <a16:creationId xmlns:a16="http://schemas.microsoft.com/office/drawing/2014/main" id="{BB4F1DEB-05A7-4F0F-BA10-284DCFECACD8}"/>
              </a:ext>
            </a:extLst>
          </p:cNvPr>
          <p:cNvSpPr/>
          <p:nvPr/>
        </p:nvSpPr>
        <p:spPr>
          <a:xfrm>
            <a:off x="6326099" y="3534107"/>
            <a:ext cx="2459061" cy="451246"/>
          </a:xfrm>
          <a:prstGeom prst="roundRect">
            <a:avLst/>
          </a:prstGeom>
          <a:noFill/>
          <a:ln w="762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 name="Rectangle: Rounded Corners 36">
            <a:extLst>
              <a:ext uri="{FF2B5EF4-FFF2-40B4-BE49-F238E27FC236}">
                <a16:creationId xmlns:a16="http://schemas.microsoft.com/office/drawing/2014/main" id="{043362C1-D7A3-4523-A5BB-11547C832E16}"/>
              </a:ext>
            </a:extLst>
          </p:cNvPr>
          <p:cNvSpPr/>
          <p:nvPr/>
        </p:nvSpPr>
        <p:spPr>
          <a:xfrm>
            <a:off x="6356653" y="4265736"/>
            <a:ext cx="2728996" cy="451246"/>
          </a:xfrm>
          <a:prstGeom prst="roundRect">
            <a:avLst/>
          </a:prstGeom>
          <a:noFill/>
          <a:ln w="762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Rectangle: Rounded Corners 37">
            <a:extLst>
              <a:ext uri="{FF2B5EF4-FFF2-40B4-BE49-F238E27FC236}">
                <a16:creationId xmlns:a16="http://schemas.microsoft.com/office/drawing/2014/main" id="{FAFD11D4-9099-43A6-8A11-3EEB7F135779}"/>
              </a:ext>
            </a:extLst>
          </p:cNvPr>
          <p:cNvSpPr/>
          <p:nvPr/>
        </p:nvSpPr>
        <p:spPr>
          <a:xfrm>
            <a:off x="2599762" y="5093782"/>
            <a:ext cx="2959138" cy="451246"/>
          </a:xfrm>
          <a:prstGeom prst="roundRect">
            <a:avLst/>
          </a:prstGeom>
          <a:noFill/>
          <a:ln w="762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Rectangle: Rounded Corners 38">
            <a:extLst>
              <a:ext uri="{FF2B5EF4-FFF2-40B4-BE49-F238E27FC236}">
                <a16:creationId xmlns:a16="http://schemas.microsoft.com/office/drawing/2014/main" id="{FEBC7E1C-2B02-4E09-A5BB-A94978BC3CDC}"/>
              </a:ext>
            </a:extLst>
          </p:cNvPr>
          <p:cNvSpPr/>
          <p:nvPr/>
        </p:nvSpPr>
        <p:spPr>
          <a:xfrm>
            <a:off x="2564834" y="5760322"/>
            <a:ext cx="3000960" cy="768712"/>
          </a:xfrm>
          <a:prstGeom prst="roundRect">
            <a:avLst/>
          </a:prstGeom>
          <a:noFill/>
          <a:ln w="762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circle(in)">
                                      <p:cBhvr>
                                        <p:cTn id="12" dur="2000"/>
                                        <p:tgtEl>
                                          <p:spTgt spid="36"/>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37"/>
                                        </p:tgtEl>
                                        <p:attrNameLst>
                                          <p:attrName>style.visibility</p:attrName>
                                        </p:attrNameLst>
                                      </p:cBhvr>
                                      <p:to>
                                        <p:strVal val="visible"/>
                                      </p:to>
                                    </p:set>
                                    <p:animEffect transition="in" filter="circle(in)">
                                      <p:cBhvr>
                                        <p:cTn id="17" dur="2000"/>
                                        <p:tgtEl>
                                          <p:spTgt spid="37"/>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38"/>
                                        </p:tgtEl>
                                        <p:attrNameLst>
                                          <p:attrName>style.visibility</p:attrName>
                                        </p:attrNameLst>
                                      </p:cBhvr>
                                      <p:to>
                                        <p:strVal val="visible"/>
                                      </p:to>
                                    </p:set>
                                    <p:animEffect transition="in" filter="circle(in)">
                                      <p:cBhvr>
                                        <p:cTn id="22" dur="2000"/>
                                        <p:tgtEl>
                                          <p:spTgt spid="38"/>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39"/>
                                        </p:tgtEl>
                                        <p:attrNameLst>
                                          <p:attrName>style.visibility</p:attrName>
                                        </p:attrNameLst>
                                      </p:cBhvr>
                                      <p:to>
                                        <p:strVal val="visible"/>
                                      </p:to>
                                    </p:set>
                                    <p:animEffect transition="in" filter="circle(in)">
                                      <p:cBhvr>
                                        <p:cTn id="27" dur="20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6" grpId="0" animBg="1"/>
      <p:bldP spid="37" grpId="0" animBg="1"/>
      <p:bldP spid="38" grpId="0" animBg="1"/>
      <p:bldP spid="3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5: </a:t>
            </a:r>
            <a:endParaRPr lang="en-GB" sz="2800" dirty="0">
              <a:latin typeface="Century Gothic" panose="020B0502020202020204" pitchFamily="34" charset="0"/>
            </a:endParaRPr>
          </a:p>
        </p:txBody>
      </p:sp>
      <p:sp>
        <p:nvSpPr>
          <p:cNvPr id="33" name="Google Shape;167;p2">
            <a:extLst>
              <a:ext uri="{FF2B5EF4-FFF2-40B4-BE49-F238E27FC236}">
                <a16:creationId xmlns:a16="http://schemas.microsoft.com/office/drawing/2014/main" id="{F6EBF477-5B38-42D2-8306-ABF1F35CD572}"/>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2" name="TextBox 51">
            <a:extLst>
              <a:ext uri="{FF2B5EF4-FFF2-40B4-BE49-F238E27FC236}">
                <a16:creationId xmlns:a16="http://schemas.microsoft.com/office/drawing/2014/main" id="{F3082EA1-6ED0-40AF-B3A4-2A6A7FC78D5A}"/>
              </a:ext>
            </a:extLst>
          </p:cNvPr>
          <p:cNvSpPr txBox="1"/>
          <p:nvPr/>
        </p:nvSpPr>
        <p:spPr>
          <a:xfrm>
            <a:off x="2800492" y="106125"/>
            <a:ext cx="8746967" cy="49244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Parle</a:t>
            </a: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avec ton/ta </a:t>
            </a: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partenaire</a:t>
            </a: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p>
        </p:txBody>
      </p:sp>
      <p:sp>
        <p:nvSpPr>
          <p:cNvPr id="44" name="TextBox 43">
            <a:extLst>
              <a:ext uri="{FF2B5EF4-FFF2-40B4-BE49-F238E27FC236}">
                <a16:creationId xmlns:a16="http://schemas.microsoft.com/office/drawing/2014/main" id="{5D0898DE-1127-456E-A502-E1D92714763F}"/>
              </a:ext>
            </a:extLst>
          </p:cNvPr>
          <p:cNvSpPr txBox="1"/>
          <p:nvPr/>
        </p:nvSpPr>
        <p:spPr>
          <a:xfrm>
            <a:off x="123797" y="1737840"/>
            <a:ext cx="4383516"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Qu’est-ce</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que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tu</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fais</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  </a:t>
            </a:r>
          </a:p>
        </p:txBody>
      </p:sp>
      <p:sp>
        <p:nvSpPr>
          <p:cNvPr id="51" name="Title 2">
            <a:extLst>
              <a:ext uri="{FF2B5EF4-FFF2-40B4-BE49-F238E27FC236}">
                <a16:creationId xmlns:a16="http://schemas.microsoft.com/office/drawing/2014/main" id="{8A4234D7-8B30-41DD-973F-D76A771D8978}"/>
              </a:ext>
            </a:extLst>
          </p:cNvPr>
          <p:cNvSpPr txBox="1">
            <a:spLocks/>
          </p:cNvSpPr>
          <p:nvPr/>
        </p:nvSpPr>
        <p:spPr>
          <a:xfrm>
            <a:off x="11238143" y="1135676"/>
            <a:ext cx="781120" cy="374973"/>
          </a:xfrm>
          <a:prstGeom prst="rect">
            <a:avLst/>
          </a:prstGeom>
          <a:solidFill>
            <a:srgbClr val="FF0066"/>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ysClr val="window" lastClr="FFFFFF"/>
                </a:solidFill>
                <a:effectLst/>
                <a:uLnTx/>
                <a:uFillTx/>
                <a:latin typeface="Century Gothic" panose="020B0502020202020204" pitchFamily="34" charset="0"/>
                <a:ea typeface="+mj-ea"/>
                <a:cs typeface="+mj-cs"/>
              </a:rPr>
              <a:t>parler</a:t>
            </a:r>
            <a:endParaRPr kumimoji="0" lang="en-GB" sz="2000" b="1" i="0" u="none" strike="noStrike" kern="1200" cap="none" spc="0" normalizeH="0" baseline="0" noProof="0" dirty="0">
              <a:ln>
                <a:noFill/>
              </a:ln>
              <a:solidFill>
                <a:sysClr val="window" lastClr="FFFFFF"/>
              </a:solidFill>
              <a:effectLst/>
              <a:uLnTx/>
              <a:uFillTx/>
              <a:latin typeface="Century Gothic" panose="020B0502020202020204" pitchFamily="34" charset="0"/>
              <a:ea typeface="+mj-ea"/>
              <a:cs typeface="+mj-cs"/>
            </a:endParaRPr>
          </a:p>
        </p:txBody>
      </p:sp>
      <p:pic>
        <p:nvPicPr>
          <p:cNvPr id="53" name="Picture 52" descr="Icon&#10;&#10;Description automatically generated">
            <a:extLst>
              <a:ext uri="{FF2B5EF4-FFF2-40B4-BE49-F238E27FC236}">
                <a16:creationId xmlns:a16="http://schemas.microsoft.com/office/drawing/2014/main" id="{33D069B2-50DB-467E-BFEC-C27687A3300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sp>
        <p:nvSpPr>
          <p:cNvPr id="81" name="TextBox 80">
            <a:extLst>
              <a:ext uri="{FF2B5EF4-FFF2-40B4-BE49-F238E27FC236}">
                <a16:creationId xmlns:a16="http://schemas.microsoft.com/office/drawing/2014/main" id="{2D44D90B-4841-4A27-93B5-B2FC94E24524}"/>
              </a:ext>
            </a:extLst>
          </p:cNvPr>
          <p:cNvSpPr txBox="1"/>
          <p:nvPr/>
        </p:nvSpPr>
        <p:spPr>
          <a:xfrm>
            <a:off x="192831" y="4131181"/>
            <a:ext cx="4383516"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Qu’est-ce</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que je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fais</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p>
        </p:txBody>
      </p:sp>
      <p:sp>
        <p:nvSpPr>
          <p:cNvPr id="82" name="TextBox 81">
            <a:extLst>
              <a:ext uri="{FF2B5EF4-FFF2-40B4-BE49-F238E27FC236}">
                <a16:creationId xmlns:a16="http://schemas.microsoft.com/office/drawing/2014/main" id="{B1DADC38-168F-4C5C-BE79-6BCE0C3B8860}"/>
              </a:ext>
            </a:extLst>
          </p:cNvPr>
          <p:cNvSpPr txBox="1"/>
          <p:nvPr/>
        </p:nvSpPr>
        <p:spPr>
          <a:xfrm>
            <a:off x="156453" y="1155671"/>
            <a:ext cx="9118175"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B: Ask your partner: What are you doing?</a:t>
            </a:r>
          </a:p>
        </p:txBody>
      </p:sp>
      <p:sp>
        <p:nvSpPr>
          <p:cNvPr id="83" name="TextBox 82">
            <a:extLst>
              <a:ext uri="{FF2B5EF4-FFF2-40B4-BE49-F238E27FC236}">
                <a16:creationId xmlns:a16="http://schemas.microsoft.com/office/drawing/2014/main" id="{DD858CB1-B38F-4C3C-8FA8-258F1857B3A2}"/>
              </a:ext>
            </a:extLst>
          </p:cNvPr>
          <p:cNvSpPr txBox="1"/>
          <p:nvPr/>
        </p:nvSpPr>
        <p:spPr>
          <a:xfrm>
            <a:off x="123171" y="2548150"/>
            <a:ext cx="11424288" cy="95410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 Tell your partner: I am doing/making… and the 3 activities on your card.</a:t>
            </a:r>
          </a:p>
        </p:txBody>
      </p:sp>
      <p:sp>
        <p:nvSpPr>
          <p:cNvPr id="84" name="TextBox 83">
            <a:extLst>
              <a:ext uri="{FF2B5EF4-FFF2-40B4-BE49-F238E27FC236}">
                <a16:creationId xmlns:a16="http://schemas.microsoft.com/office/drawing/2014/main" id="{335EC582-1D42-4AF2-AECE-31C88DC9F2B4}"/>
              </a:ext>
            </a:extLst>
          </p:cNvPr>
          <p:cNvSpPr txBox="1"/>
          <p:nvPr/>
        </p:nvSpPr>
        <p:spPr>
          <a:xfrm>
            <a:off x="138089" y="3401771"/>
            <a:ext cx="9118175"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B: Ask your partner: What am I doing?</a:t>
            </a:r>
          </a:p>
        </p:txBody>
      </p:sp>
      <p:sp>
        <p:nvSpPr>
          <p:cNvPr id="85" name="TextBox 84">
            <a:extLst>
              <a:ext uri="{FF2B5EF4-FFF2-40B4-BE49-F238E27FC236}">
                <a16:creationId xmlns:a16="http://schemas.microsoft.com/office/drawing/2014/main" id="{F5CD6E35-3CF4-41EA-A7C5-CD44A746E843}"/>
              </a:ext>
            </a:extLst>
          </p:cNvPr>
          <p:cNvSpPr txBox="1"/>
          <p:nvPr/>
        </p:nvSpPr>
        <p:spPr>
          <a:xfrm>
            <a:off x="156453" y="4873518"/>
            <a:ext cx="12514518" cy="95410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 Tell your partner: You are doing/making… and the 3 activities on your card.</a:t>
            </a:r>
          </a:p>
        </p:txBody>
      </p:sp>
      <p:sp>
        <p:nvSpPr>
          <p:cNvPr id="86" name="TextBox 85">
            <a:extLst>
              <a:ext uri="{FF2B5EF4-FFF2-40B4-BE49-F238E27FC236}">
                <a16:creationId xmlns:a16="http://schemas.microsoft.com/office/drawing/2014/main" id="{F7EE5D45-8426-4D78-96A9-C2E2EABA5F7D}"/>
              </a:ext>
            </a:extLst>
          </p:cNvPr>
          <p:cNvSpPr txBox="1"/>
          <p:nvPr/>
        </p:nvSpPr>
        <p:spPr>
          <a:xfrm>
            <a:off x="156453" y="5754923"/>
            <a:ext cx="9118175"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B: Make sure you write down all six activities.</a:t>
            </a:r>
          </a:p>
        </p:txBody>
      </p:sp>
      <p:sp>
        <p:nvSpPr>
          <p:cNvPr id="3" name="Speech Bubble: Rectangle with Corners Rounded 2">
            <a:extLst>
              <a:ext uri="{FF2B5EF4-FFF2-40B4-BE49-F238E27FC236}">
                <a16:creationId xmlns:a16="http://schemas.microsoft.com/office/drawing/2014/main" id="{1983CDF6-4B50-4DD2-AB4F-E03587F53754}"/>
              </a:ext>
            </a:extLst>
          </p:cNvPr>
          <p:cNvSpPr/>
          <p:nvPr/>
        </p:nvSpPr>
        <p:spPr>
          <a:xfrm>
            <a:off x="8283160" y="5342191"/>
            <a:ext cx="3383173" cy="1252630"/>
          </a:xfrm>
          <a:prstGeom prst="wedgeRoundRectCallout">
            <a:avLst/>
          </a:prstGeom>
          <a:solidFill>
            <a:srgbClr val="FF0066"/>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Then swap roles!</a:t>
            </a:r>
          </a:p>
        </p:txBody>
      </p:sp>
      <p:sp>
        <p:nvSpPr>
          <p:cNvPr id="88" name="Speech Bubble: Rectangle with Corners Rounded 87">
            <a:extLst>
              <a:ext uri="{FF2B5EF4-FFF2-40B4-BE49-F238E27FC236}">
                <a16:creationId xmlns:a16="http://schemas.microsoft.com/office/drawing/2014/main" id="{84A08A7C-73B4-41B6-89FE-1DCBDE0E419D}"/>
              </a:ext>
            </a:extLst>
          </p:cNvPr>
          <p:cNvSpPr/>
          <p:nvPr/>
        </p:nvSpPr>
        <p:spPr>
          <a:xfrm>
            <a:off x="7992537" y="3022010"/>
            <a:ext cx="3964418" cy="1877913"/>
          </a:xfrm>
          <a:prstGeom prst="wedgeRoundRectCallout">
            <a:avLst>
              <a:gd name="adj1" fmla="val -61839"/>
              <a:gd name="adj2" fmla="val -23591"/>
              <a:gd name="adj3" fmla="val 16667"/>
            </a:avLst>
          </a:prstGeom>
          <a:solidFill>
            <a:srgbClr val="FF0066"/>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Remember:</a:t>
            </a:r>
            <a:b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b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je</a:t>
            </a:r>
            <a:r>
              <a:rPr kumimoji="0" lang="en-GB" sz="2800" b="1" i="0" u="none" strike="noStrike" kern="1200" cap="none" spc="0" normalizeH="0" noProof="0" dirty="0">
                <a:ln>
                  <a:noFill/>
                </a:ln>
                <a:solidFill>
                  <a:prstClr val="white"/>
                </a:solidFill>
                <a:effectLst/>
                <a:uLnTx/>
                <a:uFillTx/>
                <a:latin typeface="Century Gothic" panose="020B0502020202020204" pitchFamily="34" charset="0"/>
                <a:ea typeface="+mn-ea"/>
                <a:cs typeface="+mn-cs"/>
              </a:rPr>
              <a:t> </a:t>
            </a:r>
            <a:r>
              <a:rPr kumimoji="0" lang="en-GB" sz="2800" b="1" i="0" u="none" strike="noStrike" kern="1200" cap="none" spc="0" normalizeH="0" noProof="0" dirty="0" err="1">
                <a:ln>
                  <a:noFill/>
                </a:ln>
                <a:solidFill>
                  <a:prstClr val="white"/>
                </a:solidFill>
                <a:effectLst/>
                <a:uLnTx/>
                <a:uFillTx/>
                <a:latin typeface="Century Gothic" panose="020B0502020202020204" pitchFamily="34" charset="0"/>
                <a:ea typeface="+mn-ea"/>
                <a:cs typeface="+mn-cs"/>
              </a:rPr>
              <a:t>fais</a:t>
            </a:r>
            <a:r>
              <a:rPr kumimoji="0" lang="en-GB" sz="2800" b="1" i="0" u="none" strike="noStrike" kern="1200" cap="none" spc="0" normalizeH="0" noProof="0" dirty="0">
                <a:ln>
                  <a:noFill/>
                </a:ln>
                <a:solidFill>
                  <a:prstClr val="white"/>
                </a:solidFill>
                <a:effectLst/>
                <a:uLnTx/>
                <a:uFillTx/>
                <a:latin typeface="Century Gothic" panose="020B0502020202020204" pitchFamily="34" charset="0"/>
                <a:ea typeface="+mn-ea"/>
                <a:cs typeface="+mn-cs"/>
              </a:rPr>
              <a:t> </a:t>
            </a:r>
            <a:r>
              <a:rPr kumimoji="0" lang="en-GB" sz="2800" i="0" u="none" strike="noStrike" kern="1200" cap="none" spc="0" normalizeH="0" noProof="0" dirty="0">
                <a:ln>
                  <a:noFill/>
                </a:ln>
                <a:solidFill>
                  <a:prstClr val="white"/>
                </a:solidFill>
                <a:effectLst/>
                <a:uLnTx/>
                <a:uFillTx/>
                <a:latin typeface="Century Gothic" panose="020B0502020202020204" pitchFamily="34" charset="0"/>
                <a:ea typeface="+mn-ea"/>
                <a:cs typeface="+mn-cs"/>
              </a:rPr>
              <a:t>means</a:t>
            </a:r>
            <a:r>
              <a:rPr kumimoji="0" lang="en-GB" sz="2800" b="1" i="0" u="none" strike="noStrike" kern="1200" cap="none" spc="0" normalizeH="0" noProof="0" dirty="0">
                <a:ln>
                  <a:noFill/>
                </a:ln>
                <a:solidFill>
                  <a:prstClr val="white"/>
                </a:solidFill>
                <a:effectLst/>
                <a:uLnTx/>
                <a:uFillTx/>
                <a:latin typeface="Century Gothic" panose="020B0502020202020204" pitchFamily="34" charset="0"/>
                <a:ea typeface="+mn-ea"/>
                <a:cs typeface="+mn-cs"/>
              </a:rPr>
              <a:t> I do/make </a:t>
            </a:r>
            <a:r>
              <a:rPr kumimoji="0" lang="en-GB" sz="2800" i="0" u="none" strike="noStrike" kern="1200" cap="none" spc="0" normalizeH="0" noProof="0" dirty="0">
                <a:ln>
                  <a:noFill/>
                </a:ln>
                <a:solidFill>
                  <a:prstClr val="white"/>
                </a:solidFill>
                <a:effectLst/>
                <a:uLnTx/>
                <a:uFillTx/>
                <a:latin typeface="Century Gothic" panose="020B0502020202020204" pitchFamily="34" charset="0"/>
                <a:ea typeface="+mn-ea"/>
                <a:cs typeface="+mn-cs"/>
              </a:rPr>
              <a:t>AND</a:t>
            </a:r>
            <a:r>
              <a:rPr kumimoji="0" lang="en-GB" sz="2800" b="1" i="0" u="none" strike="noStrike" kern="1200" cap="none" spc="0" normalizeH="0" noProof="0" dirty="0">
                <a:ln>
                  <a:noFill/>
                </a:ln>
                <a:solidFill>
                  <a:prstClr val="white"/>
                </a:solidFill>
                <a:effectLst/>
                <a:uLnTx/>
                <a:uFillTx/>
                <a:latin typeface="Century Gothic" panose="020B0502020202020204" pitchFamily="34" charset="0"/>
                <a:ea typeface="+mn-ea"/>
                <a:cs typeface="+mn-cs"/>
              </a:rPr>
              <a:t> I am doing/making.</a:t>
            </a:r>
            <a:endPar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788636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81" grpId="0"/>
      <p:bldP spid="83" grpId="0"/>
      <p:bldP spid="84" grpId="0"/>
      <p:bldP spid="85" grpId="0"/>
      <p:bldP spid="86" grpId="0"/>
      <p:bldP spid="3" grpId="0" animBg="1"/>
      <p:bldP spid="8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5" name="Table 3">
            <a:extLst>
              <a:ext uri="{FF2B5EF4-FFF2-40B4-BE49-F238E27FC236}">
                <a16:creationId xmlns:a16="http://schemas.microsoft.com/office/drawing/2014/main" id="{1E9B8ED9-9755-436E-ABAE-8425A2DAEC2C}"/>
              </a:ext>
            </a:extLst>
          </p:cNvPr>
          <p:cNvGraphicFramePr>
            <a:graphicFrameLocks noGrp="1"/>
          </p:cNvGraphicFramePr>
          <p:nvPr>
            <p:extLst>
              <p:ext uri="{D42A27DB-BD31-4B8C-83A1-F6EECF244321}">
                <p14:modId xmlns:p14="http://schemas.microsoft.com/office/powerpoint/2010/main" val="108381261"/>
              </p:ext>
            </p:extLst>
          </p:nvPr>
        </p:nvGraphicFramePr>
        <p:xfrm>
          <a:off x="5982074" y="1884184"/>
          <a:ext cx="5863771" cy="4830870"/>
        </p:xfrm>
        <a:graphic>
          <a:graphicData uri="http://schemas.openxmlformats.org/drawingml/2006/table">
            <a:tbl>
              <a:tblPr firstRow="1" bandRow="1">
                <a:tableStyleId>{5940675A-B579-460E-94D1-54222C63F5DA}</a:tableStyleId>
              </a:tblPr>
              <a:tblGrid>
                <a:gridCol w="5863771">
                  <a:extLst>
                    <a:ext uri="{9D8B030D-6E8A-4147-A177-3AD203B41FA5}">
                      <a16:colId xmlns:a16="http://schemas.microsoft.com/office/drawing/2014/main" val="2677920829"/>
                    </a:ext>
                  </a:extLst>
                </a:gridCol>
              </a:tblGrid>
              <a:tr h="805145">
                <a:tc>
                  <a:txBody>
                    <a:bodyPr/>
                    <a:lstStyle/>
                    <a:p>
                      <a:r>
                        <a:rPr lang="en-GB" sz="2400" dirty="0">
                          <a:solidFill>
                            <a:srgbClr val="002060"/>
                          </a:solidFill>
                          <a:latin typeface="Century Gothic" panose="020B0502020202020204" pitchFamily="34" charset="0"/>
                        </a:rPr>
                        <a:t>I am …</a:t>
                      </a:r>
                    </a:p>
                  </a:txBody>
                  <a:tcPr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466628718"/>
                  </a:ext>
                </a:extLst>
              </a:tr>
              <a:tr h="805145">
                <a:tc>
                  <a:txBody>
                    <a:bodyPr/>
                    <a:lstStyle/>
                    <a:p>
                      <a:r>
                        <a:rPr lang="en-GB" sz="2400" dirty="0">
                          <a:solidFill>
                            <a:srgbClr val="002060"/>
                          </a:solidFill>
                          <a:latin typeface="Century Gothic" panose="020B0502020202020204" pitchFamily="34" charset="0"/>
                        </a:rPr>
                        <a:t>I am …</a:t>
                      </a:r>
                    </a:p>
                  </a:txBody>
                  <a:tcPr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68995283"/>
                  </a:ext>
                </a:extLst>
              </a:tr>
              <a:tr h="805145">
                <a:tc>
                  <a:txBody>
                    <a:bodyPr/>
                    <a:lstStyle/>
                    <a:p>
                      <a:r>
                        <a:rPr lang="en-GB" sz="2400" dirty="0">
                          <a:solidFill>
                            <a:srgbClr val="002060"/>
                          </a:solidFill>
                          <a:latin typeface="Century Gothic" panose="020B0502020202020204" pitchFamily="34" charset="0"/>
                        </a:rPr>
                        <a:t>I am …</a:t>
                      </a:r>
                    </a:p>
                  </a:txBody>
                  <a:tcPr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53540824"/>
                  </a:ext>
                </a:extLst>
              </a:tr>
              <a:tr h="805145">
                <a:tc>
                  <a:txBody>
                    <a:bodyPr/>
                    <a:lstStyle/>
                    <a:p>
                      <a:r>
                        <a:rPr lang="en-GB" sz="2400" dirty="0">
                          <a:solidFill>
                            <a:srgbClr val="002060"/>
                          </a:solidFill>
                          <a:latin typeface="Century Gothic" panose="020B0502020202020204" pitchFamily="34" charset="0"/>
                        </a:rPr>
                        <a:t>You are …</a:t>
                      </a:r>
                    </a:p>
                  </a:txBody>
                  <a:tcPr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19801998"/>
                  </a:ext>
                </a:extLst>
              </a:tr>
              <a:tr h="805145">
                <a:tc>
                  <a:txBody>
                    <a:bodyPr/>
                    <a:lstStyle/>
                    <a:p>
                      <a:r>
                        <a:rPr lang="en-GB" sz="2400" dirty="0">
                          <a:solidFill>
                            <a:srgbClr val="002060"/>
                          </a:solidFill>
                          <a:latin typeface="Century Gothic" panose="020B0502020202020204" pitchFamily="34" charset="0"/>
                        </a:rPr>
                        <a:t>You are …</a:t>
                      </a:r>
                    </a:p>
                  </a:txBody>
                  <a:tcPr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74445152"/>
                  </a:ext>
                </a:extLst>
              </a:tr>
              <a:tr h="805145">
                <a:tc>
                  <a:txBody>
                    <a:bodyPr/>
                    <a:lstStyle/>
                    <a:p>
                      <a:r>
                        <a:rPr lang="en-GB" sz="2400" dirty="0">
                          <a:solidFill>
                            <a:srgbClr val="002060"/>
                          </a:solidFill>
                          <a:latin typeface="Century Gothic" panose="020B0502020202020204" pitchFamily="34" charset="0"/>
                        </a:rPr>
                        <a:t>You are …</a:t>
                      </a:r>
                    </a:p>
                  </a:txBody>
                  <a:tcPr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318606"/>
                  </a:ext>
                </a:extLst>
              </a:tr>
            </a:tbl>
          </a:graphicData>
        </a:graphic>
      </p:graphicFrame>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fontScale="90000"/>
          </a:bodyPr>
          <a:lstStyle/>
          <a:p>
            <a:r>
              <a:rPr lang="en-GB" sz="2800" b="1" dirty="0">
                <a:solidFill>
                  <a:srgbClr val="002060"/>
                </a:solidFill>
                <a:latin typeface="Century Gothic" panose="020B0502020202020204" pitchFamily="34" charset="0"/>
                <a:ea typeface="Century Gothic"/>
                <a:cs typeface="Century Gothic"/>
                <a:sym typeface="Century Gothic"/>
              </a:rPr>
              <a:t>Follow up 4A: </a:t>
            </a:r>
            <a:endParaRPr lang="en-GB" sz="2800" dirty="0">
              <a:latin typeface="Century Gothic" panose="020B0502020202020204" pitchFamily="34" charset="0"/>
            </a:endParaRPr>
          </a:p>
        </p:txBody>
      </p:sp>
      <p:sp>
        <p:nvSpPr>
          <p:cNvPr id="33" name="Google Shape;167;p2">
            <a:extLst>
              <a:ext uri="{FF2B5EF4-FFF2-40B4-BE49-F238E27FC236}">
                <a16:creationId xmlns:a16="http://schemas.microsoft.com/office/drawing/2014/main" id="{F6EBF477-5B38-42D2-8306-ABF1F35CD572}"/>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2" name="TextBox 51">
            <a:extLst>
              <a:ext uri="{FF2B5EF4-FFF2-40B4-BE49-F238E27FC236}">
                <a16:creationId xmlns:a16="http://schemas.microsoft.com/office/drawing/2014/main" id="{F3082EA1-6ED0-40AF-B3A4-2A6A7FC78D5A}"/>
              </a:ext>
            </a:extLst>
          </p:cNvPr>
          <p:cNvSpPr txBox="1"/>
          <p:nvPr/>
        </p:nvSpPr>
        <p:spPr>
          <a:xfrm>
            <a:off x="2800492" y="106125"/>
            <a:ext cx="8746967" cy="49244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Réponses</a:t>
            </a:r>
            <a:endPar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4" name="TextBox 43">
            <a:extLst>
              <a:ext uri="{FF2B5EF4-FFF2-40B4-BE49-F238E27FC236}">
                <a16:creationId xmlns:a16="http://schemas.microsoft.com/office/drawing/2014/main" id="{5D0898DE-1127-456E-A502-E1D92714763F}"/>
              </a:ext>
            </a:extLst>
          </p:cNvPr>
          <p:cNvSpPr txBox="1"/>
          <p:nvPr/>
        </p:nvSpPr>
        <p:spPr>
          <a:xfrm>
            <a:off x="123171" y="751954"/>
            <a:ext cx="10251373"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Parle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51" name="Title 2">
            <a:extLst>
              <a:ext uri="{FF2B5EF4-FFF2-40B4-BE49-F238E27FC236}">
                <a16:creationId xmlns:a16="http://schemas.microsoft.com/office/drawing/2014/main" id="{8A4234D7-8B30-41DD-973F-D76A771D8978}"/>
              </a:ext>
            </a:extLst>
          </p:cNvPr>
          <p:cNvSpPr txBox="1">
            <a:spLocks/>
          </p:cNvSpPr>
          <p:nvPr/>
        </p:nvSpPr>
        <p:spPr>
          <a:xfrm>
            <a:off x="11238143" y="1135676"/>
            <a:ext cx="781120" cy="374973"/>
          </a:xfrm>
          <a:prstGeom prst="rect">
            <a:avLst/>
          </a:prstGeom>
          <a:solidFill>
            <a:srgbClr val="FF0066"/>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ysClr val="window" lastClr="FFFFFF"/>
                </a:solidFill>
                <a:effectLst/>
                <a:uLnTx/>
                <a:uFillTx/>
                <a:latin typeface="Century Gothic" panose="020B0502020202020204" pitchFamily="34" charset="0"/>
                <a:ea typeface="+mj-ea"/>
                <a:cs typeface="+mj-cs"/>
              </a:rPr>
              <a:t>parler</a:t>
            </a:r>
            <a:endParaRPr kumimoji="0" lang="en-GB" sz="2000" b="1" i="0" u="none" strike="noStrike" kern="1200" cap="none" spc="0" normalizeH="0" baseline="0" noProof="0" dirty="0">
              <a:ln>
                <a:noFill/>
              </a:ln>
              <a:solidFill>
                <a:sysClr val="window" lastClr="FFFFFF"/>
              </a:solidFill>
              <a:effectLst/>
              <a:uLnTx/>
              <a:uFillTx/>
              <a:latin typeface="Century Gothic" panose="020B0502020202020204" pitchFamily="34" charset="0"/>
              <a:ea typeface="+mj-ea"/>
              <a:cs typeface="+mj-cs"/>
            </a:endParaRPr>
          </a:p>
        </p:txBody>
      </p:sp>
      <p:pic>
        <p:nvPicPr>
          <p:cNvPr id="53" name="Picture 52" descr="Icon&#10;&#10;Description automatically generated">
            <a:extLst>
              <a:ext uri="{FF2B5EF4-FFF2-40B4-BE49-F238E27FC236}">
                <a16:creationId xmlns:a16="http://schemas.microsoft.com/office/drawing/2014/main" id="{33D069B2-50DB-467E-BFEC-C27687A3300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54" name="Picture 53">
            <a:extLst>
              <a:ext uri="{FF2B5EF4-FFF2-40B4-BE49-F238E27FC236}">
                <a16:creationId xmlns:a16="http://schemas.microsoft.com/office/drawing/2014/main" id="{2E4854F9-B488-465C-8417-865E63EB830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20829" y="589486"/>
            <a:ext cx="870244" cy="848156"/>
          </a:xfrm>
          <a:prstGeom prst="rect">
            <a:avLst/>
          </a:prstGeom>
        </p:spPr>
      </p:pic>
      <p:sp>
        <p:nvSpPr>
          <p:cNvPr id="9" name="TextBox 8">
            <a:extLst>
              <a:ext uri="{FF2B5EF4-FFF2-40B4-BE49-F238E27FC236}">
                <a16:creationId xmlns:a16="http://schemas.microsoft.com/office/drawing/2014/main" id="{5CD5357E-745F-4C15-9028-66624DB31F0A}"/>
              </a:ext>
            </a:extLst>
          </p:cNvPr>
          <p:cNvSpPr txBox="1"/>
          <p:nvPr/>
        </p:nvSpPr>
        <p:spPr>
          <a:xfrm>
            <a:off x="5980980" y="751954"/>
            <a:ext cx="4033061"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B</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Écris</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graphicFrame>
        <p:nvGraphicFramePr>
          <p:cNvPr id="3" name="Table 3">
            <a:extLst>
              <a:ext uri="{FF2B5EF4-FFF2-40B4-BE49-F238E27FC236}">
                <a16:creationId xmlns:a16="http://schemas.microsoft.com/office/drawing/2014/main" id="{6D474AAA-8993-4A60-86F7-E4E086361E37}"/>
              </a:ext>
            </a:extLst>
          </p:cNvPr>
          <p:cNvGraphicFramePr>
            <a:graphicFrameLocks noGrp="1"/>
          </p:cNvGraphicFramePr>
          <p:nvPr/>
        </p:nvGraphicFramePr>
        <p:xfrm>
          <a:off x="200941" y="1898630"/>
          <a:ext cx="4780263" cy="4830870"/>
        </p:xfrm>
        <a:graphic>
          <a:graphicData uri="http://schemas.openxmlformats.org/drawingml/2006/table">
            <a:tbl>
              <a:tblPr firstRow="1" bandRow="1">
                <a:tableStyleId>{5940675A-B579-460E-94D1-54222C63F5DA}</a:tableStyleId>
              </a:tblPr>
              <a:tblGrid>
                <a:gridCol w="4780263">
                  <a:extLst>
                    <a:ext uri="{9D8B030D-6E8A-4147-A177-3AD203B41FA5}">
                      <a16:colId xmlns:a16="http://schemas.microsoft.com/office/drawing/2014/main" val="2677920829"/>
                    </a:ext>
                  </a:extLst>
                </a:gridCol>
              </a:tblGrid>
              <a:tr h="805145">
                <a:tc>
                  <a:txBody>
                    <a:bodyPr/>
                    <a:lstStyle/>
                    <a:p>
                      <a:r>
                        <a:rPr lang="en-GB" sz="2400" dirty="0">
                          <a:solidFill>
                            <a:srgbClr val="002060"/>
                          </a:solidFill>
                          <a:latin typeface="Century Gothic" panose="020B0502020202020204" pitchFamily="34" charset="0"/>
                        </a:rPr>
                        <a:t>Tu…</a:t>
                      </a:r>
                    </a:p>
                  </a:txBody>
                  <a:tcPr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466628718"/>
                  </a:ext>
                </a:extLst>
              </a:tr>
              <a:tr h="805145">
                <a:tc>
                  <a:txBody>
                    <a:bodyPr/>
                    <a:lstStyle/>
                    <a:p>
                      <a:r>
                        <a:rPr lang="en-GB" sz="2400" dirty="0">
                          <a:solidFill>
                            <a:srgbClr val="002060"/>
                          </a:solidFill>
                          <a:latin typeface="Century Gothic" panose="020B0502020202020204" pitchFamily="34" charset="0"/>
                        </a:rPr>
                        <a:t>Tu…</a:t>
                      </a:r>
                    </a:p>
                  </a:txBody>
                  <a:tcPr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68995283"/>
                  </a:ext>
                </a:extLst>
              </a:tr>
              <a:tr h="805145">
                <a:tc>
                  <a:txBody>
                    <a:bodyPr/>
                    <a:lstStyle/>
                    <a:p>
                      <a:r>
                        <a:rPr lang="en-GB" sz="2400" dirty="0">
                          <a:solidFill>
                            <a:srgbClr val="002060"/>
                          </a:solidFill>
                          <a:latin typeface="Century Gothic" panose="020B0502020202020204" pitchFamily="34" charset="0"/>
                        </a:rPr>
                        <a:t>Tu…</a:t>
                      </a:r>
                    </a:p>
                  </a:txBody>
                  <a:tcPr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53540824"/>
                  </a:ext>
                </a:extLst>
              </a:tr>
              <a:tr h="805145">
                <a:tc>
                  <a:txBody>
                    <a:bodyPr/>
                    <a:lstStyle/>
                    <a:p>
                      <a:r>
                        <a:rPr lang="en-GB" sz="2400" dirty="0">
                          <a:solidFill>
                            <a:srgbClr val="002060"/>
                          </a:solidFill>
                          <a:latin typeface="Century Gothic" panose="020B0502020202020204" pitchFamily="34" charset="0"/>
                        </a:rPr>
                        <a:t>Je…</a:t>
                      </a:r>
                    </a:p>
                  </a:txBody>
                  <a:tcPr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19801998"/>
                  </a:ext>
                </a:extLst>
              </a:tr>
              <a:tr h="805145">
                <a:tc>
                  <a:txBody>
                    <a:bodyPr/>
                    <a:lstStyle/>
                    <a:p>
                      <a:r>
                        <a:rPr lang="en-GB" sz="2400" dirty="0">
                          <a:solidFill>
                            <a:srgbClr val="002060"/>
                          </a:solidFill>
                          <a:latin typeface="Century Gothic" panose="020B0502020202020204" pitchFamily="34" charset="0"/>
                        </a:rPr>
                        <a:t>Je…</a:t>
                      </a:r>
                    </a:p>
                  </a:txBody>
                  <a:tcPr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74445152"/>
                  </a:ext>
                </a:extLst>
              </a:tr>
              <a:tr h="805145">
                <a:tc>
                  <a:txBody>
                    <a:bodyPr/>
                    <a:lstStyle/>
                    <a:p>
                      <a:r>
                        <a:rPr lang="en-GB" sz="2400" dirty="0">
                          <a:solidFill>
                            <a:srgbClr val="002060"/>
                          </a:solidFill>
                          <a:latin typeface="Century Gothic" panose="020B0502020202020204" pitchFamily="34" charset="0"/>
                        </a:rPr>
                        <a:t>Je…</a:t>
                      </a:r>
                    </a:p>
                  </a:txBody>
                  <a:tcPr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318606"/>
                  </a:ext>
                </a:extLst>
              </a:tr>
            </a:tbl>
          </a:graphicData>
        </a:graphic>
      </p:graphicFrame>
      <p:sp>
        <p:nvSpPr>
          <p:cNvPr id="4" name="TextBox 3">
            <a:extLst>
              <a:ext uri="{FF2B5EF4-FFF2-40B4-BE49-F238E27FC236}">
                <a16:creationId xmlns:a16="http://schemas.microsoft.com/office/drawing/2014/main" id="{A4705468-CCC9-4559-87B5-6203D14FA02C}"/>
              </a:ext>
            </a:extLst>
          </p:cNvPr>
          <p:cNvSpPr txBox="1"/>
          <p:nvPr/>
        </p:nvSpPr>
        <p:spPr>
          <a:xfrm>
            <a:off x="952509" y="2065293"/>
            <a:ext cx="252697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fais</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une</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liste</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22" name="TextBox 21">
            <a:extLst>
              <a:ext uri="{FF2B5EF4-FFF2-40B4-BE49-F238E27FC236}">
                <a16:creationId xmlns:a16="http://schemas.microsoft.com/office/drawing/2014/main" id="{C5323D1A-6D42-4759-A55D-2BDEA24C1CDF}"/>
              </a:ext>
            </a:extLst>
          </p:cNvPr>
          <p:cNvSpPr txBox="1"/>
          <p:nvPr/>
        </p:nvSpPr>
        <p:spPr>
          <a:xfrm>
            <a:off x="7173975" y="2048037"/>
            <a:ext cx="453934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making a list.</a:t>
            </a:r>
          </a:p>
        </p:txBody>
      </p:sp>
      <p:sp>
        <p:nvSpPr>
          <p:cNvPr id="23" name="TextBox 22">
            <a:extLst>
              <a:ext uri="{FF2B5EF4-FFF2-40B4-BE49-F238E27FC236}">
                <a16:creationId xmlns:a16="http://schemas.microsoft.com/office/drawing/2014/main" id="{2F00D707-6B3A-4CD1-A307-8CF352FA15D2}"/>
              </a:ext>
            </a:extLst>
          </p:cNvPr>
          <p:cNvSpPr txBox="1"/>
          <p:nvPr/>
        </p:nvSpPr>
        <p:spPr>
          <a:xfrm>
            <a:off x="952508" y="2856613"/>
            <a:ext cx="281715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fais</a:t>
            </a:r>
            <a:r>
              <a:rPr kumimoji="0" lang="en-GB" sz="2400" b="1"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les courses.</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5" name="TextBox 24">
            <a:extLst>
              <a:ext uri="{FF2B5EF4-FFF2-40B4-BE49-F238E27FC236}">
                <a16:creationId xmlns:a16="http://schemas.microsoft.com/office/drawing/2014/main" id="{201A2977-9CBE-4CE5-93EE-C1F3ACFD244A}"/>
              </a:ext>
            </a:extLst>
          </p:cNvPr>
          <p:cNvSpPr txBox="1"/>
          <p:nvPr/>
        </p:nvSpPr>
        <p:spPr>
          <a:xfrm>
            <a:off x="952508" y="3628189"/>
            <a:ext cx="276832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fais</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un effort.</a:t>
            </a:r>
          </a:p>
        </p:txBody>
      </p:sp>
      <p:sp>
        <p:nvSpPr>
          <p:cNvPr id="29" name="TextBox 28">
            <a:extLst>
              <a:ext uri="{FF2B5EF4-FFF2-40B4-BE49-F238E27FC236}">
                <a16:creationId xmlns:a16="http://schemas.microsoft.com/office/drawing/2014/main" id="{11F88B5D-E261-4F28-8C99-5A0C338F8814}"/>
              </a:ext>
            </a:extLst>
          </p:cNvPr>
          <p:cNvSpPr txBox="1"/>
          <p:nvPr/>
        </p:nvSpPr>
        <p:spPr>
          <a:xfrm>
            <a:off x="952508" y="4482291"/>
            <a:ext cx="278495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fais</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une</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carte.</a:t>
            </a:r>
          </a:p>
        </p:txBody>
      </p:sp>
      <p:sp>
        <p:nvSpPr>
          <p:cNvPr id="32" name="TextBox 31">
            <a:extLst>
              <a:ext uri="{FF2B5EF4-FFF2-40B4-BE49-F238E27FC236}">
                <a16:creationId xmlns:a16="http://schemas.microsoft.com/office/drawing/2014/main" id="{D9A7896F-23BE-4635-8979-5F6E3CB37029}"/>
              </a:ext>
            </a:extLst>
          </p:cNvPr>
          <p:cNvSpPr txBox="1"/>
          <p:nvPr/>
        </p:nvSpPr>
        <p:spPr>
          <a:xfrm>
            <a:off x="984713" y="5248809"/>
            <a:ext cx="278495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fais</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les devoirs.</a:t>
            </a:r>
          </a:p>
        </p:txBody>
      </p:sp>
      <p:sp>
        <p:nvSpPr>
          <p:cNvPr id="39" name="TextBox 38">
            <a:extLst>
              <a:ext uri="{FF2B5EF4-FFF2-40B4-BE49-F238E27FC236}">
                <a16:creationId xmlns:a16="http://schemas.microsoft.com/office/drawing/2014/main" id="{1A803F51-73E3-4A65-A9BF-2B705D66C02D}"/>
              </a:ext>
            </a:extLst>
          </p:cNvPr>
          <p:cNvSpPr txBox="1"/>
          <p:nvPr/>
        </p:nvSpPr>
        <p:spPr>
          <a:xfrm>
            <a:off x="984713" y="6047246"/>
            <a:ext cx="278495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fais</a:t>
            </a:r>
            <a:r>
              <a:rPr kumimoji="0" lang="en-GB" sz="2400" b="1"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un voyage.</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1" name="TextBox 40">
            <a:extLst>
              <a:ext uri="{FF2B5EF4-FFF2-40B4-BE49-F238E27FC236}">
                <a16:creationId xmlns:a16="http://schemas.microsoft.com/office/drawing/2014/main" id="{4EAF12CD-62F7-4D82-930D-F729B13AFB9D}"/>
              </a:ext>
            </a:extLst>
          </p:cNvPr>
          <p:cNvSpPr txBox="1"/>
          <p:nvPr/>
        </p:nvSpPr>
        <p:spPr>
          <a:xfrm>
            <a:off x="123171" y="1253296"/>
            <a:ext cx="597282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Say: ‘</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You are doing/making </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3 activities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and ‘</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 am doing/making</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3 activities.</a:t>
            </a:r>
          </a:p>
        </p:txBody>
      </p:sp>
      <p:sp>
        <p:nvSpPr>
          <p:cNvPr id="42" name="TextBox 41">
            <a:extLst>
              <a:ext uri="{FF2B5EF4-FFF2-40B4-BE49-F238E27FC236}">
                <a16:creationId xmlns:a16="http://schemas.microsoft.com/office/drawing/2014/main" id="{165B1C9A-32BD-46A5-BEA3-2940E51B96D7}"/>
              </a:ext>
            </a:extLst>
          </p:cNvPr>
          <p:cNvSpPr txBox="1"/>
          <p:nvPr/>
        </p:nvSpPr>
        <p:spPr>
          <a:xfrm>
            <a:off x="5980980" y="1484074"/>
            <a:ext cx="557572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Listen and write the six activities.</a:t>
            </a:r>
          </a:p>
        </p:txBody>
      </p:sp>
      <p:sp>
        <p:nvSpPr>
          <p:cNvPr id="46" name="TextBox 45">
            <a:extLst>
              <a:ext uri="{FF2B5EF4-FFF2-40B4-BE49-F238E27FC236}">
                <a16:creationId xmlns:a16="http://schemas.microsoft.com/office/drawing/2014/main" id="{BD75AAD8-07D2-4DDD-85E1-C7464768E186}"/>
              </a:ext>
            </a:extLst>
          </p:cNvPr>
          <p:cNvSpPr txBox="1"/>
          <p:nvPr/>
        </p:nvSpPr>
        <p:spPr>
          <a:xfrm>
            <a:off x="7173975" y="2856612"/>
            <a:ext cx="453934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doing the shopping.</a:t>
            </a:r>
          </a:p>
        </p:txBody>
      </p:sp>
      <p:sp>
        <p:nvSpPr>
          <p:cNvPr id="47" name="TextBox 46">
            <a:extLst>
              <a:ext uri="{FF2B5EF4-FFF2-40B4-BE49-F238E27FC236}">
                <a16:creationId xmlns:a16="http://schemas.microsoft.com/office/drawing/2014/main" id="{5D6ECA65-3679-4406-840D-DD60DE7267BF}"/>
              </a:ext>
            </a:extLst>
          </p:cNvPr>
          <p:cNvSpPr txBox="1"/>
          <p:nvPr/>
        </p:nvSpPr>
        <p:spPr>
          <a:xfrm>
            <a:off x="7173975" y="3665187"/>
            <a:ext cx="453934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making an</a:t>
            </a:r>
            <a:r>
              <a:rPr kumimoji="0" lang="en-GB" sz="2400" b="1"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effort.</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8" name="TextBox 47">
            <a:extLst>
              <a:ext uri="{FF2B5EF4-FFF2-40B4-BE49-F238E27FC236}">
                <a16:creationId xmlns:a16="http://schemas.microsoft.com/office/drawing/2014/main" id="{85685723-BC58-423E-BBD9-C3CC6AABC81F}"/>
              </a:ext>
            </a:extLst>
          </p:cNvPr>
          <p:cNvSpPr txBox="1"/>
          <p:nvPr/>
        </p:nvSpPr>
        <p:spPr>
          <a:xfrm>
            <a:off x="7637327" y="4408795"/>
            <a:ext cx="453934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making a card.</a:t>
            </a:r>
          </a:p>
        </p:txBody>
      </p:sp>
      <p:sp>
        <p:nvSpPr>
          <p:cNvPr id="49" name="TextBox 48">
            <a:extLst>
              <a:ext uri="{FF2B5EF4-FFF2-40B4-BE49-F238E27FC236}">
                <a16:creationId xmlns:a16="http://schemas.microsoft.com/office/drawing/2014/main" id="{71E13E25-262F-46BE-A719-8A1C4C2E8986}"/>
              </a:ext>
            </a:extLst>
          </p:cNvPr>
          <p:cNvSpPr txBox="1"/>
          <p:nvPr/>
        </p:nvSpPr>
        <p:spPr>
          <a:xfrm>
            <a:off x="7629184" y="5252356"/>
            <a:ext cx="278495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doing homework.</a:t>
            </a:r>
          </a:p>
        </p:txBody>
      </p:sp>
      <p:sp>
        <p:nvSpPr>
          <p:cNvPr id="50" name="TextBox 49">
            <a:extLst>
              <a:ext uri="{FF2B5EF4-FFF2-40B4-BE49-F238E27FC236}">
                <a16:creationId xmlns:a16="http://schemas.microsoft.com/office/drawing/2014/main" id="{3E3A07EA-0757-45FB-B7AF-D76DA9FCFBD9}"/>
              </a:ext>
            </a:extLst>
          </p:cNvPr>
          <p:cNvSpPr txBox="1"/>
          <p:nvPr/>
        </p:nvSpPr>
        <p:spPr>
          <a:xfrm>
            <a:off x="7637327" y="6087556"/>
            <a:ext cx="391937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doing/going</a:t>
            </a:r>
            <a:r>
              <a:rPr kumimoji="0" lang="en-GB" sz="2400" b="1"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on a trip.</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120064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2" grpId="0"/>
      <p:bldP spid="23" grpId="0"/>
      <p:bldP spid="25" grpId="0"/>
      <p:bldP spid="29" grpId="0"/>
      <p:bldP spid="32" grpId="0"/>
      <p:bldP spid="39" grpId="0"/>
      <p:bldP spid="46" grpId="0"/>
      <p:bldP spid="47" grpId="0"/>
      <p:bldP spid="48" grpId="0"/>
      <p:bldP spid="49" grpId="0"/>
      <p:bldP spid="5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5" name="Table 3">
            <a:extLst>
              <a:ext uri="{FF2B5EF4-FFF2-40B4-BE49-F238E27FC236}">
                <a16:creationId xmlns:a16="http://schemas.microsoft.com/office/drawing/2014/main" id="{4FAB24F2-E8B4-4741-A193-2092601724E0}"/>
              </a:ext>
            </a:extLst>
          </p:cNvPr>
          <p:cNvGraphicFramePr>
            <a:graphicFrameLocks noGrp="1"/>
          </p:cNvGraphicFramePr>
          <p:nvPr>
            <p:extLst>
              <p:ext uri="{D42A27DB-BD31-4B8C-83A1-F6EECF244321}">
                <p14:modId xmlns:p14="http://schemas.microsoft.com/office/powerpoint/2010/main" val="3259812042"/>
              </p:ext>
            </p:extLst>
          </p:nvPr>
        </p:nvGraphicFramePr>
        <p:xfrm>
          <a:off x="6189508" y="1864456"/>
          <a:ext cx="5863771" cy="4830870"/>
        </p:xfrm>
        <a:graphic>
          <a:graphicData uri="http://schemas.openxmlformats.org/drawingml/2006/table">
            <a:tbl>
              <a:tblPr firstRow="1" bandRow="1">
                <a:tableStyleId>{5940675A-B579-460E-94D1-54222C63F5DA}</a:tableStyleId>
              </a:tblPr>
              <a:tblGrid>
                <a:gridCol w="5863771">
                  <a:extLst>
                    <a:ext uri="{9D8B030D-6E8A-4147-A177-3AD203B41FA5}">
                      <a16:colId xmlns:a16="http://schemas.microsoft.com/office/drawing/2014/main" val="2677920829"/>
                    </a:ext>
                  </a:extLst>
                </a:gridCol>
              </a:tblGrid>
              <a:tr h="805145">
                <a:tc>
                  <a:txBody>
                    <a:bodyPr/>
                    <a:lstStyle/>
                    <a:p>
                      <a:r>
                        <a:rPr lang="en-GB" sz="2400" dirty="0">
                          <a:solidFill>
                            <a:srgbClr val="002060"/>
                          </a:solidFill>
                          <a:latin typeface="Century Gothic" panose="020B0502020202020204" pitchFamily="34" charset="0"/>
                        </a:rPr>
                        <a:t>I am …</a:t>
                      </a:r>
                    </a:p>
                  </a:txBody>
                  <a:tcPr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466628718"/>
                  </a:ext>
                </a:extLst>
              </a:tr>
              <a:tr h="805145">
                <a:tc>
                  <a:txBody>
                    <a:bodyPr/>
                    <a:lstStyle/>
                    <a:p>
                      <a:r>
                        <a:rPr lang="en-GB" sz="2400" dirty="0">
                          <a:solidFill>
                            <a:srgbClr val="002060"/>
                          </a:solidFill>
                          <a:latin typeface="Century Gothic" panose="020B0502020202020204" pitchFamily="34" charset="0"/>
                        </a:rPr>
                        <a:t>I am …</a:t>
                      </a:r>
                    </a:p>
                  </a:txBody>
                  <a:tcPr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68995283"/>
                  </a:ext>
                </a:extLst>
              </a:tr>
              <a:tr h="805145">
                <a:tc>
                  <a:txBody>
                    <a:bodyPr/>
                    <a:lstStyle/>
                    <a:p>
                      <a:r>
                        <a:rPr lang="en-GB" sz="2400" dirty="0">
                          <a:solidFill>
                            <a:srgbClr val="002060"/>
                          </a:solidFill>
                          <a:latin typeface="Century Gothic" panose="020B0502020202020204" pitchFamily="34" charset="0"/>
                        </a:rPr>
                        <a:t>I am …</a:t>
                      </a:r>
                    </a:p>
                  </a:txBody>
                  <a:tcPr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53540824"/>
                  </a:ext>
                </a:extLst>
              </a:tr>
              <a:tr h="805145">
                <a:tc>
                  <a:txBody>
                    <a:bodyPr/>
                    <a:lstStyle/>
                    <a:p>
                      <a:r>
                        <a:rPr lang="en-GB" sz="2400" dirty="0">
                          <a:solidFill>
                            <a:srgbClr val="002060"/>
                          </a:solidFill>
                          <a:latin typeface="Century Gothic" panose="020B0502020202020204" pitchFamily="34" charset="0"/>
                        </a:rPr>
                        <a:t>You are …</a:t>
                      </a:r>
                    </a:p>
                  </a:txBody>
                  <a:tcPr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19801998"/>
                  </a:ext>
                </a:extLst>
              </a:tr>
              <a:tr h="805145">
                <a:tc>
                  <a:txBody>
                    <a:bodyPr/>
                    <a:lstStyle/>
                    <a:p>
                      <a:r>
                        <a:rPr lang="en-GB" sz="2400" dirty="0">
                          <a:solidFill>
                            <a:srgbClr val="002060"/>
                          </a:solidFill>
                          <a:latin typeface="Century Gothic" panose="020B0502020202020204" pitchFamily="34" charset="0"/>
                        </a:rPr>
                        <a:t>You are …</a:t>
                      </a:r>
                    </a:p>
                  </a:txBody>
                  <a:tcPr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74445152"/>
                  </a:ext>
                </a:extLst>
              </a:tr>
              <a:tr h="805145">
                <a:tc>
                  <a:txBody>
                    <a:bodyPr/>
                    <a:lstStyle/>
                    <a:p>
                      <a:r>
                        <a:rPr lang="en-GB" sz="2400" dirty="0">
                          <a:solidFill>
                            <a:srgbClr val="002060"/>
                          </a:solidFill>
                          <a:latin typeface="Century Gothic" panose="020B0502020202020204" pitchFamily="34" charset="0"/>
                        </a:rPr>
                        <a:t>You are …</a:t>
                      </a:r>
                    </a:p>
                  </a:txBody>
                  <a:tcPr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318606"/>
                  </a:ext>
                </a:extLst>
              </a:tr>
            </a:tbl>
          </a:graphicData>
        </a:graphic>
      </p:graphicFrame>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fontScale="90000"/>
          </a:bodyPr>
          <a:lstStyle/>
          <a:p>
            <a:r>
              <a:rPr lang="en-GB" sz="2800" b="1" dirty="0">
                <a:solidFill>
                  <a:srgbClr val="002060"/>
                </a:solidFill>
                <a:latin typeface="Century Gothic" panose="020B0502020202020204" pitchFamily="34" charset="0"/>
                <a:ea typeface="Century Gothic"/>
                <a:cs typeface="Century Gothic"/>
                <a:sym typeface="Century Gothic"/>
              </a:rPr>
              <a:t>Follow up 4B: </a:t>
            </a:r>
            <a:endParaRPr lang="en-GB" sz="2800" dirty="0">
              <a:latin typeface="Century Gothic" panose="020B0502020202020204" pitchFamily="34" charset="0"/>
            </a:endParaRPr>
          </a:p>
        </p:txBody>
      </p:sp>
      <p:sp>
        <p:nvSpPr>
          <p:cNvPr id="33" name="Google Shape;167;p2">
            <a:extLst>
              <a:ext uri="{FF2B5EF4-FFF2-40B4-BE49-F238E27FC236}">
                <a16:creationId xmlns:a16="http://schemas.microsoft.com/office/drawing/2014/main" id="{F6EBF477-5B38-42D2-8306-ABF1F35CD572}"/>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2" name="TextBox 51">
            <a:extLst>
              <a:ext uri="{FF2B5EF4-FFF2-40B4-BE49-F238E27FC236}">
                <a16:creationId xmlns:a16="http://schemas.microsoft.com/office/drawing/2014/main" id="{F3082EA1-6ED0-40AF-B3A4-2A6A7FC78D5A}"/>
              </a:ext>
            </a:extLst>
          </p:cNvPr>
          <p:cNvSpPr txBox="1"/>
          <p:nvPr/>
        </p:nvSpPr>
        <p:spPr>
          <a:xfrm>
            <a:off x="2800492" y="106125"/>
            <a:ext cx="8746967" cy="49244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Réponses</a:t>
            </a:r>
            <a:endPar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4" name="TextBox 43">
            <a:extLst>
              <a:ext uri="{FF2B5EF4-FFF2-40B4-BE49-F238E27FC236}">
                <a16:creationId xmlns:a16="http://schemas.microsoft.com/office/drawing/2014/main" id="{5D0898DE-1127-456E-A502-E1D92714763F}"/>
              </a:ext>
            </a:extLst>
          </p:cNvPr>
          <p:cNvSpPr txBox="1"/>
          <p:nvPr/>
        </p:nvSpPr>
        <p:spPr>
          <a:xfrm>
            <a:off x="342229" y="688200"/>
            <a:ext cx="10251373"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B</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Parle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51" name="Title 2">
            <a:extLst>
              <a:ext uri="{FF2B5EF4-FFF2-40B4-BE49-F238E27FC236}">
                <a16:creationId xmlns:a16="http://schemas.microsoft.com/office/drawing/2014/main" id="{8A4234D7-8B30-41DD-973F-D76A771D8978}"/>
              </a:ext>
            </a:extLst>
          </p:cNvPr>
          <p:cNvSpPr txBox="1">
            <a:spLocks/>
          </p:cNvSpPr>
          <p:nvPr/>
        </p:nvSpPr>
        <p:spPr>
          <a:xfrm>
            <a:off x="11238143" y="1135676"/>
            <a:ext cx="781120" cy="374973"/>
          </a:xfrm>
          <a:prstGeom prst="rect">
            <a:avLst/>
          </a:prstGeom>
          <a:solidFill>
            <a:srgbClr val="FF0066"/>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ysClr val="window" lastClr="FFFFFF"/>
                </a:solidFill>
                <a:effectLst/>
                <a:uLnTx/>
                <a:uFillTx/>
                <a:latin typeface="Century Gothic" panose="020B0502020202020204" pitchFamily="34" charset="0"/>
                <a:ea typeface="+mj-ea"/>
                <a:cs typeface="+mj-cs"/>
              </a:rPr>
              <a:t>parler</a:t>
            </a:r>
            <a:endParaRPr kumimoji="0" lang="en-GB" sz="2000" b="1" i="0" u="none" strike="noStrike" kern="1200" cap="none" spc="0" normalizeH="0" baseline="0" noProof="0" dirty="0">
              <a:ln>
                <a:noFill/>
              </a:ln>
              <a:solidFill>
                <a:sysClr val="window" lastClr="FFFFFF"/>
              </a:solidFill>
              <a:effectLst/>
              <a:uLnTx/>
              <a:uFillTx/>
              <a:latin typeface="Century Gothic" panose="020B0502020202020204" pitchFamily="34" charset="0"/>
              <a:ea typeface="+mj-ea"/>
              <a:cs typeface="+mj-cs"/>
            </a:endParaRPr>
          </a:p>
        </p:txBody>
      </p:sp>
      <p:pic>
        <p:nvPicPr>
          <p:cNvPr id="53" name="Picture 52" descr="Icon&#10;&#10;Description automatically generated">
            <a:extLst>
              <a:ext uri="{FF2B5EF4-FFF2-40B4-BE49-F238E27FC236}">
                <a16:creationId xmlns:a16="http://schemas.microsoft.com/office/drawing/2014/main" id="{33D069B2-50DB-467E-BFEC-C27687A3300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54" name="Picture 53">
            <a:extLst>
              <a:ext uri="{FF2B5EF4-FFF2-40B4-BE49-F238E27FC236}">
                <a16:creationId xmlns:a16="http://schemas.microsoft.com/office/drawing/2014/main" id="{2E4854F9-B488-465C-8417-865E63EB830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39887" y="525732"/>
            <a:ext cx="870244" cy="848156"/>
          </a:xfrm>
          <a:prstGeom prst="rect">
            <a:avLst/>
          </a:prstGeom>
        </p:spPr>
      </p:pic>
      <p:sp>
        <p:nvSpPr>
          <p:cNvPr id="9" name="TextBox 8">
            <a:extLst>
              <a:ext uri="{FF2B5EF4-FFF2-40B4-BE49-F238E27FC236}">
                <a16:creationId xmlns:a16="http://schemas.microsoft.com/office/drawing/2014/main" id="{5CD5357E-745F-4C15-9028-66624DB31F0A}"/>
              </a:ext>
            </a:extLst>
          </p:cNvPr>
          <p:cNvSpPr txBox="1"/>
          <p:nvPr/>
        </p:nvSpPr>
        <p:spPr>
          <a:xfrm>
            <a:off x="6516824" y="680030"/>
            <a:ext cx="4033061"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Écris</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graphicFrame>
        <p:nvGraphicFramePr>
          <p:cNvPr id="3" name="Table 3">
            <a:extLst>
              <a:ext uri="{FF2B5EF4-FFF2-40B4-BE49-F238E27FC236}">
                <a16:creationId xmlns:a16="http://schemas.microsoft.com/office/drawing/2014/main" id="{6D474AAA-8993-4A60-86F7-E4E086361E37}"/>
              </a:ext>
            </a:extLst>
          </p:cNvPr>
          <p:cNvGraphicFramePr>
            <a:graphicFrameLocks noGrp="1"/>
          </p:cNvGraphicFramePr>
          <p:nvPr/>
        </p:nvGraphicFramePr>
        <p:xfrm>
          <a:off x="419999" y="1834876"/>
          <a:ext cx="4780263" cy="4830870"/>
        </p:xfrm>
        <a:graphic>
          <a:graphicData uri="http://schemas.openxmlformats.org/drawingml/2006/table">
            <a:tbl>
              <a:tblPr firstRow="1" bandRow="1">
                <a:tableStyleId>{5940675A-B579-460E-94D1-54222C63F5DA}</a:tableStyleId>
              </a:tblPr>
              <a:tblGrid>
                <a:gridCol w="4780263">
                  <a:extLst>
                    <a:ext uri="{9D8B030D-6E8A-4147-A177-3AD203B41FA5}">
                      <a16:colId xmlns:a16="http://schemas.microsoft.com/office/drawing/2014/main" val="2677920829"/>
                    </a:ext>
                  </a:extLst>
                </a:gridCol>
              </a:tblGrid>
              <a:tr h="805145">
                <a:tc>
                  <a:txBody>
                    <a:bodyPr/>
                    <a:lstStyle/>
                    <a:p>
                      <a:r>
                        <a:rPr lang="en-GB" sz="2400" dirty="0">
                          <a:solidFill>
                            <a:srgbClr val="002060"/>
                          </a:solidFill>
                          <a:latin typeface="Century Gothic" panose="020B0502020202020204" pitchFamily="34" charset="0"/>
                        </a:rPr>
                        <a:t>Tu…</a:t>
                      </a:r>
                    </a:p>
                  </a:txBody>
                  <a:tcPr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466628718"/>
                  </a:ext>
                </a:extLst>
              </a:tr>
              <a:tr h="805145">
                <a:tc>
                  <a:txBody>
                    <a:bodyPr/>
                    <a:lstStyle/>
                    <a:p>
                      <a:r>
                        <a:rPr lang="en-GB" sz="2400" dirty="0">
                          <a:solidFill>
                            <a:srgbClr val="002060"/>
                          </a:solidFill>
                          <a:latin typeface="Century Gothic" panose="020B0502020202020204" pitchFamily="34" charset="0"/>
                        </a:rPr>
                        <a:t>Tu…</a:t>
                      </a:r>
                    </a:p>
                  </a:txBody>
                  <a:tcPr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68995283"/>
                  </a:ext>
                </a:extLst>
              </a:tr>
              <a:tr h="805145">
                <a:tc>
                  <a:txBody>
                    <a:bodyPr/>
                    <a:lstStyle/>
                    <a:p>
                      <a:r>
                        <a:rPr lang="en-GB" sz="2400" dirty="0">
                          <a:solidFill>
                            <a:srgbClr val="002060"/>
                          </a:solidFill>
                          <a:latin typeface="Century Gothic" panose="020B0502020202020204" pitchFamily="34" charset="0"/>
                        </a:rPr>
                        <a:t>Tu…</a:t>
                      </a:r>
                    </a:p>
                  </a:txBody>
                  <a:tcPr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53540824"/>
                  </a:ext>
                </a:extLst>
              </a:tr>
              <a:tr h="805145">
                <a:tc>
                  <a:txBody>
                    <a:bodyPr/>
                    <a:lstStyle/>
                    <a:p>
                      <a:r>
                        <a:rPr lang="en-GB" sz="2400" dirty="0">
                          <a:solidFill>
                            <a:srgbClr val="002060"/>
                          </a:solidFill>
                          <a:latin typeface="Century Gothic" panose="020B0502020202020204" pitchFamily="34" charset="0"/>
                        </a:rPr>
                        <a:t>Je…</a:t>
                      </a:r>
                    </a:p>
                  </a:txBody>
                  <a:tcPr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19801998"/>
                  </a:ext>
                </a:extLst>
              </a:tr>
              <a:tr h="805145">
                <a:tc>
                  <a:txBody>
                    <a:bodyPr/>
                    <a:lstStyle/>
                    <a:p>
                      <a:r>
                        <a:rPr lang="en-GB" sz="2400" dirty="0">
                          <a:solidFill>
                            <a:srgbClr val="002060"/>
                          </a:solidFill>
                          <a:latin typeface="Century Gothic" panose="020B0502020202020204" pitchFamily="34" charset="0"/>
                        </a:rPr>
                        <a:t>Je…</a:t>
                      </a:r>
                    </a:p>
                  </a:txBody>
                  <a:tcPr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74445152"/>
                  </a:ext>
                </a:extLst>
              </a:tr>
              <a:tr h="805145">
                <a:tc>
                  <a:txBody>
                    <a:bodyPr/>
                    <a:lstStyle/>
                    <a:p>
                      <a:r>
                        <a:rPr lang="en-GB" sz="2400" dirty="0">
                          <a:solidFill>
                            <a:srgbClr val="002060"/>
                          </a:solidFill>
                          <a:latin typeface="Century Gothic" panose="020B0502020202020204" pitchFamily="34" charset="0"/>
                        </a:rPr>
                        <a:t>Je…</a:t>
                      </a:r>
                    </a:p>
                  </a:txBody>
                  <a:tcPr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318606"/>
                  </a:ext>
                </a:extLst>
              </a:tr>
            </a:tbl>
          </a:graphicData>
        </a:graphic>
      </p:graphicFrame>
      <p:sp>
        <p:nvSpPr>
          <p:cNvPr id="5" name="TextBox 4">
            <a:extLst>
              <a:ext uri="{FF2B5EF4-FFF2-40B4-BE49-F238E27FC236}">
                <a16:creationId xmlns:a16="http://schemas.microsoft.com/office/drawing/2014/main" id="{872E3855-D436-4767-BE40-5E805CD5C63B}"/>
              </a:ext>
            </a:extLst>
          </p:cNvPr>
          <p:cNvSpPr txBox="1"/>
          <p:nvPr/>
        </p:nvSpPr>
        <p:spPr>
          <a:xfrm>
            <a:off x="342229" y="1189542"/>
            <a:ext cx="526640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Tell your partner: ‘</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You are going </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to 3 places and ‘</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 am going</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to 3 places.</a:t>
            </a:r>
          </a:p>
        </p:txBody>
      </p:sp>
      <p:sp>
        <p:nvSpPr>
          <p:cNvPr id="13" name="TextBox 12">
            <a:extLst>
              <a:ext uri="{FF2B5EF4-FFF2-40B4-BE49-F238E27FC236}">
                <a16:creationId xmlns:a16="http://schemas.microsoft.com/office/drawing/2014/main" id="{86C581AA-A282-47D3-8330-53DEC7644C7D}"/>
              </a:ext>
            </a:extLst>
          </p:cNvPr>
          <p:cNvSpPr txBox="1"/>
          <p:nvPr/>
        </p:nvSpPr>
        <p:spPr>
          <a:xfrm>
            <a:off x="6631844" y="1316991"/>
            <a:ext cx="557572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Listen and write the six places.</a:t>
            </a:r>
          </a:p>
        </p:txBody>
      </p:sp>
      <p:sp>
        <p:nvSpPr>
          <p:cNvPr id="37" name="TextBox 36">
            <a:extLst>
              <a:ext uri="{FF2B5EF4-FFF2-40B4-BE49-F238E27FC236}">
                <a16:creationId xmlns:a16="http://schemas.microsoft.com/office/drawing/2014/main" id="{AFD7B26E-DE86-4FA1-AB86-8C7E539F31C3}"/>
              </a:ext>
            </a:extLst>
          </p:cNvPr>
          <p:cNvSpPr txBox="1"/>
          <p:nvPr/>
        </p:nvSpPr>
        <p:spPr>
          <a:xfrm>
            <a:off x="1069295" y="1982540"/>
            <a:ext cx="453934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fais</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un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cadeau</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41" name="TextBox 40">
            <a:extLst>
              <a:ext uri="{FF2B5EF4-FFF2-40B4-BE49-F238E27FC236}">
                <a16:creationId xmlns:a16="http://schemas.microsoft.com/office/drawing/2014/main" id="{3E202237-8404-4DB1-A908-B8ABE55F76F1}"/>
              </a:ext>
            </a:extLst>
          </p:cNvPr>
          <p:cNvSpPr txBox="1"/>
          <p:nvPr/>
        </p:nvSpPr>
        <p:spPr>
          <a:xfrm>
            <a:off x="7479920" y="2032219"/>
            <a:ext cx="453934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making a present.</a:t>
            </a:r>
          </a:p>
        </p:txBody>
      </p:sp>
      <p:sp>
        <p:nvSpPr>
          <p:cNvPr id="42" name="TextBox 41">
            <a:extLst>
              <a:ext uri="{FF2B5EF4-FFF2-40B4-BE49-F238E27FC236}">
                <a16:creationId xmlns:a16="http://schemas.microsoft.com/office/drawing/2014/main" id="{AF4F7F20-9F63-4000-BE95-99032F5F165C}"/>
              </a:ext>
            </a:extLst>
          </p:cNvPr>
          <p:cNvSpPr txBox="1"/>
          <p:nvPr/>
        </p:nvSpPr>
        <p:spPr>
          <a:xfrm>
            <a:off x="1057938" y="2792527"/>
            <a:ext cx="308144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fais</a:t>
            </a:r>
            <a:r>
              <a:rPr kumimoji="0" lang="en-GB" sz="2400" b="1"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la cuisine.</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3" name="TextBox 42">
            <a:extLst>
              <a:ext uri="{FF2B5EF4-FFF2-40B4-BE49-F238E27FC236}">
                <a16:creationId xmlns:a16="http://schemas.microsoft.com/office/drawing/2014/main" id="{A35C8C66-B74A-4780-B45B-7BF60B8A2D5D}"/>
              </a:ext>
            </a:extLst>
          </p:cNvPr>
          <p:cNvSpPr txBox="1"/>
          <p:nvPr/>
        </p:nvSpPr>
        <p:spPr>
          <a:xfrm>
            <a:off x="7413100" y="2842305"/>
            <a:ext cx="307068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doing the cooking.</a:t>
            </a:r>
          </a:p>
        </p:txBody>
      </p:sp>
      <p:sp>
        <p:nvSpPr>
          <p:cNvPr id="45" name="TextBox 44">
            <a:extLst>
              <a:ext uri="{FF2B5EF4-FFF2-40B4-BE49-F238E27FC236}">
                <a16:creationId xmlns:a16="http://schemas.microsoft.com/office/drawing/2014/main" id="{D1D65AA8-6CFD-42F3-A7DA-D92175F1B952}"/>
              </a:ext>
            </a:extLst>
          </p:cNvPr>
          <p:cNvSpPr txBox="1"/>
          <p:nvPr/>
        </p:nvSpPr>
        <p:spPr>
          <a:xfrm>
            <a:off x="1101499" y="3602514"/>
            <a:ext cx="453934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fais</a:t>
            </a:r>
            <a:r>
              <a:rPr kumimoji="0" lang="en-GB" sz="2400" b="1"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a:t>
            </a:r>
            <a:r>
              <a:rPr kumimoji="0" lang="en-GB" sz="2400" b="1" i="0" u="none" strike="noStrike" kern="1200" cap="none" spc="0" normalizeH="0" noProof="0" dirty="0" err="1">
                <a:ln>
                  <a:noFill/>
                </a:ln>
                <a:solidFill>
                  <a:srgbClr val="002060"/>
                </a:solidFill>
                <a:effectLst/>
                <a:uLnTx/>
                <a:uFillTx/>
                <a:latin typeface="Century Gothic" panose="020B0502020202020204" pitchFamily="34" charset="0"/>
                <a:ea typeface="+mn-ea"/>
                <a:cs typeface="+mn-cs"/>
              </a:rPr>
              <a:t>une</a:t>
            </a:r>
            <a:r>
              <a:rPr kumimoji="0" lang="en-GB" sz="2400" b="1"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a:t>
            </a:r>
            <a:r>
              <a:rPr kumimoji="0" lang="en-GB" sz="2400" b="1" i="0" u="none" strike="noStrike" kern="1200" cap="none" spc="0" normalizeH="0" noProof="0" dirty="0" err="1">
                <a:ln>
                  <a:noFill/>
                </a:ln>
                <a:solidFill>
                  <a:srgbClr val="002060"/>
                </a:solidFill>
                <a:effectLst/>
                <a:uLnTx/>
                <a:uFillTx/>
                <a:latin typeface="Century Gothic" panose="020B0502020202020204" pitchFamily="34" charset="0"/>
                <a:ea typeface="+mn-ea"/>
                <a:cs typeface="+mn-cs"/>
              </a:rPr>
              <a:t>activité</a:t>
            </a:r>
            <a:r>
              <a:rPr kumimoji="0" lang="en-GB" sz="2400" b="1"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6" name="TextBox 45">
            <a:extLst>
              <a:ext uri="{FF2B5EF4-FFF2-40B4-BE49-F238E27FC236}">
                <a16:creationId xmlns:a16="http://schemas.microsoft.com/office/drawing/2014/main" id="{3C878774-6956-4852-B339-32BD903B9C19}"/>
              </a:ext>
            </a:extLst>
          </p:cNvPr>
          <p:cNvSpPr txBox="1"/>
          <p:nvPr/>
        </p:nvSpPr>
        <p:spPr>
          <a:xfrm>
            <a:off x="7413100" y="3626371"/>
            <a:ext cx="278495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doing an activity.</a:t>
            </a:r>
          </a:p>
        </p:txBody>
      </p:sp>
      <p:sp>
        <p:nvSpPr>
          <p:cNvPr id="47" name="TextBox 46">
            <a:extLst>
              <a:ext uri="{FF2B5EF4-FFF2-40B4-BE49-F238E27FC236}">
                <a16:creationId xmlns:a16="http://schemas.microsoft.com/office/drawing/2014/main" id="{D4B8CDDB-D9BA-4076-9157-01838280EE9F}"/>
              </a:ext>
            </a:extLst>
          </p:cNvPr>
          <p:cNvSpPr txBox="1"/>
          <p:nvPr/>
        </p:nvSpPr>
        <p:spPr>
          <a:xfrm>
            <a:off x="1069294" y="4399538"/>
            <a:ext cx="326673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fais</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un gâteau.</a:t>
            </a:r>
          </a:p>
        </p:txBody>
      </p:sp>
      <p:sp>
        <p:nvSpPr>
          <p:cNvPr id="48" name="TextBox 47">
            <a:extLst>
              <a:ext uri="{FF2B5EF4-FFF2-40B4-BE49-F238E27FC236}">
                <a16:creationId xmlns:a16="http://schemas.microsoft.com/office/drawing/2014/main" id="{433BFE54-437F-4029-8E35-DA6488BFE89E}"/>
              </a:ext>
            </a:extLst>
          </p:cNvPr>
          <p:cNvSpPr txBox="1"/>
          <p:nvPr/>
        </p:nvSpPr>
        <p:spPr>
          <a:xfrm>
            <a:off x="7884366" y="4446485"/>
            <a:ext cx="307068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making a cake.</a:t>
            </a:r>
          </a:p>
        </p:txBody>
      </p:sp>
      <p:sp>
        <p:nvSpPr>
          <p:cNvPr id="49" name="TextBox 48">
            <a:extLst>
              <a:ext uri="{FF2B5EF4-FFF2-40B4-BE49-F238E27FC236}">
                <a16:creationId xmlns:a16="http://schemas.microsoft.com/office/drawing/2014/main" id="{90A9E739-00E3-413C-9FF4-33B383CE49EA}"/>
              </a:ext>
            </a:extLst>
          </p:cNvPr>
          <p:cNvSpPr txBox="1"/>
          <p:nvPr/>
        </p:nvSpPr>
        <p:spPr>
          <a:xfrm>
            <a:off x="1101499" y="5166056"/>
            <a:ext cx="278495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fais</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le ménage.</a:t>
            </a:r>
          </a:p>
        </p:txBody>
      </p:sp>
      <p:sp>
        <p:nvSpPr>
          <p:cNvPr id="50" name="TextBox 49">
            <a:extLst>
              <a:ext uri="{FF2B5EF4-FFF2-40B4-BE49-F238E27FC236}">
                <a16:creationId xmlns:a16="http://schemas.microsoft.com/office/drawing/2014/main" id="{5E7AACB6-549B-45DE-AD1B-33E3809C061E}"/>
              </a:ext>
            </a:extLst>
          </p:cNvPr>
          <p:cNvSpPr txBox="1"/>
          <p:nvPr/>
        </p:nvSpPr>
        <p:spPr>
          <a:xfrm>
            <a:off x="7884366" y="5230551"/>
            <a:ext cx="354505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doing the housework.</a:t>
            </a:r>
          </a:p>
        </p:txBody>
      </p:sp>
      <p:sp>
        <p:nvSpPr>
          <p:cNvPr id="55" name="TextBox 54">
            <a:extLst>
              <a:ext uri="{FF2B5EF4-FFF2-40B4-BE49-F238E27FC236}">
                <a16:creationId xmlns:a16="http://schemas.microsoft.com/office/drawing/2014/main" id="{F46FABC2-9CA2-484F-99BB-C1771D6092B6}"/>
              </a:ext>
            </a:extLst>
          </p:cNvPr>
          <p:cNvSpPr txBox="1"/>
          <p:nvPr/>
        </p:nvSpPr>
        <p:spPr>
          <a:xfrm>
            <a:off x="7838229" y="6033231"/>
            <a:ext cx="339991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doing the shopping.</a:t>
            </a:r>
          </a:p>
        </p:txBody>
      </p:sp>
      <p:sp>
        <p:nvSpPr>
          <p:cNvPr id="56" name="TextBox 55">
            <a:extLst>
              <a:ext uri="{FF2B5EF4-FFF2-40B4-BE49-F238E27FC236}">
                <a16:creationId xmlns:a16="http://schemas.microsoft.com/office/drawing/2014/main" id="{7DF609C3-FC5A-4E4F-B5A2-C0E84C2D5484}"/>
              </a:ext>
            </a:extLst>
          </p:cNvPr>
          <p:cNvSpPr txBox="1"/>
          <p:nvPr/>
        </p:nvSpPr>
        <p:spPr>
          <a:xfrm>
            <a:off x="1111342" y="6020344"/>
            <a:ext cx="278495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fais</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les courses.</a:t>
            </a:r>
          </a:p>
        </p:txBody>
      </p:sp>
    </p:spTree>
    <p:extLst>
      <p:ext uri="{BB962C8B-B14F-4D97-AF65-F5344CB8AC3E}">
        <p14:creationId xmlns:p14="http://schemas.microsoft.com/office/powerpoint/2010/main" val="3970579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5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5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41" grpId="0"/>
      <p:bldP spid="42" grpId="0"/>
      <p:bldP spid="43" grpId="0"/>
      <p:bldP spid="45" grpId="0"/>
      <p:bldP spid="46" grpId="0"/>
      <p:bldP spid="47" grpId="0"/>
      <p:bldP spid="48" grpId="0"/>
      <p:bldP spid="49" grpId="0"/>
      <p:bldP spid="50" grpId="0"/>
      <p:bldP spid="55" grpId="0"/>
      <p:bldP spid="5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sp>
        <p:nvSpPr>
          <p:cNvPr id="28" name="Rectangle 27">
            <a:extLst>
              <a:ext uri="{FF2B5EF4-FFF2-40B4-BE49-F238E27FC236}">
                <a16:creationId xmlns:a16="http://schemas.microsoft.com/office/drawing/2014/main" id="{06EBBC53-04AF-44DE-BDA9-AD7CA398AC4C}"/>
              </a:ext>
            </a:extLst>
          </p:cNvPr>
          <p:cNvSpPr/>
          <p:nvPr/>
        </p:nvSpPr>
        <p:spPr>
          <a:xfrm>
            <a:off x="769971" y="65773"/>
            <a:ext cx="11959440"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Follow up 2a -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Écris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en</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anglais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 </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endPar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49" name="Google Shape;167;p2">
            <a:extLst>
              <a:ext uri="{FF2B5EF4-FFF2-40B4-BE49-F238E27FC236}">
                <a16:creationId xmlns:a16="http://schemas.microsoft.com/office/drawing/2014/main" id="{886C038C-C793-4178-8BE0-359568307137}"/>
              </a:ext>
            </a:extLst>
          </p:cNvPr>
          <p:cNvSpPr/>
          <p:nvPr/>
        </p:nvSpPr>
        <p:spPr>
          <a:xfrm>
            <a:off x="116256" y="63868"/>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aphicFrame>
        <p:nvGraphicFramePr>
          <p:cNvPr id="17" name="Table 4">
            <a:extLst>
              <a:ext uri="{FF2B5EF4-FFF2-40B4-BE49-F238E27FC236}">
                <a16:creationId xmlns:a16="http://schemas.microsoft.com/office/drawing/2014/main" id="{99F642A7-C0B7-4338-8FF4-E6D0C810B036}"/>
              </a:ext>
            </a:extLst>
          </p:cNvPr>
          <p:cNvGraphicFramePr>
            <a:graphicFrameLocks noGrp="1"/>
          </p:cNvGraphicFramePr>
          <p:nvPr>
            <p:extLst>
              <p:ext uri="{D42A27DB-BD31-4B8C-83A1-F6EECF244321}">
                <p14:modId xmlns:p14="http://schemas.microsoft.com/office/powerpoint/2010/main" val="3850784129"/>
              </p:ext>
            </p:extLst>
          </p:nvPr>
        </p:nvGraphicFramePr>
        <p:xfrm>
          <a:off x="578096" y="779363"/>
          <a:ext cx="9810698" cy="5944726"/>
        </p:xfrm>
        <a:graphic>
          <a:graphicData uri="http://schemas.openxmlformats.org/drawingml/2006/table">
            <a:tbl>
              <a:tblPr firstRow="1" bandRow="1">
                <a:tableStyleId>{5940675A-B579-460E-94D1-54222C63F5DA}</a:tableStyleId>
              </a:tblPr>
              <a:tblGrid>
                <a:gridCol w="1730433">
                  <a:extLst>
                    <a:ext uri="{9D8B030D-6E8A-4147-A177-3AD203B41FA5}">
                      <a16:colId xmlns:a16="http://schemas.microsoft.com/office/drawing/2014/main" val="1203737284"/>
                    </a:ext>
                  </a:extLst>
                </a:gridCol>
                <a:gridCol w="2398443">
                  <a:extLst>
                    <a:ext uri="{9D8B030D-6E8A-4147-A177-3AD203B41FA5}">
                      <a16:colId xmlns:a16="http://schemas.microsoft.com/office/drawing/2014/main" val="1810222861"/>
                    </a:ext>
                  </a:extLst>
                </a:gridCol>
                <a:gridCol w="2988400">
                  <a:extLst>
                    <a:ext uri="{9D8B030D-6E8A-4147-A177-3AD203B41FA5}">
                      <a16:colId xmlns:a16="http://schemas.microsoft.com/office/drawing/2014/main" val="274413866"/>
                    </a:ext>
                  </a:extLst>
                </a:gridCol>
                <a:gridCol w="2693422">
                  <a:extLst>
                    <a:ext uri="{9D8B030D-6E8A-4147-A177-3AD203B41FA5}">
                      <a16:colId xmlns:a16="http://schemas.microsoft.com/office/drawing/2014/main" val="2706468897"/>
                    </a:ext>
                  </a:extLst>
                </a:gridCol>
              </a:tblGrid>
              <a:tr h="1119507">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aimer</a:t>
                      </a:r>
                    </a:p>
                  </a:txBody>
                  <a:tcPr/>
                </a:tc>
                <a:tc>
                  <a:txBody>
                    <a:bodyPr/>
                    <a:lstStyle/>
                    <a:p>
                      <a:r>
                        <a:rPr lang="en-GB" sz="2400" b="1" dirty="0" err="1">
                          <a:solidFill>
                            <a:srgbClr val="002060"/>
                          </a:solidFill>
                          <a:latin typeface="Century Gothic" panose="020B0502020202020204" pitchFamily="34" charset="0"/>
                        </a:rPr>
                        <a:t>vous</a:t>
                      </a:r>
                      <a:endParaRPr lang="en-GB" sz="2400" b="1"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aller</a:t>
                      </a:r>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1812706363"/>
                  </a:ext>
                </a:extLst>
              </a:tr>
              <a:tr h="1119507">
                <a:tc vMerge="1">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le feu</a:t>
                      </a:r>
                    </a:p>
                  </a:txBody>
                  <a:tcPr/>
                </a:tc>
                <a:tc>
                  <a:txBody>
                    <a:bodyPr/>
                    <a:lstStyle/>
                    <a:p>
                      <a:r>
                        <a:rPr lang="en-GB" sz="2400" b="1" dirty="0">
                          <a:solidFill>
                            <a:srgbClr val="002060"/>
                          </a:solidFill>
                          <a:latin typeface="Century Gothic" panose="020B0502020202020204" pitchFamily="34" charset="0"/>
                        </a:rPr>
                        <a:t>le </a:t>
                      </a:r>
                      <a:r>
                        <a:rPr lang="en-GB" sz="2400" b="1" dirty="0" err="1">
                          <a:solidFill>
                            <a:srgbClr val="002060"/>
                          </a:solidFill>
                          <a:latin typeface="Century Gothic" panose="020B0502020202020204" pitchFamily="34" charset="0"/>
                        </a:rPr>
                        <a:t>vœu</a:t>
                      </a:r>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le chapeau</a:t>
                      </a:r>
                    </a:p>
                  </a:txBody>
                  <a:tcPr/>
                </a:tc>
                <a:extLst>
                  <a:ext uri="{0D108BD9-81ED-4DB2-BD59-A6C34878D82A}">
                    <a16:rowId xmlns:a16="http://schemas.microsoft.com/office/drawing/2014/main" val="760878619"/>
                  </a:ext>
                </a:extLst>
              </a:tr>
              <a:tr h="926428">
                <a:tc rowSpan="3">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à</a:t>
                      </a:r>
                    </a:p>
                  </a:txBody>
                  <a:tcPr/>
                </a:tc>
                <a:tc>
                  <a:txBody>
                    <a:bodyPr/>
                    <a:lstStyle/>
                    <a:p>
                      <a:r>
                        <a:rPr lang="en-GB" sz="2400" b="1" dirty="0">
                          <a:solidFill>
                            <a:srgbClr val="002060"/>
                          </a:solidFill>
                          <a:latin typeface="Century Gothic" panose="020B0502020202020204" pitchFamily="34" charset="0"/>
                        </a:rPr>
                        <a:t>le </a:t>
                      </a:r>
                      <a:r>
                        <a:rPr lang="en-GB" sz="2400" b="1" dirty="0" err="1">
                          <a:solidFill>
                            <a:srgbClr val="002060"/>
                          </a:solidFill>
                          <a:latin typeface="Century Gothic" panose="020B0502020202020204" pitchFamily="34" charset="0"/>
                        </a:rPr>
                        <a:t>sud</a:t>
                      </a:r>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le </a:t>
                      </a:r>
                      <a:r>
                        <a:rPr lang="en-GB" sz="2400" b="1" dirty="0" err="1">
                          <a:solidFill>
                            <a:srgbClr val="002060"/>
                          </a:solidFill>
                          <a:latin typeface="Century Gothic" panose="020B0502020202020204" pitchFamily="34" charset="0"/>
                        </a:rPr>
                        <a:t>nord</a:t>
                      </a:r>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1047692962"/>
                  </a:ext>
                </a:extLst>
              </a:tr>
              <a:tr h="926428">
                <a:tc vMerge="1">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je </a:t>
                      </a:r>
                      <a:r>
                        <a:rPr lang="en-GB" sz="2400" b="1" dirty="0" err="1">
                          <a:solidFill>
                            <a:srgbClr val="002060"/>
                          </a:solidFill>
                          <a:latin typeface="Century Gothic" panose="020B0502020202020204" pitchFamily="34" charset="0"/>
                        </a:rPr>
                        <a:t>vais</a:t>
                      </a:r>
                      <a:endParaRPr lang="en-GB" sz="2400" b="1" dirty="0">
                        <a:solidFill>
                          <a:srgbClr val="002060"/>
                        </a:solidFill>
                        <a:latin typeface="Century Gothic" panose="020B0502020202020204" pitchFamily="34" charset="0"/>
                      </a:endParaRPr>
                    </a:p>
                  </a:txBody>
                  <a:tcPr/>
                </a:tc>
                <a:tc>
                  <a:txBody>
                    <a:bodyPr/>
                    <a:lstStyle/>
                    <a:p>
                      <a:r>
                        <a:rPr lang="en-GB" sz="2300" b="1" dirty="0" err="1">
                          <a:solidFill>
                            <a:srgbClr val="002060"/>
                          </a:solidFill>
                          <a:latin typeface="Century Gothic" panose="020B0502020202020204" pitchFamily="34" charset="0"/>
                        </a:rPr>
                        <a:t>aller</a:t>
                      </a:r>
                      <a:endParaRPr lang="en-GB" sz="2300" b="1"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l’est</a:t>
                      </a:r>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3903794855"/>
                  </a:ext>
                </a:extLst>
              </a:tr>
              <a:tr h="926428">
                <a:tc vMerge="1">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le Canada</a:t>
                      </a:r>
                    </a:p>
                  </a:txBody>
                  <a:tcPr/>
                </a:tc>
                <a:tc>
                  <a:txBody>
                    <a:bodyPr/>
                    <a:lstStyle/>
                    <a:p>
                      <a:r>
                        <a:rPr lang="en-GB" sz="2400" b="1" dirty="0" err="1">
                          <a:solidFill>
                            <a:srgbClr val="002060"/>
                          </a:solidFill>
                          <a:latin typeface="Century Gothic" panose="020B0502020202020204" pitchFamily="34" charset="0"/>
                        </a:rPr>
                        <a:t>elle</a:t>
                      </a:r>
                      <a:r>
                        <a:rPr lang="en-GB" sz="2400" b="1"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va</a:t>
                      </a:r>
                      <a:endParaRPr lang="en-GB" sz="2400" b="1"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l’ouest</a:t>
                      </a:r>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3343226472"/>
                  </a:ext>
                </a:extLst>
              </a:tr>
              <a:tr h="926428">
                <a:tc>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l’effort</a:t>
                      </a:r>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le voyage</a:t>
                      </a:r>
                    </a:p>
                  </a:txBody>
                  <a:tcPr/>
                </a:tc>
                <a:tc>
                  <a:txBody>
                    <a:bodyPr/>
                    <a:lstStyle/>
                    <a:p>
                      <a:r>
                        <a:rPr lang="en-GB" sz="2400" b="1" dirty="0" err="1">
                          <a:solidFill>
                            <a:srgbClr val="002060"/>
                          </a:solidFill>
                          <a:latin typeface="Century Gothic" panose="020B0502020202020204" pitchFamily="34" charset="0"/>
                        </a:rPr>
                        <a:t>tu</a:t>
                      </a:r>
                      <a:r>
                        <a:rPr lang="en-GB" sz="2400" b="1"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fais</a:t>
                      </a:r>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3232139915"/>
                  </a:ext>
                </a:extLst>
              </a:tr>
            </a:tbl>
          </a:graphicData>
        </a:graphic>
      </p:graphicFrame>
      <p:pic>
        <p:nvPicPr>
          <p:cNvPr id="18" name="Picture 17">
            <a:extLst>
              <a:ext uri="{FF2B5EF4-FFF2-40B4-BE49-F238E27FC236}">
                <a16:creationId xmlns:a16="http://schemas.microsoft.com/office/drawing/2014/main" id="{CF53DE52-2A7E-4D6B-832E-6171EB426306}"/>
              </a:ext>
            </a:extLst>
          </p:cNvPr>
          <p:cNvPicPr>
            <a:picLocks noChangeAspect="1"/>
          </p:cNvPicPr>
          <p:nvPr/>
        </p:nvPicPr>
        <p:blipFill>
          <a:blip r:embed="rId5"/>
          <a:stretch>
            <a:fillRect/>
          </a:stretch>
        </p:blipFill>
        <p:spPr>
          <a:xfrm>
            <a:off x="882147" y="3352863"/>
            <a:ext cx="1186070" cy="1080360"/>
          </a:xfrm>
          <a:prstGeom prst="rect">
            <a:avLst/>
          </a:prstGeom>
        </p:spPr>
      </p:pic>
      <p:pic>
        <p:nvPicPr>
          <p:cNvPr id="19" name="Picture 18" descr="Icon&#10;&#10;Description automatically generated">
            <a:extLst>
              <a:ext uri="{FF2B5EF4-FFF2-40B4-BE49-F238E27FC236}">
                <a16:creationId xmlns:a16="http://schemas.microsoft.com/office/drawing/2014/main" id="{76EBB7E1-5B26-4B62-BEE8-DC2F4AC2B02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5024" y="1100837"/>
            <a:ext cx="1211560" cy="1211560"/>
          </a:xfrm>
          <a:prstGeom prst="rect">
            <a:avLst/>
          </a:prstGeom>
        </p:spPr>
      </p:pic>
      <p:pic>
        <p:nvPicPr>
          <p:cNvPr id="20" name="Picture 19">
            <a:extLst>
              <a:ext uri="{FF2B5EF4-FFF2-40B4-BE49-F238E27FC236}">
                <a16:creationId xmlns:a16="http://schemas.microsoft.com/office/drawing/2014/main" id="{BE18B84A-07CC-4513-91A9-6F18D4DD2B69}"/>
              </a:ext>
            </a:extLst>
          </p:cNvPr>
          <p:cNvPicPr>
            <a:picLocks noChangeAspect="1"/>
          </p:cNvPicPr>
          <p:nvPr/>
        </p:nvPicPr>
        <p:blipFill>
          <a:blip r:embed="rId7"/>
          <a:stretch>
            <a:fillRect/>
          </a:stretch>
        </p:blipFill>
        <p:spPr>
          <a:xfrm>
            <a:off x="758008" y="5867896"/>
            <a:ext cx="705322" cy="668200"/>
          </a:xfrm>
          <a:prstGeom prst="rect">
            <a:avLst/>
          </a:prstGeom>
        </p:spPr>
      </p:pic>
      <p:sp>
        <p:nvSpPr>
          <p:cNvPr id="21" name="TextBox 20">
            <a:extLst>
              <a:ext uri="{FF2B5EF4-FFF2-40B4-BE49-F238E27FC236}">
                <a16:creationId xmlns:a16="http://schemas.microsoft.com/office/drawing/2014/main" id="{1E253834-21C2-4A8A-B832-02D20F6C4333}"/>
              </a:ext>
            </a:extLst>
          </p:cNvPr>
          <p:cNvSpPr txBox="1"/>
          <p:nvPr/>
        </p:nvSpPr>
        <p:spPr>
          <a:xfrm>
            <a:off x="1593379" y="5931132"/>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22" name="TextBox 21">
            <a:extLst>
              <a:ext uri="{FF2B5EF4-FFF2-40B4-BE49-F238E27FC236}">
                <a16:creationId xmlns:a16="http://schemas.microsoft.com/office/drawing/2014/main" id="{3BC1D9D8-1144-419C-9CCF-8026ED6DF738}"/>
              </a:ext>
            </a:extLst>
          </p:cNvPr>
          <p:cNvSpPr txBox="1"/>
          <p:nvPr/>
        </p:nvSpPr>
        <p:spPr>
          <a:xfrm>
            <a:off x="1158599" y="4633278"/>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23" name="TextBox 22">
            <a:extLst>
              <a:ext uri="{FF2B5EF4-FFF2-40B4-BE49-F238E27FC236}">
                <a16:creationId xmlns:a16="http://schemas.microsoft.com/office/drawing/2014/main" id="{C86047F2-5374-4362-A218-F2DD0664529A}"/>
              </a:ext>
            </a:extLst>
          </p:cNvPr>
          <p:cNvSpPr txBox="1"/>
          <p:nvPr/>
        </p:nvSpPr>
        <p:spPr>
          <a:xfrm>
            <a:off x="1110669" y="2414849"/>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Tree>
    <p:extLst>
      <p:ext uri="{BB962C8B-B14F-4D97-AF65-F5344CB8AC3E}">
        <p14:creationId xmlns:p14="http://schemas.microsoft.com/office/powerpoint/2010/main" val="285934428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sp>
        <p:nvSpPr>
          <p:cNvPr id="49" name="Google Shape;167;p2">
            <a:extLst>
              <a:ext uri="{FF2B5EF4-FFF2-40B4-BE49-F238E27FC236}">
                <a16:creationId xmlns:a16="http://schemas.microsoft.com/office/drawing/2014/main" id="{886C038C-C793-4178-8BE0-359568307137}"/>
              </a:ext>
            </a:extLst>
          </p:cNvPr>
          <p:cNvSpPr/>
          <p:nvPr/>
        </p:nvSpPr>
        <p:spPr>
          <a:xfrm>
            <a:off x="116256" y="63868"/>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6" name="Rectangle 45">
            <a:extLst>
              <a:ext uri="{FF2B5EF4-FFF2-40B4-BE49-F238E27FC236}">
                <a16:creationId xmlns:a16="http://schemas.microsoft.com/office/drawing/2014/main" id="{039BC361-3E7F-45E7-BBE3-0680DA2C869D}"/>
              </a:ext>
            </a:extLst>
          </p:cNvPr>
          <p:cNvSpPr/>
          <p:nvPr/>
        </p:nvSpPr>
        <p:spPr>
          <a:xfrm>
            <a:off x="579915" y="66416"/>
            <a:ext cx="12033663"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Follow up 2b -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Écris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en</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français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 </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p>
        </p:txBody>
      </p:sp>
      <p:graphicFrame>
        <p:nvGraphicFramePr>
          <p:cNvPr id="24" name="Table 4">
            <a:extLst>
              <a:ext uri="{FF2B5EF4-FFF2-40B4-BE49-F238E27FC236}">
                <a16:creationId xmlns:a16="http://schemas.microsoft.com/office/drawing/2014/main" id="{5767966E-A305-440F-8996-2D660C7175C8}"/>
              </a:ext>
            </a:extLst>
          </p:cNvPr>
          <p:cNvGraphicFramePr>
            <a:graphicFrameLocks noGrp="1"/>
          </p:cNvGraphicFramePr>
          <p:nvPr>
            <p:extLst>
              <p:ext uri="{D42A27DB-BD31-4B8C-83A1-F6EECF244321}">
                <p14:modId xmlns:p14="http://schemas.microsoft.com/office/powerpoint/2010/main" val="2650650996"/>
              </p:ext>
            </p:extLst>
          </p:nvPr>
        </p:nvGraphicFramePr>
        <p:xfrm>
          <a:off x="578096" y="779363"/>
          <a:ext cx="9810698" cy="5944726"/>
        </p:xfrm>
        <a:graphic>
          <a:graphicData uri="http://schemas.openxmlformats.org/drawingml/2006/table">
            <a:tbl>
              <a:tblPr firstRow="1" bandRow="1">
                <a:tableStyleId>{5940675A-B579-460E-94D1-54222C63F5DA}</a:tableStyleId>
              </a:tblPr>
              <a:tblGrid>
                <a:gridCol w="1730433">
                  <a:extLst>
                    <a:ext uri="{9D8B030D-6E8A-4147-A177-3AD203B41FA5}">
                      <a16:colId xmlns:a16="http://schemas.microsoft.com/office/drawing/2014/main" val="1203737284"/>
                    </a:ext>
                  </a:extLst>
                </a:gridCol>
                <a:gridCol w="2398443">
                  <a:extLst>
                    <a:ext uri="{9D8B030D-6E8A-4147-A177-3AD203B41FA5}">
                      <a16:colId xmlns:a16="http://schemas.microsoft.com/office/drawing/2014/main" val="1810222861"/>
                    </a:ext>
                  </a:extLst>
                </a:gridCol>
                <a:gridCol w="2988400">
                  <a:extLst>
                    <a:ext uri="{9D8B030D-6E8A-4147-A177-3AD203B41FA5}">
                      <a16:colId xmlns:a16="http://schemas.microsoft.com/office/drawing/2014/main" val="274413866"/>
                    </a:ext>
                  </a:extLst>
                </a:gridCol>
                <a:gridCol w="2693422">
                  <a:extLst>
                    <a:ext uri="{9D8B030D-6E8A-4147-A177-3AD203B41FA5}">
                      <a16:colId xmlns:a16="http://schemas.microsoft.com/office/drawing/2014/main" val="2706468897"/>
                    </a:ext>
                  </a:extLst>
                </a:gridCol>
              </a:tblGrid>
              <a:tr h="1119507">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(the) hat</a:t>
                      </a:r>
                    </a:p>
                  </a:txBody>
                  <a:tcPr/>
                </a:tc>
                <a:tc>
                  <a:txBody>
                    <a:bodyPr/>
                    <a:lstStyle/>
                    <a:p>
                      <a:r>
                        <a:rPr lang="en-GB" sz="2400" b="1" dirty="0">
                          <a:solidFill>
                            <a:srgbClr val="002060"/>
                          </a:solidFill>
                          <a:latin typeface="Century Gothic" panose="020B0502020202020204" pitchFamily="34" charset="0"/>
                        </a:rPr>
                        <a:t>(the) fire</a:t>
                      </a:r>
                    </a:p>
                  </a:txBody>
                  <a:tcPr/>
                </a:tc>
                <a:tc>
                  <a:txBody>
                    <a:bodyPr/>
                    <a:lstStyle/>
                    <a:p>
                      <a:r>
                        <a:rPr lang="en-GB" sz="2400" b="1" dirty="0">
                          <a:solidFill>
                            <a:srgbClr val="002060"/>
                          </a:solidFill>
                          <a:latin typeface="Century Gothic" panose="020B0502020202020204" pitchFamily="34" charset="0"/>
                        </a:rPr>
                        <a:t>(the) good wish</a:t>
                      </a:r>
                    </a:p>
                  </a:txBody>
                  <a:tcPr/>
                </a:tc>
                <a:extLst>
                  <a:ext uri="{0D108BD9-81ED-4DB2-BD59-A6C34878D82A}">
                    <a16:rowId xmlns:a16="http://schemas.microsoft.com/office/drawing/2014/main" val="1812706363"/>
                  </a:ext>
                </a:extLst>
              </a:tr>
              <a:tr h="1119507">
                <a:tc vMerge="1">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to like, liking</a:t>
                      </a:r>
                    </a:p>
                  </a:txBody>
                  <a:tcPr/>
                </a:tc>
                <a:tc>
                  <a:txBody>
                    <a:bodyPr/>
                    <a:lstStyle/>
                    <a:p>
                      <a:r>
                        <a:rPr lang="en-GB" sz="2400" b="1" dirty="0">
                          <a:solidFill>
                            <a:srgbClr val="002060"/>
                          </a:solidFill>
                          <a:latin typeface="Century Gothic" panose="020B0502020202020204" pitchFamily="34" charset="0"/>
                        </a:rPr>
                        <a:t>to have, having</a:t>
                      </a:r>
                    </a:p>
                  </a:txBody>
                  <a:tcPr/>
                </a:tc>
                <a:tc>
                  <a:txBody>
                    <a:bodyPr/>
                    <a:lstStyle/>
                    <a:p>
                      <a:r>
                        <a:rPr lang="en-GB" sz="2400" b="1" dirty="0">
                          <a:solidFill>
                            <a:srgbClr val="002060"/>
                          </a:solidFill>
                          <a:latin typeface="Century Gothic" panose="020B0502020202020204" pitchFamily="34" charset="0"/>
                        </a:rPr>
                        <a:t>you (all, formal)</a:t>
                      </a:r>
                    </a:p>
                  </a:txBody>
                  <a:tcPr/>
                </a:tc>
                <a:extLst>
                  <a:ext uri="{0D108BD9-81ED-4DB2-BD59-A6C34878D82A}">
                    <a16:rowId xmlns:a16="http://schemas.microsoft.com/office/drawing/2014/main" val="760878619"/>
                  </a:ext>
                </a:extLst>
              </a:tr>
              <a:tr h="926428">
                <a:tc rowSpan="3">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(the) south</a:t>
                      </a:r>
                    </a:p>
                  </a:txBody>
                  <a:tcPr/>
                </a:tc>
                <a:tc>
                  <a:txBody>
                    <a:bodyPr/>
                    <a:lstStyle/>
                    <a:p>
                      <a:r>
                        <a:rPr lang="en-GB" sz="2400" b="1" dirty="0">
                          <a:solidFill>
                            <a:srgbClr val="002060"/>
                          </a:solidFill>
                          <a:latin typeface="Century Gothic" panose="020B0502020202020204" pitchFamily="34" charset="0"/>
                        </a:rPr>
                        <a:t>(the) east</a:t>
                      </a:r>
                    </a:p>
                  </a:txBody>
                  <a:tcPr/>
                </a:tc>
                <a:tc>
                  <a:txBody>
                    <a:bodyPr/>
                    <a:lstStyle/>
                    <a:p>
                      <a:r>
                        <a:rPr lang="en-GB" sz="2400" b="1" dirty="0">
                          <a:solidFill>
                            <a:srgbClr val="002060"/>
                          </a:solidFill>
                          <a:latin typeface="Century Gothic" panose="020B0502020202020204" pitchFamily="34" charset="0"/>
                        </a:rPr>
                        <a:t>(the) west</a:t>
                      </a:r>
                    </a:p>
                  </a:txBody>
                  <a:tcPr/>
                </a:tc>
                <a:extLst>
                  <a:ext uri="{0D108BD9-81ED-4DB2-BD59-A6C34878D82A}">
                    <a16:rowId xmlns:a16="http://schemas.microsoft.com/office/drawing/2014/main" val="1047692962"/>
                  </a:ext>
                </a:extLst>
              </a:tr>
              <a:tr h="926428">
                <a:tc vMerge="1">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to, at, in</a:t>
                      </a:r>
                    </a:p>
                  </a:txBody>
                  <a:tcPr/>
                </a:tc>
                <a:tc>
                  <a:txBody>
                    <a:bodyPr/>
                    <a:lstStyle/>
                    <a:p>
                      <a:r>
                        <a:rPr lang="en-GB" sz="2300" b="1" dirty="0">
                          <a:solidFill>
                            <a:srgbClr val="002060"/>
                          </a:solidFill>
                          <a:latin typeface="Century Gothic" panose="020B0502020202020204" pitchFamily="34" charset="0"/>
                        </a:rPr>
                        <a:t>(the) Canada</a:t>
                      </a:r>
                    </a:p>
                  </a:txBody>
                  <a:tcPr/>
                </a:tc>
                <a:tc>
                  <a:txBody>
                    <a:bodyPr/>
                    <a:lstStyle/>
                    <a:p>
                      <a:r>
                        <a:rPr lang="en-GB" sz="2400" b="1" dirty="0">
                          <a:solidFill>
                            <a:srgbClr val="002060"/>
                          </a:solidFill>
                          <a:latin typeface="Century Gothic" panose="020B0502020202020204" pitchFamily="34" charset="0"/>
                        </a:rPr>
                        <a:t>(the) north</a:t>
                      </a:r>
                    </a:p>
                  </a:txBody>
                  <a:tcPr/>
                </a:tc>
                <a:extLst>
                  <a:ext uri="{0D108BD9-81ED-4DB2-BD59-A6C34878D82A}">
                    <a16:rowId xmlns:a16="http://schemas.microsoft.com/office/drawing/2014/main" val="3903794855"/>
                  </a:ext>
                </a:extLst>
              </a:tr>
              <a:tr h="926428">
                <a:tc vMerge="1">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to go, going</a:t>
                      </a:r>
                    </a:p>
                  </a:txBody>
                  <a:tcPr/>
                </a:tc>
                <a:tc>
                  <a:txBody>
                    <a:bodyPr/>
                    <a:lstStyle/>
                    <a:p>
                      <a:r>
                        <a:rPr lang="en-GB" sz="2400" b="1" dirty="0">
                          <a:solidFill>
                            <a:srgbClr val="002060"/>
                          </a:solidFill>
                          <a:latin typeface="Century Gothic" panose="020B0502020202020204" pitchFamily="34" charset="0"/>
                        </a:rPr>
                        <a:t>I go, am going</a:t>
                      </a:r>
                    </a:p>
                  </a:txBody>
                  <a:tcPr/>
                </a:tc>
                <a:tc>
                  <a:txBody>
                    <a:bodyPr/>
                    <a:lstStyle/>
                    <a:p>
                      <a:r>
                        <a:rPr lang="en-GB" sz="2200" b="1" dirty="0">
                          <a:solidFill>
                            <a:srgbClr val="002060"/>
                          </a:solidFill>
                          <a:latin typeface="Century Gothic" panose="020B0502020202020204" pitchFamily="34" charset="0"/>
                        </a:rPr>
                        <a:t>she goes, is going</a:t>
                      </a:r>
                    </a:p>
                  </a:txBody>
                  <a:tcPr/>
                </a:tc>
                <a:extLst>
                  <a:ext uri="{0D108BD9-81ED-4DB2-BD59-A6C34878D82A}">
                    <a16:rowId xmlns:a16="http://schemas.microsoft.com/office/drawing/2014/main" val="3343226472"/>
                  </a:ext>
                </a:extLst>
              </a:tr>
              <a:tr h="926428">
                <a:tc>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you do, make</a:t>
                      </a:r>
                    </a:p>
                  </a:txBody>
                  <a:tcPr/>
                </a:tc>
                <a:tc>
                  <a:txBody>
                    <a:bodyPr/>
                    <a:lstStyle/>
                    <a:p>
                      <a:r>
                        <a:rPr lang="en-GB" sz="2400" b="1" dirty="0">
                          <a:solidFill>
                            <a:srgbClr val="002060"/>
                          </a:solidFill>
                          <a:latin typeface="Century Gothic" panose="020B0502020202020204" pitchFamily="34" charset="0"/>
                        </a:rPr>
                        <a:t>(the) journey</a:t>
                      </a:r>
                    </a:p>
                  </a:txBody>
                  <a:tcPr/>
                </a:tc>
                <a:tc>
                  <a:txBody>
                    <a:bodyPr/>
                    <a:lstStyle/>
                    <a:p>
                      <a:r>
                        <a:rPr lang="en-GB" sz="2400" b="1" dirty="0">
                          <a:solidFill>
                            <a:srgbClr val="002060"/>
                          </a:solidFill>
                          <a:latin typeface="Century Gothic" panose="020B0502020202020204" pitchFamily="34" charset="0"/>
                        </a:rPr>
                        <a:t>(the) effort</a:t>
                      </a:r>
                    </a:p>
                  </a:txBody>
                  <a:tcPr/>
                </a:tc>
                <a:extLst>
                  <a:ext uri="{0D108BD9-81ED-4DB2-BD59-A6C34878D82A}">
                    <a16:rowId xmlns:a16="http://schemas.microsoft.com/office/drawing/2014/main" val="3232139915"/>
                  </a:ext>
                </a:extLst>
              </a:tr>
            </a:tbl>
          </a:graphicData>
        </a:graphic>
      </p:graphicFrame>
      <p:pic>
        <p:nvPicPr>
          <p:cNvPr id="25" name="Picture 24">
            <a:extLst>
              <a:ext uri="{FF2B5EF4-FFF2-40B4-BE49-F238E27FC236}">
                <a16:creationId xmlns:a16="http://schemas.microsoft.com/office/drawing/2014/main" id="{AB763178-403A-49A8-8C91-24D44A1C805B}"/>
              </a:ext>
            </a:extLst>
          </p:cNvPr>
          <p:cNvPicPr>
            <a:picLocks noChangeAspect="1"/>
          </p:cNvPicPr>
          <p:nvPr/>
        </p:nvPicPr>
        <p:blipFill>
          <a:blip r:embed="rId5"/>
          <a:stretch>
            <a:fillRect/>
          </a:stretch>
        </p:blipFill>
        <p:spPr>
          <a:xfrm>
            <a:off x="882147" y="3352863"/>
            <a:ext cx="1186070" cy="1080360"/>
          </a:xfrm>
          <a:prstGeom prst="rect">
            <a:avLst/>
          </a:prstGeom>
        </p:spPr>
      </p:pic>
      <p:pic>
        <p:nvPicPr>
          <p:cNvPr id="26" name="Picture 25" descr="Icon&#10;&#10;Description automatically generated">
            <a:extLst>
              <a:ext uri="{FF2B5EF4-FFF2-40B4-BE49-F238E27FC236}">
                <a16:creationId xmlns:a16="http://schemas.microsoft.com/office/drawing/2014/main" id="{9D22CFF6-65B7-4D3F-9239-3880EDBC860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5024" y="1100837"/>
            <a:ext cx="1211560" cy="1211560"/>
          </a:xfrm>
          <a:prstGeom prst="rect">
            <a:avLst/>
          </a:prstGeom>
        </p:spPr>
      </p:pic>
      <p:pic>
        <p:nvPicPr>
          <p:cNvPr id="27" name="Picture 26">
            <a:extLst>
              <a:ext uri="{FF2B5EF4-FFF2-40B4-BE49-F238E27FC236}">
                <a16:creationId xmlns:a16="http://schemas.microsoft.com/office/drawing/2014/main" id="{68073672-535B-41FC-B308-334AC5C7703C}"/>
              </a:ext>
            </a:extLst>
          </p:cNvPr>
          <p:cNvPicPr>
            <a:picLocks noChangeAspect="1"/>
          </p:cNvPicPr>
          <p:nvPr/>
        </p:nvPicPr>
        <p:blipFill>
          <a:blip r:embed="rId7"/>
          <a:stretch>
            <a:fillRect/>
          </a:stretch>
        </p:blipFill>
        <p:spPr>
          <a:xfrm>
            <a:off x="758008" y="5867896"/>
            <a:ext cx="705322" cy="668200"/>
          </a:xfrm>
          <a:prstGeom prst="rect">
            <a:avLst/>
          </a:prstGeom>
        </p:spPr>
      </p:pic>
      <p:sp>
        <p:nvSpPr>
          <p:cNvPr id="28" name="TextBox 27">
            <a:extLst>
              <a:ext uri="{FF2B5EF4-FFF2-40B4-BE49-F238E27FC236}">
                <a16:creationId xmlns:a16="http://schemas.microsoft.com/office/drawing/2014/main" id="{1FC6D9F5-D84B-4C99-B0CA-100486AE3F87}"/>
              </a:ext>
            </a:extLst>
          </p:cNvPr>
          <p:cNvSpPr txBox="1"/>
          <p:nvPr/>
        </p:nvSpPr>
        <p:spPr>
          <a:xfrm>
            <a:off x="1593379" y="5931132"/>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29" name="TextBox 28">
            <a:extLst>
              <a:ext uri="{FF2B5EF4-FFF2-40B4-BE49-F238E27FC236}">
                <a16:creationId xmlns:a16="http://schemas.microsoft.com/office/drawing/2014/main" id="{87D32FA8-CBAB-4847-BA7A-B849CD39F1B1}"/>
              </a:ext>
            </a:extLst>
          </p:cNvPr>
          <p:cNvSpPr txBox="1"/>
          <p:nvPr/>
        </p:nvSpPr>
        <p:spPr>
          <a:xfrm>
            <a:off x="1158599" y="4633278"/>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30" name="TextBox 29">
            <a:extLst>
              <a:ext uri="{FF2B5EF4-FFF2-40B4-BE49-F238E27FC236}">
                <a16:creationId xmlns:a16="http://schemas.microsoft.com/office/drawing/2014/main" id="{480FCB80-4E5D-4CC8-A32F-4C7235572DC1}"/>
              </a:ext>
            </a:extLst>
          </p:cNvPr>
          <p:cNvSpPr txBox="1"/>
          <p:nvPr/>
        </p:nvSpPr>
        <p:spPr>
          <a:xfrm>
            <a:off x="1110669" y="2414849"/>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Tree>
    <p:extLst>
      <p:ext uri="{BB962C8B-B14F-4D97-AF65-F5344CB8AC3E}">
        <p14:creationId xmlns:p14="http://schemas.microsoft.com/office/powerpoint/2010/main" val="3339553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1">
            <a:extLst>
              <a:ext uri="{FF2B5EF4-FFF2-40B4-BE49-F238E27FC236}">
                <a16:creationId xmlns:a16="http://schemas.microsoft.com/office/drawing/2014/main" id="{EF9B4D02-A8C1-44E8-AEA5-D917C0E0D1D1}"/>
              </a:ext>
            </a:extLst>
          </p:cNvPr>
          <p:cNvSpPr txBox="1">
            <a:spLocks/>
          </p:cNvSpPr>
          <p:nvPr/>
        </p:nvSpPr>
        <p:spPr>
          <a:xfrm>
            <a:off x="10950576" y="1017092"/>
            <a:ext cx="1241424" cy="424815"/>
          </a:xfrm>
          <a:prstGeom prst="rect">
            <a:avLst/>
          </a:prstGeom>
          <a:solidFill>
            <a:schemeClr val="accent6">
              <a:lumMod val="40000"/>
              <a:lumOff val="60000"/>
            </a:schemeClr>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rgbClr val="002060"/>
                </a:solidFill>
                <a:effectLst/>
                <a:uLnTx/>
                <a:uFillTx/>
                <a:latin typeface="Century Gothic" panose="020B0502020202020204" pitchFamily="34" charset="0"/>
              </a:rPr>
              <a:t>écouter</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13" name="Picture 12" descr="Icon&#10;&#10;Description automatically generated">
            <a:extLst>
              <a:ext uri="{FF2B5EF4-FFF2-40B4-BE49-F238E27FC236}">
                <a16:creationId xmlns:a16="http://schemas.microsoft.com/office/drawing/2014/main" id="{5AD19556-E243-4B47-A3DA-4C64F155D4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94720" y="0"/>
            <a:ext cx="1097280" cy="1097280"/>
          </a:xfrm>
          <a:prstGeom prst="rect">
            <a:avLst/>
          </a:prstGeom>
        </p:spPr>
      </p:pic>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788685" y="137066"/>
            <a:ext cx="3458349" cy="424815"/>
          </a:xfrm>
          <a:noFill/>
        </p:spPr>
        <p:txBody>
          <a:bodyPr/>
          <a:lstStyle/>
          <a:p>
            <a:r>
              <a:rPr lang="en-GB" sz="3200" b="1" kern="0" dirty="0">
                <a:solidFill>
                  <a:srgbClr val="002060"/>
                </a:solidFill>
                <a:latin typeface="Century Gothic" panose="020B0502020202020204" pitchFamily="34" charset="0"/>
                <a:cs typeface="Arial"/>
                <a:sym typeface="Arial"/>
              </a:rPr>
              <a:t>Follow up 1</a:t>
            </a:r>
            <a:endParaRPr lang="en-GB" sz="3200" dirty="0">
              <a:solidFill>
                <a:srgbClr val="002060"/>
              </a:solidFill>
              <a:latin typeface="Century Gothic" panose="020B0502020202020204" pitchFamily="34" charset="0"/>
            </a:endParaRPr>
          </a:p>
        </p:txBody>
      </p:sp>
      <p:sp>
        <p:nvSpPr>
          <p:cNvPr id="5" name="TextBox 4">
            <a:hlinkClick r:id="" action="ppaction://noaction">
              <a:snd r:embed="rId4" name="l_i.wav"/>
            </a:hlinkClick>
            <a:extLst>
              <a:ext uri="{FF2B5EF4-FFF2-40B4-BE49-F238E27FC236}">
                <a16:creationId xmlns:a16="http://schemas.microsoft.com/office/drawing/2014/main" id="{B051BC99-C739-4AA5-96AE-8363F3385E5F}"/>
              </a:ext>
            </a:extLst>
          </p:cNvPr>
          <p:cNvSpPr txBox="1"/>
          <p:nvPr/>
        </p:nvSpPr>
        <p:spPr>
          <a:xfrm>
            <a:off x="3232534" y="11492"/>
            <a:ext cx="3225563"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32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Écoute</a:t>
            </a:r>
            <a:r>
              <a:rPr kumimoji="0" lang="es-AR"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et </a:t>
            </a:r>
            <a:r>
              <a:rPr kumimoji="0" lang="es-AR" sz="32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écris</a:t>
            </a:r>
            <a:r>
              <a:rPr kumimoji="0" lang="es-AR"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6" name="TextBox 5">
            <a:hlinkClick r:id="" action="ppaction://noaction">
              <a:snd r:embed="rId5" name="l_ii.wav"/>
            </a:hlinkClick>
            <a:extLst>
              <a:ext uri="{FF2B5EF4-FFF2-40B4-BE49-F238E27FC236}">
                <a16:creationId xmlns:a16="http://schemas.microsoft.com/office/drawing/2014/main" id="{224EF98E-5DF5-4B11-AE01-AF613B02B528}"/>
              </a:ext>
            </a:extLst>
          </p:cNvPr>
          <p:cNvSpPr txBox="1"/>
          <p:nvPr/>
        </p:nvSpPr>
        <p:spPr>
          <a:xfrm>
            <a:off x="48467" y="681360"/>
            <a:ext cx="995297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Léa pose la question : C’est quand, ton anniversaire</a:t>
            </a:r>
            <a:r>
              <a:rPr kumimoji="0" lang="es-AR" sz="2400" b="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s-AR"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11" name="TextBox 10">
            <a:extLst>
              <a:ext uri="{FF2B5EF4-FFF2-40B4-BE49-F238E27FC236}">
                <a16:creationId xmlns:a16="http://schemas.microsoft.com/office/drawing/2014/main" id="{5F2D2013-66A1-4024-90F6-291B1CF11882}"/>
              </a:ext>
            </a:extLst>
          </p:cNvPr>
          <p:cNvSpPr txBox="1"/>
          <p:nvPr/>
        </p:nvSpPr>
        <p:spPr>
          <a:xfrm>
            <a:off x="8077814" y="1467014"/>
            <a:ext cx="2540509" cy="461665"/>
          </a:xfrm>
          <a:prstGeom prst="rect">
            <a:avLst/>
          </a:prstGeom>
          <a:solidFill>
            <a:schemeClr val="bg1"/>
          </a:solidFill>
          <a:ln w="38100">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AR"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Madame Vidal</a:t>
            </a:r>
          </a:p>
        </p:txBody>
      </p:sp>
      <p:sp>
        <p:nvSpPr>
          <p:cNvPr id="12" name="Rectangle 11">
            <a:extLst>
              <a:ext uri="{FF2B5EF4-FFF2-40B4-BE49-F238E27FC236}">
                <a16:creationId xmlns:a16="http://schemas.microsoft.com/office/drawing/2014/main" id="{E01D6E1E-ED5E-4F70-9474-71A1FC1255B5}"/>
              </a:ext>
            </a:extLst>
          </p:cNvPr>
          <p:cNvSpPr/>
          <p:nvPr/>
        </p:nvSpPr>
        <p:spPr>
          <a:xfrm>
            <a:off x="8354678" y="2039074"/>
            <a:ext cx="2236624" cy="873686"/>
          </a:xfrm>
          <a:prstGeom prst="rect">
            <a:avLst/>
          </a:prstGeom>
          <a:solidFill>
            <a:schemeClr val="bg1"/>
          </a:solidFill>
          <a:ln w="38100">
            <a:solidFill>
              <a:srgbClr val="92D05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s-AR"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AR"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le  31 </a:t>
            </a:r>
            <a:r>
              <a:rPr kumimoji="0" lang="es-AR"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janvier</a:t>
            </a:r>
            <a:endParaRPr kumimoji="0" lang="es-AR"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s-AR"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4" name="Rounded Rectangle 15">
            <a:extLst>
              <a:ext uri="{FF2B5EF4-FFF2-40B4-BE49-F238E27FC236}">
                <a16:creationId xmlns:a16="http://schemas.microsoft.com/office/drawing/2014/main" id="{779EB22E-278B-42C7-9118-7FB00CDF187E}"/>
              </a:ext>
            </a:extLst>
          </p:cNvPr>
          <p:cNvSpPr/>
          <p:nvPr/>
        </p:nvSpPr>
        <p:spPr>
          <a:xfrm>
            <a:off x="9458320" y="2112079"/>
            <a:ext cx="758746" cy="347155"/>
          </a:xfrm>
          <a:prstGeom prst="round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A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____</a:t>
            </a:r>
          </a:p>
        </p:txBody>
      </p:sp>
      <p:sp>
        <p:nvSpPr>
          <p:cNvPr id="15" name="TextBox 14">
            <a:extLst>
              <a:ext uri="{FF2B5EF4-FFF2-40B4-BE49-F238E27FC236}">
                <a16:creationId xmlns:a16="http://schemas.microsoft.com/office/drawing/2014/main" id="{7390CBC0-0A7B-46A9-9F64-16A3807AEE98}"/>
              </a:ext>
            </a:extLst>
          </p:cNvPr>
          <p:cNvSpPr txBox="1"/>
          <p:nvPr/>
        </p:nvSpPr>
        <p:spPr>
          <a:xfrm>
            <a:off x="5660316" y="4987746"/>
            <a:ext cx="2540509" cy="461665"/>
          </a:xfrm>
          <a:prstGeom prst="rect">
            <a:avLst/>
          </a:prstGeom>
          <a:solidFill>
            <a:schemeClr val="bg1"/>
          </a:solidFill>
          <a:ln w="38100">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Eugénie</a:t>
            </a:r>
            <a:endParaRPr kumimoji="0" lang="es-AR"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6" name="Rectangle 15">
            <a:extLst>
              <a:ext uri="{FF2B5EF4-FFF2-40B4-BE49-F238E27FC236}">
                <a16:creationId xmlns:a16="http://schemas.microsoft.com/office/drawing/2014/main" id="{CB510EA0-4022-45B0-82B9-5A62221BBAE9}"/>
              </a:ext>
            </a:extLst>
          </p:cNvPr>
          <p:cNvSpPr/>
          <p:nvPr/>
        </p:nvSpPr>
        <p:spPr>
          <a:xfrm>
            <a:off x="5684213" y="5558518"/>
            <a:ext cx="2277035" cy="987474"/>
          </a:xfrm>
          <a:prstGeom prst="rect">
            <a:avLst/>
          </a:prstGeom>
          <a:solidFill>
            <a:schemeClr val="bg1"/>
          </a:solidFill>
          <a:ln w="38100">
            <a:solidFill>
              <a:srgbClr val="92D05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AR"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el  13  </a:t>
            </a:r>
            <a:r>
              <a:rPr kumimoji="0" lang="es-AR"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avril</a:t>
            </a:r>
            <a:endParaRPr kumimoji="0" lang="es-AR"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7" name="Rounded Rectangle 19">
            <a:extLst>
              <a:ext uri="{FF2B5EF4-FFF2-40B4-BE49-F238E27FC236}">
                <a16:creationId xmlns:a16="http://schemas.microsoft.com/office/drawing/2014/main" id="{C34506B5-7FF1-485F-A5FA-5DDA21E53854}"/>
              </a:ext>
            </a:extLst>
          </p:cNvPr>
          <p:cNvSpPr/>
          <p:nvPr/>
        </p:nvSpPr>
        <p:spPr>
          <a:xfrm>
            <a:off x="6228739" y="5875909"/>
            <a:ext cx="758746" cy="365384"/>
          </a:xfrm>
          <a:prstGeom prst="round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A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___</a:t>
            </a:r>
          </a:p>
        </p:txBody>
      </p:sp>
      <p:sp>
        <p:nvSpPr>
          <p:cNvPr id="18" name="TextBox 17">
            <a:extLst>
              <a:ext uri="{FF2B5EF4-FFF2-40B4-BE49-F238E27FC236}">
                <a16:creationId xmlns:a16="http://schemas.microsoft.com/office/drawing/2014/main" id="{69328CA2-B79F-4E88-8849-E1FDFA466F22}"/>
              </a:ext>
            </a:extLst>
          </p:cNvPr>
          <p:cNvSpPr txBox="1"/>
          <p:nvPr/>
        </p:nvSpPr>
        <p:spPr>
          <a:xfrm>
            <a:off x="3101577" y="1460393"/>
            <a:ext cx="901057" cy="461665"/>
          </a:xfrm>
          <a:prstGeom prst="rect">
            <a:avLst/>
          </a:prstGeom>
          <a:solidFill>
            <a:schemeClr val="bg1"/>
          </a:solidFill>
          <a:ln w="38100">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Yves</a:t>
            </a:r>
          </a:p>
        </p:txBody>
      </p:sp>
      <p:sp>
        <p:nvSpPr>
          <p:cNvPr id="19" name="Rectangle 18">
            <a:extLst>
              <a:ext uri="{FF2B5EF4-FFF2-40B4-BE49-F238E27FC236}">
                <a16:creationId xmlns:a16="http://schemas.microsoft.com/office/drawing/2014/main" id="{9726C673-1A84-45CB-9DF6-0C805A27EFB8}"/>
              </a:ext>
            </a:extLst>
          </p:cNvPr>
          <p:cNvSpPr/>
          <p:nvPr/>
        </p:nvSpPr>
        <p:spPr>
          <a:xfrm>
            <a:off x="3148247" y="2044462"/>
            <a:ext cx="2236624" cy="873686"/>
          </a:xfrm>
          <a:prstGeom prst="rect">
            <a:avLst/>
          </a:prstGeom>
          <a:solidFill>
            <a:schemeClr val="bg1"/>
          </a:solidFill>
          <a:ln w="38100">
            <a:solidFill>
              <a:srgbClr val="92D05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s-AR"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AR"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le 22 </a:t>
            </a:r>
            <a:r>
              <a:rPr kumimoji="0" lang="es-AR"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octobre</a:t>
            </a:r>
            <a:endParaRPr kumimoji="0" lang="es-AR"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AR"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1" name="Rounded Rectangle 22">
            <a:extLst>
              <a:ext uri="{FF2B5EF4-FFF2-40B4-BE49-F238E27FC236}">
                <a16:creationId xmlns:a16="http://schemas.microsoft.com/office/drawing/2014/main" id="{C1B31F39-044D-43D4-9F79-2D8457E3FB6A}"/>
              </a:ext>
            </a:extLst>
          </p:cNvPr>
          <p:cNvSpPr/>
          <p:nvPr/>
        </p:nvSpPr>
        <p:spPr>
          <a:xfrm>
            <a:off x="4266206" y="2119186"/>
            <a:ext cx="758746" cy="373823"/>
          </a:xfrm>
          <a:prstGeom prst="round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A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____</a:t>
            </a:r>
          </a:p>
        </p:txBody>
      </p:sp>
      <p:sp>
        <p:nvSpPr>
          <p:cNvPr id="22" name="TextBox 21">
            <a:extLst>
              <a:ext uri="{FF2B5EF4-FFF2-40B4-BE49-F238E27FC236}">
                <a16:creationId xmlns:a16="http://schemas.microsoft.com/office/drawing/2014/main" id="{1B5BDAF5-147E-4E67-A85E-BB22F030986A}"/>
              </a:ext>
            </a:extLst>
          </p:cNvPr>
          <p:cNvSpPr txBox="1"/>
          <p:nvPr/>
        </p:nvSpPr>
        <p:spPr>
          <a:xfrm>
            <a:off x="5504647" y="1498262"/>
            <a:ext cx="121295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AR"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Pierre</a:t>
            </a:r>
          </a:p>
        </p:txBody>
      </p:sp>
      <p:sp>
        <p:nvSpPr>
          <p:cNvPr id="23" name="Rectangle 22">
            <a:extLst>
              <a:ext uri="{FF2B5EF4-FFF2-40B4-BE49-F238E27FC236}">
                <a16:creationId xmlns:a16="http://schemas.microsoft.com/office/drawing/2014/main" id="{C4906FB7-9433-447D-8FAB-3C8BD7BC92AB}"/>
              </a:ext>
            </a:extLst>
          </p:cNvPr>
          <p:cNvSpPr/>
          <p:nvPr/>
        </p:nvSpPr>
        <p:spPr>
          <a:xfrm>
            <a:off x="5662463" y="2024814"/>
            <a:ext cx="2236624" cy="847982"/>
          </a:xfrm>
          <a:prstGeom prst="rect">
            <a:avLst/>
          </a:prstGeom>
          <a:solidFill>
            <a:schemeClr val="bg1"/>
          </a:solidFill>
          <a:ln w="38100">
            <a:solidFill>
              <a:srgbClr val="92D05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AR"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le  25  </a:t>
            </a:r>
            <a:r>
              <a:rPr kumimoji="0" lang="es-AR"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juin</a:t>
            </a:r>
            <a:endParaRPr kumimoji="0" lang="es-AR"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4" name="Rounded Rectangle 27">
            <a:extLst>
              <a:ext uri="{FF2B5EF4-FFF2-40B4-BE49-F238E27FC236}">
                <a16:creationId xmlns:a16="http://schemas.microsoft.com/office/drawing/2014/main" id="{261E9691-A3C0-4BF3-A603-03815AED073F}"/>
              </a:ext>
            </a:extLst>
          </p:cNvPr>
          <p:cNvSpPr/>
          <p:nvPr/>
        </p:nvSpPr>
        <p:spPr>
          <a:xfrm>
            <a:off x="6241221" y="2264089"/>
            <a:ext cx="758746" cy="347155"/>
          </a:xfrm>
          <a:prstGeom prst="round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A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___</a:t>
            </a:r>
          </a:p>
        </p:txBody>
      </p:sp>
      <p:sp>
        <p:nvSpPr>
          <p:cNvPr id="25" name="TextBox 24">
            <a:extLst>
              <a:ext uri="{FF2B5EF4-FFF2-40B4-BE49-F238E27FC236}">
                <a16:creationId xmlns:a16="http://schemas.microsoft.com/office/drawing/2014/main" id="{80BBCB63-9E6B-423D-AA67-E3F77CB3CF93}"/>
              </a:ext>
            </a:extLst>
          </p:cNvPr>
          <p:cNvSpPr txBox="1"/>
          <p:nvPr/>
        </p:nvSpPr>
        <p:spPr>
          <a:xfrm>
            <a:off x="5706562" y="3248647"/>
            <a:ext cx="2610472" cy="461665"/>
          </a:xfrm>
          <a:prstGeom prst="rect">
            <a:avLst/>
          </a:prstGeom>
          <a:solidFill>
            <a:schemeClr val="bg1"/>
          </a:solidFill>
          <a:ln w="38100">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Léa</a:t>
            </a:r>
            <a:endParaRPr kumimoji="0" lang="es-AR"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6" name="Rectangle 25">
            <a:extLst>
              <a:ext uri="{FF2B5EF4-FFF2-40B4-BE49-F238E27FC236}">
                <a16:creationId xmlns:a16="http://schemas.microsoft.com/office/drawing/2014/main" id="{E83252F5-7C2E-4E70-A3B9-3510FC17F9C1}"/>
              </a:ext>
            </a:extLst>
          </p:cNvPr>
          <p:cNvSpPr/>
          <p:nvPr/>
        </p:nvSpPr>
        <p:spPr>
          <a:xfrm>
            <a:off x="5643008" y="3740401"/>
            <a:ext cx="2300092" cy="953991"/>
          </a:xfrm>
          <a:prstGeom prst="rect">
            <a:avLst/>
          </a:prstGeom>
          <a:solidFill>
            <a:schemeClr val="bg1"/>
          </a:solidFill>
          <a:ln w="38100">
            <a:solidFill>
              <a:srgbClr val="92D05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AR"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AR"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le  16  </a:t>
            </a:r>
            <a:r>
              <a:rPr kumimoji="0" lang="es-AR"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mai</a:t>
            </a:r>
            <a:endParaRPr kumimoji="0" lang="es-AR"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AR"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7" name="Rounded Rectangle 30">
            <a:extLst>
              <a:ext uri="{FF2B5EF4-FFF2-40B4-BE49-F238E27FC236}">
                <a16:creationId xmlns:a16="http://schemas.microsoft.com/office/drawing/2014/main" id="{69111740-8BE1-4E15-BA14-9652CF1834A6}"/>
              </a:ext>
            </a:extLst>
          </p:cNvPr>
          <p:cNvSpPr/>
          <p:nvPr/>
        </p:nvSpPr>
        <p:spPr>
          <a:xfrm>
            <a:off x="6253052" y="4060353"/>
            <a:ext cx="758746" cy="347155"/>
          </a:xfrm>
          <a:prstGeom prst="round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A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____</a:t>
            </a:r>
          </a:p>
        </p:txBody>
      </p:sp>
      <p:sp>
        <p:nvSpPr>
          <p:cNvPr id="28" name="TextBox 27">
            <a:extLst>
              <a:ext uri="{FF2B5EF4-FFF2-40B4-BE49-F238E27FC236}">
                <a16:creationId xmlns:a16="http://schemas.microsoft.com/office/drawing/2014/main" id="{BDC8E6A7-8149-4732-AEA3-EA0AF7F8266A}"/>
              </a:ext>
            </a:extLst>
          </p:cNvPr>
          <p:cNvSpPr txBox="1"/>
          <p:nvPr/>
        </p:nvSpPr>
        <p:spPr>
          <a:xfrm>
            <a:off x="8307217" y="4945633"/>
            <a:ext cx="2179767" cy="461665"/>
          </a:xfrm>
          <a:prstGeom prst="rect">
            <a:avLst/>
          </a:prstGeom>
          <a:solidFill>
            <a:schemeClr val="bg1"/>
          </a:solidFill>
          <a:ln w="38100">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Clémentine</a:t>
            </a:r>
            <a:endParaRPr kumimoji="0" lang="es-AR"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9" name="Rectangle 28">
            <a:extLst>
              <a:ext uri="{FF2B5EF4-FFF2-40B4-BE49-F238E27FC236}">
                <a16:creationId xmlns:a16="http://schemas.microsoft.com/office/drawing/2014/main" id="{26718026-612D-4EDF-949C-349D1126D840}"/>
              </a:ext>
            </a:extLst>
          </p:cNvPr>
          <p:cNvSpPr/>
          <p:nvPr/>
        </p:nvSpPr>
        <p:spPr>
          <a:xfrm>
            <a:off x="8393082" y="5531334"/>
            <a:ext cx="2225241" cy="975376"/>
          </a:xfrm>
          <a:prstGeom prst="rect">
            <a:avLst/>
          </a:prstGeom>
          <a:solidFill>
            <a:schemeClr val="bg1"/>
          </a:solidFill>
          <a:ln w="38100">
            <a:solidFill>
              <a:srgbClr val="92D05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AR"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AR"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le 27  </a:t>
            </a:r>
            <a:r>
              <a:rPr kumimoji="0" lang="es-AR"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novembre</a:t>
            </a:r>
            <a:endParaRPr kumimoji="0" lang="es-AR"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AR"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0" name="Rounded Rectangle 33">
            <a:extLst>
              <a:ext uri="{FF2B5EF4-FFF2-40B4-BE49-F238E27FC236}">
                <a16:creationId xmlns:a16="http://schemas.microsoft.com/office/drawing/2014/main" id="{B7B8084E-4B43-4ACC-B449-6088AD2341BA}"/>
              </a:ext>
            </a:extLst>
          </p:cNvPr>
          <p:cNvSpPr/>
          <p:nvPr/>
        </p:nvSpPr>
        <p:spPr>
          <a:xfrm>
            <a:off x="9458320" y="5637719"/>
            <a:ext cx="758746" cy="365384"/>
          </a:xfrm>
          <a:prstGeom prst="round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A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___</a:t>
            </a:r>
          </a:p>
        </p:txBody>
      </p:sp>
      <p:sp>
        <p:nvSpPr>
          <p:cNvPr id="31" name="TextBox 30">
            <a:extLst>
              <a:ext uri="{FF2B5EF4-FFF2-40B4-BE49-F238E27FC236}">
                <a16:creationId xmlns:a16="http://schemas.microsoft.com/office/drawing/2014/main" id="{EC2B2790-A23F-4594-A2FA-49470F121E98}"/>
              </a:ext>
            </a:extLst>
          </p:cNvPr>
          <p:cNvSpPr txBox="1"/>
          <p:nvPr/>
        </p:nvSpPr>
        <p:spPr>
          <a:xfrm>
            <a:off x="8350780" y="3195267"/>
            <a:ext cx="2540509" cy="461665"/>
          </a:xfrm>
          <a:prstGeom prst="rect">
            <a:avLst/>
          </a:prstGeom>
          <a:solidFill>
            <a:schemeClr val="bg1"/>
          </a:solidFill>
          <a:ln w="38100">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2400" b="1" i="0" u="none" strike="noStrike" kern="1200" cap="none" spc="0" normalizeH="0" baseline="0" noProof="0" dirty="0" err="1">
                <a:ln>
                  <a:noFill/>
                </a:ln>
                <a:solidFill>
                  <a:srgbClr val="4472C4">
                    <a:lumMod val="50000"/>
                  </a:srgbClr>
                </a:solidFill>
                <a:effectLst/>
                <a:uLnTx/>
                <a:uFillTx/>
                <a:latin typeface="Century Gothic" panose="020F0302020204030204"/>
              </a:rPr>
              <a:t>Adèle</a:t>
            </a:r>
            <a:r>
              <a:rPr kumimoji="0" lang="es-AR"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p:txBody>
      </p:sp>
      <p:sp>
        <p:nvSpPr>
          <p:cNvPr id="32" name="Rectangle 31">
            <a:extLst>
              <a:ext uri="{FF2B5EF4-FFF2-40B4-BE49-F238E27FC236}">
                <a16:creationId xmlns:a16="http://schemas.microsoft.com/office/drawing/2014/main" id="{E344672B-AB44-4F03-B93B-D0A97C01B63C}"/>
              </a:ext>
            </a:extLst>
          </p:cNvPr>
          <p:cNvSpPr/>
          <p:nvPr/>
        </p:nvSpPr>
        <p:spPr>
          <a:xfrm>
            <a:off x="8381699" y="3763838"/>
            <a:ext cx="2236624" cy="873686"/>
          </a:xfrm>
          <a:prstGeom prst="rect">
            <a:avLst/>
          </a:prstGeom>
          <a:solidFill>
            <a:schemeClr val="bg1"/>
          </a:solidFill>
          <a:ln w="38100">
            <a:solidFill>
              <a:srgbClr val="92D05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s-AR"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AR"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le 15 </a:t>
            </a:r>
            <a:r>
              <a:rPr kumimoji="0" lang="es-AR"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aout</a:t>
            </a:r>
            <a:endParaRPr kumimoji="0" lang="es-AR"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AR"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3" name="Rounded Rectangle 22">
            <a:extLst>
              <a:ext uri="{FF2B5EF4-FFF2-40B4-BE49-F238E27FC236}">
                <a16:creationId xmlns:a16="http://schemas.microsoft.com/office/drawing/2014/main" id="{D578B1AF-2C10-4F46-B8EA-4E31FCE8FAF1}"/>
              </a:ext>
            </a:extLst>
          </p:cNvPr>
          <p:cNvSpPr/>
          <p:nvPr/>
        </p:nvSpPr>
        <p:spPr>
          <a:xfrm>
            <a:off x="8968695" y="4060924"/>
            <a:ext cx="531316" cy="332069"/>
          </a:xfrm>
          <a:prstGeom prst="round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A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__</a:t>
            </a:r>
          </a:p>
        </p:txBody>
      </p:sp>
      <p:grpSp>
        <p:nvGrpSpPr>
          <p:cNvPr id="10" name="Group 9">
            <a:extLst>
              <a:ext uri="{FF2B5EF4-FFF2-40B4-BE49-F238E27FC236}">
                <a16:creationId xmlns:a16="http://schemas.microsoft.com/office/drawing/2014/main" id="{8C1BF8E1-332B-4DB6-8EAC-C7AFE68DDE02}"/>
              </a:ext>
            </a:extLst>
          </p:cNvPr>
          <p:cNvGrpSpPr/>
          <p:nvPr/>
        </p:nvGrpSpPr>
        <p:grpSpPr>
          <a:xfrm>
            <a:off x="1625924" y="3238525"/>
            <a:ext cx="2935200" cy="2319993"/>
            <a:chOff x="80562" y="1308186"/>
            <a:chExt cx="2935200" cy="2319993"/>
          </a:xfrm>
        </p:grpSpPr>
        <p:sp>
          <p:nvSpPr>
            <p:cNvPr id="20" name="Oval Callout 13">
              <a:extLst>
                <a:ext uri="{FF2B5EF4-FFF2-40B4-BE49-F238E27FC236}">
                  <a16:creationId xmlns:a16="http://schemas.microsoft.com/office/drawing/2014/main" id="{8C23B8BE-C178-4B44-8297-DF4DE16301D5}"/>
                </a:ext>
              </a:extLst>
            </p:cNvPr>
            <p:cNvSpPr/>
            <p:nvPr/>
          </p:nvSpPr>
          <p:spPr>
            <a:xfrm>
              <a:off x="80562" y="1308186"/>
              <a:ext cx="2935200" cy="2319993"/>
            </a:xfrm>
            <a:prstGeom prst="wedgeEllipseCallout">
              <a:avLst>
                <a:gd name="adj1" fmla="val -65287"/>
                <a:gd name="adj2" fmla="val -62335"/>
              </a:avLst>
            </a:prstGeom>
            <a:solidFill>
              <a:schemeClr val="accent3">
                <a:lumMod val="75000"/>
              </a:schemeClr>
            </a:solidFill>
            <a:ln w="12700" cap="flat" cmpd="sng" algn="ctr">
              <a:solidFill>
                <a:srgbClr val="FF0066"/>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prstClr val="white"/>
                </a:solidFill>
                <a:effectLst/>
                <a:uLnTx/>
                <a:uFillTx/>
                <a:latin typeface="Century Gothic" panose="020F0302020204030204"/>
              </a:endParaRPr>
            </a:p>
          </p:txBody>
        </p:sp>
        <p:sp>
          <p:nvSpPr>
            <p:cNvPr id="8" name="Rectangle 7">
              <a:extLst>
                <a:ext uri="{FF2B5EF4-FFF2-40B4-BE49-F238E27FC236}">
                  <a16:creationId xmlns:a16="http://schemas.microsoft.com/office/drawing/2014/main" id="{771F5BF3-3B2E-4C37-B87B-7D8FCD180FF0}"/>
                </a:ext>
              </a:extLst>
            </p:cNvPr>
            <p:cNvSpPr/>
            <p:nvPr/>
          </p:nvSpPr>
          <p:spPr>
            <a:xfrm>
              <a:off x="226733" y="1702876"/>
              <a:ext cx="2663284" cy="156966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F0302020204030204"/>
                </a:rPr>
                <a:t>Use </a:t>
              </a:r>
              <a:r>
                <a:rPr kumimoji="0" lang="en-GB" sz="2400" b="1" i="1" u="none" strike="noStrike" kern="1200" cap="none" spc="0" normalizeH="0" baseline="0" noProof="0" dirty="0">
                  <a:ln>
                    <a:noFill/>
                  </a:ln>
                  <a:solidFill>
                    <a:prstClr val="white"/>
                  </a:solidFill>
                  <a:effectLst/>
                  <a:uLnTx/>
                  <a:uFillTx/>
                  <a:latin typeface="Century Gothic" panose="020F0302020204030204"/>
                </a:rPr>
                <a:t>le</a:t>
              </a:r>
              <a:r>
                <a:rPr kumimoji="0" lang="en-GB" sz="2400" b="0" i="0" u="none" strike="noStrike" kern="1200" cap="none" spc="0" normalizeH="0" baseline="0" noProof="0" dirty="0">
                  <a:ln>
                    <a:noFill/>
                  </a:ln>
                  <a:solidFill>
                    <a:prstClr val="white"/>
                  </a:solidFill>
                  <a:effectLst/>
                  <a:uLnTx/>
                  <a:uFillTx/>
                  <a:latin typeface="Century Gothic" panose="020F0302020204030204"/>
                </a:rPr>
                <a:t> before the number </a:t>
              </a:r>
              <a:br>
                <a:rPr kumimoji="0" lang="en-GB" sz="2400" b="0" i="0" u="none" strike="noStrike" kern="1200" cap="none" spc="0" normalizeH="0" baseline="0" noProof="0" dirty="0">
                  <a:ln>
                    <a:noFill/>
                  </a:ln>
                  <a:solidFill>
                    <a:prstClr val="white"/>
                  </a:solidFill>
                  <a:effectLst/>
                  <a:uLnTx/>
                  <a:uFillTx/>
                  <a:latin typeface="Century Gothic" panose="020F0302020204030204"/>
                </a:rPr>
              </a:br>
              <a:r>
                <a:rPr kumimoji="0" lang="en-GB" sz="2400" b="0" i="0" u="none" strike="noStrike" kern="1200" cap="none" spc="0" normalizeH="0" baseline="0" noProof="0" dirty="0">
                  <a:ln>
                    <a:noFill/>
                  </a:ln>
                  <a:solidFill>
                    <a:prstClr val="white"/>
                  </a:solidFill>
                  <a:effectLst/>
                  <a:uLnTx/>
                  <a:uFillTx/>
                  <a:latin typeface="Century Gothic" panose="020F0302020204030204"/>
                </a:rPr>
                <a:t>to mean </a:t>
              </a:r>
              <a:r>
                <a:rPr kumimoji="0" lang="en-GB" sz="2400" b="0" i="1" u="none" strike="noStrike" kern="1200" cap="none" spc="0" normalizeH="0" baseline="0" noProof="0" dirty="0">
                  <a:ln>
                    <a:noFill/>
                  </a:ln>
                  <a:solidFill>
                    <a:prstClr val="white"/>
                  </a:solidFill>
                  <a:effectLst/>
                  <a:uLnTx/>
                  <a:uFillTx/>
                  <a:latin typeface="Century Gothic" panose="020F0302020204030204"/>
                </a:rPr>
                <a:t>‘(on) the’ </a:t>
              </a:r>
              <a:r>
                <a:rPr kumimoji="0" lang="en-GB" sz="2400" b="0" i="0" u="none" strike="noStrike" kern="1200" cap="none" spc="0" normalizeH="0" baseline="0" noProof="0" dirty="0">
                  <a:ln>
                    <a:noFill/>
                  </a:ln>
                  <a:solidFill>
                    <a:prstClr val="white"/>
                  </a:solidFill>
                  <a:effectLst/>
                  <a:uLnTx/>
                  <a:uFillTx/>
                  <a:latin typeface="Century Gothic" panose="020F0302020204030204"/>
                </a:rPr>
                <a:t>with dates.</a:t>
              </a:r>
              <a:endParaRPr kumimoji="0" lang="en-GB" sz="2400" b="1" i="0" u="none" strike="noStrike" kern="1200" cap="none" spc="0" normalizeH="0" baseline="0" noProof="0" dirty="0">
                <a:ln>
                  <a:noFill/>
                </a:ln>
                <a:solidFill>
                  <a:prstClr val="white"/>
                </a:solidFill>
                <a:effectLst/>
                <a:uLnTx/>
                <a:uFillTx/>
                <a:latin typeface="Century Gothic" panose="020F0302020204030204"/>
              </a:endParaRPr>
            </a:p>
          </p:txBody>
        </p:sp>
      </p:grpSp>
      <p:pic>
        <p:nvPicPr>
          <p:cNvPr id="41" name="Picture 40">
            <a:hlinkClick r:id="" action="ppaction://noaction">
              <a:snd r:embed="rId6" name="s13_1.wav"/>
            </a:hlinkClick>
            <a:extLst>
              <a:ext uri="{FF2B5EF4-FFF2-40B4-BE49-F238E27FC236}">
                <a16:creationId xmlns:a16="http://schemas.microsoft.com/office/drawing/2014/main" id="{5B5DFD35-6115-45C5-82BE-61F891B9416F}"/>
              </a:ext>
            </a:extLst>
          </p:cNvPr>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002634" y="1177508"/>
            <a:ext cx="717055" cy="800083"/>
          </a:xfrm>
          <a:prstGeom prst="rect">
            <a:avLst/>
          </a:prstGeom>
        </p:spPr>
      </p:pic>
      <p:pic>
        <p:nvPicPr>
          <p:cNvPr id="42" name="Picture 41">
            <a:hlinkClick r:id="" action="ppaction://noaction">
              <a:snd r:embed="rId8" name="s13_2.wav"/>
            </a:hlinkClick>
            <a:extLst>
              <a:ext uri="{FF2B5EF4-FFF2-40B4-BE49-F238E27FC236}">
                <a16:creationId xmlns:a16="http://schemas.microsoft.com/office/drawing/2014/main" id="{798473A0-5B34-4358-8882-E1211DA9C211}"/>
              </a:ext>
            </a:extLst>
          </p:cNvPr>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703846" y="1190970"/>
            <a:ext cx="717055" cy="800083"/>
          </a:xfrm>
          <a:prstGeom prst="rect">
            <a:avLst/>
          </a:prstGeom>
        </p:spPr>
      </p:pic>
      <p:pic>
        <p:nvPicPr>
          <p:cNvPr id="43" name="Picture 42">
            <a:hlinkClick r:id="" action="ppaction://noaction">
              <a:snd r:embed="rId9" name="s13_3.wav"/>
            </a:hlinkClick>
            <a:extLst>
              <a:ext uri="{FF2B5EF4-FFF2-40B4-BE49-F238E27FC236}">
                <a16:creationId xmlns:a16="http://schemas.microsoft.com/office/drawing/2014/main" id="{ACAE62C5-FF92-4E40-8789-1192C3A441AC}"/>
              </a:ext>
            </a:extLst>
          </p:cNvPr>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353805" y="1192060"/>
            <a:ext cx="717055" cy="800083"/>
          </a:xfrm>
          <a:prstGeom prst="rect">
            <a:avLst/>
          </a:prstGeom>
        </p:spPr>
      </p:pic>
      <p:pic>
        <p:nvPicPr>
          <p:cNvPr id="44" name="Picture 43">
            <a:hlinkClick r:id="" action="ppaction://noaction">
              <a:snd r:embed="rId10" name="s13_4.wav"/>
            </a:hlinkClick>
            <a:extLst>
              <a:ext uri="{FF2B5EF4-FFF2-40B4-BE49-F238E27FC236}">
                <a16:creationId xmlns:a16="http://schemas.microsoft.com/office/drawing/2014/main" id="{B771E102-215F-4F94-9DCB-99432F6629B2}"/>
              </a:ext>
            </a:extLst>
          </p:cNvPr>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572044" y="2959797"/>
            <a:ext cx="717055" cy="800083"/>
          </a:xfrm>
          <a:prstGeom prst="rect">
            <a:avLst/>
          </a:prstGeom>
        </p:spPr>
      </p:pic>
      <p:pic>
        <p:nvPicPr>
          <p:cNvPr id="45" name="Picture 44">
            <a:hlinkClick r:id="" action="ppaction://noaction">
              <a:snd r:embed="rId11" name="s13_5.wav"/>
            </a:hlinkClick>
            <a:extLst>
              <a:ext uri="{FF2B5EF4-FFF2-40B4-BE49-F238E27FC236}">
                <a16:creationId xmlns:a16="http://schemas.microsoft.com/office/drawing/2014/main" id="{97DA203E-F931-4BB4-9907-8CAEEB93C63B}"/>
              </a:ext>
            </a:extLst>
          </p:cNvPr>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500011" y="2959797"/>
            <a:ext cx="717055" cy="800083"/>
          </a:xfrm>
          <a:prstGeom prst="rect">
            <a:avLst/>
          </a:prstGeom>
        </p:spPr>
      </p:pic>
      <p:pic>
        <p:nvPicPr>
          <p:cNvPr id="46" name="Picture 45">
            <a:hlinkClick r:id="" action="ppaction://noaction">
              <a:snd r:embed="rId12" name="s13_7.wav"/>
            </a:hlinkClick>
            <a:extLst>
              <a:ext uri="{FF2B5EF4-FFF2-40B4-BE49-F238E27FC236}">
                <a16:creationId xmlns:a16="http://schemas.microsoft.com/office/drawing/2014/main" id="{30C5E72D-9223-4DBD-AD5B-A549E4756A83}"/>
              </a:ext>
            </a:extLst>
          </p:cNvPr>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292517" y="4694392"/>
            <a:ext cx="717055" cy="800083"/>
          </a:xfrm>
          <a:prstGeom prst="rect">
            <a:avLst/>
          </a:prstGeom>
        </p:spPr>
      </p:pic>
      <p:pic>
        <p:nvPicPr>
          <p:cNvPr id="47" name="Picture 46">
            <a:hlinkClick r:id="" action="ppaction://noaction">
              <a:snd r:embed="rId13" name="s13_6.wav"/>
            </a:hlinkClick>
            <a:extLst>
              <a:ext uri="{FF2B5EF4-FFF2-40B4-BE49-F238E27FC236}">
                <a16:creationId xmlns:a16="http://schemas.microsoft.com/office/drawing/2014/main" id="{729AF331-B717-46EC-A4C5-CDE54BBEF7A0}"/>
              </a:ext>
            </a:extLst>
          </p:cNvPr>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188046" y="4713565"/>
            <a:ext cx="717055" cy="800083"/>
          </a:xfrm>
          <a:prstGeom prst="rect">
            <a:avLst/>
          </a:prstGeom>
        </p:spPr>
      </p:pic>
      <p:pic>
        <p:nvPicPr>
          <p:cNvPr id="48" name="Picture 47">
            <a:extLst>
              <a:ext uri="{FF2B5EF4-FFF2-40B4-BE49-F238E27FC236}">
                <a16:creationId xmlns:a16="http://schemas.microsoft.com/office/drawing/2014/main" id="{6980BCC2-6DEF-4F3C-8E07-F17BCDF293B6}"/>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9642164" y="143922"/>
            <a:ext cx="949138" cy="915918"/>
          </a:xfrm>
          <a:prstGeom prst="rect">
            <a:avLst/>
          </a:prstGeom>
        </p:spPr>
      </p:pic>
      <p:sp>
        <p:nvSpPr>
          <p:cNvPr id="51" name="Google Shape;167;p2">
            <a:extLst>
              <a:ext uri="{FF2B5EF4-FFF2-40B4-BE49-F238E27FC236}">
                <a16:creationId xmlns:a16="http://schemas.microsoft.com/office/drawing/2014/main" id="{18608A84-562B-4A3C-ABD5-E28C542E69C9}"/>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4" name="Picture 3" descr="A cartoon of a child&#10;&#10;Description automatically generated with low confidence">
            <a:extLst>
              <a:ext uri="{FF2B5EF4-FFF2-40B4-BE49-F238E27FC236}">
                <a16:creationId xmlns:a16="http://schemas.microsoft.com/office/drawing/2014/main" id="{E5586798-FBA4-40FF-9086-0B646F564E4B}"/>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flipH="1">
            <a:off x="57531" y="1922058"/>
            <a:ext cx="1646112" cy="4929066"/>
          </a:xfrm>
          <a:prstGeom prst="rect">
            <a:avLst/>
          </a:prstGeom>
        </p:spPr>
      </p:pic>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21"/>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2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27"/>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33"/>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3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7" grpId="0" animBg="1"/>
      <p:bldP spid="21" grpId="0" animBg="1"/>
      <p:bldP spid="24" grpId="0" animBg="1"/>
      <p:bldP spid="27" grpId="0" animBg="1"/>
      <p:bldP spid="30" grpId="0" animBg="1"/>
      <p:bldP spid="3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fontScale="90000"/>
          </a:bodyPr>
          <a:lstStyle/>
          <a:p>
            <a:r>
              <a:rPr lang="en-GB" sz="2800" b="1" dirty="0">
                <a:solidFill>
                  <a:srgbClr val="002060"/>
                </a:solidFill>
                <a:latin typeface="Century Gothic" panose="020B0502020202020204" pitchFamily="34" charset="0"/>
                <a:ea typeface="Century Gothic"/>
                <a:cs typeface="Century Gothic"/>
                <a:sym typeface="Century Gothic"/>
              </a:rPr>
              <a:t>Follow up 4A: </a:t>
            </a:r>
            <a:endParaRPr lang="en-GB" sz="2800" dirty="0">
              <a:latin typeface="Century Gothic" panose="020B0502020202020204" pitchFamily="34" charset="0"/>
            </a:endParaRPr>
          </a:p>
        </p:txBody>
      </p:sp>
      <p:sp>
        <p:nvSpPr>
          <p:cNvPr id="33" name="Google Shape;167;p2">
            <a:extLst>
              <a:ext uri="{FF2B5EF4-FFF2-40B4-BE49-F238E27FC236}">
                <a16:creationId xmlns:a16="http://schemas.microsoft.com/office/drawing/2014/main" id="{F6EBF477-5B38-42D2-8306-ABF1F35CD572}"/>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2" name="TextBox 51">
            <a:extLst>
              <a:ext uri="{FF2B5EF4-FFF2-40B4-BE49-F238E27FC236}">
                <a16:creationId xmlns:a16="http://schemas.microsoft.com/office/drawing/2014/main" id="{F3082EA1-6ED0-40AF-B3A4-2A6A7FC78D5A}"/>
              </a:ext>
            </a:extLst>
          </p:cNvPr>
          <p:cNvSpPr txBox="1"/>
          <p:nvPr/>
        </p:nvSpPr>
        <p:spPr>
          <a:xfrm>
            <a:off x="2800492" y="106125"/>
            <a:ext cx="8746967" cy="49244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Parle</a:t>
            </a: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avec ton/ta </a:t>
            </a: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partenaire</a:t>
            </a: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p>
        </p:txBody>
      </p:sp>
      <p:sp>
        <p:nvSpPr>
          <p:cNvPr id="44" name="TextBox 43">
            <a:extLst>
              <a:ext uri="{FF2B5EF4-FFF2-40B4-BE49-F238E27FC236}">
                <a16:creationId xmlns:a16="http://schemas.microsoft.com/office/drawing/2014/main" id="{5D0898DE-1127-456E-A502-E1D92714763F}"/>
              </a:ext>
            </a:extLst>
          </p:cNvPr>
          <p:cNvSpPr txBox="1"/>
          <p:nvPr/>
        </p:nvSpPr>
        <p:spPr>
          <a:xfrm>
            <a:off x="123171" y="751954"/>
            <a:ext cx="10251373"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Parle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51" name="Title 2">
            <a:extLst>
              <a:ext uri="{FF2B5EF4-FFF2-40B4-BE49-F238E27FC236}">
                <a16:creationId xmlns:a16="http://schemas.microsoft.com/office/drawing/2014/main" id="{8A4234D7-8B30-41DD-973F-D76A771D8978}"/>
              </a:ext>
            </a:extLst>
          </p:cNvPr>
          <p:cNvSpPr txBox="1">
            <a:spLocks/>
          </p:cNvSpPr>
          <p:nvPr/>
        </p:nvSpPr>
        <p:spPr>
          <a:xfrm>
            <a:off x="11238143" y="1135676"/>
            <a:ext cx="781120" cy="374973"/>
          </a:xfrm>
          <a:prstGeom prst="rect">
            <a:avLst/>
          </a:prstGeom>
          <a:solidFill>
            <a:srgbClr val="FF0066"/>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ysClr val="window" lastClr="FFFFFF"/>
                </a:solidFill>
                <a:effectLst/>
                <a:uLnTx/>
                <a:uFillTx/>
                <a:latin typeface="Century Gothic" panose="020B0502020202020204" pitchFamily="34" charset="0"/>
                <a:ea typeface="+mj-ea"/>
                <a:cs typeface="+mj-cs"/>
              </a:rPr>
              <a:t>parler</a:t>
            </a:r>
            <a:endParaRPr kumimoji="0" lang="en-GB" sz="2000" b="1" i="0" u="none" strike="noStrike" kern="1200" cap="none" spc="0" normalizeH="0" baseline="0" noProof="0" dirty="0">
              <a:ln>
                <a:noFill/>
              </a:ln>
              <a:solidFill>
                <a:sysClr val="window" lastClr="FFFFFF"/>
              </a:solidFill>
              <a:effectLst/>
              <a:uLnTx/>
              <a:uFillTx/>
              <a:latin typeface="Century Gothic" panose="020B0502020202020204" pitchFamily="34" charset="0"/>
              <a:ea typeface="+mj-ea"/>
              <a:cs typeface="+mj-cs"/>
            </a:endParaRPr>
          </a:p>
        </p:txBody>
      </p:sp>
      <p:pic>
        <p:nvPicPr>
          <p:cNvPr id="53" name="Picture 52" descr="Icon&#10;&#10;Description automatically generated">
            <a:extLst>
              <a:ext uri="{FF2B5EF4-FFF2-40B4-BE49-F238E27FC236}">
                <a16:creationId xmlns:a16="http://schemas.microsoft.com/office/drawing/2014/main" id="{33D069B2-50DB-467E-BFEC-C27687A3300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54" name="Picture 53">
            <a:extLst>
              <a:ext uri="{FF2B5EF4-FFF2-40B4-BE49-F238E27FC236}">
                <a16:creationId xmlns:a16="http://schemas.microsoft.com/office/drawing/2014/main" id="{2E4854F9-B488-465C-8417-865E63EB830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20829" y="589486"/>
            <a:ext cx="870244" cy="848156"/>
          </a:xfrm>
          <a:prstGeom prst="rect">
            <a:avLst/>
          </a:prstGeom>
        </p:spPr>
      </p:pic>
      <p:sp>
        <p:nvSpPr>
          <p:cNvPr id="9" name="TextBox 8">
            <a:extLst>
              <a:ext uri="{FF2B5EF4-FFF2-40B4-BE49-F238E27FC236}">
                <a16:creationId xmlns:a16="http://schemas.microsoft.com/office/drawing/2014/main" id="{5CD5357E-745F-4C15-9028-66624DB31F0A}"/>
              </a:ext>
            </a:extLst>
          </p:cNvPr>
          <p:cNvSpPr txBox="1"/>
          <p:nvPr/>
        </p:nvSpPr>
        <p:spPr>
          <a:xfrm>
            <a:off x="5980980" y="751954"/>
            <a:ext cx="4033061"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Écris</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graphicFrame>
        <p:nvGraphicFramePr>
          <p:cNvPr id="3" name="Table 3">
            <a:extLst>
              <a:ext uri="{FF2B5EF4-FFF2-40B4-BE49-F238E27FC236}">
                <a16:creationId xmlns:a16="http://schemas.microsoft.com/office/drawing/2014/main" id="{6D474AAA-8993-4A60-86F7-E4E086361E37}"/>
              </a:ext>
            </a:extLst>
          </p:cNvPr>
          <p:cNvGraphicFramePr>
            <a:graphicFrameLocks noGrp="1"/>
          </p:cNvGraphicFramePr>
          <p:nvPr/>
        </p:nvGraphicFramePr>
        <p:xfrm>
          <a:off x="200941" y="1898630"/>
          <a:ext cx="4780263" cy="4830870"/>
        </p:xfrm>
        <a:graphic>
          <a:graphicData uri="http://schemas.openxmlformats.org/drawingml/2006/table">
            <a:tbl>
              <a:tblPr firstRow="1" bandRow="1">
                <a:tableStyleId>{5940675A-B579-460E-94D1-54222C63F5DA}</a:tableStyleId>
              </a:tblPr>
              <a:tblGrid>
                <a:gridCol w="4780263">
                  <a:extLst>
                    <a:ext uri="{9D8B030D-6E8A-4147-A177-3AD203B41FA5}">
                      <a16:colId xmlns:a16="http://schemas.microsoft.com/office/drawing/2014/main" val="2677920829"/>
                    </a:ext>
                  </a:extLst>
                </a:gridCol>
              </a:tblGrid>
              <a:tr h="805145">
                <a:tc>
                  <a:txBody>
                    <a:bodyPr/>
                    <a:lstStyle/>
                    <a:p>
                      <a:r>
                        <a:rPr lang="en-GB" sz="2400" dirty="0">
                          <a:solidFill>
                            <a:srgbClr val="002060"/>
                          </a:solidFill>
                          <a:latin typeface="Century Gothic" panose="020B0502020202020204" pitchFamily="34" charset="0"/>
                        </a:rPr>
                        <a:t>Tu…</a:t>
                      </a:r>
                    </a:p>
                  </a:txBody>
                  <a:tcPr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466628718"/>
                  </a:ext>
                </a:extLst>
              </a:tr>
              <a:tr h="805145">
                <a:tc>
                  <a:txBody>
                    <a:bodyPr/>
                    <a:lstStyle/>
                    <a:p>
                      <a:r>
                        <a:rPr lang="en-GB" sz="2400" dirty="0">
                          <a:solidFill>
                            <a:srgbClr val="002060"/>
                          </a:solidFill>
                          <a:latin typeface="Century Gothic" panose="020B0502020202020204" pitchFamily="34" charset="0"/>
                        </a:rPr>
                        <a:t>Tu…</a:t>
                      </a:r>
                    </a:p>
                  </a:txBody>
                  <a:tcPr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68995283"/>
                  </a:ext>
                </a:extLst>
              </a:tr>
              <a:tr h="805145">
                <a:tc>
                  <a:txBody>
                    <a:bodyPr/>
                    <a:lstStyle/>
                    <a:p>
                      <a:r>
                        <a:rPr lang="en-GB" sz="2400" dirty="0">
                          <a:solidFill>
                            <a:srgbClr val="002060"/>
                          </a:solidFill>
                          <a:latin typeface="Century Gothic" panose="020B0502020202020204" pitchFamily="34" charset="0"/>
                        </a:rPr>
                        <a:t>Tu…</a:t>
                      </a:r>
                    </a:p>
                  </a:txBody>
                  <a:tcPr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53540824"/>
                  </a:ext>
                </a:extLst>
              </a:tr>
              <a:tr h="805145">
                <a:tc>
                  <a:txBody>
                    <a:bodyPr/>
                    <a:lstStyle/>
                    <a:p>
                      <a:r>
                        <a:rPr lang="en-GB" sz="2400" dirty="0">
                          <a:solidFill>
                            <a:srgbClr val="002060"/>
                          </a:solidFill>
                          <a:latin typeface="Century Gothic" panose="020B0502020202020204" pitchFamily="34" charset="0"/>
                        </a:rPr>
                        <a:t>Je…</a:t>
                      </a:r>
                    </a:p>
                  </a:txBody>
                  <a:tcPr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19801998"/>
                  </a:ext>
                </a:extLst>
              </a:tr>
              <a:tr h="805145">
                <a:tc>
                  <a:txBody>
                    <a:bodyPr/>
                    <a:lstStyle/>
                    <a:p>
                      <a:r>
                        <a:rPr lang="en-GB" sz="2400" dirty="0">
                          <a:solidFill>
                            <a:srgbClr val="002060"/>
                          </a:solidFill>
                          <a:latin typeface="Century Gothic" panose="020B0502020202020204" pitchFamily="34" charset="0"/>
                        </a:rPr>
                        <a:t>Je…</a:t>
                      </a:r>
                    </a:p>
                  </a:txBody>
                  <a:tcPr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74445152"/>
                  </a:ext>
                </a:extLst>
              </a:tr>
              <a:tr h="805145">
                <a:tc>
                  <a:txBody>
                    <a:bodyPr/>
                    <a:lstStyle/>
                    <a:p>
                      <a:r>
                        <a:rPr lang="en-GB" sz="2400" dirty="0">
                          <a:solidFill>
                            <a:srgbClr val="002060"/>
                          </a:solidFill>
                          <a:latin typeface="Century Gothic" panose="020B0502020202020204" pitchFamily="34" charset="0"/>
                        </a:rPr>
                        <a:t>Je…</a:t>
                      </a:r>
                    </a:p>
                  </a:txBody>
                  <a:tcPr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318606"/>
                  </a:ext>
                </a:extLst>
              </a:tr>
            </a:tbl>
          </a:graphicData>
        </a:graphic>
      </p:graphicFrame>
      <p:sp>
        <p:nvSpPr>
          <p:cNvPr id="5" name="TextBox 4">
            <a:extLst>
              <a:ext uri="{FF2B5EF4-FFF2-40B4-BE49-F238E27FC236}">
                <a16:creationId xmlns:a16="http://schemas.microsoft.com/office/drawing/2014/main" id="{872E3855-D436-4767-BE40-5E805CD5C63B}"/>
              </a:ext>
            </a:extLst>
          </p:cNvPr>
          <p:cNvSpPr txBox="1"/>
          <p:nvPr/>
        </p:nvSpPr>
        <p:spPr>
          <a:xfrm>
            <a:off x="123171" y="1253296"/>
            <a:ext cx="597282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Say: ‘</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You are doing/making </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3 activities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and ‘</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 am doing/making</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3 activities.</a:t>
            </a:r>
          </a:p>
        </p:txBody>
      </p:sp>
      <p:sp>
        <p:nvSpPr>
          <p:cNvPr id="13" name="TextBox 12">
            <a:extLst>
              <a:ext uri="{FF2B5EF4-FFF2-40B4-BE49-F238E27FC236}">
                <a16:creationId xmlns:a16="http://schemas.microsoft.com/office/drawing/2014/main" id="{86C581AA-A282-47D3-8330-53DEC7644C7D}"/>
              </a:ext>
            </a:extLst>
          </p:cNvPr>
          <p:cNvSpPr txBox="1"/>
          <p:nvPr/>
        </p:nvSpPr>
        <p:spPr>
          <a:xfrm>
            <a:off x="5980980" y="1213119"/>
            <a:ext cx="519171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Listen and write the six activities with either ‘doing’ or ‘making’.</a:t>
            </a:r>
          </a:p>
        </p:txBody>
      </p:sp>
      <p:graphicFrame>
        <p:nvGraphicFramePr>
          <p:cNvPr id="14" name="Table 3">
            <a:extLst>
              <a:ext uri="{FF2B5EF4-FFF2-40B4-BE49-F238E27FC236}">
                <a16:creationId xmlns:a16="http://schemas.microsoft.com/office/drawing/2014/main" id="{8FB8E228-6753-47F6-826D-D9E868F65ACE}"/>
              </a:ext>
            </a:extLst>
          </p:cNvPr>
          <p:cNvGraphicFramePr>
            <a:graphicFrameLocks noGrp="1"/>
          </p:cNvGraphicFramePr>
          <p:nvPr>
            <p:extLst>
              <p:ext uri="{D42A27DB-BD31-4B8C-83A1-F6EECF244321}">
                <p14:modId xmlns:p14="http://schemas.microsoft.com/office/powerpoint/2010/main" val="669502390"/>
              </p:ext>
            </p:extLst>
          </p:nvPr>
        </p:nvGraphicFramePr>
        <p:xfrm>
          <a:off x="6096000" y="1921005"/>
          <a:ext cx="5863771" cy="4830870"/>
        </p:xfrm>
        <a:graphic>
          <a:graphicData uri="http://schemas.openxmlformats.org/drawingml/2006/table">
            <a:tbl>
              <a:tblPr firstRow="1" bandRow="1">
                <a:tableStyleId>{5940675A-B579-460E-94D1-54222C63F5DA}</a:tableStyleId>
              </a:tblPr>
              <a:tblGrid>
                <a:gridCol w="5863771">
                  <a:extLst>
                    <a:ext uri="{9D8B030D-6E8A-4147-A177-3AD203B41FA5}">
                      <a16:colId xmlns:a16="http://schemas.microsoft.com/office/drawing/2014/main" val="2677920829"/>
                    </a:ext>
                  </a:extLst>
                </a:gridCol>
              </a:tblGrid>
              <a:tr h="805145">
                <a:tc>
                  <a:txBody>
                    <a:bodyPr/>
                    <a:lstStyle/>
                    <a:p>
                      <a:r>
                        <a:rPr lang="en-GB" sz="2400" dirty="0">
                          <a:solidFill>
                            <a:srgbClr val="002060"/>
                          </a:solidFill>
                          <a:latin typeface="Century Gothic" panose="020B0502020202020204" pitchFamily="34" charset="0"/>
                        </a:rPr>
                        <a:t>I am …</a:t>
                      </a:r>
                    </a:p>
                  </a:txBody>
                  <a:tcPr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466628718"/>
                  </a:ext>
                </a:extLst>
              </a:tr>
              <a:tr h="805145">
                <a:tc>
                  <a:txBody>
                    <a:bodyPr/>
                    <a:lstStyle/>
                    <a:p>
                      <a:r>
                        <a:rPr lang="en-GB" sz="2400" dirty="0">
                          <a:solidFill>
                            <a:srgbClr val="002060"/>
                          </a:solidFill>
                          <a:latin typeface="Century Gothic" panose="020B0502020202020204" pitchFamily="34" charset="0"/>
                        </a:rPr>
                        <a:t>I am …</a:t>
                      </a:r>
                    </a:p>
                  </a:txBody>
                  <a:tcPr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68995283"/>
                  </a:ext>
                </a:extLst>
              </a:tr>
              <a:tr h="805145">
                <a:tc>
                  <a:txBody>
                    <a:bodyPr/>
                    <a:lstStyle/>
                    <a:p>
                      <a:r>
                        <a:rPr lang="en-GB" sz="2400" dirty="0">
                          <a:solidFill>
                            <a:srgbClr val="002060"/>
                          </a:solidFill>
                          <a:latin typeface="Century Gothic" panose="020B0502020202020204" pitchFamily="34" charset="0"/>
                        </a:rPr>
                        <a:t>I am …</a:t>
                      </a:r>
                    </a:p>
                  </a:txBody>
                  <a:tcPr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53540824"/>
                  </a:ext>
                </a:extLst>
              </a:tr>
              <a:tr h="805145">
                <a:tc>
                  <a:txBody>
                    <a:bodyPr/>
                    <a:lstStyle/>
                    <a:p>
                      <a:r>
                        <a:rPr lang="en-GB" sz="2400" dirty="0">
                          <a:solidFill>
                            <a:srgbClr val="002060"/>
                          </a:solidFill>
                          <a:latin typeface="Century Gothic" panose="020B0502020202020204" pitchFamily="34" charset="0"/>
                        </a:rPr>
                        <a:t>You are …</a:t>
                      </a:r>
                    </a:p>
                  </a:txBody>
                  <a:tcPr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19801998"/>
                  </a:ext>
                </a:extLst>
              </a:tr>
              <a:tr h="805145">
                <a:tc>
                  <a:txBody>
                    <a:bodyPr/>
                    <a:lstStyle/>
                    <a:p>
                      <a:r>
                        <a:rPr lang="en-GB" sz="2400" dirty="0">
                          <a:solidFill>
                            <a:srgbClr val="002060"/>
                          </a:solidFill>
                          <a:latin typeface="Century Gothic" panose="020B0502020202020204" pitchFamily="34" charset="0"/>
                        </a:rPr>
                        <a:t>You are …</a:t>
                      </a:r>
                    </a:p>
                  </a:txBody>
                  <a:tcPr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74445152"/>
                  </a:ext>
                </a:extLst>
              </a:tr>
              <a:tr h="805145">
                <a:tc>
                  <a:txBody>
                    <a:bodyPr/>
                    <a:lstStyle/>
                    <a:p>
                      <a:r>
                        <a:rPr lang="en-GB" sz="2400" dirty="0">
                          <a:solidFill>
                            <a:srgbClr val="002060"/>
                          </a:solidFill>
                          <a:latin typeface="Century Gothic" panose="020B0502020202020204" pitchFamily="34" charset="0"/>
                        </a:rPr>
                        <a:t>You are …</a:t>
                      </a:r>
                    </a:p>
                  </a:txBody>
                  <a:tcPr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318606"/>
                  </a:ext>
                </a:extLst>
              </a:tr>
            </a:tbl>
          </a:graphicData>
        </a:graphic>
      </p:graphicFrame>
      <p:pic>
        <p:nvPicPr>
          <p:cNvPr id="6" name="Picture 5" descr="Logo&#10;&#10;Description automatically generated">
            <a:extLst>
              <a:ext uri="{FF2B5EF4-FFF2-40B4-BE49-F238E27FC236}">
                <a16:creationId xmlns:a16="http://schemas.microsoft.com/office/drawing/2014/main" id="{1908CEA1-5AFD-4209-992A-6B8282725D6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39789" y="4336440"/>
            <a:ext cx="751954" cy="751954"/>
          </a:xfrm>
          <a:prstGeom prst="rect">
            <a:avLst/>
          </a:prstGeom>
        </p:spPr>
      </p:pic>
      <p:pic>
        <p:nvPicPr>
          <p:cNvPr id="11" name="Picture 10" descr="A picture containing text&#10;&#10;Description automatically generated">
            <a:extLst>
              <a:ext uri="{FF2B5EF4-FFF2-40B4-BE49-F238E27FC236}">
                <a16:creationId xmlns:a16="http://schemas.microsoft.com/office/drawing/2014/main" id="{F1FA1F00-228D-4B99-AEAD-E30B9E36AC6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39789" y="1876577"/>
            <a:ext cx="613588" cy="848156"/>
          </a:xfrm>
          <a:prstGeom prst="rect">
            <a:avLst/>
          </a:prstGeom>
        </p:spPr>
      </p:pic>
      <p:pic>
        <p:nvPicPr>
          <p:cNvPr id="27" name="Picture 4" descr="Notepad Issue Write - Free image on Pixabay">
            <a:extLst>
              <a:ext uri="{FF2B5EF4-FFF2-40B4-BE49-F238E27FC236}">
                <a16:creationId xmlns:a16="http://schemas.microsoft.com/office/drawing/2014/main" id="{67D4A65F-949D-4E08-8A41-B8EC1998CAD7}"/>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939789" y="5211843"/>
            <a:ext cx="728533" cy="707886"/>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9" descr="Icon&#10;&#10;Description automatically generated">
            <a:extLst>
              <a:ext uri="{FF2B5EF4-FFF2-40B4-BE49-F238E27FC236}">
                <a16:creationId xmlns:a16="http://schemas.microsoft.com/office/drawing/2014/main" id="{3917B5B2-5B11-4881-BD0A-AAA2A4D6BC0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789868" y="3628691"/>
            <a:ext cx="882539" cy="620535"/>
          </a:xfrm>
          <a:prstGeom prst="rect">
            <a:avLst/>
          </a:prstGeom>
        </p:spPr>
      </p:pic>
      <p:pic>
        <p:nvPicPr>
          <p:cNvPr id="34" name="Picture 33" descr="Icon&#10;&#10;Description automatically generated">
            <a:extLst>
              <a:ext uri="{FF2B5EF4-FFF2-40B4-BE49-F238E27FC236}">
                <a16:creationId xmlns:a16="http://schemas.microsoft.com/office/drawing/2014/main" id="{A42AC1F7-90AD-4FAD-9C67-471C254D6A7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886691" y="2724733"/>
            <a:ext cx="785716" cy="751954"/>
          </a:xfrm>
          <a:prstGeom prst="rect">
            <a:avLst/>
          </a:prstGeom>
        </p:spPr>
      </p:pic>
      <p:grpSp>
        <p:nvGrpSpPr>
          <p:cNvPr id="45" name="Group 44">
            <a:extLst>
              <a:ext uri="{FF2B5EF4-FFF2-40B4-BE49-F238E27FC236}">
                <a16:creationId xmlns:a16="http://schemas.microsoft.com/office/drawing/2014/main" id="{366AE791-E563-4A45-AB0D-571E7747C605}"/>
              </a:ext>
            </a:extLst>
          </p:cNvPr>
          <p:cNvGrpSpPr/>
          <p:nvPr/>
        </p:nvGrpSpPr>
        <p:grpSpPr>
          <a:xfrm>
            <a:off x="3585823" y="6033133"/>
            <a:ext cx="1290627" cy="637018"/>
            <a:chOff x="6395573" y="5207346"/>
            <a:chExt cx="2398151" cy="1135155"/>
          </a:xfrm>
        </p:grpSpPr>
        <p:pic>
          <p:nvPicPr>
            <p:cNvPr id="46" name="Picture 45" descr="Logo, icon&#10;&#10;Description automatically generated">
              <a:extLst>
                <a:ext uri="{FF2B5EF4-FFF2-40B4-BE49-F238E27FC236}">
                  <a16:creationId xmlns:a16="http://schemas.microsoft.com/office/drawing/2014/main" id="{6D29BF74-9F38-4537-9BAD-A0B2422EA2A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339271" y="5207346"/>
              <a:ext cx="1454453" cy="1135155"/>
            </a:xfrm>
            <a:prstGeom prst="rect">
              <a:avLst/>
            </a:prstGeom>
          </p:spPr>
        </p:pic>
        <p:pic>
          <p:nvPicPr>
            <p:cNvPr id="47" name="Picture 46" descr="Logo&#10;&#10;Description automatically generated">
              <a:extLst>
                <a:ext uri="{FF2B5EF4-FFF2-40B4-BE49-F238E27FC236}">
                  <a16:creationId xmlns:a16="http://schemas.microsoft.com/office/drawing/2014/main" id="{3704C4DC-7EC7-4AE7-9D42-F332B1973DC1}"/>
                </a:ext>
              </a:extLst>
            </p:cNvPr>
            <p:cNvPicPr>
              <a:picLocks noChangeAspect="1"/>
            </p:cNvPicPr>
            <p:nvPr/>
          </p:nvPicPr>
          <p:blipFill rotWithShape="1">
            <a:blip r:embed="rId11">
              <a:extLst>
                <a:ext uri="{28A0092B-C50C-407E-A947-70E740481C1C}">
                  <a14:useLocalDpi xmlns:a14="http://schemas.microsoft.com/office/drawing/2010/main" val="0"/>
                </a:ext>
              </a:extLst>
            </a:blip>
            <a:srcRect l="45230" t="30750" b="3590"/>
            <a:stretch/>
          </p:blipFill>
          <p:spPr>
            <a:xfrm>
              <a:off x="6395573" y="5383786"/>
              <a:ext cx="1003117" cy="852137"/>
            </a:xfrm>
            <a:prstGeom prst="rect">
              <a:avLst/>
            </a:prstGeom>
          </p:spPr>
        </p:pic>
      </p:grpSp>
    </p:spTree>
    <p:extLst>
      <p:ext uri="{BB962C8B-B14F-4D97-AF65-F5344CB8AC3E}">
        <p14:creationId xmlns:p14="http://schemas.microsoft.com/office/powerpoint/2010/main" val="420448337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fontScale="90000"/>
          </a:bodyPr>
          <a:lstStyle/>
          <a:p>
            <a:r>
              <a:rPr lang="en-GB" sz="2800" b="1" dirty="0">
                <a:solidFill>
                  <a:srgbClr val="002060"/>
                </a:solidFill>
                <a:latin typeface="Century Gothic" panose="020B0502020202020204" pitchFamily="34" charset="0"/>
                <a:ea typeface="Century Gothic"/>
                <a:cs typeface="Century Gothic"/>
                <a:sym typeface="Century Gothic"/>
              </a:rPr>
              <a:t>Follow up 4B: </a:t>
            </a:r>
            <a:endParaRPr lang="en-GB" sz="2800" dirty="0">
              <a:latin typeface="Century Gothic" panose="020B0502020202020204" pitchFamily="34" charset="0"/>
            </a:endParaRPr>
          </a:p>
        </p:txBody>
      </p:sp>
      <p:sp>
        <p:nvSpPr>
          <p:cNvPr id="33" name="Google Shape;167;p2">
            <a:extLst>
              <a:ext uri="{FF2B5EF4-FFF2-40B4-BE49-F238E27FC236}">
                <a16:creationId xmlns:a16="http://schemas.microsoft.com/office/drawing/2014/main" id="{F6EBF477-5B38-42D2-8306-ABF1F35CD572}"/>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2" name="TextBox 51">
            <a:extLst>
              <a:ext uri="{FF2B5EF4-FFF2-40B4-BE49-F238E27FC236}">
                <a16:creationId xmlns:a16="http://schemas.microsoft.com/office/drawing/2014/main" id="{F3082EA1-6ED0-40AF-B3A4-2A6A7FC78D5A}"/>
              </a:ext>
            </a:extLst>
          </p:cNvPr>
          <p:cNvSpPr txBox="1"/>
          <p:nvPr/>
        </p:nvSpPr>
        <p:spPr>
          <a:xfrm>
            <a:off x="2800492" y="106125"/>
            <a:ext cx="8746967" cy="49244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Parle</a:t>
            </a: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avec ton/ta </a:t>
            </a: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partenaire</a:t>
            </a: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p>
        </p:txBody>
      </p:sp>
      <p:sp>
        <p:nvSpPr>
          <p:cNvPr id="44" name="TextBox 43">
            <a:extLst>
              <a:ext uri="{FF2B5EF4-FFF2-40B4-BE49-F238E27FC236}">
                <a16:creationId xmlns:a16="http://schemas.microsoft.com/office/drawing/2014/main" id="{5D0898DE-1127-456E-A502-E1D92714763F}"/>
              </a:ext>
            </a:extLst>
          </p:cNvPr>
          <p:cNvSpPr txBox="1"/>
          <p:nvPr/>
        </p:nvSpPr>
        <p:spPr>
          <a:xfrm>
            <a:off x="6112456" y="726099"/>
            <a:ext cx="10251373"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B</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Parle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51" name="Title 2">
            <a:extLst>
              <a:ext uri="{FF2B5EF4-FFF2-40B4-BE49-F238E27FC236}">
                <a16:creationId xmlns:a16="http://schemas.microsoft.com/office/drawing/2014/main" id="{8A4234D7-8B30-41DD-973F-D76A771D8978}"/>
              </a:ext>
            </a:extLst>
          </p:cNvPr>
          <p:cNvSpPr txBox="1">
            <a:spLocks/>
          </p:cNvSpPr>
          <p:nvPr/>
        </p:nvSpPr>
        <p:spPr>
          <a:xfrm>
            <a:off x="11238143" y="1135676"/>
            <a:ext cx="781120" cy="374973"/>
          </a:xfrm>
          <a:prstGeom prst="rect">
            <a:avLst/>
          </a:prstGeom>
          <a:solidFill>
            <a:srgbClr val="FF0066"/>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ysClr val="window" lastClr="FFFFFF"/>
                </a:solidFill>
                <a:effectLst/>
                <a:uLnTx/>
                <a:uFillTx/>
                <a:latin typeface="Century Gothic" panose="020B0502020202020204" pitchFamily="34" charset="0"/>
                <a:ea typeface="+mj-ea"/>
                <a:cs typeface="+mj-cs"/>
              </a:rPr>
              <a:t>parler</a:t>
            </a:r>
            <a:endParaRPr kumimoji="0" lang="en-GB" sz="2000" b="1" i="0" u="none" strike="noStrike" kern="1200" cap="none" spc="0" normalizeH="0" baseline="0" noProof="0" dirty="0">
              <a:ln>
                <a:noFill/>
              </a:ln>
              <a:solidFill>
                <a:sysClr val="window" lastClr="FFFFFF"/>
              </a:solidFill>
              <a:effectLst/>
              <a:uLnTx/>
              <a:uFillTx/>
              <a:latin typeface="Century Gothic" panose="020B0502020202020204" pitchFamily="34" charset="0"/>
              <a:ea typeface="+mj-ea"/>
              <a:cs typeface="+mj-cs"/>
            </a:endParaRPr>
          </a:p>
        </p:txBody>
      </p:sp>
      <p:pic>
        <p:nvPicPr>
          <p:cNvPr id="53" name="Picture 52" descr="Icon&#10;&#10;Description automatically generated">
            <a:extLst>
              <a:ext uri="{FF2B5EF4-FFF2-40B4-BE49-F238E27FC236}">
                <a16:creationId xmlns:a16="http://schemas.microsoft.com/office/drawing/2014/main" id="{33D069B2-50DB-467E-BFEC-C27687A3300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54" name="Picture 53">
            <a:extLst>
              <a:ext uri="{FF2B5EF4-FFF2-40B4-BE49-F238E27FC236}">
                <a16:creationId xmlns:a16="http://schemas.microsoft.com/office/drawing/2014/main" id="{2E4854F9-B488-465C-8417-865E63EB830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10114" y="563631"/>
            <a:ext cx="870244" cy="848156"/>
          </a:xfrm>
          <a:prstGeom prst="rect">
            <a:avLst/>
          </a:prstGeom>
        </p:spPr>
      </p:pic>
      <p:sp>
        <p:nvSpPr>
          <p:cNvPr id="9" name="TextBox 8">
            <a:extLst>
              <a:ext uri="{FF2B5EF4-FFF2-40B4-BE49-F238E27FC236}">
                <a16:creationId xmlns:a16="http://schemas.microsoft.com/office/drawing/2014/main" id="{5CD5357E-745F-4C15-9028-66624DB31F0A}"/>
              </a:ext>
            </a:extLst>
          </p:cNvPr>
          <p:cNvSpPr txBox="1"/>
          <p:nvPr/>
        </p:nvSpPr>
        <p:spPr>
          <a:xfrm>
            <a:off x="194477" y="710575"/>
            <a:ext cx="4033061"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B</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Écris</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graphicFrame>
        <p:nvGraphicFramePr>
          <p:cNvPr id="3" name="Table 3">
            <a:extLst>
              <a:ext uri="{FF2B5EF4-FFF2-40B4-BE49-F238E27FC236}">
                <a16:creationId xmlns:a16="http://schemas.microsoft.com/office/drawing/2014/main" id="{6D474AAA-8993-4A60-86F7-E4E086361E37}"/>
              </a:ext>
            </a:extLst>
          </p:cNvPr>
          <p:cNvGraphicFramePr>
            <a:graphicFrameLocks noGrp="1"/>
          </p:cNvGraphicFramePr>
          <p:nvPr>
            <p:extLst>
              <p:ext uri="{D42A27DB-BD31-4B8C-83A1-F6EECF244321}">
                <p14:modId xmlns:p14="http://schemas.microsoft.com/office/powerpoint/2010/main" val="1217061110"/>
              </p:ext>
            </p:extLst>
          </p:nvPr>
        </p:nvGraphicFramePr>
        <p:xfrm>
          <a:off x="6038452" y="1887803"/>
          <a:ext cx="4780263" cy="4830870"/>
        </p:xfrm>
        <a:graphic>
          <a:graphicData uri="http://schemas.openxmlformats.org/drawingml/2006/table">
            <a:tbl>
              <a:tblPr firstRow="1" bandRow="1">
                <a:tableStyleId>{5940675A-B579-460E-94D1-54222C63F5DA}</a:tableStyleId>
              </a:tblPr>
              <a:tblGrid>
                <a:gridCol w="4780263">
                  <a:extLst>
                    <a:ext uri="{9D8B030D-6E8A-4147-A177-3AD203B41FA5}">
                      <a16:colId xmlns:a16="http://schemas.microsoft.com/office/drawing/2014/main" val="2677920829"/>
                    </a:ext>
                  </a:extLst>
                </a:gridCol>
              </a:tblGrid>
              <a:tr h="805145">
                <a:tc>
                  <a:txBody>
                    <a:bodyPr/>
                    <a:lstStyle/>
                    <a:p>
                      <a:r>
                        <a:rPr lang="en-GB" sz="2400" dirty="0">
                          <a:solidFill>
                            <a:srgbClr val="002060"/>
                          </a:solidFill>
                          <a:latin typeface="Century Gothic" panose="020B0502020202020204" pitchFamily="34" charset="0"/>
                        </a:rPr>
                        <a:t>Tu…</a:t>
                      </a:r>
                    </a:p>
                  </a:txBody>
                  <a:tcPr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466628718"/>
                  </a:ext>
                </a:extLst>
              </a:tr>
              <a:tr h="805145">
                <a:tc>
                  <a:txBody>
                    <a:bodyPr/>
                    <a:lstStyle/>
                    <a:p>
                      <a:r>
                        <a:rPr lang="en-GB" sz="2400" dirty="0">
                          <a:solidFill>
                            <a:srgbClr val="002060"/>
                          </a:solidFill>
                          <a:latin typeface="Century Gothic" panose="020B0502020202020204" pitchFamily="34" charset="0"/>
                        </a:rPr>
                        <a:t>Tu…</a:t>
                      </a:r>
                    </a:p>
                  </a:txBody>
                  <a:tcPr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68995283"/>
                  </a:ext>
                </a:extLst>
              </a:tr>
              <a:tr h="805145">
                <a:tc>
                  <a:txBody>
                    <a:bodyPr/>
                    <a:lstStyle/>
                    <a:p>
                      <a:r>
                        <a:rPr lang="en-GB" sz="2400" dirty="0">
                          <a:solidFill>
                            <a:srgbClr val="002060"/>
                          </a:solidFill>
                          <a:latin typeface="Century Gothic" panose="020B0502020202020204" pitchFamily="34" charset="0"/>
                        </a:rPr>
                        <a:t>Tu…</a:t>
                      </a:r>
                    </a:p>
                  </a:txBody>
                  <a:tcPr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53540824"/>
                  </a:ext>
                </a:extLst>
              </a:tr>
              <a:tr h="805145">
                <a:tc>
                  <a:txBody>
                    <a:bodyPr/>
                    <a:lstStyle/>
                    <a:p>
                      <a:r>
                        <a:rPr lang="en-GB" sz="2400" dirty="0">
                          <a:solidFill>
                            <a:srgbClr val="002060"/>
                          </a:solidFill>
                          <a:latin typeface="Century Gothic" panose="020B0502020202020204" pitchFamily="34" charset="0"/>
                        </a:rPr>
                        <a:t>Je…</a:t>
                      </a:r>
                    </a:p>
                  </a:txBody>
                  <a:tcPr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19801998"/>
                  </a:ext>
                </a:extLst>
              </a:tr>
              <a:tr h="805145">
                <a:tc>
                  <a:txBody>
                    <a:bodyPr/>
                    <a:lstStyle/>
                    <a:p>
                      <a:r>
                        <a:rPr lang="en-GB" sz="2400" dirty="0">
                          <a:solidFill>
                            <a:srgbClr val="002060"/>
                          </a:solidFill>
                          <a:latin typeface="Century Gothic" panose="020B0502020202020204" pitchFamily="34" charset="0"/>
                        </a:rPr>
                        <a:t>Je…</a:t>
                      </a:r>
                    </a:p>
                  </a:txBody>
                  <a:tcPr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74445152"/>
                  </a:ext>
                </a:extLst>
              </a:tr>
              <a:tr h="805145">
                <a:tc>
                  <a:txBody>
                    <a:bodyPr/>
                    <a:lstStyle/>
                    <a:p>
                      <a:r>
                        <a:rPr lang="en-GB" sz="2400" dirty="0">
                          <a:solidFill>
                            <a:srgbClr val="002060"/>
                          </a:solidFill>
                          <a:latin typeface="Century Gothic" panose="020B0502020202020204" pitchFamily="34" charset="0"/>
                        </a:rPr>
                        <a:t>Je…</a:t>
                      </a:r>
                    </a:p>
                  </a:txBody>
                  <a:tcPr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318606"/>
                  </a:ext>
                </a:extLst>
              </a:tr>
            </a:tbl>
          </a:graphicData>
        </a:graphic>
      </p:graphicFrame>
      <p:sp>
        <p:nvSpPr>
          <p:cNvPr id="21" name="TextBox 20">
            <a:extLst>
              <a:ext uri="{FF2B5EF4-FFF2-40B4-BE49-F238E27FC236}">
                <a16:creationId xmlns:a16="http://schemas.microsoft.com/office/drawing/2014/main" id="{901C68F1-7CF4-4533-B25C-6C1A76A334E7}"/>
              </a:ext>
            </a:extLst>
          </p:cNvPr>
          <p:cNvSpPr txBox="1"/>
          <p:nvPr/>
        </p:nvSpPr>
        <p:spPr>
          <a:xfrm>
            <a:off x="5836290" y="1194086"/>
            <a:ext cx="597282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Say: ‘</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You are doing/making </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3 activities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and ‘</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 am doing/making</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3 activities.</a:t>
            </a:r>
          </a:p>
        </p:txBody>
      </p:sp>
      <p:sp>
        <p:nvSpPr>
          <p:cNvPr id="23" name="TextBox 22">
            <a:extLst>
              <a:ext uri="{FF2B5EF4-FFF2-40B4-BE49-F238E27FC236}">
                <a16:creationId xmlns:a16="http://schemas.microsoft.com/office/drawing/2014/main" id="{3EEF91F1-13B6-4699-8592-B266C388E90C}"/>
              </a:ext>
            </a:extLst>
          </p:cNvPr>
          <p:cNvSpPr txBox="1"/>
          <p:nvPr/>
        </p:nvSpPr>
        <p:spPr>
          <a:xfrm>
            <a:off x="46447" y="1231462"/>
            <a:ext cx="519171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Listen and write the six activities with either ‘doing’ or ‘making’.</a:t>
            </a:r>
          </a:p>
        </p:txBody>
      </p:sp>
      <p:graphicFrame>
        <p:nvGraphicFramePr>
          <p:cNvPr id="24" name="Table 3">
            <a:extLst>
              <a:ext uri="{FF2B5EF4-FFF2-40B4-BE49-F238E27FC236}">
                <a16:creationId xmlns:a16="http://schemas.microsoft.com/office/drawing/2014/main" id="{BB01DD21-3308-4892-8FA6-88B277F7A4D9}"/>
              </a:ext>
            </a:extLst>
          </p:cNvPr>
          <p:cNvGraphicFramePr>
            <a:graphicFrameLocks noGrp="1"/>
          </p:cNvGraphicFramePr>
          <p:nvPr>
            <p:extLst>
              <p:ext uri="{D42A27DB-BD31-4B8C-83A1-F6EECF244321}">
                <p14:modId xmlns:p14="http://schemas.microsoft.com/office/powerpoint/2010/main" val="337976576"/>
              </p:ext>
            </p:extLst>
          </p:nvPr>
        </p:nvGraphicFramePr>
        <p:xfrm>
          <a:off x="123171" y="1921005"/>
          <a:ext cx="5863771" cy="4830870"/>
        </p:xfrm>
        <a:graphic>
          <a:graphicData uri="http://schemas.openxmlformats.org/drawingml/2006/table">
            <a:tbl>
              <a:tblPr firstRow="1" bandRow="1">
                <a:tableStyleId>{5940675A-B579-460E-94D1-54222C63F5DA}</a:tableStyleId>
              </a:tblPr>
              <a:tblGrid>
                <a:gridCol w="5863771">
                  <a:extLst>
                    <a:ext uri="{9D8B030D-6E8A-4147-A177-3AD203B41FA5}">
                      <a16:colId xmlns:a16="http://schemas.microsoft.com/office/drawing/2014/main" val="2677920829"/>
                    </a:ext>
                  </a:extLst>
                </a:gridCol>
              </a:tblGrid>
              <a:tr h="805145">
                <a:tc>
                  <a:txBody>
                    <a:bodyPr/>
                    <a:lstStyle/>
                    <a:p>
                      <a:r>
                        <a:rPr lang="en-GB" sz="2400" dirty="0">
                          <a:solidFill>
                            <a:srgbClr val="002060"/>
                          </a:solidFill>
                          <a:latin typeface="Century Gothic" panose="020B0502020202020204" pitchFamily="34" charset="0"/>
                        </a:rPr>
                        <a:t>I am …</a:t>
                      </a:r>
                    </a:p>
                  </a:txBody>
                  <a:tcPr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466628718"/>
                  </a:ext>
                </a:extLst>
              </a:tr>
              <a:tr h="805145">
                <a:tc>
                  <a:txBody>
                    <a:bodyPr/>
                    <a:lstStyle/>
                    <a:p>
                      <a:r>
                        <a:rPr lang="en-GB" sz="2400" dirty="0">
                          <a:solidFill>
                            <a:srgbClr val="002060"/>
                          </a:solidFill>
                          <a:latin typeface="Century Gothic" panose="020B0502020202020204" pitchFamily="34" charset="0"/>
                        </a:rPr>
                        <a:t>I am …</a:t>
                      </a:r>
                    </a:p>
                  </a:txBody>
                  <a:tcPr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68995283"/>
                  </a:ext>
                </a:extLst>
              </a:tr>
              <a:tr h="805145">
                <a:tc>
                  <a:txBody>
                    <a:bodyPr/>
                    <a:lstStyle/>
                    <a:p>
                      <a:r>
                        <a:rPr lang="en-GB" sz="2400" dirty="0">
                          <a:solidFill>
                            <a:srgbClr val="002060"/>
                          </a:solidFill>
                          <a:latin typeface="Century Gothic" panose="020B0502020202020204" pitchFamily="34" charset="0"/>
                        </a:rPr>
                        <a:t>I am …</a:t>
                      </a:r>
                    </a:p>
                  </a:txBody>
                  <a:tcPr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53540824"/>
                  </a:ext>
                </a:extLst>
              </a:tr>
              <a:tr h="805145">
                <a:tc>
                  <a:txBody>
                    <a:bodyPr/>
                    <a:lstStyle/>
                    <a:p>
                      <a:r>
                        <a:rPr lang="en-GB" sz="2400" dirty="0">
                          <a:solidFill>
                            <a:srgbClr val="002060"/>
                          </a:solidFill>
                          <a:latin typeface="Century Gothic" panose="020B0502020202020204" pitchFamily="34" charset="0"/>
                        </a:rPr>
                        <a:t>You are …</a:t>
                      </a:r>
                    </a:p>
                  </a:txBody>
                  <a:tcPr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19801998"/>
                  </a:ext>
                </a:extLst>
              </a:tr>
              <a:tr h="805145">
                <a:tc>
                  <a:txBody>
                    <a:bodyPr/>
                    <a:lstStyle/>
                    <a:p>
                      <a:r>
                        <a:rPr lang="en-GB" sz="2400" dirty="0">
                          <a:solidFill>
                            <a:srgbClr val="002060"/>
                          </a:solidFill>
                          <a:latin typeface="Century Gothic" panose="020B0502020202020204" pitchFamily="34" charset="0"/>
                        </a:rPr>
                        <a:t>You are …</a:t>
                      </a:r>
                    </a:p>
                  </a:txBody>
                  <a:tcPr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74445152"/>
                  </a:ext>
                </a:extLst>
              </a:tr>
              <a:tr h="805145">
                <a:tc>
                  <a:txBody>
                    <a:bodyPr/>
                    <a:lstStyle/>
                    <a:p>
                      <a:r>
                        <a:rPr lang="en-GB" sz="2400" dirty="0">
                          <a:solidFill>
                            <a:srgbClr val="002060"/>
                          </a:solidFill>
                          <a:latin typeface="Century Gothic" panose="020B0502020202020204" pitchFamily="34" charset="0"/>
                        </a:rPr>
                        <a:t>You are …</a:t>
                      </a:r>
                    </a:p>
                  </a:txBody>
                  <a:tcPr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318606"/>
                  </a:ext>
                </a:extLst>
              </a:tr>
            </a:tbl>
          </a:graphicData>
        </a:graphic>
      </p:graphicFrame>
      <p:pic>
        <p:nvPicPr>
          <p:cNvPr id="25" name="Picture 24" descr="Icon&#10;&#10;Description automatically generated">
            <a:extLst>
              <a:ext uri="{FF2B5EF4-FFF2-40B4-BE49-F238E27FC236}">
                <a16:creationId xmlns:a16="http://schemas.microsoft.com/office/drawing/2014/main" id="{DF8E1B49-6295-496F-AC33-C4BEBC4D72E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62520" y="1785786"/>
            <a:ext cx="888449" cy="928339"/>
          </a:xfrm>
          <a:prstGeom prst="rect">
            <a:avLst/>
          </a:prstGeom>
        </p:spPr>
      </p:pic>
      <p:pic>
        <p:nvPicPr>
          <p:cNvPr id="26" name="Picture 2" descr="Bucket, Cleaning, Supplies, Housework, Household">
            <a:extLst>
              <a:ext uri="{FF2B5EF4-FFF2-40B4-BE49-F238E27FC236}">
                <a16:creationId xmlns:a16="http://schemas.microsoft.com/office/drawing/2014/main" id="{6D514F08-21DE-427A-AE9B-A1155B7943F0}"/>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769429" y="4956006"/>
            <a:ext cx="991142" cy="942698"/>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6" descr="A picture containing graphical user interface&#10;&#10;Description automatically generated">
            <a:extLst>
              <a:ext uri="{FF2B5EF4-FFF2-40B4-BE49-F238E27FC236}">
                <a16:creationId xmlns:a16="http://schemas.microsoft.com/office/drawing/2014/main" id="{C46269A1-434A-43FB-92AB-2C4A3478B99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913172" y="2671431"/>
            <a:ext cx="578946" cy="844983"/>
          </a:xfrm>
          <a:prstGeom prst="rect">
            <a:avLst/>
          </a:prstGeom>
        </p:spPr>
      </p:pic>
      <p:grpSp>
        <p:nvGrpSpPr>
          <p:cNvPr id="28" name="Group 27">
            <a:extLst>
              <a:ext uri="{FF2B5EF4-FFF2-40B4-BE49-F238E27FC236}">
                <a16:creationId xmlns:a16="http://schemas.microsoft.com/office/drawing/2014/main" id="{27E85B54-09C0-43A9-AD61-1C2A2F14C4D0}"/>
              </a:ext>
            </a:extLst>
          </p:cNvPr>
          <p:cNvGrpSpPr/>
          <p:nvPr/>
        </p:nvGrpSpPr>
        <p:grpSpPr>
          <a:xfrm>
            <a:off x="9461488" y="3516655"/>
            <a:ext cx="1308090" cy="836493"/>
            <a:chOff x="9184028" y="3389018"/>
            <a:chExt cx="2305360" cy="1474223"/>
          </a:xfrm>
        </p:grpSpPr>
        <p:pic>
          <p:nvPicPr>
            <p:cNvPr id="31" name="Picture 30" descr="A picture containing text&#10;&#10;Description automatically generated">
              <a:extLst>
                <a:ext uri="{FF2B5EF4-FFF2-40B4-BE49-F238E27FC236}">
                  <a16:creationId xmlns:a16="http://schemas.microsoft.com/office/drawing/2014/main" id="{529247F5-51CD-45B4-8670-AC90A65D12C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443448" y="3691136"/>
              <a:ext cx="2045940" cy="1022970"/>
            </a:xfrm>
            <a:prstGeom prst="rect">
              <a:avLst/>
            </a:prstGeom>
          </p:spPr>
        </p:pic>
        <p:pic>
          <p:nvPicPr>
            <p:cNvPr id="32" name="Picture 31" descr="A picture containing icon&#10;&#10;Description automatically generated">
              <a:extLst>
                <a:ext uri="{FF2B5EF4-FFF2-40B4-BE49-F238E27FC236}">
                  <a16:creationId xmlns:a16="http://schemas.microsoft.com/office/drawing/2014/main" id="{122FA077-D06C-42AF-8068-EEE1146ACD9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184028" y="3985721"/>
              <a:ext cx="960022" cy="877520"/>
            </a:xfrm>
            <a:prstGeom prst="rect">
              <a:avLst/>
            </a:prstGeom>
          </p:spPr>
        </p:pic>
        <p:pic>
          <p:nvPicPr>
            <p:cNvPr id="35" name="Picture 34" descr="A picture containing toy&#10;&#10;Description automatically generated">
              <a:extLst>
                <a:ext uri="{FF2B5EF4-FFF2-40B4-BE49-F238E27FC236}">
                  <a16:creationId xmlns:a16="http://schemas.microsoft.com/office/drawing/2014/main" id="{EF7E2FA5-EC9F-4609-A964-1B4822E28678}"/>
                </a:ext>
              </a:extLst>
            </p:cNvPr>
            <p:cNvPicPr>
              <a:picLocks noChangeAspect="1"/>
            </p:cNvPicPr>
            <p:nvPr/>
          </p:nvPicPr>
          <p:blipFill rotWithShape="1">
            <a:blip r:embed="rId10">
              <a:extLst>
                <a:ext uri="{28A0092B-C50C-407E-A947-70E740481C1C}">
                  <a14:useLocalDpi xmlns:a14="http://schemas.microsoft.com/office/drawing/2010/main" val="0"/>
                </a:ext>
              </a:extLst>
            </a:blip>
            <a:srcRect r="59881"/>
            <a:stretch/>
          </p:blipFill>
          <p:spPr>
            <a:xfrm>
              <a:off x="10890173" y="3389018"/>
              <a:ext cx="583341" cy="1122324"/>
            </a:xfrm>
            <a:prstGeom prst="rect">
              <a:avLst/>
            </a:prstGeom>
          </p:spPr>
        </p:pic>
      </p:grpSp>
      <p:pic>
        <p:nvPicPr>
          <p:cNvPr id="36" name="Picture 35" descr="A picture containing text, cake, plant, decorated&#10;&#10;Description automatically generated">
            <a:extLst>
              <a:ext uri="{FF2B5EF4-FFF2-40B4-BE49-F238E27FC236}">
                <a16:creationId xmlns:a16="http://schemas.microsoft.com/office/drawing/2014/main" id="{61AEB821-D1C5-48E3-B4FD-2286ADD908C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922169" y="4421644"/>
            <a:ext cx="672904" cy="578277"/>
          </a:xfrm>
          <a:prstGeom prst="rect">
            <a:avLst/>
          </a:prstGeom>
        </p:spPr>
      </p:pic>
      <p:pic>
        <p:nvPicPr>
          <p:cNvPr id="37" name="Picture 36" descr="Icon&#10;&#10;Description automatically generated">
            <a:extLst>
              <a:ext uri="{FF2B5EF4-FFF2-40B4-BE49-F238E27FC236}">
                <a16:creationId xmlns:a16="http://schemas.microsoft.com/office/drawing/2014/main" id="{86A89548-32B2-4D47-922A-F8DD70DC6CC7}"/>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983862" y="5932711"/>
            <a:ext cx="785716" cy="751954"/>
          </a:xfrm>
          <a:prstGeom prst="rect">
            <a:avLst/>
          </a:prstGeom>
        </p:spPr>
      </p:pic>
    </p:spTree>
    <p:extLst>
      <p:ext uri="{BB962C8B-B14F-4D97-AF65-F5344CB8AC3E}">
        <p14:creationId xmlns:p14="http://schemas.microsoft.com/office/powerpoint/2010/main" val="34489810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sp>
        <p:nvSpPr>
          <p:cNvPr id="28" name="Rectangle 27">
            <a:extLst>
              <a:ext uri="{FF2B5EF4-FFF2-40B4-BE49-F238E27FC236}">
                <a16:creationId xmlns:a16="http://schemas.microsoft.com/office/drawing/2014/main" id="{06EBBC53-04AF-44DE-BDA9-AD7CA398AC4C}"/>
              </a:ext>
            </a:extLst>
          </p:cNvPr>
          <p:cNvSpPr/>
          <p:nvPr/>
        </p:nvSpPr>
        <p:spPr>
          <a:xfrm>
            <a:off x="769971" y="65773"/>
            <a:ext cx="11959440"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Follow up 2a -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Écris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en</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anglais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 </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endPar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49" name="Google Shape;167;p2">
            <a:extLst>
              <a:ext uri="{FF2B5EF4-FFF2-40B4-BE49-F238E27FC236}">
                <a16:creationId xmlns:a16="http://schemas.microsoft.com/office/drawing/2014/main" id="{886C038C-C793-4178-8BE0-359568307137}"/>
              </a:ext>
            </a:extLst>
          </p:cNvPr>
          <p:cNvSpPr/>
          <p:nvPr/>
        </p:nvSpPr>
        <p:spPr>
          <a:xfrm>
            <a:off x="116256" y="63868"/>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aphicFrame>
        <p:nvGraphicFramePr>
          <p:cNvPr id="46" name="Table 4">
            <a:extLst>
              <a:ext uri="{FF2B5EF4-FFF2-40B4-BE49-F238E27FC236}">
                <a16:creationId xmlns:a16="http://schemas.microsoft.com/office/drawing/2014/main" id="{6D20467B-D6BF-4756-8AF4-9394BE130E47}"/>
              </a:ext>
            </a:extLst>
          </p:cNvPr>
          <p:cNvGraphicFramePr>
            <a:graphicFrameLocks noGrp="1"/>
          </p:cNvGraphicFramePr>
          <p:nvPr>
            <p:extLst>
              <p:ext uri="{D42A27DB-BD31-4B8C-83A1-F6EECF244321}">
                <p14:modId xmlns:p14="http://schemas.microsoft.com/office/powerpoint/2010/main" val="1025663460"/>
              </p:ext>
            </p:extLst>
          </p:nvPr>
        </p:nvGraphicFramePr>
        <p:xfrm>
          <a:off x="578096" y="779363"/>
          <a:ext cx="9810698" cy="5944726"/>
        </p:xfrm>
        <a:graphic>
          <a:graphicData uri="http://schemas.openxmlformats.org/drawingml/2006/table">
            <a:tbl>
              <a:tblPr firstRow="1" bandRow="1">
                <a:tableStyleId>{5940675A-B579-460E-94D1-54222C63F5DA}</a:tableStyleId>
              </a:tblPr>
              <a:tblGrid>
                <a:gridCol w="1730433">
                  <a:extLst>
                    <a:ext uri="{9D8B030D-6E8A-4147-A177-3AD203B41FA5}">
                      <a16:colId xmlns:a16="http://schemas.microsoft.com/office/drawing/2014/main" val="1203737284"/>
                    </a:ext>
                  </a:extLst>
                </a:gridCol>
                <a:gridCol w="2398443">
                  <a:extLst>
                    <a:ext uri="{9D8B030D-6E8A-4147-A177-3AD203B41FA5}">
                      <a16:colId xmlns:a16="http://schemas.microsoft.com/office/drawing/2014/main" val="1810222861"/>
                    </a:ext>
                  </a:extLst>
                </a:gridCol>
                <a:gridCol w="2988400">
                  <a:extLst>
                    <a:ext uri="{9D8B030D-6E8A-4147-A177-3AD203B41FA5}">
                      <a16:colId xmlns:a16="http://schemas.microsoft.com/office/drawing/2014/main" val="274413866"/>
                    </a:ext>
                  </a:extLst>
                </a:gridCol>
                <a:gridCol w="2693422">
                  <a:extLst>
                    <a:ext uri="{9D8B030D-6E8A-4147-A177-3AD203B41FA5}">
                      <a16:colId xmlns:a16="http://schemas.microsoft.com/office/drawing/2014/main" val="2706468897"/>
                    </a:ext>
                  </a:extLst>
                </a:gridCol>
              </a:tblGrid>
              <a:tr h="1119507">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aimer</a:t>
                      </a:r>
                    </a:p>
                  </a:txBody>
                  <a:tcPr/>
                </a:tc>
                <a:tc>
                  <a:txBody>
                    <a:bodyPr/>
                    <a:lstStyle/>
                    <a:p>
                      <a:r>
                        <a:rPr lang="en-GB" sz="2400" b="1" dirty="0" err="1">
                          <a:solidFill>
                            <a:srgbClr val="00B0F0"/>
                          </a:solidFill>
                          <a:latin typeface="Century Gothic" panose="020B0502020202020204" pitchFamily="34" charset="0"/>
                        </a:rPr>
                        <a:t>vous</a:t>
                      </a:r>
                      <a:endParaRPr lang="en-GB" sz="2400" b="1" dirty="0">
                        <a:solidFill>
                          <a:srgbClr val="00B0F0"/>
                        </a:solidFill>
                        <a:latin typeface="Century Gothic" panose="020B0502020202020204" pitchFamily="34" charset="0"/>
                      </a:endParaRPr>
                    </a:p>
                  </a:txBody>
                  <a:tcPr/>
                </a:tc>
                <a:tc>
                  <a:txBody>
                    <a:bodyPr/>
                    <a:lstStyle/>
                    <a:p>
                      <a:r>
                        <a:rPr lang="en-GB" sz="2400" b="1" dirty="0" err="1">
                          <a:solidFill>
                            <a:srgbClr val="00B0F0"/>
                          </a:solidFill>
                          <a:latin typeface="Century Gothic" panose="020B0502020202020204" pitchFamily="34" charset="0"/>
                        </a:rPr>
                        <a:t>aller</a:t>
                      </a:r>
                      <a:endParaRPr lang="en-GB" sz="2400" b="1" dirty="0">
                        <a:solidFill>
                          <a:srgbClr val="00B0F0"/>
                        </a:solidFill>
                        <a:latin typeface="Century Gothic" panose="020B0502020202020204" pitchFamily="34" charset="0"/>
                      </a:endParaRPr>
                    </a:p>
                  </a:txBody>
                  <a:tcPr/>
                </a:tc>
                <a:extLst>
                  <a:ext uri="{0D108BD9-81ED-4DB2-BD59-A6C34878D82A}">
                    <a16:rowId xmlns:a16="http://schemas.microsoft.com/office/drawing/2014/main" val="1812706363"/>
                  </a:ext>
                </a:extLst>
              </a:tr>
              <a:tr h="1119507">
                <a:tc vMerge="1">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le feu</a:t>
                      </a:r>
                    </a:p>
                  </a:txBody>
                  <a:tcPr/>
                </a:tc>
                <a:tc>
                  <a:txBody>
                    <a:bodyPr/>
                    <a:lstStyle/>
                    <a:p>
                      <a:r>
                        <a:rPr lang="en-GB" sz="2400" b="1" dirty="0">
                          <a:solidFill>
                            <a:srgbClr val="00B0F0"/>
                          </a:solidFill>
                          <a:latin typeface="Century Gothic" panose="020B0502020202020204" pitchFamily="34" charset="0"/>
                        </a:rPr>
                        <a:t>le </a:t>
                      </a:r>
                      <a:r>
                        <a:rPr lang="en-GB" sz="2400" b="1" dirty="0" err="1">
                          <a:solidFill>
                            <a:srgbClr val="00B0F0"/>
                          </a:solidFill>
                          <a:latin typeface="Century Gothic" panose="020B0502020202020204" pitchFamily="34" charset="0"/>
                        </a:rPr>
                        <a:t>vœu</a:t>
                      </a:r>
                      <a:endParaRPr lang="en-GB" sz="2400" b="1" dirty="0">
                        <a:solidFill>
                          <a:srgbClr val="00B0F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le chapeau</a:t>
                      </a:r>
                    </a:p>
                  </a:txBody>
                  <a:tcPr/>
                </a:tc>
                <a:extLst>
                  <a:ext uri="{0D108BD9-81ED-4DB2-BD59-A6C34878D82A}">
                    <a16:rowId xmlns:a16="http://schemas.microsoft.com/office/drawing/2014/main" val="760878619"/>
                  </a:ext>
                </a:extLst>
              </a:tr>
              <a:tr h="926428">
                <a:tc rowSpan="3">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à</a:t>
                      </a:r>
                    </a:p>
                  </a:txBody>
                  <a:tcPr/>
                </a:tc>
                <a:tc>
                  <a:txBody>
                    <a:bodyPr/>
                    <a:lstStyle/>
                    <a:p>
                      <a:r>
                        <a:rPr lang="en-GB" sz="2400" b="1" dirty="0">
                          <a:solidFill>
                            <a:srgbClr val="92D050"/>
                          </a:solidFill>
                          <a:latin typeface="Century Gothic" panose="020B0502020202020204" pitchFamily="34" charset="0"/>
                        </a:rPr>
                        <a:t>le </a:t>
                      </a:r>
                      <a:r>
                        <a:rPr lang="en-GB" sz="2400" b="1" dirty="0" err="1">
                          <a:solidFill>
                            <a:srgbClr val="92D050"/>
                          </a:solidFill>
                          <a:latin typeface="Century Gothic" panose="020B0502020202020204" pitchFamily="34" charset="0"/>
                        </a:rPr>
                        <a:t>sud</a:t>
                      </a:r>
                      <a:endParaRPr lang="en-GB" sz="2400" b="1" dirty="0">
                        <a:solidFill>
                          <a:srgbClr val="92D05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le </a:t>
                      </a:r>
                      <a:r>
                        <a:rPr lang="en-GB" sz="2400" b="1" dirty="0" err="1">
                          <a:solidFill>
                            <a:srgbClr val="92D050"/>
                          </a:solidFill>
                          <a:latin typeface="Century Gothic" panose="020B0502020202020204" pitchFamily="34" charset="0"/>
                        </a:rPr>
                        <a:t>nord</a:t>
                      </a:r>
                      <a:endParaRPr lang="en-GB" sz="2400" b="1" dirty="0">
                        <a:solidFill>
                          <a:srgbClr val="92D050"/>
                        </a:solidFill>
                        <a:latin typeface="Century Gothic" panose="020B0502020202020204" pitchFamily="34" charset="0"/>
                      </a:endParaRPr>
                    </a:p>
                  </a:txBody>
                  <a:tcPr/>
                </a:tc>
                <a:extLst>
                  <a:ext uri="{0D108BD9-81ED-4DB2-BD59-A6C34878D82A}">
                    <a16:rowId xmlns:a16="http://schemas.microsoft.com/office/drawing/2014/main" val="1047692962"/>
                  </a:ext>
                </a:extLst>
              </a:tr>
              <a:tr h="926428">
                <a:tc vMerge="1">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je </a:t>
                      </a:r>
                      <a:r>
                        <a:rPr lang="en-GB" sz="2400" b="1" dirty="0" err="1">
                          <a:solidFill>
                            <a:srgbClr val="92D050"/>
                          </a:solidFill>
                          <a:latin typeface="Century Gothic" panose="020B0502020202020204" pitchFamily="34" charset="0"/>
                        </a:rPr>
                        <a:t>vais</a:t>
                      </a:r>
                      <a:endParaRPr lang="en-GB" sz="2400" b="1" dirty="0">
                        <a:solidFill>
                          <a:srgbClr val="92D050"/>
                        </a:solidFill>
                        <a:latin typeface="Century Gothic" panose="020B0502020202020204" pitchFamily="34" charset="0"/>
                      </a:endParaRPr>
                    </a:p>
                  </a:txBody>
                  <a:tcPr/>
                </a:tc>
                <a:tc>
                  <a:txBody>
                    <a:bodyPr/>
                    <a:lstStyle/>
                    <a:p>
                      <a:r>
                        <a:rPr lang="en-GB" sz="2300" b="1" dirty="0" err="1">
                          <a:solidFill>
                            <a:srgbClr val="92D050"/>
                          </a:solidFill>
                          <a:latin typeface="Century Gothic" panose="020B0502020202020204" pitchFamily="34" charset="0"/>
                        </a:rPr>
                        <a:t>aller</a:t>
                      </a:r>
                      <a:endParaRPr lang="en-GB" sz="2300" b="1" dirty="0">
                        <a:solidFill>
                          <a:srgbClr val="92D050"/>
                        </a:solidFill>
                        <a:latin typeface="Century Gothic" panose="020B0502020202020204" pitchFamily="34" charset="0"/>
                      </a:endParaRPr>
                    </a:p>
                  </a:txBody>
                  <a:tcPr/>
                </a:tc>
                <a:tc>
                  <a:txBody>
                    <a:bodyPr/>
                    <a:lstStyle/>
                    <a:p>
                      <a:r>
                        <a:rPr lang="en-GB" sz="2400" b="1" dirty="0" err="1">
                          <a:solidFill>
                            <a:srgbClr val="92D050"/>
                          </a:solidFill>
                          <a:latin typeface="Century Gothic" panose="020B0502020202020204" pitchFamily="34" charset="0"/>
                        </a:rPr>
                        <a:t>l’est</a:t>
                      </a:r>
                      <a:endParaRPr lang="en-GB" sz="2400" b="1" dirty="0">
                        <a:solidFill>
                          <a:srgbClr val="92D050"/>
                        </a:solidFill>
                        <a:latin typeface="Century Gothic" panose="020B0502020202020204" pitchFamily="34" charset="0"/>
                      </a:endParaRPr>
                    </a:p>
                  </a:txBody>
                  <a:tcPr/>
                </a:tc>
                <a:extLst>
                  <a:ext uri="{0D108BD9-81ED-4DB2-BD59-A6C34878D82A}">
                    <a16:rowId xmlns:a16="http://schemas.microsoft.com/office/drawing/2014/main" val="3903794855"/>
                  </a:ext>
                </a:extLst>
              </a:tr>
              <a:tr h="926428">
                <a:tc vMerge="1">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le Canada</a:t>
                      </a:r>
                    </a:p>
                  </a:txBody>
                  <a:tcPr/>
                </a:tc>
                <a:tc>
                  <a:txBody>
                    <a:bodyPr/>
                    <a:lstStyle/>
                    <a:p>
                      <a:r>
                        <a:rPr lang="en-GB" sz="2400" b="1" dirty="0" err="1">
                          <a:solidFill>
                            <a:srgbClr val="92D050"/>
                          </a:solidFill>
                          <a:latin typeface="Century Gothic" panose="020B0502020202020204" pitchFamily="34" charset="0"/>
                        </a:rPr>
                        <a:t>elle</a:t>
                      </a:r>
                      <a:r>
                        <a:rPr lang="en-GB" sz="2400" b="1" dirty="0">
                          <a:solidFill>
                            <a:srgbClr val="92D050"/>
                          </a:solidFill>
                          <a:latin typeface="Century Gothic" panose="020B0502020202020204" pitchFamily="34" charset="0"/>
                        </a:rPr>
                        <a:t> </a:t>
                      </a:r>
                      <a:r>
                        <a:rPr lang="en-GB" sz="2400" b="1" dirty="0" err="1">
                          <a:solidFill>
                            <a:srgbClr val="92D050"/>
                          </a:solidFill>
                          <a:latin typeface="Century Gothic" panose="020B0502020202020204" pitchFamily="34" charset="0"/>
                        </a:rPr>
                        <a:t>va</a:t>
                      </a:r>
                      <a:endParaRPr lang="en-GB" sz="2400" b="1" dirty="0">
                        <a:solidFill>
                          <a:srgbClr val="92D050"/>
                        </a:solidFill>
                        <a:latin typeface="Century Gothic" panose="020B0502020202020204" pitchFamily="34" charset="0"/>
                      </a:endParaRPr>
                    </a:p>
                  </a:txBody>
                  <a:tcPr/>
                </a:tc>
                <a:tc>
                  <a:txBody>
                    <a:bodyPr/>
                    <a:lstStyle/>
                    <a:p>
                      <a:r>
                        <a:rPr lang="en-GB" sz="2400" b="1" dirty="0" err="1">
                          <a:solidFill>
                            <a:srgbClr val="92D050"/>
                          </a:solidFill>
                          <a:latin typeface="Century Gothic" panose="020B0502020202020204" pitchFamily="34" charset="0"/>
                        </a:rPr>
                        <a:t>l’ouest</a:t>
                      </a:r>
                      <a:endParaRPr lang="en-GB" sz="2400" b="1" dirty="0">
                        <a:solidFill>
                          <a:srgbClr val="92D050"/>
                        </a:solidFill>
                        <a:latin typeface="Century Gothic" panose="020B0502020202020204" pitchFamily="34" charset="0"/>
                      </a:endParaRPr>
                    </a:p>
                  </a:txBody>
                  <a:tcPr/>
                </a:tc>
                <a:extLst>
                  <a:ext uri="{0D108BD9-81ED-4DB2-BD59-A6C34878D82A}">
                    <a16:rowId xmlns:a16="http://schemas.microsoft.com/office/drawing/2014/main" val="3343226472"/>
                  </a:ext>
                </a:extLst>
              </a:tr>
              <a:tr h="926428">
                <a:tc>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err="1">
                          <a:solidFill>
                            <a:srgbClr val="FF3399"/>
                          </a:solidFill>
                          <a:latin typeface="Century Gothic" panose="020B0502020202020204" pitchFamily="34" charset="0"/>
                        </a:rPr>
                        <a:t>l’effort</a:t>
                      </a:r>
                      <a:endParaRPr lang="en-GB" sz="2400" b="1" dirty="0">
                        <a:solidFill>
                          <a:srgbClr val="FF3399"/>
                        </a:solidFill>
                        <a:latin typeface="Century Gothic" panose="020B0502020202020204" pitchFamily="34" charset="0"/>
                      </a:endParaRPr>
                    </a:p>
                  </a:txBody>
                  <a:tcPr/>
                </a:tc>
                <a:tc>
                  <a:txBody>
                    <a:bodyPr/>
                    <a:lstStyle/>
                    <a:p>
                      <a:r>
                        <a:rPr lang="en-GB" sz="2400" b="1" dirty="0">
                          <a:solidFill>
                            <a:srgbClr val="FF3399"/>
                          </a:solidFill>
                          <a:latin typeface="Century Gothic" panose="020B0502020202020204" pitchFamily="34" charset="0"/>
                        </a:rPr>
                        <a:t>le voyage</a:t>
                      </a:r>
                    </a:p>
                  </a:txBody>
                  <a:tcPr/>
                </a:tc>
                <a:tc>
                  <a:txBody>
                    <a:bodyPr/>
                    <a:lstStyle/>
                    <a:p>
                      <a:r>
                        <a:rPr lang="en-GB" sz="2400" b="1" dirty="0" err="1">
                          <a:solidFill>
                            <a:srgbClr val="FF3399"/>
                          </a:solidFill>
                          <a:latin typeface="Century Gothic" panose="020B0502020202020204" pitchFamily="34" charset="0"/>
                        </a:rPr>
                        <a:t>tu</a:t>
                      </a:r>
                      <a:r>
                        <a:rPr lang="en-GB" sz="2400" b="1" dirty="0">
                          <a:solidFill>
                            <a:srgbClr val="FF3399"/>
                          </a:solidFill>
                          <a:latin typeface="Century Gothic" panose="020B0502020202020204" pitchFamily="34" charset="0"/>
                        </a:rPr>
                        <a:t> </a:t>
                      </a:r>
                      <a:r>
                        <a:rPr lang="en-GB" sz="2400" b="1" dirty="0" err="1">
                          <a:solidFill>
                            <a:srgbClr val="FF3399"/>
                          </a:solidFill>
                          <a:latin typeface="Century Gothic" panose="020B0502020202020204" pitchFamily="34" charset="0"/>
                        </a:rPr>
                        <a:t>fais</a:t>
                      </a:r>
                      <a:endParaRPr lang="en-GB" sz="2400" b="1" dirty="0">
                        <a:solidFill>
                          <a:srgbClr val="FF3399"/>
                        </a:solidFill>
                        <a:latin typeface="Century Gothic" panose="020B0502020202020204" pitchFamily="34" charset="0"/>
                      </a:endParaRPr>
                    </a:p>
                  </a:txBody>
                  <a:tcPr/>
                </a:tc>
                <a:extLst>
                  <a:ext uri="{0D108BD9-81ED-4DB2-BD59-A6C34878D82A}">
                    <a16:rowId xmlns:a16="http://schemas.microsoft.com/office/drawing/2014/main" val="3232139915"/>
                  </a:ext>
                </a:extLst>
              </a:tr>
            </a:tbl>
          </a:graphicData>
        </a:graphic>
      </p:graphicFrame>
      <p:pic>
        <p:nvPicPr>
          <p:cNvPr id="47" name="Picture 46">
            <a:extLst>
              <a:ext uri="{FF2B5EF4-FFF2-40B4-BE49-F238E27FC236}">
                <a16:creationId xmlns:a16="http://schemas.microsoft.com/office/drawing/2014/main" id="{A1916067-1A4C-4B10-B58A-092279331CC2}"/>
              </a:ext>
            </a:extLst>
          </p:cNvPr>
          <p:cNvPicPr>
            <a:picLocks noChangeAspect="1"/>
          </p:cNvPicPr>
          <p:nvPr/>
        </p:nvPicPr>
        <p:blipFill>
          <a:blip r:embed="rId5"/>
          <a:stretch>
            <a:fillRect/>
          </a:stretch>
        </p:blipFill>
        <p:spPr>
          <a:xfrm>
            <a:off x="882147" y="3352863"/>
            <a:ext cx="1186070" cy="1080360"/>
          </a:xfrm>
          <a:prstGeom prst="rect">
            <a:avLst/>
          </a:prstGeom>
        </p:spPr>
      </p:pic>
      <p:pic>
        <p:nvPicPr>
          <p:cNvPr id="48" name="Picture 47" descr="Icon&#10;&#10;Description automatically generated">
            <a:extLst>
              <a:ext uri="{FF2B5EF4-FFF2-40B4-BE49-F238E27FC236}">
                <a16:creationId xmlns:a16="http://schemas.microsoft.com/office/drawing/2014/main" id="{AFF9C3AB-B5B0-4925-BA57-592933EF344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5024" y="1100837"/>
            <a:ext cx="1211560" cy="1211560"/>
          </a:xfrm>
          <a:prstGeom prst="rect">
            <a:avLst/>
          </a:prstGeom>
        </p:spPr>
      </p:pic>
      <p:pic>
        <p:nvPicPr>
          <p:cNvPr id="50" name="Picture 49">
            <a:extLst>
              <a:ext uri="{FF2B5EF4-FFF2-40B4-BE49-F238E27FC236}">
                <a16:creationId xmlns:a16="http://schemas.microsoft.com/office/drawing/2014/main" id="{46FA8D0E-C976-4A34-9E7A-16B9D703243E}"/>
              </a:ext>
            </a:extLst>
          </p:cNvPr>
          <p:cNvPicPr>
            <a:picLocks noChangeAspect="1"/>
          </p:cNvPicPr>
          <p:nvPr/>
        </p:nvPicPr>
        <p:blipFill>
          <a:blip r:embed="rId7"/>
          <a:stretch>
            <a:fillRect/>
          </a:stretch>
        </p:blipFill>
        <p:spPr>
          <a:xfrm>
            <a:off x="758008" y="5867896"/>
            <a:ext cx="705322" cy="668200"/>
          </a:xfrm>
          <a:prstGeom prst="rect">
            <a:avLst/>
          </a:prstGeom>
        </p:spPr>
      </p:pic>
      <p:sp>
        <p:nvSpPr>
          <p:cNvPr id="51" name="TextBox 50">
            <a:extLst>
              <a:ext uri="{FF2B5EF4-FFF2-40B4-BE49-F238E27FC236}">
                <a16:creationId xmlns:a16="http://schemas.microsoft.com/office/drawing/2014/main" id="{8D1359A7-364F-487C-97CD-6410DCD00537}"/>
              </a:ext>
            </a:extLst>
          </p:cNvPr>
          <p:cNvSpPr txBox="1"/>
          <p:nvPr/>
        </p:nvSpPr>
        <p:spPr>
          <a:xfrm>
            <a:off x="1593379" y="5931132"/>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52" name="TextBox 51">
            <a:extLst>
              <a:ext uri="{FF2B5EF4-FFF2-40B4-BE49-F238E27FC236}">
                <a16:creationId xmlns:a16="http://schemas.microsoft.com/office/drawing/2014/main" id="{B30F6E6B-42CB-473B-8C02-10E7A8437DE4}"/>
              </a:ext>
            </a:extLst>
          </p:cNvPr>
          <p:cNvSpPr txBox="1"/>
          <p:nvPr/>
        </p:nvSpPr>
        <p:spPr>
          <a:xfrm>
            <a:off x="1158599" y="4633278"/>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53" name="TextBox 52">
            <a:extLst>
              <a:ext uri="{FF2B5EF4-FFF2-40B4-BE49-F238E27FC236}">
                <a16:creationId xmlns:a16="http://schemas.microsoft.com/office/drawing/2014/main" id="{3E8DBC73-1D43-4556-B541-4CEF1640FC24}"/>
              </a:ext>
            </a:extLst>
          </p:cNvPr>
          <p:cNvSpPr txBox="1"/>
          <p:nvPr/>
        </p:nvSpPr>
        <p:spPr>
          <a:xfrm>
            <a:off x="1110669" y="2414849"/>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
        <p:nvSpPr>
          <p:cNvPr id="54" name="TextBox 53">
            <a:extLst>
              <a:ext uri="{FF2B5EF4-FFF2-40B4-BE49-F238E27FC236}">
                <a16:creationId xmlns:a16="http://schemas.microsoft.com/office/drawing/2014/main" id="{53AD7996-BC00-418F-A4D6-8D617ED7239C}"/>
              </a:ext>
            </a:extLst>
          </p:cNvPr>
          <p:cNvSpPr txBox="1"/>
          <p:nvPr/>
        </p:nvSpPr>
        <p:spPr>
          <a:xfrm>
            <a:off x="2289864" y="6336041"/>
            <a:ext cx="224039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(the) effort</a:t>
            </a:r>
          </a:p>
        </p:txBody>
      </p:sp>
      <p:sp>
        <p:nvSpPr>
          <p:cNvPr id="55" name="TextBox 54">
            <a:extLst>
              <a:ext uri="{FF2B5EF4-FFF2-40B4-BE49-F238E27FC236}">
                <a16:creationId xmlns:a16="http://schemas.microsoft.com/office/drawing/2014/main" id="{57F09D3C-86A0-4CE3-AFB7-F047CA8FD956}"/>
              </a:ext>
            </a:extLst>
          </p:cNvPr>
          <p:cNvSpPr txBox="1"/>
          <p:nvPr/>
        </p:nvSpPr>
        <p:spPr>
          <a:xfrm>
            <a:off x="4694870" y="6315852"/>
            <a:ext cx="286649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(the) trip, journey</a:t>
            </a:r>
            <a:endPar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56" name="TextBox 55">
            <a:extLst>
              <a:ext uri="{FF2B5EF4-FFF2-40B4-BE49-F238E27FC236}">
                <a16:creationId xmlns:a16="http://schemas.microsoft.com/office/drawing/2014/main" id="{0C394843-9E23-4A9A-B9A0-22B3BCE63FA3}"/>
              </a:ext>
            </a:extLst>
          </p:cNvPr>
          <p:cNvSpPr txBox="1"/>
          <p:nvPr/>
        </p:nvSpPr>
        <p:spPr>
          <a:xfrm>
            <a:off x="7702994" y="6323979"/>
            <a:ext cx="297602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you do, make</a:t>
            </a:r>
          </a:p>
        </p:txBody>
      </p:sp>
      <p:sp>
        <p:nvSpPr>
          <p:cNvPr id="57" name="TextBox 56">
            <a:extLst>
              <a:ext uri="{FF2B5EF4-FFF2-40B4-BE49-F238E27FC236}">
                <a16:creationId xmlns:a16="http://schemas.microsoft.com/office/drawing/2014/main" id="{E17946EF-F93F-4434-9F55-E4B139C31FAE}"/>
              </a:ext>
            </a:extLst>
          </p:cNvPr>
          <p:cNvSpPr txBox="1"/>
          <p:nvPr/>
        </p:nvSpPr>
        <p:spPr>
          <a:xfrm>
            <a:off x="2289864" y="5365465"/>
            <a:ext cx="248907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dirty="0">
                <a:solidFill>
                  <a:srgbClr val="002060"/>
                </a:solidFill>
                <a:latin typeface="Century Gothic" panose="020B0502020202020204" pitchFamily="34" charset="0"/>
                <a:cs typeface="Arial"/>
                <a:sym typeface="Arial"/>
              </a:rPr>
              <a:t>(the) Canada</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58" name="TextBox 57">
            <a:extLst>
              <a:ext uri="{FF2B5EF4-FFF2-40B4-BE49-F238E27FC236}">
                <a16:creationId xmlns:a16="http://schemas.microsoft.com/office/drawing/2014/main" id="{C06CE59E-B564-46BD-A1EB-B80FA5553BCA}"/>
              </a:ext>
            </a:extLst>
          </p:cNvPr>
          <p:cNvSpPr txBox="1"/>
          <p:nvPr/>
        </p:nvSpPr>
        <p:spPr>
          <a:xfrm>
            <a:off x="4712819" y="5377141"/>
            <a:ext cx="305698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noProof="0" dirty="0">
                <a:solidFill>
                  <a:srgbClr val="002060"/>
                </a:solidFill>
                <a:latin typeface="Century Gothic" panose="020B0502020202020204" pitchFamily="34" charset="0"/>
                <a:cs typeface="Arial"/>
                <a:sym typeface="Arial"/>
              </a:rPr>
              <a:t>she goes, is going</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59" name="TextBox 58">
            <a:extLst>
              <a:ext uri="{FF2B5EF4-FFF2-40B4-BE49-F238E27FC236}">
                <a16:creationId xmlns:a16="http://schemas.microsoft.com/office/drawing/2014/main" id="{839E6EBF-DDB8-4C06-B428-41FDF712E3AA}"/>
              </a:ext>
            </a:extLst>
          </p:cNvPr>
          <p:cNvSpPr txBox="1"/>
          <p:nvPr/>
        </p:nvSpPr>
        <p:spPr>
          <a:xfrm>
            <a:off x="7644157" y="5377141"/>
            <a:ext cx="287156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dirty="0">
                <a:solidFill>
                  <a:srgbClr val="002060"/>
                </a:solidFill>
                <a:latin typeface="Century Gothic" panose="020B0502020202020204" pitchFamily="34" charset="0"/>
                <a:cs typeface="Arial"/>
                <a:sym typeface="Arial"/>
              </a:rPr>
              <a:t>(the) west</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60" name="TextBox 59">
            <a:extLst>
              <a:ext uri="{FF2B5EF4-FFF2-40B4-BE49-F238E27FC236}">
                <a16:creationId xmlns:a16="http://schemas.microsoft.com/office/drawing/2014/main" id="{5DCB7683-CC1E-4D1E-87CB-CBB652E4D1C3}"/>
              </a:ext>
            </a:extLst>
          </p:cNvPr>
          <p:cNvSpPr txBox="1"/>
          <p:nvPr/>
        </p:nvSpPr>
        <p:spPr>
          <a:xfrm>
            <a:off x="2301817" y="4412945"/>
            <a:ext cx="264246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I go, am going</a:t>
            </a:r>
          </a:p>
        </p:txBody>
      </p:sp>
      <p:sp>
        <p:nvSpPr>
          <p:cNvPr id="61" name="TextBox 60">
            <a:extLst>
              <a:ext uri="{FF2B5EF4-FFF2-40B4-BE49-F238E27FC236}">
                <a16:creationId xmlns:a16="http://schemas.microsoft.com/office/drawing/2014/main" id="{1D4AF4A4-7FE5-4995-97F6-FE36C4848CA7}"/>
              </a:ext>
            </a:extLst>
          </p:cNvPr>
          <p:cNvSpPr txBox="1"/>
          <p:nvPr/>
        </p:nvSpPr>
        <p:spPr>
          <a:xfrm>
            <a:off x="4721048" y="4433223"/>
            <a:ext cx="312708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dirty="0">
                <a:solidFill>
                  <a:srgbClr val="002060"/>
                </a:solidFill>
                <a:latin typeface="Century Gothic" panose="020B0502020202020204" pitchFamily="34" charset="0"/>
                <a:cs typeface="Arial"/>
                <a:sym typeface="Arial"/>
              </a:rPr>
              <a:t>to go, going</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62" name="TextBox 61">
            <a:extLst>
              <a:ext uri="{FF2B5EF4-FFF2-40B4-BE49-F238E27FC236}">
                <a16:creationId xmlns:a16="http://schemas.microsoft.com/office/drawing/2014/main" id="{53982CEC-4146-4DE6-945A-557A22BFFACF}"/>
              </a:ext>
            </a:extLst>
          </p:cNvPr>
          <p:cNvSpPr txBox="1"/>
          <p:nvPr/>
        </p:nvSpPr>
        <p:spPr>
          <a:xfrm>
            <a:off x="7702994" y="4440521"/>
            <a:ext cx="216176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(the) east</a:t>
            </a:r>
          </a:p>
        </p:txBody>
      </p:sp>
      <p:sp>
        <p:nvSpPr>
          <p:cNvPr id="63" name="TextBox 62">
            <a:extLst>
              <a:ext uri="{FF2B5EF4-FFF2-40B4-BE49-F238E27FC236}">
                <a16:creationId xmlns:a16="http://schemas.microsoft.com/office/drawing/2014/main" id="{343A6B05-3CAB-43D7-A9C5-C42EF2807B41}"/>
              </a:ext>
            </a:extLst>
          </p:cNvPr>
          <p:cNvSpPr txBox="1"/>
          <p:nvPr/>
        </p:nvSpPr>
        <p:spPr>
          <a:xfrm>
            <a:off x="2297328" y="3516977"/>
            <a:ext cx="253150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to, at, in</a:t>
            </a:r>
          </a:p>
        </p:txBody>
      </p:sp>
      <p:sp>
        <p:nvSpPr>
          <p:cNvPr id="64" name="TextBox 63">
            <a:extLst>
              <a:ext uri="{FF2B5EF4-FFF2-40B4-BE49-F238E27FC236}">
                <a16:creationId xmlns:a16="http://schemas.microsoft.com/office/drawing/2014/main" id="{5423A409-DA13-4432-8806-46B9FB1DC030}"/>
              </a:ext>
            </a:extLst>
          </p:cNvPr>
          <p:cNvSpPr txBox="1"/>
          <p:nvPr/>
        </p:nvSpPr>
        <p:spPr>
          <a:xfrm>
            <a:off x="4723947" y="3543480"/>
            <a:ext cx="241070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dirty="0">
                <a:solidFill>
                  <a:srgbClr val="002060"/>
                </a:solidFill>
                <a:latin typeface="Century Gothic" panose="020B0502020202020204" pitchFamily="34" charset="0"/>
                <a:cs typeface="Arial"/>
                <a:sym typeface="Arial"/>
              </a:rPr>
              <a:t>(the) south</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65" name="TextBox 64">
            <a:extLst>
              <a:ext uri="{FF2B5EF4-FFF2-40B4-BE49-F238E27FC236}">
                <a16:creationId xmlns:a16="http://schemas.microsoft.com/office/drawing/2014/main" id="{7134AB6E-D5F6-4E80-8917-6BE820B91141}"/>
              </a:ext>
            </a:extLst>
          </p:cNvPr>
          <p:cNvSpPr txBox="1"/>
          <p:nvPr/>
        </p:nvSpPr>
        <p:spPr>
          <a:xfrm>
            <a:off x="7790245" y="3543715"/>
            <a:ext cx="189957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(the) north</a:t>
            </a:r>
          </a:p>
        </p:txBody>
      </p:sp>
      <p:sp>
        <p:nvSpPr>
          <p:cNvPr id="66" name="TextBox 65">
            <a:extLst>
              <a:ext uri="{FF2B5EF4-FFF2-40B4-BE49-F238E27FC236}">
                <a16:creationId xmlns:a16="http://schemas.microsoft.com/office/drawing/2014/main" id="{8F13D433-1943-4A9A-AA62-42C1B505C79D}"/>
              </a:ext>
            </a:extLst>
          </p:cNvPr>
          <p:cNvSpPr txBox="1"/>
          <p:nvPr/>
        </p:nvSpPr>
        <p:spPr>
          <a:xfrm>
            <a:off x="2252704" y="2599514"/>
            <a:ext cx="240733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(the) fire</a:t>
            </a:r>
          </a:p>
        </p:txBody>
      </p:sp>
      <p:sp>
        <p:nvSpPr>
          <p:cNvPr id="67" name="TextBox 66">
            <a:extLst>
              <a:ext uri="{FF2B5EF4-FFF2-40B4-BE49-F238E27FC236}">
                <a16:creationId xmlns:a16="http://schemas.microsoft.com/office/drawing/2014/main" id="{C4609612-73F0-4298-A255-F13E4A3D4FE4}"/>
              </a:ext>
            </a:extLst>
          </p:cNvPr>
          <p:cNvSpPr txBox="1"/>
          <p:nvPr/>
        </p:nvSpPr>
        <p:spPr>
          <a:xfrm>
            <a:off x="4750819" y="2580357"/>
            <a:ext cx="301130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dirty="0">
                <a:solidFill>
                  <a:srgbClr val="002060"/>
                </a:solidFill>
                <a:latin typeface="Century Gothic" panose="020B0502020202020204" pitchFamily="34" charset="0"/>
                <a:cs typeface="Arial"/>
                <a:sym typeface="Arial"/>
              </a:rPr>
              <a:t>(the) good wish</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68" name="TextBox 67">
            <a:extLst>
              <a:ext uri="{FF2B5EF4-FFF2-40B4-BE49-F238E27FC236}">
                <a16:creationId xmlns:a16="http://schemas.microsoft.com/office/drawing/2014/main" id="{A574AE94-70A1-432B-9182-1D34DF9DB81B}"/>
              </a:ext>
            </a:extLst>
          </p:cNvPr>
          <p:cNvSpPr txBox="1"/>
          <p:nvPr/>
        </p:nvSpPr>
        <p:spPr>
          <a:xfrm>
            <a:off x="7702994" y="2580357"/>
            <a:ext cx="275067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dirty="0">
                <a:solidFill>
                  <a:srgbClr val="002060"/>
                </a:solidFill>
                <a:latin typeface="Century Gothic" panose="020B0502020202020204" pitchFamily="34" charset="0"/>
                <a:cs typeface="Arial"/>
                <a:sym typeface="Arial"/>
              </a:rPr>
              <a:t>(the) hat</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69" name="TextBox 68">
            <a:extLst>
              <a:ext uri="{FF2B5EF4-FFF2-40B4-BE49-F238E27FC236}">
                <a16:creationId xmlns:a16="http://schemas.microsoft.com/office/drawing/2014/main" id="{64280B8F-B508-4662-9F05-EA1AA838EE4A}"/>
              </a:ext>
            </a:extLst>
          </p:cNvPr>
          <p:cNvSpPr txBox="1"/>
          <p:nvPr/>
        </p:nvSpPr>
        <p:spPr>
          <a:xfrm>
            <a:off x="2297328" y="1494566"/>
            <a:ext cx="240733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lang="en-GB" sz="2000" kern="0" dirty="0">
                <a:solidFill>
                  <a:srgbClr val="002060"/>
                </a:solidFill>
                <a:latin typeface="Century Gothic" panose="020B0502020202020204" pitchFamily="34" charset="0"/>
                <a:cs typeface="Arial"/>
                <a:sym typeface="Arial"/>
              </a:rPr>
              <a:t>to like, liking</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70" name="TextBox 69">
            <a:extLst>
              <a:ext uri="{FF2B5EF4-FFF2-40B4-BE49-F238E27FC236}">
                <a16:creationId xmlns:a16="http://schemas.microsoft.com/office/drawing/2014/main" id="{79382738-D0E1-4FEB-ABCC-005B1F3241EA}"/>
              </a:ext>
            </a:extLst>
          </p:cNvPr>
          <p:cNvSpPr txBox="1"/>
          <p:nvPr/>
        </p:nvSpPr>
        <p:spPr>
          <a:xfrm>
            <a:off x="4681763" y="1479805"/>
            <a:ext cx="301130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noProof="0" dirty="0">
                <a:solidFill>
                  <a:srgbClr val="002060"/>
                </a:solidFill>
                <a:latin typeface="Century Gothic" panose="020B0502020202020204" pitchFamily="34" charset="0"/>
                <a:cs typeface="Arial"/>
                <a:sym typeface="Arial"/>
              </a:rPr>
              <a:t>you (all, formal)</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71" name="TextBox 70">
            <a:extLst>
              <a:ext uri="{FF2B5EF4-FFF2-40B4-BE49-F238E27FC236}">
                <a16:creationId xmlns:a16="http://schemas.microsoft.com/office/drawing/2014/main" id="{8A3A4295-A1E6-4285-95B5-EBF80D7D4829}"/>
              </a:ext>
            </a:extLst>
          </p:cNvPr>
          <p:cNvSpPr txBox="1"/>
          <p:nvPr/>
        </p:nvSpPr>
        <p:spPr>
          <a:xfrm>
            <a:off x="7702994" y="1494566"/>
            <a:ext cx="275067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dirty="0">
                <a:solidFill>
                  <a:srgbClr val="002060"/>
                </a:solidFill>
                <a:latin typeface="Century Gothic" panose="020B0502020202020204" pitchFamily="34" charset="0"/>
                <a:cs typeface="Arial"/>
                <a:sym typeface="Arial"/>
              </a:rPr>
              <a:t>to go, going</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Tree>
    <p:extLst>
      <p:ext uri="{BB962C8B-B14F-4D97-AF65-F5344CB8AC3E}">
        <p14:creationId xmlns:p14="http://schemas.microsoft.com/office/powerpoint/2010/main" val="952811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65"/>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66"/>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67"/>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68"/>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69"/>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70"/>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P spid="55" grpId="0"/>
      <p:bldP spid="56" grpId="0"/>
      <p:bldP spid="57" grpId="0"/>
      <p:bldP spid="58" grpId="0"/>
      <p:bldP spid="59" grpId="0"/>
      <p:bldP spid="60" grpId="0"/>
      <p:bldP spid="61" grpId="0"/>
      <p:bldP spid="62" grpId="0"/>
      <p:bldP spid="63" grpId="0"/>
      <p:bldP spid="64" grpId="0"/>
      <p:bldP spid="65" grpId="0"/>
      <p:bldP spid="66" grpId="0"/>
      <p:bldP spid="67" grpId="0"/>
      <p:bldP spid="68" grpId="0"/>
      <p:bldP spid="69" grpId="0"/>
      <p:bldP spid="70" grpId="0"/>
      <p:bldP spid="7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Table 4">
            <a:extLst>
              <a:ext uri="{FF2B5EF4-FFF2-40B4-BE49-F238E27FC236}">
                <a16:creationId xmlns:a16="http://schemas.microsoft.com/office/drawing/2014/main" id="{1BE26A7C-9570-4511-A929-6137973F1815}"/>
              </a:ext>
            </a:extLst>
          </p:cNvPr>
          <p:cNvGraphicFramePr>
            <a:graphicFrameLocks noGrp="1"/>
          </p:cNvGraphicFramePr>
          <p:nvPr>
            <p:extLst>
              <p:ext uri="{D42A27DB-BD31-4B8C-83A1-F6EECF244321}">
                <p14:modId xmlns:p14="http://schemas.microsoft.com/office/powerpoint/2010/main" val="3952443515"/>
              </p:ext>
            </p:extLst>
          </p:nvPr>
        </p:nvGraphicFramePr>
        <p:xfrm>
          <a:off x="578096" y="779363"/>
          <a:ext cx="9810698" cy="5944726"/>
        </p:xfrm>
        <a:graphic>
          <a:graphicData uri="http://schemas.openxmlformats.org/drawingml/2006/table">
            <a:tbl>
              <a:tblPr firstRow="1" bandRow="1">
                <a:tableStyleId>{5940675A-B579-460E-94D1-54222C63F5DA}</a:tableStyleId>
              </a:tblPr>
              <a:tblGrid>
                <a:gridCol w="1730433">
                  <a:extLst>
                    <a:ext uri="{9D8B030D-6E8A-4147-A177-3AD203B41FA5}">
                      <a16:colId xmlns:a16="http://schemas.microsoft.com/office/drawing/2014/main" val="1203737284"/>
                    </a:ext>
                  </a:extLst>
                </a:gridCol>
                <a:gridCol w="2398443">
                  <a:extLst>
                    <a:ext uri="{9D8B030D-6E8A-4147-A177-3AD203B41FA5}">
                      <a16:colId xmlns:a16="http://schemas.microsoft.com/office/drawing/2014/main" val="1810222861"/>
                    </a:ext>
                  </a:extLst>
                </a:gridCol>
                <a:gridCol w="2988400">
                  <a:extLst>
                    <a:ext uri="{9D8B030D-6E8A-4147-A177-3AD203B41FA5}">
                      <a16:colId xmlns:a16="http://schemas.microsoft.com/office/drawing/2014/main" val="274413866"/>
                    </a:ext>
                  </a:extLst>
                </a:gridCol>
                <a:gridCol w="2693422">
                  <a:extLst>
                    <a:ext uri="{9D8B030D-6E8A-4147-A177-3AD203B41FA5}">
                      <a16:colId xmlns:a16="http://schemas.microsoft.com/office/drawing/2014/main" val="2706468897"/>
                    </a:ext>
                  </a:extLst>
                </a:gridCol>
              </a:tblGrid>
              <a:tr h="1119507">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(the) hat</a:t>
                      </a:r>
                    </a:p>
                  </a:txBody>
                  <a:tcPr/>
                </a:tc>
                <a:tc>
                  <a:txBody>
                    <a:bodyPr/>
                    <a:lstStyle/>
                    <a:p>
                      <a:r>
                        <a:rPr lang="en-GB" sz="2400" b="1" dirty="0">
                          <a:solidFill>
                            <a:srgbClr val="00B0F0"/>
                          </a:solidFill>
                          <a:latin typeface="Century Gothic" panose="020B0502020202020204" pitchFamily="34" charset="0"/>
                        </a:rPr>
                        <a:t>(the) fire</a:t>
                      </a:r>
                    </a:p>
                  </a:txBody>
                  <a:tcPr/>
                </a:tc>
                <a:tc>
                  <a:txBody>
                    <a:bodyPr/>
                    <a:lstStyle/>
                    <a:p>
                      <a:r>
                        <a:rPr lang="en-GB" sz="2400" b="1" dirty="0">
                          <a:solidFill>
                            <a:srgbClr val="00B0F0"/>
                          </a:solidFill>
                          <a:latin typeface="Century Gothic" panose="020B0502020202020204" pitchFamily="34" charset="0"/>
                        </a:rPr>
                        <a:t>(the) good wish</a:t>
                      </a:r>
                    </a:p>
                  </a:txBody>
                  <a:tcPr/>
                </a:tc>
                <a:extLst>
                  <a:ext uri="{0D108BD9-81ED-4DB2-BD59-A6C34878D82A}">
                    <a16:rowId xmlns:a16="http://schemas.microsoft.com/office/drawing/2014/main" val="1812706363"/>
                  </a:ext>
                </a:extLst>
              </a:tr>
              <a:tr h="1119507">
                <a:tc vMerge="1">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to like, liking</a:t>
                      </a:r>
                    </a:p>
                  </a:txBody>
                  <a:tcPr/>
                </a:tc>
                <a:tc>
                  <a:txBody>
                    <a:bodyPr/>
                    <a:lstStyle/>
                    <a:p>
                      <a:r>
                        <a:rPr lang="en-GB" sz="2400" b="1" dirty="0">
                          <a:solidFill>
                            <a:srgbClr val="00B0F0"/>
                          </a:solidFill>
                          <a:latin typeface="Century Gothic" panose="020B0502020202020204" pitchFamily="34" charset="0"/>
                        </a:rPr>
                        <a:t>to have, having</a:t>
                      </a:r>
                    </a:p>
                  </a:txBody>
                  <a:tcPr/>
                </a:tc>
                <a:tc>
                  <a:txBody>
                    <a:bodyPr/>
                    <a:lstStyle/>
                    <a:p>
                      <a:r>
                        <a:rPr lang="en-GB" sz="2400" b="1" dirty="0">
                          <a:solidFill>
                            <a:srgbClr val="00B0F0"/>
                          </a:solidFill>
                          <a:latin typeface="Century Gothic" panose="020B0502020202020204" pitchFamily="34" charset="0"/>
                        </a:rPr>
                        <a:t>you (all, formal)</a:t>
                      </a:r>
                    </a:p>
                  </a:txBody>
                  <a:tcPr/>
                </a:tc>
                <a:extLst>
                  <a:ext uri="{0D108BD9-81ED-4DB2-BD59-A6C34878D82A}">
                    <a16:rowId xmlns:a16="http://schemas.microsoft.com/office/drawing/2014/main" val="760878619"/>
                  </a:ext>
                </a:extLst>
              </a:tr>
              <a:tr h="926428">
                <a:tc rowSpan="3">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(the) south</a:t>
                      </a:r>
                    </a:p>
                  </a:txBody>
                  <a:tcPr/>
                </a:tc>
                <a:tc>
                  <a:txBody>
                    <a:bodyPr/>
                    <a:lstStyle/>
                    <a:p>
                      <a:r>
                        <a:rPr lang="en-GB" sz="2400" b="1" dirty="0">
                          <a:solidFill>
                            <a:srgbClr val="92D050"/>
                          </a:solidFill>
                          <a:latin typeface="Century Gothic" panose="020B0502020202020204" pitchFamily="34" charset="0"/>
                        </a:rPr>
                        <a:t>(the) east</a:t>
                      </a:r>
                    </a:p>
                  </a:txBody>
                  <a:tcPr/>
                </a:tc>
                <a:tc>
                  <a:txBody>
                    <a:bodyPr/>
                    <a:lstStyle/>
                    <a:p>
                      <a:r>
                        <a:rPr lang="en-GB" sz="2400" b="1" dirty="0">
                          <a:solidFill>
                            <a:srgbClr val="92D050"/>
                          </a:solidFill>
                          <a:latin typeface="Century Gothic" panose="020B0502020202020204" pitchFamily="34" charset="0"/>
                        </a:rPr>
                        <a:t>(the) west</a:t>
                      </a:r>
                    </a:p>
                  </a:txBody>
                  <a:tcPr/>
                </a:tc>
                <a:extLst>
                  <a:ext uri="{0D108BD9-81ED-4DB2-BD59-A6C34878D82A}">
                    <a16:rowId xmlns:a16="http://schemas.microsoft.com/office/drawing/2014/main" val="1047692962"/>
                  </a:ext>
                </a:extLst>
              </a:tr>
              <a:tr h="926428">
                <a:tc vMerge="1">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to, at, in</a:t>
                      </a:r>
                    </a:p>
                  </a:txBody>
                  <a:tcPr/>
                </a:tc>
                <a:tc>
                  <a:txBody>
                    <a:bodyPr/>
                    <a:lstStyle/>
                    <a:p>
                      <a:r>
                        <a:rPr lang="en-GB" sz="2300" b="1" dirty="0">
                          <a:solidFill>
                            <a:srgbClr val="92D050"/>
                          </a:solidFill>
                          <a:latin typeface="Century Gothic" panose="020B0502020202020204" pitchFamily="34" charset="0"/>
                        </a:rPr>
                        <a:t>(the) Canada</a:t>
                      </a:r>
                    </a:p>
                  </a:txBody>
                  <a:tcPr/>
                </a:tc>
                <a:tc>
                  <a:txBody>
                    <a:bodyPr/>
                    <a:lstStyle/>
                    <a:p>
                      <a:r>
                        <a:rPr lang="en-GB" sz="2400" b="1" dirty="0">
                          <a:solidFill>
                            <a:srgbClr val="92D050"/>
                          </a:solidFill>
                          <a:latin typeface="Century Gothic" panose="020B0502020202020204" pitchFamily="34" charset="0"/>
                        </a:rPr>
                        <a:t>(the) north</a:t>
                      </a:r>
                    </a:p>
                  </a:txBody>
                  <a:tcPr/>
                </a:tc>
                <a:extLst>
                  <a:ext uri="{0D108BD9-81ED-4DB2-BD59-A6C34878D82A}">
                    <a16:rowId xmlns:a16="http://schemas.microsoft.com/office/drawing/2014/main" val="3903794855"/>
                  </a:ext>
                </a:extLst>
              </a:tr>
              <a:tr h="926428">
                <a:tc vMerge="1">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to go, going</a:t>
                      </a:r>
                    </a:p>
                  </a:txBody>
                  <a:tcPr/>
                </a:tc>
                <a:tc>
                  <a:txBody>
                    <a:bodyPr/>
                    <a:lstStyle/>
                    <a:p>
                      <a:r>
                        <a:rPr lang="en-GB" sz="2400" b="1" dirty="0">
                          <a:solidFill>
                            <a:srgbClr val="92D050"/>
                          </a:solidFill>
                          <a:latin typeface="Century Gothic" panose="020B0502020202020204" pitchFamily="34" charset="0"/>
                        </a:rPr>
                        <a:t>I go, am going</a:t>
                      </a:r>
                    </a:p>
                  </a:txBody>
                  <a:tcPr/>
                </a:tc>
                <a:tc>
                  <a:txBody>
                    <a:bodyPr/>
                    <a:lstStyle/>
                    <a:p>
                      <a:r>
                        <a:rPr lang="en-GB" sz="2200" b="1" dirty="0">
                          <a:solidFill>
                            <a:srgbClr val="92D050"/>
                          </a:solidFill>
                          <a:latin typeface="Century Gothic" panose="020B0502020202020204" pitchFamily="34" charset="0"/>
                        </a:rPr>
                        <a:t>she goes, is going</a:t>
                      </a:r>
                    </a:p>
                  </a:txBody>
                  <a:tcPr/>
                </a:tc>
                <a:extLst>
                  <a:ext uri="{0D108BD9-81ED-4DB2-BD59-A6C34878D82A}">
                    <a16:rowId xmlns:a16="http://schemas.microsoft.com/office/drawing/2014/main" val="3343226472"/>
                  </a:ext>
                </a:extLst>
              </a:tr>
              <a:tr h="926428">
                <a:tc>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FF3399"/>
                          </a:solidFill>
                          <a:latin typeface="Century Gothic" panose="020B0502020202020204" pitchFamily="34" charset="0"/>
                        </a:rPr>
                        <a:t>you do, make</a:t>
                      </a:r>
                    </a:p>
                  </a:txBody>
                  <a:tcPr/>
                </a:tc>
                <a:tc>
                  <a:txBody>
                    <a:bodyPr/>
                    <a:lstStyle/>
                    <a:p>
                      <a:r>
                        <a:rPr lang="en-GB" sz="2400" b="1" dirty="0">
                          <a:solidFill>
                            <a:srgbClr val="FF3399"/>
                          </a:solidFill>
                          <a:latin typeface="Century Gothic" panose="020B0502020202020204" pitchFamily="34" charset="0"/>
                        </a:rPr>
                        <a:t>(the) journey</a:t>
                      </a:r>
                    </a:p>
                  </a:txBody>
                  <a:tcPr/>
                </a:tc>
                <a:tc>
                  <a:txBody>
                    <a:bodyPr/>
                    <a:lstStyle/>
                    <a:p>
                      <a:r>
                        <a:rPr lang="en-GB" sz="2400" b="1" dirty="0">
                          <a:solidFill>
                            <a:srgbClr val="FF3399"/>
                          </a:solidFill>
                          <a:latin typeface="Century Gothic" panose="020B0502020202020204" pitchFamily="34" charset="0"/>
                        </a:rPr>
                        <a:t>(the) effort</a:t>
                      </a:r>
                    </a:p>
                  </a:txBody>
                  <a:tcPr/>
                </a:tc>
                <a:extLst>
                  <a:ext uri="{0D108BD9-81ED-4DB2-BD59-A6C34878D82A}">
                    <a16:rowId xmlns:a16="http://schemas.microsoft.com/office/drawing/2014/main" val="3232139915"/>
                  </a:ext>
                </a:extLst>
              </a:tr>
            </a:tbl>
          </a:graphicData>
        </a:graphic>
      </p:graphicFrame>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pic>
        <p:nvPicPr>
          <p:cNvPr id="17" name="Picture 16">
            <a:extLst>
              <a:ext uri="{FF2B5EF4-FFF2-40B4-BE49-F238E27FC236}">
                <a16:creationId xmlns:a16="http://schemas.microsoft.com/office/drawing/2014/main" id="{8AA52357-62B5-4501-8406-8AAEF0C4DB1A}"/>
              </a:ext>
            </a:extLst>
          </p:cNvPr>
          <p:cNvPicPr>
            <a:picLocks noChangeAspect="1"/>
          </p:cNvPicPr>
          <p:nvPr/>
        </p:nvPicPr>
        <p:blipFill>
          <a:blip r:embed="rId5"/>
          <a:stretch>
            <a:fillRect/>
          </a:stretch>
        </p:blipFill>
        <p:spPr>
          <a:xfrm>
            <a:off x="882147" y="3352863"/>
            <a:ext cx="1186070" cy="1080360"/>
          </a:xfrm>
          <a:prstGeom prst="rect">
            <a:avLst/>
          </a:prstGeom>
        </p:spPr>
      </p:pic>
      <p:pic>
        <p:nvPicPr>
          <p:cNvPr id="18" name="Picture 17" descr="Icon&#10;&#10;Description automatically generated">
            <a:extLst>
              <a:ext uri="{FF2B5EF4-FFF2-40B4-BE49-F238E27FC236}">
                <a16:creationId xmlns:a16="http://schemas.microsoft.com/office/drawing/2014/main" id="{CF86848E-00D3-4C8C-BF0C-2DB539381BB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5024" y="1100837"/>
            <a:ext cx="1211560" cy="1211560"/>
          </a:xfrm>
          <a:prstGeom prst="rect">
            <a:avLst/>
          </a:prstGeom>
        </p:spPr>
      </p:pic>
      <p:pic>
        <p:nvPicPr>
          <p:cNvPr id="20" name="Picture 19">
            <a:extLst>
              <a:ext uri="{FF2B5EF4-FFF2-40B4-BE49-F238E27FC236}">
                <a16:creationId xmlns:a16="http://schemas.microsoft.com/office/drawing/2014/main" id="{33175BAD-451F-4097-B6CA-7B78DADC0753}"/>
              </a:ext>
            </a:extLst>
          </p:cNvPr>
          <p:cNvPicPr>
            <a:picLocks noChangeAspect="1"/>
          </p:cNvPicPr>
          <p:nvPr/>
        </p:nvPicPr>
        <p:blipFill>
          <a:blip r:embed="rId7"/>
          <a:stretch>
            <a:fillRect/>
          </a:stretch>
        </p:blipFill>
        <p:spPr>
          <a:xfrm>
            <a:off x="758008" y="5867896"/>
            <a:ext cx="705322" cy="668200"/>
          </a:xfrm>
          <a:prstGeom prst="rect">
            <a:avLst/>
          </a:prstGeom>
        </p:spPr>
      </p:pic>
      <p:sp>
        <p:nvSpPr>
          <p:cNvPr id="21" name="TextBox 20">
            <a:extLst>
              <a:ext uri="{FF2B5EF4-FFF2-40B4-BE49-F238E27FC236}">
                <a16:creationId xmlns:a16="http://schemas.microsoft.com/office/drawing/2014/main" id="{A5D9ACD1-6B6F-4278-9A67-011420429302}"/>
              </a:ext>
            </a:extLst>
          </p:cNvPr>
          <p:cNvSpPr txBox="1"/>
          <p:nvPr/>
        </p:nvSpPr>
        <p:spPr>
          <a:xfrm>
            <a:off x="1593379" y="5931132"/>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25" name="TextBox 24">
            <a:extLst>
              <a:ext uri="{FF2B5EF4-FFF2-40B4-BE49-F238E27FC236}">
                <a16:creationId xmlns:a16="http://schemas.microsoft.com/office/drawing/2014/main" id="{D1ADDC2A-E51D-48B9-A91E-95C4881D32F4}"/>
              </a:ext>
            </a:extLst>
          </p:cNvPr>
          <p:cNvSpPr txBox="1"/>
          <p:nvPr/>
        </p:nvSpPr>
        <p:spPr>
          <a:xfrm>
            <a:off x="1158599" y="4633278"/>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26" name="TextBox 25">
            <a:extLst>
              <a:ext uri="{FF2B5EF4-FFF2-40B4-BE49-F238E27FC236}">
                <a16:creationId xmlns:a16="http://schemas.microsoft.com/office/drawing/2014/main" id="{582A3A04-2365-4E20-A72A-87B66616FB76}"/>
              </a:ext>
            </a:extLst>
          </p:cNvPr>
          <p:cNvSpPr txBox="1"/>
          <p:nvPr/>
        </p:nvSpPr>
        <p:spPr>
          <a:xfrm>
            <a:off x="1110669" y="2414849"/>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
        <p:nvSpPr>
          <p:cNvPr id="5" name="TextBox 4">
            <a:extLst>
              <a:ext uri="{FF2B5EF4-FFF2-40B4-BE49-F238E27FC236}">
                <a16:creationId xmlns:a16="http://schemas.microsoft.com/office/drawing/2014/main" id="{EF9EC7F8-49FC-4FB1-97E5-C475D7E46448}"/>
              </a:ext>
            </a:extLst>
          </p:cNvPr>
          <p:cNvSpPr txBox="1"/>
          <p:nvPr/>
        </p:nvSpPr>
        <p:spPr>
          <a:xfrm>
            <a:off x="2289864" y="6336041"/>
            <a:ext cx="224039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tu</a:t>
            </a: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a:t>
            </a:r>
            <a:r>
              <a:rPr kumimoji="0" lang="en-GB" sz="20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fais</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29" name="TextBox 28">
            <a:extLst>
              <a:ext uri="{FF2B5EF4-FFF2-40B4-BE49-F238E27FC236}">
                <a16:creationId xmlns:a16="http://schemas.microsoft.com/office/drawing/2014/main" id="{BBEE3DE9-6FF9-4BB7-8B14-083C2935993C}"/>
              </a:ext>
            </a:extLst>
          </p:cNvPr>
          <p:cNvSpPr txBox="1"/>
          <p:nvPr/>
        </p:nvSpPr>
        <p:spPr>
          <a:xfrm>
            <a:off x="4694870" y="6315852"/>
            <a:ext cx="286649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le voyage</a:t>
            </a:r>
            <a:endPar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0" name="TextBox 29">
            <a:extLst>
              <a:ext uri="{FF2B5EF4-FFF2-40B4-BE49-F238E27FC236}">
                <a16:creationId xmlns:a16="http://schemas.microsoft.com/office/drawing/2014/main" id="{ED4AF96D-5473-4811-B1E6-8F0FED1E9C19}"/>
              </a:ext>
            </a:extLst>
          </p:cNvPr>
          <p:cNvSpPr txBox="1"/>
          <p:nvPr/>
        </p:nvSpPr>
        <p:spPr>
          <a:xfrm>
            <a:off x="7702994" y="6323979"/>
            <a:ext cx="297602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l’effort</a:t>
            </a: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(m)</a:t>
            </a:r>
          </a:p>
        </p:txBody>
      </p:sp>
      <p:sp>
        <p:nvSpPr>
          <p:cNvPr id="31" name="TextBox 30">
            <a:extLst>
              <a:ext uri="{FF2B5EF4-FFF2-40B4-BE49-F238E27FC236}">
                <a16:creationId xmlns:a16="http://schemas.microsoft.com/office/drawing/2014/main" id="{B2AFB990-E563-4B97-9D41-28864BDBB375}"/>
              </a:ext>
            </a:extLst>
          </p:cNvPr>
          <p:cNvSpPr txBox="1"/>
          <p:nvPr/>
        </p:nvSpPr>
        <p:spPr>
          <a:xfrm>
            <a:off x="2289864" y="5365465"/>
            <a:ext cx="248907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dirty="0" err="1">
                <a:solidFill>
                  <a:srgbClr val="002060"/>
                </a:solidFill>
                <a:latin typeface="Century Gothic" panose="020B0502020202020204" pitchFamily="34" charset="0"/>
                <a:cs typeface="Arial"/>
                <a:sym typeface="Arial"/>
              </a:rPr>
              <a:t>aller</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2" name="TextBox 31">
            <a:extLst>
              <a:ext uri="{FF2B5EF4-FFF2-40B4-BE49-F238E27FC236}">
                <a16:creationId xmlns:a16="http://schemas.microsoft.com/office/drawing/2014/main" id="{111B4DC4-0960-4E81-8848-85973A07B7AA}"/>
              </a:ext>
            </a:extLst>
          </p:cNvPr>
          <p:cNvSpPr txBox="1"/>
          <p:nvPr/>
        </p:nvSpPr>
        <p:spPr>
          <a:xfrm>
            <a:off x="4712819" y="5377141"/>
            <a:ext cx="305698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dirty="0">
                <a:solidFill>
                  <a:srgbClr val="002060"/>
                </a:solidFill>
                <a:latin typeface="Century Gothic" panose="020B0502020202020204" pitchFamily="34" charset="0"/>
                <a:cs typeface="Arial"/>
                <a:sym typeface="Arial"/>
              </a:rPr>
              <a:t>je </a:t>
            </a:r>
            <a:r>
              <a:rPr lang="en-GB" sz="2000" kern="0" dirty="0" err="1">
                <a:solidFill>
                  <a:srgbClr val="002060"/>
                </a:solidFill>
                <a:latin typeface="Century Gothic" panose="020B0502020202020204" pitchFamily="34" charset="0"/>
                <a:cs typeface="Arial"/>
                <a:sym typeface="Arial"/>
              </a:rPr>
              <a:t>vais</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3" name="TextBox 32">
            <a:extLst>
              <a:ext uri="{FF2B5EF4-FFF2-40B4-BE49-F238E27FC236}">
                <a16:creationId xmlns:a16="http://schemas.microsoft.com/office/drawing/2014/main" id="{88C004C4-D688-4821-B196-9D33A683871C}"/>
              </a:ext>
            </a:extLst>
          </p:cNvPr>
          <p:cNvSpPr txBox="1"/>
          <p:nvPr/>
        </p:nvSpPr>
        <p:spPr>
          <a:xfrm>
            <a:off x="7644157" y="5377141"/>
            <a:ext cx="287156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dirty="0" err="1">
                <a:solidFill>
                  <a:srgbClr val="002060"/>
                </a:solidFill>
                <a:latin typeface="Century Gothic" panose="020B0502020202020204" pitchFamily="34" charset="0"/>
                <a:cs typeface="Arial"/>
                <a:sym typeface="Arial"/>
              </a:rPr>
              <a:t>elle</a:t>
            </a:r>
            <a:r>
              <a:rPr lang="en-GB" sz="2000" kern="0" dirty="0">
                <a:solidFill>
                  <a:srgbClr val="002060"/>
                </a:solidFill>
                <a:latin typeface="Century Gothic" panose="020B0502020202020204" pitchFamily="34" charset="0"/>
                <a:cs typeface="Arial"/>
                <a:sym typeface="Arial"/>
              </a:rPr>
              <a:t> </a:t>
            </a:r>
            <a:r>
              <a:rPr lang="en-GB" sz="2000" kern="0" dirty="0" err="1">
                <a:solidFill>
                  <a:srgbClr val="002060"/>
                </a:solidFill>
                <a:latin typeface="Century Gothic" panose="020B0502020202020204" pitchFamily="34" charset="0"/>
                <a:cs typeface="Arial"/>
                <a:sym typeface="Arial"/>
              </a:rPr>
              <a:t>va</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4" name="TextBox 33">
            <a:extLst>
              <a:ext uri="{FF2B5EF4-FFF2-40B4-BE49-F238E27FC236}">
                <a16:creationId xmlns:a16="http://schemas.microsoft.com/office/drawing/2014/main" id="{5E73D956-D9D5-4FF8-8DD6-AF66B3D68061}"/>
              </a:ext>
            </a:extLst>
          </p:cNvPr>
          <p:cNvSpPr txBox="1"/>
          <p:nvPr/>
        </p:nvSpPr>
        <p:spPr>
          <a:xfrm>
            <a:off x="2301817" y="4412945"/>
            <a:ext cx="264246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à</a:t>
            </a:r>
          </a:p>
        </p:txBody>
      </p:sp>
      <p:sp>
        <p:nvSpPr>
          <p:cNvPr id="35" name="TextBox 34">
            <a:extLst>
              <a:ext uri="{FF2B5EF4-FFF2-40B4-BE49-F238E27FC236}">
                <a16:creationId xmlns:a16="http://schemas.microsoft.com/office/drawing/2014/main" id="{12D3DE3F-B13D-4B0F-8AAA-B8484B26A50B}"/>
              </a:ext>
            </a:extLst>
          </p:cNvPr>
          <p:cNvSpPr txBox="1"/>
          <p:nvPr/>
        </p:nvSpPr>
        <p:spPr>
          <a:xfrm>
            <a:off x="4721048" y="4433223"/>
            <a:ext cx="312708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dirty="0">
                <a:solidFill>
                  <a:srgbClr val="002060"/>
                </a:solidFill>
                <a:latin typeface="Century Gothic" panose="020B0502020202020204" pitchFamily="34" charset="0"/>
                <a:cs typeface="Arial"/>
                <a:sym typeface="Arial"/>
              </a:rPr>
              <a:t>le Canada</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6" name="TextBox 35">
            <a:extLst>
              <a:ext uri="{FF2B5EF4-FFF2-40B4-BE49-F238E27FC236}">
                <a16:creationId xmlns:a16="http://schemas.microsoft.com/office/drawing/2014/main" id="{C1CE95E1-0483-4346-AC3F-1BCCA4290DF3}"/>
              </a:ext>
            </a:extLst>
          </p:cNvPr>
          <p:cNvSpPr txBox="1"/>
          <p:nvPr/>
        </p:nvSpPr>
        <p:spPr>
          <a:xfrm>
            <a:off x="7702994" y="4440521"/>
            <a:ext cx="216176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le </a:t>
            </a:r>
            <a:r>
              <a:rPr kumimoji="0" lang="en-GB" sz="20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nord</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7" name="TextBox 36">
            <a:extLst>
              <a:ext uri="{FF2B5EF4-FFF2-40B4-BE49-F238E27FC236}">
                <a16:creationId xmlns:a16="http://schemas.microsoft.com/office/drawing/2014/main" id="{68149A81-5207-44A8-87E6-FF9D619AD053}"/>
              </a:ext>
            </a:extLst>
          </p:cNvPr>
          <p:cNvSpPr txBox="1"/>
          <p:nvPr/>
        </p:nvSpPr>
        <p:spPr>
          <a:xfrm>
            <a:off x="2297328" y="3516977"/>
            <a:ext cx="253150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le </a:t>
            </a:r>
            <a:r>
              <a:rPr kumimoji="0" lang="en-GB" sz="20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sud</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8" name="TextBox 37">
            <a:extLst>
              <a:ext uri="{FF2B5EF4-FFF2-40B4-BE49-F238E27FC236}">
                <a16:creationId xmlns:a16="http://schemas.microsoft.com/office/drawing/2014/main" id="{78436581-4251-4CEA-926F-C5A31C06C093}"/>
              </a:ext>
            </a:extLst>
          </p:cNvPr>
          <p:cNvSpPr txBox="1"/>
          <p:nvPr/>
        </p:nvSpPr>
        <p:spPr>
          <a:xfrm>
            <a:off x="4723947" y="3543480"/>
            <a:ext cx="241070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l’est</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9" name="TextBox 38">
            <a:extLst>
              <a:ext uri="{FF2B5EF4-FFF2-40B4-BE49-F238E27FC236}">
                <a16:creationId xmlns:a16="http://schemas.microsoft.com/office/drawing/2014/main" id="{6209F364-6E76-4962-B2CA-EF55AB79DDDB}"/>
              </a:ext>
            </a:extLst>
          </p:cNvPr>
          <p:cNvSpPr txBox="1"/>
          <p:nvPr/>
        </p:nvSpPr>
        <p:spPr>
          <a:xfrm>
            <a:off x="7790245" y="3543715"/>
            <a:ext cx="189957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l’ouest</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0" name="TextBox 39">
            <a:extLst>
              <a:ext uri="{FF2B5EF4-FFF2-40B4-BE49-F238E27FC236}">
                <a16:creationId xmlns:a16="http://schemas.microsoft.com/office/drawing/2014/main" id="{8038C3E0-A69E-4D74-8C18-E2B0C4D22924}"/>
              </a:ext>
            </a:extLst>
          </p:cNvPr>
          <p:cNvSpPr txBox="1"/>
          <p:nvPr/>
        </p:nvSpPr>
        <p:spPr>
          <a:xfrm>
            <a:off x="2333534" y="2540304"/>
            <a:ext cx="240733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aimer</a:t>
            </a:r>
          </a:p>
        </p:txBody>
      </p:sp>
      <p:sp>
        <p:nvSpPr>
          <p:cNvPr id="41" name="TextBox 40">
            <a:extLst>
              <a:ext uri="{FF2B5EF4-FFF2-40B4-BE49-F238E27FC236}">
                <a16:creationId xmlns:a16="http://schemas.microsoft.com/office/drawing/2014/main" id="{ADEE972D-DD7F-42DB-A87B-EEA82AA07AB1}"/>
              </a:ext>
            </a:extLst>
          </p:cNvPr>
          <p:cNvSpPr txBox="1"/>
          <p:nvPr/>
        </p:nvSpPr>
        <p:spPr>
          <a:xfrm>
            <a:off x="4750819" y="2580357"/>
            <a:ext cx="301130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avoir</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9" name="Google Shape;167;p2">
            <a:extLst>
              <a:ext uri="{FF2B5EF4-FFF2-40B4-BE49-F238E27FC236}">
                <a16:creationId xmlns:a16="http://schemas.microsoft.com/office/drawing/2014/main" id="{886C038C-C793-4178-8BE0-359568307137}"/>
              </a:ext>
            </a:extLst>
          </p:cNvPr>
          <p:cNvSpPr/>
          <p:nvPr/>
        </p:nvSpPr>
        <p:spPr>
          <a:xfrm>
            <a:off x="116256" y="63868"/>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2" name="TextBox 41">
            <a:extLst>
              <a:ext uri="{FF2B5EF4-FFF2-40B4-BE49-F238E27FC236}">
                <a16:creationId xmlns:a16="http://schemas.microsoft.com/office/drawing/2014/main" id="{10F01E41-FB16-47F4-AC5C-ACB994E84987}"/>
              </a:ext>
            </a:extLst>
          </p:cNvPr>
          <p:cNvSpPr txBox="1"/>
          <p:nvPr/>
        </p:nvSpPr>
        <p:spPr>
          <a:xfrm>
            <a:off x="7702994" y="2580357"/>
            <a:ext cx="275067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vous</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3" name="TextBox 42">
            <a:extLst>
              <a:ext uri="{FF2B5EF4-FFF2-40B4-BE49-F238E27FC236}">
                <a16:creationId xmlns:a16="http://schemas.microsoft.com/office/drawing/2014/main" id="{AAEA6AC8-E51D-4F39-93D0-93E001ECB78D}"/>
              </a:ext>
            </a:extLst>
          </p:cNvPr>
          <p:cNvSpPr txBox="1"/>
          <p:nvPr/>
        </p:nvSpPr>
        <p:spPr>
          <a:xfrm>
            <a:off x="2297328" y="1494566"/>
            <a:ext cx="240733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lang="en-GB" sz="2000" kern="0" dirty="0">
                <a:solidFill>
                  <a:srgbClr val="002060"/>
                </a:solidFill>
                <a:latin typeface="Century Gothic" panose="020B0502020202020204" pitchFamily="34" charset="0"/>
                <a:cs typeface="Arial"/>
                <a:sym typeface="Arial"/>
              </a:rPr>
              <a:t>le chapeau</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4" name="TextBox 43">
            <a:extLst>
              <a:ext uri="{FF2B5EF4-FFF2-40B4-BE49-F238E27FC236}">
                <a16:creationId xmlns:a16="http://schemas.microsoft.com/office/drawing/2014/main" id="{5BEEE08D-FFA6-4C1A-BD91-FDFE84EF6335}"/>
              </a:ext>
            </a:extLst>
          </p:cNvPr>
          <p:cNvSpPr txBox="1"/>
          <p:nvPr/>
        </p:nvSpPr>
        <p:spPr>
          <a:xfrm>
            <a:off x="4681763" y="1479805"/>
            <a:ext cx="301130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dirty="0">
                <a:solidFill>
                  <a:srgbClr val="002060"/>
                </a:solidFill>
                <a:latin typeface="Century Gothic" panose="020B0502020202020204" pitchFamily="34" charset="0"/>
                <a:cs typeface="Arial"/>
                <a:sym typeface="Arial"/>
              </a:rPr>
              <a:t>le feu</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5" name="TextBox 44">
            <a:extLst>
              <a:ext uri="{FF2B5EF4-FFF2-40B4-BE49-F238E27FC236}">
                <a16:creationId xmlns:a16="http://schemas.microsoft.com/office/drawing/2014/main" id="{F9DDD565-5814-4993-962E-FD415220E5F1}"/>
              </a:ext>
            </a:extLst>
          </p:cNvPr>
          <p:cNvSpPr txBox="1"/>
          <p:nvPr/>
        </p:nvSpPr>
        <p:spPr>
          <a:xfrm>
            <a:off x="7702994" y="1494566"/>
            <a:ext cx="275067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le </a:t>
            </a:r>
            <a:r>
              <a:rPr kumimoji="0" lang="en-GB" sz="20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vœu</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6" name="Rectangle 45">
            <a:extLst>
              <a:ext uri="{FF2B5EF4-FFF2-40B4-BE49-F238E27FC236}">
                <a16:creationId xmlns:a16="http://schemas.microsoft.com/office/drawing/2014/main" id="{039BC361-3E7F-45E7-BBE3-0680DA2C869D}"/>
              </a:ext>
            </a:extLst>
          </p:cNvPr>
          <p:cNvSpPr/>
          <p:nvPr/>
        </p:nvSpPr>
        <p:spPr>
          <a:xfrm>
            <a:off x="579915" y="66416"/>
            <a:ext cx="12033663"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Follow up 2b -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Écris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en</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français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 </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p>
        </p:txBody>
      </p:sp>
    </p:spTree>
    <p:extLst>
      <p:ext uri="{BB962C8B-B14F-4D97-AF65-F5344CB8AC3E}">
        <p14:creationId xmlns:p14="http://schemas.microsoft.com/office/powerpoint/2010/main" val="204295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41"/>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42"/>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43"/>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44"/>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9" grpId="0"/>
      <p:bldP spid="30" grpId="0"/>
      <p:bldP spid="31" grpId="0"/>
      <p:bldP spid="32" grpId="0"/>
      <p:bldP spid="33" grpId="0"/>
      <p:bldP spid="34" grpId="0"/>
      <p:bldP spid="35" grpId="0"/>
      <p:bldP spid="36" grpId="0"/>
      <p:bldP spid="37" grpId="0"/>
      <p:bldP spid="38" grpId="0"/>
      <p:bldP spid="39" grpId="0"/>
      <p:bldP spid="40" grpId="0"/>
      <p:bldP spid="41" grpId="0"/>
      <p:bldP spid="42" grpId="0"/>
      <p:bldP spid="43" grpId="0"/>
      <p:bldP spid="44" grpId="0"/>
      <p:bldP spid="4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Graphic 15" descr="Teacher">
            <a:extLst>
              <a:ext uri="{FF2B5EF4-FFF2-40B4-BE49-F238E27FC236}">
                <a16:creationId xmlns:a16="http://schemas.microsoft.com/office/drawing/2014/main" id="{47C32F30-D92D-4E22-B5F1-44585262813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51511" y="466613"/>
            <a:ext cx="914400" cy="914400"/>
          </a:xfrm>
          <a:prstGeom prst="rect">
            <a:avLst/>
          </a:prstGeom>
        </p:spPr>
      </p:pic>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3: </a:t>
            </a:r>
            <a:endParaRPr lang="en-GB" sz="2800" dirty="0">
              <a:latin typeface="Century Gothic" panose="020B0502020202020204" pitchFamily="34" charset="0"/>
            </a:endParaRPr>
          </a:p>
        </p:txBody>
      </p:sp>
      <p:sp>
        <p:nvSpPr>
          <p:cNvPr id="33" name="Google Shape;167;p2">
            <a:extLst>
              <a:ext uri="{FF2B5EF4-FFF2-40B4-BE49-F238E27FC236}">
                <a16:creationId xmlns:a16="http://schemas.microsoft.com/office/drawing/2014/main" id="{F6EBF477-5B38-42D2-8306-ABF1F35CD572}"/>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2" name="TextBox 51">
            <a:extLst>
              <a:ext uri="{FF2B5EF4-FFF2-40B4-BE49-F238E27FC236}">
                <a16:creationId xmlns:a16="http://schemas.microsoft.com/office/drawing/2014/main" id="{F3082EA1-6ED0-40AF-B3A4-2A6A7FC78D5A}"/>
              </a:ext>
            </a:extLst>
          </p:cNvPr>
          <p:cNvSpPr txBox="1"/>
          <p:nvPr/>
        </p:nvSpPr>
        <p:spPr>
          <a:xfrm>
            <a:off x="2800492" y="128500"/>
            <a:ext cx="8746967" cy="49244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Parle</a:t>
            </a: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ou</a:t>
            </a: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écris</a:t>
            </a: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en</a:t>
            </a: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français</a:t>
            </a:r>
            <a:r>
              <a:rPr lang="en-GB" sz="2500" b="1" dirty="0">
                <a:solidFill>
                  <a:srgbClr val="002060"/>
                </a:solidFill>
                <a:latin typeface="Century Gothic" panose="020B0502020202020204" pitchFamily="34" charset="0"/>
              </a:rPr>
              <a:t>.</a:t>
            </a:r>
            <a:endPar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1" name="Title 2">
            <a:extLst>
              <a:ext uri="{FF2B5EF4-FFF2-40B4-BE49-F238E27FC236}">
                <a16:creationId xmlns:a16="http://schemas.microsoft.com/office/drawing/2014/main" id="{8A4234D7-8B30-41DD-973F-D76A771D8978}"/>
              </a:ext>
            </a:extLst>
          </p:cNvPr>
          <p:cNvSpPr txBox="1">
            <a:spLocks/>
          </p:cNvSpPr>
          <p:nvPr/>
        </p:nvSpPr>
        <p:spPr>
          <a:xfrm>
            <a:off x="11238143" y="1135676"/>
            <a:ext cx="781120" cy="374973"/>
          </a:xfrm>
          <a:prstGeom prst="rect">
            <a:avLst/>
          </a:prstGeom>
          <a:solidFill>
            <a:srgbClr val="FF0066"/>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ysClr val="window" lastClr="FFFFFF"/>
                </a:solidFill>
                <a:effectLst/>
                <a:uLnTx/>
                <a:uFillTx/>
                <a:latin typeface="Century Gothic" panose="020B0502020202020204" pitchFamily="34" charset="0"/>
                <a:ea typeface="+mj-ea"/>
                <a:cs typeface="+mj-cs"/>
              </a:rPr>
              <a:t>parler</a:t>
            </a:r>
            <a:endParaRPr kumimoji="0" lang="en-GB" sz="2000" b="1" i="0" u="none" strike="noStrike" kern="1200" cap="none" spc="0" normalizeH="0" baseline="0" noProof="0" dirty="0">
              <a:ln>
                <a:noFill/>
              </a:ln>
              <a:solidFill>
                <a:sysClr val="window" lastClr="FFFFFF"/>
              </a:solidFill>
              <a:effectLst/>
              <a:uLnTx/>
              <a:uFillTx/>
              <a:latin typeface="Century Gothic" panose="020B0502020202020204" pitchFamily="34" charset="0"/>
              <a:ea typeface="+mj-ea"/>
              <a:cs typeface="+mj-cs"/>
            </a:endParaRPr>
          </a:p>
        </p:txBody>
      </p:sp>
      <p:pic>
        <p:nvPicPr>
          <p:cNvPr id="53" name="Picture 52" descr="Icon&#10;&#10;Description automatically generated">
            <a:extLst>
              <a:ext uri="{FF2B5EF4-FFF2-40B4-BE49-F238E27FC236}">
                <a16:creationId xmlns:a16="http://schemas.microsoft.com/office/drawing/2014/main" id="{33D069B2-50DB-467E-BFEC-C27687A3300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sp>
        <p:nvSpPr>
          <p:cNvPr id="17" name="Speech Bubble: Rectangle with Corners Rounded 16">
            <a:extLst>
              <a:ext uri="{FF2B5EF4-FFF2-40B4-BE49-F238E27FC236}">
                <a16:creationId xmlns:a16="http://schemas.microsoft.com/office/drawing/2014/main" id="{FC51AB7D-3D6D-4395-8446-2A103DB55C3B}"/>
              </a:ext>
            </a:extLst>
          </p:cNvPr>
          <p:cNvSpPr/>
          <p:nvPr/>
        </p:nvSpPr>
        <p:spPr>
          <a:xfrm>
            <a:off x="1136900" y="557635"/>
            <a:ext cx="3739900" cy="518040"/>
          </a:xfrm>
          <a:prstGeom prst="wedgeRoundRectCallout">
            <a:avLst>
              <a:gd name="adj1" fmla="val -53936"/>
              <a:gd name="adj2" fmla="val 10200"/>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18" name="Google Shape;108;p3">
            <a:extLst>
              <a:ext uri="{FF2B5EF4-FFF2-40B4-BE49-F238E27FC236}">
                <a16:creationId xmlns:a16="http://schemas.microsoft.com/office/drawing/2014/main" id="{ADEB725B-8B95-4B9D-9E4F-0CAFFC08F13C}"/>
              </a:ext>
            </a:extLst>
          </p:cNvPr>
          <p:cNvSpPr txBox="1"/>
          <p:nvPr/>
        </p:nvSpPr>
        <p:spPr>
          <a:xfrm>
            <a:off x="1137767" y="591279"/>
            <a:ext cx="3900722"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C’est qui ?  C’est quoi ?</a:t>
            </a:r>
            <a:endParaRPr kumimoji="0" sz="2400" b="1" i="0" u="none" strike="noStrike" kern="1200" cap="none" spc="0" normalizeH="0" baseline="0" noProof="0" dirty="0">
              <a:ln>
                <a:noFill/>
              </a:ln>
              <a:solidFill>
                <a:srgbClr val="002060"/>
              </a:solidFill>
              <a:effectLst/>
              <a:uLnTx/>
              <a:uFillTx/>
              <a:latin typeface="Century Gothic" panose="020B0502020202020204" pitchFamily="34" charset="0"/>
              <a:ea typeface="Calibri"/>
              <a:cs typeface="Calibri"/>
              <a:sym typeface="Calibri"/>
            </a:endParaRPr>
          </a:p>
        </p:txBody>
      </p:sp>
      <p:pic>
        <p:nvPicPr>
          <p:cNvPr id="19" name="Picture 4" descr="Notepad Issue Write - Free image on Pixabay">
            <a:extLst>
              <a:ext uri="{FF2B5EF4-FFF2-40B4-BE49-F238E27FC236}">
                <a16:creationId xmlns:a16="http://schemas.microsoft.com/office/drawing/2014/main" id="{8147AE34-9710-47C3-BA3D-786FE6CDFD72}"/>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673202" y="2134400"/>
            <a:ext cx="2664718" cy="258920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C:\Users\wdj\Google Drive\Primary\Y5 SoW\From Tracy\Pronouns\i.png">
            <a:extLst>
              <a:ext uri="{FF2B5EF4-FFF2-40B4-BE49-F238E27FC236}">
                <a16:creationId xmlns:a16="http://schemas.microsoft.com/office/drawing/2014/main" id="{F506E380-0C3C-450E-BD65-C84D6A212E99}"/>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331522" y="1381013"/>
            <a:ext cx="1441458" cy="33714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TextBox 20">
            <a:extLst>
              <a:ext uri="{FF2B5EF4-FFF2-40B4-BE49-F238E27FC236}">
                <a16:creationId xmlns:a16="http://schemas.microsoft.com/office/drawing/2014/main" id="{37BC9D32-C177-4C06-BC17-3F19D4E60FD9}"/>
              </a:ext>
            </a:extLst>
          </p:cNvPr>
          <p:cNvSpPr txBox="1"/>
          <p:nvPr/>
        </p:nvSpPr>
        <p:spPr>
          <a:xfrm>
            <a:off x="1896665" y="4876822"/>
            <a:ext cx="9553074" cy="1200329"/>
          </a:xfrm>
          <a:prstGeom prst="rect">
            <a:avLst/>
          </a:prstGeom>
          <a:noFill/>
        </p:spPr>
        <p:txBody>
          <a:bodyPr wrap="square" rtlCol="0">
            <a:spAutoFit/>
          </a:bodyPr>
          <a:lstStyle/>
          <a:p>
            <a:r>
              <a:rPr lang="en-GB" sz="7200" dirty="0">
                <a:solidFill>
                  <a:srgbClr val="002060"/>
                </a:solidFill>
                <a:latin typeface="Century Gothic" panose="020B0502020202020204" pitchFamily="34" charset="0"/>
              </a:rPr>
              <a:t>Je </a:t>
            </a:r>
            <a:r>
              <a:rPr lang="en-GB" sz="7200" dirty="0" err="1">
                <a:solidFill>
                  <a:srgbClr val="002060"/>
                </a:solidFill>
                <a:latin typeface="Century Gothic" panose="020B0502020202020204" pitchFamily="34" charset="0"/>
              </a:rPr>
              <a:t>fais</a:t>
            </a:r>
            <a:r>
              <a:rPr lang="en-GB" sz="7200" dirty="0">
                <a:solidFill>
                  <a:srgbClr val="002060"/>
                </a:solidFill>
                <a:latin typeface="Century Gothic" panose="020B0502020202020204" pitchFamily="34" charset="0"/>
              </a:rPr>
              <a:t> les devoirs.</a:t>
            </a:r>
          </a:p>
        </p:txBody>
      </p:sp>
    </p:spTree>
    <p:extLst>
      <p:ext uri="{BB962C8B-B14F-4D97-AF65-F5344CB8AC3E}">
        <p14:creationId xmlns:p14="http://schemas.microsoft.com/office/powerpoint/2010/main" val="1994992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Graphic 15" descr="Teacher">
            <a:extLst>
              <a:ext uri="{FF2B5EF4-FFF2-40B4-BE49-F238E27FC236}">
                <a16:creationId xmlns:a16="http://schemas.microsoft.com/office/drawing/2014/main" id="{47C32F30-D92D-4E22-B5F1-44585262813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51511" y="466613"/>
            <a:ext cx="914400" cy="914400"/>
          </a:xfrm>
          <a:prstGeom prst="rect">
            <a:avLst/>
          </a:prstGeom>
        </p:spPr>
      </p:pic>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3: </a:t>
            </a:r>
            <a:endParaRPr lang="en-GB" sz="2800" dirty="0">
              <a:latin typeface="Century Gothic" panose="020B0502020202020204" pitchFamily="34" charset="0"/>
            </a:endParaRPr>
          </a:p>
        </p:txBody>
      </p:sp>
      <p:sp>
        <p:nvSpPr>
          <p:cNvPr id="33" name="Google Shape;167;p2">
            <a:extLst>
              <a:ext uri="{FF2B5EF4-FFF2-40B4-BE49-F238E27FC236}">
                <a16:creationId xmlns:a16="http://schemas.microsoft.com/office/drawing/2014/main" id="{F6EBF477-5B38-42D2-8306-ABF1F35CD572}"/>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2" name="TextBox 51">
            <a:extLst>
              <a:ext uri="{FF2B5EF4-FFF2-40B4-BE49-F238E27FC236}">
                <a16:creationId xmlns:a16="http://schemas.microsoft.com/office/drawing/2014/main" id="{F3082EA1-6ED0-40AF-B3A4-2A6A7FC78D5A}"/>
              </a:ext>
            </a:extLst>
          </p:cNvPr>
          <p:cNvSpPr txBox="1"/>
          <p:nvPr/>
        </p:nvSpPr>
        <p:spPr>
          <a:xfrm>
            <a:off x="2800492" y="128500"/>
            <a:ext cx="8746967" cy="49244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Parle</a:t>
            </a: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ou</a:t>
            </a: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écris</a:t>
            </a: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en</a:t>
            </a: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français</a:t>
            </a:r>
            <a:r>
              <a:rPr lang="en-GB" sz="2500" b="1" dirty="0">
                <a:solidFill>
                  <a:srgbClr val="002060"/>
                </a:solidFill>
                <a:latin typeface="Century Gothic" panose="020B0502020202020204" pitchFamily="34" charset="0"/>
              </a:rPr>
              <a:t>.</a:t>
            </a:r>
            <a:endPar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1" name="Title 2">
            <a:extLst>
              <a:ext uri="{FF2B5EF4-FFF2-40B4-BE49-F238E27FC236}">
                <a16:creationId xmlns:a16="http://schemas.microsoft.com/office/drawing/2014/main" id="{8A4234D7-8B30-41DD-973F-D76A771D8978}"/>
              </a:ext>
            </a:extLst>
          </p:cNvPr>
          <p:cNvSpPr txBox="1">
            <a:spLocks/>
          </p:cNvSpPr>
          <p:nvPr/>
        </p:nvSpPr>
        <p:spPr>
          <a:xfrm>
            <a:off x="11238143" y="1135676"/>
            <a:ext cx="781120" cy="374973"/>
          </a:xfrm>
          <a:prstGeom prst="rect">
            <a:avLst/>
          </a:prstGeom>
          <a:solidFill>
            <a:srgbClr val="FF0066"/>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ysClr val="window" lastClr="FFFFFF"/>
                </a:solidFill>
                <a:effectLst/>
                <a:uLnTx/>
                <a:uFillTx/>
                <a:latin typeface="Century Gothic" panose="020B0502020202020204" pitchFamily="34" charset="0"/>
                <a:ea typeface="+mj-ea"/>
                <a:cs typeface="+mj-cs"/>
              </a:rPr>
              <a:t>parler</a:t>
            </a:r>
            <a:endParaRPr kumimoji="0" lang="en-GB" sz="2000" b="1" i="0" u="none" strike="noStrike" kern="1200" cap="none" spc="0" normalizeH="0" baseline="0" noProof="0" dirty="0">
              <a:ln>
                <a:noFill/>
              </a:ln>
              <a:solidFill>
                <a:sysClr val="window" lastClr="FFFFFF"/>
              </a:solidFill>
              <a:effectLst/>
              <a:uLnTx/>
              <a:uFillTx/>
              <a:latin typeface="Century Gothic" panose="020B0502020202020204" pitchFamily="34" charset="0"/>
              <a:ea typeface="+mj-ea"/>
              <a:cs typeface="+mj-cs"/>
            </a:endParaRPr>
          </a:p>
        </p:txBody>
      </p:sp>
      <p:pic>
        <p:nvPicPr>
          <p:cNvPr id="53" name="Picture 52" descr="Icon&#10;&#10;Description automatically generated">
            <a:extLst>
              <a:ext uri="{FF2B5EF4-FFF2-40B4-BE49-F238E27FC236}">
                <a16:creationId xmlns:a16="http://schemas.microsoft.com/office/drawing/2014/main" id="{33D069B2-50DB-467E-BFEC-C27687A3300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sp>
        <p:nvSpPr>
          <p:cNvPr id="17" name="Speech Bubble: Rectangle with Corners Rounded 16">
            <a:extLst>
              <a:ext uri="{FF2B5EF4-FFF2-40B4-BE49-F238E27FC236}">
                <a16:creationId xmlns:a16="http://schemas.microsoft.com/office/drawing/2014/main" id="{FC51AB7D-3D6D-4395-8446-2A103DB55C3B}"/>
              </a:ext>
            </a:extLst>
          </p:cNvPr>
          <p:cNvSpPr/>
          <p:nvPr/>
        </p:nvSpPr>
        <p:spPr>
          <a:xfrm>
            <a:off x="1136900" y="557635"/>
            <a:ext cx="3739900" cy="518040"/>
          </a:xfrm>
          <a:prstGeom prst="wedgeRoundRectCallout">
            <a:avLst>
              <a:gd name="adj1" fmla="val -53936"/>
              <a:gd name="adj2" fmla="val 10200"/>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18" name="Google Shape;108;p3">
            <a:extLst>
              <a:ext uri="{FF2B5EF4-FFF2-40B4-BE49-F238E27FC236}">
                <a16:creationId xmlns:a16="http://schemas.microsoft.com/office/drawing/2014/main" id="{ADEB725B-8B95-4B9D-9E4F-0CAFFC08F13C}"/>
              </a:ext>
            </a:extLst>
          </p:cNvPr>
          <p:cNvSpPr txBox="1"/>
          <p:nvPr/>
        </p:nvSpPr>
        <p:spPr>
          <a:xfrm>
            <a:off x="1137767" y="591279"/>
            <a:ext cx="3900722"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C’est qui ?  C’est quoi ?</a:t>
            </a:r>
            <a:endParaRPr kumimoji="0" sz="2400" b="1" i="0" u="none" strike="noStrike" kern="1200" cap="none" spc="0" normalizeH="0" baseline="0" noProof="0" dirty="0">
              <a:ln>
                <a:noFill/>
              </a:ln>
              <a:solidFill>
                <a:srgbClr val="002060"/>
              </a:solidFill>
              <a:effectLst/>
              <a:uLnTx/>
              <a:uFillTx/>
              <a:latin typeface="Century Gothic" panose="020B0502020202020204" pitchFamily="34" charset="0"/>
              <a:ea typeface="Calibri"/>
              <a:cs typeface="Calibri"/>
              <a:sym typeface="Calibri"/>
            </a:endParaRPr>
          </a:p>
        </p:txBody>
      </p:sp>
      <p:sp>
        <p:nvSpPr>
          <p:cNvPr id="21" name="TextBox 20">
            <a:extLst>
              <a:ext uri="{FF2B5EF4-FFF2-40B4-BE49-F238E27FC236}">
                <a16:creationId xmlns:a16="http://schemas.microsoft.com/office/drawing/2014/main" id="{37BC9D32-C177-4C06-BC17-3F19D4E60FD9}"/>
              </a:ext>
            </a:extLst>
          </p:cNvPr>
          <p:cNvSpPr txBox="1"/>
          <p:nvPr/>
        </p:nvSpPr>
        <p:spPr>
          <a:xfrm>
            <a:off x="1896665" y="4876822"/>
            <a:ext cx="9553074" cy="1200329"/>
          </a:xfrm>
          <a:prstGeom prst="rect">
            <a:avLst/>
          </a:prstGeom>
          <a:noFill/>
        </p:spPr>
        <p:txBody>
          <a:bodyPr wrap="square" rtlCol="0">
            <a:spAutoFit/>
          </a:bodyPr>
          <a:lstStyle/>
          <a:p>
            <a:pPr algn="ctr"/>
            <a:r>
              <a:rPr lang="en-GB" sz="7200" dirty="0">
                <a:solidFill>
                  <a:srgbClr val="002060"/>
                </a:solidFill>
                <a:latin typeface="Century Gothic" panose="020B0502020202020204" pitchFamily="34" charset="0"/>
              </a:rPr>
              <a:t>Il fait la cuisine.</a:t>
            </a:r>
          </a:p>
        </p:txBody>
      </p:sp>
      <p:pic>
        <p:nvPicPr>
          <p:cNvPr id="13" name="Picture 2" descr="C:\Users\wdj\Google Drive\Primary\Y5 SoW\From Tracy\Pronouns\he.png">
            <a:extLst>
              <a:ext uri="{FF2B5EF4-FFF2-40B4-BE49-F238E27FC236}">
                <a16:creationId xmlns:a16="http://schemas.microsoft.com/office/drawing/2014/main" id="{5EC12DD1-6660-4CD7-B2E5-EA9FDE25CCE8}"/>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028456" y="1766491"/>
            <a:ext cx="3958760" cy="29293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descr="A picture containing graphical user interface&#10;&#10;Description automatically generated">
            <a:extLst>
              <a:ext uri="{FF2B5EF4-FFF2-40B4-BE49-F238E27FC236}">
                <a16:creationId xmlns:a16="http://schemas.microsoft.com/office/drawing/2014/main" id="{E4DD8CEB-614B-4177-843C-E3EA5820F81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145121" y="1650654"/>
            <a:ext cx="2144022" cy="3129243"/>
          </a:xfrm>
          <a:prstGeom prst="rect">
            <a:avLst/>
          </a:prstGeom>
        </p:spPr>
      </p:pic>
    </p:spTree>
    <p:extLst>
      <p:ext uri="{BB962C8B-B14F-4D97-AF65-F5344CB8AC3E}">
        <p14:creationId xmlns:p14="http://schemas.microsoft.com/office/powerpoint/2010/main" val="2197960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Graphic 15" descr="Teacher">
            <a:extLst>
              <a:ext uri="{FF2B5EF4-FFF2-40B4-BE49-F238E27FC236}">
                <a16:creationId xmlns:a16="http://schemas.microsoft.com/office/drawing/2014/main" id="{47C32F30-D92D-4E22-B5F1-44585262813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51511" y="466613"/>
            <a:ext cx="914400" cy="914400"/>
          </a:xfrm>
          <a:prstGeom prst="rect">
            <a:avLst/>
          </a:prstGeom>
        </p:spPr>
      </p:pic>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3: </a:t>
            </a:r>
            <a:endParaRPr lang="en-GB" sz="2800" dirty="0">
              <a:latin typeface="Century Gothic" panose="020B0502020202020204" pitchFamily="34" charset="0"/>
            </a:endParaRPr>
          </a:p>
        </p:txBody>
      </p:sp>
      <p:sp>
        <p:nvSpPr>
          <p:cNvPr id="33" name="Google Shape;167;p2">
            <a:extLst>
              <a:ext uri="{FF2B5EF4-FFF2-40B4-BE49-F238E27FC236}">
                <a16:creationId xmlns:a16="http://schemas.microsoft.com/office/drawing/2014/main" id="{F6EBF477-5B38-42D2-8306-ABF1F35CD572}"/>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2" name="TextBox 51">
            <a:extLst>
              <a:ext uri="{FF2B5EF4-FFF2-40B4-BE49-F238E27FC236}">
                <a16:creationId xmlns:a16="http://schemas.microsoft.com/office/drawing/2014/main" id="{F3082EA1-6ED0-40AF-B3A4-2A6A7FC78D5A}"/>
              </a:ext>
            </a:extLst>
          </p:cNvPr>
          <p:cNvSpPr txBox="1"/>
          <p:nvPr/>
        </p:nvSpPr>
        <p:spPr>
          <a:xfrm>
            <a:off x="2800492" y="128500"/>
            <a:ext cx="8746967" cy="49244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Parle</a:t>
            </a: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ou</a:t>
            </a: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écris</a:t>
            </a: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en</a:t>
            </a: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français</a:t>
            </a:r>
            <a:r>
              <a:rPr lang="en-GB" sz="2500" b="1" dirty="0">
                <a:solidFill>
                  <a:srgbClr val="002060"/>
                </a:solidFill>
                <a:latin typeface="Century Gothic" panose="020B0502020202020204" pitchFamily="34" charset="0"/>
              </a:rPr>
              <a:t>.</a:t>
            </a:r>
            <a:endPar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1" name="Title 2">
            <a:extLst>
              <a:ext uri="{FF2B5EF4-FFF2-40B4-BE49-F238E27FC236}">
                <a16:creationId xmlns:a16="http://schemas.microsoft.com/office/drawing/2014/main" id="{8A4234D7-8B30-41DD-973F-D76A771D8978}"/>
              </a:ext>
            </a:extLst>
          </p:cNvPr>
          <p:cNvSpPr txBox="1">
            <a:spLocks/>
          </p:cNvSpPr>
          <p:nvPr/>
        </p:nvSpPr>
        <p:spPr>
          <a:xfrm>
            <a:off x="11238143" y="1135676"/>
            <a:ext cx="781120" cy="374973"/>
          </a:xfrm>
          <a:prstGeom prst="rect">
            <a:avLst/>
          </a:prstGeom>
          <a:solidFill>
            <a:srgbClr val="FF0066"/>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ysClr val="window" lastClr="FFFFFF"/>
                </a:solidFill>
                <a:effectLst/>
                <a:uLnTx/>
                <a:uFillTx/>
                <a:latin typeface="Century Gothic" panose="020B0502020202020204" pitchFamily="34" charset="0"/>
                <a:ea typeface="+mj-ea"/>
                <a:cs typeface="+mj-cs"/>
              </a:rPr>
              <a:t>parler</a:t>
            </a:r>
            <a:endParaRPr kumimoji="0" lang="en-GB" sz="2000" b="1" i="0" u="none" strike="noStrike" kern="1200" cap="none" spc="0" normalizeH="0" baseline="0" noProof="0" dirty="0">
              <a:ln>
                <a:noFill/>
              </a:ln>
              <a:solidFill>
                <a:sysClr val="window" lastClr="FFFFFF"/>
              </a:solidFill>
              <a:effectLst/>
              <a:uLnTx/>
              <a:uFillTx/>
              <a:latin typeface="Century Gothic" panose="020B0502020202020204" pitchFamily="34" charset="0"/>
              <a:ea typeface="+mj-ea"/>
              <a:cs typeface="+mj-cs"/>
            </a:endParaRPr>
          </a:p>
        </p:txBody>
      </p:sp>
      <p:pic>
        <p:nvPicPr>
          <p:cNvPr id="53" name="Picture 52" descr="Icon&#10;&#10;Description automatically generated">
            <a:extLst>
              <a:ext uri="{FF2B5EF4-FFF2-40B4-BE49-F238E27FC236}">
                <a16:creationId xmlns:a16="http://schemas.microsoft.com/office/drawing/2014/main" id="{33D069B2-50DB-467E-BFEC-C27687A3300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sp>
        <p:nvSpPr>
          <p:cNvPr id="17" name="Speech Bubble: Rectangle with Corners Rounded 16">
            <a:extLst>
              <a:ext uri="{FF2B5EF4-FFF2-40B4-BE49-F238E27FC236}">
                <a16:creationId xmlns:a16="http://schemas.microsoft.com/office/drawing/2014/main" id="{FC51AB7D-3D6D-4395-8446-2A103DB55C3B}"/>
              </a:ext>
            </a:extLst>
          </p:cNvPr>
          <p:cNvSpPr/>
          <p:nvPr/>
        </p:nvSpPr>
        <p:spPr>
          <a:xfrm>
            <a:off x="1136900" y="557635"/>
            <a:ext cx="3739900" cy="518040"/>
          </a:xfrm>
          <a:prstGeom prst="wedgeRoundRectCallout">
            <a:avLst>
              <a:gd name="adj1" fmla="val -53936"/>
              <a:gd name="adj2" fmla="val 10200"/>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18" name="Google Shape;108;p3">
            <a:extLst>
              <a:ext uri="{FF2B5EF4-FFF2-40B4-BE49-F238E27FC236}">
                <a16:creationId xmlns:a16="http://schemas.microsoft.com/office/drawing/2014/main" id="{ADEB725B-8B95-4B9D-9E4F-0CAFFC08F13C}"/>
              </a:ext>
            </a:extLst>
          </p:cNvPr>
          <p:cNvSpPr txBox="1"/>
          <p:nvPr/>
        </p:nvSpPr>
        <p:spPr>
          <a:xfrm>
            <a:off x="1137767" y="591279"/>
            <a:ext cx="3900722"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C’est qui ?  C’est quoi ?</a:t>
            </a:r>
            <a:endParaRPr kumimoji="0" sz="2400" b="1" i="0" u="none" strike="noStrike" kern="1200" cap="none" spc="0" normalizeH="0" baseline="0" noProof="0" dirty="0">
              <a:ln>
                <a:noFill/>
              </a:ln>
              <a:solidFill>
                <a:srgbClr val="002060"/>
              </a:solidFill>
              <a:effectLst/>
              <a:uLnTx/>
              <a:uFillTx/>
              <a:latin typeface="Century Gothic" panose="020B0502020202020204" pitchFamily="34" charset="0"/>
              <a:ea typeface="Calibri"/>
              <a:cs typeface="Calibri"/>
              <a:sym typeface="Calibri"/>
            </a:endParaRPr>
          </a:p>
        </p:txBody>
      </p:sp>
      <p:sp>
        <p:nvSpPr>
          <p:cNvPr id="21" name="TextBox 20">
            <a:extLst>
              <a:ext uri="{FF2B5EF4-FFF2-40B4-BE49-F238E27FC236}">
                <a16:creationId xmlns:a16="http://schemas.microsoft.com/office/drawing/2014/main" id="{37BC9D32-C177-4C06-BC17-3F19D4E60FD9}"/>
              </a:ext>
            </a:extLst>
          </p:cNvPr>
          <p:cNvSpPr txBox="1"/>
          <p:nvPr/>
        </p:nvSpPr>
        <p:spPr>
          <a:xfrm>
            <a:off x="1896665" y="4876822"/>
            <a:ext cx="9553074" cy="1200329"/>
          </a:xfrm>
          <a:prstGeom prst="rect">
            <a:avLst/>
          </a:prstGeom>
          <a:noFill/>
        </p:spPr>
        <p:txBody>
          <a:bodyPr wrap="square" rtlCol="0">
            <a:spAutoFit/>
          </a:bodyPr>
          <a:lstStyle/>
          <a:p>
            <a:pPr algn="ctr"/>
            <a:r>
              <a:rPr lang="en-GB" sz="7200" dirty="0">
                <a:solidFill>
                  <a:srgbClr val="002060"/>
                </a:solidFill>
                <a:latin typeface="Century Gothic" panose="020B0502020202020204" pitchFamily="34" charset="0"/>
              </a:rPr>
              <a:t>Elle fait les courses.</a:t>
            </a:r>
          </a:p>
        </p:txBody>
      </p:sp>
      <p:pic>
        <p:nvPicPr>
          <p:cNvPr id="15" name="Picture 2" descr="C:\Users\wdj\Google Drive\Primary\Y5 SoW\From Tracy\Pronouns\she.png">
            <a:extLst>
              <a:ext uri="{FF2B5EF4-FFF2-40B4-BE49-F238E27FC236}">
                <a16:creationId xmlns:a16="http://schemas.microsoft.com/office/drawing/2014/main" id="{2C2CBD95-AAA7-4E40-994A-8DD7BD7F1678}"/>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161291" y="1538454"/>
            <a:ext cx="4195872" cy="3202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8" descr="Icon&#10;&#10;Description automatically generated">
            <a:extLst>
              <a:ext uri="{FF2B5EF4-FFF2-40B4-BE49-F238E27FC236}">
                <a16:creationId xmlns:a16="http://schemas.microsoft.com/office/drawing/2014/main" id="{55059910-CA80-44AA-BBD1-7AC36A902FE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173975" y="1819126"/>
            <a:ext cx="3194983" cy="3057696"/>
          </a:xfrm>
          <a:prstGeom prst="rect">
            <a:avLst/>
          </a:prstGeom>
        </p:spPr>
      </p:pic>
    </p:spTree>
    <p:extLst>
      <p:ext uri="{BB962C8B-B14F-4D97-AF65-F5344CB8AC3E}">
        <p14:creationId xmlns:p14="http://schemas.microsoft.com/office/powerpoint/2010/main" val="2734542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Graphic 15" descr="Teacher">
            <a:extLst>
              <a:ext uri="{FF2B5EF4-FFF2-40B4-BE49-F238E27FC236}">
                <a16:creationId xmlns:a16="http://schemas.microsoft.com/office/drawing/2014/main" id="{47C32F30-D92D-4E22-B5F1-44585262813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51511" y="466613"/>
            <a:ext cx="914400" cy="914400"/>
          </a:xfrm>
          <a:prstGeom prst="rect">
            <a:avLst/>
          </a:prstGeom>
        </p:spPr>
      </p:pic>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3: </a:t>
            </a:r>
            <a:endParaRPr lang="en-GB" sz="2800" dirty="0">
              <a:latin typeface="Century Gothic" panose="020B0502020202020204" pitchFamily="34" charset="0"/>
            </a:endParaRPr>
          </a:p>
        </p:txBody>
      </p:sp>
      <p:sp>
        <p:nvSpPr>
          <p:cNvPr id="33" name="Google Shape;167;p2">
            <a:extLst>
              <a:ext uri="{FF2B5EF4-FFF2-40B4-BE49-F238E27FC236}">
                <a16:creationId xmlns:a16="http://schemas.microsoft.com/office/drawing/2014/main" id="{F6EBF477-5B38-42D2-8306-ABF1F35CD572}"/>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2" name="TextBox 51">
            <a:extLst>
              <a:ext uri="{FF2B5EF4-FFF2-40B4-BE49-F238E27FC236}">
                <a16:creationId xmlns:a16="http://schemas.microsoft.com/office/drawing/2014/main" id="{F3082EA1-6ED0-40AF-B3A4-2A6A7FC78D5A}"/>
              </a:ext>
            </a:extLst>
          </p:cNvPr>
          <p:cNvSpPr txBox="1"/>
          <p:nvPr/>
        </p:nvSpPr>
        <p:spPr>
          <a:xfrm>
            <a:off x="2800492" y="128500"/>
            <a:ext cx="8746967" cy="49244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Parle</a:t>
            </a: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ou</a:t>
            </a: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écris</a:t>
            </a: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en</a:t>
            </a: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français</a:t>
            </a:r>
            <a:r>
              <a:rPr lang="en-GB" sz="2500" b="1" dirty="0">
                <a:solidFill>
                  <a:srgbClr val="002060"/>
                </a:solidFill>
                <a:latin typeface="Century Gothic" panose="020B0502020202020204" pitchFamily="34" charset="0"/>
              </a:rPr>
              <a:t>.</a:t>
            </a:r>
            <a:endPar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1" name="Title 2">
            <a:extLst>
              <a:ext uri="{FF2B5EF4-FFF2-40B4-BE49-F238E27FC236}">
                <a16:creationId xmlns:a16="http://schemas.microsoft.com/office/drawing/2014/main" id="{8A4234D7-8B30-41DD-973F-D76A771D8978}"/>
              </a:ext>
            </a:extLst>
          </p:cNvPr>
          <p:cNvSpPr txBox="1">
            <a:spLocks/>
          </p:cNvSpPr>
          <p:nvPr/>
        </p:nvSpPr>
        <p:spPr>
          <a:xfrm>
            <a:off x="11238143" y="1135676"/>
            <a:ext cx="781120" cy="374973"/>
          </a:xfrm>
          <a:prstGeom prst="rect">
            <a:avLst/>
          </a:prstGeom>
          <a:solidFill>
            <a:srgbClr val="FF0066"/>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ysClr val="window" lastClr="FFFFFF"/>
                </a:solidFill>
                <a:effectLst/>
                <a:uLnTx/>
                <a:uFillTx/>
                <a:latin typeface="Century Gothic" panose="020B0502020202020204" pitchFamily="34" charset="0"/>
                <a:ea typeface="+mj-ea"/>
                <a:cs typeface="+mj-cs"/>
              </a:rPr>
              <a:t>parler</a:t>
            </a:r>
            <a:endParaRPr kumimoji="0" lang="en-GB" sz="2000" b="1" i="0" u="none" strike="noStrike" kern="1200" cap="none" spc="0" normalizeH="0" baseline="0" noProof="0" dirty="0">
              <a:ln>
                <a:noFill/>
              </a:ln>
              <a:solidFill>
                <a:sysClr val="window" lastClr="FFFFFF"/>
              </a:solidFill>
              <a:effectLst/>
              <a:uLnTx/>
              <a:uFillTx/>
              <a:latin typeface="Century Gothic" panose="020B0502020202020204" pitchFamily="34" charset="0"/>
              <a:ea typeface="+mj-ea"/>
              <a:cs typeface="+mj-cs"/>
            </a:endParaRPr>
          </a:p>
        </p:txBody>
      </p:sp>
      <p:pic>
        <p:nvPicPr>
          <p:cNvPr id="53" name="Picture 52" descr="Icon&#10;&#10;Description automatically generated">
            <a:extLst>
              <a:ext uri="{FF2B5EF4-FFF2-40B4-BE49-F238E27FC236}">
                <a16:creationId xmlns:a16="http://schemas.microsoft.com/office/drawing/2014/main" id="{33D069B2-50DB-467E-BFEC-C27687A3300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sp>
        <p:nvSpPr>
          <p:cNvPr id="17" name="Speech Bubble: Rectangle with Corners Rounded 16">
            <a:extLst>
              <a:ext uri="{FF2B5EF4-FFF2-40B4-BE49-F238E27FC236}">
                <a16:creationId xmlns:a16="http://schemas.microsoft.com/office/drawing/2014/main" id="{FC51AB7D-3D6D-4395-8446-2A103DB55C3B}"/>
              </a:ext>
            </a:extLst>
          </p:cNvPr>
          <p:cNvSpPr/>
          <p:nvPr/>
        </p:nvSpPr>
        <p:spPr>
          <a:xfrm>
            <a:off x="1136900" y="557635"/>
            <a:ext cx="3739900" cy="518040"/>
          </a:xfrm>
          <a:prstGeom prst="wedgeRoundRectCallout">
            <a:avLst>
              <a:gd name="adj1" fmla="val -53936"/>
              <a:gd name="adj2" fmla="val 10200"/>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18" name="Google Shape;108;p3">
            <a:extLst>
              <a:ext uri="{FF2B5EF4-FFF2-40B4-BE49-F238E27FC236}">
                <a16:creationId xmlns:a16="http://schemas.microsoft.com/office/drawing/2014/main" id="{ADEB725B-8B95-4B9D-9E4F-0CAFFC08F13C}"/>
              </a:ext>
            </a:extLst>
          </p:cNvPr>
          <p:cNvSpPr txBox="1"/>
          <p:nvPr/>
        </p:nvSpPr>
        <p:spPr>
          <a:xfrm>
            <a:off x="1137767" y="591279"/>
            <a:ext cx="3900722"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C’est qui ?  C’est quoi ?</a:t>
            </a:r>
            <a:endParaRPr kumimoji="0" sz="2400" b="1" i="0" u="none" strike="noStrike" kern="1200" cap="none" spc="0" normalizeH="0" baseline="0" noProof="0" dirty="0">
              <a:ln>
                <a:noFill/>
              </a:ln>
              <a:solidFill>
                <a:srgbClr val="002060"/>
              </a:solidFill>
              <a:effectLst/>
              <a:uLnTx/>
              <a:uFillTx/>
              <a:latin typeface="Century Gothic" panose="020B0502020202020204" pitchFamily="34" charset="0"/>
              <a:ea typeface="Calibri"/>
              <a:cs typeface="Calibri"/>
              <a:sym typeface="Calibri"/>
            </a:endParaRPr>
          </a:p>
        </p:txBody>
      </p:sp>
      <p:sp>
        <p:nvSpPr>
          <p:cNvPr id="21" name="TextBox 20">
            <a:extLst>
              <a:ext uri="{FF2B5EF4-FFF2-40B4-BE49-F238E27FC236}">
                <a16:creationId xmlns:a16="http://schemas.microsoft.com/office/drawing/2014/main" id="{37BC9D32-C177-4C06-BC17-3F19D4E60FD9}"/>
              </a:ext>
            </a:extLst>
          </p:cNvPr>
          <p:cNvSpPr txBox="1"/>
          <p:nvPr/>
        </p:nvSpPr>
        <p:spPr>
          <a:xfrm>
            <a:off x="1896665" y="4876822"/>
            <a:ext cx="9553074" cy="1200329"/>
          </a:xfrm>
          <a:prstGeom prst="rect">
            <a:avLst/>
          </a:prstGeom>
          <a:noFill/>
        </p:spPr>
        <p:txBody>
          <a:bodyPr wrap="square" rtlCol="0">
            <a:spAutoFit/>
          </a:bodyPr>
          <a:lstStyle/>
          <a:p>
            <a:pPr algn="ctr"/>
            <a:r>
              <a:rPr lang="en-GB" sz="7200" dirty="0">
                <a:solidFill>
                  <a:srgbClr val="002060"/>
                </a:solidFill>
                <a:latin typeface="Century Gothic" panose="020B0502020202020204" pitchFamily="34" charset="0"/>
              </a:rPr>
              <a:t>Tu </a:t>
            </a:r>
            <a:r>
              <a:rPr lang="en-GB" sz="7200" dirty="0" err="1">
                <a:solidFill>
                  <a:srgbClr val="002060"/>
                </a:solidFill>
                <a:latin typeface="Century Gothic" panose="020B0502020202020204" pitchFamily="34" charset="0"/>
              </a:rPr>
              <a:t>fais</a:t>
            </a:r>
            <a:r>
              <a:rPr lang="en-GB" sz="7200" dirty="0">
                <a:solidFill>
                  <a:srgbClr val="002060"/>
                </a:solidFill>
                <a:latin typeface="Century Gothic" panose="020B0502020202020204" pitchFamily="34" charset="0"/>
              </a:rPr>
              <a:t> le ménage.</a:t>
            </a:r>
          </a:p>
        </p:txBody>
      </p:sp>
      <p:pic>
        <p:nvPicPr>
          <p:cNvPr id="13" name="Picture 3" descr="C:\Users\wdj\Google Drive\Primary\Y5 SoW\From Tracy\Pronouns\you.png">
            <a:extLst>
              <a:ext uri="{FF2B5EF4-FFF2-40B4-BE49-F238E27FC236}">
                <a16:creationId xmlns:a16="http://schemas.microsoft.com/office/drawing/2014/main" id="{0B12C51B-320E-4148-81B7-DCB0DA3D464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30379" y="1563821"/>
            <a:ext cx="3426411" cy="3016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2" descr="Bucket, Cleaning, Supplies, Housework, Household">
            <a:extLst>
              <a:ext uri="{FF2B5EF4-FFF2-40B4-BE49-F238E27FC236}">
                <a16:creationId xmlns:a16="http://schemas.microsoft.com/office/drawing/2014/main" id="{678801D2-C545-450F-9BD4-7E17F20A968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368009" y="1594030"/>
            <a:ext cx="3140067" cy="29865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0916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Graphic 15" descr="Teacher">
            <a:extLst>
              <a:ext uri="{FF2B5EF4-FFF2-40B4-BE49-F238E27FC236}">
                <a16:creationId xmlns:a16="http://schemas.microsoft.com/office/drawing/2014/main" id="{47C32F30-D92D-4E22-B5F1-44585262813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51511" y="466613"/>
            <a:ext cx="914400" cy="914400"/>
          </a:xfrm>
          <a:prstGeom prst="rect">
            <a:avLst/>
          </a:prstGeom>
        </p:spPr>
      </p:pic>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3: </a:t>
            </a:r>
            <a:endParaRPr lang="en-GB" sz="2800" dirty="0">
              <a:latin typeface="Century Gothic" panose="020B0502020202020204" pitchFamily="34" charset="0"/>
            </a:endParaRPr>
          </a:p>
        </p:txBody>
      </p:sp>
      <p:sp>
        <p:nvSpPr>
          <p:cNvPr id="33" name="Google Shape;167;p2">
            <a:extLst>
              <a:ext uri="{FF2B5EF4-FFF2-40B4-BE49-F238E27FC236}">
                <a16:creationId xmlns:a16="http://schemas.microsoft.com/office/drawing/2014/main" id="{F6EBF477-5B38-42D2-8306-ABF1F35CD572}"/>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2" name="TextBox 51">
            <a:extLst>
              <a:ext uri="{FF2B5EF4-FFF2-40B4-BE49-F238E27FC236}">
                <a16:creationId xmlns:a16="http://schemas.microsoft.com/office/drawing/2014/main" id="{F3082EA1-6ED0-40AF-B3A4-2A6A7FC78D5A}"/>
              </a:ext>
            </a:extLst>
          </p:cNvPr>
          <p:cNvSpPr txBox="1"/>
          <p:nvPr/>
        </p:nvSpPr>
        <p:spPr>
          <a:xfrm>
            <a:off x="2800492" y="128500"/>
            <a:ext cx="8746967" cy="49244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Parle</a:t>
            </a: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ou</a:t>
            </a: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écris</a:t>
            </a: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en</a:t>
            </a: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français</a:t>
            </a:r>
            <a:r>
              <a:rPr lang="en-GB" sz="2500" b="1" dirty="0">
                <a:solidFill>
                  <a:srgbClr val="002060"/>
                </a:solidFill>
                <a:latin typeface="Century Gothic" panose="020B0502020202020204" pitchFamily="34" charset="0"/>
              </a:rPr>
              <a:t>.</a:t>
            </a:r>
            <a:endPar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1" name="Title 2">
            <a:extLst>
              <a:ext uri="{FF2B5EF4-FFF2-40B4-BE49-F238E27FC236}">
                <a16:creationId xmlns:a16="http://schemas.microsoft.com/office/drawing/2014/main" id="{8A4234D7-8B30-41DD-973F-D76A771D8978}"/>
              </a:ext>
            </a:extLst>
          </p:cNvPr>
          <p:cNvSpPr txBox="1">
            <a:spLocks/>
          </p:cNvSpPr>
          <p:nvPr/>
        </p:nvSpPr>
        <p:spPr>
          <a:xfrm>
            <a:off x="11238143" y="1135676"/>
            <a:ext cx="781120" cy="374973"/>
          </a:xfrm>
          <a:prstGeom prst="rect">
            <a:avLst/>
          </a:prstGeom>
          <a:solidFill>
            <a:srgbClr val="FF0066"/>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ysClr val="window" lastClr="FFFFFF"/>
                </a:solidFill>
                <a:effectLst/>
                <a:uLnTx/>
                <a:uFillTx/>
                <a:latin typeface="Century Gothic" panose="020B0502020202020204" pitchFamily="34" charset="0"/>
                <a:ea typeface="+mj-ea"/>
                <a:cs typeface="+mj-cs"/>
              </a:rPr>
              <a:t>parler</a:t>
            </a:r>
            <a:endParaRPr kumimoji="0" lang="en-GB" sz="2000" b="1" i="0" u="none" strike="noStrike" kern="1200" cap="none" spc="0" normalizeH="0" baseline="0" noProof="0" dirty="0">
              <a:ln>
                <a:noFill/>
              </a:ln>
              <a:solidFill>
                <a:sysClr val="window" lastClr="FFFFFF"/>
              </a:solidFill>
              <a:effectLst/>
              <a:uLnTx/>
              <a:uFillTx/>
              <a:latin typeface="Century Gothic" panose="020B0502020202020204" pitchFamily="34" charset="0"/>
              <a:ea typeface="+mj-ea"/>
              <a:cs typeface="+mj-cs"/>
            </a:endParaRPr>
          </a:p>
        </p:txBody>
      </p:sp>
      <p:pic>
        <p:nvPicPr>
          <p:cNvPr id="53" name="Picture 52" descr="Icon&#10;&#10;Description automatically generated">
            <a:extLst>
              <a:ext uri="{FF2B5EF4-FFF2-40B4-BE49-F238E27FC236}">
                <a16:creationId xmlns:a16="http://schemas.microsoft.com/office/drawing/2014/main" id="{33D069B2-50DB-467E-BFEC-C27687A3300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sp>
        <p:nvSpPr>
          <p:cNvPr id="17" name="Speech Bubble: Rectangle with Corners Rounded 16">
            <a:extLst>
              <a:ext uri="{FF2B5EF4-FFF2-40B4-BE49-F238E27FC236}">
                <a16:creationId xmlns:a16="http://schemas.microsoft.com/office/drawing/2014/main" id="{FC51AB7D-3D6D-4395-8446-2A103DB55C3B}"/>
              </a:ext>
            </a:extLst>
          </p:cNvPr>
          <p:cNvSpPr/>
          <p:nvPr/>
        </p:nvSpPr>
        <p:spPr>
          <a:xfrm>
            <a:off x="1136900" y="557635"/>
            <a:ext cx="3739900" cy="518040"/>
          </a:xfrm>
          <a:prstGeom prst="wedgeRoundRectCallout">
            <a:avLst>
              <a:gd name="adj1" fmla="val -53936"/>
              <a:gd name="adj2" fmla="val 10200"/>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18" name="Google Shape;108;p3">
            <a:extLst>
              <a:ext uri="{FF2B5EF4-FFF2-40B4-BE49-F238E27FC236}">
                <a16:creationId xmlns:a16="http://schemas.microsoft.com/office/drawing/2014/main" id="{ADEB725B-8B95-4B9D-9E4F-0CAFFC08F13C}"/>
              </a:ext>
            </a:extLst>
          </p:cNvPr>
          <p:cNvSpPr txBox="1"/>
          <p:nvPr/>
        </p:nvSpPr>
        <p:spPr>
          <a:xfrm>
            <a:off x="1137767" y="591279"/>
            <a:ext cx="3900722"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C’est qui ?  C’est quoi ?</a:t>
            </a:r>
            <a:endParaRPr kumimoji="0" sz="2400" b="1" i="0" u="none" strike="noStrike" kern="1200" cap="none" spc="0" normalizeH="0" baseline="0" noProof="0" dirty="0">
              <a:ln>
                <a:noFill/>
              </a:ln>
              <a:solidFill>
                <a:srgbClr val="002060"/>
              </a:solidFill>
              <a:effectLst/>
              <a:uLnTx/>
              <a:uFillTx/>
              <a:latin typeface="Century Gothic" panose="020B0502020202020204" pitchFamily="34" charset="0"/>
              <a:ea typeface="Calibri"/>
              <a:cs typeface="Calibri"/>
              <a:sym typeface="Calibri"/>
            </a:endParaRPr>
          </a:p>
        </p:txBody>
      </p:sp>
      <p:sp>
        <p:nvSpPr>
          <p:cNvPr id="21" name="TextBox 20">
            <a:extLst>
              <a:ext uri="{FF2B5EF4-FFF2-40B4-BE49-F238E27FC236}">
                <a16:creationId xmlns:a16="http://schemas.microsoft.com/office/drawing/2014/main" id="{37BC9D32-C177-4C06-BC17-3F19D4E60FD9}"/>
              </a:ext>
            </a:extLst>
          </p:cNvPr>
          <p:cNvSpPr txBox="1"/>
          <p:nvPr/>
        </p:nvSpPr>
        <p:spPr>
          <a:xfrm>
            <a:off x="1080253" y="4580618"/>
            <a:ext cx="9553074" cy="2308324"/>
          </a:xfrm>
          <a:prstGeom prst="rect">
            <a:avLst/>
          </a:prstGeom>
          <a:noFill/>
        </p:spPr>
        <p:txBody>
          <a:bodyPr wrap="square" rtlCol="0">
            <a:spAutoFit/>
          </a:bodyPr>
          <a:lstStyle/>
          <a:p>
            <a:pPr algn="ctr"/>
            <a:r>
              <a:rPr lang="en-GB" sz="7200" dirty="0">
                <a:solidFill>
                  <a:srgbClr val="002060"/>
                </a:solidFill>
                <a:latin typeface="Century Gothic" panose="020B0502020202020204" pitchFamily="34" charset="0"/>
              </a:rPr>
              <a:t>Je </a:t>
            </a:r>
            <a:r>
              <a:rPr lang="en-GB" sz="7200" dirty="0" err="1">
                <a:solidFill>
                  <a:srgbClr val="002060"/>
                </a:solidFill>
                <a:latin typeface="Century Gothic" panose="020B0502020202020204" pitchFamily="34" charset="0"/>
              </a:rPr>
              <a:t>fais</a:t>
            </a:r>
            <a:r>
              <a:rPr lang="en-GB" sz="7200" dirty="0">
                <a:solidFill>
                  <a:srgbClr val="002060"/>
                </a:solidFill>
                <a:latin typeface="Century Gothic" panose="020B0502020202020204" pitchFamily="34" charset="0"/>
              </a:rPr>
              <a:t> </a:t>
            </a:r>
            <a:r>
              <a:rPr lang="en-GB" sz="7200" dirty="0" err="1">
                <a:solidFill>
                  <a:srgbClr val="002060"/>
                </a:solidFill>
                <a:latin typeface="Century Gothic" panose="020B0502020202020204" pitchFamily="34" charset="0"/>
              </a:rPr>
              <a:t>une</a:t>
            </a:r>
            <a:r>
              <a:rPr lang="en-GB" sz="7200" dirty="0">
                <a:solidFill>
                  <a:srgbClr val="002060"/>
                </a:solidFill>
                <a:latin typeface="Century Gothic" panose="020B0502020202020204" pitchFamily="34" charset="0"/>
              </a:rPr>
              <a:t> </a:t>
            </a:r>
            <a:r>
              <a:rPr lang="en-GB" sz="7200" dirty="0" err="1">
                <a:solidFill>
                  <a:srgbClr val="002060"/>
                </a:solidFill>
                <a:latin typeface="Century Gothic" panose="020B0502020202020204" pitchFamily="34" charset="0"/>
              </a:rPr>
              <a:t>activité</a:t>
            </a:r>
            <a:r>
              <a:rPr lang="en-GB" sz="7200" dirty="0">
                <a:solidFill>
                  <a:srgbClr val="002060"/>
                </a:solidFill>
                <a:latin typeface="Century Gothic" panose="020B0502020202020204" pitchFamily="34" charset="0"/>
              </a:rPr>
              <a:t> avec </a:t>
            </a:r>
            <a:r>
              <a:rPr lang="en-GB" sz="7200" dirty="0" err="1">
                <a:solidFill>
                  <a:srgbClr val="002060"/>
                </a:solidFill>
                <a:latin typeface="Century Gothic" panose="020B0502020202020204" pitchFamily="34" charset="0"/>
              </a:rPr>
              <a:t>mon</a:t>
            </a:r>
            <a:r>
              <a:rPr lang="en-GB" sz="7200" dirty="0">
                <a:solidFill>
                  <a:srgbClr val="002060"/>
                </a:solidFill>
                <a:latin typeface="Century Gothic" panose="020B0502020202020204" pitchFamily="34" charset="0"/>
              </a:rPr>
              <a:t> amie.</a:t>
            </a:r>
          </a:p>
        </p:txBody>
      </p:sp>
      <p:pic>
        <p:nvPicPr>
          <p:cNvPr id="15" name="Picture 2" descr="C:\Users\wdj\Google Drive\Primary\Y5 SoW\From Tracy\Pronouns\i.png">
            <a:extLst>
              <a:ext uri="{FF2B5EF4-FFF2-40B4-BE49-F238E27FC236}">
                <a16:creationId xmlns:a16="http://schemas.microsoft.com/office/drawing/2014/main" id="{7EF2F3AE-EE6D-4DF5-B855-D94808453E0F}"/>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331522" y="1381013"/>
            <a:ext cx="1441458" cy="33714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8" descr="A group of people dancing&#10;&#10;Description automatically generated with low confidence">
            <a:extLst>
              <a:ext uri="{FF2B5EF4-FFF2-40B4-BE49-F238E27FC236}">
                <a16:creationId xmlns:a16="http://schemas.microsoft.com/office/drawing/2014/main" id="{3FCB0C6B-D627-40AD-AB32-C555AB5A241F}"/>
              </a:ext>
            </a:extLst>
          </p:cNvPr>
          <p:cNvPicPr>
            <a:picLocks noChangeAspect="1"/>
          </p:cNvPicPr>
          <p:nvPr/>
        </p:nvPicPr>
        <p:blipFill rotWithShape="1">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l="62813" t="7429" r="7187" b="56604"/>
          <a:stretch/>
        </p:blipFill>
        <p:spPr>
          <a:xfrm>
            <a:off x="7622367" y="1834059"/>
            <a:ext cx="2290890" cy="2746559"/>
          </a:xfrm>
          <a:prstGeom prst="rect">
            <a:avLst/>
          </a:prstGeom>
        </p:spPr>
      </p:pic>
    </p:spTree>
    <p:extLst>
      <p:ext uri="{BB962C8B-B14F-4D97-AF65-F5344CB8AC3E}">
        <p14:creationId xmlns:p14="http://schemas.microsoft.com/office/powerpoint/2010/main" val="2674734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theme/theme1.xml><?xml version="1.0" encoding="utf-8"?>
<a:theme xmlns:a="http://schemas.openxmlformats.org/drawingml/2006/main" name="1_Office Theme">
  <a:themeElements>
    <a:clrScheme name="Office Theme">
      <a:dk1>
        <a:srgbClr val="000000"/>
      </a:dk1>
      <a:lt1>
        <a:srgbClr val="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368</TotalTime>
  <Words>2740</Words>
  <Application>Microsoft Office PowerPoint</Application>
  <PresentationFormat>Widescreen</PresentationFormat>
  <Paragraphs>488</Paragraphs>
  <Slides>21</Slides>
  <Notes>21</Notes>
  <HiddenSlides>0</HiddenSlides>
  <MMClips>0</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21</vt:i4>
      </vt:variant>
    </vt:vector>
  </HeadingPairs>
  <TitlesOfParts>
    <vt:vector size="32" baseType="lpstr">
      <vt:lpstr>Arial</vt:lpstr>
      <vt:lpstr>Calibri</vt:lpstr>
      <vt:lpstr>Calibri Light</vt:lpstr>
      <vt:lpstr>Century Gothic</vt:lpstr>
      <vt:lpstr>Eras Demi ITC</vt:lpstr>
      <vt:lpstr>Modern Love</vt:lpstr>
      <vt:lpstr>Symbol</vt:lpstr>
      <vt:lpstr>Wingdings</vt:lpstr>
      <vt:lpstr>1_Office Theme</vt:lpstr>
      <vt:lpstr>2_Office Theme</vt:lpstr>
      <vt:lpstr>3_Office Theme</vt:lpstr>
      <vt:lpstr>Saying what I and others do </vt:lpstr>
      <vt:lpstr>Follow up 1</vt:lpstr>
      <vt:lpstr>vocabulaire</vt:lpstr>
      <vt:lpstr>vocabulaire</vt:lpstr>
      <vt:lpstr>Follow up 3: </vt:lpstr>
      <vt:lpstr>Follow up 3: </vt:lpstr>
      <vt:lpstr>Follow up 3: </vt:lpstr>
      <vt:lpstr>Follow up 3: </vt:lpstr>
      <vt:lpstr>Follow up 3: </vt:lpstr>
      <vt:lpstr>Follow up 3: </vt:lpstr>
      <vt:lpstr>Follow up 3: </vt:lpstr>
      <vt:lpstr>Asking questions using Est-ce que…</vt:lpstr>
      <vt:lpstr>Asking questions using ‘Qu’est-ce que…</vt:lpstr>
      <vt:lpstr>Follow up 4 </vt:lpstr>
      <vt:lpstr>Follow up 5: </vt:lpstr>
      <vt:lpstr>Follow up 4A: </vt:lpstr>
      <vt:lpstr>Follow up 4B: </vt:lpstr>
      <vt:lpstr>vocabulaire</vt:lpstr>
      <vt:lpstr>vocabulaire</vt:lpstr>
      <vt:lpstr>Follow up 4A: </vt:lpstr>
      <vt:lpstr>Follow up 4B: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Saying what I and others do</dc:title>
  <dc:creator>Rachel Hawkes</dc:creator>
  <cp:lastModifiedBy>Rachel Hawkes</cp:lastModifiedBy>
  <cp:revision>16</cp:revision>
  <dcterms:created xsi:type="dcterms:W3CDTF">2022-04-17T18:00:57Z</dcterms:created>
  <dcterms:modified xsi:type="dcterms:W3CDTF">2022-04-24T11:23:58Z</dcterms:modified>
</cp:coreProperties>
</file>