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Lst>
  <p:notesMasterIdLst>
    <p:notesMasterId r:id="rId16"/>
  </p:notesMasterIdLst>
  <p:sldIdLst>
    <p:sldId id="257" r:id="rId4"/>
    <p:sldId id="924" r:id="rId5"/>
    <p:sldId id="926" r:id="rId6"/>
    <p:sldId id="889" r:id="rId7"/>
    <p:sldId id="921" r:id="rId8"/>
    <p:sldId id="625" r:id="rId9"/>
    <p:sldId id="816" r:id="rId10"/>
    <p:sldId id="920" r:id="rId11"/>
    <p:sldId id="837" r:id="rId12"/>
    <p:sldId id="929" r:id="rId13"/>
    <p:sldId id="914" r:id="rId14"/>
    <p:sldId id="92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F0066"/>
    <a:srgbClr val="2BC0C7"/>
    <a:srgbClr val="EA6B14"/>
    <a:srgbClr val="786EB1"/>
    <a:srgbClr val="DDDDFF"/>
    <a:srgbClr val="FEF8F4"/>
    <a:srgbClr val="FFF7FF"/>
    <a:srgbClr val="FFCCFF"/>
    <a:srgbClr val="E7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44" autoAdjust="0"/>
    <p:restoredTop sz="52010" autoAdjust="0"/>
  </p:normalViewPr>
  <p:slideViewPr>
    <p:cSldViewPr snapToGrid="0">
      <p:cViewPr varScale="1">
        <p:scale>
          <a:sx n="41" d="100"/>
          <a:sy n="41" d="100"/>
        </p:scale>
        <p:origin x="1800" y="451"/>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15/04/2023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1" strike="noStrike" spc="-1" dirty="0">
                <a:solidFill>
                  <a:srgbClr val="002060"/>
                </a:solidFill>
                <a:latin typeface="Century Gothic"/>
                <a:ea typeface="Century Gothic"/>
              </a:rPr>
              <a:t>SFe] - </a:t>
            </a:r>
            <a:r>
              <a:rPr lang="fr-FR" sz="1800" b="0" strike="noStrike" spc="-1" dirty="0">
                <a:solidFill>
                  <a:srgbClr val="002060"/>
                </a:solidFill>
                <a:latin typeface="Century Gothic"/>
                <a:ea typeface="Century Gothic"/>
              </a:rPr>
              <a:t>vrai [292] maison [325] aider [413] raison [72] aimer [242] semaine [245]</a:t>
            </a:r>
            <a:endParaRPr lang="fr-FR"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8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FF0066"/>
                </a:solidFill>
                <a:latin typeface="Century Gothic"/>
                <a:ea typeface="Century Gothic"/>
              </a:rPr>
              <a:t>Vocabulary </a:t>
            </a:r>
            <a:r>
              <a:rPr lang="it-IT" sz="1800" b="0" strike="noStrike" spc="-1" dirty="0">
                <a:solidFill>
                  <a:srgbClr val="FF0066"/>
                </a:solidFill>
                <a:latin typeface="Century Gothic"/>
                <a:ea typeface="Century Gothic"/>
              </a:rPr>
              <a:t>(new words in </a:t>
            </a:r>
            <a:r>
              <a:rPr lang="it-IT" sz="1800" b="1" strike="noStrike" spc="-1" dirty="0">
                <a:solidFill>
                  <a:srgbClr val="FF0066"/>
                </a:solidFill>
                <a:latin typeface="Century Gothic"/>
                <a:ea typeface="Century Gothic"/>
              </a:rPr>
              <a:t>bold</a:t>
            </a:r>
            <a:r>
              <a:rPr lang="it-IT" sz="1800" b="0" strike="noStrike" spc="-1" dirty="0">
                <a:solidFill>
                  <a:srgbClr val="FF0066"/>
                </a:solidFill>
                <a:latin typeface="Century Gothic"/>
                <a:ea typeface="Century Gothic"/>
              </a:rPr>
              <a:t>): </a:t>
            </a:r>
            <a:r>
              <a:rPr lang="fr-FR" sz="1800" b="1" strike="noStrike" spc="-1" dirty="0">
                <a:solidFill>
                  <a:srgbClr val="FF0066"/>
                </a:solidFill>
                <a:latin typeface="Century Gothic"/>
                <a:ea typeface="Century Gothic"/>
              </a:rPr>
              <a:t>faire, je fais, il/elle fait </a:t>
            </a:r>
            <a:r>
              <a:rPr lang="fr-FR" sz="1800" b="0" strike="noStrike" spc="-1" dirty="0">
                <a:solidFill>
                  <a:srgbClr val="FF0066"/>
                </a:solidFill>
                <a:latin typeface="Century Gothic"/>
                <a:ea typeface="Century Gothic"/>
              </a:rPr>
              <a:t>[25] </a:t>
            </a:r>
            <a:r>
              <a:rPr lang="fr-FR" sz="1800" b="1" strike="noStrike" spc="-1" dirty="0">
                <a:solidFill>
                  <a:srgbClr val="FF0066"/>
                </a:solidFill>
                <a:latin typeface="Century Gothic"/>
                <a:ea typeface="Century Gothic"/>
              </a:rPr>
              <a:t>activité </a:t>
            </a:r>
            <a:r>
              <a:rPr lang="fr-FR" sz="1800" b="0" strike="noStrike" spc="-1" dirty="0">
                <a:solidFill>
                  <a:srgbClr val="FF0066"/>
                </a:solidFill>
                <a:latin typeface="Century Gothic"/>
                <a:ea typeface="Century Gothic"/>
              </a:rPr>
              <a:t>[452] </a:t>
            </a:r>
            <a:r>
              <a:rPr lang="fr-FR" sz="1800" b="1" strike="noStrike" spc="-1" dirty="0">
                <a:solidFill>
                  <a:srgbClr val="FF0066"/>
                </a:solidFill>
                <a:latin typeface="Century Gothic"/>
                <a:ea typeface="Century Gothic"/>
              </a:rPr>
              <a:t>cuisine </a:t>
            </a:r>
            <a:r>
              <a:rPr lang="fr-FR" sz="1800" b="0" strike="noStrike" spc="-1" dirty="0">
                <a:solidFill>
                  <a:srgbClr val="FF0066"/>
                </a:solidFill>
                <a:latin typeface="Century Gothic"/>
                <a:ea typeface="Century Gothic"/>
              </a:rPr>
              <a:t>[2618] </a:t>
            </a:r>
            <a:r>
              <a:rPr lang="fr-FR" sz="1800" b="1" strike="noStrike" spc="-1" dirty="0">
                <a:solidFill>
                  <a:srgbClr val="FF0066"/>
                </a:solidFill>
                <a:latin typeface="Century Gothic"/>
                <a:ea typeface="Century Gothic"/>
              </a:rPr>
              <a:t>courses </a:t>
            </a:r>
            <a:r>
              <a:rPr lang="fr-FR" sz="1800" b="0" strike="noStrike" spc="-1" dirty="0">
                <a:solidFill>
                  <a:srgbClr val="FF0066"/>
                </a:solidFill>
                <a:latin typeface="Century Gothic"/>
                <a:ea typeface="Century Gothic"/>
              </a:rPr>
              <a:t>[1289] </a:t>
            </a:r>
            <a:r>
              <a:rPr lang="fr-FR" sz="1800" b="1" strike="noStrike" spc="-1" dirty="0">
                <a:solidFill>
                  <a:srgbClr val="FF0066"/>
                </a:solidFill>
                <a:latin typeface="Century Gothic"/>
                <a:ea typeface="Century Gothic"/>
              </a:rPr>
              <a:t>ménage </a:t>
            </a:r>
            <a:r>
              <a:rPr lang="fr-FR" sz="1800" b="0" strike="noStrike" spc="-1" dirty="0">
                <a:solidFill>
                  <a:srgbClr val="FF0066"/>
                </a:solidFill>
                <a:latin typeface="Century Gothic"/>
                <a:ea typeface="Century Gothic"/>
              </a:rPr>
              <a:t>[2326]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FF0066"/>
              </a:solidFill>
              <a:effectLst/>
              <a:latin typeface="Century Gothic" panose="020B0502020202020204" pitchFamily="34" charset="0"/>
              <a:ea typeface="+mn-ea"/>
              <a:cs typeface="+mn-cs"/>
            </a:endParaRPr>
          </a:p>
          <a:p>
            <a:pPr marL="0" indent="-216000">
              <a:lnSpc>
                <a:spcPct val="100000"/>
              </a:lnSpc>
            </a:pPr>
            <a:r>
              <a:rPr lang="en-GB" sz="1600" b="1" dirty="0">
                <a:solidFill>
                  <a:srgbClr val="FF0066"/>
                </a:solidFill>
                <a:effectLst/>
                <a:latin typeface="Century Gothic" panose="020B0502020202020204" pitchFamily="34" charset="0"/>
                <a:ea typeface="+mn-ea"/>
                <a:cs typeface="+mn-cs"/>
              </a:rPr>
              <a:t>Revisit 1</a:t>
            </a:r>
            <a:r>
              <a:rPr lang="en-GB" sz="1600" dirty="0">
                <a:solidFill>
                  <a:srgbClr val="FF0066"/>
                </a:solidFill>
                <a:effectLst/>
                <a:latin typeface="Century Gothic" panose="020B0502020202020204" pitchFamily="34" charset="0"/>
                <a:ea typeface="+mn-ea"/>
                <a:cs typeface="+mn-cs"/>
              </a:rPr>
              <a:t>: </a:t>
            </a:r>
            <a:r>
              <a:rPr lang="fr-FR" sz="1600" b="0" dirty="0">
                <a:solidFill>
                  <a:srgbClr val="FF0066"/>
                </a:solidFill>
                <a:effectLst/>
                <a:latin typeface="Century Gothic" panose="020B0502020202020204" pitchFamily="34" charset="0"/>
                <a:ea typeface="+mn-ea"/>
                <a:cs typeface="+mn-cs"/>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indent="-216000">
              <a:lnSpc>
                <a:spcPct val="100000"/>
              </a:lnSpc>
            </a:pPr>
            <a:r>
              <a:rPr lang="en-GB" sz="1600" b="1" dirty="0">
                <a:solidFill>
                  <a:srgbClr val="FF0066"/>
                </a:solidFill>
                <a:effectLst/>
                <a:latin typeface="Century Gothic" panose="020B0502020202020204" pitchFamily="34" charset="0"/>
                <a:ea typeface="+mn-ea"/>
                <a:cs typeface="+mn-cs"/>
              </a:rPr>
              <a:t>Revisit 2</a:t>
            </a:r>
            <a:r>
              <a:rPr lang="en-GB" sz="1600" dirty="0">
                <a:solidFill>
                  <a:srgbClr val="FF0066"/>
                </a:solidFill>
                <a:effectLst/>
                <a:latin typeface="Century Gothic" panose="020B0502020202020204" pitchFamily="34" charset="0"/>
                <a:ea typeface="+mn-ea"/>
                <a:cs typeface="+mn-cs"/>
              </a:rPr>
              <a:t>:</a:t>
            </a:r>
            <a:r>
              <a:rPr lang="en-GB" sz="1600" b="1" dirty="0">
                <a:solidFill>
                  <a:srgbClr val="FF0066"/>
                </a:solidFill>
                <a:effectLst/>
                <a:latin typeface="Century Gothic" panose="020B0502020202020204" pitchFamily="34" charset="0"/>
                <a:ea typeface="+mn-ea"/>
                <a:cs typeface="+mn-cs"/>
              </a:rPr>
              <a:t> </a:t>
            </a:r>
            <a:r>
              <a:rPr lang="fr-FR" sz="1600" b="0" dirty="0">
                <a:solidFill>
                  <a:srgbClr val="FF0066"/>
                </a:solidFill>
                <a:effectLst/>
                <a:latin typeface="Century Gothic" panose="020B0502020202020204" pitchFamily="34" charset="0"/>
                <a:ea typeface="+mn-ea"/>
                <a:cs typeface="+mn-cs"/>
              </a:rPr>
              <a:t>célébrer [2170] échanger [1452] fabriquer [1231] souhaiter [403] feu d'artifice [&gt;5000] rue [598] tout le monde [n/a] </a:t>
            </a: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a:p>
            <a:pPr marL="0" indent="0">
              <a:buNone/>
            </a:pPr>
            <a:endParaRPr lang="en-US" b="0" baseline="0" noProof="0" dirty="0"/>
          </a:p>
          <a:p>
            <a:pPr marL="0" indent="0">
              <a:buNone/>
            </a:pPr>
            <a:r>
              <a:rPr lang="en-US" b="1" baseline="0" noProof="0" dirty="0"/>
              <a:t>Note</a:t>
            </a:r>
            <a:r>
              <a:rPr lang="en-US" b="0" baseline="0" noProof="0" dirty="0"/>
              <a:t>: if desired, click on the pictures to hear the French phrases (as affirmative statements).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Pupils pair up.</a:t>
            </a:r>
            <a:endParaRPr lang="en-GB" dirty="0"/>
          </a:p>
          <a:p>
            <a:pPr marL="0" lvl="0" indent="0" algn="l" rtl="0">
              <a:spcBef>
                <a:spcPts val="0"/>
              </a:spcBef>
              <a:spcAft>
                <a:spcPts val="0"/>
              </a:spcAft>
              <a:buNone/>
            </a:pPr>
            <a:r>
              <a:rPr lang="en-GB" b="0" dirty="0"/>
              <a:t>2. Both pupils speak together and try to say the words in alphabetical order.</a:t>
            </a:r>
          </a:p>
          <a:p>
            <a:pPr marL="0" lvl="0" indent="0" algn="l" rtl="0">
              <a:spcBef>
                <a:spcPts val="0"/>
              </a:spcBef>
              <a:spcAft>
                <a:spcPts val="0"/>
              </a:spcAft>
              <a:buNone/>
            </a:pPr>
            <a:r>
              <a:rPr lang="en-GB" b="0" dirty="0"/>
              <a:t>3. If they say a different word, they need to pause, work out where they went wrong, and start from the beginning. </a:t>
            </a:r>
          </a:p>
          <a:p>
            <a:pPr marL="0" lvl="0" indent="0" algn="l" rtl="0">
              <a:spcBef>
                <a:spcPts val="0"/>
              </a:spcBef>
              <a:spcAft>
                <a:spcPts val="0"/>
              </a:spcAft>
              <a:buNone/>
            </a:pPr>
            <a:r>
              <a:rPr lang="en-GB" b="0" dirty="0"/>
              <a:t>4. Make it clear that this is teamwork and there is no time limit – it is the ‘training’ before the game on the next slide.</a:t>
            </a:r>
          </a:p>
          <a:p>
            <a:pPr marL="0" lvl="0" indent="0" algn="l" rtl="0">
              <a:spcBef>
                <a:spcPts val="0"/>
              </a:spcBef>
              <a:spcAft>
                <a:spcPts val="0"/>
              </a:spcAft>
              <a:buNone/>
            </a:pPr>
            <a:r>
              <a:rPr lang="en-GB" b="0" dirty="0"/>
              <a:t>5. Click on the pictures to hear the words</a:t>
            </a:r>
            <a:r>
              <a:rPr lang="en-GB" b="0" baseline="0" dirty="0"/>
              <a:t> pronounced.</a:t>
            </a:r>
            <a:r>
              <a:rPr lang="en-GB" b="0" dirty="0"/>
              <a:t> Pupils repeat.</a:t>
            </a:r>
            <a:endParaRPr lang="en-GB" dirty="0"/>
          </a:p>
          <a:p>
            <a:pPr marL="0" lvl="0" indent="0" algn="l" rtl="0">
              <a:spcBef>
                <a:spcPts val="0"/>
              </a:spcBef>
              <a:spcAft>
                <a:spcPts val="0"/>
              </a:spcAft>
              <a:buNone/>
            </a:pPr>
            <a:r>
              <a:rPr lang="en-GB" b="0" dirty="0"/>
              <a:t>6.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fr-FR" sz="1200" b="1" strike="noStrike" spc="-1" dirty="0">
                <a:solidFill>
                  <a:srgbClr val="FF0066"/>
                </a:solidFill>
                <a:latin typeface="Century Gothic"/>
                <a:ea typeface="Century Gothic"/>
              </a:rPr>
              <a:t>copin </a:t>
            </a:r>
            <a:r>
              <a:rPr lang="fr-FR" sz="1200" b="0" strike="noStrike" spc="-1" dirty="0">
                <a:solidFill>
                  <a:srgbClr val="FF0066"/>
                </a:solidFill>
                <a:latin typeface="Century Gothic"/>
                <a:ea typeface="Century Gothic"/>
              </a:rPr>
              <a:t>[&gt;5000] </a:t>
            </a:r>
            <a:r>
              <a:rPr lang="en-GB" sz="1200" b="1" dirty="0">
                <a:solidFill>
                  <a:srgbClr val="002060"/>
                </a:solidFill>
                <a:latin typeface="Century Gothic" panose="020B0502020202020204" pitchFamily="34" charset="0"/>
              </a:rPr>
              <a:t>crêpe </a:t>
            </a:r>
            <a:r>
              <a:rPr lang="en-GB" sz="1200" b="0" dirty="0">
                <a:solidFill>
                  <a:srgbClr val="002060"/>
                </a:solidFill>
                <a:latin typeface="Century Gothic" panose="020B0502020202020204" pitchFamily="34" charset="0"/>
              </a:rPr>
              <a:t>[&gt;5000] </a:t>
            </a:r>
            <a:r>
              <a:rPr lang="fr-FR" sz="1200" b="1" strike="noStrike" spc="-1" dirty="0">
                <a:solidFill>
                  <a:srgbClr val="FF0066"/>
                </a:solidFill>
                <a:latin typeface="Century Gothic"/>
                <a:ea typeface="Century Gothic"/>
              </a:rPr>
              <a:t>drap </a:t>
            </a:r>
            <a:r>
              <a:rPr lang="fr-FR" sz="1200" b="0" strike="noStrike" spc="-1" dirty="0">
                <a:solidFill>
                  <a:srgbClr val="FF0066"/>
                </a:solidFill>
                <a:latin typeface="Century Gothic"/>
                <a:ea typeface="Century Gothic"/>
              </a:rPr>
              <a:t>[&gt;5000] </a:t>
            </a:r>
            <a:r>
              <a:rPr lang="en-GB" sz="1200" b="1" kern="1200" dirty="0">
                <a:solidFill>
                  <a:schemeClr val="tx1"/>
                </a:solidFill>
                <a:effectLst/>
                <a:latin typeface="+mn-lt"/>
                <a:ea typeface="+mn-ea"/>
                <a:cs typeface="+mn-cs"/>
              </a:rPr>
              <a:t>effort</a:t>
            </a:r>
            <a:r>
              <a:rPr lang="en-GB" sz="1200" b="0" kern="1200" dirty="0">
                <a:solidFill>
                  <a:schemeClr val="tx1"/>
                </a:solidFill>
                <a:effectLst/>
                <a:latin typeface="+mn-lt"/>
                <a:ea typeface="+mn-ea"/>
                <a:cs typeface="+mn-cs"/>
              </a:rPr>
              <a:t> [388] </a:t>
            </a:r>
            <a:r>
              <a:rPr lang="en-GB" sz="1200" b="1" kern="1200" dirty="0">
                <a:solidFill>
                  <a:schemeClr val="tx1"/>
                </a:solidFill>
                <a:effectLst/>
                <a:latin typeface="+mn-lt"/>
                <a:ea typeface="+mn-ea"/>
                <a:cs typeface="+mn-cs"/>
              </a:rPr>
              <a:t>part</a:t>
            </a:r>
            <a:r>
              <a:rPr lang="en-GB" sz="1200" b="0" kern="1200" dirty="0">
                <a:solidFill>
                  <a:schemeClr val="tx1"/>
                </a:solidFill>
                <a:effectLst/>
                <a:latin typeface="+mn-lt"/>
                <a:ea typeface="+mn-ea"/>
                <a:cs typeface="+mn-cs"/>
              </a:rPr>
              <a:t> [86] </a:t>
            </a:r>
            <a:r>
              <a:rPr lang="en-GB" sz="1200" b="1" kern="1200" dirty="0" err="1">
                <a:solidFill>
                  <a:schemeClr val="tx1"/>
                </a:solidFill>
                <a:effectLst/>
                <a:latin typeface="+mn-lt"/>
                <a:ea typeface="+mn-ea"/>
                <a:cs typeface="+mn-cs"/>
              </a:rPr>
              <a:t>pont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[1889] </a:t>
            </a:r>
            <a:r>
              <a:rPr lang="en-GB" sz="1200" b="1" kern="1200" dirty="0">
                <a:solidFill>
                  <a:schemeClr val="tx1"/>
                </a:solidFill>
                <a:effectLst/>
                <a:latin typeface="+mn-lt"/>
                <a:ea typeface="+mn-ea"/>
                <a:cs typeface="+mn-cs"/>
              </a:rPr>
              <a:t>pot</a:t>
            </a:r>
            <a:r>
              <a:rPr lang="en-GB" sz="1200" b="0" kern="1200" dirty="0">
                <a:solidFill>
                  <a:schemeClr val="tx1"/>
                </a:solidFill>
                <a:effectLst/>
                <a:latin typeface="+mn-lt"/>
                <a:ea typeface="+mn-ea"/>
                <a:cs typeface="+mn-cs"/>
              </a:rPr>
              <a:t> [3648] </a:t>
            </a:r>
            <a:r>
              <a:rPr lang="en-GB" sz="1200" b="1" kern="1200" dirty="0" err="1">
                <a:solidFill>
                  <a:schemeClr val="tx1"/>
                </a:solidFill>
                <a:effectLst/>
                <a:latin typeface="+mn-lt"/>
                <a:ea typeface="+mn-ea"/>
                <a:cs typeface="+mn-cs"/>
              </a:rPr>
              <a:t>voisin</a:t>
            </a:r>
            <a:r>
              <a:rPr lang="en-GB" sz="1200" b="0" kern="1200" dirty="0">
                <a:solidFill>
                  <a:schemeClr val="tx1"/>
                </a:solidFill>
                <a:effectLst/>
                <a:latin typeface="+mn-lt"/>
                <a:ea typeface="+mn-ea"/>
                <a:cs typeface="+mn-cs"/>
              </a:rPr>
              <a:t> [979]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a:lnSpc>
                <a:spcPct val="150000"/>
              </a:lnSpc>
            </a:pPr>
            <a:endParaRPr lang="en-GB" sz="120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5 minutes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starts 20 second timer.</a:t>
            </a:r>
            <a:endParaRPr lang="en-GB" dirty="0"/>
          </a:p>
          <a:p>
            <a:pPr marL="0" lvl="0" indent="0" algn="l" rtl="0">
              <a:spcBef>
                <a:spcPts val="0"/>
              </a:spcBef>
              <a:spcAft>
                <a:spcPts val="0"/>
              </a:spcAft>
              <a:buNone/>
            </a:pPr>
            <a:r>
              <a:rPr lang="en-GB" b="0" dirty="0"/>
              <a:t>2. Pupil A tries to say the words without pronouncing the [SFC].</a:t>
            </a:r>
            <a:endParaRPr lang="en-GB" dirty="0"/>
          </a:p>
          <a:p>
            <a:pPr marL="0" lvl="0" indent="0" algn="l" rtl="0">
              <a:spcBef>
                <a:spcPts val="0"/>
              </a:spcBef>
              <a:spcAft>
                <a:spcPts val="0"/>
              </a:spcAft>
              <a:buNone/>
            </a:pPr>
            <a:r>
              <a:rPr lang="en-GB" b="0" dirty="0"/>
              <a:t>3. Pupil B makes speaker pause for 3 seconds every time an [SFC] is pronounced.</a:t>
            </a:r>
            <a:endParaRPr lang="en-GB" dirty="0"/>
          </a:p>
          <a:p>
            <a:pPr marL="0" lvl="0" indent="0" algn="l" rtl="0">
              <a:spcBef>
                <a:spcPts val="0"/>
              </a:spcBef>
              <a:spcAft>
                <a:spcPts val="0"/>
              </a:spcAft>
              <a:buNone/>
            </a:pPr>
            <a:r>
              <a:rPr lang="en-GB" b="0" dirty="0"/>
              <a:t>4. Complete before 20 seconds runs out.</a:t>
            </a:r>
            <a:endParaRPr lang="en-GB" dirty="0"/>
          </a:p>
          <a:p>
            <a:pPr marL="0" lvl="0" indent="0" algn="l" rtl="0">
              <a:spcBef>
                <a:spcPts val="0"/>
              </a:spcBef>
              <a:spcAft>
                <a:spcPts val="0"/>
              </a:spcAft>
              <a:buNone/>
            </a:pPr>
            <a:r>
              <a:rPr lang="en-GB" b="0" dirty="0"/>
              <a:t>6. Swap roles and play the game again.</a:t>
            </a:r>
            <a:endParaRPr lang="en-GB" dirty="0"/>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fr-FR" sz="1200" b="1" strike="noStrike" spc="-1" dirty="0">
                <a:solidFill>
                  <a:srgbClr val="FF0066"/>
                </a:solidFill>
                <a:latin typeface="Century Gothic"/>
                <a:ea typeface="Century Gothic"/>
              </a:rPr>
              <a:t>copin </a:t>
            </a:r>
            <a:r>
              <a:rPr lang="fr-FR" sz="1200" b="0" strike="noStrike" spc="-1" dirty="0">
                <a:solidFill>
                  <a:srgbClr val="FF0066"/>
                </a:solidFill>
                <a:latin typeface="Century Gothic"/>
                <a:ea typeface="Century Gothic"/>
              </a:rPr>
              <a:t>[&gt;5000] </a:t>
            </a:r>
            <a:r>
              <a:rPr lang="en-GB" sz="1200" b="1" dirty="0">
                <a:solidFill>
                  <a:srgbClr val="002060"/>
                </a:solidFill>
                <a:latin typeface="Century Gothic" panose="020B0502020202020204" pitchFamily="34" charset="0"/>
              </a:rPr>
              <a:t>crêpe </a:t>
            </a:r>
            <a:r>
              <a:rPr lang="en-GB" sz="1200" b="0" dirty="0">
                <a:solidFill>
                  <a:srgbClr val="002060"/>
                </a:solidFill>
                <a:latin typeface="Century Gothic" panose="020B0502020202020204" pitchFamily="34" charset="0"/>
              </a:rPr>
              <a:t>[&gt;5000] </a:t>
            </a:r>
            <a:r>
              <a:rPr lang="fr-FR" sz="1200" b="1" strike="noStrike" spc="-1" dirty="0">
                <a:solidFill>
                  <a:srgbClr val="FF0066"/>
                </a:solidFill>
                <a:latin typeface="Century Gothic"/>
                <a:ea typeface="Century Gothic"/>
              </a:rPr>
              <a:t>drap </a:t>
            </a:r>
            <a:r>
              <a:rPr lang="fr-FR" sz="1200" b="0" strike="noStrike" spc="-1" dirty="0">
                <a:solidFill>
                  <a:srgbClr val="FF0066"/>
                </a:solidFill>
                <a:latin typeface="Century Gothic"/>
                <a:ea typeface="Century Gothic"/>
              </a:rPr>
              <a:t>[&gt;5000] </a:t>
            </a:r>
            <a:r>
              <a:rPr lang="en-GB" sz="1200" b="1" kern="1200" dirty="0">
                <a:solidFill>
                  <a:schemeClr val="tx1"/>
                </a:solidFill>
                <a:effectLst/>
                <a:latin typeface="+mn-lt"/>
                <a:ea typeface="+mn-ea"/>
                <a:cs typeface="+mn-cs"/>
              </a:rPr>
              <a:t>effort</a:t>
            </a:r>
            <a:r>
              <a:rPr lang="en-GB" sz="1200" b="0" kern="1200" dirty="0">
                <a:solidFill>
                  <a:schemeClr val="tx1"/>
                </a:solidFill>
                <a:effectLst/>
                <a:latin typeface="+mn-lt"/>
                <a:ea typeface="+mn-ea"/>
                <a:cs typeface="+mn-cs"/>
              </a:rPr>
              <a:t> [388] </a:t>
            </a:r>
            <a:r>
              <a:rPr lang="en-GB" sz="1200" b="1" kern="1200" dirty="0">
                <a:solidFill>
                  <a:schemeClr val="tx1"/>
                </a:solidFill>
                <a:effectLst/>
                <a:latin typeface="+mn-lt"/>
                <a:ea typeface="+mn-ea"/>
                <a:cs typeface="+mn-cs"/>
              </a:rPr>
              <a:t>part</a:t>
            </a:r>
            <a:r>
              <a:rPr lang="en-GB" sz="1200" b="0" kern="1200" dirty="0">
                <a:solidFill>
                  <a:schemeClr val="tx1"/>
                </a:solidFill>
                <a:effectLst/>
                <a:latin typeface="+mn-lt"/>
                <a:ea typeface="+mn-ea"/>
                <a:cs typeface="+mn-cs"/>
              </a:rPr>
              <a:t> [86] </a:t>
            </a:r>
            <a:r>
              <a:rPr lang="en-GB" sz="1200" b="1" kern="1200" dirty="0" err="1">
                <a:solidFill>
                  <a:schemeClr val="tx1"/>
                </a:solidFill>
                <a:effectLst/>
                <a:latin typeface="+mn-lt"/>
                <a:ea typeface="+mn-ea"/>
                <a:cs typeface="+mn-cs"/>
              </a:rPr>
              <a:t>pont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[1889] </a:t>
            </a:r>
            <a:r>
              <a:rPr lang="en-GB" sz="1200" b="1" kern="1200" dirty="0">
                <a:solidFill>
                  <a:schemeClr val="tx1"/>
                </a:solidFill>
                <a:effectLst/>
                <a:latin typeface="+mn-lt"/>
                <a:ea typeface="+mn-ea"/>
                <a:cs typeface="+mn-cs"/>
              </a:rPr>
              <a:t>pot</a:t>
            </a:r>
            <a:r>
              <a:rPr lang="en-GB" sz="1200" b="0" kern="1200" dirty="0">
                <a:solidFill>
                  <a:schemeClr val="tx1"/>
                </a:solidFill>
                <a:effectLst/>
                <a:latin typeface="+mn-lt"/>
                <a:ea typeface="+mn-ea"/>
                <a:cs typeface="+mn-cs"/>
              </a:rPr>
              <a:t> [3648] </a:t>
            </a:r>
            <a:r>
              <a:rPr lang="en-GB" sz="1200" b="1" kern="1200" dirty="0" err="1">
                <a:solidFill>
                  <a:schemeClr val="tx1"/>
                </a:solidFill>
                <a:effectLst/>
                <a:latin typeface="+mn-lt"/>
                <a:ea typeface="+mn-ea"/>
                <a:cs typeface="+mn-cs"/>
              </a:rPr>
              <a:t>voisin</a:t>
            </a:r>
            <a:r>
              <a:rPr lang="en-GB" sz="1200" b="0" kern="1200" dirty="0">
                <a:solidFill>
                  <a:schemeClr val="tx1"/>
                </a:solidFill>
                <a:effectLst/>
                <a:latin typeface="+mn-lt"/>
                <a:ea typeface="+mn-ea"/>
                <a:cs typeface="+mn-cs"/>
              </a:rPr>
              <a:t> [979]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142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1 minute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Recap </a:t>
            </a:r>
            <a:r>
              <a:rPr lang="en-GB" b="0" dirty="0"/>
              <a:t>ne…pas 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French and English negation structure. (Pupils were introduced to this last term – T2 Week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ne…pas and vocabulary from this and previous weeks.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answers are not in the order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write the six categories and Cl | JM as two column headers.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sentences and tick if either or both characters do the activity, cross if they don’t and put ? if there is no mention of the activity for one or both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click to </a:t>
            </a:r>
            <a:r>
              <a:rPr lang="en-GB" b="0" dirty="0" err="1"/>
              <a:t>to</a:t>
            </a:r>
            <a:r>
              <a:rPr lang="en-GB" b="0" dirty="0"/>
              <a:t> complete the table and to highlight the answer in the text itself.</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a:t>
            </a:r>
            <a:r>
              <a:rPr lang="en-US" b="0" dirty="0"/>
              <a:t> </a:t>
            </a:r>
            <a:r>
              <a:rPr lang="en-US" b="1" dirty="0"/>
              <a:t>5 minutes</a:t>
            </a:r>
          </a:p>
          <a:p>
            <a:endParaRPr lang="en-US" b="1" dirty="0"/>
          </a:p>
          <a:p>
            <a:r>
              <a:rPr lang="en-US" b="1" dirty="0"/>
              <a:t>Aim: </a:t>
            </a:r>
            <a:r>
              <a:rPr lang="en-GB" dirty="0"/>
              <a:t>to practise written production of vocabulary and the first and third person singular forms of </a:t>
            </a:r>
            <a:r>
              <a:rPr lang="en-GB" i="1" dirty="0"/>
              <a:t>faire</a:t>
            </a:r>
            <a:r>
              <a:rPr lang="en-GB" i="0" dirty="0"/>
              <a:t>.</a:t>
            </a:r>
            <a:endParaRPr lang="en-US" b="1" dirty="0"/>
          </a:p>
          <a:p>
            <a:endParaRPr lang="en-US" b="1" dirty="0"/>
          </a:p>
          <a:p>
            <a:r>
              <a:rPr lang="en-US" b="1" dirty="0"/>
              <a:t>Procedure:</a:t>
            </a:r>
          </a:p>
          <a:p>
            <a:pPr marL="228600" indent="-228600">
              <a:buAutoNum type="arabicPeriod"/>
            </a:pPr>
            <a:r>
              <a:rPr lang="en-GB" dirty="0"/>
              <a:t>Check understanding of the rubric, given in French.  Pupils know these words from previous learning.</a:t>
            </a:r>
          </a:p>
          <a:p>
            <a:pPr marL="228600" indent="-228600">
              <a:buAutoNum type="arabicPeriod"/>
            </a:pPr>
            <a:r>
              <a:rPr lang="en-GB" dirty="0"/>
              <a:t>Use</a:t>
            </a:r>
            <a:r>
              <a:rPr lang="en-GB" baseline="0" dirty="0"/>
              <a:t> stressed intonation and strategic pointing (i.e. at Adèle or her dad) to ensure that the instruction for the task is fully understood.</a:t>
            </a:r>
          </a:p>
          <a:p>
            <a:pPr marL="228600" indent="-228600">
              <a:buAutoNum type="arabicPeriod"/>
            </a:pPr>
            <a:r>
              <a:rPr lang="en-GB" baseline="0" dirty="0"/>
              <a:t>Do the first one together as an example, ensuring </a:t>
            </a:r>
            <a:r>
              <a:rPr lang="en-GB" baseline="0" dirty="0" err="1"/>
              <a:t>pupilsfocus</a:t>
            </a:r>
            <a:r>
              <a:rPr lang="en-GB" baseline="0" dirty="0"/>
              <a:t> on the verb ending as well as the pronoun, when feedback on the first answer is given.</a:t>
            </a:r>
          </a:p>
          <a:p>
            <a:pPr marL="228600" indent="-228600">
              <a:buAutoNum type="arabicPeriod"/>
            </a:pPr>
            <a:r>
              <a:rPr lang="en-GB" baseline="0" dirty="0"/>
              <a:t>Then give students time to do questions 2-5, before checking them together.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negative sentences with 1</a:t>
            </a:r>
            <a:r>
              <a:rPr lang="en-GB" b="0" baseline="30000" dirty="0"/>
              <a:t>st</a:t>
            </a:r>
            <a:r>
              <a:rPr lang="en-GB" b="0" dirty="0"/>
              <a:t> person of faire, and vocabulary from this week.</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6 item choices (which gives 12 possible sentences, as each one can also be negative).</a:t>
            </a:r>
          </a:p>
          <a:p>
            <a:pPr marL="228600" indent="-228600">
              <a:buAutoNum type="arabicPeriod"/>
            </a:pPr>
            <a:r>
              <a:rPr lang="en-US" b="0" baseline="0" noProof="0" dirty="0"/>
              <a:t>Partner As read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653477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6275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592936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73791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77751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29149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21509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038729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10834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34509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755320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5015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24098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8402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2930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31359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3567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59915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05276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0324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32432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6489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5609564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856735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audio" Target="../media/audio51.wav"/><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2.png"/><Relationship Id="rId4" Type="http://schemas.openxmlformats.org/officeDocument/2006/relationships/image" Target="../media/image33.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audio" Target="../media/audio9.wav"/><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audio" Target="../media/audio6.wav"/><Relationship Id="rId17" Type="http://schemas.openxmlformats.org/officeDocument/2006/relationships/image" Target="../media/image3.png"/><Relationship Id="rId25" Type="http://schemas.openxmlformats.org/officeDocument/2006/relationships/audio" Target="../media/audio12.wav"/><Relationship Id="rId33"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audio" Target="../media/audio8.wav"/><Relationship Id="rId20" Type="http://schemas.openxmlformats.org/officeDocument/2006/relationships/audio" Target="../media/audio10.wav"/><Relationship Id="rId29" Type="http://schemas.openxmlformats.org/officeDocument/2006/relationships/audio" Target="../media/audio14.wav"/><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image" Target="../media/image11.png"/><Relationship Id="rId24" Type="http://schemas.microsoft.com/office/2007/relationships/hdphoto" Target="../media/hdphoto1.wdp"/><Relationship Id="rId32" Type="http://schemas.openxmlformats.org/officeDocument/2006/relationships/image" Target="../media/image19.png"/><Relationship Id="rId5" Type="http://schemas.openxmlformats.org/officeDocument/2006/relationships/image" Target="../media/image9.svg"/><Relationship Id="rId15" Type="http://schemas.openxmlformats.org/officeDocument/2006/relationships/image" Target="../media/image2.png"/><Relationship Id="rId23" Type="http://schemas.openxmlformats.org/officeDocument/2006/relationships/image" Target="../media/image15.png"/><Relationship Id="rId28" Type="http://schemas.openxmlformats.org/officeDocument/2006/relationships/image" Target="../media/image17.png"/><Relationship Id="rId10" Type="http://schemas.openxmlformats.org/officeDocument/2006/relationships/audio" Target="../media/audio5.wav"/><Relationship Id="rId19" Type="http://schemas.openxmlformats.org/officeDocument/2006/relationships/image" Target="../media/image13.png"/><Relationship Id="rId31" Type="http://schemas.openxmlformats.org/officeDocument/2006/relationships/audio" Target="../media/audio15.wav"/><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audio" Target="../media/audio7.wav"/><Relationship Id="rId22" Type="http://schemas.openxmlformats.org/officeDocument/2006/relationships/audio" Target="../media/audio11.wav"/><Relationship Id="rId27" Type="http://schemas.openxmlformats.org/officeDocument/2006/relationships/audio" Target="../media/audio13.wav"/><Relationship Id="rId30" Type="http://schemas.openxmlformats.org/officeDocument/2006/relationships/image" Target="../media/image18.png"/><Relationship Id="rId8"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media/audio7.wav"/><Relationship Id="rId18" Type="http://schemas.openxmlformats.org/officeDocument/2006/relationships/image" Target="../media/image13.png"/><Relationship Id="rId26" Type="http://schemas.openxmlformats.org/officeDocument/2006/relationships/audio" Target="../media/audio13.wav"/><Relationship Id="rId3" Type="http://schemas.openxmlformats.org/officeDocument/2006/relationships/image" Target="../media/image7.png"/><Relationship Id="rId21" Type="http://schemas.openxmlformats.org/officeDocument/2006/relationships/audio" Target="../media/audio11.wav"/><Relationship Id="rId7" Type="http://schemas.openxmlformats.org/officeDocument/2006/relationships/audio" Target="../media/audio4.wav"/><Relationship Id="rId12" Type="http://schemas.openxmlformats.org/officeDocument/2006/relationships/image" Target="../media/image12.png"/><Relationship Id="rId17" Type="http://schemas.openxmlformats.org/officeDocument/2006/relationships/audio" Target="../media/audio9.wav"/><Relationship Id="rId25"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3.png"/><Relationship Id="rId20" Type="http://schemas.openxmlformats.org/officeDocument/2006/relationships/image" Target="../media/image14.png"/><Relationship Id="rId29"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6.wav"/><Relationship Id="rId24" Type="http://schemas.openxmlformats.org/officeDocument/2006/relationships/audio" Target="../media/audio12.wav"/><Relationship Id="rId32" Type="http://schemas.openxmlformats.org/officeDocument/2006/relationships/image" Target="../media/image20.png"/><Relationship Id="rId5" Type="http://schemas.openxmlformats.org/officeDocument/2006/relationships/image" Target="../media/image9.svg"/><Relationship Id="rId15" Type="http://schemas.openxmlformats.org/officeDocument/2006/relationships/audio" Target="../media/audio8.wav"/><Relationship Id="rId23" Type="http://schemas.microsoft.com/office/2007/relationships/hdphoto" Target="../media/hdphoto1.wdp"/><Relationship Id="rId28" Type="http://schemas.openxmlformats.org/officeDocument/2006/relationships/audio" Target="../media/audio14.wav"/><Relationship Id="rId10" Type="http://schemas.openxmlformats.org/officeDocument/2006/relationships/image" Target="../media/image11.png"/><Relationship Id="rId19" Type="http://schemas.openxmlformats.org/officeDocument/2006/relationships/audio" Target="../media/audio10.wav"/><Relationship Id="rId31"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audio" Target="../media/audio5.wav"/><Relationship Id="rId14" Type="http://schemas.openxmlformats.org/officeDocument/2006/relationships/image" Target="../media/image2.png"/><Relationship Id="rId22" Type="http://schemas.openxmlformats.org/officeDocument/2006/relationships/image" Target="../media/image15.png"/><Relationship Id="rId27" Type="http://schemas.openxmlformats.org/officeDocument/2006/relationships/image" Target="../media/image17.png"/><Relationship Id="rId30"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3.wav"/><Relationship Id="rId26" Type="http://schemas.openxmlformats.org/officeDocument/2006/relationships/audio" Target="../media/audio36.wav"/><Relationship Id="rId3" Type="http://schemas.openxmlformats.org/officeDocument/2006/relationships/audio" Target="../media/audio18.wav"/><Relationship Id="rId21" Type="http://schemas.openxmlformats.org/officeDocument/2006/relationships/image" Target="../media/image21.png"/><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audio" Target="../media/audio32.wav"/><Relationship Id="rId25"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audio" Target="../media/audio31.wav"/><Relationship Id="rId20"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audio" Target="../media/audio26.wav"/><Relationship Id="rId24" Type="http://schemas.openxmlformats.org/officeDocument/2006/relationships/image" Target="../media/image24.png"/><Relationship Id="rId5" Type="http://schemas.openxmlformats.org/officeDocument/2006/relationships/audio" Target="../media/audio20.wav"/><Relationship Id="rId15" Type="http://schemas.openxmlformats.org/officeDocument/2006/relationships/audio" Target="../media/audio30.wav"/><Relationship Id="rId23" Type="http://schemas.openxmlformats.org/officeDocument/2006/relationships/image" Target="../media/image23.png"/><Relationship Id="rId10" Type="http://schemas.openxmlformats.org/officeDocument/2006/relationships/audio" Target="../media/audio25.wav"/><Relationship Id="rId19" Type="http://schemas.openxmlformats.org/officeDocument/2006/relationships/audio" Target="../media/audio34.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7.wav"/><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38.wav"/><Relationship Id="rId9" Type="http://schemas.openxmlformats.org/officeDocument/2006/relationships/image" Target="../media/image30.gif"/></Relationships>
</file>

<file path=ppt/slides/_rels/slide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31.png"/><Relationship Id="rId7" Type="http://schemas.openxmlformats.org/officeDocument/2006/relationships/audio" Target="../media/audio40.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audio" Target="../media/audio39.wav"/><Relationship Id="rId11" Type="http://schemas.openxmlformats.org/officeDocument/2006/relationships/image" Target="../media/image27.png"/><Relationship Id="rId5" Type="http://schemas.openxmlformats.org/officeDocument/2006/relationships/image" Target="../media/image9.svg"/><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30.gif"/></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47.wav"/><Relationship Id="rId1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audio" Target="../media/audio43.wav"/><Relationship Id="rId12" Type="http://schemas.openxmlformats.org/officeDocument/2006/relationships/audio" Target="../media/audio46.wav"/><Relationship Id="rId17" Type="http://schemas.openxmlformats.org/officeDocument/2006/relationships/image" Target="../media/image3.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5.wav"/><Relationship Id="rId5" Type="http://schemas.openxmlformats.org/officeDocument/2006/relationships/audio" Target="../media/audio41.wav"/><Relationship Id="rId15" Type="http://schemas.openxmlformats.org/officeDocument/2006/relationships/image" Target="../media/image36.png"/><Relationship Id="rId10" Type="http://schemas.openxmlformats.org/officeDocument/2006/relationships/audio" Target="../media/audio44.wav"/><Relationship Id="rId19" Type="http://schemas.openxmlformats.org/officeDocument/2006/relationships/image" Target="../media/image38.png"/><Relationship Id="rId4" Type="http://schemas.openxmlformats.org/officeDocument/2006/relationships/image" Target="../media/image9.svg"/><Relationship Id="rId9" Type="http://schemas.openxmlformats.org/officeDocument/2006/relationships/image" Target="../media/image34.gif"/><Relationship Id="rId14"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8.wav"/><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audio" Target="../media/audio51.wav"/><Relationship Id="rId11" Type="http://schemas.openxmlformats.org/officeDocument/2006/relationships/image" Target="../media/image37.png"/><Relationship Id="rId5" Type="http://schemas.openxmlformats.org/officeDocument/2006/relationships/audio" Target="../media/audio50.wav"/><Relationship Id="rId10" Type="http://schemas.openxmlformats.org/officeDocument/2006/relationships/image" Target="../media/image40.png"/><Relationship Id="rId4" Type="http://schemas.openxmlformats.org/officeDocument/2006/relationships/audio" Target="../media/audio49.wav"/><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7" descr="Icon&#10;&#10;Description automatically generated">
            <a:extLst>
              <a:ext uri="{FF2B5EF4-FFF2-40B4-BE49-F238E27FC236}">
                <a16:creationId xmlns:a16="http://schemas.microsoft.com/office/drawing/2014/main" id="{DB39861B-E3BC-4374-A379-1DA12971B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59" y="1933280"/>
            <a:ext cx="1555582" cy="148873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CD73FB24-3A8E-45FA-A3E9-7A1141CAD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8827" y="3123074"/>
            <a:ext cx="1104043" cy="1611374"/>
          </a:xfrm>
          <a:prstGeom prst="rect">
            <a:avLst/>
          </a:prstGeom>
        </p:spPr>
      </p:pic>
      <p:pic>
        <p:nvPicPr>
          <p:cNvPr id="11" name="Picture 10" descr="A picture containing text, clipart&#10;&#10;Description automatically generated">
            <a:hlinkClick r:id="" action="ppaction://noaction">
              <a:snd r:embed="rId6" name="5_2.wav"/>
            </a:hlinkClick>
            <a:extLst>
              <a:ext uri="{FF2B5EF4-FFF2-40B4-BE49-F238E27FC236}">
                <a16:creationId xmlns:a16="http://schemas.microsoft.com/office/drawing/2014/main" id="{A635F17A-916E-4A9B-A4CE-923DD9AFC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6001" y="3885602"/>
            <a:ext cx="1477193" cy="833229"/>
          </a:xfrm>
          <a:prstGeom prst="rect">
            <a:avLst/>
          </a:prstGeom>
        </p:spPr>
      </p:pic>
      <p:pic>
        <p:nvPicPr>
          <p:cNvPr id="12" name="Picture 4" descr="Notepad Issue Write - Free image on Pixabay">
            <a:hlinkClick r:id="" action="ppaction://noaction">
              <a:snd r:embed="rId8" name="5_4.wav"/>
            </a:hlinkClick>
            <a:extLst>
              <a:ext uri="{FF2B5EF4-FFF2-40B4-BE49-F238E27FC236}">
                <a16:creationId xmlns:a16="http://schemas.microsoft.com/office/drawing/2014/main" id="{2A0FBFF4-D44D-460F-8472-5B6A9748F5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50316" y="2242922"/>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ucket, Cleaning, Supplies, Housework, Household">
            <a:extLst>
              <a:ext uri="{FF2B5EF4-FFF2-40B4-BE49-F238E27FC236}">
                <a16:creationId xmlns:a16="http://schemas.microsoft.com/office/drawing/2014/main" id="{D72BE6C6-BB7D-40D6-B259-13F655685D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123" y="3349890"/>
            <a:ext cx="1672485" cy="1590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26" name="CuadroTexto 4">
            <a:extLst>
              <a:ext uri="{FF2B5EF4-FFF2-40B4-BE49-F238E27FC236}">
                <a16:creationId xmlns:a16="http://schemas.microsoft.com/office/drawing/2014/main" id="{4C65663E-5A4A-4A76-A81E-C5AAD6D11973}"/>
              </a:ext>
            </a:extLst>
          </p:cNvPr>
          <p:cNvSpPr txBox="1"/>
          <p:nvPr/>
        </p:nvSpPr>
        <p:spPr>
          <a:xfrm>
            <a:off x="1374564" y="3566890"/>
            <a:ext cx="19287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cooking</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7" name="CuadroTexto 4">
            <a:extLst>
              <a:ext uri="{FF2B5EF4-FFF2-40B4-BE49-F238E27FC236}">
                <a16:creationId xmlns:a16="http://schemas.microsoft.com/office/drawing/2014/main" id="{46B0547F-35F1-415D-9753-50CE2C662F9C}"/>
              </a:ext>
            </a:extLst>
          </p:cNvPr>
          <p:cNvSpPr txBox="1"/>
          <p:nvPr/>
        </p:nvSpPr>
        <p:spPr>
          <a:xfrm>
            <a:off x="5499501" y="3506455"/>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list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8" name="CuadroTexto 4">
            <a:extLst>
              <a:ext uri="{FF2B5EF4-FFF2-40B4-BE49-F238E27FC236}">
                <a16:creationId xmlns:a16="http://schemas.microsoft.com/office/drawing/2014/main" id="{3F8FC879-9BF4-42A6-B1DE-17F7A1508627}"/>
              </a:ext>
            </a:extLst>
          </p:cNvPr>
          <p:cNvSpPr txBox="1"/>
          <p:nvPr/>
        </p:nvSpPr>
        <p:spPr>
          <a:xfrm>
            <a:off x="9324770" y="3502543"/>
            <a:ext cx="2249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housework</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1" name="CuadroTexto 4">
            <a:extLst>
              <a:ext uri="{FF2B5EF4-FFF2-40B4-BE49-F238E27FC236}">
                <a16:creationId xmlns:a16="http://schemas.microsoft.com/office/drawing/2014/main" id="{E8325B6C-0BB8-47FF-B891-A53D9D53FC5C}"/>
              </a:ext>
            </a:extLst>
          </p:cNvPr>
          <p:cNvSpPr txBox="1"/>
          <p:nvPr/>
        </p:nvSpPr>
        <p:spPr>
          <a:xfrm>
            <a:off x="1318869" y="5478938"/>
            <a:ext cx="162256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bed</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2" name="CuadroTexto 4">
            <a:extLst>
              <a:ext uri="{FF2B5EF4-FFF2-40B4-BE49-F238E27FC236}">
                <a16:creationId xmlns:a16="http://schemas.microsoft.com/office/drawing/2014/main" id="{C4E1B4F0-FDC8-4458-8400-6E7A0196CA04}"/>
              </a:ext>
            </a:extLst>
          </p:cNvPr>
          <p:cNvSpPr txBox="1"/>
          <p:nvPr/>
        </p:nvSpPr>
        <p:spPr>
          <a:xfrm>
            <a:off x="5068941" y="5478938"/>
            <a:ext cx="160813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present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5" name="CuadroTexto 4">
            <a:extLst>
              <a:ext uri="{FF2B5EF4-FFF2-40B4-BE49-F238E27FC236}">
                <a16:creationId xmlns:a16="http://schemas.microsoft.com/office/drawing/2014/main" id="{182F18C5-4F94-489E-A3AE-7AEDB14C75EE}"/>
              </a:ext>
            </a:extLst>
          </p:cNvPr>
          <p:cNvSpPr txBox="1"/>
          <p:nvPr/>
        </p:nvSpPr>
        <p:spPr>
          <a:xfrm>
            <a:off x="9205622" y="5478938"/>
            <a:ext cx="20714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shopping</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18" name="Picture 17" descr="Logo, icon&#10;&#10;Description automatically generated">
            <a:extLst>
              <a:ext uri="{FF2B5EF4-FFF2-40B4-BE49-F238E27FC236}">
                <a16:creationId xmlns:a16="http://schemas.microsoft.com/office/drawing/2014/main" id="{AA8DEB32-4139-4FC7-9AE1-BDD441A6B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6912" y="4312286"/>
            <a:ext cx="1137486" cy="1166652"/>
          </a:xfrm>
          <a:prstGeom prst="rect">
            <a:avLst/>
          </a:prstGeom>
        </p:spPr>
      </p:pic>
      <p:pic>
        <p:nvPicPr>
          <p:cNvPr id="36" name="Picture 2" descr="Bucket, Cleaning, Supplies, Housework, Household">
            <a:extLst>
              <a:ext uri="{FF2B5EF4-FFF2-40B4-BE49-F238E27FC236}">
                <a16:creationId xmlns:a16="http://schemas.microsoft.com/office/drawing/2014/main" id="{CA66A1FD-E72B-4532-8F59-8810D3A197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6015" y="2389785"/>
            <a:ext cx="1272927" cy="12107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ingle Bed Clip Art">
            <a:extLst>
              <a:ext uri="{FF2B5EF4-FFF2-40B4-BE49-F238E27FC236}">
                <a16:creationId xmlns:a16="http://schemas.microsoft.com/office/drawing/2014/main" id="{93244BFC-EF41-4FC1-8073-7B37BB0C94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8997" y="4282721"/>
            <a:ext cx="1749057" cy="9853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graphical user interface&#10;&#10;Description automatically generated">
            <a:extLst>
              <a:ext uri="{FF2B5EF4-FFF2-40B4-BE49-F238E27FC236}">
                <a16:creationId xmlns:a16="http://schemas.microsoft.com/office/drawing/2014/main" id="{316F956F-B048-4642-8064-6C2DAFEB9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8919" y="1944739"/>
            <a:ext cx="1009013" cy="1472676"/>
          </a:xfrm>
          <a:prstGeom prst="rect">
            <a:avLst/>
          </a:prstGeom>
        </p:spPr>
      </p:pic>
      <p:pic>
        <p:nvPicPr>
          <p:cNvPr id="39" name="Picture 38" descr="Icon&#10;&#10;Description automatically generated">
            <a:extLst>
              <a:ext uri="{FF2B5EF4-FFF2-40B4-BE49-F238E27FC236}">
                <a16:creationId xmlns:a16="http://schemas.microsoft.com/office/drawing/2014/main" id="{92604248-9140-4DE8-ACE9-C2AF1C1896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77684" y="4074940"/>
            <a:ext cx="1374629" cy="131556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8FC60EE-B098-4156-90FB-EFF638B5E0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1058" y="1944739"/>
            <a:ext cx="997665" cy="1379062"/>
          </a:xfrm>
          <a:prstGeom prst="rect">
            <a:avLst/>
          </a:prstGeom>
        </p:spPr>
      </p:pic>
      <p:sp>
        <p:nvSpPr>
          <p:cNvPr id="40" name="Speech Bubble: Rectangle with Corners Rounded 39">
            <a:extLst>
              <a:ext uri="{FF2B5EF4-FFF2-40B4-BE49-F238E27FC236}">
                <a16:creationId xmlns:a16="http://schemas.microsoft.com/office/drawing/2014/main" id="{4B06FC37-7F9B-448C-983F-671B7332804A}"/>
              </a:ext>
            </a:extLst>
          </p:cNvPr>
          <p:cNvSpPr/>
          <p:nvPr/>
        </p:nvSpPr>
        <p:spPr>
          <a:xfrm>
            <a:off x="257968" y="790068"/>
            <a:ext cx="5031583" cy="887285"/>
          </a:xfrm>
          <a:prstGeom prst="wedgeRoundRectCallout">
            <a:avLst>
              <a:gd name="adj1" fmla="val 56097"/>
              <a:gd name="adj2" fmla="val -122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you can make your sentences negative,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Google Shape;167;p2">
            <a:extLst>
              <a:ext uri="{FF2B5EF4-FFF2-40B4-BE49-F238E27FC236}">
                <a16:creationId xmlns:a16="http://schemas.microsoft.com/office/drawing/2014/main" id="{42432166-D5D0-41BE-B724-5DAF7C4584EB}"/>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Title 1">
            <a:hlinkClick r:id="" action="ppaction://noaction">
              <a:snd r:embed="rId12" name="pierre-paper-ciseaux.wav"/>
            </a:hlinkClick>
            <a:extLst>
              <a:ext uri="{FF2B5EF4-FFF2-40B4-BE49-F238E27FC236}">
                <a16:creationId xmlns:a16="http://schemas.microsoft.com/office/drawing/2014/main" id="{CE32D93D-CB0E-4B3A-8000-54B4CD7ECA83}"/>
              </a:ext>
            </a:extLst>
          </p:cNvPr>
          <p:cNvSpPr txBox="1">
            <a:spLocks/>
          </p:cNvSpPr>
          <p:nvPr/>
        </p:nvSpPr>
        <p:spPr>
          <a:xfrm>
            <a:off x="3169272" y="106168"/>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9743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0" name="Table 4">
            <a:extLst>
              <a:ext uri="{FF2B5EF4-FFF2-40B4-BE49-F238E27FC236}">
                <a16:creationId xmlns:a16="http://schemas.microsoft.com/office/drawing/2014/main" id="{C5F9AB89-DF62-4BC5-AF03-179EC16BCF40}"/>
              </a:ext>
            </a:extLst>
          </p:cNvPr>
          <p:cNvGraphicFramePr>
            <a:graphicFrameLocks noGrp="1"/>
          </p:cNvGraphicFramePr>
          <p:nvPr>
            <p:extLst>
              <p:ext uri="{D42A27DB-BD31-4B8C-83A1-F6EECF244321}">
                <p14:modId xmlns:p14="http://schemas.microsoft.com/office/powerpoint/2010/main" val="1534880515"/>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tout le monde</a:t>
                      </a:r>
                    </a:p>
                  </a:txBody>
                  <a:tcPr/>
                </a:tc>
                <a:tc>
                  <a:txBody>
                    <a:bodyPr/>
                    <a:lstStyle/>
                    <a:p>
                      <a:r>
                        <a:rPr lang="en-GB" sz="2400" b="1" dirty="0" err="1">
                          <a:solidFill>
                            <a:srgbClr val="002060"/>
                          </a:solidFill>
                          <a:latin typeface="Century Gothic" panose="020B0502020202020204" pitchFamily="34" charset="0"/>
                        </a:rPr>
                        <a:t>souhaiter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célébrer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échanger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fabriquer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rue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vingt-et-un</a:t>
                      </a:r>
                    </a:p>
                  </a:txBody>
                  <a:tcPr/>
                </a:tc>
                <a:tc>
                  <a:txBody>
                    <a:bodyPr/>
                    <a:lstStyle/>
                    <a:p>
                      <a:r>
                        <a:rPr lang="en-GB" sz="2400" b="1" dirty="0">
                          <a:solidFill>
                            <a:srgbClr val="002060"/>
                          </a:solidFill>
                          <a:latin typeface="Century Gothic" panose="020B0502020202020204" pitchFamily="34" charset="0"/>
                        </a:rPr>
                        <a:t>trois</a:t>
                      </a:r>
                    </a:p>
                  </a:txBody>
                  <a:tcPr/>
                </a:tc>
                <a:tc>
                  <a:txBody>
                    <a:body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dix-sept</a:t>
                      </a:r>
                    </a:p>
                  </a:txBody>
                  <a:tcPr/>
                </a:tc>
                <a:tc>
                  <a:txBody>
                    <a:bodyPr/>
                    <a:lstStyle/>
                    <a:p>
                      <a:r>
                        <a:rPr lang="en-GB" sz="2300" b="1" dirty="0" err="1">
                          <a:solidFill>
                            <a:srgbClr val="002060"/>
                          </a:solidFill>
                          <a:latin typeface="Century Gothic" panose="020B0502020202020204" pitchFamily="34" charset="0"/>
                        </a:rPr>
                        <a:t>vingt</a:t>
                      </a:r>
                      <a:r>
                        <a:rPr lang="en-GB" sz="2300" b="1" dirty="0">
                          <a:solidFill>
                            <a:srgbClr val="002060"/>
                          </a:solidFill>
                          <a:latin typeface="Century Gothic" panose="020B0502020202020204" pitchFamily="34" charset="0"/>
                        </a:rPr>
                        <a:t>-cinq</a:t>
                      </a: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-quatre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fait</a:t>
                      </a:r>
                    </a:p>
                  </a:txBody>
                  <a:tcPr/>
                </a:tc>
                <a:tc>
                  <a:txBody>
                    <a:bodyPr/>
                    <a:lstStyle/>
                    <a:p>
                      <a:r>
                        <a:rPr lang="en-GB" sz="2400" b="1" dirty="0">
                          <a:solidFill>
                            <a:srgbClr val="002060"/>
                          </a:solidFill>
                          <a:latin typeface="Century Gothic" panose="020B0502020202020204" pitchFamily="34" charset="0"/>
                        </a:rPr>
                        <a:t>la cuisine</a:t>
                      </a:r>
                    </a:p>
                  </a:txBody>
                  <a:tcPr/>
                </a:tc>
                <a:tc>
                  <a:txBody>
                    <a:bodyPr/>
                    <a:lstStyle/>
                    <a:p>
                      <a:r>
                        <a:rPr lang="en-GB" sz="2400" b="1"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ménage</a:t>
                      </a:r>
                    </a:p>
                  </a:txBody>
                  <a:tcPr/>
                </a:tc>
                <a:tc>
                  <a:txBody>
                    <a:bodyPr/>
                    <a:lstStyle/>
                    <a:p>
                      <a:r>
                        <a:rPr lang="en-GB" sz="2400" b="1" dirty="0">
                          <a:solidFill>
                            <a:srgbClr val="002060"/>
                          </a:solidFill>
                          <a:latin typeface="Century Gothic" panose="020B0502020202020204" pitchFamily="34" charset="0"/>
                        </a:rPr>
                        <a:t>les courses</a:t>
                      </a:r>
                    </a:p>
                  </a:txBody>
                  <a:tcPr/>
                </a:tc>
                <a:extLst>
                  <a:ext uri="{0D108BD9-81ED-4DB2-BD59-A6C34878D82A}">
                    <a16:rowId xmlns:a16="http://schemas.microsoft.com/office/drawing/2014/main" val="3232139915"/>
                  </a:ext>
                </a:extLst>
              </a:tr>
            </a:tbl>
          </a:graphicData>
        </a:graphic>
      </p:graphicFrame>
      <p:pic>
        <p:nvPicPr>
          <p:cNvPr id="51" name="Picture 50">
            <a:extLst>
              <a:ext uri="{FF2B5EF4-FFF2-40B4-BE49-F238E27FC236}">
                <a16:creationId xmlns:a16="http://schemas.microsoft.com/office/drawing/2014/main" id="{1C9C5E96-C2A7-49B5-B897-853028F172BD}"/>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F5BB6426-2B21-4EB1-830C-D3B77BA54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3" name="Picture 52">
            <a:extLst>
              <a:ext uri="{FF2B5EF4-FFF2-40B4-BE49-F238E27FC236}">
                <a16:creationId xmlns:a16="http://schemas.microsoft.com/office/drawing/2014/main" id="{E2AB959C-5BAF-4A98-AB0A-095535AC9518}"/>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54" name="TextBox 53">
            <a:extLst>
              <a:ext uri="{FF2B5EF4-FFF2-40B4-BE49-F238E27FC236}">
                <a16:creationId xmlns:a16="http://schemas.microsoft.com/office/drawing/2014/main" id="{E384B388-E74C-452D-B6F5-FFB44E34F913}"/>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F4951FCB-97B2-4DB6-89AA-1BE590DCCB0D}"/>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80CCA1A8-B4F4-42F8-9794-625BAF2181E0}"/>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ACB02FA9-695C-4742-88C6-FDB618F0890B}"/>
              </a:ext>
            </a:extLst>
          </p:cNvPr>
          <p:cNvGraphicFramePr>
            <a:graphicFrameLocks noGrp="1"/>
          </p:cNvGraphicFramePr>
          <p:nvPr>
            <p:extLst>
              <p:ext uri="{D42A27DB-BD31-4B8C-83A1-F6EECF244321}">
                <p14:modId xmlns:p14="http://schemas.microsoft.com/office/powerpoint/2010/main" val="292324824"/>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wish</a:t>
                      </a:r>
                    </a:p>
                  </a:txBody>
                  <a:tcPr/>
                </a:tc>
                <a:tc>
                  <a:txBody>
                    <a:bodyPr/>
                    <a:lstStyle/>
                    <a:p>
                      <a:r>
                        <a:rPr lang="en-GB" sz="2400" b="1" dirty="0">
                          <a:solidFill>
                            <a:srgbClr val="002060"/>
                          </a:solidFill>
                          <a:latin typeface="Century Gothic" panose="020B0502020202020204" pitchFamily="34" charset="0"/>
                        </a:rPr>
                        <a:t>(the) road, street</a:t>
                      </a:r>
                    </a:p>
                  </a:txBody>
                  <a:tcPr/>
                </a:tc>
                <a:tc>
                  <a:txBody>
                    <a:bodyPr/>
                    <a:lstStyle/>
                    <a:p>
                      <a:r>
                        <a:rPr lang="en-GB" sz="2400" b="1" dirty="0">
                          <a:solidFill>
                            <a:srgbClr val="002060"/>
                          </a:solidFill>
                          <a:latin typeface="Century Gothic" panose="020B0502020202020204" pitchFamily="34" charset="0"/>
                        </a:rPr>
                        <a:t>everyone</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celebrate</a:t>
                      </a:r>
                    </a:p>
                  </a:txBody>
                  <a:tcPr/>
                </a:tc>
                <a:tc>
                  <a:txBody>
                    <a:bodyPr/>
                    <a:lstStyle/>
                    <a:p>
                      <a:r>
                        <a:rPr lang="en-GB" sz="2400" b="1" dirty="0">
                          <a:solidFill>
                            <a:srgbClr val="002060"/>
                          </a:solidFill>
                          <a:latin typeface="Century Gothic" panose="020B0502020202020204" pitchFamily="34" charset="0"/>
                        </a:rPr>
                        <a:t>to exchange</a:t>
                      </a:r>
                    </a:p>
                  </a:txBody>
                  <a:tcPr/>
                </a:tc>
                <a:tc>
                  <a:txBody>
                    <a:bodyPr/>
                    <a:lstStyle/>
                    <a:p>
                      <a:r>
                        <a:rPr lang="en-GB" sz="2400" b="1" dirty="0">
                          <a:solidFill>
                            <a:srgbClr val="002060"/>
                          </a:solidFill>
                          <a:latin typeface="Century Gothic" panose="020B0502020202020204" pitchFamily="34" charset="0"/>
                        </a:rPr>
                        <a:t>to create, make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16</a:t>
                      </a:r>
                    </a:p>
                  </a:txBody>
                  <a:tcPr/>
                </a:tc>
                <a:tc>
                  <a:txBody>
                    <a:bodyPr/>
                    <a:lstStyle/>
                    <a:p>
                      <a:r>
                        <a:rPr lang="en-GB" sz="2400" b="1" dirty="0">
                          <a:solidFill>
                            <a:srgbClr val="002060"/>
                          </a:solidFill>
                          <a:latin typeface="Century Gothic" panose="020B0502020202020204" pitchFamily="34" charset="0"/>
                        </a:rPr>
                        <a:t>28</a:t>
                      </a:r>
                    </a:p>
                  </a:txBody>
                  <a:tcPr/>
                </a:tc>
                <a:tc>
                  <a:txBody>
                    <a:bodyPr/>
                    <a:lstStyle/>
                    <a:p>
                      <a:r>
                        <a:rPr lang="en-GB" sz="2400" b="1" dirty="0">
                          <a:solidFill>
                            <a:srgbClr val="002060"/>
                          </a:solidFill>
                          <a:latin typeface="Century Gothic" panose="020B0502020202020204" pitchFamily="34" charset="0"/>
                        </a:rPr>
                        <a:t>39</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13</a:t>
                      </a:r>
                    </a:p>
                  </a:txBody>
                  <a:tcPr/>
                </a:tc>
                <a:tc>
                  <a:txBody>
                    <a:bodyPr/>
                    <a:lstStyle/>
                    <a:p>
                      <a:r>
                        <a:rPr lang="en-GB" sz="2300" b="1" dirty="0">
                          <a:solidFill>
                            <a:srgbClr val="002060"/>
                          </a:solidFill>
                          <a:latin typeface="Century Gothic" panose="020B0502020202020204" pitchFamily="34" charset="0"/>
                        </a:rPr>
                        <a:t>14</a:t>
                      </a:r>
                    </a:p>
                  </a:txBody>
                  <a:tcPr/>
                </a:tc>
                <a:tc>
                  <a:txBody>
                    <a:bodyPr/>
                    <a:lstStyle/>
                    <a:p>
                      <a:r>
                        <a:rPr lang="en-GB" sz="2400" b="1" dirty="0">
                          <a:solidFill>
                            <a:srgbClr val="002060"/>
                          </a:solidFill>
                          <a:latin typeface="Century Gothic" panose="020B0502020202020204" pitchFamily="34" charset="0"/>
                        </a:rPr>
                        <a:t>15</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cooking</a:t>
                      </a:r>
                    </a:p>
                  </a:txBody>
                  <a:tcPr/>
                </a:tc>
                <a:tc>
                  <a:txBody>
                    <a:bodyPr/>
                    <a:lstStyle/>
                    <a:p>
                      <a:r>
                        <a:rPr lang="en-GB" sz="2400" b="1" dirty="0">
                          <a:solidFill>
                            <a:srgbClr val="002060"/>
                          </a:solidFill>
                          <a:latin typeface="Century Gothic" panose="020B0502020202020204" pitchFamily="34" charset="0"/>
                        </a:rPr>
                        <a:t>(the) shopping</a:t>
                      </a:r>
                    </a:p>
                  </a:txBody>
                  <a:tcPr/>
                </a:tc>
                <a:tc>
                  <a:txBody>
                    <a:bodyPr/>
                    <a:lstStyle/>
                    <a:p>
                      <a:r>
                        <a:rPr lang="en-GB" sz="2400" b="1" dirty="0">
                          <a:solidFill>
                            <a:srgbClr val="002060"/>
                          </a:solidFill>
                          <a:latin typeface="Century Gothic" panose="020B0502020202020204" pitchFamily="34" charset="0"/>
                        </a:rPr>
                        <a:t>(the) housework</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to make</a:t>
                      </a:r>
                    </a:p>
                  </a:txBody>
                  <a:tcPr/>
                </a:tc>
                <a:tc>
                  <a:txBody>
                    <a:bodyPr/>
                    <a:lstStyle/>
                    <a:p>
                      <a:r>
                        <a:rPr lang="en-GB" sz="2400" b="1" dirty="0">
                          <a:solidFill>
                            <a:srgbClr val="002060"/>
                          </a:solidFill>
                          <a:latin typeface="Century Gothic" panose="020B0502020202020204" pitchFamily="34" charset="0"/>
                        </a:rPr>
                        <a:t>I do, I make</a:t>
                      </a:r>
                    </a:p>
                  </a:txBody>
                  <a:tcPr/>
                </a:tc>
                <a:tc>
                  <a:txBody>
                    <a:bodyPr/>
                    <a:lstStyle/>
                    <a:p>
                      <a:r>
                        <a:rPr lang="en-GB" sz="2400" b="1" dirty="0">
                          <a:solidFill>
                            <a:srgbClr val="002060"/>
                          </a:solidFill>
                          <a:latin typeface="Century Gothic" panose="020B0502020202020204" pitchFamily="34" charset="0"/>
                        </a:rPr>
                        <a:t>she does, makes</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C73BC443-078D-4494-A688-9F5E426535FE}"/>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7A2A553D-08F0-40C2-BB7F-34D03D7E8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B56D6283-2A36-41CA-B636-C91AA84B51DC}"/>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63AE1FBF-62A0-458F-A286-7503909D4954}"/>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D0FA7F5B-9925-4DA5-8DC1-39D8D30928D9}"/>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DCD1D2B0-9346-4BF8-9991-1A9DD82948D0}"/>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3" y="380457"/>
            <a:ext cx="914400" cy="914400"/>
          </a:xfrm>
          <a:prstGeom prst="rect">
            <a:avLst/>
          </a:prstGeom>
        </p:spPr>
      </p:pic>
      <p:sp>
        <p:nvSpPr>
          <p:cNvPr id="17" name="Speech Bubble: Rectangle with Corners Rounded 16">
            <a:hlinkClick r:id="" action="ppaction://noaction">
              <a:snd r:embed="rId6" name="1_1.wav"/>
            </a:hlinkClick>
            <a:extLst>
              <a:ext uri="{FF2B5EF4-FFF2-40B4-BE49-F238E27FC236}">
                <a16:creationId xmlns:a16="http://schemas.microsoft.com/office/drawing/2014/main" id="{2BB2CB0D-0A91-44BC-AEB5-7CDC5A9A523E}"/>
              </a:ext>
            </a:extLst>
          </p:cNvPr>
          <p:cNvSpPr/>
          <p:nvPr/>
        </p:nvSpPr>
        <p:spPr>
          <a:xfrm>
            <a:off x="829407" y="385526"/>
            <a:ext cx="777102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150955" y="1583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02961"/>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63" name="CustomShape 7">
            <a:hlinkClick r:id="" action="ppaction://noaction">
              <a:snd r:embed="rId6" name="1_1.wav"/>
            </a:hlinkClick>
            <a:extLst>
              <a:ext uri="{FF2B5EF4-FFF2-40B4-BE49-F238E27FC236}">
                <a16:creationId xmlns:a16="http://schemas.microsoft.com/office/drawing/2014/main" id="{421D6676-8A9D-4D69-A6A4-D736624193F6}"/>
              </a:ext>
            </a:extLst>
          </p:cNvPr>
          <p:cNvSpPr/>
          <p:nvPr/>
        </p:nvSpPr>
        <p:spPr>
          <a:xfrm>
            <a:off x="881946" y="442476"/>
            <a:ext cx="7771021"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 les mots dans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l’ordre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alphab</a:t>
            </a:r>
            <a:r>
              <a:rPr lang="en-GB" sz="2400" b="1" spc="-1" dirty="0" err="1">
                <a:solidFill>
                  <a:srgbClr val="002060"/>
                </a:solidFill>
                <a:latin typeface="Century Gothic"/>
                <a:ea typeface="Century Gothic"/>
              </a:rPr>
              <a:t>étique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1" name="TextBox 70">
            <a:extLst>
              <a:ext uri="{FF2B5EF4-FFF2-40B4-BE49-F238E27FC236}">
                <a16:creationId xmlns:a16="http://schemas.microsoft.com/office/drawing/2014/main" id="{8219DEC0-9FB6-4126-8378-AB0879739055}"/>
              </a:ext>
            </a:extLst>
          </p:cNvPr>
          <p:cNvSpPr txBox="1"/>
          <p:nvPr/>
        </p:nvSpPr>
        <p:spPr>
          <a:xfrm>
            <a:off x="5168098" y="25847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cours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52891164-04D1-4857-AF96-F978D6D7E221}"/>
              </a:ext>
            </a:extLst>
          </p:cNvPr>
          <p:cNvSpPr txBox="1"/>
          <p:nvPr/>
        </p:nvSpPr>
        <p:spPr>
          <a:xfrm>
            <a:off x="8652967" y="267473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voisin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7057E1F5-68E5-41D4-B105-83DDD296A345}"/>
              </a:ext>
            </a:extLst>
          </p:cNvPr>
          <p:cNvSpPr txBox="1"/>
          <p:nvPr/>
        </p:nvSpPr>
        <p:spPr>
          <a:xfrm>
            <a:off x="1206528" y="5573711"/>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cuisine</a:t>
            </a:r>
          </a:p>
        </p:txBody>
      </p:sp>
      <p:sp>
        <p:nvSpPr>
          <p:cNvPr id="74" name="TextBox 73">
            <a:extLst>
              <a:ext uri="{FF2B5EF4-FFF2-40B4-BE49-F238E27FC236}">
                <a16:creationId xmlns:a16="http://schemas.microsoft.com/office/drawing/2014/main" id="{0353A8C9-2E4D-4B64-9B8C-DD81CFCBE061}"/>
              </a:ext>
            </a:extLst>
          </p:cNvPr>
          <p:cNvSpPr txBox="1"/>
          <p:nvPr/>
        </p:nvSpPr>
        <p:spPr>
          <a:xfrm>
            <a:off x="4555060" y="5573711"/>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drap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3B50B7C6-78F8-4999-806E-97912FC0DBF2}"/>
              </a:ext>
            </a:extLst>
          </p:cNvPr>
          <p:cNvSpPr txBox="1"/>
          <p:nvPr/>
        </p:nvSpPr>
        <p:spPr>
          <a:xfrm>
            <a:off x="8053598" y="551511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courses</a:t>
            </a:r>
          </a:p>
        </p:txBody>
      </p:sp>
      <p:sp>
        <p:nvSpPr>
          <p:cNvPr id="77" name="TextBox 76">
            <a:extLst>
              <a:ext uri="{FF2B5EF4-FFF2-40B4-BE49-F238E27FC236}">
                <a16:creationId xmlns:a16="http://schemas.microsoft.com/office/drawing/2014/main" id="{23C6BFE7-0298-48AF-98E8-30F566263832}"/>
              </a:ext>
            </a:extLst>
          </p:cNvPr>
          <p:cNvSpPr txBox="1"/>
          <p:nvPr/>
        </p:nvSpPr>
        <p:spPr>
          <a:xfrm>
            <a:off x="1875236" y="2655054"/>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crêpe</a:t>
            </a:r>
          </a:p>
        </p:txBody>
      </p:sp>
      <p:sp>
        <p:nvSpPr>
          <p:cNvPr id="78" name="TextBox 77">
            <a:extLst>
              <a:ext uri="{FF2B5EF4-FFF2-40B4-BE49-F238E27FC236}">
                <a16:creationId xmlns:a16="http://schemas.microsoft.com/office/drawing/2014/main" id="{85A987F9-A13A-4457-9E1A-D008D76E73A1}"/>
              </a:ext>
            </a:extLst>
          </p:cNvPr>
          <p:cNvSpPr txBox="1"/>
          <p:nvPr/>
        </p:nvSpPr>
        <p:spPr>
          <a:xfrm>
            <a:off x="7676921" y="1186659"/>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effort</a:t>
            </a:r>
          </a:p>
        </p:txBody>
      </p:sp>
      <p:sp>
        <p:nvSpPr>
          <p:cNvPr id="79" name="TextBox 78">
            <a:extLst>
              <a:ext uri="{FF2B5EF4-FFF2-40B4-BE49-F238E27FC236}">
                <a16:creationId xmlns:a16="http://schemas.microsoft.com/office/drawing/2014/main" id="{379A2B8E-B52F-48B0-BEA1-A2481111AB1A}"/>
              </a:ext>
            </a:extLst>
          </p:cNvPr>
          <p:cNvSpPr txBox="1"/>
          <p:nvPr/>
        </p:nvSpPr>
        <p:spPr>
          <a:xfrm>
            <a:off x="514636" y="1274742"/>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porte</a:t>
            </a:r>
            <a:endParaRPr lang="en-GB" sz="2800" b="1"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663758C6-DCA6-4713-9B93-125A2FC49493}"/>
              </a:ext>
            </a:extLst>
          </p:cNvPr>
          <p:cNvSpPr txBox="1"/>
          <p:nvPr/>
        </p:nvSpPr>
        <p:spPr>
          <a:xfrm>
            <a:off x="6739904" y="4091554"/>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part</a:t>
            </a:r>
          </a:p>
        </p:txBody>
      </p:sp>
      <p:sp>
        <p:nvSpPr>
          <p:cNvPr id="81" name="TextBox 80">
            <a:extLst>
              <a:ext uri="{FF2B5EF4-FFF2-40B4-BE49-F238E27FC236}">
                <a16:creationId xmlns:a16="http://schemas.microsoft.com/office/drawing/2014/main" id="{A5D7BAE0-79F9-4FEA-A791-9B98B6B925FB}"/>
              </a:ext>
            </a:extLst>
          </p:cNvPr>
          <p:cNvSpPr txBox="1"/>
          <p:nvPr/>
        </p:nvSpPr>
        <p:spPr>
          <a:xfrm>
            <a:off x="4159468" y="1330789"/>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pot</a:t>
            </a:r>
          </a:p>
        </p:txBody>
      </p:sp>
      <p:sp>
        <p:nvSpPr>
          <p:cNvPr id="82" name="TextBox 81">
            <a:extLst>
              <a:ext uri="{FF2B5EF4-FFF2-40B4-BE49-F238E27FC236}">
                <a16:creationId xmlns:a16="http://schemas.microsoft.com/office/drawing/2014/main" id="{D92DEB04-ED30-4679-BB2D-BCA15F9838B6}"/>
              </a:ext>
            </a:extLst>
          </p:cNvPr>
          <p:cNvSpPr txBox="1"/>
          <p:nvPr/>
        </p:nvSpPr>
        <p:spPr>
          <a:xfrm>
            <a:off x="160827" y="3979319"/>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copine</a:t>
            </a:r>
            <a:endParaRPr lang="en-GB" sz="2800" b="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3EC66849-C048-44E6-913A-3067C9710E60}"/>
              </a:ext>
            </a:extLst>
          </p:cNvPr>
          <p:cNvSpPr txBox="1"/>
          <p:nvPr/>
        </p:nvSpPr>
        <p:spPr>
          <a:xfrm>
            <a:off x="3450365" y="4039407"/>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pont</a:t>
            </a:r>
            <a:endParaRPr lang="en-GB" sz="2800" b="1" dirty="0">
              <a:solidFill>
                <a:srgbClr val="002060"/>
              </a:solidFill>
              <a:latin typeface="Century Gothic" panose="020B0502020202020204" pitchFamily="34" charset="0"/>
            </a:endParaRPr>
          </a:p>
        </p:txBody>
      </p:sp>
      <p:pic>
        <p:nvPicPr>
          <p:cNvPr id="85" name="Picture 84">
            <a:extLst>
              <a:ext uri="{FF2B5EF4-FFF2-40B4-BE49-F238E27FC236}">
                <a16:creationId xmlns:a16="http://schemas.microsoft.com/office/drawing/2014/main" id="{931B07DC-1E4C-4F40-9707-9F0D4BEAF7AF}"/>
              </a:ext>
            </a:extLst>
          </p:cNvPr>
          <p:cNvPicPr>
            <a:picLocks noChangeAspect="1"/>
          </p:cNvPicPr>
          <p:nvPr/>
        </p:nvPicPr>
        <p:blipFill>
          <a:blip r:embed="rId7"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9541313" y="155055"/>
            <a:ext cx="923697" cy="1021198"/>
          </a:xfrm>
          <a:prstGeom prst="rect">
            <a:avLst/>
          </a:prstGeom>
        </p:spPr>
      </p:pic>
      <p:pic>
        <p:nvPicPr>
          <p:cNvPr id="5" name="Picture 4" descr="A picture containing text, clipart&#10;&#10;Description automatically generated">
            <a:hlinkClick r:id="" action="ppaction://noaction">
              <a:snd r:embed="rId8" name="1_12.wav"/>
            </a:hlinkClick>
            <a:extLst>
              <a:ext uri="{FF2B5EF4-FFF2-40B4-BE49-F238E27FC236}">
                <a16:creationId xmlns:a16="http://schemas.microsoft.com/office/drawing/2014/main" id="{19601FA6-F280-4F06-9731-776A198455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61322" y="6072166"/>
            <a:ext cx="1206106" cy="680319"/>
          </a:xfrm>
          <a:prstGeom prst="rect">
            <a:avLst/>
          </a:prstGeom>
        </p:spPr>
      </p:pic>
      <p:cxnSp>
        <p:nvCxnSpPr>
          <p:cNvPr id="8" name="Straight Arrow Connector 7">
            <a:extLst>
              <a:ext uri="{FF2B5EF4-FFF2-40B4-BE49-F238E27FC236}">
                <a16:creationId xmlns:a16="http://schemas.microsoft.com/office/drawing/2014/main" id="{03DAD0B0-F351-4D78-A097-6DEB9B8F057F}"/>
              </a:ext>
            </a:extLst>
          </p:cNvPr>
          <p:cNvCxnSpPr/>
          <p:nvPr/>
        </p:nvCxnSpPr>
        <p:spPr>
          <a:xfrm>
            <a:off x="4401425" y="6344228"/>
            <a:ext cx="1061599"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86" name="Picture 85" descr="Diagram&#10;&#10;Description automatically generated">
            <a:hlinkClick r:id="" action="ppaction://noaction">
              <a:snd r:embed="rId10" name="1_9.wav"/>
            </a:hlinkClick>
            <a:extLst>
              <a:ext uri="{FF2B5EF4-FFF2-40B4-BE49-F238E27FC236}">
                <a16:creationId xmlns:a16="http://schemas.microsoft.com/office/drawing/2014/main" id="{781AAACD-6FC6-4EAA-92E9-77EBD16CA2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28055" y="4554164"/>
            <a:ext cx="825832" cy="851785"/>
          </a:xfrm>
          <a:prstGeom prst="rect">
            <a:avLst/>
          </a:prstGeom>
        </p:spPr>
      </p:pic>
      <p:pic>
        <p:nvPicPr>
          <p:cNvPr id="87" name="Picture 86" descr="Icon&#10;&#10;Description automatically generated">
            <a:hlinkClick r:id="" action="ppaction://noaction">
              <a:snd r:embed="rId12" name="1_4.wav"/>
            </a:hlinkClick>
            <a:extLst>
              <a:ext uri="{FF2B5EF4-FFF2-40B4-BE49-F238E27FC236}">
                <a16:creationId xmlns:a16="http://schemas.microsoft.com/office/drawing/2014/main" id="{B1A0FBE9-ACE9-49F1-B94D-1AC7226651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85577" y="1734215"/>
            <a:ext cx="1145512" cy="805438"/>
          </a:xfrm>
          <a:prstGeom prst="rect">
            <a:avLst/>
          </a:prstGeom>
        </p:spPr>
      </p:pic>
      <p:pic>
        <p:nvPicPr>
          <p:cNvPr id="88" name="Picture 87" descr="Icon&#10;&#10;Description automatically generated">
            <a:hlinkClick r:id="" action="ppaction://noaction">
              <a:snd r:embed="rId14" name="1_13.wav"/>
            </a:hlinkClick>
            <a:extLst>
              <a:ext uri="{FF2B5EF4-FFF2-40B4-BE49-F238E27FC236}">
                <a16:creationId xmlns:a16="http://schemas.microsoft.com/office/drawing/2014/main" id="{061A2DEC-0568-4A59-B3AC-D5F89C129F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58002" y="5987088"/>
            <a:ext cx="810425" cy="775602"/>
          </a:xfrm>
          <a:prstGeom prst="rect">
            <a:avLst/>
          </a:prstGeom>
        </p:spPr>
      </p:pic>
      <p:pic>
        <p:nvPicPr>
          <p:cNvPr id="89" name="Picture 88" descr="A picture containing graphical user interface&#10;&#10;Description automatically generated">
            <a:hlinkClick r:id="" action="ppaction://noaction">
              <a:snd r:embed="rId16" name="1_11.wav"/>
            </a:hlinkClick>
            <a:extLst>
              <a:ext uri="{FF2B5EF4-FFF2-40B4-BE49-F238E27FC236}">
                <a16:creationId xmlns:a16="http://schemas.microsoft.com/office/drawing/2014/main" id="{AE373CD1-67EE-4033-9F42-71E7F8BB0E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41797" y="5994262"/>
            <a:ext cx="561602" cy="819670"/>
          </a:xfrm>
          <a:prstGeom prst="rect">
            <a:avLst/>
          </a:prstGeom>
        </p:spPr>
      </p:pic>
      <p:pic>
        <p:nvPicPr>
          <p:cNvPr id="10" name="Picture 9" descr="A picture containing text, electronics, display&#10;&#10;Description automatically generated">
            <a:hlinkClick r:id="" action="ppaction://noaction">
              <a:snd r:embed="rId18" name="1_2.wav"/>
            </a:hlinkClick>
            <a:extLst>
              <a:ext uri="{FF2B5EF4-FFF2-40B4-BE49-F238E27FC236}">
                <a16:creationId xmlns:a16="http://schemas.microsoft.com/office/drawing/2014/main" id="{02123704-E3FC-4AA5-8FA9-1113F8E8E78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86159" y="1762037"/>
            <a:ext cx="664935" cy="1006049"/>
          </a:xfrm>
          <a:prstGeom prst="rect">
            <a:avLst/>
          </a:prstGeom>
        </p:spPr>
      </p:pic>
      <p:pic>
        <p:nvPicPr>
          <p:cNvPr id="12" name="Picture 11" descr="A group of people dancing&#10;&#10;Description automatically generated with low confidence">
            <a:hlinkClick r:id="" action="ppaction://noaction">
              <a:snd r:embed="rId20" name="1_8.wav"/>
            </a:hlinkClick>
            <a:extLst>
              <a:ext uri="{FF2B5EF4-FFF2-40B4-BE49-F238E27FC236}">
                <a16:creationId xmlns:a16="http://schemas.microsoft.com/office/drawing/2014/main" id="{78C54C8C-BC6A-4B4C-9C58-66596D94250B}"/>
              </a:ext>
            </a:extLst>
          </p:cNvPr>
          <p:cNvPicPr>
            <a:picLocks noChangeAspect="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829406" y="4457733"/>
            <a:ext cx="969589" cy="1162445"/>
          </a:xfrm>
          <a:prstGeom prst="rect">
            <a:avLst/>
          </a:prstGeom>
        </p:spPr>
      </p:pic>
      <p:pic>
        <p:nvPicPr>
          <p:cNvPr id="29" name="Picture 28" descr="Icon&#10;&#10;Description automatically generated">
            <a:hlinkClick r:id="" action="ppaction://noaction">
              <a:snd r:embed="rId22" name="1_7.wav"/>
            </a:hlinkClick>
            <a:extLst>
              <a:ext uri="{FF2B5EF4-FFF2-40B4-BE49-F238E27FC236}">
                <a16:creationId xmlns:a16="http://schemas.microsoft.com/office/drawing/2014/main" id="{505AF733-9C1A-4F55-B138-5E61AE0817D8}"/>
              </a:ext>
            </a:extLst>
          </p:cNvPr>
          <p:cNvPicPr>
            <a:picLocks noChangeAspect="1"/>
          </p:cNvPicPr>
          <p:nvPr/>
        </p:nvPicPr>
        <p:blipFill>
          <a:blip r:embed="rId23">
            <a:extLst>
              <a:ext uri="{BEBA8EAE-BF5A-486C-A8C5-ECC9F3942E4B}">
                <a14:imgProps xmlns:a14="http://schemas.microsoft.com/office/drawing/2010/main">
                  <a14:imgLayer r:embed="rId24">
                    <a14:imgEffect>
                      <a14:artisticPhotocopy/>
                    </a14:imgEffect>
                  </a14:imgLayer>
                </a14:imgProps>
              </a:ext>
              <a:ext uri="{28A0092B-C50C-407E-A947-70E740481C1C}">
                <a14:useLocalDpi xmlns:a14="http://schemas.microsoft.com/office/drawing/2010/main" val="0"/>
              </a:ext>
            </a:extLst>
          </a:blip>
          <a:stretch>
            <a:fillRect/>
          </a:stretch>
        </p:blipFill>
        <p:spPr>
          <a:xfrm>
            <a:off x="8817483" y="3218764"/>
            <a:ext cx="1740693" cy="870347"/>
          </a:xfrm>
          <a:prstGeom prst="rect">
            <a:avLst/>
          </a:prstGeom>
        </p:spPr>
      </p:pic>
      <p:pic>
        <p:nvPicPr>
          <p:cNvPr id="33" name="Picture 32" descr="Icon&#10;&#10;Description automatically generated with medium confidence">
            <a:hlinkClick r:id="" action="ppaction://noaction">
              <a:snd r:embed="rId25" name="1_6.wav"/>
            </a:hlinkClick>
            <a:extLst>
              <a:ext uri="{FF2B5EF4-FFF2-40B4-BE49-F238E27FC236}">
                <a16:creationId xmlns:a16="http://schemas.microsoft.com/office/drawing/2014/main" id="{1300E419-9CC7-41F6-96FF-90629892FC4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906683" y="3091026"/>
            <a:ext cx="921993" cy="975331"/>
          </a:xfrm>
          <a:prstGeom prst="rect">
            <a:avLst/>
          </a:prstGeom>
        </p:spPr>
      </p:pic>
      <p:pic>
        <p:nvPicPr>
          <p:cNvPr id="37" name="Picture 36" descr="Icon&#10;&#10;Description automatically generated">
            <a:hlinkClick r:id="" action="ppaction://noaction">
              <a:snd r:embed="rId27" name="1_5.wav"/>
            </a:hlinkClick>
            <a:extLst>
              <a:ext uri="{FF2B5EF4-FFF2-40B4-BE49-F238E27FC236}">
                <a16:creationId xmlns:a16="http://schemas.microsoft.com/office/drawing/2014/main" id="{618F5964-8A2F-44D7-B44A-F49F222A4DF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31534" y="3158082"/>
            <a:ext cx="1085613" cy="868490"/>
          </a:xfrm>
          <a:prstGeom prst="rect">
            <a:avLst/>
          </a:prstGeom>
        </p:spPr>
      </p:pic>
      <p:pic>
        <p:nvPicPr>
          <p:cNvPr id="91" name="Picture 90" descr="A picture containing icon&#10;&#10;Description automatically generated">
            <a:hlinkClick r:id="" action="ppaction://noaction">
              <a:snd r:embed="rId29" name="1_3.wav"/>
            </a:hlinkClick>
            <a:extLst>
              <a:ext uri="{FF2B5EF4-FFF2-40B4-BE49-F238E27FC236}">
                <a16:creationId xmlns:a16="http://schemas.microsoft.com/office/drawing/2014/main" id="{3D118AE6-AB57-4432-B4BB-A4B15AFEE50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053887" y="1762730"/>
            <a:ext cx="561250" cy="724194"/>
          </a:xfrm>
          <a:prstGeom prst="rect">
            <a:avLst/>
          </a:prstGeom>
        </p:spPr>
      </p:pic>
      <p:pic>
        <p:nvPicPr>
          <p:cNvPr id="93" name="Picture 92" descr="Chart, pie chart&#10;&#10;Description automatically generated">
            <a:hlinkClick r:id="" action="ppaction://noaction">
              <a:snd r:embed="rId31" name="1_10.wav"/>
            </a:hlinkClick>
            <a:extLst>
              <a:ext uri="{FF2B5EF4-FFF2-40B4-BE49-F238E27FC236}">
                <a16:creationId xmlns:a16="http://schemas.microsoft.com/office/drawing/2014/main" id="{81441052-9ADC-42D0-BE0E-66A2DA70427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559568" y="4606461"/>
            <a:ext cx="849380" cy="747189"/>
          </a:xfrm>
          <a:prstGeom prst="rect">
            <a:avLst/>
          </a:prstGeom>
        </p:spPr>
      </p:pic>
      <p:pic>
        <p:nvPicPr>
          <p:cNvPr id="15" name="Picture 14" descr="A person and person standing in front of a white circle&#10;&#10;Description automatically generated with low confidence">
            <a:extLst>
              <a:ext uri="{FF2B5EF4-FFF2-40B4-BE49-F238E27FC236}">
                <a16:creationId xmlns:a16="http://schemas.microsoft.com/office/drawing/2014/main" id="{A280EDA1-C570-4C36-9A3A-943DEE219BE7}"/>
              </a:ext>
            </a:extLst>
          </p:cNvPr>
          <p:cNvPicPr>
            <a:picLocks noChangeAspect="1"/>
          </p:cNvPicPr>
          <p:nvPr/>
        </p:nvPicPr>
        <p:blipFill rotWithShape="1">
          <a:blip r:embed="rId33">
            <a:clrChange>
              <a:clrFrom>
                <a:srgbClr val="FEFEFE"/>
              </a:clrFrom>
              <a:clrTo>
                <a:srgbClr val="FEFEFE">
                  <a:alpha val="0"/>
                </a:srgbClr>
              </a:clrTo>
            </a:clrChange>
            <a:extLst>
              <a:ext uri="{28A0092B-C50C-407E-A947-70E740481C1C}">
                <a14:useLocalDpi xmlns:a14="http://schemas.microsoft.com/office/drawing/2010/main" val="0"/>
              </a:ext>
            </a:extLst>
          </a:blip>
          <a:srcRect l="20072" t="13768" r="21701" b="12514"/>
          <a:stretch/>
        </p:blipFill>
        <p:spPr>
          <a:xfrm>
            <a:off x="9245232" y="3739448"/>
            <a:ext cx="345464" cy="437377"/>
          </a:xfrm>
          <a:prstGeom prst="rect">
            <a:avLst/>
          </a:prstGeom>
        </p:spPr>
      </p:pic>
    </p:spTree>
    <p:extLst>
      <p:ext uri="{BB962C8B-B14F-4D97-AF65-F5344CB8AC3E}">
        <p14:creationId xmlns:p14="http://schemas.microsoft.com/office/powerpoint/2010/main" val="37674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3" y="380457"/>
            <a:ext cx="914400" cy="914400"/>
          </a:xfrm>
          <a:prstGeom prst="rect">
            <a:avLst/>
          </a:prstGeom>
        </p:spPr>
      </p:pic>
      <p:sp>
        <p:nvSpPr>
          <p:cNvPr id="17" name="Speech Bubble: Rectangle with Corners Rounded 16">
            <a:hlinkClick r:id="" action="ppaction://noaction">
              <a:snd r:embed="rId6" name="1_14.wav"/>
            </a:hlinkClick>
            <a:extLst>
              <a:ext uri="{FF2B5EF4-FFF2-40B4-BE49-F238E27FC236}">
                <a16:creationId xmlns:a16="http://schemas.microsoft.com/office/drawing/2014/main" id="{2BB2CB0D-0A91-44BC-AEB5-7CDC5A9A523E}"/>
              </a:ext>
            </a:extLst>
          </p:cNvPr>
          <p:cNvSpPr/>
          <p:nvPr/>
        </p:nvSpPr>
        <p:spPr>
          <a:xfrm>
            <a:off x="1024283" y="495176"/>
            <a:ext cx="5071717"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150955" y="1583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3752"/>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40" name="Google Shape;410;p19">
            <a:extLst>
              <a:ext uri="{FF2B5EF4-FFF2-40B4-BE49-F238E27FC236}">
                <a16:creationId xmlns:a16="http://schemas.microsoft.com/office/drawing/2014/main" id="{E4E56A49-4490-4621-9133-30FC7088C58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387;p19">
            <a:extLst>
              <a:ext uri="{FF2B5EF4-FFF2-40B4-BE49-F238E27FC236}">
                <a16:creationId xmlns:a16="http://schemas.microsoft.com/office/drawing/2014/main" id="{483C3683-F139-4995-ABDB-8EFF1918265C}"/>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2" name="Google Shape;388;p19">
            <a:extLst>
              <a:ext uri="{FF2B5EF4-FFF2-40B4-BE49-F238E27FC236}">
                <a16:creationId xmlns:a16="http://schemas.microsoft.com/office/drawing/2014/main" id="{30AAAA94-3DFD-495F-9CA5-AEB92F3ED9B6}"/>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7" name="Google Shape;389;p19">
            <a:extLst>
              <a:ext uri="{FF2B5EF4-FFF2-40B4-BE49-F238E27FC236}">
                <a16:creationId xmlns:a16="http://schemas.microsoft.com/office/drawing/2014/main" id="{0EC48E80-098F-487D-8979-AFA2969D900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8" name="Google Shape;390;p19">
            <a:extLst>
              <a:ext uri="{FF2B5EF4-FFF2-40B4-BE49-F238E27FC236}">
                <a16:creationId xmlns:a16="http://schemas.microsoft.com/office/drawing/2014/main" id="{1E883B0D-2C16-43DB-8BBA-BE3D5CA118E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9" name="Google Shape;391;p19">
            <a:extLst>
              <a:ext uri="{FF2B5EF4-FFF2-40B4-BE49-F238E27FC236}">
                <a16:creationId xmlns:a16="http://schemas.microsoft.com/office/drawing/2014/main" id="{76732DA9-E701-476D-8559-A3941FE1CAF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0" name="Google Shape;393;p19">
            <a:extLst>
              <a:ext uri="{FF2B5EF4-FFF2-40B4-BE49-F238E27FC236}">
                <a16:creationId xmlns:a16="http://schemas.microsoft.com/office/drawing/2014/main" id="{788D4586-2F9E-4C20-9BA8-55839925EB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394;p19">
            <a:extLst>
              <a:ext uri="{FF2B5EF4-FFF2-40B4-BE49-F238E27FC236}">
                <a16:creationId xmlns:a16="http://schemas.microsoft.com/office/drawing/2014/main" id="{47349A56-2FAD-4EBE-970E-27ECBD8B44A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395;p19">
            <a:extLst>
              <a:ext uri="{FF2B5EF4-FFF2-40B4-BE49-F238E27FC236}">
                <a16:creationId xmlns:a16="http://schemas.microsoft.com/office/drawing/2014/main" id="{AF01781D-4735-412C-801D-14E23BB83A9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3" name="CustomShape 7">
            <a:hlinkClick r:id="" action="ppaction://noaction">
              <a:snd r:embed="rId6" name="1_14.wav"/>
            </a:hlinkClick>
            <a:extLst>
              <a:ext uri="{FF2B5EF4-FFF2-40B4-BE49-F238E27FC236}">
                <a16:creationId xmlns:a16="http://schemas.microsoft.com/office/drawing/2014/main" id="{421D6676-8A9D-4D69-A6A4-D736624193F6}"/>
              </a:ext>
            </a:extLst>
          </p:cNvPr>
          <p:cNvSpPr/>
          <p:nvPr/>
        </p:nvSpPr>
        <p:spPr>
          <a:xfrm>
            <a:off x="988487" y="509468"/>
            <a:ext cx="61950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vite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4" name="TextBox 43">
            <a:extLst>
              <a:ext uri="{FF2B5EF4-FFF2-40B4-BE49-F238E27FC236}">
                <a16:creationId xmlns:a16="http://schemas.microsoft.com/office/drawing/2014/main" id="{375DBB7D-4624-48BD-8D5A-36DC5A58B658}"/>
              </a:ext>
            </a:extLst>
          </p:cNvPr>
          <p:cNvSpPr txBox="1"/>
          <p:nvPr/>
        </p:nvSpPr>
        <p:spPr>
          <a:xfrm>
            <a:off x="5168098" y="25847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cours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FD303D29-02AA-438D-8D38-452458E3518F}"/>
              </a:ext>
            </a:extLst>
          </p:cNvPr>
          <p:cNvSpPr txBox="1"/>
          <p:nvPr/>
        </p:nvSpPr>
        <p:spPr>
          <a:xfrm>
            <a:off x="8652967" y="267473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voisin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3D96DD06-0C8C-4A51-8BFE-CC679CAD95B0}"/>
              </a:ext>
            </a:extLst>
          </p:cNvPr>
          <p:cNvSpPr txBox="1"/>
          <p:nvPr/>
        </p:nvSpPr>
        <p:spPr>
          <a:xfrm>
            <a:off x="1206528" y="5573711"/>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cuisine</a:t>
            </a:r>
          </a:p>
        </p:txBody>
      </p:sp>
      <p:sp>
        <p:nvSpPr>
          <p:cNvPr id="47" name="TextBox 46">
            <a:extLst>
              <a:ext uri="{FF2B5EF4-FFF2-40B4-BE49-F238E27FC236}">
                <a16:creationId xmlns:a16="http://schemas.microsoft.com/office/drawing/2014/main" id="{EBE9852F-0EFD-4A27-B11A-AA1EA6ECD077}"/>
              </a:ext>
            </a:extLst>
          </p:cNvPr>
          <p:cNvSpPr txBox="1"/>
          <p:nvPr/>
        </p:nvSpPr>
        <p:spPr>
          <a:xfrm>
            <a:off x="4555060" y="5573711"/>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drap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D9124DAA-84C5-4D8E-A601-341A57592F73}"/>
              </a:ext>
            </a:extLst>
          </p:cNvPr>
          <p:cNvSpPr txBox="1"/>
          <p:nvPr/>
        </p:nvSpPr>
        <p:spPr>
          <a:xfrm>
            <a:off x="8053598" y="551511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courses</a:t>
            </a:r>
          </a:p>
        </p:txBody>
      </p:sp>
      <p:sp>
        <p:nvSpPr>
          <p:cNvPr id="49" name="TextBox 48">
            <a:extLst>
              <a:ext uri="{FF2B5EF4-FFF2-40B4-BE49-F238E27FC236}">
                <a16:creationId xmlns:a16="http://schemas.microsoft.com/office/drawing/2014/main" id="{D6EFEFC0-E2C9-436C-BBF2-4C8CA237F573}"/>
              </a:ext>
            </a:extLst>
          </p:cNvPr>
          <p:cNvSpPr txBox="1"/>
          <p:nvPr/>
        </p:nvSpPr>
        <p:spPr>
          <a:xfrm>
            <a:off x="1875236" y="2655054"/>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crêpe</a:t>
            </a:r>
          </a:p>
        </p:txBody>
      </p:sp>
      <p:sp>
        <p:nvSpPr>
          <p:cNvPr id="50" name="TextBox 49">
            <a:extLst>
              <a:ext uri="{FF2B5EF4-FFF2-40B4-BE49-F238E27FC236}">
                <a16:creationId xmlns:a16="http://schemas.microsoft.com/office/drawing/2014/main" id="{4B524B7E-42A6-4C9A-82D5-7F2AEFC77CFE}"/>
              </a:ext>
            </a:extLst>
          </p:cNvPr>
          <p:cNvSpPr txBox="1"/>
          <p:nvPr/>
        </p:nvSpPr>
        <p:spPr>
          <a:xfrm>
            <a:off x="7676921" y="1186659"/>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effort</a:t>
            </a:r>
          </a:p>
        </p:txBody>
      </p:sp>
      <p:sp>
        <p:nvSpPr>
          <p:cNvPr id="51" name="TextBox 50">
            <a:extLst>
              <a:ext uri="{FF2B5EF4-FFF2-40B4-BE49-F238E27FC236}">
                <a16:creationId xmlns:a16="http://schemas.microsoft.com/office/drawing/2014/main" id="{A752CD0D-4D32-43F7-A56C-330C3EEB20BA}"/>
              </a:ext>
            </a:extLst>
          </p:cNvPr>
          <p:cNvSpPr txBox="1"/>
          <p:nvPr/>
        </p:nvSpPr>
        <p:spPr>
          <a:xfrm>
            <a:off x="514636" y="1274742"/>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porte</a:t>
            </a:r>
            <a:endParaRPr lang="en-GB" sz="2800" b="1"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C781A051-D82D-470E-A841-779B1ED02EAC}"/>
              </a:ext>
            </a:extLst>
          </p:cNvPr>
          <p:cNvSpPr txBox="1"/>
          <p:nvPr/>
        </p:nvSpPr>
        <p:spPr>
          <a:xfrm>
            <a:off x="6739904" y="4091554"/>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part</a:t>
            </a:r>
          </a:p>
        </p:txBody>
      </p:sp>
      <p:sp>
        <p:nvSpPr>
          <p:cNvPr id="64" name="TextBox 63">
            <a:extLst>
              <a:ext uri="{FF2B5EF4-FFF2-40B4-BE49-F238E27FC236}">
                <a16:creationId xmlns:a16="http://schemas.microsoft.com/office/drawing/2014/main" id="{72EC1D16-01D9-4E26-B77A-AC0544CADD24}"/>
              </a:ext>
            </a:extLst>
          </p:cNvPr>
          <p:cNvSpPr txBox="1"/>
          <p:nvPr/>
        </p:nvSpPr>
        <p:spPr>
          <a:xfrm>
            <a:off x="4159468" y="1330789"/>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pot</a:t>
            </a:r>
          </a:p>
        </p:txBody>
      </p:sp>
      <p:sp>
        <p:nvSpPr>
          <p:cNvPr id="65" name="TextBox 64">
            <a:extLst>
              <a:ext uri="{FF2B5EF4-FFF2-40B4-BE49-F238E27FC236}">
                <a16:creationId xmlns:a16="http://schemas.microsoft.com/office/drawing/2014/main" id="{7C1A113A-5C82-4B71-911F-210A2C6F560E}"/>
              </a:ext>
            </a:extLst>
          </p:cNvPr>
          <p:cNvSpPr txBox="1"/>
          <p:nvPr/>
        </p:nvSpPr>
        <p:spPr>
          <a:xfrm>
            <a:off x="160827" y="3979319"/>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copine</a:t>
            </a:r>
            <a:endParaRPr lang="en-GB" sz="2800" b="1"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21BC69CE-40A6-4315-8D4C-47D6D10F2239}"/>
              </a:ext>
            </a:extLst>
          </p:cNvPr>
          <p:cNvSpPr txBox="1"/>
          <p:nvPr/>
        </p:nvSpPr>
        <p:spPr>
          <a:xfrm>
            <a:off x="3450365" y="4039407"/>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pont</a:t>
            </a:r>
            <a:endParaRPr lang="en-GB" sz="2800" b="1" dirty="0">
              <a:solidFill>
                <a:srgbClr val="002060"/>
              </a:solidFill>
              <a:latin typeface="Century Gothic" panose="020B0502020202020204" pitchFamily="34" charset="0"/>
            </a:endParaRPr>
          </a:p>
        </p:txBody>
      </p:sp>
      <p:pic>
        <p:nvPicPr>
          <p:cNvPr id="67" name="Picture 66" descr="A picture containing text, clipart&#10;&#10;Description automatically generated">
            <a:hlinkClick r:id="" action="ppaction://noaction">
              <a:snd r:embed="rId7" name="1_12.wav"/>
            </a:hlinkClick>
            <a:extLst>
              <a:ext uri="{FF2B5EF4-FFF2-40B4-BE49-F238E27FC236}">
                <a16:creationId xmlns:a16="http://schemas.microsoft.com/office/drawing/2014/main" id="{B7A00A17-FA14-4F5D-A2B3-E837F11958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1322" y="6072166"/>
            <a:ext cx="1206106" cy="680319"/>
          </a:xfrm>
          <a:prstGeom prst="rect">
            <a:avLst/>
          </a:prstGeom>
        </p:spPr>
      </p:pic>
      <p:cxnSp>
        <p:nvCxnSpPr>
          <p:cNvPr id="68" name="Straight Arrow Connector 67">
            <a:extLst>
              <a:ext uri="{FF2B5EF4-FFF2-40B4-BE49-F238E27FC236}">
                <a16:creationId xmlns:a16="http://schemas.microsoft.com/office/drawing/2014/main" id="{CAFDA768-A077-49A0-B3A2-7B51E212DA43}"/>
              </a:ext>
            </a:extLst>
          </p:cNvPr>
          <p:cNvCxnSpPr/>
          <p:nvPr/>
        </p:nvCxnSpPr>
        <p:spPr>
          <a:xfrm>
            <a:off x="4401425" y="6344228"/>
            <a:ext cx="1061599"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68" descr="Diagram&#10;&#10;Description automatically generated">
            <a:hlinkClick r:id="" action="ppaction://noaction">
              <a:snd r:embed="rId9" name="1_9.wav"/>
            </a:hlinkClick>
            <a:extLst>
              <a:ext uri="{FF2B5EF4-FFF2-40B4-BE49-F238E27FC236}">
                <a16:creationId xmlns:a16="http://schemas.microsoft.com/office/drawing/2014/main" id="{A21BF3C9-1B64-4495-9A9F-A21868F0C9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8055" y="4554164"/>
            <a:ext cx="825832" cy="851785"/>
          </a:xfrm>
          <a:prstGeom prst="rect">
            <a:avLst/>
          </a:prstGeom>
        </p:spPr>
      </p:pic>
      <p:pic>
        <p:nvPicPr>
          <p:cNvPr id="70" name="Picture 69" descr="Icon&#10;&#10;Description automatically generated">
            <a:hlinkClick r:id="" action="ppaction://noaction">
              <a:snd r:embed="rId11" name="1_4.wav"/>
            </a:hlinkClick>
            <a:extLst>
              <a:ext uri="{FF2B5EF4-FFF2-40B4-BE49-F238E27FC236}">
                <a16:creationId xmlns:a16="http://schemas.microsoft.com/office/drawing/2014/main" id="{7F6223EF-FB6D-4C34-B1F7-3778534F1A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5577" y="1734215"/>
            <a:ext cx="1145512" cy="805438"/>
          </a:xfrm>
          <a:prstGeom prst="rect">
            <a:avLst/>
          </a:prstGeom>
        </p:spPr>
      </p:pic>
      <p:pic>
        <p:nvPicPr>
          <p:cNvPr id="76" name="Picture 75" descr="Icon&#10;&#10;Description automatically generated">
            <a:hlinkClick r:id="" action="ppaction://noaction">
              <a:snd r:embed="rId13" name="1_13.wav"/>
            </a:hlinkClick>
            <a:extLst>
              <a:ext uri="{FF2B5EF4-FFF2-40B4-BE49-F238E27FC236}">
                <a16:creationId xmlns:a16="http://schemas.microsoft.com/office/drawing/2014/main" id="{4B23AA2E-C148-4C1C-94D6-80FB348D4A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58002" y="5987088"/>
            <a:ext cx="810425" cy="775602"/>
          </a:xfrm>
          <a:prstGeom prst="rect">
            <a:avLst/>
          </a:prstGeom>
        </p:spPr>
      </p:pic>
      <p:pic>
        <p:nvPicPr>
          <p:cNvPr id="84" name="Picture 83" descr="A picture containing graphical user interface&#10;&#10;Description automatically generated">
            <a:hlinkClick r:id="" action="ppaction://noaction">
              <a:snd r:embed="rId15" name="1_11.wav"/>
            </a:hlinkClick>
            <a:extLst>
              <a:ext uri="{FF2B5EF4-FFF2-40B4-BE49-F238E27FC236}">
                <a16:creationId xmlns:a16="http://schemas.microsoft.com/office/drawing/2014/main" id="{92A897DD-3864-4D09-9201-C8B59A6BDA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41797" y="5994262"/>
            <a:ext cx="561602" cy="819670"/>
          </a:xfrm>
          <a:prstGeom prst="rect">
            <a:avLst/>
          </a:prstGeom>
        </p:spPr>
      </p:pic>
      <p:pic>
        <p:nvPicPr>
          <p:cNvPr id="85" name="Picture 84" descr="A picture containing text, electronics, display&#10;&#10;Description automatically generated">
            <a:hlinkClick r:id="" action="ppaction://noaction">
              <a:snd r:embed="rId17" name="1_2.wav"/>
            </a:hlinkClick>
            <a:extLst>
              <a:ext uri="{FF2B5EF4-FFF2-40B4-BE49-F238E27FC236}">
                <a16:creationId xmlns:a16="http://schemas.microsoft.com/office/drawing/2014/main" id="{ED11C8A9-0370-4535-87BB-EEBCFF36A2B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6159" y="1762037"/>
            <a:ext cx="664935" cy="1006049"/>
          </a:xfrm>
          <a:prstGeom prst="rect">
            <a:avLst/>
          </a:prstGeom>
        </p:spPr>
      </p:pic>
      <p:pic>
        <p:nvPicPr>
          <p:cNvPr id="90" name="Picture 89" descr="A group of people dancing&#10;&#10;Description automatically generated with low confidence">
            <a:hlinkClick r:id="" action="ppaction://noaction">
              <a:snd r:embed="rId19" name="1_8.wav"/>
            </a:hlinkClick>
            <a:extLst>
              <a:ext uri="{FF2B5EF4-FFF2-40B4-BE49-F238E27FC236}">
                <a16:creationId xmlns:a16="http://schemas.microsoft.com/office/drawing/2014/main" id="{39879073-7301-4B58-AB34-3C86991123D1}"/>
              </a:ext>
            </a:extLst>
          </p:cNvPr>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829406" y="4457733"/>
            <a:ext cx="969589" cy="1162445"/>
          </a:xfrm>
          <a:prstGeom prst="rect">
            <a:avLst/>
          </a:prstGeom>
        </p:spPr>
      </p:pic>
      <p:pic>
        <p:nvPicPr>
          <p:cNvPr id="92" name="Picture 91" descr="Icon&#10;&#10;Description automatically generated">
            <a:hlinkClick r:id="" action="ppaction://noaction">
              <a:snd r:embed="rId21" name="1_7.wav"/>
            </a:hlinkClick>
            <a:extLst>
              <a:ext uri="{FF2B5EF4-FFF2-40B4-BE49-F238E27FC236}">
                <a16:creationId xmlns:a16="http://schemas.microsoft.com/office/drawing/2014/main" id="{E7153717-4250-4AD4-86AC-87178B7A7C93}"/>
              </a:ext>
            </a:extLst>
          </p:cNvPr>
          <p:cNvPicPr>
            <a:picLocks noChangeAspect="1"/>
          </p:cNvPicPr>
          <p:nvPr/>
        </p:nvPicPr>
        <p:blipFill>
          <a:blip r:embed="rId22">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val="0"/>
              </a:ext>
            </a:extLst>
          </a:blip>
          <a:stretch>
            <a:fillRect/>
          </a:stretch>
        </p:blipFill>
        <p:spPr>
          <a:xfrm>
            <a:off x="8817483" y="3218764"/>
            <a:ext cx="1740693" cy="870347"/>
          </a:xfrm>
          <a:prstGeom prst="rect">
            <a:avLst/>
          </a:prstGeom>
        </p:spPr>
      </p:pic>
      <p:pic>
        <p:nvPicPr>
          <p:cNvPr id="94" name="Picture 93" descr="Icon&#10;&#10;Description automatically generated with medium confidence">
            <a:hlinkClick r:id="" action="ppaction://noaction">
              <a:snd r:embed="rId24" name="1_6.wav"/>
            </a:hlinkClick>
            <a:extLst>
              <a:ext uri="{FF2B5EF4-FFF2-40B4-BE49-F238E27FC236}">
                <a16:creationId xmlns:a16="http://schemas.microsoft.com/office/drawing/2014/main" id="{55601547-E28F-42B5-B309-E31BA6D51A3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906683" y="3091026"/>
            <a:ext cx="921993" cy="975331"/>
          </a:xfrm>
          <a:prstGeom prst="rect">
            <a:avLst/>
          </a:prstGeom>
        </p:spPr>
      </p:pic>
      <p:pic>
        <p:nvPicPr>
          <p:cNvPr id="95" name="Picture 94" descr="Icon&#10;&#10;Description automatically generated">
            <a:hlinkClick r:id="" action="ppaction://noaction">
              <a:snd r:embed="rId26" name="1_5.wav"/>
            </a:hlinkClick>
            <a:extLst>
              <a:ext uri="{FF2B5EF4-FFF2-40B4-BE49-F238E27FC236}">
                <a16:creationId xmlns:a16="http://schemas.microsoft.com/office/drawing/2014/main" id="{095A96D2-48C0-411F-A482-3410700635E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31534" y="3158082"/>
            <a:ext cx="1085613" cy="868490"/>
          </a:xfrm>
          <a:prstGeom prst="rect">
            <a:avLst/>
          </a:prstGeom>
        </p:spPr>
      </p:pic>
      <p:pic>
        <p:nvPicPr>
          <p:cNvPr id="96" name="Picture 95" descr="A picture containing icon&#10;&#10;Description automatically generated">
            <a:hlinkClick r:id="" action="ppaction://noaction">
              <a:snd r:embed="rId28" name="1_3.wav"/>
            </a:hlinkClick>
            <a:extLst>
              <a:ext uri="{FF2B5EF4-FFF2-40B4-BE49-F238E27FC236}">
                <a16:creationId xmlns:a16="http://schemas.microsoft.com/office/drawing/2014/main" id="{027376C6-4A91-4C7A-BFA9-B9AAAD2D26A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053887" y="1762730"/>
            <a:ext cx="561250" cy="724194"/>
          </a:xfrm>
          <a:prstGeom prst="rect">
            <a:avLst/>
          </a:prstGeom>
        </p:spPr>
      </p:pic>
      <p:pic>
        <p:nvPicPr>
          <p:cNvPr id="97" name="Picture 96" descr="Chart, pie chart&#10;&#10;Description automatically generated">
            <a:hlinkClick r:id="" action="ppaction://noaction">
              <a:snd r:embed="rId30" name="1_10.wav"/>
            </a:hlinkClick>
            <a:extLst>
              <a:ext uri="{FF2B5EF4-FFF2-40B4-BE49-F238E27FC236}">
                <a16:creationId xmlns:a16="http://schemas.microsoft.com/office/drawing/2014/main" id="{3809098B-C5BB-43C5-B7DF-1107E73D342C}"/>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559568" y="4606461"/>
            <a:ext cx="849380" cy="747189"/>
          </a:xfrm>
          <a:prstGeom prst="rect">
            <a:avLst/>
          </a:prstGeom>
        </p:spPr>
      </p:pic>
      <p:pic>
        <p:nvPicPr>
          <p:cNvPr id="98" name="Picture 97" descr="A person and person standing in front of a white circle&#10;&#10;Description automatically generated with low confidence">
            <a:extLst>
              <a:ext uri="{FF2B5EF4-FFF2-40B4-BE49-F238E27FC236}">
                <a16:creationId xmlns:a16="http://schemas.microsoft.com/office/drawing/2014/main" id="{FB4C854F-FCAE-4E0F-95C1-AF6182DF7FAA}"/>
              </a:ext>
            </a:extLst>
          </p:cNvPr>
          <p:cNvPicPr>
            <a:picLocks noChangeAspect="1"/>
          </p:cNvPicPr>
          <p:nvPr/>
        </p:nvPicPr>
        <p:blipFill rotWithShape="1">
          <a:blip r:embed="rId32">
            <a:clrChange>
              <a:clrFrom>
                <a:srgbClr val="FEFEFE"/>
              </a:clrFrom>
              <a:clrTo>
                <a:srgbClr val="FEFEFE">
                  <a:alpha val="0"/>
                </a:srgbClr>
              </a:clrTo>
            </a:clrChange>
            <a:extLst>
              <a:ext uri="{28A0092B-C50C-407E-A947-70E740481C1C}">
                <a14:useLocalDpi xmlns:a14="http://schemas.microsoft.com/office/drawing/2010/main" val="0"/>
              </a:ext>
            </a:extLst>
          </a:blip>
          <a:srcRect l="20072" t="13768" r="21701" b="12514"/>
          <a:stretch/>
        </p:blipFill>
        <p:spPr>
          <a:xfrm>
            <a:off x="9245232" y="3739448"/>
            <a:ext cx="345464" cy="437377"/>
          </a:xfrm>
          <a:prstGeom prst="rect">
            <a:avLst/>
          </a:prstGeom>
        </p:spPr>
      </p:pic>
    </p:spTree>
    <p:extLst>
      <p:ext uri="{BB962C8B-B14F-4D97-AF65-F5344CB8AC3E}">
        <p14:creationId xmlns:p14="http://schemas.microsoft.com/office/powerpoint/2010/main" val="416781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2"/>
                    </p:tgtEl>
                  </p:cond>
                </p:stCondLst>
                <p:endSync evt="end" delay="0">
                  <p:rtn val="all"/>
                </p:endSync>
                <p:childTnLst>
                  <p:par>
                    <p:cTn id="13" fill="hold">
                      <p:stCondLst>
                        <p:cond delay="0"/>
                      </p:stCondLst>
                      <p:childTnLst>
                        <p:par>
                          <p:cTn id="14" fill="hold">
                            <p:stCondLst>
                              <p:cond delay="0"/>
                            </p:stCondLst>
                            <p:childTnLst>
                              <p:par>
                                <p:cTn id="15" presetID="12" presetClass="exit" presetSubtype="4" fill="remove" grpId="0" nodeType="clickEffect">
                                  <p:stCondLst>
                                    <p:cond delay="100"/>
                                  </p:stCondLst>
                                  <p:childTnLst>
                                    <p:anim calcmode="lin" valueType="num">
                                      <p:cBhvr additive="base">
                                        <p:cTn id="16" dur="20000"/>
                                        <p:tgtEl>
                                          <p:spTgt spid="52"/>
                                        </p:tgtEl>
                                        <p:attrNameLst>
                                          <p:attrName>ppt_y</p:attrName>
                                        </p:attrNameLst>
                                      </p:cBhvr>
                                      <p:tavLst>
                                        <p:tav tm="0">
                                          <p:val>
                                            <p:strVal val="#ppt_y"/>
                                          </p:val>
                                        </p:tav>
                                        <p:tav tm="100000">
                                          <p:val>
                                            <p:strVal val="#ppt_y+#ppt_h*1.125000"/>
                                          </p:val>
                                        </p:tav>
                                      </p:tavLst>
                                    </p:anim>
                                    <p:animEffect transition="out" filter="wipe(down)">
                                      <p:cBhvr>
                                        <p:cTn id="17" dur="20000"/>
                                        <p:tgtEl>
                                          <p:spTgt spid="52"/>
                                        </p:tgtEl>
                                      </p:cBhvr>
                                    </p:animEffect>
                                    <p:set>
                                      <p:cBhvr>
                                        <p:cTn id="18" dur="1" fill="hold">
                                          <p:stCondLst>
                                            <p:cond delay="19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40" grpId="0"/>
      <p:bldP spid="52" grpId="0" animBg="1"/>
      <p:bldP spid="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270685663"/>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tout le monde</a:t>
                      </a:r>
                    </a:p>
                  </a:txBody>
                  <a:tcPr/>
                </a:tc>
                <a:tc>
                  <a:txBody>
                    <a:bodyPr/>
                    <a:lstStyle/>
                    <a:p>
                      <a:r>
                        <a:rPr lang="en-GB" sz="2400" b="1" dirty="0" err="1">
                          <a:solidFill>
                            <a:srgbClr val="00B0F0"/>
                          </a:solidFill>
                          <a:latin typeface="Century Gothic" panose="020B0502020202020204" pitchFamily="34" charset="0"/>
                        </a:rPr>
                        <a:t>souhaiter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célébrer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échanger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fabriquer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rue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vingt-et-un</a:t>
                      </a:r>
                    </a:p>
                  </a:txBody>
                  <a:tcPr/>
                </a:tc>
                <a:tc>
                  <a:txBody>
                    <a:bodyPr/>
                    <a:lstStyle/>
                    <a:p>
                      <a:r>
                        <a:rPr lang="en-GB" sz="2400" b="1" dirty="0">
                          <a:solidFill>
                            <a:srgbClr val="92D050"/>
                          </a:solidFill>
                          <a:latin typeface="Century Gothic" panose="020B0502020202020204" pitchFamily="34" charset="0"/>
                        </a:rPr>
                        <a:t>trois</a:t>
                      </a:r>
                    </a:p>
                  </a:txBody>
                  <a:tcPr/>
                </a:tc>
                <a:tc>
                  <a:txBody>
                    <a:bodyPr/>
                    <a:lstStyle/>
                    <a:p>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dix-sept</a:t>
                      </a:r>
                    </a:p>
                  </a:txBody>
                  <a:tcPr/>
                </a:tc>
                <a:tc>
                  <a:txBody>
                    <a:bodyPr/>
                    <a:lstStyle/>
                    <a:p>
                      <a:r>
                        <a:rPr lang="en-GB" sz="2300" b="1" dirty="0" err="1">
                          <a:solidFill>
                            <a:srgbClr val="92D050"/>
                          </a:solidFill>
                          <a:latin typeface="Century Gothic" panose="020B0502020202020204" pitchFamily="34" charset="0"/>
                        </a:rPr>
                        <a:t>vingt</a:t>
                      </a:r>
                      <a:r>
                        <a:rPr lang="en-GB" sz="2300" b="1" dirty="0">
                          <a:solidFill>
                            <a:srgbClr val="92D050"/>
                          </a:solidFill>
                          <a:latin typeface="Century Gothic" panose="020B0502020202020204" pitchFamily="34" charset="0"/>
                        </a:rPr>
                        <a:t>-cinq</a:t>
                      </a:r>
                    </a:p>
                  </a:txBody>
                  <a:tcPr/>
                </a:tc>
                <a:tc>
                  <a:txBody>
                    <a:bodyPr/>
                    <a:lstStyle/>
                    <a:p>
                      <a:r>
                        <a:rPr lang="en-GB" sz="2400" b="1" dirty="0" err="1">
                          <a:solidFill>
                            <a:srgbClr val="92D050"/>
                          </a:solidFill>
                          <a:latin typeface="Century Gothic" panose="020B0502020202020204" pitchFamily="34" charset="0"/>
                        </a:rPr>
                        <a:t>trente</a:t>
                      </a:r>
                      <a:r>
                        <a:rPr lang="en-GB" sz="2400" b="1" dirty="0">
                          <a:solidFill>
                            <a:srgbClr val="92D050"/>
                          </a:solidFill>
                          <a:latin typeface="Century Gothic" panose="020B0502020202020204" pitchFamily="34" charset="0"/>
                        </a:rPr>
                        <a:t>-quatre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fait</a:t>
                      </a:r>
                    </a:p>
                  </a:txBody>
                  <a:tcPr/>
                </a:tc>
                <a:tc>
                  <a:txBody>
                    <a:bodyPr/>
                    <a:lstStyle/>
                    <a:p>
                      <a:r>
                        <a:rPr lang="en-GB" sz="2400" b="1" dirty="0">
                          <a:solidFill>
                            <a:srgbClr val="FF3399"/>
                          </a:solidFill>
                          <a:latin typeface="Century Gothic" panose="020B0502020202020204" pitchFamily="34" charset="0"/>
                        </a:rPr>
                        <a:t>la cuisine</a:t>
                      </a:r>
                    </a:p>
                  </a:txBody>
                  <a:tcPr/>
                </a:tc>
                <a:tc>
                  <a:txBody>
                    <a:bodyPr/>
                    <a:lstStyle/>
                    <a:p>
                      <a:r>
                        <a:rPr lang="en-GB" sz="2400" b="1" dirty="0">
                          <a:solidFill>
                            <a:srgbClr val="FF3399"/>
                          </a:solidFill>
                          <a:latin typeface="Century Gothic" panose="020B0502020202020204" pitchFamily="34" charset="0"/>
                        </a:rPr>
                        <a:t>faire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ménage</a:t>
                      </a:r>
                    </a:p>
                  </a:txBody>
                  <a:tcPr/>
                </a:tc>
                <a:tc>
                  <a:txBody>
                    <a:bodyPr/>
                    <a:lstStyle/>
                    <a:p>
                      <a:r>
                        <a:rPr lang="en-GB" sz="2400" b="1" dirty="0">
                          <a:solidFill>
                            <a:srgbClr val="FF3399"/>
                          </a:solidFill>
                          <a:latin typeface="Century Gothic" panose="020B0502020202020204" pitchFamily="34" charset="0"/>
                        </a:rPr>
                        <a:t>les courses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2_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do, I make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housework</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shopping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he does, he makes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a:buClr>
                <a:srgbClr val="000000"/>
              </a:buClr>
              <a:defRPr/>
            </a:pPr>
            <a:r>
              <a:rPr lang="en-GB" sz="2000" kern="0" dirty="0">
                <a:solidFill>
                  <a:srgbClr val="002060"/>
                </a:solidFill>
                <a:latin typeface="Century Gothic" panose="020B0502020202020204" pitchFamily="34" charset="0"/>
                <a:cs typeface="Arial"/>
                <a:sym typeface="Arial"/>
              </a:rPr>
              <a:t>(the) cooking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do, to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82146" y="433668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17</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78937" y="437484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25</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34</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21</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12</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1002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to exchange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9652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create, creating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5479" y="2445128"/>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road, street</a:t>
            </a: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3507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everyone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778937" y="135072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wish, wishing</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689228" y="141021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celebrate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88272435"/>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wish</a:t>
                      </a:r>
                    </a:p>
                  </a:txBody>
                  <a:tcPr/>
                </a:tc>
                <a:tc>
                  <a:txBody>
                    <a:bodyPr/>
                    <a:lstStyle/>
                    <a:p>
                      <a:r>
                        <a:rPr lang="en-GB" sz="2400" b="1" dirty="0">
                          <a:solidFill>
                            <a:srgbClr val="00B0F0"/>
                          </a:solidFill>
                          <a:latin typeface="Century Gothic" panose="020B0502020202020204" pitchFamily="34" charset="0"/>
                        </a:rPr>
                        <a:t>(the) road, street</a:t>
                      </a:r>
                    </a:p>
                  </a:txBody>
                  <a:tcPr/>
                </a:tc>
                <a:tc>
                  <a:txBody>
                    <a:bodyPr/>
                    <a:lstStyle/>
                    <a:p>
                      <a:r>
                        <a:rPr lang="en-GB" sz="2400" b="1" dirty="0">
                          <a:solidFill>
                            <a:srgbClr val="00B0F0"/>
                          </a:solidFill>
                          <a:latin typeface="Century Gothic" panose="020B0502020202020204" pitchFamily="34" charset="0"/>
                        </a:rPr>
                        <a:t>everyone</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celebrate</a:t>
                      </a:r>
                    </a:p>
                  </a:txBody>
                  <a:tcPr/>
                </a:tc>
                <a:tc>
                  <a:txBody>
                    <a:bodyPr/>
                    <a:lstStyle/>
                    <a:p>
                      <a:r>
                        <a:rPr lang="en-GB" sz="2400" b="1" dirty="0">
                          <a:solidFill>
                            <a:srgbClr val="00B0F0"/>
                          </a:solidFill>
                          <a:latin typeface="Century Gothic" panose="020B0502020202020204" pitchFamily="34" charset="0"/>
                        </a:rPr>
                        <a:t>to exchange</a:t>
                      </a:r>
                    </a:p>
                  </a:txBody>
                  <a:tcPr/>
                </a:tc>
                <a:tc>
                  <a:txBody>
                    <a:bodyPr/>
                    <a:lstStyle/>
                    <a:p>
                      <a:r>
                        <a:rPr lang="en-GB" sz="2400" b="1" dirty="0">
                          <a:solidFill>
                            <a:srgbClr val="00B0F0"/>
                          </a:solidFill>
                          <a:latin typeface="Century Gothic" panose="020B0502020202020204" pitchFamily="34" charset="0"/>
                        </a:rPr>
                        <a:t>to create, make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16</a:t>
                      </a:r>
                    </a:p>
                  </a:txBody>
                  <a:tcPr/>
                </a:tc>
                <a:tc>
                  <a:txBody>
                    <a:bodyPr/>
                    <a:lstStyle/>
                    <a:p>
                      <a:r>
                        <a:rPr lang="en-GB" sz="2400" b="1" dirty="0">
                          <a:solidFill>
                            <a:srgbClr val="92D050"/>
                          </a:solidFill>
                          <a:latin typeface="Century Gothic" panose="020B0502020202020204" pitchFamily="34" charset="0"/>
                        </a:rPr>
                        <a:t>28</a:t>
                      </a:r>
                    </a:p>
                  </a:txBody>
                  <a:tcPr/>
                </a:tc>
                <a:tc>
                  <a:txBody>
                    <a:bodyPr/>
                    <a:lstStyle/>
                    <a:p>
                      <a:r>
                        <a:rPr lang="en-GB" sz="2400" b="1" dirty="0">
                          <a:solidFill>
                            <a:srgbClr val="92D050"/>
                          </a:solidFill>
                          <a:latin typeface="Century Gothic" panose="020B0502020202020204" pitchFamily="34" charset="0"/>
                        </a:rPr>
                        <a:t>39</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13</a:t>
                      </a:r>
                    </a:p>
                  </a:txBody>
                  <a:tcPr/>
                </a:tc>
                <a:tc>
                  <a:txBody>
                    <a:bodyPr/>
                    <a:lstStyle/>
                    <a:p>
                      <a:r>
                        <a:rPr lang="en-GB" sz="2300" b="1" dirty="0">
                          <a:solidFill>
                            <a:srgbClr val="92D050"/>
                          </a:solidFill>
                          <a:latin typeface="Century Gothic" panose="020B0502020202020204" pitchFamily="34" charset="0"/>
                        </a:rPr>
                        <a:t>14</a:t>
                      </a:r>
                    </a:p>
                  </a:txBody>
                  <a:tcPr/>
                </a:tc>
                <a:tc>
                  <a:txBody>
                    <a:bodyPr/>
                    <a:lstStyle/>
                    <a:p>
                      <a:r>
                        <a:rPr lang="en-GB" sz="2400" b="1" dirty="0">
                          <a:solidFill>
                            <a:srgbClr val="92D050"/>
                          </a:solidFill>
                          <a:latin typeface="Century Gothic" panose="020B0502020202020204" pitchFamily="34" charset="0"/>
                        </a:rPr>
                        <a:t>15</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cooking</a:t>
                      </a:r>
                    </a:p>
                  </a:txBody>
                  <a:tcPr/>
                </a:tc>
                <a:tc>
                  <a:txBody>
                    <a:bodyPr/>
                    <a:lstStyle/>
                    <a:p>
                      <a:r>
                        <a:rPr lang="en-GB" sz="2400" b="1" dirty="0">
                          <a:solidFill>
                            <a:srgbClr val="FF3399"/>
                          </a:solidFill>
                          <a:latin typeface="Century Gothic" panose="020B0502020202020204" pitchFamily="34" charset="0"/>
                        </a:rPr>
                        <a:t>(the) shopping</a:t>
                      </a:r>
                    </a:p>
                  </a:txBody>
                  <a:tcPr/>
                </a:tc>
                <a:tc>
                  <a:txBody>
                    <a:bodyPr/>
                    <a:lstStyle/>
                    <a:p>
                      <a:r>
                        <a:rPr lang="en-GB" sz="2400" b="1" dirty="0">
                          <a:solidFill>
                            <a:srgbClr val="FF3399"/>
                          </a:solidFill>
                          <a:latin typeface="Century Gothic" panose="020B0502020202020204" pitchFamily="34" charset="0"/>
                        </a:rPr>
                        <a:t>(the) housework</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do, to make</a:t>
                      </a:r>
                    </a:p>
                  </a:txBody>
                  <a:tcPr/>
                </a:tc>
                <a:tc>
                  <a:txBody>
                    <a:bodyPr/>
                    <a:lstStyle/>
                    <a:p>
                      <a:r>
                        <a:rPr lang="en-GB" sz="2400" b="1" dirty="0">
                          <a:solidFill>
                            <a:srgbClr val="FF3399"/>
                          </a:solidFill>
                          <a:latin typeface="Century Gothic" panose="020B0502020202020204" pitchFamily="34" charset="0"/>
                        </a:rPr>
                        <a:t>I do, I make</a:t>
                      </a:r>
                    </a:p>
                  </a:txBody>
                  <a:tcPr/>
                </a:tc>
                <a:tc>
                  <a:txBody>
                    <a:bodyPr/>
                    <a:lstStyle/>
                    <a:p>
                      <a:r>
                        <a:rPr lang="en-GB" sz="2400" b="1" dirty="0">
                          <a:solidFill>
                            <a:srgbClr val="FF3399"/>
                          </a:solidFill>
                          <a:latin typeface="Century Gothic" panose="020B0502020202020204" pitchFamily="34" charset="0"/>
                        </a:rPr>
                        <a:t>she does, makes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faire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2994" y="632397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fait</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cuisine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les courses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ménage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treize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quatorze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seize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trente-neuf</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403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célébrer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échanger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02994" y="25803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fabriquer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297328" y="149456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souhaiter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681763" y="147980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rue</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tout le monde</a:t>
            </a:r>
          </a:p>
        </p:txBody>
      </p:sp>
      <p:sp>
        <p:nvSpPr>
          <p:cNvPr id="46" name="Rectangle 45">
            <a:hlinkClick r:id="" action="ppaction://noaction">
              <a:snd r:embed="rId26" name="2_2.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2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2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2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2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2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2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2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2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2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2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2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2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2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2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2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77251" y="4052860"/>
            <a:ext cx="2024038" cy="10336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ne…pas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08405" y="1385593"/>
            <a:ext cx="51669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Remember that in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476750" y="4085953"/>
            <a:ext cx="16358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b="1" dirty="0">
                <a:solidFill>
                  <a:srgbClr val="002060"/>
                </a:solidFill>
                <a:latin typeface="Century Gothic" panose="020B0502020202020204" pitchFamily="34" charset="0"/>
              </a:rPr>
              <a:t>make the bed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5084714"/>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don’t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9" y="4052860"/>
            <a:ext cx="2650638" cy="106421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672119" y="4133164"/>
            <a:ext cx="26216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make the bed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2933024" y="4206915"/>
            <a:ext cx="970826"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3404" y="3371927"/>
            <a:ext cx="803622" cy="546212"/>
          </a:xfrm>
          <a:prstGeom prst="rect">
            <a:avLst/>
          </a:prstGeom>
        </p:spPr>
      </p:pic>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7"/>
          <a:stretch>
            <a:fillRect/>
          </a:stretch>
        </p:blipFill>
        <p:spPr>
          <a:xfrm>
            <a:off x="1556724" y="3371927"/>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239717" y="1416190"/>
            <a:ext cx="44176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in French…</a:t>
            </a:r>
          </a:p>
        </p:txBody>
      </p:sp>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7"/>
          <a:stretch>
            <a:fillRect/>
          </a:stretch>
        </p:blipFill>
        <p:spPr>
          <a:xfrm>
            <a:off x="7590142" y="3429000"/>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4038715"/>
            <a:ext cx="1796089"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599902" y="4092660"/>
            <a:ext cx="152102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lit.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4038715"/>
            <a:ext cx="3282740"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5" name="Picture 44" descr="Shape, arrow&#10;&#10;Description automatically generated">
            <a:extLst>
              <a:ext uri="{FF2B5EF4-FFF2-40B4-BE49-F238E27FC236}">
                <a16:creationId xmlns:a16="http://schemas.microsoft.com/office/drawing/2014/main" id="{B816453B-F38A-476E-BA79-5B204F6EF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3454" y="3577652"/>
            <a:ext cx="655055" cy="445233"/>
          </a:xfrm>
          <a:prstGeom prst="rect">
            <a:avLst/>
          </a:prstGeom>
        </p:spPr>
      </p:pic>
      <p:sp>
        <p:nvSpPr>
          <p:cNvPr id="55" name="Google Shape;171;p8">
            <a:extLst>
              <a:ext uri="{FF2B5EF4-FFF2-40B4-BE49-F238E27FC236}">
                <a16:creationId xmlns:a16="http://schemas.microsoft.com/office/drawing/2014/main" id="{E2F3B530-B02C-434E-BE8D-73F263F97FE0}"/>
              </a:ext>
            </a:extLst>
          </p:cNvPr>
          <p:cNvSpPr txBox="1"/>
          <p:nvPr/>
        </p:nvSpPr>
        <p:spPr>
          <a:xfrm>
            <a:off x="8801163" y="4106033"/>
            <a:ext cx="27350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lit.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Shape, arrow&#10;&#10;Description automatically generated">
            <a:extLst>
              <a:ext uri="{FF2B5EF4-FFF2-40B4-BE49-F238E27FC236}">
                <a16:creationId xmlns:a16="http://schemas.microsoft.com/office/drawing/2014/main" id="{EB803F6E-6F94-4DE9-96AC-49A61D5143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5038" y="3585001"/>
            <a:ext cx="655055" cy="445233"/>
          </a:xfrm>
          <a:prstGeom prst="rect">
            <a:avLst/>
          </a:prstGeom>
        </p:spPr>
      </p:pic>
      <p:sp>
        <p:nvSpPr>
          <p:cNvPr id="43" name="Rectangle: Rounded Corners 42">
            <a:extLst>
              <a:ext uri="{FF2B5EF4-FFF2-40B4-BE49-F238E27FC236}">
                <a16:creationId xmlns:a16="http://schemas.microsoft.com/office/drawing/2014/main" id="{99280756-9E21-4FEE-9658-E9D7BFF4F48D}"/>
              </a:ext>
            </a:extLst>
          </p:cNvPr>
          <p:cNvSpPr/>
          <p:nvPr/>
        </p:nvSpPr>
        <p:spPr>
          <a:xfrm>
            <a:off x="9281467" y="4196972"/>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34A78B05-3C2B-4B6D-BBE0-DAEFA4E44410}"/>
              </a:ext>
            </a:extLst>
          </p:cNvPr>
          <p:cNvSpPr/>
          <p:nvPr/>
        </p:nvSpPr>
        <p:spPr>
          <a:xfrm>
            <a:off x="10625213" y="4218920"/>
            <a:ext cx="645285"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5168903"/>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35" name="TextBox 34">
            <a:extLst>
              <a:ext uri="{FF2B5EF4-FFF2-40B4-BE49-F238E27FC236}">
                <a16:creationId xmlns:a16="http://schemas.microsoft.com/office/drawing/2014/main" id="{DD7D4943-D420-4050-8C96-E5D4A603C4AC}"/>
              </a:ext>
            </a:extLst>
          </p:cNvPr>
          <p:cNvSpPr txBox="1"/>
          <p:nvPr/>
        </p:nvSpPr>
        <p:spPr>
          <a:xfrm>
            <a:off x="0" y="1448682"/>
            <a:ext cx="600631"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pic>
        <p:nvPicPr>
          <p:cNvPr id="7" name="Picture 6" descr="A picture containing text, toy, doll&#10;&#10;Description automatically generated">
            <a:extLst>
              <a:ext uri="{FF2B5EF4-FFF2-40B4-BE49-F238E27FC236}">
                <a16:creationId xmlns:a16="http://schemas.microsoft.com/office/drawing/2014/main" id="{2270BD98-A567-446F-A7E3-A1C233C9F4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02" y="2727496"/>
            <a:ext cx="803622" cy="1325364"/>
          </a:xfrm>
          <a:prstGeom prst="rect">
            <a:avLst/>
          </a:prstGeom>
        </p:spPr>
      </p:pic>
      <p:pic>
        <p:nvPicPr>
          <p:cNvPr id="9" name="Picture 8" descr="A person wearing a striped shirt&#10;&#10;Description automatically generated with medium confidence">
            <a:extLst>
              <a:ext uri="{FF2B5EF4-FFF2-40B4-BE49-F238E27FC236}">
                <a16:creationId xmlns:a16="http://schemas.microsoft.com/office/drawing/2014/main" id="{A1022AA3-5BCE-4A00-B46A-F4ABFE6A64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4280" y="2894671"/>
            <a:ext cx="1140641" cy="1158189"/>
          </a:xfrm>
          <a:prstGeom prst="rect">
            <a:avLst/>
          </a:prstGeom>
        </p:spPr>
      </p:pic>
      <p:pic>
        <p:nvPicPr>
          <p:cNvPr id="36" name="Picture 35" descr="A picture containing text, toy, doll&#10;&#10;Description automatically generated">
            <a:extLst>
              <a:ext uri="{FF2B5EF4-FFF2-40B4-BE49-F238E27FC236}">
                <a16:creationId xmlns:a16="http://schemas.microsoft.com/office/drawing/2014/main" id="{0828595B-0200-4C9B-9BFF-F150CEF3E2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2077" y="2704870"/>
            <a:ext cx="803622" cy="1325364"/>
          </a:xfrm>
          <a:prstGeom prst="rect">
            <a:avLst/>
          </a:prstGeom>
        </p:spPr>
      </p:pic>
      <p:pic>
        <p:nvPicPr>
          <p:cNvPr id="37" name="Picture 36" descr="A person wearing a striped shirt&#10;&#10;Description automatically generated with medium confidence">
            <a:extLst>
              <a:ext uri="{FF2B5EF4-FFF2-40B4-BE49-F238E27FC236}">
                <a16:creationId xmlns:a16="http://schemas.microsoft.com/office/drawing/2014/main" id="{7647A0C0-9589-4403-B5B7-4C012BDCBB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7214" y="2872045"/>
            <a:ext cx="1140641" cy="1158189"/>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2_21.wav"/>
                                        </p:tgtEl>
                                      </p:cMediaNode>
                                    </p:audio>
                                  </p:subTnLst>
                                </p:cTn>
                              </p:par>
                              <p:par>
                                <p:cTn id="50" presetID="1"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2_22.wav"/>
                                        </p:tgtEl>
                                      </p:cMediaNode>
                                    </p:audio>
                                  </p:subTnLst>
                                </p:cTn>
                              </p:par>
                              <p:par>
                                <p:cTn id="58" presetID="1"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57"/>
                                        </p:tgtEl>
                                      </p:cBhvr>
                                    </p:animEffect>
                                    <p:set>
                                      <p:cBhvr>
                                        <p:cTn id="79" dur="1" fill="hold">
                                          <p:stCondLst>
                                            <p:cond delay="499"/>
                                          </p:stCondLst>
                                        </p:cTn>
                                        <p:tgtEl>
                                          <p:spTgt spid="5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7" grpId="0" animBg="1"/>
      <p:bldP spid="57" grpId="1" animBg="1"/>
      <p:bldP spid="59"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62" name="Picture 61" descr="Icon&#10;&#10;Description automatically generated">
            <a:extLst>
              <a:ext uri="{FF2B5EF4-FFF2-40B4-BE49-F238E27FC236}">
                <a16:creationId xmlns:a16="http://schemas.microsoft.com/office/drawing/2014/main" id="{3307B589-8756-46C0-9332-D3431C94E90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4" name="Title 2">
            <a:extLst>
              <a:ext uri="{FF2B5EF4-FFF2-40B4-BE49-F238E27FC236}">
                <a16:creationId xmlns:a16="http://schemas.microsoft.com/office/drawing/2014/main" id="{28AC593A-D2A0-4349-8DAA-A6ED0BAF37E6}"/>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5328993" cy="5261633"/>
          </a:xfrm>
          <a:prstGeom prst="rect">
            <a:avLst/>
          </a:prstGeom>
          <a:solidFill>
            <a:srgbClr val="EAE9F3"/>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625849"/>
            <a:ext cx="32095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Parfois, il fait le ménage.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7115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la cuisine tous les weekends.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32640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toujours les devoirs.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23230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ne fait pas le lit.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746707"/>
            <a:ext cx="33329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le lit tous les jours.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34708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ne fait pas le ménage.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31854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aussi les devoirs.</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31870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ne fait pas les courses.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3" name="Graphic 42" descr="Teacher">
            <a:extLst>
              <a:ext uri="{FF2B5EF4-FFF2-40B4-BE49-F238E27FC236}">
                <a16:creationId xmlns:a16="http://schemas.microsoft.com/office/drawing/2014/main" id="{5A99EFE9-01F4-482D-80E5-E68E42931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200" y="463512"/>
            <a:ext cx="914400" cy="914400"/>
          </a:xfrm>
          <a:prstGeom prst="rect">
            <a:avLst/>
          </a:prstGeom>
        </p:spPr>
      </p:pic>
      <p:sp>
        <p:nvSpPr>
          <p:cNvPr id="44" name="Speech Bubble: Rectangle with Corners Rounded 43">
            <a:hlinkClick r:id="" action="ppaction://noaction">
              <a:snd r:embed="rId6" name="3_1.wav"/>
            </a:hlinkClick>
            <a:extLst>
              <a:ext uri="{FF2B5EF4-FFF2-40B4-BE49-F238E27FC236}">
                <a16:creationId xmlns:a16="http://schemas.microsoft.com/office/drawing/2014/main" id="{95182357-693F-4692-967B-F331A7D5CD12}"/>
              </a:ext>
            </a:extLst>
          </p:cNvPr>
          <p:cNvSpPr/>
          <p:nvPr/>
        </p:nvSpPr>
        <p:spPr>
          <a:xfrm>
            <a:off x="1136900" y="557635"/>
            <a:ext cx="3508412"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08;p3">
            <a:hlinkClick r:id="" action="ppaction://noaction">
              <a:snd r:embed="rId7" name="2_2.wav"/>
            </a:hlinkClick>
            <a:extLst>
              <a:ext uri="{FF2B5EF4-FFF2-40B4-BE49-F238E27FC236}">
                <a16:creationId xmlns:a16="http://schemas.microsoft.com/office/drawing/2014/main" id="{039A667E-0131-4965-B28E-81D2BC2CE991}"/>
              </a:ext>
            </a:extLst>
          </p:cNvPr>
          <p:cNvSpPr txBox="1"/>
          <p:nvPr/>
        </p:nvSpPr>
        <p:spPr>
          <a:xfrm>
            <a:off x="1184614" y="613346"/>
            <a:ext cx="36273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6" name="TextBox 45">
            <a:extLst>
              <a:ext uri="{FF2B5EF4-FFF2-40B4-BE49-F238E27FC236}">
                <a16:creationId xmlns:a16="http://schemas.microsoft.com/office/drawing/2014/main" id="{4BCD17E5-4578-41FB-87A8-03B99243BC2E}"/>
              </a:ext>
            </a:extLst>
          </p:cNvPr>
          <p:cNvSpPr txBox="1"/>
          <p:nvPr/>
        </p:nvSpPr>
        <p:spPr>
          <a:xfrm>
            <a:off x="3156264" y="154865"/>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What do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Clémentine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and Jean-Michel do to help at home?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8972A167-AE8B-451F-8635-4AF8028C3DA9}"/>
              </a:ext>
            </a:extLst>
          </p:cNvPr>
          <p:cNvSpPr txBox="1"/>
          <p:nvPr/>
        </p:nvSpPr>
        <p:spPr>
          <a:xfrm>
            <a:off x="10058400" y="6475023"/>
            <a:ext cx="2133600"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cocher</a:t>
            </a:r>
            <a:r>
              <a:rPr lang="en-GB" sz="2000" dirty="0">
                <a:solidFill>
                  <a:srgbClr val="002060"/>
                </a:solidFill>
                <a:latin typeface="Century Gothic" panose="020B0502020202020204" pitchFamily="34" charset="0"/>
              </a:rPr>
              <a:t> – to tick</a:t>
            </a:r>
          </a:p>
        </p:txBody>
      </p:sp>
      <p:sp>
        <p:nvSpPr>
          <p:cNvPr id="49" name="TextBox 48">
            <a:extLst>
              <a:ext uri="{FF2B5EF4-FFF2-40B4-BE49-F238E27FC236}">
                <a16:creationId xmlns:a16="http://schemas.microsoft.com/office/drawing/2014/main" id="{E53D1A46-FCA0-4617-A697-2704111F76B0}"/>
              </a:ext>
            </a:extLst>
          </p:cNvPr>
          <p:cNvSpPr txBox="1"/>
          <p:nvPr/>
        </p:nvSpPr>
        <p:spPr>
          <a:xfrm>
            <a:off x="4590632" y="615115"/>
            <a:ext cx="590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Write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if the activity isn’t mentioned.</a:t>
            </a:r>
          </a:p>
        </p:txBody>
      </p:sp>
      <p:pic>
        <p:nvPicPr>
          <p:cNvPr id="50" name="Picture 49" descr="A picture containing text, toy, doll&#10;&#10;Description automatically generated">
            <a:extLst>
              <a:ext uri="{FF2B5EF4-FFF2-40B4-BE49-F238E27FC236}">
                <a16:creationId xmlns:a16="http://schemas.microsoft.com/office/drawing/2014/main" id="{47254320-085D-4423-859C-F0BF01DDAA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9508" y="1196538"/>
            <a:ext cx="502912" cy="829421"/>
          </a:xfrm>
          <a:prstGeom prst="rect">
            <a:avLst/>
          </a:prstGeom>
        </p:spPr>
      </p:pic>
      <p:pic>
        <p:nvPicPr>
          <p:cNvPr id="51" name="Picture 50" descr="A person wearing a striped shirt&#10;&#10;Description automatically generated with medium confidence">
            <a:extLst>
              <a:ext uri="{FF2B5EF4-FFF2-40B4-BE49-F238E27FC236}">
                <a16:creationId xmlns:a16="http://schemas.microsoft.com/office/drawing/2014/main" id="{9E679EF1-3E02-4FB5-991B-61A59B6C28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895" y="1326087"/>
            <a:ext cx="713820" cy="724801"/>
          </a:xfrm>
          <a:prstGeom prst="rect">
            <a:avLst/>
          </a:prstGeom>
        </p:spPr>
      </p:pic>
      <p:graphicFrame>
        <p:nvGraphicFramePr>
          <p:cNvPr id="4" name="Table 3">
            <a:extLst>
              <a:ext uri="{FF2B5EF4-FFF2-40B4-BE49-F238E27FC236}">
                <a16:creationId xmlns:a16="http://schemas.microsoft.com/office/drawing/2014/main" id="{567C7F3D-143B-4F42-B54B-4EE7F04CA33D}"/>
              </a:ext>
            </a:extLst>
          </p:cNvPr>
          <p:cNvGraphicFramePr>
            <a:graphicFrameLocks noGrp="1"/>
          </p:cNvGraphicFramePr>
          <p:nvPr>
            <p:extLst>
              <p:ext uri="{D42A27DB-BD31-4B8C-83A1-F6EECF244321}">
                <p14:modId xmlns:p14="http://schemas.microsoft.com/office/powerpoint/2010/main" val="3386864057"/>
              </p:ext>
            </p:extLst>
          </p:nvPr>
        </p:nvGraphicFramePr>
        <p:xfrm>
          <a:off x="5731606" y="2026882"/>
          <a:ext cx="5411281" cy="3195290"/>
        </p:xfrm>
        <a:graphic>
          <a:graphicData uri="http://schemas.openxmlformats.org/drawingml/2006/table">
            <a:tbl>
              <a:tblPr firstRow="1" bandRow="1">
                <a:noFill/>
              </a:tblPr>
              <a:tblGrid>
                <a:gridCol w="3393195">
                  <a:extLst>
                    <a:ext uri="{9D8B030D-6E8A-4147-A177-3AD203B41FA5}">
                      <a16:colId xmlns:a16="http://schemas.microsoft.com/office/drawing/2014/main" val="1797171294"/>
                    </a:ext>
                  </a:extLst>
                </a:gridCol>
                <a:gridCol w="958468">
                  <a:extLst>
                    <a:ext uri="{9D8B030D-6E8A-4147-A177-3AD203B41FA5}">
                      <a16:colId xmlns:a16="http://schemas.microsoft.com/office/drawing/2014/main" val="601049265"/>
                    </a:ext>
                  </a:extLst>
                </a:gridCol>
                <a:gridCol w="1059618">
                  <a:extLst>
                    <a:ext uri="{9D8B030D-6E8A-4147-A177-3AD203B41FA5}">
                      <a16:colId xmlns:a16="http://schemas.microsoft.com/office/drawing/2014/main" val="722125716"/>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cooking</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509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homework</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828301"/>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shopping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4637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garden activities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966732"/>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housework</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579796"/>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bed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853488"/>
                  </a:ext>
                </a:extLst>
              </a:tr>
            </a:tbl>
          </a:graphicData>
        </a:graphic>
      </p:graphicFrame>
      <p:pic>
        <p:nvPicPr>
          <p:cNvPr id="53" name="Picture 52">
            <a:extLst>
              <a:ext uri="{FF2B5EF4-FFF2-40B4-BE49-F238E27FC236}">
                <a16:creationId xmlns:a16="http://schemas.microsoft.com/office/drawing/2014/main" id="{D0563EB3-0EFC-4DCC-A9A5-131F82FC18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5523" y="2050888"/>
            <a:ext cx="384106" cy="400110"/>
          </a:xfrm>
          <a:prstGeom prst="rect">
            <a:avLst/>
          </a:prstGeom>
        </p:spPr>
      </p:pic>
      <p:sp>
        <p:nvSpPr>
          <p:cNvPr id="5" name="TextBox 4">
            <a:extLst>
              <a:ext uri="{FF2B5EF4-FFF2-40B4-BE49-F238E27FC236}">
                <a16:creationId xmlns:a16="http://schemas.microsoft.com/office/drawing/2014/main" id="{12AE0F3B-9735-4854-9183-C8CA71323862}"/>
              </a:ext>
            </a:extLst>
          </p:cNvPr>
          <p:cNvSpPr txBox="1"/>
          <p:nvPr/>
        </p:nvSpPr>
        <p:spPr>
          <a:xfrm>
            <a:off x="10202380" y="1970045"/>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pic>
        <p:nvPicPr>
          <p:cNvPr id="55" name="Picture 54">
            <a:extLst>
              <a:ext uri="{FF2B5EF4-FFF2-40B4-BE49-F238E27FC236}">
                <a16:creationId xmlns:a16="http://schemas.microsoft.com/office/drawing/2014/main" id="{272BFC89-EE7D-450C-B121-44DBDD90A1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9846" y="2564362"/>
            <a:ext cx="384106" cy="400110"/>
          </a:xfrm>
          <a:prstGeom prst="rect">
            <a:avLst/>
          </a:prstGeom>
        </p:spPr>
      </p:pic>
      <p:pic>
        <p:nvPicPr>
          <p:cNvPr id="56" name="Picture 55">
            <a:extLst>
              <a:ext uri="{FF2B5EF4-FFF2-40B4-BE49-F238E27FC236}">
                <a16:creationId xmlns:a16="http://schemas.microsoft.com/office/drawing/2014/main" id="{23C448DD-452D-4189-9D7D-C3CDDBB02F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3771" y="2564362"/>
            <a:ext cx="384106" cy="400110"/>
          </a:xfrm>
          <a:prstGeom prst="rect">
            <a:avLst/>
          </a:prstGeom>
        </p:spPr>
      </p:pic>
      <p:sp>
        <p:nvSpPr>
          <p:cNvPr id="6" name="Rectangle: Rounded Corners 5">
            <a:extLst>
              <a:ext uri="{FF2B5EF4-FFF2-40B4-BE49-F238E27FC236}">
                <a16:creationId xmlns:a16="http://schemas.microsoft.com/office/drawing/2014/main" id="{F67B43B3-7079-4421-86D6-9075D1DF52E3}"/>
              </a:ext>
            </a:extLst>
          </p:cNvPr>
          <p:cNvSpPr/>
          <p:nvPr/>
        </p:nvSpPr>
        <p:spPr>
          <a:xfrm>
            <a:off x="589495" y="2228674"/>
            <a:ext cx="2175739"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B6578218-92E4-47D1-A634-C69A38F41E5D}"/>
              </a:ext>
            </a:extLst>
          </p:cNvPr>
          <p:cNvSpPr/>
          <p:nvPr/>
        </p:nvSpPr>
        <p:spPr>
          <a:xfrm>
            <a:off x="603878" y="2865388"/>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5E511DF3-C833-4F39-8975-0E799160F5B9}"/>
              </a:ext>
            </a:extLst>
          </p:cNvPr>
          <p:cNvSpPr/>
          <p:nvPr/>
        </p:nvSpPr>
        <p:spPr>
          <a:xfrm>
            <a:off x="554184" y="5452191"/>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hape, arrow&#10;&#10;Description automatically generated">
            <a:extLst>
              <a:ext uri="{FF2B5EF4-FFF2-40B4-BE49-F238E27FC236}">
                <a16:creationId xmlns:a16="http://schemas.microsoft.com/office/drawing/2014/main" id="{B5B04FC2-ACFE-4E22-AE83-7907BAF2B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8673" y="3150686"/>
            <a:ext cx="463849" cy="315272"/>
          </a:xfrm>
          <a:prstGeom prst="rect">
            <a:avLst/>
          </a:prstGeom>
        </p:spPr>
      </p:pic>
      <p:sp>
        <p:nvSpPr>
          <p:cNvPr id="63" name="Rectangle: Rounded Corners 62">
            <a:extLst>
              <a:ext uri="{FF2B5EF4-FFF2-40B4-BE49-F238E27FC236}">
                <a16:creationId xmlns:a16="http://schemas.microsoft.com/office/drawing/2014/main" id="{17A8FC39-E9B8-4643-A5FA-5C95FC474C3E}"/>
              </a:ext>
            </a:extLst>
          </p:cNvPr>
          <p:cNvSpPr/>
          <p:nvPr/>
        </p:nvSpPr>
        <p:spPr>
          <a:xfrm>
            <a:off x="565938" y="6120409"/>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DE34C813-D526-4BD0-BDE2-B12D79CAAD2F}"/>
              </a:ext>
            </a:extLst>
          </p:cNvPr>
          <p:cNvSpPr txBox="1"/>
          <p:nvPr/>
        </p:nvSpPr>
        <p:spPr>
          <a:xfrm>
            <a:off x="9127179" y="3042121"/>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sp>
        <p:nvSpPr>
          <p:cNvPr id="69" name="TextBox 68">
            <a:extLst>
              <a:ext uri="{FF2B5EF4-FFF2-40B4-BE49-F238E27FC236}">
                <a16:creationId xmlns:a16="http://schemas.microsoft.com/office/drawing/2014/main" id="{D165474C-C35F-4F6E-9A7A-DBE38A5EA99B}"/>
              </a:ext>
            </a:extLst>
          </p:cNvPr>
          <p:cNvSpPr txBox="1"/>
          <p:nvPr/>
        </p:nvSpPr>
        <p:spPr>
          <a:xfrm>
            <a:off x="9159745" y="3624527"/>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sp>
        <p:nvSpPr>
          <p:cNvPr id="70" name="TextBox 69">
            <a:extLst>
              <a:ext uri="{FF2B5EF4-FFF2-40B4-BE49-F238E27FC236}">
                <a16:creationId xmlns:a16="http://schemas.microsoft.com/office/drawing/2014/main" id="{05D2A6AD-7580-40A1-A683-7F156AA9F154}"/>
              </a:ext>
            </a:extLst>
          </p:cNvPr>
          <p:cNvSpPr txBox="1"/>
          <p:nvPr/>
        </p:nvSpPr>
        <p:spPr>
          <a:xfrm>
            <a:off x="10202379" y="3624526"/>
            <a:ext cx="851129" cy="584775"/>
          </a:xfrm>
          <a:prstGeom prst="rect">
            <a:avLst/>
          </a:prstGeom>
          <a:noFill/>
        </p:spPr>
        <p:txBody>
          <a:bodyPr wrap="square" rtlCol="0">
            <a:spAutoFit/>
          </a:bodyPr>
          <a:lstStyle/>
          <a:p>
            <a:pPr algn="ctr"/>
            <a:r>
              <a:rPr lang="en-GB" sz="3200" b="1" dirty="0">
                <a:solidFill>
                  <a:srgbClr val="7030A0"/>
                </a:solidFill>
                <a:latin typeface="Century Gothic" panose="020B0502020202020204" pitchFamily="34" charset="0"/>
              </a:rPr>
              <a:t>?</a:t>
            </a:r>
          </a:p>
        </p:txBody>
      </p:sp>
      <p:pic>
        <p:nvPicPr>
          <p:cNvPr id="76" name="Picture 75">
            <a:extLst>
              <a:ext uri="{FF2B5EF4-FFF2-40B4-BE49-F238E27FC236}">
                <a16:creationId xmlns:a16="http://schemas.microsoft.com/office/drawing/2014/main" id="{FAA10399-0D84-498F-BA2B-1823934C10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3771" y="4236324"/>
            <a:ext cx="384106" cy="400110"/>
          </a:xfrm>
          <a:prstGeom prst="rect">
            <a:avLst/>
          </a:prstGeom>
        </p:spPr>
      </p:pic>
      <p:sp>
        <p:nvSpPr>
          <p:cNvPr id="79" name="Rectangle: Rounded Corners 78">
            <a:extLst>
              <a:ext uri="{FF2B5EF4-FFF2-40B4-BE49-F238E27FC236}">
                <a16:creationId xmlns:a16="http://schemas.microsoft.com/office/drawing/2014/main" id="{B82180EB-3ED5-476F-A53A-AAAFDCB4E740}"/>
              </a:ext>
            </a:extLst>
          </p:cNvPr>
          <p:cNvSpPr/>
          <p:nvPr/>
        </p:nvSpPr>
        <p:spPr>
          <a:xfrm>
            <a:off x="603877" y="1662933"/>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descr="Shape, arrow&#10;&#10;Description automatically generated">
            <a:extLst>
              <a:ext uri="{FF2B5EF4-FFF2-40B4-BE49-F238E27FC236}">
                <a16:creationId xmlns:a16="http://schemas.microsoft.com/office/drawing/2014/main" id="{2C1D83BB-568F-40DF-B7E0-B52875441A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9039" y="4278743"/>
            <a:ext cx="463849" cy="315272"/>
          </a:xfrm>
          <a:prstGeom prst="rect">
            <a:avLst/>
          </a:prstGeom>
        </p:spPr>
      </p:pic>
      <p:sp>
        <p:nvSpPr>
          <p:cNvPr id="85" name="Rectangle: Rounded Corners 84">
            <a:extLst>
              <a:ext uri="{FF2B5EF4-FFF2-40B4-BE49-F238E27FC236}">
                <a16:creationId xmlns:a16="http://schemas.microsoft.com/office/drawing/2014/main" id="{46873A5D-3907-4119-A0EF-20A9BC13D86B}"/>
              </a:ext>
            </a:extLst>
          </p:cNvPr>
          <p:cNvSpPr/>
          <p:nvPr/>
        </p:nvSpPr>
        <p:spPr>
          <a:xfrm>
            <a:off x="600327" y="3546921"/>
            <a:ext cx="3298575"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6" name="Picture 85" descr="Shape, arrow&#10;&#10;Description automatically generated">
            <a:extLst>
              <a:ext uri="{FF2B5EF4-FFF2-40B4-BE49-F238E27FC236}">
                <a16:creationId xmlns:a16="http://schemas.microsoft.com/office/drawing/2014/main" id="{B1CD41C0-93EA-45FC-A76E-820209559F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3899" y="4817512"/>
            <a:ext cx="463849" cy="315272"/>
          </a:xfrm>
          <a:prstGeom prst="rect">
            <a:avLst/>
          </a:prstGeom>
        </p:spPr>
      </p:pic>
      <p:sp>
        <p:nvSpPr>
          <p:cNvPr id="87" name="Rectangle: Rounded Corners 86">
            <a:extLst>
              <a:ext uri="{FF2B5EF4-FFF2-40B4-BE49-F238E27FC236}">
                <a16:creationId xmlns:a16="http://schemas.microsoft.com/office/drawing/2014/main" id="{591448A4-71E2-4E73-95CB-3110D2BEA78C}"/>
              </a:ext>
            </a:extLst>
          </p:cNvPr>
          <p:cNvSpPr/>
          <p:nvPr/>
        </p:nvSpPr>
        <p:spPr>
          <a:xfrm>
            <a:off x="600327" y="4165809"/>
            <a:ext cx="2175739"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Picture 87">
            <a:extLst>
              <a:ext uri="{FF2B5EF4-FFF2-40B4-BE49-F238E27FC236}">
                <a16:creationId xmlns:a16="http://schemas.microsoft.com/office/drawing/2014/main" id="{09E72EDB-E26D-4273-9925-4B3077E994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8735" y="4732674"/>
            <a:ext cx="384106" cy="400110"/>
          </a:xfrm>
          <a:prstGeom prst="rect">
            <a:avLst/>
          </a:prstGeom>
        </p:spPr>
      </p:pic>
      <p:sp>
        <p:nvSpPr>
          <p:cNvPr id="89" name="Rectangle: Rounded Corners 88">
            <a:extLst>
              <a:ext uri="{FF2B5EF4-FFF2-40B4-BE49-F238E27FC236}">
                <a16:creationId xmlns:a16="http://schemas.microsoft.com/office/drawing/2014/main" id="{7CD09AAF-5C35-4C43-AEB0-63472B0D437A}"/>
              </a:ext>
            </a:extLst>
          </p:cNvPr>
          <p:cNvSpPr/>
          <p:nvPr/>
        </p:nvSpPr>
        <p:spPr>
          <a:xfrm>
            <a:off x="578345" y="4762475"/>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58" grpId="0" animBg="1"/>
      <p:bldP spid="59" grpId="0" animBg="1"/>
      <p:bldP spid="63" grpId="0" animBg="1"/>
      <p:bldP spid="67" grpId="0"/>
      <p:bldP spid="69" grpId="0"/>
      <p:bldP spid="70" grpId="0"/>
      <p:bldP spid="79" grpId="0" animBg="1"/>
      <p:bldP spid="85" grpId="0" animBg="1"/>
      <p:bldP spid="87" grpId="0" animBg="1"/>
      <p:bldP spid="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5B0FF679-59FE-4F83-B75D-0B7F1F5F99F5}"/>
              </a:ext>
            </a:extLst>
          </p:cNvPr>
          <p:cNvGraphicFramePr>
            <a:graphicFrameLocks noGrp="1"/>
          </p:cNvGraphicFramePr>
          <p:nvPr>
            <p:extLst>
              <p:ext uri="{D42A27DB-BD31-4B8C-83A1-F6EECF244321}">
                <p14:modId xmlns:p14="http://schemas.microsoft.com/office/powerpoint/2010/main" val="231027"/>
              </p:ext>
            </p:extLst>
          </p:nvPr>
        </p:nvGraphicFramePr>
        <p:xfrm>
          <a:off x="683502" y="3583562"/>
          <a:ext cx="8128000" cy="3015540"/>
        </p:xfrm>
        <a:graphic>
          <a:graphicData uri="http://schemas.openxmlformats.org/drawingml/2006/table">
            <a:tbl>
              <a:tblPr firstRow="1" bandRow="1">
                <a:tableStyleId>{5940675A-B579-460E-94D1-54222C63F5DA}</a:tableStyleId>
              </a:tblPr>
              <a:tblGrid>
                <a:gridCol w="858859">
                  <a:extLst>
                    <a:ext uri="{9D8B030D-6E8A-4147-A177-3AD203B41FA5}">
                      <a16:colId xmlns:a16="http://schemas.microsoft.com/office/drawing/2014/main" val="2614569837"/>
                    </a:ext>
                  </a:extLst>
                </a:gridCol>
                <a:gridCol w="7269141">
                  <a:extLst>
                    <a:ext uri="{9D8B030D-6E8A-4147-A177-3AD203B41FA5}">
                      <a16:colId xmlns:a16="http://schemas.microsoft.com/office/drawing/2014/main" val="2695975179"/>
                    </a:ext>
                  </a:extLst>
                </a:gridCol>
              </a:tblGrid>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522100"/>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095026"/>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96315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55980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226285"/>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200" y="463512"/>
            <a:ext cx="914400" cy="914400"/>
          </a:xfrm>
          <a:prstGeom prst="rect">
            <a:avLst/>
          </a:prstGeom>
        </p:spPr>
      </p:pic>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36899" y="581691"/>
            <a:ext cx="8762111" cy="493983"/>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Google Shape;108;p3">
            <a:hlinkClick r:id="" action="ppaction://noaction">
              <a:snd r:embed="rId5" name="4_1.wav"/>
            </a:hlinkClick>
            <a:extLst>
              <a:ext uri="{FF2B5EF4-FFF2-40B4-BE49-F238E27FC236}">
                <a16:creationId xmlns:a16="http://schemas.microsoft.com/office/drawing/2014/main" id="{8A172C33-597D-45A1-8713-22EC248A9CBC}"/>
              </a:ext>
            </a:extLst>
          </p:cNvPr>
          <p:cNvSpPr txBox="1"/>
          <p:nvPr/>
        </p:nvSpPr>
        <p:spPr>
          <a:xfrm>
            <a:off x="1137767" y="613581"/>
            <a:ext cx="86856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es Adèle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organises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fête </a:t>
            </a:r>
            <a:r>
              <a:rPr lang="en-GB" sz="2400" dirty="0" err="1">
                <a:solidFill>
                  <a:srgbClr val="002060"/>
                </a:solidFill>
                <a:latin typeface="Century Gothic" panose="020B0502020202020204" pitchFamily="34" charset="0"/>
              </a:rPr>
              <a:t>improvisée</a:t>
            </a:r>
            <a:r>
              <a:rPr lang="en-GB" sz="2400" dirty="0">
                <a:solidFill>
                  <a:srgbClr val="002060"/>
                </a:solidFill>
                <a:latin typeface="Century Gothic" panose="020B0502020202020204" pitchFamily="34" charset="0"/>
              </a:rPr>
              <a:t>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pour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Léa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4" name="CustomShape 23">
            <a:hlinkClick r:id="" action="ppaction://noaction">
              <a:snd r:embed="rId6" name="4_3.wav"/>
            </a:hlinkClick>
            <a:extLst>
              <a:ext uri="{FF2B5EF4-FFF2-40B4-BE49-F238E27FC236}">
                <a16:creationId xmlns:a16="http://schemas.microsoft.com/office/drawing/2014/main" id="{ACE10AAE-267A-4E97-9738-BCCD9713B19D}"/>
              </a:ext>
            </a:extLst>
          </p:cNvPr>
          <p:cNvSpPr/>
          <p:nvPr/>
        </p:nvSpPr>
        <p:spPr>
          <a:xfrm>
            <a:off x="904880" y="3681033"/>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2" name="Google Shape;108;p3">
            <a:hlinkClick r:id="" action="ppaction://noaction">
              <a:snd r:embed="rId7" name="4_2.wav"/>
            </a:hlinkClick>
            <a:extLst>
              <a:ext uri="{FF2B5EF4-FFF2-40B4-BE49-F238E27FC236}">
                <a16:creationId xmlns:a16="http://schemas.microsoft.com/office/drawing/2014/main" id="{F9A3A684-482A-4D86-9F69-8ABDF4831A10}"/>
              </a:ext>
            </a:extLst>
          </p:cNvPr>
          <p:cNvSpPr txBox="1"/>
          <p:nvPr/>
        </p:nvSpPr>
        <p:spPr>
          <a:xfrm>
            <a:off x="160200" y="1185373"/>
            <a:ext cx="10999088"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messages à 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mère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cinq phrases avec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(Adèle)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 name="Title 6">
            <a:extLst>
              <a:ext uri="{FF2B5EF4-FFF2-40B4-BE49-F238E27FC236}">
                <a16:creationId xmlns:a16="http://schemas.microsoft.com/office/drawing/2014/main" id="{C760358F-EA01-4FAC-9D16-F99C18F1AFC6}"/>
              </a:ext>
            </a:extLst>
          </p:cNvPr>
          <p:cNvSpPr>
            <a:spLocks noGrp="1"/>
          </p:cNvSpPr>
          <p:nvPr>
            <p:ph type="title"/>
          </p:nvPr>
        </p:nvSpPr>
        <p:spPr>
          <a:xfrm>
            <a:off x="914580" y="73239"/>
            <a:ext cx="2208427" cy="51804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4</a:t>
            </a:r>
            <a:endParaRPr lang="en-GB" dirty="0"/>
          </a:p>
        </p:txBody>
      </p:sp>
      <p:sp>
        <p:nvSpPr>
          <p:cNvPr id="44" name="Title 2">
            <a:extLst>
              <a:ext uri="{FF2B5EF4-FFF2-40B4-BE49-F238E27FC236}">
                <a16:creationId xmlns:a16="http://schemas.microsoft.com/office/drawing/2014/main" id="{1B644C46-BF45-4DDF-831E-809925AA46C1}"/>
              </a:ext>
            </a:extLst>
          </p:cNvPr>
          <p:cNvSpPr txBox="1">
            <a:spLocks/>
          </p:cNvSpPr>
          <p:nvPr/>
        </p:nvSpPr>
        <p:spPr>
          <a:xfrm>
            <a:off x="11159288" y="1157246"/>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2CC83F8D-22AC-4D8E-8E71-3F71983F2E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pic>
        <p:nvPicPr>
          <p:cNvPr id="60" name="Picture 59" descr="A picture containing toy, doll&#10;&#10;Description automatically generated">
            <a:extLst>
              <a:ext uri="{FF2B5EF4-FFF2-40B4-BE49-F238E27FC236}">
                <a16:creationId xmlns:a16="http://schemas.microsoft.com/office/drawing/2014/main" id="{398BE580-E1C7-4000-9F04-1C075C1DA399}"/>
              </a:ext>
            </a:extLst>
          </p:cNvPr>
          <p:cNvPicPr>
            <a:picLocks noChangeAspect="1"/>
          </p:cNvPicPr>
          <p:nvPr/>
        </p:nvPicPr>
        <p:blipFill rotWithShape="1">
          <a:blip r:embed="rId9">
            <a:extLst>
              <a:ext uri="{28A0092B-C50C-407E-A947-70E740481C1C}">
                <a14:useLocalDpi xmlns:a14="http://schemas.microsoft.com/office/drawing/2010/main" val="0"/>
              </a:ext>
            </a:extLst>
          </a:blip>
          <a:srcRect b="68269"/>
          <a:stretch/>
        </p:blipFill>
        <p:spPr>
          <a:xfrm>
            <a:off x="233761" y="2085954"/>
            <a:ext cx="1681678" cy="1188485"/>
          </a:xfrm>
          <a:prstGeom prst="rect">
            <a:avLst/>
          </a:prstGeom>
        </p:spPr>
      </p:pic>
      <p:sp>
        <p:nvSpPr>
          <p:cNvPr id="61" name="CustomShape 23">
            <a:hlinkClick r:id="" action="ppaction://noaction">
              <a:snd r:embed="rId10" name="4_4.wav"/>
            </a:hlinkClick>
            <a:extLst>
              <a:ext uri="{FF2B5EF4-FFF2-40B4-BE49-F238E27FC236}">
                <a16:creationId xmlns:a16="http://schemas.microsoft.com/office/drawing/2014/main" id="{13020751-731D-4477-9E16-6819626B9E0A}"/>
              </a:ext>
            </a:extLst>
          </p:cNvPr>
          <p:cNvSpPr/>
          <p:nvPr/>
        </p:nvSpPr>
        <p:spPr>
          <a:xfrm>
            <a:off x="904880" y="428476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2" name="CustomShape 23">
            <a:hlinkClick r:id="" action="ppaction://noaction">
              <a:snd r:embed="rId11" name="4_5.wav"/>
            </a:hlinkClick>
            <a:extLst>
              <a:ext uri="{FF2B5EF4-FFF2-40B4-BE49-F238E27FC236}">
                <a16:creationId xmlns:a16="http://schemas.microsoft.com/office/drawing/2014/main" id="{B6D82E5D-88E7-4681-92E8-42FD521FB1BC}"/>
              </a:ext>
            </a:extLst>
          </p:cNvPr>
          <p:cNvSpPr/>
          <p:nvPr/>
        </p:nvSpPr>
        <p:spPr>
          <a:xfrm>
            <a:off x="904880" y="490205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3" name="CustomShape 23">
            <a:hlinkClick r:id="" action="ppaction://noaction">
              <a:snd r:embed="rId12" name="4_6.wav"/>
            </a:hlinkClick>
            <a:extLst>
              <a:ext uri="{FF2B5EF4-FFF2-40B4-BE49-F238E27FC236}">
                <a16:creationId xmlns:a16="http://schemas.microsoft.com/office/drawing/2014/main" id="{247D188E-1CDC-4E9D-9410-1B0ED6E34A6F}"/>
              </a:ext>
            </a:extLst>
          </p:cNvPr>
          <p:cNvSpPr/>
          <p:nvPr/>
        </p:nvSpPr>
        <p:spPr>
          <a:xfrm>
            <a:off x="904880" y="5486419"/>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CustomShape 23">
            <a:hlinkClick r:id="" action="ppaction://noaction">
              <a:snd r:embed="rId13" name="4_7.wav"/>
            </a:hlinkClick>
            <a:extLst>
              <a:ext uri="{FF2B5EF4-FFF2-40B4-BE49-F238E27FC236}">
                <a16:creationId xmlns:a16="http://schemas.microsoft.com/office/drawing/2014/main" id="{909D5A59-8742-49D4-8DF0-865E303F0631}"/>
              </a:ext>
            </a:extLst>
          </p:cNvPr>
          <p:cNvSpPr/>
          <p:nvPr/>
        </p:nvSpPr>
        <p:spPr>
          <a:xfrm>
            <a:off x="904880" y="6103833"/>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65" name="Picture 64" descr="A picture containing text&#10;&#10;Description automatically generated">
            <a:extLst>
              <a:ext uri="{FF2B5EF4-FFF2-40B4-BE49-F238E27FC236}">
                <a16:creationId xmlns:a16="http://schemas.microsoft.com/office/drawing/2014/main" id="{DB4FB115-4BB1-4EFE-8483-39BA79992613}"/>
              </a:ext>
            </a:extLst>
          </p:cNvPr>
          <p:cNvPicPr>
            <a:picLocks noChangeAspect="1"/>
          </p:cNvPicPr>
          <p:nvPr/>
        </p:nvPicPr>
        <p:blipFill rotWithShape="1">
          <a:blip r:embed="rId14">
            <a:extLst>
              <a:ext uri="{28A0092B-C50C-407E-A947-70E740481C1C}">
                <a14:useLocalDpi xmlns:a14="http://schemas.microsoft.com/office/drawing/2010/main" val="0"/>
              </a:ext>
            </a:extLst>
          </a:blip>
          <a:srcRect b="53464"/>
          <a:stretch/>
        </p:blipFill>
        <p:spPr>
          <a:xfrm>
            <a:off x="7381301" y="1910309"/>
            <a:ext cx="1794712" cy="1364129"/>
          </a:xfrm>
          <a:prstGeom prst="rect">
            <a:avLst/>
          </a:prstGeom>
        </p:spPr>
      </p:pic>
      <p:pic>
        <p:nvPicPr>
          <p:cNvPr id="68" name="Picture 2" descr="Bucket, Cleaning, Supplies, Housework, Household">
            <a:extLst>
              <a:ext uri="{FF2B5EF4-FFF2-40B4-BE49-F238E27FC236}">
                <a16:creationId xmlns:a16="http://schemas.microsoft.com/office/drawing/2014/main" id="{A8965B7F-6F56-4409-A862-FE3FB1BD0B7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99011" y="2087807"/>
            <a:ext cx="1221817" cy="116209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Single Bed Clip Art">
            <a:extLst>
              <a:ext uri="{FF2B5EF4-FFF2-40B4-BE49-F238E27FC236}">
                <a16:creationId xmlns:a16="http://schemas.microsoft.com/office/drawing/2014/main" id="{DD6B2E9D-62B0-404F-BF4D-DE9270CFD2E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88062" y="2498653"/>
            <a:ext cx="1256630" cy="70790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A picture containing graphical user interface&#10;&#10;Description automatically generated">
            <a:extLst>
              <a:ext uri="{FF2B5EF4-FFF2-40B4-BE49-F238E27FC236}">
                <a16:creationId xmlns:a16="http://schemas.microsoft.com/office/drawing/2014/main" id="{24471DC9-4BDD-4BA8-9A47-3A30F20E64B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96038" y="2169914"/>
            <a:ext cx="686834" cy="1002449"/>
          </a:xfrm>
          <a:prstGeom prst="rect">
            <a:avLst/>
          </a:prstGeom>
        </p:spPr>
      </p:pic>
      <p:pic>
        <p:nvPicPr>
          <p:cNvPr id="71" name="Picture 70" descr="Icon&#10;&#10;Description automatically generated">
            <a:extLst>
              <a:ext uri="{FF2B5EF4-FFF2-40B4-BE49-F238E27FC236}">
                <a16:creationId xmlns:a16="http://schemas.microsoft.com/office/drawing/2014/main" id="{3EC272C3-D293-4EC3-96FA-EEF98B25AF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46882" y="2321833"/>
            <a:ext cx="876526" cy="838863"/>
          </a:xfrm>
          <a:prstGeom prst="rect">
            <a:avLst/>
          </a:prstGeom>
        </p:spPr>
      </p:pic>
      <p:pic>
        <p:nvPicPr>
          <p:cNvPr id="72" name="Picture 71" descr="Icon&#10;&#10;Description automatically generated">
            <a:extLst>
              <a:ext uri="{FF2B5EF4-FFF2-40B4-BE49-F238E27FC236}">
                <a16:creationId xmlns:a16="http://schemas.microsoft.com/office/drawing/2014/main" id="{A997B5C1-0BE5-43C7-A290-AA61FB8FBC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98616" y="1973987"/>
            <a:ext cx="1218177" cy="1272871"/>
          </a:xfrm>
          <a:prstGeom prst="rect">
            <a:avLst/>
          </a:prstGeom>
        </p:spPr>
      </p:pic>
      <p:sp>
        <p:nvSpPr>
          <p:cNvPr id="10" name="TextBox 9">
            <a:extLst>
              <a:ext uri="{FF2B5EF4-FFF2-40B4-BE49-F238E27FC236}">
                <a16:creationId xmlns:a16="http://schemas.microsoft.com/office/drawing/2014/main" id="{3C05D537-78E5-4967-9414-B2C546F8651B}"/>
              </a:ext>
            </a:extLst>
          </p:cNvPr>
          <p:cNvSpPr txBox="1"/>
          <p:nvPr/>
        </p:nvSpPr>
        <p:spPr>
          <a:xfrm>
            <a:off x="1723701" y="2237875"/>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1</a:t>
            </a:r>
          </a:p>
        </p:txBody>
      </p:sp>
      <p:sp>
        <p:nvSpPr>
          <p:cNvPr id="73" name="TextBox 72">
            <a:extLst>
              <a:ext uri="{FF2B5EF4-FFF2-40B4-BE49-F238E27FC236}">
                <a16:creationId xmlns:a16="http://schemas.microsoft.com/office/drawing/2014/main" id="{190A5569-7BD1-4F66-A3CD-616376012A0B}"/>
              </a:ext>
            </a:extLst>
          </p:cNvPr>
          <p:cNvSpPr txBox="1"/>
          <p:nvPr/>
        </p:nvSpPr>
        <p:spPr>
          <a:xfrm>
            <a:off x="9021049" y="2081377"/>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2</a:t>
            </a:r>
          </a:p>
        </p:txBody>
      </p:sp>
      <p:sp>
        <p:nvSpPr>
          <p:cNvPr id="74" name="TextBox 73">
            <a:extLst>
              <a:ext uri="{FF2B5EF4-FFF2-40B4-BE49-F238E27FC236}">
                <a16:creationId xmlns:a16="http://schemas.microsoft.com/office/drawing/2014/main" id="{6BB67EC9-268D-4B40-863C-922B7E491CBB}"/>
              </a:ext>
            </a:extLst>
          </p:cNvPr>
          <p:cNvSpPr txBox="1"/>
          <p:nvPr/>
        </p:nvSpPr>
        <p:spPr>
          <a:xfrm>
            <a:off x="3284063" y="2126027"/>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3</a:t>
            </a:r>
          </a:p>
        </p:txBody>
      </p:sp>
      <p:sp>
        <p:nvSpPr>
          <p:cNvPr id="75" name="TextBox 74">
            <a:extLst>
              <a:ext uri="{FF2B5EF4-FFF2-40B4-BE49-F238E27FC236}">
                <a16:creationId xmlns:a16="http://schemas.microsoft.com/office/drawing/2014/main" id="{E5909E6B-6AEE-4F47-9B05-73949C5EEECB}"/>
              </a:ext>
            </a:extLst>
          </p:cNvPr>
          <p:cNvSpPr txBox="1"/>
          <p:nvPr/>
        </p:nvSpPr>
        <p:spPr>
          <a:xfrm>
            <a:off x="4609636" y="1979557"/>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4</a:t>
            </a:r>
          </a:p>
        </p:txBody>
      </p:sp>
      <p:sp>
        <p:nvSpPr>
          <p:cNvPr id="76" name="TextBox 75">
            <a:extLst>
              <a:ext uri="{FF2B5EF4-FFF2-40B4-BE49-F238E27FC236}">
                <a16:creationId xmlns:a16="http://schemas.microsoft.com/office/drawing/2014/main" id="{733E9FC8-1713-43B8-B27A-D6A8A2C8CB28}"/>
              </a:ext>
            </a:extLst>
          </p:cNvPr>
          <p:cNvSpPr txBox="1"/>
          <p:nvPr/>
        </p:nvSpPr>
        <p:spPr>
          <a:xfrm>
            <a:off x="10055599" y="1952886"/>
            <a:ext cx="399610"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5</a:t>
            </a:r>
          </a:p>
        </p:txBody>
      </p:sp>
      <p:sp>
        <p:nvSpPr>
          <p:cNvPr id="77" name="Google Shape;108;p3">
            <a:extLst>
              <a:ext uri="{FF2B5EF4-FFF2-40B4-BE49-F238E27FC236}">
                <a16:creationId xmlns:a16="http://schemas.microsoft.com/office/drawing/2014/main" id="{BB60F118-FBCA-45C9-8031-39D5A660AF34}"/>
              </a:ext>
            </a:extLst>
          </p:cNvPr>
          <p:cNvSpPr txBox="1"/>
          <p:nvPr/>
        </p:nvSpPr>
        <p:spPr>
          <a:xfrm>
            <a:off x="1590298" y="3648401"/>
            <a:ext cx="20057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lit.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8" name="Google Shape;108;p3">
            <a:extLst>
              <a:ext uri="{FF2B5EF4-FFF2-40B4-BE49-F238E27FC236}">
                <a16:creationId xmlns:a16="http://schemas.microsoft.com/office/drawing/2014/main" id="{120DF57C-04A2-46F8-AEC6-ADD51DA1CC65}"/>
              </a:ext>
            </a:extLst>
          </p:cNvPr>
          <p:cNvSpPr txBox="1"/>
          <p:nvPr/>
        </p:nvSpPr>
        <p:spPr>
          <a:xfrm>
            <a:off x="1691360" y="4277972"/>
            <a:ext cx="42254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les courses.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9" name="Google Shape;108;p3">
            <a:extLst>
              <a:ext uri="{FF2B5EF4-FFF2-40B4-BE49-F238E27FC236}">
                <a16:creationId xmlns:a16="http://schemas.microsoft.com/office/drawing/2014/main" id="{F3F87A47-FF00-47B7-993C-FB4CFFF80EBD}"/>
              </a:ext>
            </a:extLst>
          </p:cNvPr>
          <p:cNvSpPr txBox="1"/>
          <p:nvPr/>
        </p:nvSpPr>
        <p:spPr>
          <a:xfrm>
            <a:off x="1613507" y="4869424"/>
            <a:ext cx="353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cuisine.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0" name="Google Shape;108;p3">
            <a:extLst>
              <a:ext uri="{FF2B5EF4-FFF2-40B4-BE49-F238E27FC236}">
                <a16:creationId xmlns:a16="http://schemas.microsoft.com/office/drawing/2014/main" id="{36DBF9FC-0C8F-4304-AF05-335B90189ADE}"/>
              </a:ext>
            </a:extLst>
          </p:cNvPr>
          <p:cNvSpPr txBox="1"/>
          <p:nvPr/>
        </p:nvSpPr>
        <p:spPr>
          <a:xfrm>
            <a:off x="1590297" y="5453787"/>
            <a:ext cx="370881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1" name="Google Shape;108;p3">
            <a:extLst>
              <a:ext uri="{FF2B5EF4-FFF2-40B4-BE49-F238E27FC236}">
                <a16:creationId xmlns:a16="http://schemas.microsoft.com/office/drawing/2014/main" id="{BAFBE0B8-64CD-4576-95D4-1E6F2CF88535}"/>
              </a:ext>
            </a:extLst>
          </p:cNvPr>
          <p:cNvSpPr txBox="1"/>
          <p:nvPr/>
        </p:nvSpPr>
        <p:spPr>
          <a:xfrm>
            <a:off x="1613507" y="6083358"/>
            <a:ext cx="33000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le ménage.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2" name="Google Shape;167;p2">
            <a:extLst>
              <a:ext uri="{FF2B5EF4-FFF2-40B4-BE49-F238E27FC236}">
                <a16:creationId xmlns:a16="http://schemas.microsoft.com/office/drawing/2014/main" id="{1C5FB1ED-E779-4969-9945-0C2D793B919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539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09" name="Title 1">
            <a:hlinkClick r:id="" action="ppaction://noaction">
              <a:snd r:embed="rId6" name="pierre-paper-ciseaux.wav"/>
            </a:hlinkClick>
            <a:extLst>
              <a:ext uri="{FF2B5EF4-FFF2-40B4-BE49-F238E27FC236}">
                <a16:creationId xmlns:a16="http://schemas.microsoft.com/office/drawing/2014/main" id="{BA5BB38B-43DA-47D1-9636-112EF46494C3}"/>
              </a:ext>
            </a:extLst>
          </p:cNvPr>
          <p:cNvSpPr txBox="1">
            <a:spLocks/>
          </p:cNvSpPr>
          <p:nvPr/>
        </p:nvSpPr>
        <p:spPr>
          <a:xfrm>
            <a:off x="3169272" y="106168"/>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5" y="847165"/>
            <a:ext cx="97839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four activities and write four sentences in French saying what you do OR don’t do: ‘I do…’ / ‘I don’t…’</a:t>
            </a: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0265" y="1488486"/>
            <a:ext cx="2022914" cy="1393914"/>
          </a:xfrm>
          <a:prstGeom prst="rect">
            <a:avLst/>
          </a:prstGeom>
        </p:spPr>
      </p:pic>
      <p:sp>
        <p:nvSpPr>
          <p:cNvPr id="68" name="TextBox 67">
            <a:extLst>
              <a:ext uri="{FF2B5EF4-FFF2-40B4-BE49-F238E27FC236}">
                <a16:creationId xmlns:a16="http://schemas.microsoft.com/office/drawing/2014/main" id="{4AE23823-C78E-4536-8EE6-0849A9A262EB}"/>
              </a:ext>
            </a:extLst>
          </p:cNvPr>
          <p:cNvSpPr txBox="1"/>
          <p:nvPr/>
        </p:nvSpPr>
        <p:spPr>
          <a:xfrm>
            <a:off x="141945" y="2007821"/>
            <a:ext cx="92664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exactly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lit.</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lit !</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10">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10">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373317" cy="791741"/>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le ménage.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 descr="Single Bed Clip Art">
            <a:extLst>
              <a:ext uri="{FF2B5EF4-FFF2-40B4-BE49-F238E27FC236}">
                <a16:creationId xmlns:a16="http://schemas.microsoft.com/office/drawing/2014/main" id="{612ACA1D-2BB7-4447-8276-07EDE0D1B62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02751" y="5664976"/>
            <a:ext cx="1256630" cy="7079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arrow&#10;&#10;Description automatically generated">
            <a:extLst>
              <a:ext uri="{FF2B5EF4-FFF2-40B4-BE49-F238E27FC236}">
                <a16:creationId xmlns:a16="http://schemas.microsoft.com/office/drawing/2014/main" id="{3B6A9021-29D4-48A5-9A24-EB383D4964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4696" y="5624258"/>
            <a:ext cx="955627" cy="649527"/>
          </a:xfrm>
          <a:prstGeom prst="rect">
            <a:avLst/>
          </a:prstGeom>
        </p:spPr>
      </p:pic>
      <p:sp>
        <p:nvSpPr>
          <p:cNvPr id="24" name="Google Shape;167;p2">
            <a:extLst>
              <a:ext uri="{FF2B5EF4-FFF2-40B4-BE49-F238E27FC236}">
                <a16:creationId xmlns:a16="http://schemas.microsoft.com/office/drawing/2014/main" id="{2AA10A2B-2376-4A01-A6D1-F183A750FE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4_9.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4_10.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4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8" grpId="0"/>
      <p:bldP spid="69" grpId="0"/>
      <p:bldP spid="14" grpId="0" animBg="1"/>
      <p:bldP spid="71" grpId="0"/>
      <p:bldP spid="72" grpId="0" animBg="1"/>
      <p:bldP spid="75"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15758</TotalTime>
  <Words>2181</Words>
  <Application>Microsoft Office PowerPoint</Application>
  <PresentationFormat>Widescreen</PresentationFormat>
  <Paragraphs>361</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Calibri</vt:lpstr>
      <vt:lpstr>Calibri Light</vt:lpstr>
      <vt:lpstr>Century Gothic</vt:lpstr>
      <vt:lpstr>Eras Demi ITC</vt:lpstr>
      <vt:lpstr>Modern Love</vt:lpstr>
      <vt:lpstr>Symbol</vt:lpstr>
      <vt:lpstr>Wingdings</vt:lpstr>
      <vt:lpstr>2_Office Theme</vt:lpstr>
      <vt:lpstr>Office Theme</vt:lpstr>
      <vt:lpstr>1_Office Theme</vt:lpstr>
      <vt:lpstr>Saying what I and others do </vt:lpstr>
      <vt:lpstr>prononcer</vt:lpstr>
      <vt:lpstr>prononcer</vt:lpstr>
      <vt:lpstr>vocabulaire</vt:lpstr>
      <vt:lpstr>vocabulaire</vt:lpstr>
      <vt:lpstr>Making sentences negative</vt:lpstr>
      <vt:lpstr>Follow up 3: </vt:lpstr>
      <vt:lpstr>Follow up 4</vt:lpstr>
      <vt:lpstr>Follow up 5</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458</cp:revision>
  <dcterms:created xsi:type="dcterms:W3CDTF">2021-06-12T06:20:35Z</dcterms:created>
  <dcterms:modified xsi:type="dcterms:W3CDTF">2023-04-15T12:44:47Z</dcterms:modified>
</cp:coreProperties>
</file>