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75" r:id="rId2"/>
    <p:sldId id="261" r:id="rId3"/>
    <p:sldId id="533" r:id="rId4"/>
    <p:sldId id="620" r:id="rId5"/>
    <p:sldId id="538" r:id="rId6"/>
    <p:sldId id="643" r:id="rId7"/>
    <p:sldId id="631" r:id="rId8"/>
    <p:sldId id="632" r:id="rId9"/>
    <p:sldId id="573" r:id="rId10"/>
    <p:sldId id="628" r:id="rId11"/>
    <p:sldId id="642" r:id="rId12"/>
    <p:sldId id="630" r:id="rId13"/>
    <p:sldId id="581" r:id="rId14"/>
    <p:sldId id="290" r:id="rId15"/>
    <p:sldId id="656" r:id="rId16"/>
    <p:sldId id="657" r:id="rId17"/>
    <p:sldId id="658" r:id="rId18"/>
    <p:sldId id="659" r:id="rId19"/>
    <p:sldId id="648" r:id="rId20"/>
    <p:sldId id="649" r:id="rId21"/>
    <p:sldId id="650" r:id="rId22"/>
    <p:sldId id="651" r:id="rId23"/>
    <p:sldId id="652" r:id="rId24"/>
    <p:sldId id="653" r:id="rId25"/>
    <p:sldId id="654" r:id="rId26"/>
    <p:sldId id="6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864"/>
    <a:srgbClr val="FF0066"/>
    <a:srgbClr val="EFF9FB"/>
    <a:srgbClr val="FFFFF3"/>
    <a:srgbClr val="DEEAF6"/>
    <a:srgbClr val="DDDDCD"/>
    <a:srgbClr val="1D9A78"/>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40" autoAdjust="0"/>
    <p:restoredTop sz="70314" autoAdjust="0"/>
  </p:normalViewPr>
  <p:slideViewPr>
    <p:cSldViewPr snapToGrid="0">
      <p:cViewPr varScale="1">
        <p:scale>
          <a:sx n="76" d="100"/>
          <a:sy n="76" d="100"/>
        </p:scale>
        <p:origin x="1812"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 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this year’s course, as well as those from the previous two years. </a:t>
            </a:r>
            <a:br>
              <a:rPr lang="en-GB" sz="1200" b="0" strike="noStrike" spc="-1" dirty="0">
                <a:latin typeface="Arial"/>
              </a:rPr>
            </a:b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234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43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497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1" strike="noStrike" spc="-1" dirty="0" err="1">
                <a:solidFill>
                  <a:srgbClr val="000000"/>
                </a:solidFill>
                <a:latin typeface="Calibri"/>
              </a:rPr>
              <a:t>été</a:t>
            </a:r>
            <a:r>
              <a:rPr lang="en-GB" sz="1200" b="1" strike="noStrike" spc="-1" dirty="0">
                <a:solidFill>
                  <a:srgbClr val="000000"/>
                </a:solidFill>
                <a:latin typeface="Calibri"/>
              </a:rPr>
              <a:t>…..</a:t>
            </a:r>
            <a:r>
              <a:rPr lang="en-GB" sz="1200" b="1" strike="noStrike" spc="-1" dirty="0" err="1">
                <a:solidFill>
                  <a:srgbClr val="000000"/>
                </a:solidFill>
                <a:latin typeface="Calibri"/>
              </a:rPr>
              <a:t>été</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err="1">
                <a:solidFill>
                  <a:srgbClr val="000000"/>
                </a:solidFill>
                <a:latin typeface="Calibri"/>
              </a:rPr>
              <a:t>boire</a:t>
            </a:r>
            <a:r>
              <a:rPr lang="en-GB" sz="1200" b="1" strike="noStrike" spc="-1" dirty="0">
                <a:solidFill>
                  <a:srgbClr val="000000"/>
                </a:solidFill>
                <a:latin typeface="Calibri"/>
              </a:rPr>
              <a:t>…..</a:t>
            </a:r>
            <a:r>
              <a:rPr lang="en-GB" sz="1200" b="1" strike="noStrike" spc="-1" dirty="0" err="1">
                <a:solidFill>
                  <a:srgbClr val="000000"/>
                </a:solidFill>
                <a:latin typeface="Calibri"/>
              </a:rPr>
              <a:t>boire</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a:solidFill>
                  <a:srgbClr val="000000"/>
                </a:solidFill>
                <a:latin typeface="Calibri"/>
              </a:rPr>
              <a:t>court…..court</a:t>
            </a:r>
          </a:p>
          <a:p>
            <a:pPr marL="228600" indent="-228600">
              <a:lnSpc>
                <a:spcPct val="100000"/>
              </a:lnSpc>
              <a:buAutoNum type="arabicPeriod"/>
            </a:pPr>
            <a:r>
              <a:rPr lang="en-GB" sz="1200" b="1" strike="noStrike" spc="-1" dirty="0" err="1">
                <a:solidFill>
                  <a:srgbClr val="000000"/>
                </a:solidFill>
                <a:latin typeface="Calibri"/>
              </a:rPr>
              <a:t>repas</a:t>
            </a:r>
            <a:r>
              <a:rPr lang="en-GB" sz="1200" b="1" strike="noStrike" spc="-1" dirty="0">
                <a:solidFill>
                  <a:srgbClr val="000000"/>
                </a:solidFill>
                <a:latin typeface="Calibri"/>
              </a:rPr>
              <a:t>…..</a:t>
            </a:r>
            <a:r>
              <a:rPr lang="en-GB" sz="1200" b="1" strike="noStrike" spc="-1" dirty="0" err="1">
                <a:solidFill>
                  <a:srgbClr val="000000"/>
                </a:solidFill>
                <a:latin typeface="Calibri"/>
              </a:rPr>
              <a:t>repas</a:t>
            </a:r>
            <a:endParaRPr lang="en-GB" sz="1200" b="1"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ensemble…..ensemble</a:t>
            </a:r>
          </a:p>
          <a:p>
            <a:pPr marL="228600" indent="-228600">
              <a:lnSpc>
                <a:spcPct val="100000"/>
              </a:lnSpc>
              <a:buAutoNum type="arabicPeriod"/>
            </a:pPr>
            <a:r>
              <a:rPr lang="en-GB" sz="1200" b="0" strike="noStrike" spc="-1" dirty="0">
                <a:solidFill>
                  <a:srgbClr val="000000"/>
                </a:solidFill>
                <a:latin typeface="Calibri"/>
              </a:rPr>
              <a:t>cuisine…..cuisine</a:t>
            </a:r>
          </a:p>
          <a:p>
            <a:pPr marL="228600" indent="-228600">
              <a:lnSpc>
                <a:spcPct val="100000"/>
              </a:lnSpc>
              <a:buAutoNum type="arabicPeriod"/>
            </a:pPr>
            <a:r>
              <a:rPr lang="en-GB" sz="1200" b="0" strike="noStrike" spc="-1" dirty="0">
                <a:solidFill>
                  <a:srgbClr val="000000"/>
                </a:solidFill>
                <a:latin typeface="Calibri"/>
              </a:rPr>
              <a:t>dehors…..dehors</a:t>
            </a:r>
          </a:p>
          <a:p>
            <a:pPr marL="228600" indent="-228600">
              <a:lnSpc>
                <a:spcPct val="100000"/>
              </a:lnSpc>
              <a:buAutoNum type="arabicPeriod"/>
            </a:pPr>
            <a:r>
              <a:rPr lang="en-GB" sz="1200" b="0" strike="noStrike" spc="-1" dirty="0" err="1">
                <a:solidFill>
                  <a:srgbClr val="000000"/>
                </a:solidFill>
                <a:latin typeface="Calibri"/>
              </a:rPr>
              <a:t>printemps</a:t>
            </a:r>
            <a:r>
              <a:rPr lang="en-GB" sz="1200" b="0" strike="noStrike" spc="-1" dirty="0">
                <a:solidFill>
                  <a:srgbClr val="000000"/>
                </a:solidFill>
                <a:latin typeface="Calibri"/>
              </a:rPr>
              <a:t>…..</a:t>
            </a:r>
            <a:r>
              <a:rPr lang="en-GB" sz="1200" b="0" strike="noStrike" spc="-1" dirty="0" err="1">
                <a:solidFill>
                  <a:srgbClr val="000000"/>
                </a:solidFill>
                <a:latin typeface="Calibri"/>
              </a:rPr>
              <a:t>printemps</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812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228600" indent="-228600">
              <a:lnSpc>
                <a:spcPct val="100000"/>
              </a:lnSpc>
              <a:buAutoNum type="arabicPeriod"/>
            </a:pPr>
            <a:r>
              <a:rPr lang="en-GB" sz="1800" b="0" strike="noStrike" spc="-1" dirty="0" err="1">
                <a:solidFill>
                  <a:srgbClr val="000000"/>
                </a:solidFill>
                <a:latin typeface="Calibri"/>
              </a:rPr>
              <a:t>été</a:t>
            </a:r>
            <a:r>
              <a:rPr lang="en-GB" sz="1800" b="0" strike="noStrike" spc="-1" dirty="0">
                <a:solidFill>
                  <a:srgbClr val="000000"/>
                </a:solidFill>
                <a:latin typeface="Calibri"/>
              </a:rPr>
              <a:t>…..</a:t>
            </a:r>
            <a:r>
              <a:rPr lang="en-GB" sz="1800" b="0" strike="noStrike" spc="-1" dirty="0" err="1">
                <a:solidFill>
                  <a:srgbClr val="000000"/>
                </a:solidFill>
                <a:latin typeface="Calibri"/>
              </a:rPr>
              <a:t>été</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err="1">
                <a:solidFill>
                  <a:srgbClr val="000000"/>
                </a:solidFill>
                <a:latin typeface="Calibri"/>
              </a:rPr>
              <a:t>boire</a:t>
            </a:r>
            <a:r>
              <a:rPr lang="en-GB" sz="1800" b="0" strike="noStrike" spc="-1" dirty="0">
                <a:solidFill>
                  <a:srgbClr val="000000"/>
                </a:solidFill>
                <a:latin typeface="Calibri"/>
              </a:rPr>
              <a:t>…..</a:t>
            </a:r>
            <a:r>
              <a:rPr lang="en-GB" sz="1800" b="0" strike="noStrike" spc="-1" dirty="0" err="1">
                <a:solidFill>
                  <a:srgbClr val="000000"/>
                </a:solidFill>
                <a:latin typeface="Calibri"/>
              </a:rPr>
              <a:t>boire</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a:solidFill>
                  <a:srgbClr val="000000"/>
                </a:solidFill>
                <a:latin typeface="Calibri"/>
              </a:rPr>
              <a:t>court…..court</a:t>
            </a:r>
          </a:p>
          <a:p>
            <a:pPr marL="228600" indent="-228600">
              <a:lnSpc>
                <a:spcPct val="100000"/>
              </a:lnSpc>
              <a:buAutoNum type="arabicPeriod"/>
            </a:pPr>
            <a:r>
              <a:rPr lang="en-GB" sz="1800" b="0" strike="noStrike" spc="-1" dirty="0" err="1">
                <a:solidFill>
                  <a:srgbClr val="000000"/>
                </a:solidFill>
                <a:latin typeface="Calibri"/>
              </a:rPr>
              <a:t>repas</a:t>
            </a:r>
            <a:r>
              <a:rPr lang="en-GB" sz="1800" b="0" strike="noStrike" spc="-1" dirty="0">
                <a:solidFill>
                  <a:srgbClr val="000000"/>
                </a:solidFill>
                <a:latin typeface="Calibri"/>
              </a:rPr>
              <a:t>…..</a:t>
            </a:r>
            <a:r>
              <a:rPr lang="en-GB" sz="1800" b="0" strike="noStrike" spc="-1" dirty="0" err="1">
                <a:solidFill>
                  <a:srgbClr val="000000"/>
                </a:solidFill>
                <a:latin typeface="Calibri"/>
              </a:rPr>
              <a:t>repas</a:t>
            </a:r>
            <a:endParaRPr lang="en-GB" sz="1800" b="0" strike="noStrike" spc="-1" dirty="0">
              <a:solidFill>
                <a:srgbClr val="000000"/>
              </a:solidFill>
              <a:latin typeface="Calibri"/>
            </a:endParaRPr>
          </a:p>
          <a:p>
            <a:pPr marL="228600" indent="-228600">
              <a:lnSpc>
                <a:spcPct val="100000"/>
              </a:lnSpc>
              <a:buAutoNum type="arabicPeriod"/>
            </a:pPr>
            <a:r>
              <a:rPr lang="en-GB" sz="1800" b="1" strike="noStrike" spc="-1" dirty="0">
                <a:solidFill>
                  <a:srgbClr val="000000"/>
                </a:solidFill>
                <a:latin typeface="Calibri"/>
              </a:rPr>
              <a:t>ensemble…..ensemble</a:t>
            </a:r>
          </a:p>
          <a:p>
            <a:pPr marL="228600" indent="-228600">
              <a:lnSpc>
                <a:spcPct val="100000"/>
              </a:lnSpc>
              <a:buAutoNum type="arabicPeriod"/>
            </a:pPr>
            <a:r>
              <a:rPr lang="en-GB" sz="1800" b="1" strike="noStrike" spc="-1" dirty="0">
                <a:solidFill>
                  <a:srgbClr val="000000"/>
                </a:solidFill>
                <a:latin typeface="Calibri"/>
              </a:rPr>
              <a:t>cuisine…..cuisine</a:t>
            </a:r>
          </a:p>
          <a:p>
            <a:pPr marL="228600" indent="-228600">
              <a:lnSpc>
                <a:spcPct val="100000"/>
              </a:lnSpc>
              <a:buAutoNum type="arabicPeriod"/>
            </a:pPr>
            <a:r>
              <a:rPr lang="en-GB" sz="1800" b="1" strike="noStrike" spc="-1" dirty="0">
                <a:solidFill>
                  <a:srgbClr val="000000"/>
                </a:solidFill>
                <a:latin typeface="Calibri"/>
              </a:rPr>
              <a:t>dehors…..dehors</a:t>
            </a:r>
          </a:p>
          <a:p>
            <a:pPr marL="228600" indent="-228600">
              <a:lnSpc>
                <a:spcPct val="100000"/>
              </a:lnSpc>
              <a:buAutoNum type="arabicPeriod"/>
            </a:pPr>
            <a:r>
              <a:rPr lang="en-GB" sz="1800" b="1" strike="noStrike" spc="-1" dirty="0" err="1">
                <a:solidFill>
                  <a:srgbClr val="000000"/>
                </a:solidFill>
                <a:latin typeface="Calibri"/>
              </a:rPr>
              <a:t>printemps</a:t>
            </a:r>
            <a:r>
              <a:rPr lang="en-GB" sz="1800" b="1" strike="noStrike" spc="-1" dirty="0">
                <a:solidFill>
                  <a:srgbClr val="000000"/>
                </a:solidFill>
                <a:latin typeface="Calibri"/>
              </a:rPr>
              <a:t>…..</a:t>
            </a:r>
            <a:r>
              <a:rPr lang="en-GB" sz="1800" b="1" strike="noStrike" spc="-1" dirty="0" err="1">
                <a:solidFill>
                  <a:srgbClr val="000000"/>
                </a:solidFill>
                <a:latin typeface="Calibri"/>
              </a:rPr>
              <a:t>printemps</a:t>
            </a:r>
            <a:endParaRPr lang="en-GB" sz="1800" b="1" strike="noStrike" spc="-1" dirty="0">
              <a:solidFill>
                <a:srgbClr val="000000"/>
              </a:solidFill>
              <a:latin typeface="Calibri"/>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763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ménage…..ménage</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hiver…..hiver</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rue…..rue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pain…..pain</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972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ménage…..ménage</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hiver…..hiver</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rue…..rue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pain…..pain</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54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 A:</a:t>
            </a:r>
          </a:p>
          <a:p>
            <a:r>
              <a:rPr lang="en-GB" dirty="0"/>
              <a:t>1. Nous ne </a:t>
            </a:r>
            <a:r>
              <a:rPr lang="en-GB" dirty="0" err="1"/>
              <a:t>mangeons</a:t>
            </a:r>
            <a:r>
              <a:rPr lang="en-GB" dirty="0"/>
              <a:t> pas de fruit.</a:t>
            </a:r>
            <a:br>
              <a:rPr lang="en-GB" dirty="0"/>
            </a:br>
            <a:r>
              <a:rPr lang="en-GB" dirty="0"/>
              <a:t>2. </a:t>
            </a:r>
            <a:r>
              <a:rPr lang="en-GB" dirty="0" err="1"/>
              <a:t>Vous</a:t>
            </a:r>
            <a:r>
              <a:rPr lang="en-GB" dirty="0"/>
              <a:t> </a:t>
            </a:r>
            <a:r>
              <a:rPr lang="en-GB" dirty="0" err="1"/>
              <a:t>n’habitez</a:t>
            </a:r>
            <a:r>
              <a:rPr lang="en-GB" dirty="0"/>
              <a:t> pas </a:t>
            </a:r>
            <a:r>
              <a:rPr lang="en-GB" dirty="0" err="1"/>
              <a:t>ici</a:t>
            </a:r>
            <a:r>
              <a:rPr lang="en-GB" dirty="0"/>
              <a:t>.</a:t>
            </a:r>
          </a:p>
          <a:p>
            <a:endParaRPr lang="en-GB" dirty="0"/>
          </a:p>
          <a:p>
            <a:r>
              <a:rPr lang="en-GB" b="1" dirty="0"/>
              <a:t>Transcript B:</a:t>
            </a:r>
          </a:p>
          <a:p>
            <a:r>
              <a:rPr lang="en-GB" b="0" dirty="0"/>
              <a:t>1. Est-</a:t>
            </a:r>
            <a:r>
              <a:rPr lang="en-GB" b="0" dirty="0" err="1"/>
              <a:t>ce</a:t>
            </a:r>
            <a:r>
              <a:rPr lang="en-GB" b="0" dirty="0"/>
              <a:t> que </a:t>
            </a:r>
            <a:r>
              <a:rPr lang="en-GB" b="0" dirty="0" err="1"/>
              <a:t>tu</a:t>
            </a:r>
            <a:r>
              <a:rPr lang="en-GB" b="0" dirty="0"/>
              <a:t> </a:t>
            </a:r>
            <a:r>
              <a:rPr lang="en-GB" b="0" dirty="0" err="1"/>
              <a:t>écoutes</a:t>
            </a:r>
            <a:r>
              <a:rPr lang="en-GB" b="0" dirty="0"/>
              <a:t> la </a:t>
            </a:r>
            <a:r>
              <a:rPr lang="en-GB" b="0" dirty="0" err="1"/>
              <a:t>professeure</a:t>
            </a:r>
            <a:r>
              <a:rPr lang="en-GB" b="0" dirty="0"/>
              <a:t> ?</a:t>
            </a:r>
            <a:br>
              <a:rPr lang="en-GB" b="0" dirty="0"/>
            </a:br>
            <a:r>
              <a:rPr lang="en-GB" b="0" dirty="0"/>
              <a:t>2. Tu </a:t>
            </a:r>
            <a:r>
              <a:rPr lang="en-GB" b="0" dirty="0" err="1"/>
              <a:t>prépares</a:t>
            </a:r>
            <a:r>
              <a:rPr lang="en-GB" b="0" dirty="0"/>
              <a:t> le déjeuner.</a:t>
            </a:r>
          </a:p>
          <a:p>
            <a:r>
              <a:rPr lang="en-GB" b="0" dirty="0"/>
              <a:t>3. </a:t>
            </a:r>
            <a:r>
              <a:rPr lang="en-GB" b="0" dirty="0" err="1"/>
              <a:t>Vous</a:t>
            </a:r>
            <a:r>
              <a:rPr lang="en-GB" b="0" dirty="0"/>
              <a:t> </a:t>
            </a:r>
            <a:r>
              <a:rPr lang="en-GB" b="0" dirty="0" err="1"/>
              <a:t>jouez</a:t>
            </a:r>
            <a:r>
              <a:rPr lang="en-GB" b="0" dirty="0"/>
              <a:t> au foot ? </a:t>
            </a:r>
          </a:p>
        </p:txBody>
      </p:sp>
      <p:sp>
        <p:nvSpPr>
          <p:cNvPr id="4" name="Slide Number Placeholder 3"/>
          <p:cNvSpPr>
            <a:spLocks noGrp="1"/>
          </p:cNvSpPr>
          <p:nvPr>
            <p:ph type="sldNum" sz="quarter" idx="5"/>
          </p:nvPr>
        </p:nvSpPr>
        <p:spPr/>
        <p:txBody>
          <a:bodyPr/>
          <a:lstStyle/>
          <a:p>
            <a:fld id="{6F88A7DB-3951-47CF-8E53-B42241E86674}" type="slidenum">
              <a:rPr lang="en-GB" smtClean="0"/>
              <a:t>19</a:t>
            </a:fld>
            <a:endParaRPr lang="en-GB"/>
          </a:p>
        </p:txBody>
      </p:sp>
    </p:spTree>
    <p:extLst>
      <p:ext uri="{BB962C8B-B14F-4D97-AF65-F5344CB8AC3E}">
        <p14:creationId xmlns:p14="http://schemas.microsoft.com/office/powerpoint/2010/main" val="259818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077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1" strike="noStrike" spc="-1" dirty="0" err="1">
                <a:solidFill>
                  <a:srgbClr val="000000"/>
                </a:solidFill>
                <a:latin typeface="Calibri"/>
              </a:rPr>
              <a:t>été</a:t>
            </a:r>
            <a:r>
              <a:rPr lang="en-GB" sz="1200" b="1" strike="noStrike" spc="-1" dirty="0">
                <a:solidFill>
                  <a:srgbClr val="000000"/>
                </a:solidFill>
                <a:latin typeface="Calibri"/>
              </a:rPr>
              <a:t>…..</a:t>
            </a:r>
            <a:r>
              <a:rPr lang="en-GB" sz="1200" b="1" strike="noStrike" spc="-1" dirty="0" err="1">
                <a:solidFill>
                  <a:srgbClr val="000000"/>
                </a:solidFill>
                <a:latin typeface="Calibri"/>
              </a:rPr>
              <a:t>été</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err="1">
                <a:solidFill>
                  <a:srgbClr val="000000"/>
                </a:solidFill>
                <a:latin typeface="Calibri"/>
              </a:rPr>
              <a:t>boire</a:t>
            </a:r>
            <a:r>
              <a:rPr lang="en-GB" sz="1200" b="1" strike="noStrike" spc="-1" dirty="0">
                <a:solidFill>
                  <a:srgbClr val="000000"/>
                </a:solidFill>
                <a:latin typeface="Calibri"/>
              </a:rPr>
              <a:t>…..</a:t>
            </a:r>
            <a:r>
              <a:rPr lang="en-GB" sz="1200" b="1" strike="noStrike" spc="-1" dirty="0" err="1">
                <a:solidFill>
                  <a:srgbClr val="000000"/>
                </a:solidFill>
                <a:latin typeface="Calibri"/>
              </a:rPr>
              <a:t>boire</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a:solidFill>
                  <a:srgbClr val="000000"/>
                </a:solidFill>
                <a:latin typeface="Calibri"/>
              </a:rPr>
              <a:t>court…..court</a:t>
            </a:r>
          </a:p>
          <a:p>
            <a:pPr marL="228600" indent="-228600">
              <a:lnSpc>
                <a:spcPct val="100000"/>
              </a:lnSpc>
              <a:buAutoNum type="arabicPeriod"/>
            </a:pPr>
            <a:r>
              <a:rPr lang="en-GB" sz="1200" b="1" strike="noStrike" spc="-1" dirty="0" err="1">
                <a:solidFill>
                  <a:srgbClr val="000000"/>
                </a:solidFill>
                <a:latin typeface="Calibri"/>
              </a:rPr>
              <a:t>repas</a:t>
            </a:r>
            <a:r>
              <a:rPr lang="en-GB" sz="1200" b="1" strike="noStrike" spc="-1" dirty="0">
                <a:solidFill>
                  <a:srgbClr val="000000"/>
                </a:solidFill>
                <a:latin typeface="Calibri"/>
              </a:rPr>
              <a:t>…..</a:t>
            </a:r>
            <a:r>
              <a:rPr lang="en-GB" sz="1200" b="1" strike="noStrike" spc="-1" dirty="0" err="1">
                <a:solidFill>
                  <a:srgbClr val="000000"/>
                </a:solidFill>
                <a:latin typeface="Calibri"/>
              </a:rPr>
              <a:t>repas</a:t>
            </a:r>
            <a:endParaRPr lang="en-GB" sz="1200" b="1"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ensemble…..ensemble</a:t>
            </a:r>
          </a:p>
          <a:p>
            <a:pPr marL="228600" indent="-228600">
              <a:lnSpc>
                <a:spcPct val="100000"/>
              </a:lnSpc>
              <a:buAutoNum type="arabicPeriod"/>
            </a:pPr>
            <a:r>
              <a:rPr lang="en-GB" sz="1200" b="0" strike="noStrike" spc="-1" dirty="0">
                <a:solidFill>
                  <a:srgbClr val="000000"/>
                </a:solidFill>
                <a:latin typeface="Calibri"/>
              </a:rPr>
              <a:t>cuisine…..cuisine</a:t>
            </a:r>
          </a:p>
          <a:p>
            <a:pPr marL="228600" indent="-228600">
              <a:lnSpc>
                <a:spcPct val="100000"/>
              </a:lnSpc>
              <a:buAutoNum type="arabicPeriod"/>
            </a:pPr>
            <a:r>
              <a:rPr lang="en-GB" sz="1200" b="0" strike="noStrike" spc="-1" dirty="0">
                <a:solidFill>
                  <a:srgbClr val="000000"/>
                </a:solidFill>
                <a:latin typeface="Calibri"/>
              </a:rPr>
              <a:t>dehors…..dehors</a:t>
            </a:r>
          </a:p>
          <a:p>
            <a:pPr marL="228600" indent="-228600">
              <a:lnSpc>
                <a:spcPct val="100000"/>
              </a:lnSpc>
              <a:buAutoNum type="arabicPeriod"/>
            </a:pPr>
            <a:r>
              <a:rPr lang="en-GB" sz="1200" b="0" strike="noStrike" spc="-1" dirty="0" err="1">
                <a:solidFill>
                  <a:srgbClr val="000000"/>
                </a:solidFill>
                <a:latin typeface="Calibri"/>
              </a:rPr>
              <a:t>printemps</a:t>
            </a:r>
            <a:r>
              <a:rPr lang="en-GB" sz="1200" b="0" strike="noStrike" spc="-1" dirty="0">
                <a:solidFill>
                  <a:srgbClr val="000000"/>
                </a:solidFill>
                <a:latin typeface="Calibri"/>
              </a:rPr>
              <a:t>…..</a:t>
            </a:r>
            <a:r>
              <a:rPr lang="en-GB" sz="1200" b="0" strike="noStrike" spc="-1" dirty="0" err="1">
                <a:solidFill>
                  <a:srgbClr val="000000"/>
                </a:solidFill>
                <a:latin typeface="Calibri"/>
              </a:rPr>
              <a:t>printemps</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78305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623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108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57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872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228600" indent="-228600">
              <a:lnSpc>
                <a:spcPct val="100000"/>
              </a:lnSpc>
              <a:buAutoNum type="arabicPeriod"/>
            </a:pPr>
            <a:r>
              <a:rPr lang="en-GB" sz="1800" b="0" strike="noStrike" spc="-1" dirty="0" err="1">
                <a:solidFill>
                  <a:srgbClr val="000000"/>
                </a:solidFill>
                <a:latin typeface="Calibri"/>
              </a:rPr>
              <a:t>été</a:t>
            </a:r>
            <a:r>
              <a:rPr lang="en-GB" sz="1800" b="0" strike="noStrike" spc="-1" dirty="0">
                <a:solidFill>
                  <a:srgbClr val="000000"/>
                </a:solidFill>
                <a:latin typeface="Calibri"/>
              </a:rPr>
              <a:t>…..</a:t>
            </a:r>
            <a:r>
              <a:rPr lang="en-GB" sz="1800" b="0" strike="noStrike" spc="-1" dirty="0" err="1">
                <a:solidFill>
                  <a:srgbClr val="000000"/>
                </a:solidFill>
                <a:latin typeface="Calibri"/>
              </a:rPr>
              <a:t>été</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err="1">
                <a:solidFill>
                  <a:srgbClr val="000000"/>
                </a:solidFill>
                <a:latin typeface="Calibri"/>
              </a:rPr>
              <a:t>boire</a:t>
            </a:r>
            <a:r>
              <a:rPr lang="en-GB" sz="1800" b="0" strike="noStrike" spc="-1" dirty="0">
                <a:solidFill>
                  <a:srgbClr val="000000"/>
                </a:solidFill>
                <a:latin typeface="Calibri"/>
              </a:rPr>
              <a:t>…..</a:t>
            </a:r>
            <a:r>
              <a:rPr lang="en-GB" sz="1800" b="0" strike="noStrike" spc="-1" dirty="0" err="1">
                <a:solidFill>
                  <a:srgbClr val="000000"/>
                </a:solidFill>
                <a:latin typeface="Calibri"/>
              </a:rPr>
              <a:t>boire</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a:solidFill>
                  <a:srgbClr val="000000"/>
                </a:solidFill>
                <a:latin typeface="Calibri"/>
              </a:rPr>
              <a:t>court…..court</a:t>
            </a:r>
          </a:p>
          <a:p>
            <a:pPr marL="228600" indent="-228600">
              <a:lnSpc>
                <a:spcPct val="100000"/>
              </a:lnSpc>
              <a:buAutoNum type="arabicPeriod"/>
            </a:pPr>
            <a:r>
              <a:rPr lang="en-GB" sz="1800" b="0" strike="noStrike" spc="-1" dirty="0" err="1">
                <a:solidFill>
                  <a:srgbClr val="000000"/>
                </a:solidFill>
                <a:latin typeface="Calibri"/>
              </a:rPr>
              <a:t>repas</a:t>
            </a:r>
            <a:r>
              <a:rPr lang="en-GB" sz="1800" b="0" strike="noStrike" spc="-1" dirty="0">
                <a:solidFill>
                  <a:srgbClr val="000000"/>
                </a:solidFill>
                <a:latin typeface="Calibri"/>
              </a:rPr>
              <a:t>…..</a:t>
            </a:r>
            <a:r>
              <a:rPr lang="en-GB" sz="1800" b="0" strike="noStrike" spc="-1" dirty="0" err="1">
                <a:solidFill>
                  <a:srgbClr val="000000"/>
                </a:solidFill>
                <a:latin typeface="Calibri"/>
              </a:rPr>
              <a:t>repas</a:t>
            </a:r>
            <a:endParaRPr lang="en-GB" sz="1800" b="0" strike="noStrike" spc="-1" dirty="0">
              <a:solidFill>
                <a:srgbClr val="000000"/>
              </a:solidFill>
              <a:latin typeface="Calibri"/>
            </a:endParaRPr>
          </a:p>
          <a:p>
            <a:pPr marL="228600" indent="-228600">
              <a:lnSpc>
                <a:spcPct val="100000"/>
              </a:lnSpc>
              <a:buAutoNum type="arabicPeriod"/>
            </a:pPr>
            <a:r>
              <a:rPr lang="en-GB" sz="1800" b="1" strike="noStrike" spc="-1" dirty="0">
                <a:solidFill>
                  <a:srgbClr val="000000"/>
                </a:solidFill>
                <a:latin typeface="Calibri"/>
              </a:rPr>
              <a:t>ensemble…..ensemble</a:t>
            </a:r>
          </a:p>
          <a:p>
            <a:pPr marL="228600" indent="-228600">
              <a:lnSpc>
                <a:spcPct val="100000"/>
              </a:lnSpc>
              <a:buAutoNum type="arabicPeriod"/>
            </a:pPr>
            <a:r>
              <a:rPr lang="en-GB" sz="1800" b="1" strike="noStrike" spc="-1" dirty="0">
                <a:solidFill>
                  <a:srgbClr val="000000"/>
                </a:solidFill>
                <a:latin typeface="Calibri"/>
              </a:rPr>
              <a:t>cuisine…..cuisine</a:t>
            </a:r>
          </a:p>
          <a:p>
            <a:pPr marL="228600" indent="-228600">
              <a:lnSpc>
                <a:spcPct val="100000"/>
              </a:lnSpc>
              <a:buAutoNum type="arabicPeriod"/>
            </a:pPr>
            <a:r>
              <a:rPr lang="en-GB" sz="1800" b="1" strike="noStrike" spc="-1" dirty="0">
                <a:solidFill>
                  <a:srgbClr val="000000"/>
                </a:solidFill>
                <a:latin typeface="Calibri"/>
              </a:rPr>
              <a:t>dehors…..dehors</a:t>
            </a:r>
          </a:p>
          <a:p>
            <a:pPr marL="228600" indent="-228600">
              <a:lnSpc>
                <a:spcPct val="100000"/>
              </a:lnSpc>
              <a:buAutoNum type="arabicPeriod"/>
            </a:pPr>
            <a:r>
              <a:rPr lang="en-GB" sz="1800" b="1" strike="noStrike" spc="-1" dirty="0" err="1">
                <a:solidFill>
                  <a:srgbClr val="000000"/>
                </a:solidFill>
                <a:latin typeface="Calibri"/>
              </a:rPr>
              <a:t>printemps</a:t>
            </a:r>
            <a:r>
              <a:rPr lang="en-GB" sz="1800" b="1" strike="noStrike" spc="-1" dirty="0">
                <a:solidFill>
                  <a:srgbClr val="000000"/>
                </a:solidFill>
                <a:latin typeface="Calibri"/>
              </a:rPr>
              <a:t>…..</a:t>
            </a:r>
            <a:r>
              <a:rPr lang="en-GB" sz="1800" b="1" strike="noStrike" spc="-1" dirty="0" err="1">
                <a:solidFill>
                  <a:srgbClr val="000000"/>
                </a:solidFill>
                <a:latin typeface="Calibri"/>
              </a:rPr>
              <a:t>printemps</a:t>
            </a:r>
            <a:endParaRPr lang="en-GB" sz="1800" b="1" strike="noStrike" spc="-1" dirty="0">
              <a:solidFill>
                <a:srgbClr val="000000"/>
              </a:solidFill>
              <a:latin typeface="Calibri"/>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ménage…..ménage</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hiver…..hiver</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rue…..rue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pain…..pain</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ménage…..ménage</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mur</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rond</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hiver…..hiver</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rue…..rue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pain…..pain</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équipe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 A:</a:t>
            </a:r>
          </a:p>
          <a:p>
            <a:r>
              <a:rPr lang="en-GB" dirty="0"/>
              <a:t>1. Nous ne </a:t>
            </a:r>
            <a:r>
              <a:rPr lang="en-GB" dirty="0" err="1"/>
              <a:t>mangeons</a:t>
            </a:r>
            <a:r>
              <a:rPr lang="en-GB" dirty="0"/>
              <a:t> pas de fruit.</a:t>
            </a:r>
            <a:br>
              <a:rPr lang="en-GB" dirty="0"/>
            </a:br>
            <a:r>
              <a:rPr lang="en-GB" dirty="0"/>
              <a:t>2. </a:t>
            </a:r>
            <a:r>
              <a:rPr lang="en-GB" dirty="0" err="1"/>
              <a:t>Vous</a:t>
            </a:r>
            <a:r>
              <a:rPr lang="en-GB" dirty="0"/>
              <a:t> </a:t>
            </a:r>
            <a:r>
              <a:rPr lang="en-GB" dirty="0" err="1"/>
              <a:t>n’habitez</a:t>
            </a:r>
            <a:r>
              <a:rPr lang="en-GB" dirty="0"/>
              <a:t> pas </a:t>
            </a:r>
            <a:r>
              <a:rPr lang="en-GB" dirty="0" err="1"/>
              <a:t>ici</a:t>
            </a:r>
            <a:r>
              <a:rPr lang="en-GB" dirty="0"/>
              <a:t>.</a:t>
            </a:r>
          </a:p>
          <a:p>
            <a:endParaRPr lang="en-GB" dirty="0"/>
          </a:p>
          <a:p>
            <a:r>
              <a:rPr lang="en-GB" b="1" dirty="0"/>
              <a:t>Transcript B:</a:t>
            </a:r>
          </a:p>
          <a:p>
            <a:r>
              <a:rPr lang="en-GB" b="0" dirty="0"/>
              <a:t>1. Est-</a:t>
            </a:r>
            <a:r>
              <a:rPr lang="en-GB" b="0" dirty="0" err="1"/>
              <a:t>ce</a:t>
            </a:r>
            <a:r>
              <a:rPr lang="en-GB" b="0" dirty="0"/>
              <a:t> que </a:t>
            </a:r>
            <a:r>
              <a:rPr lang="en-GB" b="0" dirty="0" err="1"/>
              <a:t>tu</a:t>
            </a:r>
            <a:r>
              <a:rPr lang="en-GB" b="0" dirty="0"/>
              <a:t> </a:t>
            </a:r>
            <a:r>
              <a:rPr lang="en-GB" b="0" dirty="0" err="1"/>
              <a:t>écoutes</a:t>
            </a:r>
            <a:r>
              <a:rPr lang="en-GB" b="0" dirty="0"/>
              <a:t> la </a:t>
            </a:r>
            <a:r>
              <a:rPr lang="en-GB" b="0" dirty="0" err="1"/>
              <a:t>professeure</a:t>
            </a:r>
            <a:r>
              <a:rPr lang="en-GB" b="0" dirty="0"/>
              <a:t> ?</a:t>
            </a:r>
            <a:br>
              <a:rPr lang="en-GB" b="0" dirty="0"/>
            </a:br>
            <a:r>
              <a:rPr lang="en-GB" b="0" dirty="0"/>
              <a:t>2. Tu </a:t>
            </a:r>
            <a:r>
              <a:rPr lang="en-GB" b="0" dirty="0" err="1"/>
              <a:t>prépares</a:t>
            </a:r>
            <a:r>
              <a:rPr lang="en-GB" b="0" dirty="0"/>
              <a:t> le déjeuner.</a:t>
            </a:r>
          </a:p>
          <a:p>
            <a:r>
              <a:rPr lang="en-GB" b="0" dirty="0"/>
              <a:t>3. </a:t>
            </a:r>
            <a:r>
              <a:rPr lang="en-GB" b="0" dirty="0" err="1"/>
              <a:t>Vous</a:t>
            </a:r>
            <a:r>
              <a:rPr lang="en-GB" b="0" dirty="0"/>
              <a:t> </a:t>
            </a:r>
            <a:r>
              <a:rPr lang="en-GB" b="0" dirty="0" err="1"/>
              <a:t>jouez</a:t>
            </a:r>
            <a:r>
              <a:rPr lang="en-GB" b="0" dirty="0"/>
              <a:t> au foot ? </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21933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6.png"/><Relationship Id="rId7" Type="http://schemas.openxmlformats.org/officeDocument/2006/relationships/audio" Target="../media/audio11.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6.png"/><Relationship Id="rId7"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audio" Target="../media/audio19.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1.svg"/><Relationship Id="rId5" Type="http://schemas.openxmlformats.org/officeDocument/2006/relationships/audio" Target="../media/audio17.wav"/><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audio" Target="../media/audio21.wav"/></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6.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6.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audio" Target="../media/audio1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6.png"/><Relationship Id="rId9" Type="http://schemas.openxmlformats.org/officeDocument/2006/relationships/audio" Target="../media/audio2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811202"/>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Vocabulary &amp; Grammar Quiz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3600" b="1" spc="-1" dirty="0">
                <a:solidFill>
                  <a:schemeClr val="bg1"/>
                </a:solidFill>
                <a:latin typeface="Century Gothic" panose="020B0502020202020204" pitchFamily="34" charset="0"/>
                <a:ea typeface="Century Gothic"/>
              </a:rPr>
              <a:t>What do I know now?</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9" name="Picture 18" descr="A cartoon character sitting at a desk with a book&#10;&#10;Description automatically generated with low confidence">
            <a:extLst>
              <a:ext uri="{FF2B5EF4-FFF2-40B4-BE49-F238E27FC236}">
                <a16:creationId xmlns:a16="http://schemas.microsoft.com/office/drawing/2014/main" id="{D660005A-0BA8-4296-8B80-1B6EB9DE3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6" y="2940436"/>
            <a:ext cx="3891516" cy="1702538"/>
          </a:xfrm>
          <a:prstGeom prst="ellipse">
            <a:avLst/>
          </a:prstGeom>
        </p:spPr>
      </p:pic>
      <p:pic>
        <p:nvPicPr>
          <p:cNvPr id="20" name="Picture 19" descr="A yellow circle with a question mark and text&#10;&#10;Description automatically generated with low confidence">
            <a:extLst>
              <a:ext uri="{FF2B5EF4-FFF2-40B4-BE49-F238E27FC236}">
                <a16:creationId xmlns:a16="http://schemas.microsoft.com/office/drawing/2014/main" id="{AECD88A4-B4F7-440A-BB96-90E368B2C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593" y="4276374"/>
            <a:ext cx="1325564" cy="1325564"/>
          </a:xfrm>
          <a:prstGeom prst="rect">
            <a:avLst/>
          </a:prstGeom>
        </p:spPr>
      </p:pic>
      <p:pic>
        <p:nvPicPr>
          <p:cNvPr id="21" name="Picture 20" descr="A picture containing handwriting, blackboard, text, chalk&#10;&#10;Description automatically generated">
            <a:extLst>
              <a:ext uri="{FF2B5EF4-FFF2-40B4-BE49-F238E27FC236}">
                <a16:creationId xmlns:a16="http://schemas.microsoft.com/office/drawing/2014/main" id="{2688212F-120E-472B-884B-E96394615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528" y="4401984"/>
            <a:ext cx="1808871" cy="1325563"/>
          </a:xfrm>
          <a:prstGeom prst="ellipse">
            <a:avLst/>
          </a:prstGeom>
        </p:spPr>
      </p:pic>
      <p:pic>
        <p:nvPicPr>
          <p:cNvPr id="22" name="Picture 21" descr="A picture containing yellow, circle, design, illustration&#10;&#10;Description automatically generated">
            <a:extLst>
              <a:ext uri="{FF2B5EF4-FFF2-40B4-BE49-F238E27FC236}">
                <a16:creationId xmlns:a16="http://schemas.microsoft.com/office/drawing/2014/main" id="{AD4C2B87-62B2-410E-9348-C370E4CF250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9457" y="1690558"/>
            <a:ext cx="2018661" cy="201866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[2/2]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2914157904"/>
              </p:ext>
            </p:extLst>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donne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l’aide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faisons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tâche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problème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72112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93E2-AFC8-4553-B9EB-D3B3935FBBB6}"/>
              </a:ext>
            </a:extLst>
          </p:cNvPr>
          <p:cNvSpPr>
            <a:spLocks noGrp="1"/>
          </p:cNvSpPr>
          <p:nvPr>
            <p:ph type="title"/>
          </p:nvPr>
        </p:nvSpPr>
        <p:spPr>
          <a:xfrm>
            <a:off x="1174809" y="288799"/>
            <a:ext cx="10972440" cy="251773"/>
          </a:xfrm>
        </p:spPr>
        <p:txBody>
          <a:bodyPr/>
          <a:lstStyle/>
          <a:p>
            <a:r>
              <a:rPr lang="en-GB" sz="2800" b="1" dirty="0">
                <a:solidFill>
                  <a:srgbClr val="1F3864"/>
                </a:solidFill>
                <a:latin typeface="Century Gothic" panose="020B0502020202020204" pitchFamily="34" charset="0"/>
              </a:rPr>
              <a:t>Grammar</a:t>
            </a:r>
          </a:p>
        </p:txBody>
      </p:sp>
      <p:graphicFrame>
        <p:nvGraphicFramePr>
          <p:cNvPr id="3" name="Table 2">
            <a:extLst>
              <a:ext uri="{FF2B5EF4-FFF2-40B4-BE49-F238E27FC236}">
                <a16:creationId xmlns:a16="http://schemas.microsoft.com/office/drawing/2014/main" id="{BF144E02-7CD7-48BE-B4AC-085B12BF6A10}"/>
              </a:ext>
            </a:extLst>
          </p:cNvPr>
          <p:cNvGraphicFramePr>
            <a:graphicFrameLocks noGrp="1"/>
          </p:cNvGraphicFramePr>
          <p:nvPr>
            <p:extLst>
              <p:ext uri="{D42A27DB-BD31-4B8C-83A1-F6EECF244321}">
                <p14:modId xmlns:p14="http://schemas.microsoft.com/office/powerpoint/2010/main" val="1772812116"/>
              </p:ext>
            </p:extLst>
          </p:nvPr>
        </p:nvGraphicFramePr>
        <p:xfrm>
          <a:off x="195953" y="3241123"/>
          <a:ext cx="11767821" cy="3512936"/>
        </p:xfrm>
        <a:graphic>
          <a:graphicData uri="http://schemas.openxmlformats.org/drawingml/2006/table">
            <a:tbl>
              <a:tblPr firstRow="1" firstCol="1" bandRow="1"/>
              <a:tblGrid>
                <a:gridCol w="332355">
                  <a:extLst>
                    <a:ext uri="{9D8B030D-6E8A-4147-A177-3AD203B41FA5}">
                      <a16:colId xmlns:a16="http://schemas.microsoft.com/office/drawing/2014/main" val="1061103924"/>
                    </a:ext>
                  </a:extLst>
                </a:gridCol>
                <a:gridCol w="6589145">
                  <a:extLst>
                    <a:ext uri="{9D8B030D-6E8A-4147-A177-3AD203B41FA5}">
                      <a16:colId xmlns:a16="http://schemas.microsoft.com/office/drawing/2014/main" val="2833441794"/>
                    </a:ext>
                  </a:extLst>
                </a:gridCol>
                <a:gridCol w="4846321">
                  <a:extLst>
                    <a:ext uri="{9D8B030D-6E8A-4147-A177-3AD203B41FA5}">
                      <a16:colId xmlns:a16="http://schemas.microsoft.com/office/drawing/2014/main" val="1981576122"/>
                    </a:ext>
                  </a:extLst>
                </a:gridCol>
              </a:tblGrid>
              <a:tr h="878234">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Aujourd’hui, il _________ froid.                      </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it</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cold.</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personne</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soif</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person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thirsty.</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Elle ________ sportive.</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She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sporty.</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Sur la table _________ un cadeau.          </a:t>
                      </a:r>
                    </a:p>
                    <a:p>
                      <a:pPr>
                        <a:lnSpc>
                          <a:spcPct val="107000"/>
                        </a:lnSpc>
                        <a:spcAft>
                          <a:spcPts val="800"/>
                        </a:spcAft>
                      </a:pP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On the table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there</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 present.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sp>
        <p:nvSpPr>
          <p:cNvPr id="4" name="Rectangle 1">
            <a:extLst>
              <a:ext uri="{FF2B5EF4-FFF2-40B4-BE49-F238E27FC236}">
                <a16:creationId xmlns:a16="http://schemas.microsoft.com/office/drawing/2014/main" id="{A28896F2-E6EF-4349-B905-1A9E080BE594}"/>
              </a:ext>
            </a:extLst>
          </p:cNvPr>
          <p:cNvSpPr>
            <a:spLocks noChangeArrowheads="1"/>
          </p:cNvSpPr>
          <p:nvPr/>
        </p:nvSpPr>
        <p:spPr bwMode="auto">
          <a:xfrm>
            <a:off x="142240" y="2708088"/>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3470366D-C5B7-40D0-8664-F6FE20100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4" y="103941"/>
            <a:ext cx="1236429" cy="1256055"/>
          </a:xfrm>
          <a:prstGeom prst="rect">
            <a:avLst/>
          </a:prstGeom>
        </p:spPr>
      </p:pic>
      <p:pic>
        <p:nvPicPr>
          <p:cNvPr id="6" name="Picture 5" descr="Icon&#10;&#10;Description automatically generated">
            <a:extLst>
              <a:ext uri="{FF2B5EF4-FFF2-40B4-BE49-F238E27FC236}">
                <a16:creationId xmlns:a16="http://schemas.microsoft.com/office/drawing/2014/main" id="{2E9B2B50-3EB2-4846-A44F-C153787FFA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7" name="Title 2">
            <a:extLst>
              <a:ext uri="{FF2B5EF4-FFF2-40B4-BE49-F238E27FC236}">
                <a16:creationId xmlns:a16="http://schemas.microsoft.com/office/drawing/2014/main" id="{F423048F-911E-4E5F-8297-948B3C224B8A}"/>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F390E2D2-BBC2-4132-B341-3F7F84AE0542}"/>
              </a:ext>
            </a:extLst>
          </p:cNvPr>
          <p:cNvGraphicFramePr>
            <a:graphicFrameLocks noGrp="1"/>
          </p:cNvGraphicFramePr>
          <p:nvPr>
            <p:extLst>
              <p:ext uri="{D42A27DB-BD31-4B8C-83A1-F6EECF244321}">
                <p14:modId xmlns:p14="http://schemas.microsoft.com/office/powerpoint/2010/main" val="3102797297"/>
              </p:ext>
            </p:extLst>
          </p:nvPr>
        </p:nvGraphicFramePr>
        <p:xfrm>
          <a:off x="195952" y="1571047"/>
          <a:ext cx="11767821" cy="825881"/>
        </p:xfrm>
        <a:graphic>
          <a:graphicData uri="http://schemas.openxmlformats.org/drawingml/2006/table">
            <a:tbl>
              <a:tblPr firstRow="1" firstCol="1" bandRow="1"/>
              <a:tblGrid>
                <a:gridCol w="461722">
                  <a:extLst>
                    <a:ext uri="{9D8B030D-6E8A-4147-A177-3AD203B41FA5}">
                      <a16:colId xmlns:a16="http://schemas.microsoft.com/office/drawing/2014/main" val="3601750504"/>
                    </a:ext>
                  </a:extLst>
                </a:gridCol>
                <a:gridCol w="2691316">
                  <a:extLst>
                    <a:ext uri="{9D8B030D-6E8A-4147-A177-3AD203B41FA5}">
                      <a16:colId xmlns:a16="http://schemas.microsoft.com/office/drawing/2014/main" val="1038675324"/>
                    </a:ext>
                  </a:extLst>
                </a:gridCol>
                <a:gridCol w="2148840">
                  <a:extLst>
                    <a:ext uri="{9D8B030D-6E8A-4147-A177-3AD203B41FA5}">
                      <a16:colId xmlns:a16="http://schemas.microsoft.com/office/drawing/2014/main" val="2116411571"/>
                    </a:ext>
                  </a:extLst>
                </a:gridCol>
                <a:gridCol w="411480">
                  <a:extLst>
                    <a:ext uri="{9D8B030D-6E8A-4147-A177-3AD203B41FA5}">
                      <a16:colId xmlns:a16="http://schemas.microsoft.com/office/drawing/2014/main" val="3064309855"/>
                    </a:ext>
                  </a:extLst>
                </a:gridCol>
                <a:gridCol w="468630">
                  <a:extLst>
                    <a:ext uri="{9D8B030D-6E8A-4147-A177-3AD203B41FA5}">
                      <a16:colId xmlns:a16="http://schemas.microsoft.com/office/drawing/2014/main" val="2694346709"/>
                    </a:ext>
                  </a:extLst>
                </a:gridCol>
                <a:gridCol w="3370645">
                  <a:extLst>
                    <a:ext uri="{9D8B030D-6E8A-4147-A177-3AD203B41FA5}">
                      <a16:colId xmlns:a16="http://schemas.microsoft.com/office/drawing/2014/main" val="3656298852"/>
                    </a:ext>
                  </a:extLst>
                </a:gridCol>
                <a:gridCol w="2215188">
                  <a:extLst>
                    <a:ext uri="{9D8B030D-6E8A-4147-A177-3AD203B41FA5}">
                      <a16:colId xmlns:a16="http://schemas.microsoft.com/office/drawing/2014/main" val="1461030526"/>
                    </a:ext>
                  </a:extLst>
                </a:gridCol>
              </a:tblGrid>
              <a:tr h="539750">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préfère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parler.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déteste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chante.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3193"/>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C9BD36EF-1542-4665-B0AF-17C582D565A8}"/>
              </a:ext>
            </a:extLst>
          </p:cNvPr>
          <p:cNvSpPr/>
          <p:nvPr/>
        </p:nvSpPr>
        <p:spPr>
          <a:xfrm>
            <a:off x="3405666" y="1791374"/>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ight Brace 9" descr="right brace to connect possible answers with the question">
            <a:extLst>
              <a:ext uri="{FF2B5EF4-FFF2-40B4-BE49-F238E27FC236}">
                <a16:creationId xmlns:a16="http://schemas.microsoft.com/office/drawing/2014/main" id="{CB54D676-85CC-450E-9997-ABFADFB848E6}"/>
              </a:ext>
            </a:extLst>
          </p:cNvPr>
          <p:cNvSpPr/>
          <p:nvPr/>
        </p:nvSpPr>
        <p:spPr>
          <a:xfrm>
            <a:off x="8989695" y="1791949"/>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E8B7371D-3F83-46F6-A66B-F6303FA1014C}"/>
              </a:ext>
            </a:extLst>
          </p:cNvPr>
          <p:cNvSpPr/>
          <p:nvPr/>
        </p:nvSpPr>
        <p:spPr>
          <a:xfrm>
            <a:off x="1136390" y="915006"/>
            <a:ext cx="946812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by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229981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5" name="Title 2">
            <a:extLst>
              <a:ext uri="{FF2B5EF4-FFF2-40B4-BE49-F238E27FC236}">
                <a16:creationId xmlns:a16="http://schemas.microsoft.com/office/drawing/2014/main" id="{6FFFBCD4-DF71-4486-977C-BB28FA966E3D}"/>
              </a:ext>
            </a:extLst>
          </p:cNvPr>
          <p:cNvSpPr txBox="1">
            <a:spLocks/>
          </p:cNvSpPr>
          <p:nvPr/>
        </p:nvSpPr>
        <p:spPr>
          <a:xfrm>
            <a:off x="11268639" y="983031"/>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13" y="40725"/>
            <a:ext cx="923361" cy="926202"/>
          </a:xfrm>
          <a:prstGeom prst="rect">
            <a:avLst/>
          </a:prstGeom>
        </p:spPr>
      </p:pic>
      <p:sp>
        <p:nvSpPr>
          <p:cNvPr id="11" name="Rectangle 10">
            <a:extLst>
              <a:ext uri="{FF2B5EF4-FFF2-40B4-BE49-F238E27FC236}">
                <a16:creationId xmlns:a16="http://schemas.microsoft.com/office/drawing/2014/main" id="{76AA8FBC-190A-41CA-BFE8-41990C114C8E}"/>
              </a:ext>
            </a:extLst>
          </p:cNvPr>
          <p:cNvSpPr/>
          <p:nvPr/>
        </p:nvSpPr>
        <p:spPr>
          <a:xfrm>
            <a:off x="104326" y="3578743"/>
            <a:ext cx="11819390"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combination of </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à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or</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 + article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BC80471B-0DFC-46C2-93D5-00E02244BC3E}"/>
              </a:ext>
            </a:extLst>
          </p:cNvPr>
          <p:cNvGraphicFramePr>
            <a:graphicFrameLocks noGrp="1"/>
          </p:cNvGraphicFramePr>
          <p:nvPr>
            <p:extLst>
              <p:ext uri="{D42A27DB-BD31-4B8C-83A1-F6EECF244321}">
                <p14:modId xmlns:p14="http://schemas.microsoft.com/office/powerpoint/2010/main" val="516562786"/>
              </p:ext>
            </p:extLst>
          </p:nvPr>
        </p:nvGraphicFramePr>
        <p:xfrm>
          <a:off x="268284" y="4379493"/>
          <a:ext cx="11819390" cy="2273621"/>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Tu fais _____________ natation. (f)</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do/go swimming.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fait _____________ sport.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does sport.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tennis.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play tennis.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jouons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 play skipping.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graphicFrame>
        <p:nvGraphicFramePr>
          <p:cNvPr id="14" name="Table 13">
            <a:extLst>
              <a:ext uri="{FF2B5EF4-FFF2-40B4-BE49-F238E27FC236}">
                <a16:creationId xmlns:a16="http://schemas.microsoft.com/office/drawing/2014/main" id="{05FEDC6C-AD0A-40F8-932A-F0B408C435B2}"/>
              </a:ext>
            </a:extLst>
          </p:cNvPr>
          <p:cNvGraphicFramePr>
            <a:graphicFrameLocks noGrp="1"/>
          </p:cNvGraphicFramePr>
          <p:nvPr>
            <p:extLst>
              <p:ext uri="{D42A27DB-BD31-4B8C-83A1-F6EECF244321}">
                <p14:modId xmlns:p14="http://schemas.microsoft.com/office/powerpoint/2010/main" val="2631301781"/>
              </p:ext>
            </p:extLst>
          </p:nvPr>
        </p:nvGraphicFramePr>
        <p:xfrm>
          <a:off x="142241" y="888946"/>
          <a:ext cx="11945434" cy="2514293"/>
        </p:xfrm>
        <a:graphic>
          <a:graphicData uri="http://schemas.openxmlformats.org/drawingml/2006/table">
            <a:tbl>
              <a:tblPr firstRow="1" firstCol="1" bandRow="1"/>
              <a:tblGrid>
                <a:gridCol w="349249">
                  <a:extLst>
                    <a:ext uri="{9D8B030D-6E8A-4147-A177-3AD203B41FA5}">
                      <a16:colId xmlns:a16="http://schemas.microsoft.com/office/drawing/2014/main" val="2575177798"/>
                    </a:ext>
                  </a:extLst>
                </a:gridCol>
                <a:gridCol w="7495238">
                  <a:extLst>
                    <a:ext uri="{9D8B030D-6E8A-4147-A177-3AD203B41FA5}">
                      <a16:colId xmlns:a16="http://schemas.microsoft.com/office/drawing/2014/main" val="1573139809"/>
                    </a:ext>
                  </a:extLst>
                </a:gridCol>
                <a:gridCol w="4100947">
                  <a:extLst>
                    <a:ext uri="{9D8B030D-6E8A-4147-A177-3AD203B41FA5}">
                      <a16:colId xmlns:a16="http://schemas.microsoft.com/office/drawing/2014/main" val="601020361"/>
                    </a:ext>
                  </a:extLst>
                </a:gridCol>
              </a:tblGrid>
              <a:tr h="502672">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 ___________ le professeur. (they help)</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help</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aider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ma pizza. (am sharing)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share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partager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l’activité</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(we explain)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explain</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expliquer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___________ un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uniforme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(you wear)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wear</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porter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bl>
          </a:graphicData>
        </a:graphic>
      </p:graphicFrame>
      <p:sp>
        <p:nvSpPr>
          <p:cNvPr id="5" name="Title 4">
            <a:extLst>
              <a:ext uri="{FF2B5EF4-FFF2-40B4-BE49-F238E27FC236}">
                <a16:creationId xmlns:a16="http://schemas.microsoft.com/office/drawing/2014/main" id="{5D077710-B3FE-457F-B585-4671955981C8}"/>
              </a:ext>
            </a:extLst>
          </p:cNvPr>
          <p:cNvSpPr>
            <a:spLocks noGrp="1"/>
          </p:cNvSpPr>
          <p:nvPr>
            <p:ph type="title"/>
          </p:nvPr>
        </p:nvSpPr>
        <p:spPr>
          <a:xfrm>
            <a:off x="1378669" y="-9968"/>
            <a:ext cx="1706520" cy="516360"/>
          </a:xfrm>
        </p:spPr>
        <p:txBody>
          <a:bodyPr/>
          <a:lstStyle/>
          <a:p>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rPr>
              <a:t>Grammar</a:t>
            </a:r>
            <a:endParaRPr lang="en-GB" sz="2800" dirty="0">
              <a:solidFill>
                <a:srgbClr val="002060"/>
              </a:solidFill>
            </a:endParaRPr>
          </a:p>
        </p:txBody>
      </p:sp>
      <p:sp>
        <p:nvSpPr>
          <p:cNvPr id="13" name="Rectangle 12">
            <a:extLst>
              <a:ext uri="{FF2B5EF4-FFF2-40B4-BE49-F238E27FC236}">
                <a16:creationId xmlns:a16="http://schemas.microsoft.com/office/drawing/2014/main" id="{CAF8C71B-7850-45ED-9659-6603264FFE7F}"/>
              </a:ext>
            </a:extLst>
          </p:cNvPr>
          <p:cNvSpPr/>
          <p:nvPr/>
        </p:nvSpPr>
        <p:spPr>
          <a:xfrm>
            <a:off x="1280795" y="392619"/>
            <a:ext cx="9992715" cy="994183"/>
          </a:xfrm>
          <a:prstGeom prst="rect">
            <a:avLst/>
          </a:prstGeom>
        </p:spPr>
        <p:txBody>
          <a:bodyPr wrap="square">
            <a:spAutoFit/>
          </a:bodyPr>
          <a:lstStyle/>
          <a:p>
            <a:pPr>
              <a:lnSpc>
                <a:spcPct val="107000"/>
              </a:lnSpc>
              <a:spcAft>
                <a:spcPts val="800"/>
              </a:spcAft>
            </a:pPr>
            <a:r>
              <a:rPr lang="fr-FR"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32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t>
            </a:r>
            <a:r>
              <a:rPr lang="en-GB" sz="28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a:t>
            </a:r>
            <a:b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Use the clues to help you. </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4588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278967" y="570646"/>
            <a:ext cx="9560483"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 </a:t>
            </a:r>
            <a:r>
              <a:rPr kumimoji="0" lang="en-GB" altLang="zh-CN"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 determiner </a:t>
            </a:r>
            <a:r>
              <a:rPr kumimoji="0" lang="en-GB" altLang="zh-CN"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prstClr val="black"/>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CEE38C7D-3E08-458B-8307-4FF2D8EFF367}"/>
              </a:ext>
            </a:extLst>
          </p:cNvPr>
          <p:cNvGraphicFramePr>
            <a:graphicFrameLocks noGrp="1"/>
          </p:cNvGraphicFramePr>
          <p:nvPr>
            <p:extLst>
              <p:ext uri="{D42A27DB-BD31-4B8C-83A1-F6EECF244321}">
                <p14:modId xmlns:p14="http://schemas.microsoft.com/office/powerpoint/2010/main" val="140691078"/>
              </p:ext>
            </p:extLst>
          </p:nvPr>
        </p:nvGraphicFramePr>
        <p:xfrm>
          <a:off x="186305" y="1461537"/>
          <a:ext cx="11819390" cy="4546397"/>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Il y a _____________ lampes. (fpl)</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lamps.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ballon</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find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parents.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likes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parents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chambre.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bedroom.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choses.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things.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244503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fenêtre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watches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window.</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234241"/>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café.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coffee.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049162"/>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 dessins.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drawings.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837764"/>
                  </a:ext>
                </a:extLst>
              </a:tr>
            </a:tbl>
          </a:graphicData>
        </a:graphic>
      </p:graphicFrame>
      <p:pic>
        <p:nvPicPr>
          <p:cNvPr id="19" name="Picture 18">
            <a:extLst>
              <a:ext uri="{FF2B5EF4-FFF2-40B4-BE49-F238E27FC236}">
                <a16:creationId xmlns:a16="http://schemas.microsoft.com/office/drawing/2014/main" id="{A47051B9-B713-4380-896D-DE7734D9A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0" name="TextBox 19">
            <a:extLst>
              <a:ext uri="{FF2B5EF4-FFF2-40B4-BE49-F238E27FC236}">
                <a16:creationId xmlns:a16="http://schemas.microsoft.com/office/drawing/2014/main" id="{5240EAB7-4396-440C-B953-D249B51D6EC2}"/>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35</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4215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335777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714703">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328273">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60730">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7085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being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800"/>
                        </a:spcAft>
                      </a:pPr>
                      <a:r>
                        <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autumn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summer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0546623"/>
                  </a:ext>
                </a:extLst>
              </a:tr>
              <a:tr h="371157">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60188408"/>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buy, buying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 having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 reading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 drinking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frizzy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shopping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37085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lesson, course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meal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80825">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S2_1.wav"/>
            </a:hlinkClick>
            <a:extLst>
              <a:ext uri="{FF2B5EF4-FFF2-40B4-BE49-F238E27FC236}">
                <a16:creationId xmlns:a16="http://schemas.microsoft.com/office/drawing/2014/main" id="{8A997B6E-5985-435D-8A7D-13BDF475D415}"/>
              </a:ext>
            </a:extLst>
          </p:cNvPr>
          <p:cNvSpPr/>
          <p:nvPr/>
        </p:nvSpPr>
        <p:spPr>
          <a:xfrm>
            <a:off x="623171" y="270532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S2_2.wav"/>
            </a:hlinkClick>
            <a:extLst>
              <a:ext uri="{FF2B5EF4-FFF2-40B4-BE49-F238E27FC236}">
                <a16:creationId xmlns:a16="http://schemas.microsoft.com/office/drawing/2014/main" id="{F4615312-C611-4356-A0C5-6FE99D0344A2}"/>
              </a:ext>
            </a:extLst>
          </p:cNvPr>
          <p:cNvSpPr/>
          <p:nvPr/>
        </p:nvSpPr>
        <p:spPr>
          <a:xfrm>
            <a:off x="553965" y="344953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S2_3.wav"/>
            </a:hlinkClick>
            <a:extLst>
              <a:ext uri="{FF2B5EF4-FFF2-40B4-BE49-F238E27FC236}">
                <a16:creationId xmlns:a16="http://schemas.microsoft.com/office/drawing/2014/main" id="{01CC2E26-13CF-4F85-819C-F4E7E8906553}"/>
              </a:ext>
            </a:extLst>
          </p:cNvPr>
          <p:cNvSpPr/>
          <p:nvPr/>
        </p:nvSpPr>
        <p:spPr>
          <a:xfrm>
            <a:off x="553965" y="422869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S2_4.wav"/>
            </a:hlinkClick>
            <a:extLst>
              <a:ext uri="{FF2B5EF4-FFF2-40B4-BE49-F238E27FC236}">
                <a16:creationId xmlns:a16="http://schemas.microsoft.com/office/drawing/2014/main" id="{38586378-39B8-4178-BE89-C951F6DBEA88}"/>
              </a:ext>
            </a:extLst>
          </p:cNvPr>
          <p:cNvSpPr/>
          <p:nvPr/>
        </p:nvSpPr>
        <p:spPr>
          <a:xfrm>
            <a:off x="553965" y="49123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B0729DB2-D2C1-4EA8-8B61-4089FBBDB9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05511" y="2994124"/>
            <a:ext cx="259625" cy="259625"/>
          </a:xfrm>
          <a:prstGeom prst="rect">
            <a:avLst/>
          </a:prstGeom>
        </p:spPr>
      </p:pic>
      <p:pic>
        <p:nvPicPr>
          <p:cNvPr id="19" name="Graphic 18" descr="Close">
            <a:extLst>
              <a:ext uri="{FF2B5EF4-FFF2-40B4-BE49-F238E27FC236}">
                <a16:creationId xmlns:a16="http://schemas.microsoft.com/office/drawing/2014/main" id="{A2030079-6189-4E99-94CA-9201455649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9425" y="3738334"/>
            <a:ext cx="259625" cy="259625"/>
          </a:xfrm>
          <a:prstGeom prst="rect">
            <a:avLst/>
          </a:prstGeom>
        </p:spPr>
      </p:pic>
      <p:pic>
        <p:nvPicPr>
          <p:cNvPr id="20" name="Graphic 19" descr="Close">
            <a:extLst>
              <a:ext uri="{FF2B5EF4-FFF2-40B4-BE49-F238E27FC236}">
                <a16:creationId xmlns:a16="http://schemas.microsoft.com/office/drawing/2014/main" id="{C76D4C0B-2DFF-49F9-AED4-D873497657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44276" y="4517492"/>
            <a:ext cx="259625" cy="259625"/>
          </a:xfrm>
          <a:prstGeom prst="rect">
            <a:avLst/>
          </a:prstGeom>
        </p:spPr>
      </p:pic>
      <p:pic>
        <p:nvPicPr>
          <p:cNvPr id="21" name="Graphic 20" descr="Close">
            <a:extLst>
              <a:ext uri="{FF2B5EF4-FFF2-40B4-BE49-F238E27FC236}">
                <a16:creationId xmlns:a16="http://schemas.microsoft.com/office/drawing/2014/main" id="{906AFF3B-566D-44BF-B16D-12A41EB6C6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9425" y="5244792"/>
            <a:ext cx="259625" cy="259625"/>
          </a:xfrm>
          <a:prstGeom prst="rect">
            <a:avLst/>
          </a:prstGeom>
        </p:spPr>
      </p:pic>
    </p:spTree>
    <p:extLst>
      <p:ext uri="{BB962C8B-B14F-4D97-AF65-F5344CB8AC3E}">
        <p14:creationId xmlns:p14="http://schemas.microsoft.com/office/powerpoint/2010/main" val="118083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933388321"/>
              </p:ext>
            </p:extLst>
          </p:nvPr>
        </p:nvGraphicFramePr>
        <p:xfrm>
          <a:off x="434870" y="1272247"/>
          <a:ext cx="10410584" cy="372951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578600">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464376">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9403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522619">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often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together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415608">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39403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ice-cream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kitchen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rope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427041">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32935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outside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41560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415608">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spring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summer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June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September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415608">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S3_1.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S3_2.wav"/>
            </a:hlinkClick>
            <a:extLst>
              <a:ext uri="{FF2B5EF4-FFF2-40B4-BE49-F238E27FC236}">
                <a16:creationId xmlns:a16="http://schemas.microsoft.com/office/drawing/2014/main" id="{2DD31AC0-AA2D-41C8-9EBD-93FC36546E2B}"/>
              </a:ext>
            </a:extLst>
          </p:cNvPr>
          <p:cNvSpPr/>
          <p:nvPr/>
        </p:nvSpPr>
        <p:spPr>
          <a:xfrm>
            <a:off x="575430" y="278121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S3_3.wav"/>
            </a:hlinkClick>
            <a:extLst>
              <a:ext uri="{FF2B5EF4-FFF2-40B4-BE49-F238E27FC236}">
                <a16:creationId xmlns:a16="http://schemas.microsoft.com/office/drawing/2014/main" id="{E01BECA0-4986-4143-ACF1-26F77569801E}"/>
              </a:ext>
            </a:extLst>
          </p:cNvPr>
          <p:cNvSpPr/>
          <p:nvPr/>
        </p:nvSpPr>
        <p:spPr>
          <a:xfrm>
            <a:off x="575431" y="35725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S3_4.wav"/>
            </a:hlinkClick>
            <a:extLst>
              <a:ext uri="{FF2B5EF4-FFF2-40B4-BE49-F238E27FC236}">
                <a16:creationId xmlns:a16="http://schemas.microsoft.com/office/drawing/2014/main" id="{3CABC732-B9E3-4362-A501-DB03114C982B}"/>
              </a:ext>
            </a:extLst>
          </p:cNvPr>
          <p:cNvSpPr/>
          <p:nvPr/>
        </p:nvSpPr>
        <p:spPr>
          <a:xfrm>
            <a:off x="575430" y="431223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1" name="Graphic 10" descr="Close">
            <a:extLst>
              <a:ext uri="{FF2B5EF4-FFF2-40B4-BE49-F238E27FC236}">
                <a16:creationId xmlns:a16="http://schemas.microsoft.com/office/drawing/2014/main" id="{D7AC87E8-2B13-45F2-971D-35F81F8AFE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47638" y="2248229"/>
            <a:ext cx="259625" cy="259625"/>
          </a:xfrm>
          <a:prstGeom prst="rect">
            <a:avLst/>
          </a:prstGeom>
        </p:spPr>
      </p:pic>
      <p:pic>
        <p:nvPicPr>
          <p:cNvPr id="12" name="Graphic 11" descr="Close">
            <a:extLst>
              <a:ext uri="{FF2B5EF4-FFF2-40B4-BE49-F238E27FC236}">
                <a16:creationId xmlns:a16="http://schemas.microsoft.com/office/drawing/2014/main" id="{7BDEFF6E-B61C-458A-AFAA-EB7F9939EB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36062" y="3095890"/>
            <a:ext cx="259625" cy="259625"/>
          </a:xfrm>
          <a:prstGeom prst="rect">
            <a:avLst/>
          </a:prstGeom>
        </p:spPr>
      </p:pic>
      <p:pic>
        <p:nvPicPr>
          <p:cNvPr id="14" name="Graphic 13" descr="Close">
            <a:extLst>
              <a:ext uri="{FF2B5EF4-FFF2-40B4-BE49-F238E27FC236}">
                <a16:creationId xmlns:a16="http://schemas.microsoft.com/office/drawing/2014/main" id="{5CF16CD1-0621-4093-9E18-77E3F528E8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93805" y="3829163"/>
            <a:ext cx="259625" cy="259625"/>
          </a:xfrm>
          <a:prstGeom prst="rect">
            <a:avLst/>
          </a:prstGeom>
        </p:spPr>
      </p:pic>
      <p:pic>
        <p:nvPicPr>
          <p:cNvPr id="15" name="Graphic 14" descr="Close">
            <a:extLst>
              <a:ext uri="{FF2B5EF4-FFF2-40B4-BE49-F238E27FC236}">
                <a16:creationId xmlns:a16="http://schemas.microsoft.com/office/drawing/2014/main" id="{BBC4247B-5F6A-4835-A681-096BF83500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82098" y="4638487"/>
            <a:ext cx="259625" cy="259625"/>
          </a:xfrm>
          <a:prstGeom prst="rect">
            <a:avLst/>
          </a:prstGeom>
        </p:spPr>
      </p:pic>
    </p:spTree>
    <p:extLst>
      <p:ext uri="{BB962C8B-B14F-4D97-AF65-F5344CB8AC3E}">
        <p14:creationId xmlns:p14="http://schemas.microsoft.com/office/powerpoint/2010/main" val="17924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1.wav"/>
            </a:hlinkClick>
            <a:extLst>
              <a:ext uri="{FF2B5EF4-FFF2-40B4-BE49-F238E27FC236}">
                <a16:creationId xmlns:a16="http://schemas.microsoft.com/office/drawing/2014/main" id="{55EE9022-D5E3-464B-A4A8-866C1B836A5D}"/>
              </a:ext>
            </a:extLst>
          </p:cNvPr>
          <p:cNvSpPr/>
          <p:nvPr/>
        </p:nvSpPr>
        <p:spPr>
          <a:xfrm>
            <a:off x="998464" y="271369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S4_2.wav"/>
            </a:hlinkClick>
            <a:extLst>
              <a:ext uri="{FF2B5EF4-FFF2-40B4-BE49-F238E27FC236}">
                <a16:creationId xmlns:a16="http://schemas.microsoft.com/office/drawing/2014/main" id="{5EA44F4B-261C-47AD-9F52-F210415EE11E}"/>
              </a:ext>
            </a:extLst>
          </p:cNvPr>
          <p:cNvSpPr/>
          <p:nvPr/>
        </p:nvSpPr>
        <p:spPr>
          <a:xfrm>
            <a:off x="998463" y="3467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S4_3.wav"/>
            </a:hlinkClick>
            <a:extLst>
              <a:ext uri="{FF2B5EF4-FFF2-40B4-BE49-F238E27FC236}">
                <a16:creationId xmlns:a16="http://schemas.microsoft.com/office/drawing/2014/main" id="{635EBD65-6C99-4920-9BAE-26CAB08B96FE}"/>
              </a:ext>
            </a:extLst>
          </p:cNvPr>
          <p:cNvSpPr/>
          <p:nvPr/>
        </p:nvSpPr>
        <p:spPr>
          <a:xfrm>
            <a:off x="998462" y="417918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S4_4.wav"/>
            </a:hlinkClick>
            <a:extLst>
              <a:ext uri="{FF2B5EF4-FFF2-40B4-BE49-F238E27FC236}">
                <a16:creationId xmlns:a16="http://schemas.microsoft.com/office/drawing/2014/main" id="{AAD4A40F-74FE-4269-B6B5-F7C9DFBB0CD6}"/>
              </a:ext>
            </a:extLst>
          </p:cNvPr>
          <p:cNvSpPr/>
          <p:nvPr/>
        </p:nvSpPr>
        <p:spPr>
          <a:xfrm>
            <a:off x="998462" y="48381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2" name="Graphic 11" descr="Close">
            <a:extLst>
              <a:ext uri="{FF2B5EF4-FFF2-40B4-BE49-F238E27FC236}">
                <a16:creationId xmlns:a16="http://schemas.microsoft.com/office/drawing/2014/main" id="{3CB760C4-400D-4074-BC2F-C0576B9844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4615" y="3002493"/>
            <a:ext cx="259625" cy="259625"/>
          </a:xfrm>
          <a:prstGeom prst="rect">
            <a:avLst/>
          </a:prstGeom>
        </p:spPr>
      </p:pic>
      <p:pic>
        <p:nvPicPr>
          <p:cNvPr id="14" name="Graphic 13" descr="Close">
            <a:extLst>
              <a:ext uri="{FF2B5EF4-FFF2-40B4-BE49-F238E27FC236}">
                <a16:creationId xmlns:a16="http://schemas.microsoft.com/office/drawing/2014/main" id="{5C49230B-407A-443F-BADC-B660238931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0367" y="3707118"/>
            <a:ext cx="259625" cy="259625"/>
          </a:xfrm>
          <a:prstGeom prst="rect">
            <a:avLst/>
          </a:prstGeom>
        </p:spPr>
      </p:pic>
      <p:pic>
        <p:nvPicPr>
          <p:cNvPr id="15" name="Graphic 14" descr="Close">
            <a:extLst>
              <a:ext uri="{FF2B5EF4-FFF2-40B4-BE49-F238E27FC236}">
                <a16:creationId xmlns:a16="http://schemas.microsoft.com/office/drawing/2014/main" id="{7C658214-A70F-4718-ABC1-B3AF0D7F55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2149" y="4467984"/>
            <a:ext cx="259625" cy="259625"/>
          </a:xfrm>
          <a:prstGeom prst="rect">
            <a:avLst/>
          </a:prstGeom>
        </p:spPr>
      </p:pic>
      <p:pic>
        <p:nvPicPr>
          <p:cNvPr id="16" name="Graphic 15" descr="Close">
            <a:extLst>
              <a:ext uri="{FF2B5EF4-FFF2-40B4-BE49-F238E27FC236}">
                <a16:creationId xmlns:a16="http://schemas.microsoft.com/office/drawing/2014/main" id="{7D3CDE28-C765-4F9D-BB32-EAF1144464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1258" y="5214125"/>
            <a:ext cx="259625" cy="259625"/>
          </a:xfrm>
          <a:prstGeom prst="rect">
            <a:avLst/>
          </a:prstGeom>
        </p:spPr>
      </p:pic>
    </p:spTree>
    <p:extLst>
      <p:ext uri="{BB962C8B-B14F-4D97-AF65-F5344CB8AC3E}">
        <p14:creationId xmlns:p14="http://schemas.microsoft.com/office/powerpoint/2010/main" val="39831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A78DE42-C6F6-4915-9933-DBA6674389CB}"/>
              </a:ext>
            </a:extLst>
          </p:cNvPr>
          <p:cNvGraphicFramePr>
            <a:graphicFrameLocks noGrp="1"/>
          </p:cNvGraphicFramePr>
          <p:nvPr>
            <p:extLst>
              <p:ext uri="{D42A27DB-BD31-4B8C-83A1-F6EECF244321}">
                <p14:modId xmlns:p14="http://schemas.microsoft.com/office/powerpoint/2010/main" val="889625003"/>
              </p:ext>
            </p:extLst>
          </p:nvPr>
        </p:nvGraphicFramePr>
        <p:xfrm>
          <a:off x="833377" y="1828800"/>
          <a:ext cx="10434503" cy="364528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0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2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37278">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37278">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37278">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37278">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5_1.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S5_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S5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S5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4" name="Graphic 13" descr="Close">
            <a:extLst>
              <a:ext uri="{FF2B5EF4-FFF2-40B4-BE49-F238E27FC236}">
                <a16:creationId xmlns:a16="http://schemas.microsoft.com/office/drawing/2014/main" id="{C1B75856-0260-43AE-AEBE-8506A849A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09683" y="2977658"/>
            <a:ext cx="259625" cy="259625"/>
          </a:xfrm>
          <a:prstGeom prst="rect">
            <a:avLst/>
          </a:prstGeom>
        </p:spPr>
      </p:pic>
      <p:pic>
        <p:nvPicPr>
          <p:cNvPr id="15" name="Graphic 14" descr="Close">
            <a:extLst>
              <a:ext uri="{FF2B5EF4-FFF2-40B4-BE49-F238E27FC236}">
                <a16:creationId xmlns:a16="http://schemas.microsoft.com/office/drawing/2014/main" id="{FE37A000-2446-426A-805B-BBE5F4943D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17196" y="3729705"/>
            <a:ext cx="259625" cy="259625"/>
          </a:xfrm>
          <a:prstGeom prst="rect">
            <a:avLst/>
          </a:prstGeom>
        </p:spPr>
      </p:pic>
      <p:pic>
        <p:nvPicPr>
          <p:cNvPr id="16" name="Graphic 15" descr="Close">
            <a:extLst>
              <a:ext uri="{FF2B5EF4-FFF2-40B4-BE49-F238E27FC236}">
                <a16:creationId xmlns:a16="http://schemas.microsoft.com/office/drawing/2014/main" id="{75B42E76-B3E0-4695-8DEB-4A7633891C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24327" y="4488803"/>
            <a:ext cx="259625" cy="259625"/>
          </a:xfrm>
          <a:prstGeom prst="rect">
            <a:avLst/>
          </a:prstGeom>
        </p:spPr>
      </p:pic>
      <p:pic>
        <p:nvPicPr>
          <p:cNvPr id="17" name="Graphic 16" descr="Close">
            <a:extLst>
              <a:ext uri="{FF2B5EF4-FFF2-40B4-BE49-F238E27FC236}">
                <a16:creationId xmlns:a16="http://schemas.microsoft.com/office/drawing/2014/main" id="{EC1F30CB-467E-4CDB-8294-3C190B11D8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24327" y="5201062"/>
            <a:ext cx="259625" cy="259625"/>
          </a:xfrm>
          <a:prstGeom prst="rect">
            <a:avLst/>
          </a:prstGeom>
        </p:spPr>
      </p:pic>
    </p:spTree>
    <p:extLst>
      <p:ext uri="{BB962C8B-B14F-4D97-AF65-F5344CB8AC3E}">
        <p14:creationId xmlns:p14="http://schemas.microsoft.com/office/powerpoint/2010/main" val="9490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6A77-7006-4E37-BF5A-C12FF7F9C0E8}"/>
              </a:ext>
            </a:extLst>
          </p:cNvPr>
          <p:cNvSpPr>
            <a:spLocks noGrp="1"/>
          </p:cNvSpPr>
          <p:nvPr>
            <p:ph type="title"/>
          </p:nvPr>
        </p:nvSpPr>
        <p:spPr>
          <a:xfrm>
            <a:off x="1378669" y="103941"/>
            <a:ext cx="1650281" cy="469350"/>
          </a:xfrm>
        </p:spPr>
        <p:txBody>
          <a:bodyPr/>
          <a:lstStyle/>
          <a:p>
            <a:r>
              <a:rPr lang="en-GB" sz="2400" b="1" dirty="0">
                <a:solidFill>
                  <a:srgbClr val="002060"/>
                </a:solidFill>
                <a:latin typeface="Century Gothic" panose="020B0502020202020204" pitchFamily="34" charset="0"/>
              </a:rPr>
              <a:t>Grammar</a:t>
            </a:r>
          </a:p>
        </p:txBody>
      </p:sp>
      <p:pic>
        <p:nvPicPr>
          <p:cNvPr id="3" name="Picture 2">
            <a:extLst>
              <a:ext uri="{FF2B5EF4-FFF2-40B4-BE49-F238E27FC236}">
                <a16:creationId xmlns:a16="http://schemas.microsoft.com/office/drawing/2014/main" id="{07D3CE9D-4D20-4136-8EB5-A2E5517A1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4" name="Picture 3" descr="Icon&#10;&#10;Description automatically generated">
            <a:extLst>
              <a:ext uri="{FF2B5EF4-FFF2-40B4-BE49-F238E27FC236}">
                <a16:creationId xmlns:a16="http://schemas.microsoft.com/office/drawing/2014/main" id="{94A6EF7A-743B-46D8-BE30-14DD4E9AA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 name="Title 1">
            <a:extLst>
              <a:ext uri="{FF2B5EF4-FFF2-40B4-BE49-F238E27FC236}">
                <a16:creationId xmlns:a16="http://schemas.microsoft.com/office/drawing/2014/main" id="{E85FFF8A-84D3-49D1-899E-713809E98370}"/>
              </a:ext>
            </a:extLst>
          </p:cNvPr>
          <p:cNvSpPr txBox="1">
            <a:spLocks/>
          </p:cNvSpPr>
          <p:nvPr/>
        </p:nvSpPr>
        <p:spPr>
          <a:xfrm>
            <a:off x="10950576" y="105984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73718413-963A-439E-A883-9A62DA42A8F4}"/>
              </a:ext>
            </a:extLst>
          </p:cNvPr>
          <p:cNvSpPr txBox="1"/>
          <p:nvPr/>
        </p:nvSpPr>
        <p:spPr>
          <a:xfrm>
            <a:off x="1378669" y="548640"/>
            <a:ext cx="9224010" cy="1298048"/>
          </a:xfrm>
          <a:prstGeom prst="rect">
            <a:avLst/>
          </a:prstGeom>
          <a:noFill/>
        </p:spPr>
        <p:txBody>
          <a:bodyPr wrap="square">
            <a:spAutoFit/>
          </a:bodyPr>
          <a:lstStyle/>
          <a:p>
            <a:pPr>
              <a:spcAft>
                <a:spcPts val="800"/>
              </a:spcAft>
            </a:pP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You will hear </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Put a cross (x)</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5E060BBB-653D-4721-B1EA-EBED428CB6A5}"/>
              </a:ext>
            </a:extLst>
          </p:cNvPr>
          <p:cNvSpPr txBox="1"/>
          <p:nvPr/>
        </p:nvSpPr>
        <p:spPr>
          <a:xfrm>
            <a:off x="304249" y="2041349"/>
            <a:ext cx="10298430" cy="10709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1.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We eat fruit.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We do not eat fruit.</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2.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live here.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do not live here.</a:t>
            </a:r>
          </a:p>
        </p:txBody>
      </p:sp>
      <p:sp>
        <p:nvSpPr>
          <p:cNvPr id="11" name="TextBox 10">
            <a:extLst>
              <a:ext uri="{FF2B5EF4-FFF2-40B4-BE49-F238E27FC236}">
                <a16:creationId xmlns:a16="http://schemas.microsoft.com/office/drawing/2014/main" id="{671214AB-B829-48DE-A5CD-2AFE8879E375}"/>
              </a:ext>
            </a:extLst>
          </p:cNvPr>
          <p:cNvSpPr txBox="1"/>
          <p:nvPr/>
        </p:nvSpPr>
        <p:spPr>
          <a:xfrm>
            <a:off x="304249" y="1472102"/>
            <a:ext cx="8942621"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Decide what each sentence means in English. </a:t>
            </a:r>
          </a:p>
        </p:txBody>
      </p:sp>
      <p:sp>
        <p:nvSpPr>
          <p:cNvPr id="13" name="TextBox 12">
            <a:extLst>
              <a:ext uri="{FF2B5EF4-FFF2-40B4-BE49-F238E27FC236}">
                <a16:creationId xmlns:a16="http://schemas.microsoft.com/office/drawing/2014/main" id="{5FF8A03E-A0CE-4F5D-9B09-8A33E88A2118}"/>
              </a:ext>
            </a:extLst>
          </p:cNvPr>
          <p:cNvSpPr txBox="1"/>
          <p:nvPr/>
        </p:nvSpPr>
        <p:spPr>
          <a:xfrm>
            <a:off x="304248" y="4123910"/>
            <a:ext cx="11384280" cy="1890454"/>
          </a:xfrm>
          <a:prstGeom prst="rect">
            <a:avLst/>
          </a:prstGeom>
          <a:noFill/>
        </p:spPr>
        <p:txBody>
          <a:bodyPr wrap="square">
            <a:spAutoFit/>
          </a:bodyPr>
          <a:lstStyle/>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53895078-7E70-4DB0-9F46-17A1BCC886BE}"/>
              </a:ext>
            </a:extLst>
          </p:cNvPr>
          <p:cNvSpPr txBox="1"/>
          <p:nvPr/>
        </p:nvSpPr>
        <p:spPr>
          <a:xfrm>
            <a:off x="304248" y="3429000"/>
            <a:ext cx="11887751" cy="5163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Decide whether each sentence is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or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6" name="Rectangle 15">
            <a:hlinkClick r:id="" action="ppaction://noaction">
              <a:snd r:embed="rId5" name="S6_A1.wav"/>
            </a:hlinkClick>
            <a:extLst>
              <a:ext uri="{FF2B5EF4-FFF2-40B4-BE49-F238E27FC236}">
                <a16:creationId xmlns:a16="http://schemas.microsoft.com/office/drawing/2014/main" id="{F631E585-319A-4E02-ACFA-27B96D16512F}"/>
              </a:ext>
            </a:extLst>
          </p:cNvPr>
          <p:cNvSpPr/>
          <p:nvPr/>
        </p:nvSpPr>
        <p:spPr>
          <a:xfrm>
            <a:off x="304248" y="197588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7" name="Rectangle 16">
            <a:hlinkClick r:id="" action="ppaction://noaction">
              <a:snd r:embed="rId6" name="S6_A2.wav"/>
            </a:hlinkClick>
            <a:extLst>
              <a:ext uri="{FF2B5EF4-FFF2-40B4-BE49-F238E27FC236}">
                <a16:creationId xmlns:a16="http://schemas.microsoft.com/office/drawing/2014/main" id="{26C07A2F-4119-4BD1-8D6A-C1FD78C03505}"/>
              </a:ext>
            </a:extLst>
          </p:cNvPr>
          <p:cNvSpPr/>
          <p:nvPr/>
        </p:nvSpPr>
        <p:spPr>
          <a:xfrm>
            <a:off x="304247" y="2733001"/>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8" name="Rectangle 17">
            <a:hlinkClick r:id="" action="ppaction://noaction">
              <a:snd r:embed="rId7" name="S6_B1.wav"/>
            </a:hlinkClick>
            <a:extLst>
              <a:ext uri="{FF2B5EF4-FFF2-40B4-BE49-F238E27FC236}">
                <a16:creationId xmlns:a16="http://schemas.microsoft.com/office/drawing/2014/main" id="{86C154A9-F46A-444B-BBED-7BBC237AC508}"/>
              </a:ext>
            </a:extLst>
          </p:cNvPr>
          <p:cNvSpPr/>
          <p:nvPr/>
        </p:nvSpPr>
        <p:spPr>
          <a:xfrm>
            <a:off x="250092" y="422390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9" name="Rectangle 18">
            <a:hlinkClick r:id="" action="ppaction://noaction">
              <a:snd r:embed="rId8" name="S6_B2.wav"/>
            </a:hlinkClick>
            <a:extLst>
              <a:ext uri="{FF2B5EF4-FFF2-40B4-BE49-F238E27FC236}">
                <a16:creationId xmlns:a16="http://schemas.microsoft.com/office/drawing/2014/main" id="{1A923608-B678-4A07-90B6-65F431A600F1}"/>
              </a:ext>
            </a:extLst>
          </p:cNvPr>
          <p:cNvSpPr/>
          <p:nvPr/>
        </p:nvSpPr>
        <p:spPr>
          <a:xfrm>
            <a:off x="250092" y="490982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0" name="Rectangle 19">
            <a:hlinkClick r:id="" action="ppaction://noaction">
              <a:snd r:embed="rId9" name="S6_B3.wav"/>
            </a:hlinkClick>
            <a:extLst>
              <a:ext uri="{FF2B5EF4-FFF2-40B4-BE49-F238E27FC236}">
                <a16:creationId xmlns:a16="http://schemas.microsoft.com/office/drawing/2014/main" id="{DA217701-B41E-4C50-B5AC-C04D43137470}"/>
              </a:ext>
            </a:extLst>
          </p:cNvPr>
          <p:cNvSpPr/>
          <p:nvPr/>
        </p:nvSpPr>
        <p:spPr>
          <a:xfrm>
            <a:off x="238138" y="562067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pic>
        <p:nvPicPr>
          <p:cNvPr id="21" name="Graphic 20" descr="Close">
            <a:extLst>
              <a:ext uri="{FF2B5EF4-FFF2-40B4-BE49-F238E27FC236}">
                <a16:creationId xmlns:a16="http://schemas.microsoft.com/office/drawing/2014/main" id="{E1C414B1-19E3-4C33-A164-EFF0228E71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86987" y="2147935"/>
            <a:ext cx="259625" cy="259625"/>
          </a:xfrm>
          <a:prstGeom prst="rect">
            <a:avLst/>
          </a:prstGeom>
        </p:spPr>
      </p:pic>
      <p:pic>
        <p:nvPicPr>
          <p:cNvPr id="22" name="Graphic 21" descr="Close">
            <a:extLst>
              <a:ext uri="{FF2B5EF4-FFF2-40B4-BE49-F238E27FC236}">
                <a16:creationId xmlns:a16="http://schemas.microsoft.com/office/drawing/2014/main" id="{6F623576-916F-4321-9313-308F68BC47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86987" y="2746083"/>
            <a:ext cx="259625" cy="259625"/>
          </a:xfrm>
          <a:prstGeom prst="rect">
            <a:avLst/>
          </a:prstGeom>
        </p:spPr>
      </p:pic>
      <p:pic>
        <p:nvPicPr>
          <p:cNvPr id="23" name="Graphic 22" descr="Close">
            <a:extLst>
              <a:ext uri="{FF2B5EF4-FFF2-40B4-BE49-F238E27FC236}">
                <a16:creationId xmlns:a16="http://schemas.microsoft.com/office/drawing/2014/main" id="{538DAD41-32BD-4B5E-9208-4DF8A7A5FE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0861" y="4351189"/>
            <a:ext cx="259625" cy="259625"/>
          </a:xfrm>
          <a:prstGeom prst="rect">
            <a:avLst/>
          </a:prstGeom>
        </p:spPr>
      </p:pic>
      <p:pic>
        <p:nvPicPr>
          <p:cNvPr id="24" name="Graphic 23" descr="Close">
            <a:extLst>
              <a:ext uri="{FF2B5EF4-FFF2-40B4-BE49-F238E27FC236}">
                <a16:creationId xmlns:a16="http://schemas.microsoft.com/office/drawing/2014/main" id="{B427974A-05B9-48F5-B493-73374AEAB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6544" y="4989322"/>
            <a:ext cx="259625" cy="259625"/>
          </a:xfrm>
          <a:prstGeom prst="rect">
            <a:avLst/>
          </a:prstGeom>
        </p:spPr>
      </p:pic>
      <p:pic>
        <p:nvPicPr>
          <p:cNvPr id="25" name="Graphic 24" descr="Close">
            <a:extLst>
              <a:ext uri="{FF2B5EF4-FFF2-40B4-BE49-F238E27FC236}">
                <a16:creationId xmlns:a16="http://schemas.microsoft.com/office/drawing/2014/main" id="{045184C6-41E5-4C06-8A3C-772A0A18B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9663" y="5632382"/>
            <a:ext cx="259625" cy="259625"/>
          </a:xfrm>
          <a:prstGeom prst="rect">
            <a:avLst/>
          </a:prstGeom>
        </p:spPr>
      </p:pic>
    </p:spTree>
    <p:extLst>
      <p:ext uri="{BB962C8B-B14F-4D97-AF65-F5344CB8AC3E}">
        <p14:creationId xmlns:p14="http://schemas.microsoft.com/office/powerpoint/2010/main" val="36106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1810569682"/>
              </p:ext>
            </p:extLst>
          </p:nvPr>
        </p:nvGraphicFramePr>
        <p:xfrm>
          <a:off x="430968" y="2205745"/>
          <a:ext cx="10410584" cy="335777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714703">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328273">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60730">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7085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being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800"/>
                        </a:spcAft>
                      </a:pPr>
                      <a:r>
                        <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autumn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summer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0546623"/>
                  </a:ext>
                </a:extLst>
              </a:tr>
              <a:tr h="371157">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60188408"/>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buy, buying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 having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 reading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 drinking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frizzy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shopping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37085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lesson, course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meal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80825">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S2_1.wav"/>
            </a:hlinkClick>
            <a:extLst>
              <a:ext uri="{FF2B5EF4-FFF2-40B4-BE49-F238E27FC236}">
                <a16:creationId xmlns:a16="http://schemas.microsoft.com/office/drawing/2014/main" id="{8A997B6E-5985-435D-8A7D-13BDF475D415}"/>
              </a:ext>
            </a:extLst>
          </p:cNvPr>
          <p:cNvSpPr/>
          <p:nvPr/>
        </p:nvSpPr>
        <p:spPr>
          <a:xfrm>
            <a:off x="623171" y="270532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S2_2.wav"/>
            </a:hlinkClick>
            <a:extLst>
              <a:ext uri="{FF2B5EF4-FFF2-40B4-BE49-F238E27FC236}">
                <a16:creationId xmlns:a16="http://schemas.microsoft.com/office/drawing/2014/main" id="{F4615312-C611-4356-A0C5-6FE99D0344A2}"/>
              </a:ext>
            </a:extLst>
          </p:cNvPr>
          <p:cNvSpPr/>
          <p:nvPr/>
        </p:nvSpPr>
        <p:spPr>
          <a:xfrm>
            <a:off x="553965" y="344953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S2_3.wav"/>
            </a:hlinkClick>
            <a:extLst>
              <a:ext uri="{FF2B5EF4-FFF2-40B4-BE49-F238E27FC236}">
                <a16:creationId xmlns:a16="http://schemas.microsoft.com/office/drawing/2014/main" id="{01CC2E26-13CF-4F85-819C-F4E7E8906553}"/>
              </a:ext>
            </a:extLst>
          </p:cNvPr>
          <p:cNvSpPr/>
          <p:nvPr/>
        </p:nvSpPr>
        <p:spPr>
          <a:xfrm>
            <a:off x="553965" y="422869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S2_4.wav"/>
            </a:hlinkClick>
            <a:extLst>
              <a:ext uri="{FF2B5EF4-FFF2-40B4-BE49-F238E27FC236}">
                <a16:creationId xmlns:a16="http://schemas.microsoft.com/office/drawing/2014/main" id="{38586378-39B8-4178-BE89-C951F6DBEA88}"/>
              </a:ext>
            </a:extLst>
          </p:cNvPr>
          <p:cNvSpPr/>
          <p:nvPr/>
        </p:nvSpPr>
        <p:spPr>
          <a:xfrm>
            <a:off x="553965" y="49123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Faire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l’exercice, c’est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bon</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_____________ exercise is 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les courses</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pour maman.		____ _____ ______ ___________ for mum.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Il joue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 fois</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par semaine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plays ___________ per week.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Elle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manger</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cheval.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________ the horse.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 fait beau</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novembre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______ _______ _______ in November.</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déteste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boire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hate ____________ that.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 cuisine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activité</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préférée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is my favourite ____________.</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Non,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l’hiver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 it’s not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printemps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faites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de la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gymnastique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Do ______ _______ gymnastics?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496901F0-9498-4412-AAFE-F10E7AC4AD20}"/>
              </a:ext>
            </a:extLst>
          </p:cNvPr>
          <p:cNvSpPr txBox="1"/>
          <p:nvPr/>
        </p:nvSpPr>
        <p:spPr>
          <a:xfrm>
            <a:off x="8177478" y="2486285"/>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once</a:t>
            </a:r>
          </a:p>
        </p:txBody>
      </p:sp>
      <p:sp>
        <p:nvSpPr>
          <p:cNvPr id="7" name="TextBox 6">
            <a:extLst>
              <a:ext uri="{FF2B5EF4-FFF2-40B4-BE49-F238E27FC236}">
                <a16:creationId xmlns:a16="http://schemas.microsoft.com/office/drawing/2014/main" id="{1F74F733-8881-4705-BDD2-9EE69E58F667}"/>
              </a:ext>
            </a:extLst>
          </p:cNvPr>
          <p:cNvSpPr txBox="1"/>
          <p:nvPr/>
        </p:nvSpPr>
        <p:spPr>
          <a:xfrm>
            <a:off x="10036075" y="1548372"/>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good</a:t>
            </a:r>
          </a:p>
        </p:txBody>
      </p:sp>
      <p:sp>
        <p:nvSpPr>
          <p:cNvPr id="8" name="TextBox 7">
            <a:extLst>
              <a:ext uri="{FF2B5EF4-FFF2-40B4-BE49-F238E27FC236}">
                <a16:creationId xmlns:a16="http://schemas.microsoft.com/office/drawing/2014/main" id="{5F05CC59-A1B7-4A2B-8BFB-07A9A7674C85}"/>
              </a:ext>
            </a:extLst>
          </p:cNvPr>
          <p:cNvSpPr txBox="1"/>
          <p:nvPr/>
        </p:nvSpPr>
        <p:spPr>
          <a:xfrm>
            <a:off x="7087136" y="2010037"/>
            <a:ext cx="324558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 do the shopping</a:t>
            </a:r>
          </a:p>
        </p:txBody>
      </p:sp>
      <p:sp>
        <p:nvSpPr>
          <p:cNvPr id="9" name="TextBox 8">
            <a:extLst>
              <a:ext uri="{FF2B5EF4-FFF2-40B4-BE49-F238E27FC236}">
                <a16:creationId xmlns:a16="http://schemas.microsoft.com/office/drawing/2014/main" id="{D23FFCC6-B05D-4E34-95C5-E3F8E4FE3C60}"/>
              </a:ext>
            </a:extLst>
          </p:cNvPr>
          <p:cNvSpPr txBox="1"/>
          <p:nvPr/>
        </p:nvSpPr>
        <p:spPr>
          <a:xfrm>
            <a:off x="6911949" y="4297840"/>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Cooking</a:t>
            </a:r>
          </a:p>
        </p:txBody>
      </p:sp>
      <p:sp>
        <p:nvSpPr>
          <p:cNvPr id="10" name="TextBox 9">
            <a:extLst>
              <a:ext uri="{FF2B5EF4-FFF2-40B4-BE49-F238E27FC236}">
                <a16:creationId xmlns:a16="http://schemas.microsoft.com/office/drawing/2014/main" id="{C8DCD1C0-D085-4174-AF1A-038FBBAEF018}"/>
              </a:ext>
            </a:extLst>
          </p:cNvPr>
          <p:cNvSpPr txBox="1"/>
          <p:nvPr/>
        </p:nvSpPr>
        <p:spPr>
          <a:xfrm>
            <a:off x="7322373" y="2938550"/>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feeds</a:t>
            </a:r>
          </a:p>
        </p:txBody>
      </p:sp>
      <p:sp>
        <p:nvSpPr>
          <p:cNvPr id="11" name="TextBox 10">
            <a:extLst>
              <a:ext uri="{FF2B5EF4-FFF2-40B4-BE49-F238E27FC236}">
                <a16:creationId xmlns:a16="http://schemas.microsoft.com/office/drawing/2014/main" id="{6207A508-AFB1-4BCF-B9AE-92893A35EFC3}"/>
              </a:ext>
            </a:extLst>
          </p:cNvPr>
          <p:cNvSpPr txBox="1"/>
          <p:nvPr/>
        </p:nvSpPr>
        <p:spPr>
          <a:xfrm>
            <a:off x="7213654" y="3394780"/>
            <a:ext cx="3245582"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It is good weather</a:t>
            </a:r>
          </a:p>
        </p:txBody>
      </p:sp>
      <p:sp>
        <p:nvSpPr>
          <p:cNvPr id="12" name="TextBox 11">
            <a:extLst>
              <a:ext uri="{FF2B5EF4-FFF2-40B4-BE49-F238E27FC236}">
                <a16:creationId xmlns:a16="http://schemas.microsoft.com/office/drawing/2014/main" id="{AAF8D2A2-722C-4958-8E45-A3C582062A01}"/>
              </a:ext>
            </a:extLst>
          </p:cNvPr>
          <p:cNvSpPr txBox="1"/>
          <p:nvPr/>
        </p:nvSpPr>
        <p:spPr>
          <a:xfrm>
            <a:off x="7689262" y="3851010"/>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drinking</a:t>
            </a:r>
          </a:p>
        </p:txBody>
      </p:sp>
      <p:sp>
        <p:nvSpPr>
          <p:cNvPr id="13" name="TextBox 12">
            <a:extLst>
              <a:ext uri="{FF2B5EF4-FFF2-40B4-BE49-F238E27FC236}">
                <a16:creationId xmlns:a16="http://schemas.microsoft.com/office/drawing/2014/main" id="{C7FE186A-C3F9-4029-B82C-8A463DEF4CEE}"/>
              </a:ext>
            </a:extLst>
          </p:cNvPr>
          <p:cNvSpPr txBox="1"/>
          <p:nvPr/>
        </p:nvSpPr>
        <p:spPr>
          <a:xfrm>
            <a:off x="7087136" y="1585413"/>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Doing</a:t>
            </a:r>
          </a:p>
        </p:txBody>
      </p:sp>
      <p:sp>
        <p:nvSpPr>
          <p:cNvPr id="14" name="TextBox 13">
            <a:extLst>
              <a:ext uri="{FF2B5EF4-FFF2-40B4-BE49-F238E27FC236}">
                <a16:creationId xmlns:a16="http://schemas.microsoft.com/office/drawing/2014/main" id="{AAFE080E-98DB-42EE-A3A1-10064BD85BFE}"/>
              </a:ext>
            </a:extLst>
          </p:cNvPr>
          <p:cNvSpPr txBox="1"/>
          <p:nvPr/>
        </p:nvSpPr>
        <p:spPr>
          <a:xfrm>
            <a:off x="10655958" y="4297839"/>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activity</a:t>
            </a:r>
          </a:p>
        </p:txBody>
      </p:sp>
      <p:sp>
        <p:nvSpPr>
          <p:cNvPr id="15" name="TextBox 14">
            <a:extLst>
              <a:ext uri="{FF2B5EF4-FFF2-40B4-BE49-F238E27FC236}">
                <a16:creationId xmlns:a16="http://schemas.microsoft.com/office/drawing/2014/main" id="{B1BFC239-BF07-4EFF-8C6A-459B59A0A9DB}"/>
              </a:ext>
            </a:extLst>
          </p:cNvPr>
          <p:cNvSpPr txBox="1"/>
          <p:nvPr/>
        </p:nvSpPr>
        <p:spPr>
          <a:xfrm>
            <a:off x="8400001" y="4760843"/>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winter</a:t>
            </a:r>
          </a:p>
        </p:txBody>
      </p:sp>
      <p:sp>
        <p:nvSpPr>
          <p:cNvPr id="16" name="TextBox 15">
            <a:extLst>
              <a:ext uri="{FF2B5EF4-FFF2-40B4-BE49-F238E27FC236}">
                <a16:creationId xmlns:a16="http://schemas.microsoft.com/office/drawing/2014/main" id="{40C8F046-A823-4D97-9BA3-C4B0049C0642}"/>
              </a:ext>
            </a:extLst>
          </p:cNvPr>
          <p:cNvSpPr txBox="1"/>
          <p:nvPr/>
        </p:nvSpPr>
        <p:spPr>
          <a:xfrm>
            <a:off x="7689262" y="5206335"/>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spring</a:t>
            </a:r>
          </a:p>
        </p:txBody>
      </p:sp>
      <p:sp>
        <p:nvSpPr>
          <p:cNvPr id="18" name="TextBox 17">
            <a:extLst>
              <a:ext uri="{FF2B5EF4-FFF2-40B4-BE49-F238E27FC236}">
                <a16:creationId xmlns:a16="http://schemas.microsoft.com/office/drawing/2014/main" id="{A12AB2F0-B8FF-4292-A246-AB8019908394}"/>
              </a:ext>
            </a:extLst>
          </p:cNvPr>
          <p:cNvSpPr txBox="1"/>
          <p:nvPr/>
        </p:nvSpPr>
        <p:spPr>
          <a:xfrm>
            <a:off x="7464300" y="5690406"/>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you do</a:t>
            </a:r>
          </a:p>
        </p:txBody>
      </p:sp>
    </p:spTree>
    <p:extLst>
      <p:ext uri="{BB962C8B-B14F-4D97-AF65-F5344CB8AC3E}">
        <p14:creationId xmlns:p14="http://schemas.microsoft.com/office/powerpoint/2010/main" val="14702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 like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washing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fish</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le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Buying</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water</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expensive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de l’_______,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goes (does)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cycling.		______ _______ du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cyclisme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We are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 autumn.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sommes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hate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tidying</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bedroom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déteste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ma 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You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always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make an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effort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un 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 you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like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petanque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Est-</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que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 ________la____________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Where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the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ice cream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__________ ?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They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kitchen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Elles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They go (do)</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skiing.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___________ du ski.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46</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7E19F301-E7F1-452C-B125-912488BD715D}"/>
              </a:ext>
            </a:extLst>
          </p:cNvPr>
          <p:cNvSpPr txBox="1"/>
          <p:nvPr/>
        </p:nvSpPr>
        <p:spPr>
          <a:xfrm>
            <a:off x="6512372" y="1617596"/>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laver</a:t>
            </a:r>
          </a:p>
        </p:txBody>
      </p:sp>
      <p:sp>
        <p:nvSpPr>
          <p:cNvPr id="12" name="TextBox 11">
            <a:extLst>
              <a:ext uri="{FF2B5EF4-FFF2-40B4-BE49-F238E27FC236}">
                <a16:creationId xmlns:a16="http://schemas.microsoft.com/office/drawing/2014/main" id="{8044B588-3DC0-482F-968E-6B50D2D11CC0}"/>
              </a:ext>
            </a:extLst>
          </p:cNvPr>
          <p:cNvSpPr txBox="1"/>
          <p:nvPr/>
        </p:nvSpPr>
        <p:spPr>
          <a:xfrm>
            <a:off x="8155968" y="1617596"/>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poisson</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E22DFAEF-7644-40D7-80A1-CF42256042C0}"/>
              </a:ext>
            </a:extLst>
          </p:cNvPr>
          <p:cNvSpPr txBox="1"/>
          <p:nvPr/>
        </p:nvSpPr>
        <p:spPr>
          <a:xfrm>
            <a:off x="5197011" y="2061869"/>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Acheter</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B818264B-75A5-4E61-A3CA-2645B6AD8A56}"/>
              </a:ext>
            </a:extLst>
          </p:cNvPr>
          <p:cNvSpPr txBox="1"/>
          <p:nvPr/>
        </p:nvSpPr>
        <p:spPr>
          <a:xfrm>
            <a:off x="7256979" y="2081399"/>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eau</a:t>
            </a:r>
            <a:endParaRPr lang="en-GB" sz="2400" b="1" dirty="0">
              <a:solidFill>
                <a:srgbClr val="FF0066"/>
              </a:solidFill>
              <a:latin typeface="Century Gothic" panose="020B0502020202020204" pitchFamily="34" charset="0"/>
            </a:endParaRPr>
          </a:p>
        </p:txBody>
      </p:sp>
      <p:sp>
        <p:nvSpPr>
          <p:cNvPr id="15" name="TextBox 14">
            <a:extLst>
              <a:ext uri="{FF2B5EF4-FFF2-40B4-BE49-F238E27FC236}">
                <a16:creationId xmlns:a16="http://schemas.microsoft.com/office/drawing/2014/main" id="{68E9CCA9-8D2F-4FC5-9335-08F0C9291EE6}"/>
              </a:ext>
            </a:extLst>
          </p:cNvPr>
          <p:cNvSpPr txBox="1"/>
          <p:nvPr/>
        </p:nvSpPr>
        <p:spPr>
          <a:xfrm>
            <a:off x="5459001" y="2506142"/>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Il fait</a:t>
            </a:r>
          </a:p>
        </p:txBody>
      </p:sp>
      <p:sp>
        <p:nvSpPr>
          <p:cNvPr id="16" name="TextBox 15">
            <a:extLst>
              <a:ext uri="{FF2B5EF4-FFF2-40B4-BE49-F238E27FC236}">
                <a16:creationId xmlns:a16="http://schemas.microsoft.com/office/drawing/2014/main" id="{74C0247D-2B7B-4EA6-AE98-DCEEDD9DC016}"/>
              </a:ext>
            </a:extLst>
          </p:cNvPr>
          <p:cNvSpPr txBox="1"/>
          <p:nvPr/>
        </p:nvSpPr>
        <p:spPr>
          <a:xfrm>
            <a:off x="7110103" y="3003634"/>
            <a:ext cx="226039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en</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automne</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5BF5B2DC-4D69-4F22-A51D-6CD28B718409}"/>
              </a:ext>
            </a:extLst>
          </p:cNvPr>
          <p:cNvSpPr txBox="1"/>
          <p:nvPr/>
        </p:nvSpPr>
        <p:spPr>
          <a:xfrm>
            <a:off x="6743149" y="3461717"/>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ranger</a:t>
            </a:r>
          </a:p>
        </p:txBody>
      </p:sp>
      <p:sp>
        <p:nvSpPr>
          <p:cNvPr id="18" name="TextBox 17">
            <a:extLst>
              <a:ext uri="{FF2B5EF4-FFF2-40B4-BE49-F238E27FC236}">
                <a16:creationId xmlns:a16="http://schemas.microsoft.com/office/drawing/2014/main" id="{0621975A-8036-46D0-A98A-862DAC232F20}"/>
              </a:ext>
            </a:extLst>
          </p:cNvPr>
          <p:cNvSpPr txBox="1"/>
          <p:nvPr/>
        </p:nvSpPr>
        <p:spPr>
          <a:xfrm>
            <a:off x="8545848" y="3429000"/>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chambre</a:t>
            </a:r>
          </a:p>
        </p:txBody>
      </p:sp>
      <p:sp>
        <p:nvSpPr>
          <p:cNvPr id="19" name="TextBox 18">
            <a:extLst>
              <a:ext uri="{FF2B5EF4-FFF2-40B4-BE49-F238E27FC236}">
                <a16:creationId xmlns:a16="http://schemas.microsoft.com/office/drawing/2014/main" id="{BB654E6A-DAC1-4AEC-956E-2E7AD8B8D8B0}"/>
              </a:ext>
            </a:extLst>
          </p:cNvPr>
          <p:cNvSpPr txBox="1"/>
          <p:nvPr/>
        </p:nvSpPr>
        <p:spPr>
          <a:xfrm>
            <a:off x="6096000" y="3899110"/>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toujours</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6788921-5CED-45B9-A460-F46AAD27CCF2}"/>
              </a:ext>
            </a:extLst>
          </p:cNvPr>
          <p:cNvSpPr txBox="1"/>
          <p:nvPr/>
        </p:nvSpPr>
        <p:spPr>
          <a:xfrm>
            <a:off x="7926009" y="3911494"/>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effort</a:t>
            </a:r>
          </a:p>
        </p:txBody>
      </p:sp>
      <p:sp>
        <p:nvSpPr>
          <p:cNvPr id="21" name="TextBox 20">
            <a:extLst>
              <a:ext uri="{FF2B5EF4-FFF2-40B4-BE49-F238E27FC236}">
                <a16:creationId xmlns:a16="http://schemas.microsoft.com/office/drawing/2014/main" id="{AA6CFFB6-6DBD-49AD-9F01-E79B1E122AF9}"/>
              </a:ext>
            </a:extLst>
          </p:cNvPr>
          <p:cNvSpPr txBox="1"/>
          <p:nvPr/>
        </p:nvSpPr>
        <p:spPr>
          <a:xfrm>
            <a:off x="6994989" y="4369577"/>
            <a:ext cx="1315361"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aimes</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6DC71120-9593-4917-BEF0-AA48A513748C}"/>
              </a:ext>
            </a:extLst>
          </p:cNvPr>
          <p:cNvSpPr txBox="1"/>
          <p:nvPr/>
        </p:nvSpPr>
        <p:spPr>
          <a:xfrm>
            <a:off x="8251425" y="4377166"/>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pétanque</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0442065A-8F2D-4BF1-9C09-C08E0351408E}"/>
              </a:ext>
            </a:extLst>
          </p:cNvPr>
          <p:cNvSpPr txBox="1"/>
          <p:nvPr/>
        </p:nvSpPr>
        <p:spPr>
          <a:xfrm>
            <a:off x="5197011" y="4805116"/>
            <a:ext cx="68722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Où</a:t>
            </a:r>
            <a:endParaRPr lang="en-GB" sz="24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A2AC8C97-6F41-4925-A456-BD733124777D}"/>
              </a:ext>
            </a:extLst>
          </p:cNvPr>
          <p:cNvSpPr txBox="1"/>
          <p:nvPr/>
        </p:nvSpPr>
        <p:spPr>
          <a:xfrm>
            <a:off x="6724218" y="4815032"/>
            <a:ext cx="1201791"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glace</a:t>
            </a:r>
          </a:p>
        </p:txBody>
      </p:sp>
      <p:sp>
        <p:nvSpPr>
          <p:cNvPr id="25" name="TextBox 24">
            <a:extLst>
              <a:ext uri="{FF2B5EF4-FFF2-40B4-BE49-F238E27FC236}">
                <a16:creationId xmlns:a16="http://schemas.microsoft.com/office/drawing/2014/main" id="{CE96107B-355B-42B6-84EC-0AA2A969D704}"/>
              </a:ext>
            </a:extLst>
          </p:cNvPr>
          <p:cNvSpPr txBox="1"/>
          <p:nvPr/>
        </p:nvSpPr>
        <p:spPr>
          <a:xfrm>
            <a:off x="5884239" y="5296227"/>
            <a:ext cx="898989"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ont</a:t>
            </a:r>
            <a:endParaRPr lang="en-GB" sz="2400" b="1" dirty="0">
              <a:solidFill>
                <a:srgbClr val="FF0066"/>
              </a:solidFill>
              <a:latin typeface="Century Gothic" panose="020B0502020202020204" pitchFamily="34" charset="0"/>
            </a:endParaRPr>
          </a:p>
        </p:txBody>
      </p:sp>
      <p:sp>
        <p:nvSpPr>
          <p:cNvPr id="26" name="TextBox 25">
            <a:extLst>
              <a:ext uri="{FF2B5EF4-FFF2-40B4-BE49-F238E27FC236}">
                <a16:creationId xmlns:a16="http://schemas.microsoft.com/office/drawing/2014/main" id="{F34601DB-918D-4BEC-8318-6F6F8BE6B5F4}"/>
              </a:ext>
            </a:extLst>
          </p:cNvPr>
          <p:cNvSpPr txBox="1"/>
          <p:nvPr/>
        </p:nvSpPr>
        <p:spPr>
          <a:xfrm>
            <a:off x="7411361" y="5296996"/>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cuisine</a:t>
            </a:r>
          </a:p>
        </p:txBody>
      </p:sp>
      <p:sp>
        <p:nvSpPr>
          <p:cNvPr id="27" name="TextBox 26">
            <a:extLst>
              <a:ext uri="{FF2B5EF4-FFF2-40B4-BE49-F238E27FC236}">
                <a16:creationId xmlns:a16="http://schemas.microsoft.com/office/drawing/2014/main" id="{61FCB632-4D5C-4009-B8B0-0B0F7A262AD8}"/>
              </a:ext>
            </a:extLst>
          </p:cNvPr>
          <p:cNvSpPr txBox="1"/>
          <p:nvPr/>
        </p:nvSpPr>
        <p:spPr>
          <a:xfrm>
            <a:off x="5540625" y="5727041"/>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Ils</a:t>
            </a:r>
            <a:r>
              <a:rPr lang="en-GB" sz="2400" b="1" dirty="0">
                <a:solidFill>
                  <a:srgbClr val="FF0066"/>
                </a:solidFill>
                <a:latin typeface="Century Gothic" panose="020B0502020202020204" pitchFamily="34" charset="0"/>
              </a:rPr>
              <a:t> font</a:t>
            </a:r>
          </a:p>
        </p:txBody>
      </p:sp>
    </p:spTree>
    <p:extLst>
      <p:ext uri="{BB962C8B-B14F-4D97-AF65-F5344CB8AC3E}">
        <p14:creationId xmlns:p14="http://schemas.microsoft.com/office/powerpoint/2010/main" val="24791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[1/2]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cherches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crayons.</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…pose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…corrigent les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réponses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silence.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89DCDCC7-2D67-446D-8D73-A513BA3B36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370" y="1936999"/>
            <a:ext cx="259625" cy="259625"/>
          </a:xfrm>
          <a:prstGeom prst="rect">
            <a:avLst/>
          </a:prstGeom>
        </p:spPr>
      </p:pic>
      <p:pic>
        <p:nvPicPr>
          <p:cNvPr id="10" name="Graphic 9" descr="Close">
            <a:extLst>
              <a:ext uri="{FF2B5EF4-FFF2-40B4-BE49-F238E27FC236}">
                <a16:creationId xmlns:a16="http://schemas.microsoft.com/office/drawing/2014/main" id="{1FEF2877-7BAE-48C7-BF55-AA78C3D65E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370" y="5982289"/>
            <a:ext cx="259625" cy="259625"/>
          </a:xfrm>
          <a:prstGeom prst="rect">
            <a:avLst/>
          </a:prstGeom>
        </p:spPr>
      </p:pic>
      <p:pic>
        <p:nvPicPr>
          <p:cNvPr id="11" name="Graphic 10" descr="Close">
            <a:extLst>
              <a:ext uri="{FF2B5EF4-FFF2-40B4-BE49-F238E27FC236}">
                <a16:creationId xmlns:a16="http://schemas.microsoft.com/office/drawing/2014/main" id="{5386E5D7-C6CE-47C4-A77B-E48C272D26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9425" y="1453431"/>
            <a:ext cx="259625" cy="259625"/>
          </a:xfrm>
          <a:prstGeom prst="rect">
            <a:avLst/>
          </a:prstGeom>
        </p:spPr>
      </p:pic>
      <p:pic>
        <p:nvPicPr>
          <p:cNvPr id="12" name="Graphic 11" descr="Close">
            <a:extLst>
              <a:ext uri="{FF2B5EF4-FFF2-40B4-BE49-F238E27FC236}">
                <a16:creationId xmlns:a16="http://schemas.microsoft.com/office/drawing/2014/main" id="{86C5C84D-2FE4-4009-8BEF-05C22BBAA9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9425" y="5506720"/>
            <a:ext cx="259625" cy="259625"/>
          </a:xfrm>
          <a:prstGeom prst="rect">
            <a:avLst/>
          </a:prstGeom>
        </p:spPr>
      </p:pic>
    </p:spTree>
    <p:extLst>
      <p:ext uri="{BB962C8B-B14F-4D97-AF65-F5344CB8AC3E}">
        <p14:creationId xmlns:p14="http://schemas.microsoft.com/office/powerpoint/2010/main" val="23276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[2/2]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donne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l’aide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faisons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tâche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problème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F1A203B1-5F79-4974-B08C-71B4150A63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8182" y="3364502"/>
            <a:ext cx="259625" cy="259625"/>
          </a:xfrm>
          <a:prstGeom prst="rect">
            <a:avLst/>
          </a:prstGeom>
        </p:spPr>
      </p:pic>
      <p:pic>
        <p:nvPicPr>
          <p:cNvPr id="10" name="Graphic 9" descr="Close">
            <a:extLst>
              <a:ext uri="{FF2B5EF4-FFF2-40B4-BE49-F238E27FC236}">
                <a16:creationId xmlns:a16="http://schemas.microsoft.com/office/drawing/2014/main" id="{B3F48096-0D11-4370-8D46-1340497B2C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8181" y="5019833"/>
            <a:ext cx="259625" cy="259625"/>
          </a:xfrm>
          <a:prstGeom prst="rect">
            <a:avLst/>
          </a:prstGeom>
        </p:spPr>
      </p:pic>
      <p:pic>
        <p:nvPicPr>
          <p:cNvPr id="11" name="Graphic 10" descr="Close">
            <a:extLst>
              <a:ext uri="{FF2B5EF4-FFF2-40B4-BE49-F238E27FC236}">
                <a16:creationId xmlns:a16="http://schemas.microsoft.com/office/drawing/2014/main" id="{F1087AEE-92CC-4823-B371-02D22F8796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6991" y="1453431"/>
            <a:ext cx="259625" cy="259625"/>
          </a:xfrm>
          <a:prstGeom prst="rect">
            <a:avLst/>
          </a:prstGeom>
        </p:spPr>
      </p:pic>
      <p:pic>
        <p:nvPicPr>
          <p:cNvPr id="12" name="Graphic 11" descr="Close">
            <a:extLst>
              <a:ext uri="{FF2B5EF4-FFF2-40B4-BE49-F238E27FC236}">
                <a16:creationId xmlns:a16="http://schemas.microsoft.com/office/drawing/2014/main" id="{98CC9DDA-D00F-4DF5-A730-3313D9715F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6990" y="5523231"/>
            <a:ext cx="259625" cy="259625"/>
          </a:xfrm>
          <a:prstGeom prst="rect">
            <a:avLst/>
          </a:prstGeom>
        </p:spPr>
      </p:pic>
    </p:spTree>
    <p:extLst>
      <p:ext uri="{BB962C8B-B14F-4D97-AF65-F5344CB8AC3E}">
        <p14:creationId xmlns:p14="http://schemas.microsoft.com/office/powerpoint/2010/main" val="39225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93E2-AFC8-4553-B9EB-D3B3935FBBB6}"/>
              </a:ext>
            </a:extLst>
          </p:cNvPr>
          <p:cNvSpPr>
            <a:spLocks noGrp="1"/>
          </p:cNvSpPr>
          <p:nvPr>
            <p:ph type="title"/>
          </p:nvPr>
        </p:nvSpPr>
        <p:spPr>
          <a:xfrm>
            <a:off x="1174809" y="288799"/>
            <a:ext cx="10972440" cy="251773"/>
          </a:xfrm>
        </p:spPr>
        <p:txBody>
          <a:bodyPr/>
          <a:lstStyle/>
          <a:p>
            <a:r>
              <a:rPr lang="en-GB" sz="2800" b="1" dirty="0">
                <a:solidFill>
                  <a:srgbClr val="1F3864"/>
                </a:solidFill>
                <a:latin typeface="Century Gothic" panose="020B0502020202020204" pitchFamily="34" charset="0"/>
              </a:rPr>
              <a:t>Grammar</a:t>
            </a:r>
          </a:p>
        </p:txBody>
      </p:sp>
      <p:graphicFrame>
        <p:nvGraphicFramePr>
          <p:cNvPr id="3" name="Table 2">
            <a:extLst>
              <a:ext uri="{FF2B5EF4-FFF2-40B4-BE49-F238E27FC236}">
                <a16:creationId xmlns:a16="http://schemas.microsoft.com/office/drawing/2014/main" id="{BF144E02-7CD7-48BE-B4AC-085B12BF6A10}"/>
              </a:ext>
            </a:extLst>
          </p:cNvPr>
          <p:cNvGraphicFramePr>
            <a:graphicFrameLocks noGrp="1"/>
          </p:cNvGraphicFramePr>
          <p:nvPr/>
        </p:nvGraphicFramePr>
        <p:xfrm>
          <a:off x="195953" y="3241123"/>
          <a:ext cx="11767821" cy="3512936"/>
        </p:xfrm>
        <a:graphic>
          <a:graphicData uri="http://schemas.openxmlformats.org/drawingml/2006/table">
            <a:tbl>
              <a:tblPr firstRow="1" firstCol="1" bandRow="1"/>
              <a:tblGrid>
                <a:gridCol w="332355">
                  <a:extLst>
                    <a:ext uri="{9D8B030D-6E8A-4147-A177-3AD203B41FA5}">
                      <a16:colId xmlns:a16="http://schemas.microsoft.com/office/drawing/2014/main" val="1061103924"/>
                    </a:ext>
                  </a:extLst>
                </a:gridCol>
                <a:gridCol w="6589145">
                  <a:extLst>
                    <a:ext uri="{9D8B030D-6E8A-4147-A177-3AD203B41FA5}">
                      <a16:colId xmlns:a16="http://schemas.microsoft.com/office/drawing/2014/main" val="2833441794"/>
                    </a:ext>
                  </a:extLst>
                </a:gridCol>
                <a:gridCol w="4846321">
                  <a:extLst>
                    <a:ext uri="{9D8B030D-6E8A-4147-A177-3AD203B41FA5}">
                      <a16:colId xmlns:a16="http://schemas.microsoft.com/office/drawing/2014/main" val="1981576122"/>
                    </a:ext>
                  </a:extLst>
                </a:gridCol>
              </a:tblGrid>
              <a:tr h="878234">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Aujourd’hui, il _________ froid.                      </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it</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cold.</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personne</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soif</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person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thirsty.</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Elle ________ sportive.</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She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sporty.</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Sur la table _________ un cadeau.          </a:t>
                      </a:r>
                    </a:p>
                    <a:p>
                      <a:pPr>
                        <a:lnSpc>
                          <a:spcPct val="107000"/>
                        </a:lnSpc>
                        <a:spcAft>
                          <a:spcPts val="800"/>
                        </a:spcAft>
                      </a:pP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On the table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there</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 present.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sp>
        <p:nvSpPr>
          <p:cNvPr id="4" name="Rectangle 1">
            <a:extLst>
              <a:ext uri="{FF2B5EF4-FFF2-40B4-BE49-F238E27FC236}">
                <a16:creationId xmlns:a16="http://schemas.microsoft.com/office/drawing/2014/main" id="{A28896F2-E6EF-4349-B905-1A9E080BE594}"/>
              </a:ext>
            </a:extLst>
          </p:cNvPr>
          <p:cNvSpPr>
            <a:spLocks noChangeArrowheads="1"/>
          </p:cNvSpPr>
          <p:nvPr/>
        </p:nvSpPr>
        <p:spPr bwMode="auto">
          <a:xfrm>
            <a:off x="142240" y="2708088"/>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3470366D-C5B7-40D0-8664-F6FE20100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4" y="103941"/>
            <a:ext cx="1236429" cy="1256055"/>
          </a:xfrm>
          <a:prstGeom prst="rect">
            <a:avLst/>
          </a:prstGeom>
        </p:spPr>
      </p:pic>
      <p:pic>
        <p:nvPicPr>
          <p:cNvPr id="6" name="Picture 5" descr="Icon&#10;&#10;Description automatically generated">
            <a:extLst>
              <a:ext uri="{FF2B5EF4-FFF2-40B4-BE49-F238E27FC236}">
                <a16:creationId xmlns:a16="http://schemas.microsoft.com/office/drawing/2014/main" id="{2E9B2B50-3EB2-4846-A44F-C153787FFA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7" name="Title 2">
            <a:extLst>
              <a:ext uri="{FF2B5EF4-FFF2-40B4-BE49-F238E27FC236}">
                <a16:creationId xmlns:a16="http://schemas.microsoft.com/office/drawing/2014/main" id="{F423048F-911E-4E5F-8297-948B3C224B8A}"/>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F390E2D2-BBC2-4132-B341-3F7F84AE0542}"/>
              </a:ext>
            </a:extLst>
          </p:cNvPr>
          <p:cNvGraphicFramePr>
            <a:graphicFrameLocks noGrp="1"/>
          </p:cNvGraphicFramePr>
          <p:nvPr/>
        </p:nvGraphicFramePr>
        <p:xfrm>
          <a:off x="195952" y="1571047"/>
          <a:ext cx="11767821" cy="825881"/>
        </p:xfrm>
        <a:graphic>
          <a:graphicData uri="http://schemas.openxmlformats.org/drawingml/2006/table">
            <a:tbl>
              <a:tblPr firstRow="1" firstCol="1" bandRow="1"/>
              <a:tblGrid>
                <a:gridCol w="461722">
                  <a:extLst>
                    <a:ext uri="{9D8B030D-6E8A-4147-A177-3AD203B41FA5}">
                      <a16:colId xmlns:a16="http://schemas.microsoft.com/office/drawing/2014/main" val="3601750504"/>
                    </a:ext>
                  </a:extLst>
                </a:gridCol>
                <a:gridCol w="2691316">
                  <a:extLst>
                    <a:ext uri="{9D8B030D-6E8A-4147-A177-3AD203B41FA5}">
                      <a16:colId xmlns:a16="http://schemas.microsoft.com/office/drawing/2014/main" val="1038675324"/>
                    </a:ext>
                  </a:extLst>
                </a:gridCol>
                <a:gridCol w="2148840">
                  <a:extLst>
                    <a:ext uri="{9D8B030D-6E8A-4147-A177-3AD203B41FA5}">
                      <a16:colId xmlns:a16="http://schemas.microsoft.com/office/drawing/2014/main" val="2116411571"/>
                    </a:ext>
                  </a:extLst>
                </a:gridCol>
                <a:gridCol w="411480">
                  <a:extLst>
                    <a:ext uri="{9D8B030D-6E8A-4147-A177-3AD203B41FA5}">
                      <a16:colId xmlns:a16="http://schemas.microsoft.com/office/drawing/2014/main" val="3064309855"/>
                    </a:ext>
                  </a:extLst>
                </a:gridCol>
                <a:gridCol w="468630">
                  <a:extLst>
                    <a:ext uri="{9D8B030D-6E8A-4147-A177-3AD203B41FA5}">
                      <a16:colId xmlns:a16="http://schemas.microsoft.com/office/drawing/2014/main" val="2694346709"/>
                    </a:ext>
                  </a:extLst>
                </a:gridCol>
                <a:gridCol w="3370645">
                  <a:extLst>
                    <a:ext uri="{9D8B030D-6E8A-4147-A177-3AD203B41FA5}">
                      <a16:colId xmlns:a16="http://schemas.microsoft.com/office/drawing/2014/main" val="3656298852"/>
                    </a:ext>
                  </a:extLst>
                </a:gridCol>
                <a:gridCol w="2215188">
                  <a:extLst>
                    <a:ext uri="{9D8B030D-6E8A-4147-A177-3AD203B41FA5}">
                      <a16:colId xmlns:a16="http://schemas.microsoft.com/office/drawing/2014/main" val="1461030526"/>
                    </a:ext>
                  </a:extLst>
                </a:gridCol>
              </a:tblGrid>
              <a:tr h="539750">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préfère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parler.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déteste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chante.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3193"/>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C9BD36EF-1542-4665-B0AF-17C582D565A8}"/>
              </a:ext>
            </a:extLst>
          </p:cNvPr>
          <p:cNvSpPr/>
          <p:nvPr/>
        </p:nvSpPr>
        <p:spPr>
          <a:xfrm>
            <a:off x="3405666" y="1791374"/>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ight Brace 9" descr="right brace to connect possible answers with the question">
            <a:extLst>
              <a:ext uri="{FF2B5EF4-FFF2-40B4-BE49-F238E27FC236}">
                <a16:creationId xmlns:a16="http://schemas.microsoft.com/office/drawing/2014/main" id="{CB54D676-85CC-450E-9997-ABFADFB848E6}"/>
              </a:ext>
            </a:extLst>
          </p:cNvPr>
          <p:cNvSpPr/>
          <p:nvPr/>
        </p:nvSpPr>
        <p:spPr>
          <a:xfrm>
            <a:off x="8989695" y="1791949"/>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E8B7371D-3F83-46F6-A66B-F6303FA1014C}"/>
              </a:ext>
            </a:extLst>
          </p:cNvPr>
          <p:cNvSpPr/>
          <p:nvPr/>
        </p:nvSpPr>
        <p:spPr>
          <a:xfrm>
            <a:off x="1136390" y="915006"/>
            <a:ext cx="946812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by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2" name="Graphic 11" descr="Close">
            <a:extLst>
              <a:ext uri="{FF2B5EF4-FFF2-40B4-BE49-F238E27FC236}">
                <a16:creationId xmlns:a16="http://schemas.microsoft.com/office/drawing/2014/main" id="{EB1C3E61-7AAC-4CF1-A754-4C31F89416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1139" y="2094260"/>
            <a:ext cx="259625" cy="259625"/>
          </a:xfrm>
          <a:prstGeom prst="rect">
            <a:avLst/>
          </a:prstGeom>
        </p:spPr>
      </p:pic>
      <p:pic>
        <p:nvPicPr>
          <p:cNvPr id="13" name="Graphic 12" descr="Close">
            <a:extLst>
              <a:ext uri="{FF2B5EF4-FFF2-40B4-BE49-F238E27FC236}">
                <a16:creationId xmlns:a16="http://schemas.microsoft.com/office/drawing/2014/main" id="{7481C398-3A52-432A-A30D-2F4EC5370E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6719" y="1606901"/>
            <a:ext cx="259625" cy="259625"/>
          </a:xfrm>
          <a:prstGeom prst="rect">
            <a:avLst/>
          </a:prstGeom>
        </p:spPr>
      </p:pic>
      <p:pic>
        <p:nvPicPr>
          <p:cNvPr id="14" name="Graphic 13" descr="Close">
            <a:extLst>
              <a:ext uri="{FF2B5EF4-FFF2-40B4-BE49-F238E27FC236}">
                <a16:creationId xmlns:a16="http://schemas.microsoft.com/office/drawing/2014/main" id="{0D6189D7-253B-4D3F-B3A6-AD059D41B0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6938" y="3552946"/>
            <a:ext cx="259625" cy="259625"/>
          </a:xfrm>
          <a:prstGeom prst="rect">
            <a:avLst/>
          </a:prstGeom>
        </p:spPr>
      </p:pic>
      <p:pic>
        <p:nvPicPr>
          <p:cNvPr id="15" name="Graphic 14" descr="Close">
            <a:extLst>
              <a:ext uri="{FF2B5EF4-FFF2-40B4-BE49-F238E27FC236}">
                <a16:creationId xmlns:a16="http://schemas.microsoft.com/office/drawing/2014/main" id="{7A9DE97F-BB1A-45D0-A08A-4BFFA73FC2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7818" y="4427221"/>
            <a:ext cx="259625" cy="259625"/>
          </a:xfrm>
          <a:prstGeom prst="rect">
            <a:avLst/>
          </a:prstGeom>
        </p:spPr>
      </p:pic>
      <p:pic>
        <p:nvPicPr>
          <p:cNvPr id="16" name="Graphic 15" descr="Close">
            <a:extLst>
              <a:ext uri="{FF2B5EF4-FFF2-40B4-BE49-F238E27FC236}">
                <a16:creationId xmlns:a16="http://schemas.microsoft.com/office/drawing/2014/main" id="{D9B02245-7BF6-4011-96FB-C860AFF4A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8745" y="5300016"/>
            <a:ext cx="259625" cy="259625"/>
          </a:xfrm>
          <a:prstGeom prst="rect">
            <a:avLst/>
          </a:prstGeom>
        </p:spPr>
      </p:pic>
      <p:pic>
        <p:nvPicPr>
          <p:cNvPr id="17" name="Graphic 16" descr="Close">
            <a:extLst>
              <a:ext uri="{FF2B5EF4-FFF2-40B4-BE49-F238E27FC236}">
                <a16:creationId xmlns:a16="http://schemas.microsoft.com/office/drawing/2014/main" id="{BE6E1F0D-4645-4BC4-A860-1CCF763A97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89836" y="6204706"/>
            <a:ext cx="259625" cy="259625"/>
          </a:xfrm>
          <a:prstGeom prst="rect">
            <a:avLst/>
          </a:prstGeom>
        </p:spPr>
      </p:pic>
    </p:spTree>
    <p:extLst>
      <p:ext uri="{BB962C8B-B14F-4D97-AF65-F5344CB8AC3E}">
        <p14:creationId xmlns:p14="http://schemas.microsoft.com/office/powerpoint/2010/main" val="339071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5" name="Title 2">
            <a:extLst>
              <a:ext uri="{FF2B5EF4-FFF2-40B4-BE49-F238E27FC236}">
                <a16:creationId xmlns:a16="http://schemas.microsoft.com/office/drawing/2014/main" id="{6FFFBCD4-DF71-4486-977C-BB28FA966E3D}"/>
              </a:ext>
            </a:extLst>
          </p:cNvPr>
          <p:cNvSpPr txBox="1">
            <a:spLocks/>
          </p:cNvSpPr>
          <p:nvPr/>
        </p:nvSpPr>
        <p:spPr>
          <a:xfrm>
            <a:off x="11268639" y="983031"/>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13" y="40725"/>
            <a:ext cx="923361" cy="926202"/>
          </a:xfrm>
          <a:prstGeom prst="rect">
            <a:avLst/>
          </a:prstGeom>
        </p:spPr>
      </p:pic>
      <p:sp>
        <p:nvSpPr>
          <p:cNvPr id="11" name="Rectangle 10">
            <a:extLst>
              <a:ext uri="{FF2B5EF4-FFF2-40B4-BE49-F238E27FC236}">
                <a16:creationId xmlns:a16="http://schemas.microsoft.com/office/drawing/2014/main" id="{76AA8FBC-190A-41CA-BFE8-41990C114C8E}"/>
              </a:ext>
            </a:extLst>
          </p:cNvPr>
          <p:cNvSpPr/>
          <p:nvPr/>
        </p:nvSpPr>
        <p:spPr>
          <a:xfrm>
            <a:off x="104326" y="3578743"/>
            <a:ext cx="11819390"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combination of </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à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or</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 + article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BC80471B-0DFC-46C2-93D5-00E02244BC3E}"/>
              </a:ext>
            </a:extLst>
          </p:cNvPr>
          <p:cNvGraphicFramePr>
            <a:graphicFrameLocks noGrp="1"/>
          </p:cNvGraphicFramePr>
          <p:nvPr/>
        </p:nvGraphicFramePr>
        <p:xfrm>
          <a:off x="268284" y="4379493"/>
          <a:ext cx="11819390" cy="2273621"/>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Tu fais _____________ natation. (f)</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do/go swimming.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fait _____________ sport.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does sport.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tennis.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play tennis.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jouons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 play skipping.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graphicFrame>
        <p:nvGraphicFramePr>
          <p:cNvPr id="14" name="Table 13">
            <a:extLst>
              <a:ext uri="{FF2B5EF4-FFF2-40B4-BE49-F238E27FC236}">
                <a16:creationId xmlns:a16="http://schemas.microsoft.com/office/drawing/2014/main" id="{05FEDC6C-AD0A-40F8-932A-F0B408C435B2}"/>
              </a:ext>
            </a:extLst>
          </p:cNvPr>
          <p:cNvGraphicFramePr>
            <a:graphicFrameLocks noGrp="1"/>
          </p:cNvGraphicFramePr>
          <p:nvPr/>
        </p:nvGraphicFramePr>
        <p:xfrm>
          <a:off x="142241" y="888946"/>
          <a:ext cx="11945434" cy="2514293"/>
        </p:xfrm>
        <a:graphic>
          <a:graphicData uri="http://schemas.openxmlformats.org/drawingml/2006/table">
            <a:tbl>
              <a:tblPr firstRow="1" firstCol="1" bandRow="1"/>
              <a:tblGrid>
                <a:gridCol w="349249">
                  <a:extLst>
                    <a:ext uri="{9D8B030D-6E8A-4147-A177-3AD203B41FA5}">
                      <a16:colId xmlns:a16="http://schemas.microsoft.com/office/drawing/2014/main" val="2575177798"/>
                    </a:ext>
                  </a:extLst>
                </a:gridCol>
                <a:gridCol w="7495238">
                  <a:extLst>
                    <a:ext uri="{9D8B030D-6E8A-4147-A177-3AD203B41FA5}">
                      <a16:colId xmlns:a16="http://schemas.microsoft.com/office/drawing/2014/main" val="1573139809"/>
                    </a:ext>
                  </a:extLst>
                </a:gridCol>
                <a:gridCol w="4100947">
                  <a:extLst>
                    <a:ext uri="{9D8B030D-6E8A-4147-A177-3AD203B41FA5}">
                      <a16:colId xmlns:a16="http://schemas.microsoft.com/office/drawing/2014/main" val="601020361"/>
                    </a:ext>
                  </a:extLst>
                </a:gridCol>
              </a:tblGrid>
              <a:tr h="502672">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 ___________ le professeur. (they help)</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help</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aider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ma pizza. (am sharing)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share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partager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l’activité</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(we explain)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explain</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expliquer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___________ un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uniforme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(you wear)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wear</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porter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bl>
          </a:graphicData>
        </a:graphic>
      </p:graphicFrame>
      <p:sp>
        <p:nvSpPr>
          <p:cNvPr id="5" name="Title 4">
            <a:extLst>
              <a:ext uri="{FF2B5EF4-FFF2-40B4-BE49-F238E27FC236}">
                <a16:creationId xmlns:a16="http://schemas.microsoft.com/office/drawing/2014/main" id="{5D077710-B3FE-457F-B585-4671955981C8}"/>
              </a:ext>
            </a:extLst>
          </p:cNvPr>
          <p:cNvSpPr>
            <a:spLocks noGrp="1"/>
          </p:cNvSpPr>
          <p:nvPr>
            <p:ph type="title"/>
          </p:nvPr>
        </p:nvSpPr>
        <p:spPr>
          <a:xfrm>
            <a:off x="1378669" y="-9968"/>
            <a:ext cx="1706520" cy="516360"/>
          </a:xfrm>
        </p:spPr>
        <p:txBody>
          <a:bodyPr/>
          <a:lstStyle/>
          <a:p>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rPr>
              <a:t>Grammar</a:t>
            </a:r>
            <a:endParaRPr lang="en-GB" sz="2800" dirty="0">
              <a:solidFill>
                <a:srgbClr val="002060"/>
              </a:solidFill>
            </a:endParaRPr>
          </a:p>
        </p:txBody>
      </p:sp>
      <p:sp>
        <p:nvSpPr>
          <p:cNvPr id="13" name="Rectangle 12">
            <a:extLst>
              <a:ext uri="{FF2B5EF4-FFF2-40B4-BE49-F238E27FC236}">
                <a16:creationId xmlns:a16="http://schemas.microsoft.com/office/drawing/2014/main" id="{CAF8C71B-7850-45ED-9659-6603264FFE7F}"/>
              </a:ext>
            </a:extLst>
          </p:cNvPr>
          <p:cNvSpPr/>
          <p:nvPr/>
        </p:nvSpPr>
        <p:spPr>
          <a:xfrm>
            <a:off x="1280795" y="392619"/>
            <a:ext cx="9992715" cy="994183"/>
          </a:xfrm>
          <a:prstGeom prst="rect">
            <a:avLst/>
          </a:prstGeom>
        </p:spPr>
        <p:txBody>
          <a:bodyPr wrap="square">
            <a:spAutoFit/>
          </a:bodyPr>
          <a:lstStyle/>
          <a:p>
            <a:pPr>
              <a:lnSpc>
                <a:spcPct val="107000"/>
              </a:lnSpc>
              <a:spcAft>
                <a:spcPts val="800"/>
              </a:spcAft>
            </a:pPr>
            <a:r>
              <a:rPr lang="fr-FR"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32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t>
            </a:r>
            <a:r>
              <a:rPr lang="en-GB" sz="28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a:t>
            </a:r>
            <a:b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Use the clues to help you. </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8" name="TextBox 17">
            <a:extLst>
              <a:ext uri="{FF2B5EF4-FFF2-40B4-BE49-F238E27FC236}">
                <a16:creationId xmlns:a16="http://schemas.microsoft.com/office/drawing/2014/main" id="{038631DE-5A5B-4CB5-A25E-116EBDCC6BCB}"/>
              </a:ext>
            </a:extLst>
          </p:cNvPr>
          <p:cNvSpPr txBox="1"/>
          <p:nvPr/>
        </p:nvSpPr>
        <p:spPr>
          <a:xfrm>
            <a:off x="1535424" y="1385929"/>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aident</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72B0FBE1-DEA6-4D3F-88A9-C3FE857CB38E}"/>
              </a:ext>
            </a:extLst>
          </p:cNvPr>
          <p:cNvSpPr txBox="1"/>
          <p:nvPr/>
        </p:nvSpPr>
        <p:spPr>
          <a:xfrm>
            <a:off x="1182726" y="1893495"/>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partage</a:t>
            </a:r>
          </a:p>
        </p:txBody>
      </p:sp>
      <p:sp>
        <p:nvSpPr>
          <p:cNvPr id="20" name="TextBox 19">
            <a:extLst>
              <a:ext uri="{FF2B5EF4-FFF2-40B4-BE49-F238E27FC236}">
                <a16:creationId xmlns:a16="http://schemas.microsoft.com/office/drawing/2014/main" id="{79CA7837-514D-49F7-A919-07E31EC6A1E1}"/>
              </a:ext>
            </a:extLst>
          </p:cNvPr>
          <p:cNvSpPr txBox="1"/>
          <p:nvPr/>
        </p:nvSpPr>
        <p:spPr>
          <a:xfrm>
            <a:off x="1420230" y="2426994"/>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expliquons</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3D6FFBC8-4E2B-4787-AB47-C47E531FE119}"/>
              </a:ext>
            </a:extLst>
          </p:cNvPr>
          <p:cNvSpPr txBox="1"/>
          <p:nvPr/>
        </p:nvSpPr>
        <p:spPr>
          <a:xfrm>
            <a:off x="1182726" y="2923321"/>
            <a:ext cx="179797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portes</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0409091D-CE51-4BB0-B30A-439EC11B41AD}"/>
              </a:ext>
            </a:extLst>
          </p:cNvPr>
          <p:cNvSpPr txBox="1"/>
          <p:nvPr/>
        </p:nvSpPr>
        <p:spPr>
          <a:xfrm>
            <a:off x="2081715" y="4390732"/>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de la </a:t>
            </a:r>
          </a:p>
        </p:txBody>
      </p:sp>
      <p:sp>
        <p:nvSpPr>
          <p:cNvPr id="23" name="TextBox 22">
            <a:extLst>
              <a:ext uri="{FF2B5EF4-FFF2-40B4-BE49-F238E27FC236}">
                <a16:creationId xmlns:a16="http://schemas.microsoft.com/office/drawing/2014/main" id="{A57B954D-B9F6-45A4-BC99-2547998E4A65}"/>
              </a:ext>
            </a:extLst>
          </p:cNvPr>
          <p:cNvSpPr txBox="1"/>
          <p:nvPr/>
        </p:nvSpPr>
        <p:spPr>
          <a:xfrm>
            <a:off x="2319219" y="5002292"/>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du</a:t>
            </a:r>
          </a:p>
        </p:txBody>
      </p:sp>
      <p:sp>
        <p:nvSpPr>
          <p:cNvPr id="24" name="TextBox 23">
            <a:extLst>
              <a:ext uri="{FF2B5EF4-FFF2-40B4-BE49-F238E27FC236}">
                <a16:creationId xmlns:a16="http://schemas.microsoft.com/office/drawing/2014/main" id="{FAEF6E42-2B53-443F-AF55-6CE0C7FCF57D}"/>
              </a:ext>
            </a:extLst>
          </p:cNvPr>
          <p:cNvSpPr txBox="1"/>
          <p:nvPr/>
        </p:nvSpPr>
        <p:spPr>
          <a:xfrm>
            <a:off x="2319219" y="5603733"/>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au</a:t>
            </a:r>
          </a:p>
        </p:txBody>
      </p:sp>
      <p:sp>
        <p:nvSpPr>
          <p:cNvPr id="25" name="TextBox 24">
            <a:extLst>
              <a:ext uri="{FF2B5EF4-FFF2-40B4-BE49-F238E27FC236}">
                <a16:creationId xmlns:a16="http://schemas.microsoft.com/office/drawing/2014/main" id="{459B0E03-CF36-46F8-A34F-8434BCCAD3C9}"/>
              </a:ext>
            </a:extLst>
          </p:cNvPr>
          <p:cNvSpPr txBox="1"/>
          <p:nvPr/>
        </p:nvSpPr>
        <p:spPr>
          <a:xfrm>
            <a:off x="2815583" y="6125390"/>
            <a:ext cx="17979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à la</a:t>
            </a:r>
          </a:p>
        </p:txBody>
      </p:sp>
    </p:spTree>
    <p:extLst>
      <p:ext uri="{BB962C8B-B14F-4D97-AF65-F5344CB8AC3E}">
        <p14:creationId xmlns:p14="http://schemas.microsoft.com/office/powerpoint/2010/main" val="37579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278967" y="570646"/>
            <a:ext cx="9560483"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 </a:t>
            </a:r>
            <a:r>
              <a:rPr kumimoji="0" lang="en-GB" altLang="zh-CN"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 determiner </a:t>
            </a:r>
            <a:r>
              <a:rPr kumimoji="0" lang="en-GB" altLang="zh-CN"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prstClr val="black"/>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CEE38C7D-3E08-458B-8307-4FF2D8EFF367}"/>
              </a:ext>
            </a:extLst>
          </p:cNvPr>
          <p:cNvGraphicFramePr>
            <a:graphicFrameLocks noGrp="1"/>
          </p:cNvGraphicFramePr>
          <p:nvPr>
            <p:extLst>
              <p:ext uri="{D42A27DB-BD31-4B8C-83A1-F6EECF244321}">
                <p14:modId xmlns:p14="http://schemas.microsoft.com/office/powerpoint/2010/main" val="3277532968"/>
              </p:ext>
            </p:extLst>
          </p:nvPr>
        </p:nvGraphicFramePr>
        <p:xfrm>
          <a:off x="186305" y="1461537"/>
          <a:ext cx="11819390" cy="4546397"/>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Il y a _____________ lampes. (fpl)</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lamps.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ballon</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find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parents.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likes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parents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chambre.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bedroom.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choses.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things.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244503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fenêtre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watches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window.</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234241"/>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café.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coffee.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049162"/>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 dessins.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drawings.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837764"/>
                  </a:ext>
                </a:extLst>
              </a:tr>
            </a:tbl>
          </a:graphicData>
        </a:graphic>
      </p:graphicFrame>
      <p:sp>
        <p:nvSpPr>
          <p:cNvPr id="10" name="TextBox 9">
            <a:extLst>
              <a:ext uri="{FF2B5EF4-FFF2-40B4-BE49-F238E27FC236}">
                <a16:creationId xmlns:a16="http://schemas.microsoft.com/office/drawing/2014/main" id="{1CBDA869-8BB7-440A-B116-FC01732B6113}"/>
              </a:ext>
            </a:extLst>
          </p:cNvPr>
          <p:cNvSpPr txBox="1"/>
          <p:nvPr/>
        </p:nvSpPr>
        <p:spPr>
          <a:xfrm>
            <a:off x="1814025" y="1471460"/>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des</a:t>
            </a:r>
          </a:p>
        </p:txBody>
      </p:sp>
      <p:sp>
        <p:nvSpPr>
          <p:cNvPr id="11" name="TextBox 10">
            <a:extLst>
              <a:ext uri="{FF2B5EF4-FFF2-40B4-BE49-F238E27FC236}">
                <a16:creationId xmlns:a16="http://schemas.microsoft.com/office/drawing/2014/main" id="{19549FC9-D84B-4049-A21B-554CF9D6E790}"/>
              </a:ext>
            </a:extLst>
          </p:cNvPr>
          <p:cNvSpPr txBox="1"/>
          <p:nvPr/>
        </p:nvSpPr>
        <p:spPr>
          <a:xfrm>
            <a:off x="2132960" y="2056022"/>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un</a:t>
            </a:r>
          </a:p>
        </p:txBody>
      </p:sp>
      <p:sp>
        <p:nvSpPr>
          <p:cNvPr id="13" name="TextBox 12">
            <a:extLst>
              <a:ext uri="{FF2B5EF4-FFF2-40B4-BE49-F238E27FC236}">
                <a16:creationId xmlns:a16="http://schemas.microsoft.com/office/drawing/2014/main" id="{104D6C46-DD4F-4968-AE2C-91AB3EE49E45}"/>
              </a:ext>
            </a:extLst>
          </p:cNvPr>
          <p:cNvSpPr txBox="1"/>
          <p:nvPr/>
        </p:nvSpPr>
        <p:spPr>
          <a:xfrm>
            <a:off x="2090247" y="2590839"/>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mes</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FF22EC2E-E926-4AF9-A45B-681B6537A063}"/>
              </a:ext>
            </a:extLst>
          </p:cNvPr>
          <p:cNvSpPr txBox="1"/>
          <p:nvPr/>
        </p:nvSpPr>
        <p:spPr>
          <a:xfrm>
            <a:off x="1589209" y="3171154"/>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ma</a:t>
            </a:r>
          </a:p>
        </p:txBody>
      </p:sp>
      <p:sp>
        <p:nvSpPr>
          <p:cNvPr id="15" name="TextBox 14">
            <a:extLst>
              <a:ext uri="{FF2B5EF4-FFF2-40B4-BE49-F238E27FC236}">
                <a16:creationId xmlns:a16="http://schemas.microsoft.com/office/drawing/2014/main" id="{4EA95DD2-D5B7-49CF-A633-025A41AFB8A9}"/>
              </a:ext>
            </a:extLst>
          </p:cNvPr>
          <p:cNvSpPr txBox="1"/>
          <p:nvPr/>
        </p:nvSpPr>
        <p:spPr>
          <a:xfrm>
            <a:off x="1589209" y="3732760"/>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tes</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9EFA50CD-B800-4C64-9348-91A393D6AA59}"/>
              </a:ext>
            </a:extLst>
          </p:cNvPr>
          <p:cNvSpPr txBox="1"/>
          <p:nvPr/>
        </p:nvSpPr>
        <p:spPr>
          <a:xfrm>
            <a:off x="2624159" y="4289453"/>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la</a:t>
            </a:r>
          </a:p>
        </p:txBody>
      </p:sp>
      <p:sp>
        <p:nvSpPr>
          <p:cNvPr id="17" name="TextBox 16">
            <a:extLst>
              <a:ext uri="{FF2B5EF4-FFF2-40B4-BE49-F238E27FC236}">
                <a16:creationId xmlns:a16="http://schemas.microsoft.com/office/drawing/2014/main" id="{AF264A35-DDBB-4CB6-A01F-D7B0C5F2F074}"/>
              </a:ext>
            </a:extLst>
          </p:cNvPr>
          <p:cNvSpPr txBox="1"/>
          <p:nvPr/>
        </p:nvSpPr>
        <p:spPr>
          <a:xfrm>
            <a:off x="1814025" y="4863930"/>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ton</a:t>
            </a:r>
          </a:p>
        </p:txBody>
      </p:sp>
      <p:sp>
        <p:nvSpPr>
          <p:cNvPr id="18" name="TextBox 17">
            <a:extLst>
              <a:ext uri="{FF2B5EF4-FFF2-40B4-BE49-F238E27FC236}">
                <a16:creationId xmlns:a16="http://schemas.microsoft.com/office/drawing/2014/main" id="{048A4288-F1FF-480A-91C4-2758DCC47E8A}"/>
              </a:ext>
            </a:extLst>
          </p:cNvPr>
          <p:cNvSpPr txBox="1"/>
          <p:nvPr/>
        </p:nvSpPr>
        <p:spPr>
          <a:xfrm>
            <a:off x="1342701" y="5436130"/>
            <a:ext cx="1087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les</a:t>
            </a:r>
          </a:p>
        </p:txBody>
      </p:sp>
      <p:pic>
        <p:nvPicPr>
          <p:cNvPr id="19" name="Picture 18">
            <a:extLst>
              <a:ext uri="{FF2B5EF4-FFF2-40B4-BE49-F238E27FC236}">
                <a16:creationId xmlns:a16="http://schemas.microsoft.com/office/drawing/2014/main" id="{A47051B9-B713-4380-896D-DE7734D9A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0" name="TextBox 19">
            <a:extLst>
              <a:ext uri="{FF2B5EF4-FFF2-40B4-BE49-F238E27FC236}">
                <a16:creationId xmlns:a16="http://schemas.microsoft.com/office/drawing/2014/main" id="{5240EAB7-4396-440C-B953-D249B51D6EC2}"/>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35</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8565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847869542"/>
              </p:ext>
            </p:extLst>
          </p:nvPr>
        </p:nvGraphicFramePr>
        <p:xfrm>
          <a:off x="434870" y="1272247"/>
          <a:ext cx="10410584" cy="372951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578600">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464376">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9403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522619">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often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together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415608">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39403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ice-cream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kitchen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rope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427041">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32935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outside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41560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415608">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spring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summer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June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September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415608">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S3_1.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S3_2.wav"/>
            </a:hlinkClick>
            <a:extLst>
              <a:ext uri="{FF2B5EF4-FFF2-40B4-BE49-F238E27FC236}">
                <a16:creationId xmlns:a16="http://schemas.microsoft.com/office/drawing/2014/main" id="{2DD31AC0-AA2D-41C8-9EBD-93FC36546E2B}"/>
              </a:ext>
            </a:extLst>
          </p:cNvPr>
          <p:cNvSpPr/>
          <p:nvPr/>
        </p:nvSpPr>
        <p:spPr>
          <a:xfrm>
            <a:off x="575430" y="278121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S3_3.wav"/>
            </a:hlinkClick>
            <a:extLst>
              <a:ext uri="{FF2B5EF4-FFF2-40B4-BE49-F238E27FC236}">
                <a16:creationId xmlns:a16="http://schemas.microsoft.com/office/drawing/2014/main" id="{E01BECA0-4986-4143-ACF1-26F77569801E}"/>
              </a:ext>
            </a:extLst>
          </p:cNvPr>
          <p:cNvSpPr/>
          <p:nvPr/>
        </p:nvSpPr>
        <p:spPr>
          <a:xfrm>
            <a:off x="575431" y="35725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S3_4.wav"/>
            </a:hlinkClick>
            <a:extLst>
              <a:ext uri="{FF2B5EF4-FFF2-40B4-BE49-F238E27FC236}">
                <a16:creationId xmlns:a16="http://schemas.microsoft.com/office/drawing/2014/main" id="{3CABC732-B9E3-4362-A501-DB03114C982B}"/>
              </a:ext>
            </a:extLst>
          </p:cNvPr>
          <p:cNvSpPr/>
          <p:nvPr/>
        </p:nvSpPr>
        <p:spPr>
          <a:xfrm>
            <a:off x="575430" y="431223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079784725"/>
              </p:ext>
            </p:extLst>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1.wav"/>
            </a:hlinkClick>
            <a:extLst>
              <a:ext uri="{FF2B5EF4-FFF2-40B4-BE49-F238E27FC236}">
                <a16:creationId xmlns:a16="http://schemas.microsoft.com/office/drawing/2014/main" id="{55EE9022-D5E3-464B-A4A8-866C1B836A5D}"/>
              </a:ext>
            </a:extLst>
          </p:cNvPr>
          <p:cNvSpPr/>
          <p:nvPr/>
        </p:nvSpPr>
        <p:spPr>
          <a:xfrm>
            <a:off x="998464" y="271369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S4_2.wav"/>
            </a:hlinkClick>
            <a:extLst>
              <a:ext uri="{FF2B5EF4-FFF2-40B4-BE49-F238E27FC236}">
                <a16:creationId xmlns:a16="http://schemas.microsoft.com/office/drawing/2014/main" id="{5EA44F4B-261C-47AD-9F52-F210415EE11E}"/>
              </a:ext>
            </a:extLst>
          </p:cNvPr>
          <p:cNvSpPr/>
          <p:nvPr/>
        </p:nvSpPr>
        <p:spPr>
          <a:xfrm>
            <a:off x="998463" y="3467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S4_3.wav"/>
            </a:hlinkClick>
            <a:extLst>
              <a:ext uri="{FF2B5EF4-FFF2-40B4-BE49-F238E27FC236}">
                <a16:creationId xmlns:a16="http://schemas.microsoft.com/office/drawing/2014/main" id="{635EBD65-6C99-4920-9BAE-26CAB08B96FE}"/>
              </a:ext>
            </a:extLst>
          </p:cNvPr>
          <p:cNvSpPr/>
          <p:nvPr/>
        </p:nvSpPr>
        <p:spPr>
          <a:xfrm>
            <a:off x="998462" y="417918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S4_4.wav"/>
            </a:hlinkClick>
            <a:extLst>
              <a:ext uri="{FF2B5EF4-FFF2-40B4-BE49-F238E27FC236}">
                <a16:creationId xmlns:a16="http://schemas.microsoft.com/office/drawing/2014/main" id="{AAD4A40F-74FE-4269-B6B5-F7C9DFBB0CD6}"/>
              </a:ext>
            </a:extLst>
          </p:cNvPr>
          <p:cNvSpPr/>
          <p:nvPr/>
        </p:nvSpPr>
        <p:spPr>
          <a:xfrm>
            <a:off x="998462" y="48381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A78DE42-C6F6-4915-9933-DBA6674389CB}"/>
              </a:ext>
            </a:extLst>
          </p:cNvPr>
          <p:cNvGraphicFramePr>
            <a:graphicFrameLocks noGrp="1"/>
          </p:cNvGraphicFramePr>
          <p:nvPr>
            <p:extLst>
              <p:ext uri="{D42A27DB-BD31-4B8C-83A1-F6EECF244321}">
                <p14:modId xmlns:p14="http://schemas.microsoft.com/office/powerpoint/2010/main" val="3910725666"/>
              </p:ext>
            </p:extLst>
          </p:nvPr>
        </p:nvGraphicFramePr>
        <p:xfrm>
          <a:off x="878748" y="1785167"/>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5_1.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S5_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S5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S5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6A77-7006-4E37-BF5A-C12FF7F9C0E8}"/>
              </a:ext>
            </a:extLst>
          </p:cNvPr>
          <p:cNvSpPr>
            <a:spLocks noGrp="1"/>
          </p:cNvSpPr>
          <p:nvPr>
            <p:ph type="title"/>
          </p:nvPr>
        </p:nvSpPr>
        <p:spPr>
          <a:xfrm>
            <a:off x="1378669" y="103941"/>
            <a:ext cx="1650281" cy="469350"/>
          </a:xfrm>
        </p:spPr>
        <p:txBody>
          <a:bodyPr/>
          <a:lstStyle/>
          <a:p>
            <a:r>
              <a:rPr lang="en-GB" sz="2400" b="1" dirty="0">
                <a:solidFill>
                  <a:srgbClr val="002060"/>
                </a:solidFill>
                <a:latin typeface="Century Gothic" panose="020B0502020202020204" pitchFamily="34" charset="0"/>
              </a:rPr>
              <a:t>Grammar</a:t>
            </a:r>
          </a:p>
        </p:txBody>
      </p:sp>
      <p:pic>
        <p:nvPicPr>
          <p:cNvPr id="3" name="Picture 2">
            <a:extLst>
              <a:ext uri="{FF2B5EF4-FFF2-40B4-BE49-F238E27FC236}">
                <a16:creationId xmlns:a16="http://schemas.microsoft.com/office/drawing/2014/main" id="{07D3CE9D-4D20-4136-8EB5-A2E5517A1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4" name="Picture 3" descr="Icon&#10;&#10;Description automatically generated">
            <a:extLst>
              <a:ext uri="{FF2B5EF4-FFF2-40B4-BE49-F238E27FC236}">
                <a16:creationId xmlns:a16="http://schemas.microsoft.com/office/drawing/2014/main" id="{94A6EF7A-743B-46D8-BE30-14DD4E9AA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 name="Title 1">
            <a:extLst>
              <a:ext uri="{FF2B5EF4-FFF2-40B4-BE49-F238E27FC236}">
                <a16:creationId xmlns:a16="http://schemas.microsoft.com/office/drawing/2014/main" id="{E85FFF8A-84D3-49D1-899E-713809E98370}"/>
              </a:ext>
            </a:extLst>
          </p:cNvPr>
          <p:cNvSpPr txBox="1">
            <a:spLocks/>
          </p:cNvSpPr>
          <p:nvPr/>
        </p:nvSpPr>
        <p:spPr>
          <a:xfrm>
            <a:off x="10950576" y="105984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73718413-963A-439E-A883-9A62DA42A8F4}"/>
              </a:ext>
            </a:extLst>
          </p:cNvPr>
          <p:cNvSpPr txBox="1"/>
          <p:nvPr/>
        </p:nvSpPr>
        <p:spPr>
          <a:xfrm>
            <a:off x="1378669" y="548640"/>
            <a:ext cx="9224010" cy="1298048"/>
          </a:xfrm>
          <a:prstGeom prst="rect">
            <a:avLst/>
          </a:prstGeom>
          <a:noFill/>
        </p:spPr>
        <p:txBody>
          <a:bodyPr wrap="square">
            <a:spAutoFit/>
          </a:bodyPr>
          <a:lstStyle/>
          <a:p>
            <a:pPr>
              <a:spcAft>
                <a:spcPts val="800"/>
              </a:spcAft>
            </a:pP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You will hear </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Put a cross (x)</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5E060BBB-653D-4721-B1EA-EBED428CB6A5}"/>
              </a:ext>
            </a:extLst>
          </p:cNvPr>
          <p:cNvSpPr txBox="1"/>
          <p:nvPr/>
        </p:nvSpPr>
        <p:spPr>
          <a:xfrm>
            <a:off x="304249" y="2041349"/>
            <a:ext cx="10298430" cy="10709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1.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We eat fruit.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We do not eat fruit.</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2.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live here.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do not live here.</a:t>
            </a:r>
          </a:p>
        </p:txBody>
      </p:sp>
      <p:sp>
        <p:nvSpPr>
          <p:cNvPr id="11" name="TextBox 10">
            <a:extLst>
              <a:ext uri="{FF2B5EF4-FFF2-40B4-BE49-F238E27FC236}">
                <a16:creationId xmlns:a16="http://schemas.microsoft.com/office/drawing/2014/main" id="{671214AB-B829-48DE-A5CD-2AFE8879E375}"/>
              </a:ext>
            </a:extLst>
          </p:cNvPr>
          <p:cNvSpPr txBox="1"/>
          <p:nvPr/>
        </p:nvSpPr>
        <p:spPr>
          <a:xfrm>
            <a:off x="304249" y="1472102"/>
            <a:ext cx="8942621"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Decide what each sentence means in English. </a:t>
            </a:r>
          </a:p>
        </p:txBody>
      </p:sp>
      <p:sp>
        <p:nvSpPr>
          <p:cNvPr id="13" name="TextBox 12">
            <a:extLst>
              <a:ext uri="{FF2B5EF4-FFF2-40B4-BE49-F238E27FC236}">
                <a16:creationId xmlns:a16="http://schemas.microsoft.com/office/drawing/2014/main" id="{5FF8A03E-A0CE-4F5D-9B09-8A33E88A2118}"/>
              </a:ext>
            </a:extLst>
          </p:cNvPr>
          <p:cNvSpPr txBox="1"/>
          <p:nvPr/>
        </p:nvSpPr>
        <p:spPr>
          <a:xfrm>
            <a:off x="304248" y="4123910"/>
            <a:ext cx="11384280" cy="1890454"/>
          </a:xfrm>
          <a:prstGeom prst="rect">
            <a:avLst/>
          </a:prstGeom>
          <a:noFill/>
        </p:spPr>
        <p:txBody>
          <a:bodyPr wrap="square">
            <a:spAutoFit/>
          </a:bodyPr>
          <a:lstStyle/>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53895078-7E70-4DB0-9F46-17A1BCC886BE}"/>
              </a:ext>
            </a:extLst>
          </p:cNvPr>
          <p:cNvSpPr txBox="1"/>
          <p:nvPr/>
        </p:nvSpPr>
        <p:spPr>
          <a:xfrm>
            <a:off x="304248" y="3429000"/>
            <a:ext cx="11887751" cy="5163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Decide whether each sentence is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or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6" name="Rectangle 15">
            <a:hlinkClick r:id="" action="ppaction://noaction">
              <a:snd r:embed="rId5" name="S6_A1.wav"/>
            </a:hlinkClick>
            <a:extLst>
              <a:ext uri="{FF2B5EF4-FFF2-40B4-BE49-F238E27FC236}">
                <a16:creationId xmlns:a16="http://schemas.microsoft.com/office/drawing/2014/main" id="{F631E585-319A-4E02-ACFA-27B96D16512F}"/>
              </a:ext>
            </a:extLst>
          </p:cNvPr>
          <p:cNvSpPr/>
          <p:nvPr/>
        </p:nvSpPr>
        <p:spPr>
          <a:xfrm>
            <a:off x="304248" y="197588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7" name="Rectangle 16">
            <a:hlinkClick r:id="" action="ppaction://noaction">
              <a:snd r:embed="rId6" name="S6_A2.wav"/>
            </a:hlinkClick>
            <a:extLst>
              <a:ext uri="{FF2B5EF4-FFF2-40B4-BE49-F238E27FC236}">
                <a16:creationId xmlns:a16="http://schemas.microsoft.com/office/drawing/2014/main" id="{26C07A2F-4119-4BD1-8D6A-C1FD78C03505}"/>
              </a:ext>
            </a:extLst>
          </p:cNvPr>
          <p:cNvSpPr/>
          <p:nvPr/>
        </p:nvSpPr>
        <p:spPr>
          <a:xfrm>
            <a:off x="304247" y="273300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8" name="Rectangle 17">
            <a:hlinkClick r:id="" action="ppaction://noaction">
              <a:snd r:embed="rId7" name="S6_B1.wav"/>
            </a:hlinkClick>
            <a:extLst>
              <a:ext uri="{FF2B5EF4-FFF2-40B4-BE49-F238E27FC236}">
                <a16:creationId xmlns:a16="http://schemas.microsoft.com/office/drawing/2014/main" id="{86C154A9-F46A-444B-BBED-7BBC237AC508}"/>
              </a:ext>
            </a:extLst>
          </p:cNvPr>
          <p:cNvSpPr/>
          <p:nvPr/>
        </p:nvSpPr>
        <p:spPr>
          <a:xfrm>
            <a:off x="250092" y="42239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9" name="Rectangle 18">
            <a:hlinkClick r:id="" action="ppaction://noaction">
              <a:snd r:embed="rId8" name="S6_B2.wav"/>
            </a:hlinkClick>
            <a:extLst>
              <a:ext uri="{FF2B5EF4-FFF2-40B4-BE49-F238E27FC236}">
                <a16:creationId xmlns:a16="http://schemas.microsoft.com/office/drawing/2014/main" id="{1A923608-B678-4A07-90B6-65F431A600F1}"/>
              </a:ext>
            </a:extLst>
          </p:cNvPr>
          <p:cNvSpPr/>
          <p:nvPr/>
        </p:nvSpPr>
        <p:spPr>
          <a:xfrm>
            <a:off x="250092" y="490982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0" name="Rectangle 19">
            <a:hlinkClick r:id="" action="ppaction://noaction">
              <a:snd r:embed="rId9" name="S6_B3.wav"/>
            </a:hlinkClick>
            <a:extLst>
              <a:ext uri="{FF2B5EF4-FFF2-40B4-BE49-F238E27FC236}">
                <a16:creationId xmlns:a16="http://schemas.microsoft.com/office/drawing/2014/main" id="{DA217701-B41E-4C50-B5AC-C04D43137470}"/>
              </a:ext>
            </a:extLst>
          </p:cNvPr>
          <p:cNvSpPr/>
          <p:nvPr/>
        </p:nvSpPr>
        <p:spPr>
          <a:xfrm>
            <a:off x="238138" y="562067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Tree>
    <p:extLst>
      <p:ext uri="{BB962C8B-B14F-4D97-AF65-F5344CB8AC3E}">
        <p14:creationId xmlns:p14="http://schemas.microsoft.com/office/powerpoint/2010/main" val="392816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Faire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l’exercice, c’est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bon</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_____________ exercise is 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les courses</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pour maman.		____ _____ ______ ___________ for mum.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Il joue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 fois</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par semaine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plays ___________ per week.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Elle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manger</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cheval.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________ the horse.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 fait beau</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novembre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______ __________ in November.</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déteste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boire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hate ____________ that.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 cuisine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activité</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préférée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is my favourite ____________.</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Non,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l’hiver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 it’s not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printemps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faites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de la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gymnastique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Do ______ _______ gymnastics?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32833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 like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washing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fish</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le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Buying</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water</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expensive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de l’_______,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goes (does)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cycling.		______ _______ du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cyclisme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We are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 autumn.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sommes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hate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tidying</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bedroom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déteste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ma 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You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always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make an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effort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un 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like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petanque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Est-</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que _____ ________la_________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Where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the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ice cream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__________ ?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They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kitchen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Elles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They go (do)</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skiing.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___________ du ski.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46</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3816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[1/2]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680046749"/>
              </p:ext>
            </p:extLst>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cherches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crayons.</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…pose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…corrigent les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réponses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silence.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8354306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9632</TotalTime>
  <Words>4699</Words>
  <Application>Microsoft Office PowerPoint</Application>
  <PresentationFormat>Widescreen</PresentationFormat>
  <Paragraphs>1005</Paragraphs>
  <Slides>26</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MS Gothic</vt:lpstr>
      <vt:lpstr>Arial</vt:lpstr>
      <vt:lpstr>Calibri</vt:lpstr>
      <vt:lpstr>Century Gothic</vt:lpstr>
      <vt:lpstr>Modern Love</vt:lpstr>
      <vt:lpstr>Segoe UI Symbol</vt:lpstr>
      <vt:lpstr>Symbol</vt:lpstr>
      <vt:lpstr>Wingdings</vt:lpstr>
      <vt:lpstr>1_Office Theme</vt:lpstr>
      <vt:lpstr>What do I know now?</vt:lpstr>
      <vt:lpstr>écouter</vt:lpstr>
      <vt:lpstr>écouter</vt:lpstr>
      <vt:lpstr>écouter</vt:lpstr>
      <vt:lpstr>écouter</vt:lpstr>
      <vt:lpstr>Grammar</vt:lpstr>
      <vt:lpstr>lire</vt:lpstr>
      <vt:lpstr>écrire</vt:lpstr>
      <vt:lpstr>lire</vt:lpstr>
      <vt:lpstr>lire</vt:lpstr>
      <vt:lpstr>Grammar</vt:lpstr>
      <vt:lpstr>Grammar</vt:lpstr>
      <vt:lpstr>écrire</vt:lpstr>
      <vt:lpstr>Au revoir !</vt:lpstr>
      <vt:lpstr>écouter</vt:lpstr>
      <vt:lpstr>écouter</vt:lpstr>
      <vt:lpstr>écouter</vt:lpstr>
      <vt:lpstr>écouter</vt:lpstr>
      <vt:lpstr>Grammar</vt:lpstr>
      <vt:lpstr>lire</vt:lpstr>
      <vt:lpstr>écrire</vt:lpstr>
      <vt:lpstr>lire</vt:lpstr>
      <vt:lpstr>lire</vt:lpstr>
      <vt:lpstr>Grammar</vt:lpstr>
      <vt:lpstr>Grammar</vt:lpstr>
      <vt:lpstr>écrire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261</cp:revision>
  <dcterms:created xsi:type="dcterms:W3CDTF">2021-07-02T19:27:01Z</dcterms:created>
  <dcterms:modified xsi:type="dcterms:W3CDTF">2023-07-02T03:34:40Z</dcterms:modified>
</cp:coreProperties>
</file>