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5"/>
  </p:notesMasterIdLst>
  <p:sldIdLst>
    <p:sldId id="257" r:id="rId4"/>
    <p:sldId id="810" r:id="rId5"/>
    <p:sldId id="762" r:id="rId6"/>
    <p:sldId id="785" r:id="rId7"/>
    <p:sldId id="860" r:id="rId8"/>
    <p:sldId id="849" r:id="rId9"/>
    <p:sldId id="850" r:id="rId10"/>
    <p:sldId id="848" r:id="rId11"/>
    <p:sldId id="851" r:id="rId12"/>
    <p:sldId id="852" r:id="rId13"/>
    <p:sldId id="853" r:id="rId14"/>
    <p:sldId id="854" r:id="rId15"/>
    <p:sldId id="855" r:id="rId16"/>
    <p:sldId id="856" r:id="rId17"/>
    <p:sldId id="857" r:id="rId18"/>
    <p:sldId id="858" r:id="rId19"/>
    <p:sldId id="859" r:id="rId20"/>
    <p:sldId id="840" r:id="rId21"/>
    <p:sldId id="804" r:id="rId22"/>
    <p:sldId id="357" r:id="rId23"/>
    <p:sldId id="5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3399FF"/>
    <a:srgbClr val="26859D"/>
    <a:srgbClr val="FFF7FF"/>
    <a:srgbClr val="FFCCFF"/>
    <a:srgbClr val="E7F9F9"/>
    <a:srgbClr val="81CCFF"/>
    <a:srgbClr val="65C1FF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0763" autoAdjust="0"/>
  </p:normalViewPr>
  <p:slideViewPr>
    <p:cSldViewPr snapToGrid="0">
      <p:cViewPr varScale="1">
        <p:scale>
          <a:sx n="33" d="100"/>
          <a:sy n="33" d="100"/>
        </p:scale>
        <p:origin x="205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malisa.com/?t=es&amp;p=3006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20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6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é|er|ez|et</a:t>
            </a:r>
            <a:r>
              <a:rPr lang="fr-FR" sz="16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fr-FR" sz="16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è|ê</a:t>
            </a:r>
            <a:r>
              <a:rPr lang="fr-FR" sz="16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fr-FR" sz="16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fête [1490] tête [343] frère [1043] être [5] problème [188]</a:t>
            </a:r>
            <a:br>
              <a:rPr lang="fr-FR" sz="16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it-IT" sz="16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étudier</a:t>
            </a:r>
            <a:r>
              <a:rPr lang="fr-FR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[960] </a:t>
            </a:r>
            <a:r>
              <a:rPr lang="fr-FR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partager </a:t>
            </a:r>
            <a:r>
              <a:rPr lang="fr-FR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[527] </a:t>
            </a:r>
            <a:r>
              <a:rPr lang="fr-FR" sz="16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parfois</a:t>
            </a:r>
            <a:r>
              <a:rPr lang="fr-FR" sz="16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[410]</a:t>
            </a:r>
            <a:endParaRPr lang="it-IT" sz="16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4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aimer [242] arriver [174] célébrer [2170]  organiser [701] porter [105] préparer [368]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année 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[102] 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fête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[1490]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gens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[236]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histoire [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262]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santé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[641]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vêtement </a:t>
            </a:r>
            <a:r>
              <a:rPr lang="fr-FR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[2383] </a:t>
            </a:r>
          </a:p>
          <a:p>
            <a:pPr marL="0" indent="-216000">
              <a:lnSpc>
                <a:spcPct val="100000"/>
              </a:lnSpc>
            </a:pPr>
            <a:r>
              <a:rPr lang="en-GB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avons </a:t>
            </a:r>
            <a:r>
              <a:rPr lang="fr-FR" sz="14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avez </a:t>
            </a:r>
            <a:r>
              <a:rPr lang="fr-FR" sz="14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 nous [31] vous [50]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exercice</a:t>
            </a:r>
            <a:r>
              <a:rPr lang="fr-FR" sz="14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[1290] chaise [3419] </a:t>
            </a:r>
            <a:r>
              <a:rPr lang="fr-FR" sz="1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cours</a:t>
            </a:r>
            <a:r>
              <a:rPr lang="fr-FR" sz="14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[169] enfant [126] où [48] sur [16] ici [167]  là [109]</a:t>
            </a:r>
            <a:endParaRPr lang="en-GB" sz="1400" b="1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4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4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4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Audio with pronouns being added.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the nous pronoun.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Click again to trigger nous and a verb stem to disappear (slow animation of 3 seconds). Pupils need to give the nous form of the verb before the verb disappears e.g. </a:t>
            </a:r>
            <a:r>
              <a:rPr lang="en-US" b="1" i="1" baseline="0" dirty="0"/>
              <a:t>nous </a:t>
            </a:r>
            <a:r>
              <a:rPr lang="en-US" b="1" i="1" baseline="0" dirty="0" err="1"/>
              <a:t>portons</a:t>
            </a:r>
            <a:r>
              <a:rPr lang="en-US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Continue until all 6 verbs have disappeared.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This time, the audio answer is heard when the nous re-appears, so that pupil elicitation happens first.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679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[1/7]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 (7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aseline="0" dirty="0"/>
              <a:t>to practise aural comprehension of </a:t>
            </a:r>
            <a:r>
              <a:rPr lang="en-GB" i="1" baseline="0" dirty="0" err="1"/>
              <a:t>est-ce</a:t>
            </a:r>
            <a:r>
              <a:rPr lang="en-GB" i="1" baseline="0" dirty="0"/>
              <a:t> que </a:t>
            </a:r>
            <a:r>
              <a:rPr lang="en-GB" baseline="0" dirty="0"/>
              <a:t>questions and respond with affirmative or negative sentences.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Teacher says (or clicks for the audio of) the question.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respond, chorally, with a short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</a:t>
            </a:r>
            <a:r>
              <a:rPr lang="en-GB" b="0" dirty="0"/>
              <a:t>a written and audio version of the response, for listen and check.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107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[2/7]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parle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330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[3/7]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106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[4/7]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dessine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05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[5/7]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étudie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273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[6/7]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explique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721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[7/7]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</a:t>
            </a:r>
            <a:r>
              <a:rPr lang="es-ES_tradnl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319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632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77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982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pronunciation of different sounds represented by the letter ‘e’; to find out about the </a:t>
            </a:r>
            <a:r>
              <a:rPr lang="en-GB" b="0" dirty="0" err="1"/>
              <a:t>SFe</a:t>
            </a:r>
            <a:r>
              <a:rPr lang="en-GB" b="0" dirty="0"/>
              <a:t> in sung French; to practise read aloud with some known and some unfamiliar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work in pairs to pronounce the song first of all (without hearing the sung version).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highlight all the different ‘e’ sounds.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listen to the song.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Draw pupils attention to the </a:t>
            </a:r>
            <a:r>
              <a:rPr lang="en-GB" b="0" dirty="0" err="1"/>
              <a:t>SFe</a:t>
            </a:r>
            <a:r>
              <a:rPr lang="en-GB" b="0" dirty="0"/>
              <a:t>, which is pronounced when French in sung, particularly at the end of lines.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Play the song again and encourage pupils to sing along.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know many of these words.  If time allows, teachers can elicit an oral translation.  Click to reveal the English meanings.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Source</a:t>
            </a:r>
            <a:r>
              <a:rPr lang="en-GB" b="0" dirty="0"/>
              <a:t>: </a:t>
            </a:r>
            <a:br>
              <a:rPr lang="en-GB" b="0" dirty="0"/>
            </a:b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https://www.mamalisa.com/?t=es&amp;p=3006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(Sing to tune of Au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lune)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dirty="0"/>
              <a:t>couronne [&gt;5000] </a:t>
            </a:r>
            <a:r>
              <a:rPr lang="en-GB" dirty="0" err="1"/>
              <a:t>fève</a:t>
            </a:r>
            <a:r>
              <a:rPr lang="en-GB" dirty="0"/>
              <a:t> [&gt;5000] galette [&gt;5000] </a:t>
            </a:r>
            <a:r>
              <a:rPr lang="en-GB" dirty="0" err="1"/>
              <a:t>roi</a:t>
            </a:r>
            <a:r>
              <a:rPr lang="en-GB" dirty="0"/>
              <a:t> [1364]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5 minutes</a:t>
            </a:r>
          </a:p>
          <a:p>
            <a:endParaRPr lang="en-GB" b="1" dirty="0"/>
          </a:p>
          <a:p>
            <a:r>
              <a:rPr lang="en-GB" b="1" dirty="0"/>
              <a:t>Aim: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practise written production of simple negative sentences.</a:t>
            </a: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The reading and speaking elements of this task were done in the lesson.  Pupils will hopefully recognise that they responded ‘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n’est</a:t>
            </a:r>
            <a:r>
              <a:rPr lang="en-GB" dirty="0"/>
              <a:t> pas </a:t>
            </a:r>
            <a:r>
              <a:rPr lang="en-GB" dirty="0" err="1"/>
              <a:t>vrai</a:t>
            </a:r>
            <a:r>
              <a:rPr lang="en-GB" dirty="0"/>
              <a:t>’ to five of the statements.  Those are the focus for this writing task.</a:t>
            </a:r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Pupils write negative sentences for the five incorrect statements.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Elicit answers orally from pupils and click to reveal written answers.</a:t>
            </a:r>
            <a:endParaRPr lang="en-GB" b="0" i="0" dirty="0"/>
          </a:p>
          <a:p>
            <a:pPr marL="0" indent="0">
              <a:buNone/>
            </a:pPr>
            <a:endParaRPr lang="en-GB" b="0" i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516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Complete before Follow up 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[1/2]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plural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18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[2/2]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811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3 minutes (three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aseline="0" dirty="0"/>
              <a:t>to reinforce the specific production and pronunciation of 1</a:t>
            </a:r>
            <a:r>
              <a:rPr lang="en-GB" baseline="30000" dirty="0"/>
              <a:t>st</a:t>
            </a:r>
            <a:r>
              <a:rPr lang="en-GB" baseline="0" dirty="0"/>
              <a:t> and 2</a:t>
            </a:r>
            <a:r>
              <a:rPr lang="en-GB" baseline="30000" dirty="0"/>
              <a:t>nd</a:t>
            </a:r>
            <a:r>
              <a:rPr lang="en-GB" baseline="0" dirty="0"/>
              <a:t> persons plural, along with the subject pronouns </a:t>
            </a:r>
            <a:r>
              <a:rPr lang="en-GB" i="1" baseline="0" dirty="0"/>
              <a:t>nous</a:t>
            </a:r>
            <a:r>
              <a:rPr lang="en-GB" baseline="0" dirty="0"/>
              <a:t> and </a:t>
            </a:r>
            <a:r>
              <a:rPr lang="en-GB" i="1" baseline="0" dirty="0" err="1"/>
              <a:t>vous</a:t>
            </a:r>
            <a:r>
              <a:rPr lang="en-GB" baseline="0" dirty="0"/>
              <a:t>.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each infinitive on its own </a:t>
            </a:r>
            <a:r>
              <a:rPr lang="en-US" b="0" baseline="0" dirty="0"/>
              <a:t>and elicit the pronunciation from pupils.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Elicit choral responses of the infinitive form from students by clicking to disappear the five verbs at random.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Note: audio is not part of the animation, as we want to elicit the pronunciation from pupils. However, if needed, teachers can click on the verbs to listen and check.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the nous pronoun.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Click again to trigger nous and a verb stem to disappear (slow animation of 3 seconds). Pupils need to give the nous form of the verb before the verb disappears e.g. </a:t>
            </a:r>
            <a:r>
              <a:rPr lang="en-US" b="1" i="1" baseline="0" dirty="0"/>
              <a:t>nous </a:t>
            </a:r>
            <a:r>
              <a:rPr lang="en-US" b="1" i="1" baseline="0" dirty="0" err="1"/>
              <a:t>portons</a:t>
            </a:r>
            <a:r>
              <a:rPr lang="en-US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Continue until all 6 verbs have disappeared.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This time, the audio answer is heard when the nous re-appears, so that pupil elicitation happens first.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87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7.png"/><Relationship Id="rId3" Type="http://schemas.openxmlformats.org/officeDocument/2006/relationships/audio" Target="../media/audio38.wav"/><Relationship Id="rId7" Type="http://schemas.openxmlformats.org/officeDocument/2006/relationships/audio" Target="../media/audio42.wav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1.wav"/><Relationship Id="rId11" Type="http://schemas.openxmlformats.org/officeDocument/2006/relationships/image" Target="../media/image39.png"/><Relationship Id="rId5" Type="http://schemas.openxmlformats.org/officeDocument/2006/relationships/audio" Target="../media/audio40.wav"/><Relationship Id="rId15" Type="http://schemas.openxmlformats.org/officeDocument/2006/relationships/image" Target="../media/image12.png"/><Relationship Id="rId10" Type="http://schemas.openxmlformats.org/officeDocument/2006/relationships/image" Target="../media/image38.png"/><Relationship Id="rId4" Type="http://schemas.openxmlformats.org/officeDocument/2006/relationships/audio" Target="../media/audio39.wav"/><Relationship Id="rId9" Type="http://schemas.openxmlformats.org/officeDocument/2006/relationships/image" Target="../media/image42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5.wav"/><Relationship Id="rId5" Type="http://schemas.openxmlformats.org/officeDocument/2006/relationships/audio" Target="../media/audio44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audio" Target="../media/audio47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audio" Target="../media/audio49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audio" Target="../media/audio51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audio" Target="../media/audio53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audio" Target="../media/audio55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audio" Target="../media/audio5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5" Type="http://schemas.openxmlformats.org/officeDocument/2006/relationships/image" Target="../media/image8.gif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13" Type="http://schemas.openxmlformats.org/officeDocument/2006/relationships/audio" Target="../media/audio68.wav"/><Relationship Id="rId18" Type="http://schemas.openxmlformats.org/officeDocument/2006/relationships/image" Target="../media/image4.png"/><Relationship Id="rId3" Type="http://schemas.openxmlformats.org/officeDocument/2006/relationships/audio" Target="../media/audio58.wav"/><Relationship Id="rId21" Type="http://schemas.openxmlformats.org/officeDocument/2006/relationships/image" Target="../media/image49.png"/><Relationship Id="rId7" Type="http://schemas.openxmlformats.org/officeDocument/2006/relationships/audio" Target="../media/audio62.wav"/><Relationship Id="rId12" Type="http://schemas.openxmlformats.org/officeDocument/2006/relationships/audio" Target="../media/audio67.wav"/><Relationship Id="rId17" Type="http://schemas.openxmlformats.org/officeDocument/2006/relationships/audio" Target="../media/audio72.wav"/><Relationship Id="rId2" Type="http://schemas.openxmlformats.org/officeDocument/2006/relationships/notesSlide" Target="../notesSlides/notesSlide20.xml"/><Relationship Id="rId16" Type="http://schemas.openxmlformats.org/officeDocument/2006/relationships/audio" Target="../media/audio71.wav"/><Relationship Id="rId20" Type="http://schemas.openxmlformats.org/officeDocument/2006/relationships/audio" Target="../media/audio73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1.wav"/><Relationship Id="rId11" Type="http://schemas.openxmlformats.org/officeDocument/2006/relationships/audio" Target="../media/audio66.wav"/><Relationship Id="rId5" Type="http://schemas.openxmlformats.org/officeDocument/2006/relationships/audio" Target="../media/audio60.wav"/><Relationship Id="rId15" Type="http://schemas.openxmlformats.org/officeDocument/2006/relationships/audio" Target="../media/audio70.wav"/><Relationship Id="rId23" Type="http://schemas.openxmlformats.org/officeDocument/2006/relationships/image" Target="../media/image51.png"/><Relationship Id="rId10" Type="http://schemas.openxmlformats.org/officeDocument/2006/relationships/audio" Target="../media/audio65.wav"/><Relationship Id="rId19" Type="http://schemas.openxmlformats.org/officeDocument/2006/relationships/image" Target="../media/image48.png"/><Relationship Id="rId4" Type="http://schemas.openxmlformats.org/officeDocument/2006/relationships/audio" Target="../media/audio59.wav"/><Relationship Id="rId9" Type="http://schemas.openxmlformats.org/officeDocument/2006/relationships/audio" Target="../media/audio64.wav"/><Relationship Id="rId14" Type="http://schemas.openxmlformats.org/officeDocument/2006/relationships/audio" Target="../media/audio69.wav"/><Relationship Id="rId2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1.wav"/><Relationship Id="rId11" Type="http://schemas.openxmlformats.org/officeDocument/2006/relationships/image" Target="../media/image11.png"/><Relationship Id="rId5" Type="http://schemas.openxmlformats.org/officeDocument/2006/relationships/audio" Target="../media/audio10.wav"/><Relationship Id="rId15" Type="http://schemas.openxmlformats.org/officeDocument/2006/relationships/image" Target="../media/image15.jpg"/><Relationship Id="rId10" Type="http://schemas.openxmlformats.org/officeDocument/2006/relationships/image" Target="../media/image3.pn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1.wav"/><Relationship Id="rId16" Type="http://schemas.openxmlformats.org/officeDocument/2006/relationships/image" Target="../media/image24.png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30.PN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8.wav"/><Relationship Id="rId11" Type="http://schemas.openxmlformats.org/officeDocument/2006/relationships/image" Target="../media/image28.PNG"/><Relationship Id="rId5" Type="http://schemas.openxmlformats.org/officeDocument/2006/relationships/audio" Target="../media/audio17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16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4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38.png"/><Relationship Id="rId3" Type="http://schemas.openxmlformats.org/officeDocument/2006/relationships/audio" Target="../media/audio27.wav"/><Relationship Id="rId7" Type="http://schemas.openxmlformats.org/officeDocument/2006/relationships/image" Target="../media/image12.png"/><Relationship Id="rId12" Type="http://schemas.openxmlformats.org/officeDocument/2006/relationships/audio" Target="../media/audio31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openxmlformats.org/officeDocument/2006/relationships/audio" Target="../media/audio28.wav"/><Relationship Id="rId15" Type="http://schemas.openxmlformats.org/officeDocument/2006/relationships/audio" Target="../media/audio32.wav"/><Relationship Id="rId10" Type="http://schemas.openxmlformats.org/officeDocument/2006/relationships/audio" Target="../media/audio30.wav"/><Relationship Id="rId4" Type="http://schemas.openxmlformats.org/officeDocument/2006/relationships/image" Target="../media/image4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7.png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6.wav"/><Relationship Id="rId11" Type="http://schemas.openxmlformats.org/officeDocument/2006/relationships/image" Target="../media/image39.png"/><Relationship Id="rId5" Type="http://schemas.openxmlformats.org/officeDocument/2006/relationships/audio" Target="../media/audio35.wav"/><Relationship Id="rId15" Type="http://schemas.openxmlformats.org/officeDocument/2006/relationships/image" Target="../media/image12.png"/><Relationship Id="rId10" Type="http://schemas.openxmlformats.org/officeDocument/2006/relationships/image" Target="../media/image38.png"/><Relationship Id="rId4" Type="http://schemas.openxmlformats.org/officeDocument/2006/relationships/audio" Target="../media/audio34.wav"/><Relationship Id="rId9" Type="http://schemas.openxmlformats.org/officeDocument/2006/relationships/image" Target="../media/image41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B88E32-8B51-4231-B423-393292B9A743}"/>
              </a:ext>
            </a:extLst>
          </p:cNvPr>
          <p:cNvSpPr txBox="1"/>
          <p:nvPr/>
        </p:nvSpPr>
        <p:spPr>
          <a:xfrm rot="21172916">
            <a:off x="126174" y="3916650"/>
            <a:ext cx="435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La Galette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Rois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78DFEA-82CB-416F-A886-FA570EEC41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>
          <a:xfrm>
            <a:off x="1105346" y="1693934"/>
            <a:ext cx="2345927" cy="21544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 Pratique les </a:t>
            </a:r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verbes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nous et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059E62-C0B9-4AC7-930A-9BB8A7DA4F3F}"/>
              </a:ext>
            </a:extLst>
          </p:cNvPr>
          <p:cNvGrpSpPr/>
          <p:nvPr/>
        </p:nvGrpSpPr>
        <p:grpSpPr>
          <a:xfrm>
            <a:off x="4471827" y="2865302"/>
            <a:ext cx="3667145" cy="1134718"/>
            <a:chOff x="4471827" y="2865302"/>
            <a:chExt cx="3667145" cy="113471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B348FB-3304-48BC-ADFB-E46D29092798}"/>
                </a:ext>
              </a:extLst>
            </p:cNvPr>
            <p:cNvSpPr txBox="1"/>
            <p:nvPr/>
          </p:nvSpPr>
          <p:spPr>
            <a:xfrm>
              <a:off x="4471827" y="2921168"/>
              <a:ext cx="1999162" cy="1015663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vous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8" descr="Shape, circle, rectangle&#10;&#10;Description automatically generated">
              <a:extLst>
                <a:ext uri="{FF2B5EF4-FFF2-40B4-BE49-F238E27FC236}">
                  <a16:creationId xmlns:a16="http://schemas.microsoft.com/office/drawing/2014/main" id="{8FAF3938-3317-407F-9C16-B737294E8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496" y="2865302"/>
              <a:ext cx="1613476" cy="113471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60A892-2908-42D8-A5AA-90F92128A8D5}"/>
              </a:ext>
            </a:extLst>
          </p:cNvPr>
          <p:cNvGrpSpPr/>
          <p:nvPr/>
        </p:nvGrpSpPr>
        <p:grpSpPr>
          <a:xfrm>
            <a:off x="124342" y="1501899"/>
            <a:ext cx="3970734" cy="2151522"/>
            <a:chOff x="124342" y="1501899"/>
            <a:chExt cx="3970734" cy="21515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019FA2-B5BD-448C-B5B9-7741508B9B21}"/>
                </a:ext>
              </a:extLst>
            </p:cNvPr>
            <p:cNvGrpSpPr/>
            <p:nvPr/>
          </p:nvGrpSpPr>
          <p:grpSpPr>
            <a:xfrm>
              <a:off x="124342" y="1501899"/>
              <a:ext cx="3970734" cy="2151522"/>
              <a:chOff x="124342" y="1501899"/>
              <a:chExt cx="3970734" cy="215152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86FE6E-DB2A-496E-820F-3E25B26AB814}"/>
                  </a:ext>
                </a:extLst>
              </p:cNvPr>
              <p:cNvSpPr txBox="1"/>
              <p:nvPr/>
            </p:nvSpPr>
            <p:spPr>
              <a:xfrm>
                <a:off x="124342" y="1501899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partager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7C18E91-5CCE-476E-AED8-55B59C9CAF49}"/>
                  </a:ext>
                </a:extLst>
              </p:cNvPr>
              <p:cNvGrpSpPr/>
              <p:nvPr/>
            </p:nvGrpSpPr>
            <p:grpSpPr>
              <a:xfrm>
                <a:off x="1239081" y="2194396"/>
                <a:ext cx="1440787" cy="1459025"/>
                <a:chOff x="1240976" y="2070223"/>
                <a:chExt cx="1440787" cy="1459025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F6E50684-96E2-4C9C-87D4-636664741A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srgbClr val="1D6FA9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0976" y="2070223"/>
                  <a:ext cx="1440787" cy="1459025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4513DAC8-3F33-4E39-8222-2E6CF3822D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0266" y="2492278"/>
                  <a:ext cx="622205" cy="614914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E3969C-6F10-4C69-A16C-F5F7B6FFAB26}"/>
                </a:ext>
              </a:extLst>
            </p:cNvPr>
            <p:cNvSpPr txBox="1"/>
            <p:nvPr/>
          </p:nvSpPr>
          <p:spPr>
            <a:xfrm>
              <a:off x="2648509" y="1533747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F22C92-3486-4D59-8EA2-3BB071181322}"/>
              </a:ext>
            </a:extLst>
          </p:cNvPr>
          <p:cNvGrpSpPr/>
          <p:nvPr/>
        </p:nvGrpSpPr>
        <p:grpSpPr>
          <a:xfrm>
            <a:off x="4178301" y="690395"/>
            <a:ext cx="3892140" cy="1774827"/>
            <a:chOff x="4178301" y="690395"/>
            <a:chExt cx="3892140" cy="177482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B084716-7F51-4D05-A0F6-D07F94BC13AF}"/>
                </a:ext>
              </a:extLst>
            </p:cNvPr>
            <p:cNvGrpSpPr/>
            <p:nvPr/>
          </p:nvGrpSpPr>
          <p:grpSpPr>
            <a:xfrm>
              <a:off x="4178301" y="690395"/>
              <a:ext cx="3892140" cy="1774827"/>
              <a:chOff x="4178301" y="690395"/>
              <a:chExt cx="3892140" cy="177482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ADF4B-9295-4C3C-AFC8-A6B8968FC732}"/>
                  </a:ext>
                </a:extLst>
              </p:cNvPr>
              <p:cNvSpPr txBox="1"/>
              <p:nvPr/>
            </p:nvSpPr>
            <p:spPr>
              <a:xfrm>
                <a:off x="4178301" y="690395"/>
                <a:ext cx="3892140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organiser</a:t>
                </a:r>
              </a:p>
            </p:txBody>
          </p:sp>
          <p:pic>
            <p:nvPicPr>
              <p:cNvPr id="27" name="Picture 26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AA31D65-C979-4433-839F-92E46813E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074" y="1582889"/>
                <a:ext cx="818915" cy="88233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C3EBC8-DE60-4FAD-AE33-651BCEFEF21D}"/>
                </a:ext>
              </a:extLst>
            </p:cNvPr>
            <p:cNvSpPr txBox="1"/>
            <p:nvPr/>
          </p:nvSpPr>
          <p:spPr>
            <a:xfrm>
              <a:off x="6764688" y="707873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A7251C-FD2D-4B29-8510-4E9C7019AF82}"/>
              </a:ext>
            </a:extLst>
          </p:cNvPr>
          <p:cNvGrpSpPr/>
          <p:nvPr/>
        </p:nvGrpSpPr>
        <p:grpSpPr>
          <a:xfrm>
            <a:off x="8138972" y="1550014"/>
            <a:ext cx="3970734" cy="1914681"/>
            <a:chOff x="8138972" y="1550014"/>
            <a:chExt cx="3970734" cy="19146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1C2C3D-C709-4DE7-8183-2ACA5293EE7A}"/>
                </a:ext>
              </a:extLst>
            </p:cNvPr>
            <p:cNvGrpSpPr/>
            <p:nvPr/>
          </p:nvGrpSpPr>
          <p:grpSpPr>
            <a:xfrm>
              <a:off x="8138972" y="1550014"/>
              <a:ext cx="3970734" cy="1914681"/>
              <a:chOff x="8153667" y="1235390"/>
              <a:chExt cx="3970734" cy="191468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C2B9129-E944-4E70-AA6F-066B8ED15616}"/>
                  </a:ext>
                </a:extLst>
              </p:cNvPr>
              <p:cNvSpPr txBox="1"/>
              <p:nvPr/>
            </p:nvSpPr>
            <p:spPr>
              <a:xfrm>
                <a:off x="8153667" y="12353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porter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63142C1-02FC-4AA0-827C-6F2087394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8072" y="2098649"/>
                <a:ext cx="901923" cy="1051422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0E94C48-E5DF-47A8-A907-904A3EF6A4B3}"/>
                </a:ext>
              </a:extLst>
            </p:cNvPr>
            <p:cNvSpPr txBox="1"/>
            <p:nvPr/>
          </p:nvSpPr>
          <p:spPr>
            <a:xfrm>
              <a:off x="10220962" y="1582889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907058-F93A-4D52-99BC-04C0C9F30AC3}"/>
              </a:ext>
            </a:extLst>
          </p:cNvPr>
          <p:cNvGrpSpPr/>
          <p:nvPr/>
        </p:nvGrpSpPr>
        <p:grpSpPr>
          <a:xfrm>
            <a:off x="8212135" y="4079890"/>
            <a:ext cx="3970734" cy="2179539"/>
            <a:chOff x="8212135" y="4079890"/>
            <a:chExt cx="3970734" cy="21795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CFEEC6-5268-495F-BFBF-D8F746A8BD1E}"/>
                </a:ext>
              </a:extLst>
            </p:cNvPr>
            <p:cNvGrpSpPr/>
            <p:nvPr/>
          </p:nvGrpSpPr>
          <p:grpSpPr>
            <a:xfrm>
              <a:off x="8212135" y="4079890"/>
              <a:ext cx="3970734" cy="2179539"/>
              <a:chOff x="8212135" y="4079890"/>
              <a:chExt cx="3970734" cy="21795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1D9AC8-0284-4BE9-B8C7-F763EBD9EC29}"/>
                  </a:ext>
                </a:extLst>
              </p:cNvPr>
              <p:cNvSpPr txBox="1"/>
              <p:nvPr/>
            </p:nvSpPr>
            <p:spPr>
              <a:xfrm>
                <a:off x="8212135" y="40798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célébrer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A735697-1580-407F-80E9-54A8F53EAA39}"/>
                  </a:ext>
                </a:extLst>
              </p:cNvPr>
              <p:cNvGrpSpPr/>
              <p:nvPr/>
            </p:nvGrpSpPr>
            <p:grpSpPr>
              <a:xfrm>
                <a:off x="9586606" y="5182211"/>
                <a:ext cx="1715591" cy="1077218"/>
                <a:chOff x="199103" y="494279"/>
                <a:chExt cx="3431183" cy="210428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C0AEC3D4-98F5-4CEA-B7F7-C1B2C868D1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926" y="660939"/>
                  <a:ext cx="2024310" cy="179973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6585229-B7E1-4E84-B41B-DFB22817E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103" y="494279"/>
                  <a:ext cx="3431183" cy="2104280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1C9B4AB-1BEB-419D-BE0C-F0CC407BE580}"/>
                </a:ext>
              </a:extLst>
            </p:cNvPr>
            <p:cNvSpPr txBox="1"/>
            <p:nvPr/>
          </p:nvSpPr>
          <p:spPr>
            <a:xfrm>
              <a:off x="10685581" y="4112765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25B882-D8D0-4381-BCF4-C55FC4A48EA5}"/>
              </a:ext>
            </a:extLst>
          </p:cNvPr>
          <p:cNvGrpSpPr/>
          <p:nvPr/>
        </p:nvGrpSpPr>
        <p:grpSpPr>
          <a:xfrm>
            <a:off x="124342" y="4079891"/>
            <a:ext cx="3970734" cy="2246854"/>
            <a:chOff x="124342" y="4079891"/>
            <a:chExt cx="3970734" cy="22468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FDDBB0-15AA-404E-9DEC-437D6EB89DBC}"/>
                </a:ext>
              </a:extLst>
            </p:cNvPr>
            <p:cNvGrpSpPr/>
            <p:nvPr/>
          </p:nvGrpSpPr>
          <p:grpSpPr>
            <a:xfrm>
              <a:off x="124342" y="4079891"/>
              <a:ext cx="3970734" cy="2246854"/>
              <a:chOff x="124342" y="4079891"/>
              <a:chExt cx="3970734" cy="22468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8548E2-C3B2-4488-8235-6ABC8B3EB5B1}"/>
                  </a:ext>
                </a:extLst>
              </p:cNvPr>
              <p:cNvSpPr txBox="1"/>
              <p:nvPr/>
            </p:nvSpPr>
            <p:spPr>
              <a:xfrm>
                <a:off x="124342" y="4079891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étudier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6267101-BD45-4197-B87D-89789A7CE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5319" y="5230899"/>
                <a:ext cx="1082148" cy="1095846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E8359B-F300-4571-B54E-ACA3352B519A}"/>
                </a:ext>
              </a:extLst>
            </p:cNvPr>
            <p:cNvSpPr txBox="1"/>
            <p:nvPr/>
          </p:nvSpPr>
          <p:spPr>
            <a:xfrm>
              <a:off x="2438543" y="4112765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D73D6E66-E622-4705-AB67-ED1ECD3A629B}"/>
              </a:ext>
            </a:extLst>
          </p:cNvPr>
          <p:cNvSpPr/>
          <p:nvPr/>
        </p:nvSpPr>
        <p:spPr>
          <a:xfrm>
            <a:off x="11881" y="759644"/>
            <a:ext cx="3895184" cy="630942"/>
          </a:xfrm>
          <a:prstGeom prst="wedgeRoundRectCallout">
            <a:avLst>
              <a:gd name="adj1" fmla="val 58798"/>
              <a:gd name="adj2" fmla="val -19422"/>
              <a:gd name="adj3" fmla="val 16667"/>
            </a:avLst>
          </a:prstGeom>
          <a:solidFill>
            <a:srgbClr val="2BC0C7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the liaison –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verbs starting with vowels.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6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us_partag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us_organis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us_port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us_etudi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us_celebr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[1/7]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hlinkClick r:id="" action="ppaction://noaction">
              <a:snd r:embed="rId5" name="f3_1.wav"/>
            </a:hlinkClick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endParaRPr lang="en-GB" dirty="0"/>
          </a:p>
        </p:txBody>
      </p:sp>
      <p:sp>
        <p:nvSpPr>
          <p:cNvPr id="45" name="CustomShape 23">
            <a:hlinkClick r:id="" action="ppaction://noaction">
              <a:snd r:embed="rId6" name="f3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30A44A4-A765-4D84-ACFA-81E559A31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31" y="1510649"/>
            <a:ext cx="4264225" cy="426422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Oui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il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chante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05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45" name="CustomShape 23">
            <a:hlinkClick r:id="" action="ppaction://noaction">
              <a:snd r:embed="rId5" name="f3_4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Non,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elle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ne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pas.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B5B8BE0-9087-4FB6-A9C2-DCFBB1EA5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81" y="1510649"/>
            <a:ext cx="2840124" cy="402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0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45" name="CustomShape 23">
            <a:hlinkClick r:id="" action="ppaction://noaction">
              <a:snd r:embed="rId5" name="f3_6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Oui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elle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regarde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FF167B9-E1ED-423C-82C5-DFCA76AE5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14" y="1446784"/>
            <a:ext cx="2639458" cy="40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45" name="CustomShape 23">
            <a:hlinkClick r:id="" action="ppaction://noaction">
              <a:snd r:embed="rId5" name="f3_8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Oui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il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dessine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1" name="Picture 1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ED2E767-0B26-4B6B-8E34-A996107D0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95" y="2312225"/>
            <a:ext cx="5048696" cy="29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2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45" name="CustomShape 23">
            <a:hlinkClick r:id="" action="ppaction://noaction">
              <a:snd r:embed="rId5" name="f3_10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Non,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elle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n’étudie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pas.</a:t>
            </a:r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7BBDBD8-B5CF-450B-BAFF-25335E650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99" y="2033890"/>
            <a:ext cx="3111601" cy="32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8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45" name="CustomShape 23">
            <a:hlinkClick r:id="" action="ppaction://noaction">
              <a:snd r:embed="rId5" name="f3_1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Non,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il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n’explique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pas.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E17039C-D658-4193-B00D-4F474A70A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31" y="1917957"/>
            <a:ext cx="5455953" cy="302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3C612-E8AD-48A7-9272-BE5E901870BB}"/>
              </a:ext>
            </a:extLst>
          </p:cNvPr>
          <p:cNvSpPr/>
          <p:nvPr/>
        </p:nvSpPr>
        <p:spPr>
          <a:xfrm>
            <a:off x="123170" y="704418"/>
            <a:ext cx="109422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 la question.  Donne une réponse en français.</a:t>
            </a: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fr-FR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45" name="CustomShape 23">
            <a:hlinkClick r:id="" action="ppaction://noaction">
              <a:snd r:embed="rId5" name="f3_14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Non,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elle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ne mange pas.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0A2E8CA-39FB-4D54-B476-A638CB164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94" y="1510649"/>
            <a:ext cx="1974699" cy="39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338840"/>
              </p:ext>
            </p:extLst>
          </p:nvPr>
        </p:nvGraphicFramePr>
        <p:xfrm>
          <a:off x="612940" y="1189855"/>
          <a:ext cx="9810698" cy="5300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2580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partageons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étudiez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6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l’exercice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8878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l’histoire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santé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17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l’année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0294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partager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parfois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94" y="3218446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512466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21016" y="39136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7359" y="24699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37019" y="5661740"/>
            <a:ext cx="284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study, </a:t>
            </a:r>
            <a:b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studying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08498" y="5872401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share,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sharing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22627" y="5872401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sometimes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3861" y="477055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year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44356" y="4550002"/>
            <a:ext cx="3273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</a:t>
            </a:r>
            <a:r>
              <a:rPr kumimoji="0" lang="en-GB" sz="2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party, celebration, festival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7410" y="4774198"/>
            <a:ext cx="277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people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019" y="3802447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history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08498" y="3746041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healthy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63003" y="3564340"/>
            <a:ext cx="2920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(item of) clothing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861" y="27599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4412" y="2747457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(pl)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have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76358" y="275002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exercise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7019" y="1715050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lesson, course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4412" y="1751025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share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9659" y="170524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(pl) study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CF9F4D-3652-49F4-8AF1-C454E2C76852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157742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65F44EE3-C721-4C2B-9EA7-55059F681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64737"/>
              </p:ext>
            </p:extLst>
          </p:nvPr>
        </p:nvGraphicFramePr>
        <p:xfrm>
          <a:off x="612940" y="1189855"/>
          <a:ext cx="9810698" cy="5300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2580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partageons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étudiez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6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l’exercice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8878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l’histoire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santé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vêtement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17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l’année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fête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0294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partager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parfois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A42A774A-82F1-46D7-AE97-928141A3C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94" y="3218446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1A38AC3-C449-4662-88BC-2E37344E7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512466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E69AF-0545-491E-8910-E1C361E2D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68D6D3-622A-4A47-ADB8-BDB0B8858A54}"/>
              </a:ext>
            </a:extLst>
          </p:cNvPr>
          <p:cNvSpPr txBox="1"/>
          <p:nvPr/>
        </p:nvSpPr>
        <p:spPr>
          <a:xfrm>
            <a:off x="1721016" y="39136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875F02-08C0-4A28-A813-7C6C72CB777B}"/>
              </a:ext>
            </a:extLst>
          </p:cNvPr>
          <p:cNvSpPr txBox="1"/>
          <p:nvPr/>
        </p:nvSpPr>
        <p:spPr>
          <a:xfrm>
            <a:off x="1707359" y="24699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5D5E4E-E35A-428E-B1F9-4A922E24E13D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94398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4001115"/>
            <a:ext cx="1211519" cy="1547648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89" y="3973438"/>
            <a:ext cx="1290257" cy="18536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4118784"/>
            <a:ext cx="1315624" cy="15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20927759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hlinkClick r:id="" action="ppaction://noaction">
              <a:snd r:embed="rId20" name="f5_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9B85DEF2-46D1-4A5D-AB2F-F0F442AB9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218166"/>
              </p:ext>
            </p:extLst>
          </p:nvPr>
        </p:nvGraphicFramePr>
        <p:xfrm>
          <a:off x="612940" y="1160585"/>
          <a:ext cx="9810698" cy="5329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550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lesson,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(pl)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6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(pl)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exercise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8878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item of clothing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17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party, celebration, 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0294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study, studying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share, sharing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CAFFDF6C-E479-4A94-813D-888E8B25B0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9794" y="3218446"/>
            <a:ext cx="1186070" cy="108036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992B9748-BE10-404A-A0EA-839D277809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512466"/>
            <a:ext cx="1186070" cy="11860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1DF8CE9-8CB8-4D57-9AAC-64FA1964F9C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FD87912-29AB-43DD-848D-6ABEEF742692}"/>
              </a:ext>
            </a:extLst>
          </p:cNvPr>
          <p:cNvSpPr txBox="1"/>
          <p:nvPr/>
        </p:nvSpPr>
        <p:spPr>
          <a:xfrm>
            <a:off x="1721016" y="39136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D184E6A-DE19-4B89-B462-586527374ABD}"/>
              </a:ext>
            </a:extLst>
          </p:cNvPr>
          <p:cNvSpPr txBox="1"/>
          <p:nvPr/>
        </p:nvSpPr>
        <p:spPr>
          <a:xfrm>
            <a:off x="1707359" y="24699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1B8BCE-4A49-4BF6-A7C1-1702DE9BEB92}"/>
              </a:ext>
            </a:extLst>
          </p:cNvPr>
          <p:cNvSpPr txBox="1"/>
          <p:nvPr/>
        </p:nvSpPr>
        <p:spPr>
          <a:xfrm>
            <a:off x="2337019" y="6019942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étudier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92C638-4C8D-4552-8217-8782CCC391D1}"/>
              </a:ext>
            </a:extLst>
          </p:cNvPr>
          <p:cNvSpPr txBox="1"/>
          <p:nvPr/>
        </p:nvSpPr>
        <p:spPr>
          <a:xfrm>
            <a:off x="4734613" y="5977072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partager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A6D13E-0419-4D69-827A-57BFD016FFD6}"/>
              </a:ext>
            </a:extLst>
          </p:cNvPr>
          <p:cNvSpPr txBox="1"/>
          <p:nvPr/>
        </p:nvSpPr>
        <p:spPr>
          <a:xfrm>
            <a:off x="7722627" y="6029405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parfois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943277-4F19-46BB-8353-3001C7521A3A}"/>
              </a:ext>
            </a:extLst>
          </p:cNvPr>
          <p:cNvSpPr txBox="1"/>
          <p:nvPr/>
        </p:nvSpPr>
        <p:spPr>
          <a:xfrm>
            <a:off x="2313861" y="4839154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l’année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432796-F44F-4C0A-A153-A987168F5CAE}"/>
              </a:ext>
            </a:extLst>
          </p:cNvPr>
          <p:cNvSpPr txBox="1"/>
          <p:nvPr/>
        </p:nvSpPr>
        <p:spPr>
          <a:xfrm>
            <a:off x="4760623" y="4885999"/>
            <a:ext cx="327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fête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7AF22F-6680-4492-BB33-160B39B11D2B}"/>
              </a:ext>
            </a:extLst>
          </p:cNvPr>
          <p:cNvSpPr txBox="1"/>
          <p:nvPr/>
        </p:nvSpPr>
        <p:spPr>
          <a:xfrm>
            <a:off x="7707410" y="4774198"/>
            <a:ext cx="277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les gens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88FF7C-0596-4C8C-8804-39AA151D9D15}"/>
              </a:ext>
            </a:extLst>
          </p:cNvPr>
          <p:cNvSpPr txBox="1"/>
          <p:nvPr/>
        </p:nvSpPr>
        <p:spPr>
          <a:xfrm>
            <a:off x="2337019" y="3802447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l’histoire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347CF9-9158-4D16-8BE6-3CDB0F7383E1}"/>
              </a:ext>
            </a:extLst>
          </p:cNvPr>
          <p:cNvSpPr txBox="1"/>
          <p:nvPr/>
        </p:nvSpPr>
        <p:spPr>
          <a:xfrm>
            <a:off x="4708498" y="3746041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santé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7C9D36-368B-4C07-A7CD-2B62D6317280}"/>
              </a:ext>
            </a:extLst>
          </p:cNvPr>
          <p:cNvSpPr txBox="1"/>
          <p:nvPr/>
        </p:nvSpPr>
        <p:spPr>
          <a:xfrm>
            <a:off x="7677380" y="3776818"/>
            <a:ext cx="29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vêtement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69CA4A-C4EB-451A-ADAD-E3DFAAF1FCEB}"/>
              </a:ext>
            </a:extLst>
          </p:cNvPr>
          <p:cNvSpPr txBox="1"/>
          <p:nvPr/>
        </p:nvSpPr>
        <p:spPr>
          <a:xfrm>
            <a:off x="2313861" y="27599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591C76-E217-4C00-9D3A-4B1E38194977}"/>
              </a:ext>
            </a:extLst>
          </p:cNvPr>
          <p:cNvSpPr txBox="1"/>
          <p:nvPr/>
        </p:nvSpPr>
        <p:spPr>
          <a:xfrm>
            <a:off x="4714412" y="2747457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7AF305-3B14-4C5B-A58E-2939A877D957}"/>
              </a:ext>
            </a:extLst>
          </p:cNvPr>
          <p:cNvSpPr txBox="1"/>
          <p:nvPr/>
        </p:nvSpPr>
        <p:spPr>
          <a:xfrm>
            <a:off x="7676358" y="275002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l’exercice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7A370D-0CE1-4278-AABF-6798525884C6}"/>
              </a:ext>
            </a:extLst>
          </p:cNvPr>
          <p:cNvSpPr txBox="1"/>
          <p:nvPr/>
        </p:nvSpPr>
        <p:spPr>
          <a:xfrm>
            <a:off x="2313861" y="1786044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92F062F-6F50-4590-AA2A-83E8241E9A1A}"/>
              </a:ext>
            </a:extLst>
          </p:cNvPr>
          <p:cNvSpPr txBox="1"/>
          <p:nvPr/>
        </p:nvSpPr>
        <p:spPr>
          <a:xfrm>
            <a:off x="4714412" y="1751025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partageons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9E8E31-9E13-4D29-AC24-8890D9B5A600}"/>
              </a:ext>
            </a:extLst>
          </p:cNvPr>
          <p:cNvSpPr txBox="1"/>
          <p:nvPr/>
        </p:nvSpPr>
        <p:spPr>
          <a:xfrm>
            <a:off x="7709659" y="170524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étudiez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1AFD6F4-1624-4574-BB96-9AC7058FB3BE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F9B58437-42D6-42AC-AB52-88E01A557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370982"/>
              </p:ext>
            </p:extLst>
          </p:nvPr>
        </p:nvGraphicFramePr>
        <p:xfrm>
          <a:off x="612940" y="1160585"/>
          <a:ext cx="9810698" cy="5329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0550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lesson,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(pl)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0436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(pl)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exercise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88783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item of clothing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0417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party, celebration, 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200294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study, studying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share, sharing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63BAA73-C5AB-44D9-BC5E-63F515B01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94" y="3218446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188D9CD5-4ABB-490E-9CD0-4DD799D33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4" y="1512466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C87FCA-130C-4DF2-A310-A1F39515B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24BDB5-084B-4741-BBFA-CA9902717FBA}"/>
              </a:ext>
            </a:extLst>
          </p:cNvPr>
          <p:cNvSpPr txBox="1"/>
          <p:nvPr/>
        </p:nvSpPr>
        <p:spPr>
          <a:xfrm>
            <a:off x="1721016" y="39136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C1E376-DFAC-4FA8-870D-13EE4700C82A}"/>
              </a:ext>
            </a:extLst>
          </p:cNvPr>
          <p:cNvSpPr txBox="1"/>
          <p:nvPr/>
        </p:nvSpPr>
        <p:spPr>
          <a:xfrm>
            <a:off x="1707359" y="246995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75C62C-4F06-4BCB-8FF1-26572402060D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4197569" y="1665682"/>
            <a:ext cx="3431184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98928" y="158508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5A5D47-FEFB-4480-B0CA-963EF8356F25}"/>
              </a:ext>
            </a:extLst>
          </p:cNvPr>
          <p:cNvGrpSpPr/>
          <p:nvPr/>
        </p:nvGrpSpPr>
        <p:grpSpPr>
          <a:xfrm>
            <a:off x="4380408" y="2973059"/>
            <a:ext cx="3248345" cy="3300166"/>
            <a:chOff x="4380408" y="2973059"/>
            <a:chExt cx="3431183" cy="32721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64989C9-299B-4B35-A8A8-5145DCFFCC55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65FD261-50EB-462A-BF49-F0920FBF1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27F82B-FBCA-4EC6-8C32-56F407C6C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DE6470-0C32-4E5E-ACE3-924BD2D894FE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C3023A0-C67C-4556-A213-97201C41FD85}"/>
              </a:ext>
            </a:extLst>
          </p:cNvPr>
          <p:cNvSpPr txBox="1"/>
          <p:nvPr/>
        </p:nvSpPr>
        <p:spPr>
          <a:xfrm>
            <a:off x="233709" y="294220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98A94B-0E3D-4F48-90D0-7FC9A3450E0E}"/>
              </a:ext>
            </a:extLst>
          </p:cNvPr>
          <p:cNvSpPr txBox="1"/>
          <p:nvPr/>
        </p:nvSpPr>
        <p:spPr>
          <a:xfrm>
            <a:off x="386734" y="57324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A7991-2B39-4829-BA28-4493C7D2D6BA}"/>
              </a:ext>
            </a:extLst>
          </p:cNvPr>
          <p:cNvSpPr txBox="1"/>
          <p:nvPr/>
        </p:nvSpPr>
        <p:spPr>
          <a:xfrm>
            <a:off x="337019" y="1675822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70B72F-D882-4809-BFAE-F5E10EE9DDE3}"/>
              </a:ext>
            </a:extLst>
          </p:cNvPr>
          <p:cNvSpPr txBox="1"/>
          <p:nvPr/>
        </p:nvSpPr>
        <p:spPr>
          <a:xfrm>
            <a:off x="344794" y="6276187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pic>
        <p:nvPicPr>
          <p:cNvPr id="20" name="Picture 19" descr="the head of a boy">
            <a:extLst>
              <a:ext uri="{FF2B5EF4-FFF2-40B4-BE49-F238E27FC236}">
                <a16:creationId xmlns:a16="http://schemas.microsoft.com/office/drawing/2014/main" id="{2C3A37A7-89C5-4966-A88D-C0E55E1C7E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6" y="4028161"/>
            <a:ext cx="1606370" cy="17699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8C7651-90EF-47EB-9769-A610500EE257}"/>
              </a:ext>
            </a:extLst>
          </p:cNvPr>
          <p:cNvSpPr txBox="1"/>
          <p:nvPr/>
        </p:nvSpPr>
        <p:spPr>
          <a:xfrm>
            <a:off x="8346075" y="3006208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3AAF55-825B-401B-90DC-6CFB3656828D}"/>
              </a:ext>
            </a:extLst>
          </p:cNvPr>
          <p:cNvSpPr txBox="1"/>
          <p:nvPr/>
        </p:nvSpPr>
        <p:spPr>
          <a:xfrm>
            <a:off x="8512300" y="571362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164C41-3B39-4828-99C0-DC7C74C3B788}"/>
              </a:ext>
            </a:extLst>
          </p:cNvPr>
          <p:cNvSpPr txBox="1"/>
          <p:nvPr/>
        </p:nvSpPr>
        <p:spPr>
          <a:xfrm>
            <a:off x="8346075" y="3538977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2A1213-6F21-4B65-871A-048E0B766A0B}"/>
              </a:ext>
            </a:extLst>
          </p:cNvPr>
          <p:cNvGrpSpPr/>
          <p:nvPr/>
        </p:nvGrpSpPr>
        <p:grpSpPr>
          <a:xfrm>
            <a:off x="8846559" y="1428133"/>
            <a:ext cx="1750760" cy="1702068"/>
            <a:chOff x="9387217" y="1383889"/>
            <a:chExt cx="1750760" cy="1702068"/>
          </a:xfrm>
        </p:grpSpPr>
        <p:pic>
          <p:nvPicPr>
            <p:cNvPr id="25" name="Picture 24" descr="Background pattern&#10;&#10;Description automatically generated">
              <a:extLst>
                <a:ext uri="{FF2B5EF4-FFF2-40B4-BE49-F238E27FC236}">
                  <a16:creationId xmlns:a16="http://schemas.microsoft.com/office/drawing/2014/main" id="{89D70375-34FE-4D9F-B793-136D4A7F1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98CA2E9-9362-41BB-9076-7188BE00FD40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DE2EDC7-3574-4437-A703-93E940002E8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04" y="4158576"/>
            <a:ext cx="1719111" cy="17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26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/>
      <p:bldP spid="16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3227440" y="89722"/>
            <a:ext cx="5061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chanson.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🗣</a:t>
            </a:r>
          </a:p>
        </p:txBody>
      </p:sp>
      <p:pic>
        <p:nvPicPr>
          <p:cNvPr id="209" name="Google Shape;111;p3">
            <a:extLst>
              <a:ext uri="{FF2B5EF4-FFF2-40B4-BE49-F238E27FC236}">
                <a16:creationId xmlns:a16="http://schemas.microsoft.com/office/drawing/2014/main" id="{5FFF0688-CCF5-4EAA-9130-DE405D20D29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10" name="Title 1">
            <a:extLst>
              <a:ext uri="{FF2B5EF4-FFF2-40B4-BE49-F238E27FC236}">
                <a16:creationId xmlns:a16="http://schemas.microsoft.com/office/drawing/2014/main" id="{59C4AA5F-63BF-4778-AAA7-316208C7E9B3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8C72C-EB1D-4913-AB23-4512F1D4EE92}"/>
              </a:ext>
            </a:extLst>
          </p:cNvPr>
          <p:cNvSpPr/>
          <p:nvPr/>
        </p:nvSpPr>
        <p:spPr>
          <a:xfrm>
            <a:off x="253154" y="765484"/>
            <a:ext cx="6096000" cy="5885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C'est la jolie fête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Rois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mange la galette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Chez mon oncle Éloi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 maman est reine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Papa sera roi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Mais si j'ai la fève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couronne pour moi.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BB07ABED-3910-4D43-94D2-607988439987}"/>
              </a:ext>
            </a:extLst>
          </p:cNvPr>
          <p:cNvSpPr txBox="1"/>
          <p:nvPr/>
        </p:nvSpPr>
        <p:spPr>
          <a:xfrm>
            <a:off x="9350604" y="5872904"/>
            <a:ext cx="2845932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l’oncle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uncle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if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sera = (s/he) will be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7D74781D-B777-4271-B3D8-D8702D025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82" y="137162"/>
            <a:ext cx="1523494" cy="1015663"/>
          </a:xfrm>
          <a:prstGeom prst="rect">
            <a:avLst/>
          </a:prstGeom>
        </p:spPr>
      </p:pic>
      <p:pic>
        <p:nvPicPr>
          <p:cNvPr id="3" name="f1_1">
            <a:hlinkClick r:id="" action="ppaction://media"/>
            <a:extLst>
              <a:ext uri="{FF2B5EF4-FFF2-40B4-BE49-F238E27FC236}">
                <a16:creationId xmlns:a16="http://schemas.microsoft.com/office/drawing/2014/main" id="{8595B670-6BE9-45D1-A2A5-3BA391F30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3334" y="5203912"/>
            <a:ext cx="609600" cy="60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49E727-0850-4E19-BA1A-58868AB096CD}"/>
              </a:ext>
            </a:extLst>
          </p:cNvPr>
          <p:cNvSpPr/>
          <p:nvPr/>
        </p:nvSpPr>
        <p:spPr>
          <a:xfrm>
            <a:off x="253154" y="761925"/>
            <a:ext cx="6096000" cy="58852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C'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jolie f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 d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Rois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mange la gal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Chez mon oncle Éloi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 maman 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Papa sera roi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Mais si j'ai la f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couronne pour moi.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22604F-7937-43B1-B0AA-00ED1609B414}"/>
              </a:ext>
            </a:extLst>
          </p:cNvPr>
          <p:cNvSpPr/>
          <p:nvPr/>
        </p:nvSpPr>
        <p:spPr>
          <a:xfrm>
            <a:off x="260686" y="734743"/>
            <a:ext cx="6096000" cy="58852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C'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jolie f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 d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Rois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mange la gal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fr-FR" sz="2400" b="1" dirty="0">
                <a:solidFill>
                  <a:srgbClr val="3399FF"/>
                </a:solidFill>
                <a:latin typeface="Century Gothic" panose="020B0502020202020204" pitchFamily="34" charset="0"/>
              </a:rPr>
              <a:t>ez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mon oncle </a:t>
            </a:r>
            <a:r>
              <a:rPr lang="fr-FR" sz="2400" b="1" dirty="0">
                <a:solidFill>
                  <a:srgbClr val="3399FF"/>
                </a:solidFill>
                <a:latin typeface="Century Gothic" panose="020B0502020202020204" pitchFamily="34" charset="0"/>
              </a:rPr>
              <a:t>É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loi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 maman 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Papa sera roi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Mais si j'ai la f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couronne pour moi.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EE12DF-3BAB-48BA-BA42-153EA8937374}"/>
              </a:ext>
            </a:extLst>
          </p:cNvPr>
          <p:cNvSpPr/>
          <p:nvPr/>
        </p:nvSpPr>
        <p:spPr>
          <a:xfrm>
            <a:off x="274787" y="731184"/>
            <a:ext cx="6096000" cy="58852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C'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jolie f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fr-FR" sz="2400" b="1" dirty="0">
                <a:solidFill>
                  <a:srgbClr val="00FF00"/>
                </a:solidFill>
                <a:latin typeface="Century Gothic" panose="020B0502020202020204" pitchFamily="34" charset="0"/>
              </a:rPr>
              <a:t>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fr-FR" sz="2400" b="1" dirty="0">
                <a:solidFill>
                  <a:srgbClr val="00FF00"/>
                </a:solidFill>
                <a:latin typeface="Century Gothic" panose="020B0502020202020204" pitchFamily="34" charset="0"/>
              </a:rPr>
              <a:t>e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Rois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mange la gal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tt</a:t>
            </a:r>
            <a:r>
              <a:rPr lang="fr-FR" sz="2400" b="1" dirty="0">
                <a:solidFill>
                  <a:srgbClr val="00FF00"/>
                </a:solidFill>
                <a:latin typeface="Century Gothic" panose="020B0502020202020204" pitchFamily="34" charset="0"/>
              </a:rPr>
              <a:t>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fr-FR" sz="2400" b="1" dirty="0">
                <a:solidFill>
                  <a:srgbClr val="3399FF"/>
                </a:solidFill>
                <a:latin typeface="Century Gothic" panose="020B0502020202020204" pitchFamily="34" charset="0"/>
              </a:rPr>
              <a:t>ez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mon oncle </a:t>
            </a:r>
            <a:r>
              <a:rPr lang="fr-FR" sz="2400" b="1" dirty="0">
                <a:solidFill>
                  <a:srgbClr val="3399FF"/>
                </a:solidFill>
                <a:latin typeface="Century Gothic" panose="020B0502020202020204" pitchFamily="34" charset="0"/>
              </a:rPr>
              <a:t>É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loi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 maman 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fr-FR" sz="2400" b="1" dirty="0">
                <a:solidFill>
                  <a:srgbClr val="00FF00"/>
                </a:solidFill>
                <a:latin typeface="Century Gothic" panose="020B0502020202020204" pitchFamily="34" charset="0"/>
              </a:rPr>
              <a:t>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Papa sera roi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Mais si j'ai la f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è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fr-FR" sz="2400" b="1" dirty="0">
                <a:solidFill>
                  <a:srgbClr val="00FF00"/>
                </a:solidFill>
                <a:latin typeface="Century Gothic" panose="020B0502020202020204" pitchFamily="34" charset="0"/>
              </a:rPr>
              <a:t>e</a:t>
            </a:r>
          </a:p>
          <a:p>
            <a:pPr>
              <a:lnSpc>
                <a:spcPct val="200000"/>
              </a:lnSpc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couronne pour moi.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EEEB8F-9AC5-4CE5-B927-75464464EDC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40" y="5024287"/>
            <a:ext cx="1416108" cy="998503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869145-7385-4254-9B06-A821E9C71B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50" y="1588472"/>
            <a:ext cx="989844" cy="674331"/>
          </a:xfrm>
          <a:prstGeom prst="rect">
            <a:avLst/>
          </a:prstGeom>
        </p:spPr>
      </p:pic>
      <p:pic>
        <p:nvPicPr>
          <p:cNvPr id="12" name="Picture 11" descr="A picture containing circle&#10;&#10;Description automatically generated">
            <a:extLst>
              <a:ext uri="{FF2B5EF4-FFF2-40B4-BE49-F238E27FC236}">
                <a16:creationId xmlns:a16="http://schemas.microsoft.com/office/drawing/2014/main" id="{80211622-56D7-4ABB-8CCB-A61B577E7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34" y="2459714"/>
            <a:ext cx="1110075" cy="551792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3ED58589-9C2A-4C9E-BDC8-352C83C9BC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3136" y="4615000"/>
            <a:ext cx="403357" cy="752848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C2212034-A972-4568-B1BC-C664B6F2CF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73" y="3754948"/>
            <a:ext cx="500485" cy="836969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5ABEF72B-ACF2-4C63-B7C6-01EE790995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07" y="6022790"/>
            <a:ext cx="1033944" cy="565711"/>
          </a:xfrm>
          <a:prstGeom prst="rect">
            <a:avLst/>
          </a:prstGeom>
        </p:spPr>
      </p:pic>
      <p:grpSp>
        <p:nvGrpSpPr>
          <p:cNvPr id="219" name="Group 218">
            <a:extLst>
              <a:ext uri="{FF2B5EF4-FFF2-40B4-BE49-F238E27FC236}">
                <a16:creationId xmlns:a16="http://schemas.microsoft.com/office/drawing/2014/main" id="{4BA502D1-177C-46BD-97C1-8951A4E6BC49}"/>
              </a:ext>
            </a:extLst>
          </p:cNvPr>
          <p:cNvGrpSpPr/>
          <p:nvPr/>
        </p:nvGrpSpPr>
        <p:grpSpPr>
          <a:xfrm>
            <a:off x="4026083" y="873357"/>
            <a:ext cx="1276280" cy="698546"/>
            <a:chOff x="199103" y="494279"/>
            <a:chExt cx="3431183" cy="2104280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F728B825-1CA1-4354-9B11-79AD4ED0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3341C50E-E6C2-472A-B17F-071533220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16" name="Picture 15" descr="A picture containing dark&#10;&#10;Description automatically generated">
            <a:extLst>
              <a:ext uri="{FF2B5EF4-FFF2-40B4-BE49-F238E27FC236}">
                <a16:creationId xmlns:a16="http://schemas.microsoft.com/office/drawing/2014/main" id="{3B1752AD-9892-4A66-B370-DB632A22F7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50" y="5554391"/>
            <a:ext cx="228786" cy="358441"/>
          </a:xfrm>
          <a:prstGeom prst="rect">
            <a:avLst/>
          </a:prstGeom>
        </p:spPr>
      </p:pic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5356547-222F-484B-97DB-A1AF1248C2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20" y="3038489"/>
            <a:ext cx="499424" cy="627959"/>
          </a:xfrm>
          <a:prstGeom prst="rect">
            <a:avLst/>
          </a:prstGeom>
        </p:spPr>
      </p:pic>
      <p:sp>
        <p:nvSpPr>
          <p:cNvPr id="25" name="CustomShape 14">
            <a:extLst>
              <a:ext uri="{FF2B5EF4-FFF2-40B4-BE49-F238E27FC236}">
                <a16:creationId xmlns:a16="http://schemas.microsoft.com/office/drawing/2014/main" id="{883715BD-E66C-46D7-962D-3131E376ADC8}"/>
              </a:ext>
            </a:extLst>
          </p:cNvPr>
          <p:cNvSpPr/>
          <p:nvPr/>
        </p:nvSpPr>
        <p:spPr>
          <a:xfrm>
            <a:off x="6149321" y="1787181"/>
            <a:ext cx="4388624" cy="1782126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C4D378-2924-4A0A-88B6-4A2697C1B4FD}"/>
              </a:ext>
            </a:extLst>
          </p:cNvPr>
          <p:cNvSpPr txBox="1"/>
          <p:nvPr/>
        </p:nvSpPr>
        <p:spPr>
          <a:xfrm>
            <a:off x="6356686" y="2057753"/>
            <a:ext cx="40747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All these sound the same, though remember [</a:t>
            </a:r>
            <a:r>
              <a:rPr lang="en-GB" sz="23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is a little longer and deeper. </a:t>
            </a: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E8F6C53B-5B5A-41FC-A697-E9D3BB6F1033}"/>
              </a:ext>
            </a:extLst>
          </p:cNvPr>
          <p:cNvSpPr/>
          <p:nvPr/>
        </p:nvSpPr>
        <p:spPr>
          <a:xfrm>
            <a:off x="6163422" y="1797323"/>
            <a:ext cx="4388624" cy="1782126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253F48-02CC-4D38-B3B9-AE71B5F651FF}"/>
              </a:ext>
            </a:extLst>
          </p:cNvPr>
          <p:cNvSpPr txBox="1"/>
          <p:nvPr/>
        </p:nvSpPr>
        <p:spPr>
          <a:xfrm>
            <a:off x="6402422" y="2278134"/>
            <a:ext cx="40747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You know that [</a:t>
            </a:r>
            <a:r>
              <a:rPr lang="en-GB" sz="23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] sounds the same as [é], too.</a:t>
            </a:r>
          </a:p>
        </p:txBody>
      </p:sp>
      <p:sp>
        <p:nvSpPr>
          <p:cNvPr id="31" name="CustomShape 14">
            <a:extLst>
              <a:ext uri="{FF2B5EF4-FFF2-40B4-BE49-F238E27FC236}">
                <a16:creationId xmlns:a16="http://schemas.microsoft.com/office/drawing/2014/main" id="{56756344-5B82-4D69-8393-F11153F7EAA2}"/>
              </a:ext>
            </a:extLst>
          </p:cNvPr>
          <p:cNvSpPr/>
          <p:nvPr/>
        </p:nvSpPr>
        <p:spPr>
          <a:xfrm>
            <a:off x="6192685" y="1790740"/>
            <a:ext cx="4388624" cy="1782126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F3B112-9006-4491-A997-D1ACD673E34B}"/>
              </a:ext>
            </a:extLst>
          </p:cNvPr>
          <p:cNvSpPr txBox="1"/>
          <p:nvPr/>
        </p:nvSpPr>
        <p:spPr>
          <a:xfrm>
            <a:off x="6416523" y="2217235"/>
            <a:ext cx="407472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When you sing French, you often pronounce the Silent Final e!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B65A2-455E-48CF-A2A7-465EE2879B0B}"/>
              </a:ext>
            </a:extLst>
          </p:cNvPr>
          <p:cNvSpPr txBox="1"/>
          <p:nvPr/>
        </p:nvSpPr>
        <p:spPr>
          <a:xfrm>
            <a:off x="6149321" y="928682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It’s the pretty festival.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546F0B-1AFB-48F2-A2E5-5AA50AC70B15}"/>
              </a:ext>
            </a:extLst>
          </p:cNvPr>
          <p:cNvSpPr txBox="1"/>
          <p:nvPr/>
        </p:nvSpPr>
        <p:spPr>
          <a:xfrm>
            <a:off x="6105957" y="1539308"/>
            <a:ext cx="608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festival of the Kings (Epiphany)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855486-85BE-42D2-A08A-DAE5614506BB}"/>
              </a:ext>
            </a:extLst>
          </p:cNvPr>
          <p:cNvSpPr txBox="1"/>
          <p:nvPr/>
        </p:nvSpPr>
        <p:spPr>
          <a:xfrm>
            <a:off x="6163422" y="2313132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We eat the (Epiphany) cake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69703E-0167-4A4F-8632-496D61A50106}"/>
              </a:ext>
            </a:extLst>
          </p:cNvPr>
          <p:cNvSpPr txBox="1"/>
          <p:nvPr/>
        </p:nvSpPr>
        <p:spPr>
          <a:xfrm>
            <a:off x="6163421" y="3186360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At my uncle </a:t>
            </a: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Éloi’s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house.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36AF3B-BD04-4173-938D-B6FC6D9F223E}"/>
              </a:ext>
            </a:extLst>
          </p:cNvPr>
          <p:cNvSpPr txBox="1"/>
          <p:nvPr/>
        </p:nvSpPr>
        <p:spPr>
          <a:xfrm>
            <a:off x="6147619" y="3897491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If mum is the queen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39EDB9-0314-4F79-A539-2C46D051474F}"/>
              </a:ext>
            </a:extLst>
          </p:cNvPr>
          <p:cNvSpPr txBox="1"/>
          <p:nvPr/>
        </p:nvSpPr>
        <p:spPr>
          <a:xfrm>
            <a:off x="6105957" y="4666837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dad will be the king.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929B2F-E7A9-48EA-817B-914E70778AB7}"/>
              </a:ext>
            </a:extLst>
          </p:cNvPr>
          <p:cNvSpPr txBox="1"/>
          <p:nvPr/>
        </p:nvSpPr>
        <p:spPr>
          <a:xfrm>
            <a:off x="6093121" y="5367848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But if I have the </a:t>
            </a: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fève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(figurine)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C28339-51CF-460F-BF49-C8208CF82CEA}"/>
              </a:ext>
            </a:extLst>
          </p:cNvPr>
          <p:cNvSpPr txBox="1"/>
          <p:nvPr/>
        </p:nvSpPr>
        <p:spPr>
          <a:xfrm>
            <a:off x="6125937" y="6058869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crown for me.</a:t>
            </a:r>
          </a:p>
        </p:txBody>
      </p:sp>
    </p:spTree>
    <p:extLst>
      <p:ext uri="{BB962C8B-B14F-4D97-AF65-F5344CB8AC3E}">
        <p14:creationId xmlns:p14="http://schemas.microsoft.com/office/powerpoint/2010/main" val="33596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7" grpId="0" animBg="1"/>
      <p:bldP spid="30" grpId="0" animBg="1"/>
      <p:bldP spid="25" grpId="0" animBg="1"/>
      <p:bldP spid="25" grpId="1" animBg="1"/>
      <p:bldP spid="26" grpId="0"/>
      <p:bldP spid="26" grpId="1"/>
      <p:bldP spid="28" grpId="0" animBg="1"/>
      <p:bldP spid="28" grpId="1" animBg="1"/>
      <p:bldP spid="29" grpId="0"/>
      <p:bldP spid="29" grpId="1"/>
      <p:bldP spid="31" grpId="0" animBg="1"/>
      <p:bldP spid="31" grpId="1" animBg="1"/>
      <p:bldP spid="32" grpId="0"/>
      <p:bldP spid="32" grpId="1"/>
      <p:bldP spid="4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</a:t>
            </a:r>
            <a:endParaRPr lang="en-GB" sz="3200" dirty="0"/>
          </a:p>
        </p:txBody>
      </p:sp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>
            <a:hlinkClick r:id="" action="ppaction://noaction">
              <a:snd r:embed="rId8" name="9_2.wav"/>
            </a:hlinkClick>
            <a:extLst>
              <a:ext uri="{FF2B5EF4-FFF2-40B4-BE49-F238E27FC236}">
                <a16:creationId xmlns:a16="http://schemas.microsoft.com/office/drawing/2014/main" id="{4F0377D5-A08D-4FC1-8D76-1193480EA01F}"/>
              </a:ext>
            </a:extLst>
          </p:cNvPr>
          <p:cNvSpPr txBox="1"/>
          <p:nvPr/>
        </p:nvSpPr>
        <p:spPr>
          <a:xfrm>
            <a:off x="3119454" y="-33252"/>
            <a:ext cx="40143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3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GB" sz="35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28A0E1A-5455-4BFD-B48F-0C6D34A623CD}"/>
              </a:ext>
            </a:extLst>
          </p:cNvPr>
          <p:cNvSpPr txBox="1"/>
          <p:nvPr/>
        </p:nvSpPr>
        <p:spPr>
          <a:xfrm>
            <a:off x="0" y="711467"/>
            <a:ext cx="8464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cinq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phrases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négatives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D4A664-12C8-4759-986C-CE21197F7B14}"/>
              </a:ext>
            </a:extLst>
          </p:cNvPr>
          <p:cNvGrpSpPr/>
          <p:nvPr/>
        </p:nvGrpSpPr>
        <p:grpSpPr>
          <a:xfrm>
            <a:off x="403654" y="2054186"/>
            <a:ext cx="2715800" cy="467291"/>
            <a:chOff x="264375" y="1814037"/>
            <a:chExt cx="2715800" cy="467291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50B21CB-BFDD-4308-950A-4E8A2F157788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 écoute.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606160F-2246-4CC9-B004-C5EA9BE38468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</a:rPr>
                <a:t>1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015C7782-206A-4D8D-BBBD-A250FB6AC3AC}"/>
              </a:ext>
            </a:extLst>
          </p:cNvPr>
          <p:cNvSpPr txBox="1"/>
          <p:nvPr/>
        </p:nvSpPr>
        <p:spPr>
          <a:xfrm>
            <a:off x="4026715" y="2084964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vrai !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4B6D001-C57C-472E-A0FF-F025C197FFA7}"/>
              </a:ext>
            </a:extLst>
          </p:cNvPr>
          <p:cNvGrpSpPr/>
          <p:nvPr/>
        </p:nvGrpSpPr>
        <p:grpSpPr>
          <a:xfrm>
            <a:off x="418453" y="3092851"/>
            <a:ext cx="2715800" cy="467291"/>
            <a:chOff x="264375" y="1814037"/>
            <a:chExt cx="2715800" cy="46729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39593E4-DFA8-4042-85F4-4FEC72646F17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 danse.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F2259DD-5E72-43F4-A2DC-50DC2BC38C2D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2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F37D41-871A-4416-A008-530800B7EE36}"/>
              </a:ext>
            </a:extLst>
          </p:cNvPr>
          <p:cNvGrpSpPr/>
          <p:nvPr/>
        </p:nvGrpSpPr>
        <p:grpSpPr>
          <a:xfrm>
            <a:off x="403654" y="4229434"/>
            <a:ext cx="2715800" cy="467291"/>
            <a:chOff x="264375" y="1814037"/>
            <a:chExt cx="2715800" cy="467291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8ABC52B-D26B-43A6-9B7C-0824BEB3A4FD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 mange.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A91AB9E-506E-4F31-B71D-236166E944E7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3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EDA1990-C5E7-4A90-80DD-8C4D06B45302}"/>
              </a:ext>
            </a:extLst>
          </p:cNvPr>
          <p:cNvGrpSpPr/>
          <p:nvPr/>
        </p:nvGrpSpPr>
        <p:grpSpPr>
          <a:xfrm>
            <a:off x="403654" y="5382553"/>
            <a:ext cx="2715800" cy="467291"/>
            <a:chOff x="264375" y="1814037"/>
            <a:chExt cx="2715800" cy="46729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0518898-F9B1-4C66-94C6-AD5601D8F944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 chante.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0D73529-DF68-43A3-875E-89025BBA01A0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</a:rPr>
                <a:t>4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B8AD3E6-F401-4DC8-AF18-16E498FEC535}"/>
              </a:ext>
            </a:extLst>
          </p:cNvPr>
          <p:cNvGrpSpPr/>
          <p:nvPr/>
        </p:nvGrpSpPr>
        <p:grpSpPr>
          <a:xfrm>
            <a:off x="6278894" y="2058938"/>
            <a:ext cx="2715800" cy="467291"/>
            <a:chOff x="264375" y="1814037"/>
            <a:chExt cx="2715800" cy="467291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EFCBFFA-4033-4F45-8354-CDDB2CB840DF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 parle.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459693A-6D09-4CA8-AB96-1494C4C06C58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5</a:t>
              </a:r>
            </a:p>
          </p:txBody>
        </p:sp>
      </p:grpSp>
      <p:pic>
        <p:nvPicPr>
          <p:cNvPr id="114" name="Picture 1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EC185EB-87E7-46F5-AFF0-51A04CD9BE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56" y="5124166"/>
            <a:ext cx="1062891" cy="106289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3B935071-AA69-4DB7-947C-6F0612D1D3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55" y="3897896"/>
            <a:ext cx="669868" cy="1110662"/>
          </a:xfrm>
          <a:prstGeom prst="rect">
            <a:avLst/>
          </a:prstGeom>
        </p:spPr>
      </p:pic>
      <p:pic>
        <p:nvPicPr>
          <p:cNvPr id="116" name="Picture 1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96C8EED-991F-4B2C-A48C-381ECB77DF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29" y="3032624"/>
            <a:ext cx="843603" cy="843603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CE74DED-AFA3-490C-8AC3-EF96672848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29" y="5198741"/>
            <a:ext cx="988316" cy="98831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C772DF7F-1473-46F5-9787-EECAB74D8E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45" y="2940646"/>
            <a:ext cx="1137714" cy="1137714"/>
          </a:xfrm>
          <a:prstGeom prst="rect">
            <a:avLst/>
          </a:prstGeom>
        </p:spPr>
      </p:pic>
      <p:pic>
        <p:nvPicPr>
          <p:cNvPr id="119" name="Picture 118" descr="A picture containing text&#10;&#10;Description automatically generated">
            <a:extLst>
              <a:ext uri="{FF2B5EF4-FFF2-40B4-BE49-F238E27FC236}">
                <a16:creationId xmlns:a16="http://schemas.microsoft.com/office/drawing/2014/main" id="{1A0DB4D0-0FF4-4E65-B5D3-23C12F7168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03" y="1888540"/>
            <a:ext cx="1300682" cy="75602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2949B3E-EE3E-47B7-BDA3-1E5C7D4058CE}"/>
              </a:ext>
            </a:extLst>
          </p:cNvPr>
          <p:cNvSpPr txBox="1"/>
          <p:nvPr/>
        </p:nvSpPr>
        <p:spPr>
          <a:xfrm>
            <a:off x="4003295" y="2938962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DCC36E7-627E-4F1D-9BA6-21F19CFFE0E4}"/>
              </a:ext>
            </a:extLst>
          </p:cNvPr>
          <p:cNvSpPr txBox="1"/>
          <p:nvPr/>
        </p:nvSpPr>
        <p:spPr>
          <a:xfrm>
            <a:off x="4003294" y="5422652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vrai !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C6C5C79-C54A-4A55-AE4C-570744E6B21C}"/>
              </a:ext>
            </a:extLst>
          </p:cNvPr>
          <p:cNvSpPr txBox="1"/>
          <p:nvPr/>
        </p:nvSpPr>
        <p:spPr>
          <a:xfrm>
            <a:off x="10210863" y="2095855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pic>
        <p:nvPicPr>
          <p:cNvPr id="123" name="Picture 122" descr="A picture containing room&#10;&#10;Description automatically generated">
            <a:extLst>
              <a:ext uri="{FF2B5EF4-FFF2-40B4-BE49-F238E27FC236}">
                <a16:creationId xmlns:a16="http://schemas.microsoft.com/office/drawing/2014/main" id="{00679D8C-9465-45D7-8C7C-F790D02F8E2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6" t="22458" b="20551"/>
          <a:stretch/>
        </p:blipFill>
        <p:spPr>
          <a:xfrm>
            <a:off x="8773074" y="1692832"/>
            <a:ext cx="854362" cy="1205127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77C8E8C4-B125-42F1-A219-374C90AE9D75}"/>
              </a:ext>
            </a:extLst>
          </p:cNvPr>
          <p:cNvSpPr txBox="1"/>
          <p:nvPr/>
        </p:nvSpPr>
        <p:spPr>
          <a:xfrm>
            <a:off x="3986460" y="4131514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18F465C-194E-48A4-B71B-CCEA9B698E18}"/>
              </a:ext>
            </a:extLst>
          </p:cNvPr>
          <p:cNvGrpSpPr/>
          <p:nvPr/>
        </p:nvGrpSpPr>
        <p:grpSpPr>
          <a:xfrm>
            <a:off x="6297563" y="3087225"/>
            <a:ext cx="2715800" cy="467291"/>
            <a:chOff x="264375" y="1814037"/>
            <a:chExt cx="2715800" cy="467291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14B3A62-2904-4AFE-9127-1BA4D6FF9BA8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 regarde.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BF940BD-CE2A-4D34-9ADC-7FB1E81DDA80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</a:rPr>
                <a:t>6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933D1F9-607E-4FB6-9E41-91293B9D8AE1}"/>
              </a:ext>
            </a:extLst>
          </p:cNvPr>
          <p:cNvGrpSpPr/>
          <p:nvPr/>
        </p:nvGrpSpPr>
        <p:grpSpPr>
          <a:xfrm>
            <a:off x="6312362" y="4125890"/>
            <a:ext cx="2715800" cy="467291"/>
            <a:chOff x="264375" y="1814037"/>
            <a:chExt cx="2715800" cy="467291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A81434C-46C7-4182-A65E-22BABE9642B4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Il étudie.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C49EA67-CC70-4CDB-B8D4-3E151462C13C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7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7CA6A39-7011-4354-97C1-48059013F5E5}"/>
              </a:ext>
            </a:extLst>
          </p:cNvPr>
          <p:cNvGrpSpPr/>
          <p:nvPr/>
        </p:nvGrpSpPr>
        <p:grpSpPr>
          <a:xfrm>
            <a:off x="6297563" y="5262473"/>
            <a:ext cx="2715800" cy="467291"/>
            <a:chOff x="264375" y="1814037"/>
            <a:chExt cx="2715800" cy="467291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0E90337-59A7-4A3E-8637-D8EF4FF4B294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Elle travaille.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DBA1488-E7FB-462B-A127-D19B0A8E6FF5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36AFCE">
                <a:lumMod val="75000"/>
              </a:srgbClr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8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7BD82F71-E28D-4E05-A87C-4727437CDAF9}"/>
              </a:ext>
            </a:extLst>
          </p:cNvPr>
          <p:cNvSpPr txBox="1"/>
          <p:nvPr/>
        </p:nvSpPr>
        <p:spPr>
          <a:xfrm>
            <a:off x="10236357" y="3255608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vrai !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19984F4-862A-48EB-B43C-0B27C6CFF9E4}"/>
              </a:ext>
            </a:extLst>
          </p:cNvPr>
          <p:cNvSpPr txBox="1"/>
          <p:nvPr/>
        </p:nvSpPr>
        <p:spPr>
          <a:xfrm>
            <a:off x="10210863" y="4079129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22DE8AC-B48D-4210-8860-2E08C54D089D}"/>
              </a:ext>
            </a:extLst>
          </p:cNvPr>
          <p:cNvSpPr txBox="1"/>
          <p:nvPr/>
        </p:nvSpPr>
        <p:spPr>
          <a:xfrm>
            <a:off x="10193659" y="5198741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CAC8070-D576-445D-8635-7D92BEC89890}"/>
              </a:ext>
            </a:extLst>
          </p:cNvPr>
          <p:cNvSpPr txBox="1"/>
          <p:nvPr/>
        </p:nvSpPr>
        <p:spPr>
          <a:xfrm>
            <a:off x="4014390" y="2933336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danse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1B9EE25-B634-4229-8E87-62207E26A204}"/>
              </a:ext>
            </a:extLst>
          </p:cNvPr>
          <p:cNvSpPr txBox="1"/>
          <p:nvPr/>
        </p:nvSpPr>
        <p:spPr>
          <a:xfrm>
            <a:off x="3988804" y="4131514"/>
            <a:ext cx="1861997" cy="769441"/>
          </a:xfrm>
          <a:custGeom>
            <a:avLst/>
            <a:gdLst>
              <a:gd name="connsiteX0" fmla="*/ 0 w 1861997"/>
              <a:gd name="connsiteY0" fmla="*/ 0 h 769441"/>
              <a:gd name="connsiteX1" fmla="*/ 465499 w 1861997"/>
              <a:gd name="connsiteY1" fmla="*/ 0 h 769441"/>
              <a:gd name="connsiteX2" fmla="*/ 912379 w 1861997"/>
              <a:gd name="connsiteY2" fmla="*/ 0 h 769441"/>
              <a:gd name="connsiteX3" fmla="*/ 1415118 w 1861997"/>
              <a:gd name="connsiteY3" fmla="*/ 0 h 769441"/>
              <a:gd name="connsiteX4" fmla="*/ 1861997 w 1861997"/>
              <a:gd name="connsiteY4" fmla="*/ 0 h 769441"/>
              <a:gd name="connsiteX5" fmla="*/ 1861997 w 1861997"/>
              <a:gd name="connsiteY5" fmla="*/ 392415 h 769441"/>
              <a:gd name="connsiteX6" fmla="*/ 1861997 w 1861997"/>
              <a:gd name="connsiteY6" fmla="*/ 769441 h 769441"/>
              <a:gd name="connsiteX7" fmla="*/ 1415118 w 1861997"/>
              <a:gd name="connsiteY7" fmla="*/ 769441 h 769441"/>
              <a:gd name="connsiteX8" fmla="*/ 930999 w 1861997"/>
              <a:gd name="connsiteY8" fmla="*/ 769441 h 769441"/>
              <a:gd name="connsiteX9" fmla="*/ 446879 w 1861997"/>
              <a:gd name="connsiteY9" fmla="*/ 769441 h 769441"/>
              <a:gd name="connsiteX10" fmla="*/ 0 w 1861997"/>
              <a:gd name="connsiteY10" fmla="*/ 769441 h 769441"/>
              <a:gd name="connsiteX11" fmla="*/ 0 w 1861997"/>
              <a:gd name="connsiteY11" fmla="*/ 369332 h 769441"/>
              <a:gd name="connsiteX12" fmla="*/ 0 w 1861997"/>
              <a:gd name="connsiteY1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1997" h="769441" fill="none" extrusionOk="0">
                <a:moveTo>
                  <a:pt x="0" y="0"/>
                </a:moveTo>
                <a:cubicBezTo>
                  <a:pt x="112155" y="-33822"/>
                  <a:pt x="341249" y="15779"/>
                  <a:pt x="465499" y="0"/>
                </a:cubicBezTo>
                <a:cubicBezTo>
                  <a:pt x="589749" y="-15779"/>
                  <a:pt x="763992" y="7881"/>
                  <a:pt x="912379" y="0"/>
                </a:cubicBezTo>
                <a:cubicBezTo>
                  <a:pt x="1060766" y="-7881"/>
                  <a:pt x="1190864" y="44520"/>
                  <a:pt x="1415118" y="0"/>
                </a:cubicBezTo>
                <a:cubicBezTo>
                  <a:pt x="1639372" y="-44520"/>
                  <a:pt x="1697906" y="35534"/>
                  <a:pt x="1861997" y="0"/>
                </a:cubicBezTo>
                <a:cubicBezTo>
                  <a:pt x="1899880" y="122087"/>
                  <a:pt x="1830582" y="198580"/>
                  <a:pt x="1861997" y="392415"/>
                </a:cubicBezTo>
                <a:cubicBezTo>
                  <a:pt x="1893412" y="586251"/>
                  <a:pt x="1820885" y="643974"/>
                  <a:pt x="1861997" y="769441"/>
                </a:cubicBezTo>
                <a:cubicBezTo>
                  <a:pt x="1733679" y="788790"/>
                  <a:pt x="1572061" y="756633"/>
                  <a:pt x="1415118" y="769441"/>
                </a:cubicBezTo>
                <a:cubicBezTo>
                  <a:pt x="1258175" y="782249"/>
                  <a:pt x="1050215" y="715421"/>
                  <a:pt x="930999" y="769441"/>
                </a:cubicBezTo>
                <a:cubicBezTo>
                  <a:pt x="811783" y="823461"/>
                  <a:pt x="609795" y="734029"/>
                  <a:pt x="446879" y="769441"/>
                </a:cubicBezTo>
                <a:cubicBezTo>
                  <a:pt x="283963" y="804853"/>
                  <a:pt x="140381" y="754089"/>
                  <a:pt x="0" y="769441"/>
                </a:cubicBezTo>
                <a:cubicBezTo>
                  <a:pt x="-32025" y="636068"/>
                  <a:pt x="6291" y="506760"/>
                  <a:pt x="0" y="369332"/>
                </a:cubicBezTo>
                <a:cubicBezTo>
                  <a:pt x="-6291" y="231904"/>
                  <a:pt x="7703" y="137506"/>
                  <a:pt x="0" y="0"/>
                </a:cubicBezTo>
                <a:close/>
              </a:path>
              <a:path w="1861997" h="769441" stroke="0" extrusionOk="0">
                <a:moveTo>
                  <a:pt x="0" y="0"/>
                </a:moveTo>
                <a:cubicBezTo>
                  <a:pt x="193272" y="-22468"/>
                  <a:pt x="317795" y="14914"/>
                  <a:pt x="428259" y="0"/>
                </a:cubicBezTo>
                <a:cubicBezTo>
                  <a:pt x="538723" y="-14914"/>
                  <a:pt x="785670" y="48412"/>
                  <a:pt x="912379" y="0"/>
                </a:cubicBezTo>
                <a:cubicBezTo>
                  <a:pt x="1039088" y="-48412"/>
                  <a:pt x="1172913" y="21766"/>
                  <a:pt x="1396498" y="0"/>
                </a:cubicBezTo>
                <a:cubicBezTo>
                  <a:pt x="1620083" y="-21766"/>
                  <a:pt x="1754727" y="42608"/>
                  <a:pt x="1861997" y="0"/>
                </a:cubicBezTo>
                <a:cubicBezTo>
                  <a:pt x="1869647" y="176500"/>
                  <a:pt x="1843560" y="261478"/>
                  <a:pt x="1861997" y="369332"/>
                </a:cubicBezTo>
                <a:cubicBezTo>
                  <a:pt x="1880434" y="477186"/>
                  <a:pt x="1857317" y="672761"/>
                  <a:pt x="1861997" y="769441"/>
                </a:cubicBezTo>
                <a:cubicBezTo>
                  <a:pt x="1753505" y="809987"/>
                  <a:pt x="1597522" y="730982"/>
                  <a:pt x="1433738" y="769441"/>
                </a:cubicBezTo>
                <a:cubicBezTo>
                  <a:pt x="1269954" y="807900"/>
                  <a:pt x="1168174" y="752285"/>
                  <a:pt x="968238" y="769441"/>
                </a:cubicBezTo>
                <a:cubicBezTo>
                  <a:pt x="768302" y="786597"/>
                  <a:pt x="705408" y="722290"/>
                  <a:pt x="465499" y="769441"/>
                </a:cubicBezTo>
                <a:cubicBezTo>
                  <a:pt x="225590" y="816592"/>
                  <a:pt x="149899" y="717240"/>
                  <a:pt x="0" y="769441"/>
                </a:cubicBezTo>
                <a:cubicBezTo>
                  <a:pt x="-34984" y="664134"/>
                  <a:pt x="26781" y="577467"/>
                  <a:pt x="0" y="392415"/>
                </a:cubicBezTo>
                <a:cubicBezTo>
                  <a:pt x="-26781" y="207363"/>
                  <a:pt x="38909" y="1861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mange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D5F0571-B421-461B-AF14-DFA78CB34643}"/>
              </a:ext>
            </a:extLst>
          </p:cNvPr>
          <p:cNvSpPr txBox="1"/>
          <p:nvPr/>
        </p:nvSpPr>
        <p:spPr>
          <a:xfrm>
            <a:off x="10219050" y="2103450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65561BC-2284-4EF4-BD08-F35A49C67BB2}"/>
              </a:ext>
            </a:extLst>
          </p:cNvPr>
          <p:cNvSpPr txBox="1"/>
          <p:nvPr/>
        </p:nvSpPr>
        <p:spPr>
          <a:xfrm>
            <a:off x="10236356" y="4086724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étudie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96CA3A8-588F-4D91-8E91-91C5BBDB3B9E}"/>
              </a:ext>
            </a:extLst>
          </p:cNvPr>
          <p:cNvSpPr txBox="1"/>
          <p:nvPr/>
        </p:nvSpPr>
        <p:spPr>
          <a:xfrm>
            <a:off x="10218332" y="5206336"/>
            <a:ext cx="1918320" cy="769441"/>
          </a:xfrm>
          <a:custGeom>
            <a:avLst/>
            <a:gdLst>
              <a:gd name="connsiteX0" fmla="*/ 0 w 1918320"/>
              <a:gd name="connsiteY0" fmla="*/ 0 h 769441"/>
              <a:gd name="connsiteX1" fmla="*/ 479580 w 1918320"/>
              <a:gd name="connsiteY1" fmla="*/ 0 h 769441"/>
              <a:gd name="connsiteX2" fmla="*/ 939977 w 1918320"/>
              <a:gd name="connsiteY2" fmla="*/ 0 h 769441"/>
              <a:gd name="connsiteX3" fmla="*/ 1457923 w 1918320"/>
              <a:gd name="connsiteY3" fmla="*/ 0 h 769441"/>
              <a:gd name="connsiteX4" fmla="*/ 1918320 w 1918320"/>
              <a:gd name="connsiteY4" fmla="*/ 0 h 769441"/>
              <a:gd name="connsiteX5" fmla="*/ 1918320 w 1918320"/>
              <a:gd name="connsiteY5" fmla="*/ 392415 h 769441"/>
              <a:gd name="connsiteX6" fmla="*/ 1918320 w 1918320"/>
              <a:gd name="connsiteY6" fmla="*/ 769441 h 769441"/>
              <a:gd name="connsiteX7" fmla="*/ 1457923 w 1918320"/>
              <a:gd name="connsiteY7" fmla="*/ 769441 h 769441"/>
              <a:gd name="connsiteX8" fmla="*/ 959160 w 1918320"/>
              <a:gd name="connsiteY8" fmla="*/ 769441 h 769441"/>
              <a:gd name="connsiteX9" fmla="*/ 460397 w 1918320"/>
              <a:gd name="connsiteY9" fmla="*/ 769441 h 769441"/>
              <a:gd name="connsiteX10" fmla="*/ 0 w 1918320"/>
              <a:gd name="connsiteY10" fmla="*/ 769441 h 769441"/>
              <a:gd name="connsiteX11" fmla="*/ 0 w 1918320"/>
              <a:gd name="connsiteY11" fmla="*/ 369332 h 769441"/>
              <a:gd name="connsiteX12" fmla="*/ 0 w 1918320"/>
              <a:gd name="connsiteY1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8320" h="769441" fill="none" extrusionOk="0">
                <a:moveTo>
                  <a:pt x="0" y="0"/>
                </a:moveTo>
                <a:cubicBezTo>
                  <a:pt x="195540" y="-31470"/>
                  <a:pt x="369978" y="26090"/>
                  <a:pt x="479580" y="0"/>
                </a:cubicBezTo>
                <a:cubicBezTo>
                  <a:pt x="589182" y="-26090"/>
                  <a:pt x="843979" y="21136"/>
                  <a:pt x="939977" y="0"/>
                </a:cubicBezTo>
                <a:cubicBezTo>
                  <a:pt x="1035975" y="-21136"/>
                  <a:pt x="1258833" y="10507"/>
                  <a:pt x="1457923" y="0"/>
                </a:cubicBezTo>
                <a:cubicBezTo>
                  <a:pt x="1657013" y="-10507"/>
                  <a:pt x="1732272" y="39344"/>
                  <a:pt x="1918320" y="0"/>
                </a:cubicBezTo>
                <a:cubicBezTo>
                  <a:pt x="1956203" y="122087"/>
                  <a:pt x="1886905" y="198580"/>
                  <a:pt x="1918320" y="392415"/>
                </a:cubicBezTo>
                <a:cubicBezTo>
                  <a:pt x="1949735" y="586251"/>
                  <a:pt x="1877208" y="643974"/>
                  <a:pt x="1918320" y="769441"/>
                </a:cubicBezTo>
                <a:cubicBezTo>
                  <a:pt x="1728902" y="794239"/>
                  <a:pt x="1562066" y="747980"/>
                  <a:pt x="1457923" y="769441"/>
                </a:cubicBezTo>
                <a:cubicBezTo>
                  <a:pt x="1353780" y="790902"/>
                  <a:pt x="1173728" y="760410"/>
                  <a:pt x="959160" y="769441"/>
                </a:cubicBezTo>
                <a:cubicBezTo>
                  <a:pt x="744592" y="778472"/>
                  <a:pt x="583721" y="715355"/>
                  <a:pt x="460397" y="769441"/>
                </a:cubicBezTo>
                <a:cubicBezTo>
                  <a:pt x="337073" y="823527"/>
                  <a:pt x="208924" y="725142"/>
                  <a:pt x="0" y="769441"/>
                </a:cubicBezTo>
                <a:cubicBezTo>
                  <a:pt x="-32025" y="636068"/>
                  <a:pt x="6291" y="506760"/>
                  <a:pt x="0" y="369332"/>
                </a:cubicBezTo>
                <a:cubicBezTo>
                  <a:pt x="-6291" y="231904"/>
                  <a:pt x="7703" y="137506"/>
                  <a:pt x="0" y="0"/>
                </a:cubicBezTo>
                <a:close/>
              </a:path>
              <a:path w="1918320" h="769441" stroke="0" extrusionOk="0">
                <a:moveTo>
                  <a:pt x="0" y="0"/>
                </a:moveTo>
                <a:cubicBezTo>
                  <a:pt x="156978" y="-5276"/>
                  <a:pt x="314319" y="46327"/>
                  <a:pt x="441214" y="0"/>
                </a:cubicBezTo>
                <a:cubicBezTo>
                  <a:pt x="568109" y="-46327"/>
                  <a:pt x="742206" y="5183"/>
                  <a:pt x="939977" y="0"/>
                </a:cubicBezTo>
                <a:cubicBezTo>
                  <a:pt x="1137748" y="-5183"/>
                  <a:pt x="1257809" y="41943"/>
                  <a:pt x="1438740" y="0"/>
                </a:cubicBezTo>
                <a:cubicBezTo>
                  <a:pt x="1619671" y="-41943"/>
                  <a:pt x="1730180" y="44102"/>
                  <a:pt x="1918320" y="0"/>
                </a:cubicBezTo>
                <a:cubicBezTo>
                  <a:pt x="1925970" y="176500"/>
                  <a:pt x="1899883" y="261478"/>
                  <a:pt x="1918320" y="369332"/>
                </a:cubicBezTo>
                <a:cubicBezTo>
                  <a:pt x="1936757" y="477186"/>
                  <a:pt x="1913640" y="672761"/>
                  <a:pt x="1918320" y="769441"/>
                </a:cubicBezTo>
                <a:cubicBezTo>
                  <a:pt x="1787673" y="807270"/>
                  <a:pt x="1565768" y="757563"/>
                  <a:pt x="1477106" y="769441"/>
                </a:cubicBezTo>
                <a:cubicBezTo>
                  <a:pt x="1388444" y="781319"/>
                  <a:pt x="1168120" y="737767"/>
                  <a:pt x="997526" y="769441"/>
                </a:cubicBezTo>
                <a:cubicBezTo>
                  <a:pt x="826932" y="801115"/>
                  <a:pt x="688298" y="736406"/>
                  <a:pt x="479580" y="769441"/>
                </a:cubicBezTo>
                <a:cubicBezTo>
                  <a:pt x="270862" y="802476"/>
                  <a:pt x="201141" y="738961"/>
                  <a:pt x="0" y="769441"/>
                </a:cubicBezTo>
                <a:cubicBezTo>
                  <a:pt x="-34984" y="664134"/>
                  <a:pt x="26781" y="577467"/>
                  <a:pt x="0" y="392415"/>
                </a:cubicBezTo>
                <a:cubicBezTo>
                  <a:pt x="-26781" y="207363"/>
                  <a:pt x="38909" y="186171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travaille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3" name="Title 2">
            <a:extLst>
              <a:ext uri="{FF2B5EF4-FFF2-40B4-BE49-F238E27FC236}">
                <a16:creationId xmlns:a16="http://schemas.microsoft.com/office/drawing/2014/main" id="{27700804-7A32-4DD5-8F95-2A00C0E665EE}"/>
              </a:ext>
            </a:extLst>
          </p:cNvPr>
          <p:cNvSpPr txBox="1">
            <a:spLocks/>
          </p:cNvSpPr>
          <p:nvPr/>
        </p:nvSpPr>
        <p:spPr>
          <a:xfrm>
            <a:off x="11181067" y="1329889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000" b="1">
                <a:solidFill>
                  <a:sysClr val="window" lastClr="FFFFFF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ysClr val="window" lastClr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4" name="Picture 143" descr="Icon&#10;&#10;Description automatically generated">
            <a:extLst>
              <a:ext uri="{FF2B5EF4-FFF2-40B4-BE49-F238E27FC236}">
                <a16:creationId xmlns:a16="http://schemas.microsoft.com/office/drawing/2014/main" id="{236797B9-05EA-4371-9A3B-57E1028A27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30" y="199829"/>
            <a:ext cx="1126594" cy="1130060"/>
          </a:xfrm>
          <a:prstGeom prst="rect">
            <a:avLst/>
          </a:prstGeom>
        </p:spPr>
      </p:pic>
      <p:pic>
        <p:nvPicPr>
          <p:cNvPr id="53" name="Picture 5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72C4CC4-4351-4EB9-BC48-757D713115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74" y="4237953"/>
            <a:ext cx="1555648" cy="8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3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448164"/>
            <a:ext cx="56210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[1/2]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663" y="408209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881148" y="3454402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fête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02284" y="33320"/>
            <a:ext cx="2910169" cy="1374318"/>
          </a:xfrm>
          <a:prstGeom prst="wedgeRoundRectCallout">
            <a:avLst>
              <a:gd name="adj1" fmla="val -198156"/>
              <a:gd name="adj2" fmla="val 575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the infinitive verb tells us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meaning: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78830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remove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635928"/>
            <a:ext cx="809193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(plural)’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02852" y="1926148"/>
            <a:ext cx="166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493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celebrate, celebrating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402773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celebrate Epiphany.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5184051"/>
            <a:ext cx="374659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933668" y="5184051"/>
            <a:ext cx="376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85221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celebrate,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too.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570" y="582902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7C708B06-D83D-46EE-BEE1-ED9BEF93110E}"/>
              </a:ext>
            </a:extLst>
          </p:cNvPr>
          <p:cNvSpPr/>
          <p:nvPr/>
        </p:nvSpPr>
        <p:spPr>
          <a:xfrm>
            <a:off x="7073813" y="3350629"/>
            <a:ext cx="2418065" cy="1363601"/>
          </a:xfrm>
          <a:prstGeom prst="wedgeRoundRectCallout">
            <a:avLst>
              <a:gd name="adj1" fmla="val 44860"/>
              <a:gd name="adj2" fmla="val 86654"/>
              <a:gd name="adj3" fmla="val 16667"/>
            </a:avLst>
          </a:prstGeom>
          <a:solidFill>
            <a:srgbClr val="26859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aimons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galette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Rois</a:t>
            </a:r>
            <a:r>
              <a:rPr lang="en-GB" sz="2400" dirty="0">
                <a:solidFill>
                  <a:prstClr val="white"/>
                </a:solidFill>
                <a:latin typeface="Century Gothic" panose="020F0302020204030204"/>
              </a:rPr>
              <a:t> 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5574FD-0F43-4C7D-8F12-0E37259EF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461"/>
          <a:stretch/>
        </p:blipFill>
        <p:spPr>
          <a:xfrm>
            <a:off x="9202284" y="4759045"/>
            <a:ext cx="2345927" cy="19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34" grpId="0" animBg="1"/>
      <p:bldP spid="45" grpId="0"/>
      <p:bldP spid="41" grpId="0" animBg="1"/>
      <p:bldP spid="4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448164"/>
            <a:ext cx="66381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[2/2]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663" y="408209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923055" y="3428331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partag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galette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788300"/>
            <a:ext cx="12851762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verbs with stems ending in –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need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 ‘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the nous form.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635928"/>
            <a:ext cx="809193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(plural)’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02852" y="1926148"/>
            <a:ext cx="183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partag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343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share, sharing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402773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share the epiphany cake.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5184051"/>
            <a:ext cx="662907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1058480" y="5184051"/>
            <a:ext cx="652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partag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vœux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85221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share best wishes, too.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570" y="5829023"/>
            <a:ext cx="442485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5574FD-0F43-4C7D-8F12-0E37259EF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461"/>
          <a:stretch/>
        </p:blipFill>
        <p:spPr>
          <a:xfrm>
            <a:off x="9110844" y="3569573"/>
            <a:ext cx="2345927" cy="19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45" grpId="0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f4_7.wav"/>
                </a:hlinkClick>
              </a:rPr>
              <a:t>Follow up 3 Pratique les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f4_7.wav"/>
                </a:hlinkClick>
              </a:rPr>
              <a:t>verbes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f4_7.wav"/>
                </a:hlinkClick>
              </a:rPr>
              <a:t> : nous et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f4_7.wav"/>
                </a:hlinkClick>
              </a:rPr>
              <a:t>vous</a:t>
            </a:r>
            <a:endParaRPr lang="en-GB" sz="3200" dirty="0">
              <a:hlinkClick r:id="" action="ppaction://noaction">
                <a:snd r:embed="rId3" name="f4_7.wav"/>
              </a:hlinkClick>
            </a:endParaRPr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CFEEC6-5268-495F-BFBF-D8F746A8BD1E}"/>
              </a:ext>
            </a:extLst>
          </p:cNvPr>
          <p:cNvGrpSpPr/>
          <p:nvPr/>
        </p:nvGrpSpPr>
        <p:grpSpPr>
          <a:xfrm>
            <a:off x="6604566" y="4030363"/>
            <a:ext cx="3970734" cy="2704394"/>
            <a:chOff x="8212135" y="4079890"/>
            <a:chExt cx="3970734" cy="2704394"/>
          </a:xfrm>
        </p:grpSpPr>
        <p:sp>
          <p:nvSpPr>
            <p:cNvPr id="16" name="TextBox 15">
              <a:hlinkClick r:id="" action="ppaction://noaction">
                <a:snd r:embed="rId5" name="f4_13.wav"/>
              </a:hlinkClick>
              <a:extLst>
                <a:ext uri="{FF2B5EF4-FFF2-40B4-BE49-F238E27FC236}">
                  <a16:creationId xmlns:a16="http://schemas.microsoft.com/office/drawing/2014/main" id="{AD1D9AC8-0284-4BE9-B8C7-F763EBD9EC29}"/>
                </a:ext>
              </a:extLst>
            </p:cNvPr>
            <p:cNvSpPr txBox="1"/>
            <p:nvPr/>
          </p:nvSpPr>
          <p:spPr>
            <a:xfrm>
              <a:off x="8212135" y="407989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célébrer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4BCBA4-964A-432B-B353-0B19E8B81493}"/>
                </a:ext>
              </a:extLst>
            </p:cNvPr>
            <p:cNvGrpSpPr/>
            <p:nvPr/>
          </p:nvGrpSpPr>
          <p:grpSpPr>
            <a:xfrm>
              <a:off x="8449754" y="5182211"/>
              <a:ext cx="3561422" cy="1602073"/>
              <a:chOff x="8449754" y="5182211"/>
              <a:chExt cx="3561422" cy="160207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A735697-1580-407F-80E9-54A8F53EAA39}"/>
                  </a:ext>
                </a:extLst>
              </p:cNvPr>
              <p:cNvGrpSpPr/>
              <p:nvPr/>
            </p:nvGrpSpPr>
            <p:grpSpPr>
              <a:xfrm>
                <a:off x="9586606" y="5182211"/>
                <a:ext cx="1715591" cy="1077218"/>
                <a:chOff x="199103" y="494279"/>
                <a:chExt cx="3431183" cy="210428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C0AEC3D4-98F5-4CEA-B7F7-C1B2C868D1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926" y="660939"/>
                  <a:ext cx="2024310" cy="179973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6585229-B7E1-4E84-B41B-DFB22817E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103" y="494279"/>
                  <a:ext cx="3431183" cy="2104280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1AC948-7AE8-405D-9DFB-AA398D3ADACF}"/>
                  </a:ext>
                </a:extLst>
              </p:cNvPr>
              <p:cNvSpPr txBox="1"/>
              <p:nvPr/>
            </p:nvSpPr>
            <p:spPr>
              <a:xfrm>
                <a:off x="8449754" y="6384174"/>
                <a:ext cx="35614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[to celebrate, celebrating]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84716-7F51-4D05-A0F6-D07F94BC13AF}"/>
              </a:ext>
            </a:extLst>
          </p:cNvPr>
          <p:cNvGrpSpPr/>
          <p:nvPr/>
        </p:nvGrpSpPr>
        <p:grpSpPr>
          <a:xfrm>
            <a:off x="4178301" y="690395"/>
            <a:ext cx="3892140" cy="2320325"/>
            <a:chOff x="4178301" y="690395"/>
            <a:chExt cx="3892140" cy="2320325"/>
          </a:xfrm>
        </p:grpSpPr>
        <p:sp>
          <p:nvSpPr>
            <p:cNvPr id="24" name="TextBox 23">
              <a:hlinkClick r:id="" action="ppaction://noaction">
                <a:snd r:embed="rId8" name="f4_12.wav"/>
              </a:hlinkClick>
              <a:extLst>
                <a:ext uri="{FF2B5EF4-FFF2-40B4-BE49-F238E27FC236}">
                  <a16:creationId xmlns:a16="http://schemas.microsoft.com/office/drawing/2014/main" id="{AB1ADF4B-9295-4C3C-AFC8-A6B8968FC732}"/>
                </a:ext>
              </a:extLst>
            </p:cNvPr>
            <p:cNvSpPr txBox="1"/>
            <p:nvPr/>
          </p:nvSpPr>
          <p:spPr>
            <a:xfrm>
              <a:off x="4178301" y="690395"/>
              <a:ext cx="3892140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organiser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C4C223-6CF9-4CBF-A2D1-92D5FC11622C}"/>
                </a:ext>
              </a:extLst>
            </p:cNvPr>
            <p:cNvGrpSpPr/>
            <p:nvPr/>
          </p:nvGrpSpPr>
          <p:grpSpPr>
            <a:xfrm>
              <a:off x="4471898" y="1582889"/>
              <a:ext cx="3327409" cy="1427831"/>
              <a:chOff x="4471898" y="1582889"/>
              <a:chExt cx="3327409" cy="1427831"/>
            </a:xfrm>
          </p:grpSpPr>
          <p:pic>
            <p:nvPicPr>
              <p:cNvPr id="27" name="Picture 26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AA31D65-C979-4433-839F-92E46813E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074" y="1582889"/>
                <a:ext cx="818915" cy="882333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BB8FB59-A60B-42E9-9256-98A34CE68D06}"/>
                  </a:ext>
                </a:extLst>
              </p:cNvPr>
              <p:cNvSpPr txBox="1"/>
              <p:nvPr/>
            </p:nvSpPr>
            <p:spPr>
              <a:xfrm>
                <a:off x="4471898" y="2610610"/>
                <a:ext cx="3327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[to organise, organising]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1C2C3D-C709-4DE7-8183-2ACA5293EE7A}"/>
              </a:ext>
            </a:extLst>
          </p:cNvPr>
          <p:cNvGrpSpPr/>
          <p:nvPr/>
        </p:nvGrpSpPr>
        <p:grpSpPr>
          <a:xfrm>
            <a:off x="8138972" y="1550014"/>
            <a:ext cx="3970734" cy="2221090"/>
            <a:chOff x="8153667" y="1235390"/>
            <a:chExt cx="3970734" cy="2221090"/>
          </a:xfrm>
        </p:grpSpPr>
        <p:sp>
          <p:nvSpPr>
            <p:cNvPr id="30" name="TextBox 29">
              <a:hlinkClick r:id="" action="ppaction://noaction">
                <a:snd r:embed="rId10" name="f4_11.wav"/>
              </a:hlinkClick>
              <a:extLst>
                <a:ext uri="{FF2B5EF4-FFF2-40B4-BE49-F238E27FC236}">
                  <a16:creationId xmlns:a16="http://schemas.microsoft.com/office/drawing/2014/main" id="{1C2B9129-E944-4E70-AA6F-066B8ED15616}"/>
                </a:ext>
              </a:extLst>
            </p:cNvPr>
            <p:cNvSpPr txBox="1"/>
            <p:nvPr/>
          </p:nvSpPr>
          <p:spPr>
            <a:xfrm>
              <a:off x="8153667" y="123539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porter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EFAC108-E73B-49EA-924B-5B11CED74251}"/>
                </a:ext>
              </a:extLst>
            </p:cNvPr>
            <p:cNvGrpSpPr/>
            <p:nvPr/>
          </p:nvGrpSpPr>
          <p:grpSpPr>
            <a:xfrm>
              <a:off x="8475328" y="2098649"/>
              <a:ext cx="3327409" cy="1357831"/>
              <a:chOff x="8475328" y="2098649"/>
              <a:chExt cx="3327409" cy="135783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63142C1-02FC-4AA0-827C-6F2087394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8072" y="2098649"/>
                <a:ext cx="901923" cy="1051422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012F2D-1F01-4495-B381-15594F7D7571}"/>
                  </a:ext>
                </a:extLst>
              </p:cNvPr>
              <p:cNvSpPr txBox="1"/>
              <p:nvPr/>
            </p:nvSpPr>
            <p:spPr>
              <a:xfrm>
                <a:off x="8475328" y="3056370"/>
                <a:ext cx="3327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[to wear, wearing]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019FA2-B5BD-448C-B5B9-7741508B9B21}"/>
              </a:ext>
            </a:extLst>
          </p:cNvPr>
          <p:cNvGrpSpPr/>
          <p:nvPr/>
        </p:nvGrpSpPr>
        <p:grpSpPr>
          <a:xfrm>
            <a:off x="124342" y="1501899"/>
            <a:ext cx="3970734" cy="2406418"/>
            <a:chOff x="124342" y="1501899"/>
            <a:chExt cx="3970734" cy="2406418"/>
          </a:xfrm>
        </p:grpSpPr>
        <p:sp>
          <p:nvSpPr>
            <p:cNvPr id="11" name="TextBox 10">
              <a:hlinkClick r:id="" action="ppaction://noaction">
                <a:snd r:embed="rId12" name="f4_8.wav"/>
              </a:hlinkClick>
              <a:extLst>
                <a:ext uri="{FF2B5EF4-FFF2-40B4-BE49-F238E27FC236}">
                  <a16:creationId xmlns:a16="http://schemas.microsoft.com/office/drawing/2014/main" id="{5B86FE6E-DB2A-496E-820F-3E25B26AB814}"/>
                </a:ext>
              </a:extLst>
            </p:cNvPr>
            <p:cNvSpPr txBox="1"/>
            <p:nvPr/>
          </p:nvSpPr>
          <p:spPr>
            <a:xfrm>
              <a:off x="124342" y="1501899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partager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7C18E91-5CCE-476E-AED8-55B59C9CAF49}"/>
                </a:ext>
              </a:extLst>
            </p:cNvPr>
            <p:cNvGrpSpPr/>
            <p:nvPr/>
          </p:nvGrpSpPr>
          <p:grpSpPr>
            <a:xfrm>
              <a:off x="387368" y="2194396"/>
              <a:ext cx="3147495" cy="1713921"/>
              <a:chOff x="389263" y="2070223"/>
              <a:chExt cx="3147495" cy="171392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71829B-8D91-4434-820C-4E0641C7A4CC}"/>
                  </a:ext>
                </a:extLst>
              </p:cNvPr>
              <p:cNvSpPr txBox="1"/>
              <p:nvPr/>
            </p:nvSpPr>
            <p:spPr>
              <a:xfrm>
                <a:off x="389263" y="3384034"/>
                <a:ext cx="31474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[to share, sharing]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F6E50684-96E2-4C9C-87D4-636664741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1D6FA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0976" y="2070223"/>
                <a:ext cx="1440787" cy="145902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513DAC8-3F33-4E39-8222-2E6CF3822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0266" y="2492278"/>
                <a:ext cx="622205" cy="614914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FDDBB0-15AA-404E-9DEC-437D6EB89DBC}"/>
              </a:ext>
            </a:extLst>
          </p:cNvPr>
          <p:cNvGrpSpPr/>
          <p:nvPr/>
        </p:nvGrpSpPr>
        <p:grpSpPr>
          <a:xfrm>
            <a:off x="1756880" y="4030363"/>
            <a:ext cx="3970734" cy="2729584"/>
            <a:chOff x="124342" y="4079891"/>
            <a:chExt cx="3970734" cy="2729584"/>
          </a:xfrm>
        </p:grpSpPr>
        <p:sp>
          <p:nvSpPr>
            <p:cNvPr id="36" name="TextBox 35">
              <a:hlinkClick r:id="" action="ppaction://noaction">
                <a:snd r:embed="rId15" name="f4_9.wav"/>
              </a:hlinkClick>
              <a:extLst>
                <a:ext uri="{FF2B5EF4-FFF2-40B4-BE49-F238E27FC236}">
                  <a16:creationId xmlns:a16="http://schemas.microsoft.com/office/drawing/2014/main" id="{408548E2-C3B2-4488-8235-6ABC8B3EB5B1}"/>
                </a:ext>
              </a:extLst>
            </p:cNvPr>
            <p:cNvSpPr txBox="1"/>
            <p:nvPr/>
          </p:nvSpPr>
          <p:spPr>
            <a:xfrm>
              <a:off x="124342" y="4079891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étudier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6267101-BD45-4197-B87D-89789A7CE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319" y="5230899"/>
              <a:ext cx="1082148" cy="109584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FB2DEFB-C73C-4885-BB13-96F89A275F9E}"/>
                </a:ext>
              </a:extLst>
            </p:cNvPr>
            <p:cNvSpPr txBox="1"/>
            <p:nvPr/>
          </p:nvSpPr>
          <p:spPr>
            <a:xfrm>
              <a:off x="199748" y="6409365"/>
              <a:ext cx="35614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study, studying]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 Pratique les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verbes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nous et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9FDE8C-0F52-4A82-91C1-A7E0C9840F1B}"/>
              </a:ext>
            </a:extLst>
          </p:cNvPr>
          <p:cNvGrpSpPr/>
          <p:nvPr/>
        </p:nvGrpSpPr>
        <p:grpSpPr>
          <a:xfrm>
            <a:off x="4471827" y="2817762"/>
            <a:ext cx="3610220" cy="1222473"/>
            <a:chOff x="4471827" y="2817762"/>
            <a:chExt cx="3610220" cy="122247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B348FB-3304-48BC-ADFB-E46D29092798}"/>
                </a:ext>
              </a:extLst>
            </p:cNvPr>
            <p:cNvSpPr txBox="1"/>
            <p:nvPr/>
          </p:nvSpPr>
          <p:spPr>
            <a:xfrm>
              <a:off x="4471827" y="2921168"/>
              <a:ext cx="1999162" cy="1015663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nous</a:t>
              </a:r>
            </a:p>
          </p:txBody>
        </p:sp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0E7EE4-7C8B-4570-9864-0F7489057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009" y="2817762"/>
              <a:ext cx="1716038" cy="1222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60A892-2908-42D8-A5AA-90F92128A8D5}"/>
              </a:ext>
            </a:extLst>
          </p:cNvPr>
          <p:cNvGrpSpPr/>
          <p:nvPr/>
        </p:nvGrpSpPr>
        <p:grpSpPr>
          <a:xfrm>
            <a:off x="124342" y="1501899"/>
            <a:ext cx="3970734" cy="2151522"/>
            <a:chOff x="124342" y="1501899"/>
            <a:chExt cx="3970734" cy="21515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019FA2-B5BD-448C-B5B9-7741508B9B21}"/>
                </a:ext>
              </a:extLst>
            </p:cNvPr>
            <p:cNvGrpSpPr/>
            <p:nvPr/>
          </p:nvGrpSpPr>
          <p:grpSpPr>
            <a:xfrm>
              <a:off x="124342" y="1501899"/>
              <a:ext cx="3970734" cy="2151522"/>
              <a:chOff x="124342" y="1501899"/>
              <a:chExt cx="3970734" cy="215152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86FE6E-DB2A-496E-820F-3E25B26AB814}"/>
                  </a:ext>
                </a:extLst>
              </p:cNvPr>
              <p:cNvSpPr txBox="1"/>
              <p:nvPr/>
            </p:nvSpPr>
            <p:spPr>
              <a:xfrm>
                <a:off x="124342" y="1501899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partager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7C18E91-5CCE-476E-AED8-55B59C9CAF49}"/>
                  </a:ext>
                </a:extLst>
              </p:cNvPr>
              <p:cNvGrpSpPr/>
              <p:nvPr/>
            </p:nvGrpSpPr>
            <p:grpSpPr>
              <a:xfrm>
                <a:off x="1239081" y="2194396"/>
                <a:ext cx="1440787" cy="1459025"/>
                <a:chOff x="1240976" y="2070223"/>
                <a:chExt cx="1440787" cy="1459025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F6E50684-96E2-4C9C-87D4-636664741A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duotone>
                    <a:srgbClr val="1D6FA9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0976" y="2070223"/>
                  <a:ext cx="1440787" cy="1459025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4513DAC8-3F33-4E39-8222-2E6CF3822D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0266" y="2492278"/>
                  <a:ext cx="622205" cy="614914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E3969C-6F10-4C69-A16C-F5F7B6FFAB26}"/>
                </a:ext>
              </a:extLst>
            </p:cNvPr>
            <p:cNvSpPr txBox="1"/>
            <p:nvPr/>
          </p:nvSpPr>
          <p:spPr>
            <a:xfrm>
              <a:off x="2648509" y="1533747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F22C92-3486-4D59-8EA2-3BB071181322}"/>
              </a:ext>
            </a:extLst>
          </p:cNvPr>
          <p:cNvGrpSpPr/>
          <p:nvPr/>
        </p:nvGrpSpPr>
        <p:grpSpPr>
          <a:xfrm>
            <a:off x="4178301" y="690395"/>
            <a:ext cx="3892140" cy="1774827"/>
            <a:chOff x="4178301" y="690395"/>
            <a:chExt cx="3892140" cy="177482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B084716-7F51-4D05-A0F6-D07F94BC13AF}"/>
                </a:ext>
              </a:extLst>
            </p:cNvPr>
            <p:cNvGrpSpPr/>
            <p:nvPr/>
          </p:nvGrpSpPr>
          <p:grpSpPr>
            <a:xfrm>
              <a:off x="4178301" y="690395"/>
              <a:ext cx="3892140" cy="1774827"/>
              <a:chOff x="4178301" y="690395"/>
              <a:chExt cx="3892140" cy="177482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ADF4B-9295-4C3C-AFC8-A6B8968FC732}"/>
                  </a:ext>
                </a:extLst>
              </p:cNvPr>
              <p:cNvSpPr txBox="1"/>
              <p:nvPr/>
            </p:nvSpPr>
            <p:spPr>
              <a:xfrm>
                <a:off x="4178301" y="690395"/>
                <a:ext cx="3892140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organiser</a:t>
                </a:r>
              </a:p>
            </p:txBody>
          </p:sp>
          <p:pic>
            <p:nvPicPr>
              <p:cNvPr id="27" name="Picture 26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AA31D65-C979-4433-839F-92E46813E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074" y="1582889"/>
                <a:ext cx="818915" cy="88233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1C3EBC8-DE60-4FAD-AE33-651BCEFEF21D}"/>
                </a:ext>
              </a:extLst>
            </p:cNvPr>
            <p:cNvSpPr txBox="1"/>
            <p:nvPr/>
          </p:nvSpPr>
          <p:spPr>
            <a:xfrm>
              <a:off x="6764688" y="707873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A7251C-FD2D-4B29-8510-4E9C7019AF82}"/>
              </a:ext>
            </a:extLst>
          </p:cNvPr>
          <p:cNvGrpSpPr/>
          <p:nvPr/>
        </p:nvGrpSpPr>
        <p:grpSpPr>
          <a:xfrm>
            <a:off x="8138972" y="1550014"/>
            <a:ext cx="3970734" cy="1914681"/>
            <a:chOff x="8138972" y="1550014"/>
            <a:chExt cx="3970734" cy="19146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1C2C3D-C709-4DE7-8183-2ACA5293EE7A}"/>
                </a:ext>
              </a:extLst>
            </p:cNvPr>
            <p:cNvGrpSpPr/>
            <p:nvPr/>
          </p:nvGrpSpPr>
          <p:grpSpPr>
            <a:xfrm>
              <a:off x="8138972" y="1550014"/>
              <a:ext cx="3970734" cy="1914681"/>
              <a:chOff x="8153667" y="1235390"/>
              <a:chExt cx="3970734" cy="191468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C2B9129-E944-4E70-AA6F-066B8ED15616}"/>
                  </a:ext>
                </a:extLst>
              </p:cNvPr>
              <p:cNvSpPr txBox="1"/>
              <p:nvPr/>
            </p:nvSpPr>
            <p:spPr>
              <a:xfrm>
                <a:off x="8153667" y="12353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porter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63142C1-02FC-4AA0-827C-6F2087394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8072" y="2098649"/>
                <a:ext cx="901923" cy="1051422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0E94C48-E5DF-47A8-A907-904A3EF6A4B3}"/>
                </a:ext>
              </a:extLst>
            </p:cNvPr>
            <p:cNvSpPr txBox="1"/>
            <p:nvPr/>
          </p:nvSpPr>
          <p:spPr>
            <a:xfrm>
              <a:off x="10220962" y="1582889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907058-F93A-4D52-99BC-04C0C9F30AC3}"/>
              </a:ext>
            </a:extLst>
          </p:cNvPr>
          <p:cNvGrpSpPr/>
          <p:nvPr/>
        </p:nvGrpSpPr>
        <p:grpSpPr>
          <a:xfrm>
            <a:off x="8212135" y="4079890"/>
            <a:ext cx="3970734" cy="2179539"/>
            <a:chOff x="8212135" y="4079890"/>
            <a:chExt cx="3970734" cy="21795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CFEEC6-5268-495F-BFBF-D8F746A8BD1E}"/>
                </a:ext>
              </a:extLst>
            </p:cNvPr>
            <p:cNvGrpSpPr/>
            <p:nvPr/>
          </p:nvGrpSpPr>
          <p:grpSpPr>
            <a:xfrm>
              <a:off x="8212135" y="4079890"/>
              <a:ext cx="3970734" cy="2179539"/>
              <a:chOff x="8212135" y="4079890"/>
              <a:chExt cx="3970734" cy="21795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1D9AC8-0284-4BE9-B8C7-F763EBD9EC29}"/>
                  </a:ext>
                </a:extLst>
              </p:cNvPr>
              <p:cNvSpPr txBox="1"/>
              <p:nvPr/>
            </p:nvSpPr>
            <p:spPr>
              <a:xfrm>
                <a:off x="8212135" y="40798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célébrer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A735697-1580-407F-80E9-54A8F53EAA39}"/>
                  </a:ext>
                </a:extLst>
              </p:cNvPr>
              <p:cNvGrpSpPr/>
              <p:nvPr/>
            </p:nvGrpSpPr>
            <p:grpSpPr>
              <a:xfrm>
                <a:off x="9586606" y="5182211"/>
                <a:ext cx="1715591" cy="1077218"/>
                <a:chOff x="199103" y="494279"/>
                <a:chExt cx="3431183" cy="210428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C0AEC3D4-98F5-4CEA-B7F7-C1B2C868D1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926" y="660939"/>
                  <a:ext cx="2024310" cy="179973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A6585229-B7E1-4E84-B41B-DFB22817E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103" y="494279"/>
                  <a:ext cx="3431183" cy="2104280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1C9B4AB-1BEB-419D-BE0C-F0CC407BE580}"/>
                </a:ext>
              </a:extLst>
            </p:cNvPr>
            <p:cNvSpPr txBox="1"/>
            <p:nvPr/>
          </p:nvSpPr>
          <p:spPr>
            <a:xfrm>
              <a:off x="10685581" y="4112765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25B882-D8D0-4381-BCF4-C55FC4A48EA5}"/>
              </a:ext>
            </a:extLst>
          </p:cNvPr>
          <p:cNvGrpSpPr/>
          <p:nvPr/>
        </p:nvGrpSpPr>
        <p:grpSpPr>
          <a:xfrm>
            <a:off x="124342" y="4079891"/>
            <a:ext cx="3970734" cy="2246854"/>
            <a:chOff x="124342" y="4079891"/>
            <a:chExt cx="3970734" cy="22468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FDDBB0-15AA-404E-9DEC-437D6EB89DBC}"/>
                </a:ext>
              </a:extLst>
            </p:cNvPr>
            <p:cNvGrpSpPr/>
            <p:nvPr/>
          </p:nvGrpSpPr>
          <p:grpSpPr>
            <a:xfrm>
              <a:off x="124342" y="4079891"/>
              <a:ext cx="3970734" cy="2246854"/>
              <a:chOff x="124342" y="4079891"/>
              <a:chExt cx="3970734" cy="22468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8548E2-C3B2-4488-8235-6ABC8B3EB5B1}"/>
                  </a:ext>
                </a:extLst>
              </p:cNvPr>
              <p:cNvSpPr txBox="1"/>
              <p:nvPr/>
            </p:nvSpPr>
            <p:spPr>
              <a:xfrm>
                <a:off x="124342" y="4079891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étudier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6267101-BD45-4197-B87D-89789A7CE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5319" y="5230899"/>
                <a:ext cx="1082148" cy="1095846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E8359B-F300-4571-B54E-ACA3352B519A}"/>
                </a:ext>
              </a:extLst>
            </p:cNvPr>
            <p:cNvSpPr txBox="1"/>
            <p:nvPr/>
          </p:nvSpPr>
          <p:spPr>
            <a:xfrm>
              <a:off x="2438543" y="4112765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==</a:t>
              </a:r>
            </a:p>
          </p:txBody>
        </p:sp>
      </p:grp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D73D6E66-E622-4705-AB67-ED1ECD3A629B}"/>
              </a:ext>
            </a:extLst>
          </p:cNvPr>
          <p:cNvSpPr/>
          <p:nvPr/>
        </p:nvSpPr>
        <p:spPr>
          <a:xfrm>
            <a:off x="3099470" y="5567417"/>
            <a:ext cx="3895184" cy="630942"/>
          </a:xfrm>
          <a:prstGeom prst="wedgeRoundRectCallout">
            <a:avLst>
              <a:gd name="adj1" fmla="val -81692"/>
              <a:gd name="adj2" fmla="val -149298"/>
              <a:gd name="adj3" fmla="val 16667"/>
            </a:avLst>
          </a:prstGeom>
          <a:solidFill>
            <a:srgbClr val="2BC0C7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the liaison –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verbs starting with vowels.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port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us_celebr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us_organis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us_etud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_partage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10388</TotalTime>
  <Words>2990</Words>
  <Application>Microsoft Office PowerPoint</Application>
  <PresentationFormat>Widescreen</PresentationFormat>
  <Paragraphs>484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Montserrat Medium</vt:lpstr>
      <vt:lpstr>Arial</vt:lpstr>
      <vt:lpstr>Calibri</vt:lpstr>
      <vt:lpstr>Calibri Light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2_Office Theme</vt:lpstr>
      <vt:lpstr>Office Theme</vt:lpstr>
      <vt:lpstr>Saying what I and others do </vt:lpstr>
      <vt:lpstr>prononcer</vt:lpstr>
      <vt:lpstr>prononcer</vt:lpstr>
      <vt:lpstr>Follow up 1: </vt:lpstr>
      <vt:lpstr>Follow up 2</vt:lpstr>
      <vt:lpstr>Knowing who does what [1/2]</vt:lpstr>
      <vt:lpstr>Knowing who does what [2/2]</vt:lpstr>
      <vt:lpstr>Follow up 3 Pratique les verbes : nous et vous</vt:lpstr>
      <vt:lpstr>Follow up 3 Pratique les verbes : nous et vous</vt:lpstr>
      <vt:lpstr>Follow up 3 Pratique les verbes : nous et vous</vt:lpstr>
      <vt:lpstr>Follow up 4 [1/7]</vt:lpstr>
      <vt:lpstr>Follow up 4 [2/7] </vt:lpstr>
      <vt:lpstr>Follow up 4 [3/7] </vt:lpstr>
      <vt:lpstr>Follow up 4 [4/7] </vt:lpstr>
      <vt:lpstr>Follow up 4 [5/7] </vt:lpstr>
      <vt:lpstr>Follow up 4 [6/7] </vt:lpstr>
      <vt:lpstr>Follow up 4 [7/7] 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320</cp:revision>
  <dcterms:created xsi:type="dcterms:W3CDTF">2021-06-12T06:20:35Z</dcterms:created>
  <dcterms:modified xsi:type="dcterms:W3CDTF">2022-02-23T06:54:49Z</dcterms:modified>
</cp:coreProperties>
</file>