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75" r:id="rId2"/>
    <p:sldId id="261" r:id="rId3"/>
    <p:sldId id="533" r:id="rId4"/>
    <p:sldId id="620" r:id="rId5"/>
    <p:sldId id="538" r:id="rId6"/>
    <p:sldId id="631" r:id="rId7"/>
    <p:sldId id="632" r:id="rId8"/>
    <p:sldId id="573" r:id="rId9"/>
    <p:sldId id="628" r:id="rId10"/>
    <p:sldId id="629" r:id="rId11"/>
    <p:sldId id="574" r:id="rId12"/>
    <p:sldId id="536" r:id="rId13"/>
    <p:sldId id="621" r:id="rId14"/>
    <p:sldId id="630" r:id="rId15"/>
    <p:sldId id="290" r:id="rId16"/>
    <p:sldId id="624" r:id="rId17"/>
    <p:sldId id="625" r:id="rId18"/>
    <p:sldId id="626" r:id="rId19"/>
    <p:sldId id="627" r:id="rId20"/>
    <p:sldId id="633" r:id="rId21"/>
    <p:sldId id="634" r:id="rId22"/>
    <p:sldId id="635" r:id="rId23"/>
    <p:sldId id="636" r:id="rId24"/>
    <p:sldId id="637" r:id="rId25"/>
    <p:sldId id="638" r:id="rId26"/>
    <p:sldId id="639" r:id="rId27"/>
    <p:sldId id="640" r:id="rId28"/>
    <p:sldId id="641" r:id="rId29"/>
    <p:sldId id="556" r:id="rId30"/>
    <p:sldId id="64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a:srgbClr val="FFFFF3"/>
    <a:srgbClr val="DEEAF6"/>
    <a:srgbClr val="DDDDCD"/>
    <a:srgbClr val="1D9A78"/>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C68DDE-7C8D-48CD-ACDB-9C497A306B58}" v="8" dt="2023-02-27T10:35:27.3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81786" autoAdjust="0"/>
  </p:normalViewPr>
  <p:slideViewPr>
    <p:cSldViewPr snapToGrid="0">
      <p:cViewPr varScale="1">
        <p:scale>
          <a:sx n="93" d="100"/>
          <a:sy n="93" d="100"/>
        </p:scale>
        <p:origin x="1212" y="9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23 weeks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6264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3367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79438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l’ouest….. l’ouest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Nouveau…..nouveau</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santé…..la santé</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fleur…..la fleur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tout le monde.....tout le monde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regarder.....regarder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cacher.....cacher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17557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l’ouest….. l’ouest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Nouveau…..nouveau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santé…..la santé</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fleur…..la fleur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tout le monde.....tout le monde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regarder.....regarder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cacher.....cacher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1780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frère….. le frère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piscine…..la piscine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20592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frère….. le frère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piscine…..la piscine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964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l’ouest….. l’ouest</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Nouveau…..nouveau</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santé…..la santé</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fleur…..la fleur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tout le monde.....tout le monde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regarder.....regarder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cacher.....cacher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1269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75133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14276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340682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785103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27268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520434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89787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38200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French poem can fit in either at the end of this week’s lesson or in the follow up time this week.  There are no other follow up materials this week, as we anticipate schools will be busy at this time of term. The poem would make a good addition to an Easter assembly.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French poem; to learn about a French tradition for April Fools’ 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Procedure:</a:t>
            </a:r>
            <a:br>
              <a:rPr lang="en-GB" sz="1200" b="0" strike="noStrike" spc="-1" dirty="0">
                <a:solidFill>
                  <a:srgbClr val="000000"/>
                </a:solidFill>
                <a:latin typeface="+mn-lt"/>
              </a:rPr>
            </a:br>
            <a:r>
              <a:rPr lang="en-GB" sz="1200" b="0" strike="noStrike" spc="-1" dirty="0">
                <a:solidFill>
                  <a:srgbClr val="000000"/>
                </a:solidFill>
                <a:latin typeface="+mn-lt"/>
              </a:rPr>
              <a:t>1. Click to bring up the information about the origin of Poisson </a:t>
            </a:r>
            <a:r>
              <a:rPr lang="en-GB" sz="1200" b="0" strike="noStrike" spc="-1" dirty="0" err="1">
                <a:solidFill>
                  <a:srgbClr val="000000"/>
                </a:solidFill>
                <a:latin typeface="+mn-lt"/>
              </a:rPr>
              <a:t>d’avril</a:t>
            </a:r>
            <a:r>
              <a:rPr lang="en-GB" sz="1200" b="0" strike="noStrike" spc="-1" dirty="0">
                <a:solidFill>
                  <a:srgbClr val="000000"/>
                </a:solidFill>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2. Show the poem ‘The April fish (Poisson </a:t>
            </a:r>
            <a:r>
              <a:rPr lang="en-GB" sz="1200" b="0" strike="noStrike" spc="-1" dirty="0" err="1">
                <a:solidFill>
                  <a:srgbClr val="000000"/>
                </a:solidFill>
                <a:latin typeface="+mn-lt"/>
              </a:rPr>
              <a:t>d’avril</a:t>
            </a:r>
            <a:r>
              <a:rPr lang="en-GB" sz="1200" b="0" strike="noStrike" spc="-1" dirty="0">
                <a:solidFill>
                  <a:srgbClr val="000000"/>
                </a:solidFill>
                <a:latin typeface="+mn-lt"/>
              </a:rPr>
              <a:t>) and move to the next slide to listen and read it.</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8756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l’ouest….. l’ouest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trente-et-un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Nouveau…..nouveau</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a:t>
            </a:r>
            <a:r>
              <a:rPr lang="es-ES_tradnl"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santé…..la santé</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a:t>
            </a: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fleur…..la fleur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tout le monde.....tout le monde</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regarder.....regarder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cacher.....cacher</a:t>
            </a: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16000" indent="-216000">
              <a:lnSpc>
                <a:spcPct val="100000"/>
              </a:lnSpc>
            </a:pP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Calibri"/>
              </a:rPr>
              <a:t>Procedure:</a:t>
            </a:r>
            <a:br>
              <a:rPr lang="en-GB" sz="1200" b="0" strike="noStrike" spc="-1" dirty="0">
                <a:solidFill>
                  <a:srgbClr val="000000"/>
                </a:solidFill>
                <a:latin typeface="Calibri"/>
              </a:rPr>
            </a:br>
            <a:r>
              <a:rPr lang="en-GB" sz="1200" b="0" strike="noStrike" spc="-1" dirty="0">
                <a:solidFill>
                  <a:srgbClr val="000000"/>
                </a:solidFill>
                <a:latin typeface="Calibri"/>
              </a:rPr>
              <a:t>1. Pupils listen to the poem reading along with the words.</a:t>
            </a:r>
            <a:br>
              <a:rPr lang="en-GB" sz="1200" b="0" strike="noStrike" spc="-1" dirty="0">
                <a:solidFill>
                  <a:srgbClr val="000000"/>
                </a:solidFill>
                <a:latin typeface="Calibri"/>
              </a:rPr>
            </a:br>
            <a:r>
              <a:rPr lang="en-GB" sz="1200" b="0" strike="noStrike" spc="-1" dirty="0">
                <a:solidFill>
                  <a:srgbClr val="000000"/>
                </a:solidFill>
                <a:latin typeface="Calibri"/>
              </a:rPr>
              <a:t>2. Teacher can ask pupils if they can spot the negation phrases in the poem.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3. Ensure that pupils realise the final line is sol-fa (names for musical notes) not French!</a:t>
            </a:r>
            <a:br>
              <a:rPr lang="en-GB" sz="1200" b="0" strike="noStrike" spc="-1" dirty="0">
                <a:solidFill>
                  <a:srgbClr val="000000"/>
                </a:solidFill>
                <a:latin typeface="Calibri"/>
              </a:rPr>
            </a:br>
            <a:r>
              <a:rPr lang="en-GB" sz="1200" b="0" strike="noStrike" spc="-1" dirty="0">
                <a:solidFill>
                  <a:srgbClr val="000000"/>
                </a:solidFill>
                <a:latin typeface="Calibri"/>
              </a:rPr>
              <a:t>4. Read the poem aloud in pairs.</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5409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frère….. le frère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piscine…..la piscine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nord</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frère….. le frère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l’école</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fabriquer</a:t>
            </a:r>
            <a:endParaRPr lang="en-GB" sz="1800"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la piscine…..la piscine</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inquiet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maintenant</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r>
              <a:rPr lang="en-GB"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…..le </a:t>
            </a:r>
            <a:r>
              <a:rPr lang="en-GB" sz="18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cours</a:t>
            </a:r>
            <a:endParaRPr lang="en-GB" sz="1800" b="1" dirty="0">
              <a:solidFill>
                <a:srgbClr val="1F4E79"/>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a:t>
            </a:r>
            <a:r>
              <a:rPr lang="en-GB" sz="1200" b="1" u="sng" strike="noStrike" spc="-1" dirty="0">
                <a:solidFill>
                  <a:srgbClr val="000000"/>
                </a:solidFill>
                <a:latin typeface="+mn-lt"/>
                <a:ea typeface="Calibri"/>
              </a:rPr>
              <a:t>item</a:t>
            </a:r>
            <a:r>
              <a:rPr lang="en-GB" sz="1200" b="1" u="none" strike="noStrike" spc="-1" dirty="0">
                <a:solidFill>
                  <a:srgbClr val="000000"/>
                </a:solidFill>
                <a:latin typeface="+mn-lt"/>
                <a:ea typeface="Calibri"/>
              </a:rPr>
              <a:t> for</a:t>
            </a:r>
            <a:r>
              <a:rPr lang="en-GB" sz="1200" b="1" strike="noStrike" spc="-1" dirty="0">
                <a:solidFill>
                  <a:srgbClr val="000000"/>
                </a:solidFill>
                <a:latin typeface="+mn-lt"/>
                <a:ea typeface="Calibri"/>
              </a:rPr>
              <a:t> this task</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One mark per word for this task</a:t>
            </a:r>
            <a:br>
              <a:rPr lang="en-GB" sz="1200" b="1" strike="noStrike" spc="-1" dirty="0">
                <a:solidFill>
                  <a:srgbClr val="000000"/>
                </a:solidFill>
                <a:latin typeface="+mn-lt"/>
                <a:ea typeface="Calibri"/>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8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02340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audio" Target="../media/audio11.wav"/><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5.wav"/><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10"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11.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11.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0" y="5456199"/>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Vocabulary &amp; Grammar Quiz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8" name="Picture 4" descr="Easter, Egg, Orange, Yellow, Dots">
            <a:extLst>
              <a:ext uri="{FF2B5EF4-FFF2-40B4-BE49-F238E27FC236}">
                <a16:creationId xmlns:a16="http://schemas.microsoft.com/office/drawing/2014/main" id="{14F8C9CE-51AC-4785-B0B7-F09AAC083B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4148" y="2742804"/>
            <a:ext cx="560788" cy="461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gg, Painted, Shell, Easter, Colorful">
            <a:extLst>
              <a:ext uri="{FF2B5EF4-FFF2-40B4-BE49-F238E27FC236}">
                <a16:creationId xmlns:a16="http://schemas.microsoft.com/office/drawing/2014/main" id="{EF9CC4FF-4FD6-4B35-BDE7-C0F374AA8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297152">
            <a:off x="1927594" y="3191327"/>
            <a:ext cx="531358" cy="425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Egg, Easter, Stars, Blue, Pink">
            <a:extLst>
              <a:ext uri="{FF2B5EF4-FFF2-40B4-BE49-F238E27FC236}">
                <a16:creationId xmlns:a16="http://schemas.microsoft.com/office/drawing/2014/main" id="{B48EC161-5318-4968-ACDE-2691B76642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29" y="2460585"/>
            <a:ext cx="560787" cy="4616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Egg, Easter, Violet, Green, Stripes">
            <a:extLst>
              <a:ext uri="{FF2B5EF4-FFF2-40B4-BE49-F238E27FC236}">
                <a16:creationId xmlns:a16="http://schemas.microsoft.com/office/drawing/2014/main" id="{4F806EC3-1E7F-40A7-B36B-16FC272282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6289" y="2484637"/>
            <a:ext cx="547795" cy="4509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2" descr="Easter, Egg, Pink, Green, Stripes">
            <a:extLst>
              <a:ext uri="{FF2B5EF4-FFF2-40B4-BE49-F238E27FC236}">
                <a16:creationId xmlns:a16="http://schemas.microsoft.com/office/drawing/2014/main" id="{7A79C7C5-B305-4D90-BCF7-4A7C0B268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41" y="2445508"/>
            <a:ext cx="547794" cy="45096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Easter, Egg, Design, Isolated, Yellow">
            <a:extLst>
              <a:ext uri="{FF2B5EF4-FFF2-40B4-BE49-F238E27FC236}">
                <a16:creationId xmlns:a16="http://schemas.microsoft.com/office/drawing/2014/main" id="{0891F540-422C-44B8-97AB-FBCC2A96B1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9622" y="3113165"/>
            <a:ext cx="429154" cy="5275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Huevo, Pascua De Resurrección, Huevo De Pascua, Vistoso">
            <a:extLst>
              <a:ext uri="{FF2B5EF4-FFF2-40B4-BE49-F238E27FC236}">
                <a16:creationId xmlns:a16="http://schemas.microsoft.com/office/drawing/2014/main" id="{E6F58D8A-28F2-486F-A866-72DC7EBA6A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1565" y="2415028"/>
            <a:ext cx="354422" cy="45096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descr="Azul, Pascua De Resurrección, Huevos">
            <a:extLst>
              <a:ext uri="{FF2B5EF4-FFF2-40B4-BE49-F238E27FC236}">
                <a16:creationId xmlns:a16="http://schemas.microsoft.com/office/drawing/2014/main" id="{9A669AD7-E98C-4CB6-B246-83638D18A0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92603" y="2942300"/>
            <a:ext cx="401637" cy="5133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uevo De Pascua, Decorado">
            <a:extLst>
              <a:ext uri="{FF2B5EF4-FFF2-40B4-BE49-F238E27FC236}">
                <a16:creationId xmlns:a16="http://schemas.microsoft.com/office/drawing/2014/main" id="{F7334B39-1256-40C0-8ACB-B0F2506BF9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4240260">
            <a:off x="2455740" y="3119045"/>
            <a:ext cx="521031" cy="4139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[3/3]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1253892520"/>
              </p:ext>
            </p:extLst>
          </p:nvPr>
        </p:nvGraphicFramePr>
        <p:xfrm>
          <a:off x="1278967" y="1221467"/>
          <a:ext cx="4829763"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9</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train.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seul</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11506076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632218" cy="79137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the verb meaning that best fits each sentence.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B0AAC52-5AC7-4D4F-A69A-D4E3FBFE49FA}"/>
              </a:ext>
            </a:extLst>
          </p:cNvPr>
          <p:cNvGraphicFramePr>
            <a:graphicFrameLocks noGrp="1"/>
          </p:cNvGraphicFramePr>
          <p:nvPr>
            <p:extLst>
              <p:ext uri="{D42A27DB-BD31-4B8C-83A1-F6EECF244321}">
                <p14:modId xmlns:p14="http://schemas.microsoft.com/office/powerpoint/2010/main" val="373697657"/>
              </p:ext>
            </p:extLst>
          </p:nvPr>
        </p:nvGraphicFramePr>
        <p:xfrm>
          <a:off x="1702963" y="1045626"/>
          <a:ext cx="7437934" cy="1554100"/>
        </p:xfrm>
        <a:graphic>
          <a:graphicData uri="http://schemas.openxmlformats.org/drawingml/2006/table">
            <a:tbl>
              <a:tblPr firstRow="1" firstCol="1" bandRow="1"/>
              <a:tblGrid>
                <a:gridCol w="347351">
                  <a:extLst>
                    <a:ext uri="{9D8B030D-6E8A-4147-A177-3AD203B41FA5}">
                      <a16:colId xmlns:a16="http://schemas.microsoft.com/office/drawing/2014/main" val="842742858"/>
                    </a:ext>
                  </a:extLst>
                </a:gridCol>
                <a:gridCol w="4004292">
                  <a:extLst>
                    <a:ext uri="{9D8B030D-6E8A-4147-A177-3AD203B41FA5}">
                      <a16:colId xmlns:a16="http://schemas.microsoft.com/office/drawing/2014/main" val="1914825650"/>
                    </a:ext>
                  </a:extLst>
                </a:gridCol>
                <a:gridCol w="3086291">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Parfois,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elle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explique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explains</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is explaining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Aujourd’hui</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j’étudie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am studying</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0" name="Picture 9">
            <a:extLst>
              <a:ext uri="{FF2B5EF4-FFF2-40B4-BE49-F238E27FC236}">
                <a16:creationId xmlns:a16="http://schemas.microsoft.com/office/drawing/2014/main" id="{E7B01203-8718-4D4A-A11A-560787E08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3" name="TextBox 12">
            <a:extLst>
              <a:ext uri="{FF2B5EF4-FFF2-40B4-BE49-F238E27FC236}">
                <a16:creationId xmlns:a16="http://schemas.microsoft.com/office/drawing/2014/main" id="{32522DC1-C29A-4358-B010-8EAF8F5A7D0F}"/>
              </a:ext>
            </a:extLst>
          </p:cNvPr>
          <p:cNvSpPr txBox="1"/>
          <p:nvPr/>
        </p:nvSpPr>
        <p:spPr>
          <a:xfrm>
            <a:off x="430823" y="2854647"/>
            <a:ext cx="11330354" cy="1689501"/>
          </a:xfrm>
          <a:prstGeom prst="rect">
            <a:avLst/>
          </a:prstGeom>
          <a:solidFill>
            <a:srgbClr val="EFF9FB"/>
          </a:solidFill>
        </p:spPr>
        <p:txBody>
          <a:bodyPr wrap="square">
            <a:spAutoFit/>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Negation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Put a cross (x)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next to the </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words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that complete the sentence. </a:t>
            </a:r>
          </a:p>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 Sur le bureau, _____________ des livres.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n’y a pas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À l’école ______________ de chaises.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n’y a pas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E134D40E-0C52-4008-8BB4-207F12CBF633}"/>
              </a:ext>
            </a:extLst>
          </p:cNvPr>
          <p:cNvSpPr txBox="1"/>
          <p:nvPr/>
        </p:nvSpPr>
        <p:spPr>
          <a:xfrm>
            <a:off x="430823" y="4812874"/>
            <a:ext cx="11330354" cy="1260025"/>
          </a:xfrm>
          <a:prstGeom prst="rect">
            <a:avLst/>
          </a:prstGeom>
          <a:noFill/>
        </p:spPr>
        <p:txBody>
          <a:bodyPr wrap="squar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Put a cross (x)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next to the </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names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that start the sentence. </a:t>
            </a:r>
          </a:p>
          <a:p>
            <a:pPr>
              <a:lnSpc>
                <a:spcPct val="107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555FE65A-0795-499B-8DA1-019589887B0D}"/>
              </a:ext>
            </a:extLst>
          </p:cNvPr>
          <p:cNvGraphicFramePr>
            <a:graphicFrameLocks noGrp="1"/>
          </p:cNvGraphicFramePr>
          <p:nvPr>
            <p:extLst>
              <p:ext uri="{D42A27DB-BD31-4B8C-83A1-F6EECF244321}">
                <p14:modId xmlns:p14="http://schemas.microsoft.com/office/powerpoint/2010/main" val="1160898008"/>
              </p:ext>
            </p:extLst>
          </p:nvPr>
        </p:nvGraphicFramePr>
        <p:xfrm>
          <a:off x="1083212" y="5205157"/>
          <a:ext cx="9369083" cy="1554100"/>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4283382">
                  <a:extLst>
                    <a:ext uri="{9D8B030D-6E8A-4147-A177-3AD203B41FA5}">
                      <a16:colId xmlns:a16="http://schemas.microsoft.com/office/drawing/2014/main" val="1914825650"/>
                    </a:ext>
                  </a:extLst>
                </a:gridCol>
                <a:gridCol w="4648166">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vous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fermez</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porte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Emilie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Monsieur Marchand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corriges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les devoirs.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Madame Annecy</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Louis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spTree>
    <p:extLst>
      <p:ext uri="{BB962C8B-B14F-4D97-AF65-F5344CB8AC3E}">
        <p14:creationId xmlns:p14="http://schemas.microsoft.com/office/powerpoint/2010/main" val="9356081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5830"/>
          </a:xfrm>
          <a:prstGeom prst="rect">
            <a:avLst/>
          </a:prstGeom>
        </p:spPr>
        <p:txBody>
          <a:bodyPr wrap="square">
            <a:spAutoFit/>
          </a:bodyPr>
          <a:lstStyle/>
          <a:p>
            <a:pPr>
              <a:lnSpc>
                <a:spcPct val="107000"/>
              </a:lnSpc>
              <a:spcAft>
                <a:spcPts val="800"/>
              </a:spcAft>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Put a cross </a:t>
            </a:r>
            <a:r>
              <a:rPr lang="en-GB" sz="20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(x)</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by the </a:t>
            </a:r>
            <a:r>
              <a:rPr lang="en-GB" sz="20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noun</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that completes the sentence.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42240" y="2702439"/>
            <a:ext cx="9978849" cy="516360"/>
          </a:xfrm>
          <a:prstGeom prst="rect">
            <a:avLst/>
          </a:prstGeom>
        </p:spPr>
        <p:txBody>
          <a:bodyPr wrap="square">
            <a:spAutoFit/>
          </a:bodyPr>
          <a:lstStyle/>
          <a:p>
            <a:pPr>
              <a:lnSpc>
                <a:spcPct val="107000"/>
              </a:lnSpc>
              <a:spcAft>
                <a:spcPts val="800"/>
              </a:spcAft>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8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F</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 </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to create questions.</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BDC8770C-0054-4758-8ED9-3C534F0E3B3A}"/>
              </a:ext>
            </a:extLst>
          </p:cNvPr>
          <p:cNvSpPr txBox="1"/>
          <p:nvPr/>
        </p:nvSpPr>
        <p:spPr>
          <a:xfrm>
            <a:off x="1233055" y="1009587"/>
            <a:ext cx="10730719" cy="1621534"/>
          </a:xfrm>
          <a:prstGeom prst="rect">
            <a:avLst/>
          </a:prstGeom>
          <a:noFill/>
        </p:spPr>
        <p:txBody>
          <a:bodyPr wrap="square">
            <a:spAutoFit/>
          </a:bodyPr>
          <a:lstStyle/>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 Il va au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Canada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France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 Elle va en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York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l’ouest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France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3. Puis, elle va dans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Paris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le sud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Québec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EC4A07B-2FB1-4132-A142-5EFE803E2C3E}"/>
              </a:ext>
            </a:extLst>
          </p:cNvPr>
          <p:cNvGraphicFramePr>
            <a:graphicFrameLocks noGrp="1"/>
          </p:cNvGraphicFramePr>
          <p:nvPr>
            <p:extLst>
              <p:ext uri="{D42A27DB-BD31-4B8C-83A1-F6EECF244321}">
                <p14:modId xmlns:p14="http://schemas.microsoft.com/office/powerpoint/2010/main" val="1970816136"/>
              </p:ext>
            </p:extLst>
          </p:nvPr>
        </p:nvGraphicFramePr>
        <p:xfrm>
          <a:off x="669190" y="3231144"/>
          <a:ext cx="10853620" cy="3227324"/>
        </p:xfrm>
        <a:graphic>
          <a:graphicData uri="http://schemas.openxmlformats.org/drawingml/2006/table">
            <a:tbl>
              <a:tblPr firstRow="1" firstCol="1" bandRow="1"/>
              <a:tblGrid>
                <a:gridCol w="522590">
                  <a:extLst>
                    <a:ext uri="{9D8B030D-6E8A-4147-A177-3AD203B41FA5}">
                      <a16:colId xmlns:a16="http://schemas.microsoft.com/office/drawing/2014/main" val="118474362"/>
                    </a:ext>
                  </a:extLst>
                </a:gridCol>
                <a:gridCol w="2301720">
                  <a:extLst>
                    <a:ext uri="{9D8B030D-6E8A-4147-A177-3AD203B41FA5}">
                      <a16:colId xmlns:a16="http://schemas.microsoft.com/office/drawing/2014/main" val="2386537045"/>
                    </a:ext>
                  </a:extLst>
                </a:gridCol>
                <a:gridCol w="8029310">
                  <a:extLst>
                    <a:ext uri="{9D8B030D-6E8A-4147-A177-3AD203B41FA5}">
                      <a16:colId xmlns:a16="http://schemas.microsoft.com/office/drawing/2014/main" val="1195762203"/>
                    </a:ext>
                  </a:extLst>
                </a:gridCol>
              </a:tblGrid>
              <a:tr h="581614">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où</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693741"/>
                  </a:ext>
                </a:extLst>
              </a:tr>
              <a:tr h="646655">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célèbrent</a:t>
                      </a:r>
                      <a:b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gens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1499"/>
                  </a:ext>
                </a:extLst>
              </a:tr>
              <a:tr h="581614">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l’histoire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199218"/>
                  </a:ext>
                </a:extLst>
              </a:tr>
            </a:tbl>
          </a:graphicData>
        </a:graphic>
      </p:graphicFrame>
    </p:spTree>
    <p:extLst>
      <p:ext uri="{BB962C8B-B14F-4D97-AF65-F5344CB8AC3E}">
        <p14:creationId xmlns:p14="http://schemas.microsoft.com/office/powerpoint/2010/main" val="2613466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456343"/>
          </a:xfrm>
          <a:prstGeom prst="rect">
            <a:avLst/>
          </a:prstGeom>
        </p:spPr>
        <p:txBody>
          <a:bodyPr wrap="square">
            <a:spAutoFit/>
          </a:bodyPr>
          <a:lstStyle/>
          <a:p>
            <a:pPr>
              <a:lnSpc>
                <a:spcPct val="107000"/>
              </a:lnSpc>
              <a:spcAft>
                <a:spcPts val="800"/>
              </a:spcAft>
            </a:pPr>
            <a:r>
              <a:rPr lang="en-US" sz="24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G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plural forms of these nouns.</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H</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graphicFrame>
        <p:nvGraphicFramePr>
          <p:cNvPr id="4" name="Table 3">
            <a:extLst>
              <a:ext uri="{FF2B5EF4-FFF2-40B4-BE49-F238E27FC236}">
                <a16:creationId xmlns:a16="http://schemas.microsoft.com/office/drawing/2014/main" id="{1BF91D44-F818-4A6E-8E4D-6925BAC64496}"/>
              </a:ext>
            </a:extLst>
          </p:cNvPr>
          <p:cNvGraphicFramePr>
            <a:graphicFrameLocks noGrp="1"/>
          </p:cNvGraphicFramePr>
          <p:nvPr>
            <p:extLst>
              <p:ext uri="{D42A27DB-BD31-4B8C-83A1-F6EECF244321}">
                <p14:modId xmlns:p14="http://schemas.microsoft.com/office/powerpoint/2010/main" val="4144903417"/>
              </p:ext>
            </p:extLst>
          </p:nvPr>
        </p:nvGraphicFramePr>
        <p:xfrm>
          <a:off x="760454" y="3390499"/>
          <a:ext cx="10838323" cy="3017898"/>
        </p:xfrm>
        <a:graphic>
          <a:graphicData uri="http://schemas.openxmlformats.org/drawingml/2006/table">
            <a:tbl>
              <a:tblPr firstRow="1" firstCol="1" bandRow="1"/>
              <a:tblGrid>
                <a:gridCol w="422821">
                  <a:extLst>
                    <a:ext uri="{9D8B030D-6E8A-4147-A177-3AD203B41FA5}">
                      <a16:colId xmlns:a16="http://schemas.microsoft.com/office/drawing/2014/main" val="2575177798"/>
                    </a:ext>
                  </a:extLst>
                </a:gridCol>
                <a:gridCol w="6694634">
                  <a:extLst>
                    <a:ext uri="{9D8B030D-6E8A-4147-A177-3AD203B41FA5}">
                      <a16:colId xmlns:a16="http://schemas.microsoft.com/office/drawing/2014/main" val="1573139809"/>
                    </a:ext>
                  </a:extLst>
                </a:gridCol>
                <a:gridCol w="3720868">
                  <a:extLst>
                    <a:ext uri="{9D8B030D-6E8A-4147-A177-3AD203B41FA5}">
                      <a16:colId xmlns:a16="http://schemas.microsoft.com/office/drawing/2014/main" val="601020361"/>
                    </a:ext>
                  </a:extLst>
                </a:gridCol>
              </a:tblGrid>
              <a:tr h="502672">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___________ le chien. (finds)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find</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semaine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ici</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(am spending)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spend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passer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“Joyeux Noël.” (wish)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wish</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souhaiter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___________ le déjeuner. (are eating)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eat</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manger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r h="50360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_________________ des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cadeaux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(exchange)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exchange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échanger</a:t>
                      </a:r>
                      <a:endPar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0058"/>
                  </a:ext>
                </a:extLst>
              </a:tr>
            </a:tbl>
          </a:graphicData>
        </a:graphic>
      </p:graphicFrame>
      <p:graphicFrame>
        <p:nvGraphicFramePr>
          <p:cNvPr id="13" name="Table 12">
            <a:extLst>
              <a:ext uri="{FF2B5EF4-FFF2-40B4-BE49-F238E27FC236}">
                <a16:creationId xmlns:a16="http://schemas.microsoft.com/office/drawing/2014/main" id="{2C28ED14-450E-4803-AA06-BD809167CC21}"/>
              </a:ext>
            </a:extLst>
          </p:cNvPr>
          <p:cNvGraphicFramePr>
            <a:graphicFrameLocks noGrp="1"/>
          </p:cNvGraphicFramePr>
          <p:nvPr>
            <p:extLst>
              <p:ext uri="{D42A27DB-BD31-4B8C-83A1-F6EECF244321}">
                <p14:modId xmlns:p14="http://schemas.microsoft.com/office/powerpoint/2010/main" val="1693725005"/>
              </p:ext>
            </p:extLst>
          </p:nvPr>
        </p:nvGraphicFramePr>
        <p:xfrm>
          <a:off x="1411458" y="1095383"/>
          <a:ext cx="6156960" cy="2092934"/>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2779278">
                  <a:extLst>
                    <a:ext uri="{9D8B030D-6E8A-4147-A177-3AD203B41FA5}">
                      <a16:colId xmlns:a16="http://schemas.microsoft.com/office/drawing/2014/main" val="1914825650"/>
                    </a:ext>
                  </a:extLst>
                </a:gridCol>
                <a:gridCol w="2940147">
                  <a:extLst>
                    <a:ext uri="{9D8B030D-6E8A-4147-A177-3AD203B41FA5}">
                      <a16:colId xmlns:a16="http://schemas.microsoft.com/office/drawing/2014/main" val="2910032206"/>
                    </a:ext>
                  </a:extLst>
                </a:gridCol>
              </a:tblGrid>
              <a:tr h="342265">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09095"/>
                  </a:ext>
                </a:extLst>
              </a:tr>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fête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gâteau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vœu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4542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animal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43540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17648"/>
                  </a:ext>
                </a:extLst>
              </a:tr>
            </a:tbl>
          </a:graphicData>
        </a:graphic>
      </p:graphicFrame>
    </p:spTree>
    <p:extLst>
      <p:ext uri="{BB962C8B-B14F-4D97-AF65-F5344CB8AC3E}">
        <p14:creationId xmlns:p14="http://schemas.microsoft.com/office/powerpoint/2010/main" val="3111883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563" y="0"/>
            <a:ext cx="1033981" cy="1033981"/>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51020" y="1297661"/>
            <a:ext cx="9992715" cy="939168"/>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kumimoji="0" lang="en-US"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Rewrite each French sentence in the </a:t>
            </a:r>
            <a:r>
              <a:rPr kumimoji="0" lang="en-US" altLang="zh-CN" sz="2000" b="1"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a:t>
            </a:r>
            <a:r>
              <a:rPr kumimoji="0" lang="en-US"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100" b="0" i="0" u="none" strike="noStrike" cap="none" normalizeH="0" baseline="0" dirty="0">
              <a:ln>
                <a:noFill/>
              </a:ln>
              <a:solidFill>
                <a:schemeClr val="tx1"/>
              </a:solidFill>
              <a:effectLst/>
            </a:endParaRPr>
          </a:p>
          <a:p>
            <a:pPr>
              <a:lnSpc>
                <a:spcPct val="107000"/>
              </a:lnSpc>
              <a:spcAft>
                <a:spcPts val="800"/>
              </a:spcAft>
            </a:pP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0248532" y="1019492"/>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795" y="0"/>
            <a:ext cx="1016365" cy="1019492"/>
          </a:xfrm>
          <a:prstGeom prst="rect">
            <a:avLst/>
          </a:prstGeom>
        </p:spPr>
      </p:pic>
      <p:graphicFrame>
        <p:nvGraphicFramePr>
          <p:cNvPr id="9" name="Table 8">
            <a:extLst>
              <a:ext uri="{FF2B5EF4-FFF2-40B4-BE49-F238E27FC236}">
                <a16:creationId xmlns:a16="http://schemas.microsoft.com/office/drawing/2014/main" id="{21BA672A-01C0-431C-95BC-B09FC48D9ED5}"/>
              </a:ext>
            </a:extLst>
          </p:cNvPr>
          <p:cNvGraphicFramePr>
            <a:graphicFrameLocks noGrp="1"/>
          </p:cNvGraphicFramePr>
          <p:nvPr>
            <p:extLst>
              <p:ext uri="{D42A27DB-BD31-4B8C-83A1-F6EECF244321}">
                <p14:modId xmlns:p14="http://schemas.microsoft.com/office/powerpoint/2010/main" val="833638789"/>
              </p:ext>
            </p:extLst>
          </p:nvPr>
        </p:nvGraphicFramePr>
        <p:xfrm>
          <a:off x="645916" y="1893667"/>
          <a:ext cx="11027637" cy="1457326"/>
        </p:xfrm>
        <a:graphic>
          <a:graphicData uri="http://schemas.openxmlformats.org/drawingml/2006/table">
            <a:tbl>
              <a:tblPr firstRow="1" firstCol="1" bandRow="1"/>
              <a:tblGrid>
                <a:gridCol w="492096">
                  <a:extLst>
                    <a:ext uri="{9D8B030D-6E8A-4147-A177-3AD203B41FA5}">
                      <a16:colId xmlns:a16="http://schemas.microsoft.com/office/drawing/2014/main" val="3402807586"/>
                    </a:ext>
                  </a:extLst>
                </a:gridCol>
                <a:gridCol w="3054160">
                  <a:extLst>
                    <a:ext uri="{9D8B030D-6E8A-4147-A177-3AD203B41FA5}">
                      <a16:colId xmlns:a16="http://schemas.microsoft.com/office/drawing/2014/main" val="4253246218"/>
                    </a:ext>
                  </a:extLst>
                </a:gridCol>
                <a:gridCol w="7481381">
                  <a:extLst>
                    <a:ext uri="{9D8B030D-6E8A-4147-A177-3AD203B41FA5}">
                      <a16:colId xmlns:a16="http://schemas.microsoft.com/office/drawing/2014/main" val="1882961019"/>
                    </a:ext>
                  </a:extLst>
                </a:gridCol>
              </a:tblGrid>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Tu partages.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(You share.)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Tu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(do not share.)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720719"/>
                  </a:ext>
                </a:extLst>
              </a:tr>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Nous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sommes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calmes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(We are calm.)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Nous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calmes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(are not)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831215"/>
                  </a:ext>
                </a:extLst>
              </a:tr>
            </a:tbl>
          </a:graphicData>
        </a:graphic>
      </p:graphicFrame>
      <p:sp>
        <p:nvSpPr>
          <p:cNvPr id="20" name="TextBox 19">
            <a:extLst>
              <a:ext uri="{FF2B5EF4-FFF2-40B4-BE49-F238E27FC236}">
                <a16:creationId xmlns:a16="http://schemas.microsoft.com/office/drawing/2014/main" id="{B5F7DED6-75ED-4975-A23E-DB2373BD2409}"/>
              </a:ext>
            </a:extLst>
          </p:cNvPr>
          <p:cNvSpPr txBox="1"/>
          <p:nvPr/>
        </p:nvSpPr>
        <p:spPr>
          <a:xfrm>
            <a:off x="7110103" y="6457890"/>
            <a:ext cx="5081897"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34</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3645884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3612645"/>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 is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it is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gift/present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health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history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homework</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year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A1.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A2.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A3.wav"/>
            </a:hlinkClick>
            <a:extLst>
              <a:ext uri="{FF2B5EF4-FFF2-40B4-BE49-F238E27FC236}">
                <a16:creationId xmlns:a16="http://schemas.microsoft.com/office/drawing/2014/main" id="{01CC2E26-13CF-4F85-819C-F4E7E8906553}"/>
              </a:ext>
            </a:extLst>
          </p:cNvPr>
          <p:cNvSpPr/>
          <p:nvPr/>
        </p:nvSpPr>
        <p:spPr>
          <a:xfrm>
            <a:off x="553965" y="44356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A4.wav"/>
            </a:hlinkClick>
            <a:extLst>
              <a:ext uri="{FF2B5EF4-FFF2-40B4-BE49-F238E27FC236}">
                <a16:creationId xmlns:a16="http://schemas.microsoft.com/office/drawing/2014/main" id="{38586378-39B8-4178-BE89-C951F6DBEA88}"/>
              </a:ext>
            </a:extLst>
          </p:cNvPr>
          <p:cNvSpPr/>
          <p:nvPr/>
        </p:nvSpPr>
        <p:spPr>
          <a:xfrm>
            <a:off x="557763" y="521715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6770C2B9-F848-4F3C-A5B1-01399A63434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91516" y="3008153"/>
            <a:ext cx="259625" cy="259625"/>
          </a:xfrm>
          <a:prstGeom prst="rect">
            <a:avLst/>
          </a:prstGeom>
        </p:spPr>
      </p:pic>
      <p:pic>
        <p:nvPicPr>
          <p:cNvPr id="19" name="Graphic 18" descr="Close">
            <a:extLst>
              <a:ext uri="{FF2B5EF4-FFF2-40B4-BE49-F238E27FC236}">
                <a16:creationId xmlns:a16="http://schemas.microsoft.com/office/drawing/2014/main" id="{B665A05E-4DF5-4C07-A997-5A52901166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91516" y="3956958"/>
            <a:ext cx="259625" cy="259625"/>
          </a:xfrm>
          <a:prstGeom prst="rect">
            <a:avLst/>
          </a:prstGeom>
        </p:spPr>
      </p:pic>
      <p:pic>
        <p:nvPicPr>
          <p:cNvPr id="20" name="Graphic 19" descr="Close">
            <a:extLst>
              <a:ext uri="{FF2B5EF4-FFF2-40B4-BE49-F238E27FC236}">
                <a16:creationId xmlns:a16="http://schemas.microsoft.com/office/drawing/2014/main" id="{5B0C2973-BC39-4FBA-9DEF-D225524A8F2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445" y="4722068"/>
            <a:ext cx="259625" cy="259625"/>
          </a:xfrm>
          <a:prstGeom prst="rect">
            <a:avLst/>
          </a:prstGeom>
        </p:spPr>
      </p:pic>
      <p:pic>
        <p:nvPicPr>
          <p:cNvPr id="21" name="Graphic 20" descr="Close">
            <a:extLst>
              <a:ext uri="{FF2B5EF4-FFF2-40B4-BE49-F238E27FC236}">
                <a16:creationId xmlns:a16="http://schemas.microsoft.com/office/drawing/2014/main" id="{5D0085A9-D004-474A-AFCA-25308FCDD7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4445" y="5485631"/>
            <a:ext cx="259625" cy="259625"/>
          </a:xfrm>
          <a:prstGeom prst="rect">
            <a:avLst/>
          </a:prstGeom>
        </p:spPr>
      </p:pic>
    </p:spTree>
    <p:extLst>
      <p:ext uri="{BB962C8B-B14F-4D97-AF65-F5344CB8AC3E}">
        <p14:creationId xmlns:p14="http://schemas.microsoft.com/office/powerpoint/2010/main" val="2390016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nine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sister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flower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brother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everyone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each, ever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share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create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watch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study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correct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hide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explain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A5.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A6.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A7.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A8.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1" name="Graphic 10" descr="Close">
            <a:extLst>
              <a:ext uri="{FF2B5EF4-FFF2-40B4-BE49-F238E27FC236}">
                <a16:creationId xmlns:a16="http://schemas.microsoft.com/office/drawing/2014/main" id="{CC1B250D-958D-435B-8E17-4E6CCDEE7E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9805" y="2378042"/>
            <a:ext cx="259625" cy="259625"/>
          </a:xfrm>
          <a:prstGeom prst="rect">
            <a:avLst/>
          </a:prstGeom>
        </p:spPr>
      </p:pic>
      <p:pic>
        <p:nvPicPr>
          <p:cNvPr id="12" name="Graphic 11" descr="Close">
            <a:extLst>
              <a:ext uri="{FF2B5EF4-FFF2-40B4-BE49-F238E27FC236}">
                <a16:creationId xmlns:a16="http://schemas.microsoft.com/office/drawing/2014/main" id="{94E08FEA-04C5-4549-AE5F-ACF9E16301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13587" y="3652579"/>
            <a:ext cx="259625" cy="259625"/>
          </a:xfrm>
          <a:prstGeom prst="rect">
            <a:avLst/>
          </a:prstGeom>
        </p:spPr>
      </p:pic>
      <p:pic>
        <p:nvPicPr>
          <p:cNvPr id="14" name="Graphic 13" descr="Close">
            <a:extLst>
              <a:ext uri="{FF2B5EF4-FFF2-40B4-BE49-F238E27FC236}">
                <a16:creationId xmlns:a16="http://schemas.microsoft.com/office/drawing/2014/main" id="{133937DF-7062-4276-A480-298F1C45AC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29804" y="4786320"/>
            <a:ext cx="259625" cy="259625"/>
          </a:xfrm>
          <a:prstGeom prst="rect">
            <a:avLst/>
          </a:prstGeom>
        </p:spPr>
      </p:pic>
      <p:pic>
        <p:nvPicPr>
          <p:cNvPr id="15" name="Graphic 14" descr="Close">
            <a:extLst>
              <a:ext uri="{FF2B5EF4-FFF2-40B4-BE49-F238E27FC236}">
                <a16:creationId xmlns:a16="http://schemas.microsoft.com/office/drawing/2014/main" id="{C559ECD1-F375-4489-92D3-FA098918C3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92049" y="6088241"/>
            <a:ext cx="259625" cy="259625"/>
          </a:xfrm>
          <a:prstGeom prst="rect">
            <a:avLst/>
          </a:prstGeom>
        </p:spPr>
      </p:pic>
    </p:spTree>
    <p:extLst>
      <p:ext uri="{BB962C8B-B14F-4D97-AF65-F5344CB8AC3E}">
        <p14:creationId xmlns:p14="http://schemas.microsoft.com/office/powerpoint/2010/main" val="364060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401162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B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B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B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2" name="Graphic 11" descr="Close">
            <a:extLst>
              <a:ext uri="{FF2B5EF4-FFF2-40B4-BE49-F238E27FC236}">
                <a16:creationId xmlns:a16="http://schemas.microsoft.com/office/drawing/2014/main" id="{54536FEB-C032-4864-B5CD-4B93FD8A072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56836" y="2876112"/>
            <a:ext cx="259625" cy="259625"/>
          </a:xfrm>
          <a:prstGeom prst="rect">
            <a:avLst/>
          </a:prstGeom>
        </p:spPr>
      </p:pic>
      <p:pic>
        <p:nvPicPr>
          <p:cNvPr id="14" name="Graphic 13" descr="Close">
            <a:extLst>
              <a:ext uri="{FF2B5EF4-FFF2-40B4-BE49-F238E27FC236}">
                <a16:creationId xmlns:a16="http://schemas.microsoft.com/office/drawing/2014/main" id="{CB48E4D1-C004-4A30-A822-1F87B71A6B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67959" y="3590140"/>
            <a:ext cx="259625" cy="259625"/>
          </a:xfrm>
          <a:prstGeom prst="rect">
            <a:avLst/>
          </a:prstGeom>
        </p:spPr>
      </p:pic>
      <p:pic>
        <p:nvPicPr>
          <p:cNvPr id="15" name="Graphic 14" descr="Close">
            <a:extLst>
              <a:ext uri="{FF2B5EF4-FFF2-40B4-BE49-F238E27FC236}">
                <a16:creationId xmlns:a16="http://schemas.microsoft.com/office/drawing/2014/main" id="{48911BF4-7DD7-41C6-A4DA-773CC4D4D22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85257" y="4321715"/>
            <a:ext cx="259625" cy="259625"/>
          </a:xfrm>
          <a:prstGeom prst="rect">
            <a:avLst/>
          </a:prstGeom>
        </p:spPr>
      </p:pic>
      <p:pic>
        <p:nvPicPr>
          <p:cNvPr id="16" name="Graphic 15" descr="Close">
            <a:extLst>
              <a:ext uri="{FF2B5EF4-FFF2-40B4-BE49-F238E27FC236}">
                <a16:creationId xmlns:a16="http://schemas.microsoft.com/office/drawing/2014/main" id="{E55D6A9D-0AA8-455D-9939-C3CDE79B75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76765" y="5249334"/>
            <a:ext cx="259625" cy="259625"/>
          </a:xfrm>
          <a:prstGeom prst="rect">
            <a:avLst/>
          </a:prstGeom>
        </p:spPr>
      </p:pic>
    </p:spTree>
    <p:extLst>
      <p:ext uri="{BB962C8B-B14F-4D97-AF65-F5344CB8AC3E}">
        <p14:creationId xmlns:p14="http://schemas.microsoft.com/office/powerpoint/2010/main" val="1724405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401162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 in town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 in town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5.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B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B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B8.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2" name="Graphic 11" descr="Close">
            <a:extLst>
              <a:ext uri="{FF2B5EF4-FFF2-40B4-BE49-F238E27FC236}">
                <a16:creationId xmlns:a16="http://schemas.microsoft.com/office/drawing/2014/main" id="{49B6E762-567A-479E-B600-6F6C0B7978E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33146" y="2863003"/>
            <a:ext cx="259625" cy="259625"/>
          </a:xfrm>
          <a:prstGeom prst="rect">
            <a:avLst/>
          </a:prstGeom>
        </p:spPr>
      </p:pic>
      <p:pic>
        <p:nvPicPr>
          <p:cNvPr id="14" name="Graphic 13" descr="Close">
            <a:extLst>
              <a:ext uri="{FF2B5EF4-FFF2-40B4-BE49-F238E27FC236}">
                <a16:creationId xmlns:a16="http://schemas.microsoft.com/office/drawing/2014/main" id="{9D206838-79C0-442B-837B-D7083CF4AC8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5547" y="3595116"/>
            <a:ext cx="259625" cy="259625"/>
          </a:xfrm>
          <a:prstGeom prst="rect">
            <a:avLst/>
          </a:prstGeom>
        </p:spPr>
      </p:pic>
      <p:pic>
        <p:nvPicPr>
          <p:cNvPr id="15" name="Graphic 14" descr="Close">
            <a:extLst>
              <a:ext uri="{FF2B5EF4-FFF2-40B4-BE49-F238E27FC236}">
                <a16:creationId xmlns:a16="http://schemas.microsoft.com/office/drawing/2014/main" id="{7646B512-4343-4DEA-8AF4-FAF328A9F9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643421" y="4328159"/>
            <a:ext cx="259625" cy="259625"/>
          </a:xfrm>
          <a:prstGeom prst="rect">
            <a:avLst/>
          </a:prstGeom>
        </p:spPr>
      </p:pic>
      <p:pic>
        <p:nvPicPr>
          <p:cNvPr id="16" name="Graphic 15" descr="Close">
            <a:extLst>
              <a:ext uri="{FF2B5EF4-FFF2-40B4-BE49-F238E27FC236}">
                <a16:creationId xmlns:a16="http://schemas.microsoft.com/office/drawing/2014/main" id="{5C9BE455-027F-40C6-BA05-4E02BE4FAE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44272" y="5249334"/>
            <a:ext cx="259625" cy="259625"/>
          </a:xfrm>
          <a:prstGeom prst="rect">
            <a:avLst/>
          </a:prstGeom>
        </p:spPr>
      </p:pic>
    </p:spTree>
    <p:extLst>
      <p:ext uri="{BB962C8B-B14F-4D97-AF65-F5344CB8AC3E}">
        <p14:creationId xmlns:p14="http://schemas.microsoft.com/office/powerpoint/2010/main" val="268515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1363076067"/>
              </p:ext>
            </p:extLst>
          </p:nvPr>
        </p:nvGraphicFramePr>
        <p:xfrm>
          <a:off x="430968" y="2205745"/>
          <a:ext cx="10410584" cy="3612645"/>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west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 is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it is</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new</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gift/present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health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history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homework</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year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They like earth and speaking French but often forget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A1.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A2.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A3.wav"/>
            </a:hlinkClick>
            <a:extLst>
              <a:ext uri="{FF2B5EF4-FFF2-40B4-BE49-F238E27FC236}">
                <a16:creationId xmlns:a16="http://schemas.microsoft.com/office/drawing/2014/main" id="{01CC2E26-13CF-4F85-819C-F4E7E8906553}"/>
              </a:ext>
            </a:extLst>
          </p:cNvPr>
          <p:cNvSpPr/>
          <p:nvPr/>
        </p:nvSpPr>
        <p:spPr>
          <a:xfrm>
            <a:off x="553965" y="443561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A4.wav"/>
            </a:hlinkClick>
            <a:extLst>
              <a:ext uri="{FF2B5EF4-FFF2-40B4-BE49-F238E27FC236}">
                <a16:creationId xmlns:a16="http://schemas.microsoft.com/office/drawing/2014/main" id="{38586378-39B8-4178-BE89-C951F6DBEA88}"/>
              </a:ext>
            </a:extLst>
          </p:cNvPr>
          <p:cNvSpPr/>
          <p:nvPr/>
        </p:nvSpPr>
        <p:spPr>
          <a:xfrm>
            <a:off x="557763" y="5217156"/>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feu</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 grand.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 ________ is big.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Dimanche,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chez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moi</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 Sunday I’m staying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 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les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s-ES_tradnl"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roux</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have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vingt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-cinq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feux</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d’artifice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amusant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aller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l’école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fun ____________ to school.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toujours</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très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heureuse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is ____________ 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aide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Is he giving _____________?.</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ont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vêtements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They have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vieux</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marché</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a/an ___________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Monsieur Pau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enseigne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bien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 Pau is  ______________ well.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4" name="TextBox 3">
            <a:extLst>
              <a:ext uri="{FF2B5EF4-FFF2-40B4-BE49-F238E27FC236}">
                <a16:creationId xmlns:a16="http://schemas.microsoft.com/office/drawing/2014/main" id="{2E65DB83-C12C-4B8A-A54B-51EF3DA06839}"/>
              </a:ext>
            </a:extLst>
          </p:cNvPr>
          <p:cNvSpPr txBox="1"/>
          <p:nvPr/>
        </p:nvSpPr>
        <p:spPr>
          <a:xfrm>
            <a:off x="6955604" y="1633590"/>
            <a:ext cx="1797978"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The    fire</a:t>
            </a:r>
          </a:p>
        </p:txBody>
      </p:sp>
      <p:sp>
        <p:nvSpPr>
          <p:cNvPr id="7" name="TextBox 6">
            <a:extLst>
              <a:ext uri="{FF2B5EF4-FFF2-40B4-BE49-F238E27FC236}">
                <a16:creationId xmlns:a16="http://schemas.microsoft.com/office/drawing/2014/main" id="{895CDC96-9394-455B-A9E2-AC4FCF249F11}"/>
              </a:ext>
            </a:extLst>
          </p:cNvPr>
          <p:cNvSpPr txBox="1"/>
          <p:nvPr/>
        </p:nvSpPr>
        <p:spPr>
          <a:xfrm>
            <a:off x="9788344" y="2033700"/>
            <a:ext cx="1797978"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at   home</a:t>
            </a:r>
          </a:p>
        </p:txBody>
      </p:sp>
      <p:sp>
        <p:nvSpPr>
          <p:cNvPr id="8" name="TextBox 7">
            <a:extLst>
              <a:ext uri="{FF2B5EF4-FFF2-40B4-BE49-F238E27FC236}">
                <a16:creationId xmlns:a16="http://schemas.microsoft.com/office/drawing/2014/main" id="{951A48CA-39B1-48B9-86C9-6350EC7A6336}"/>
              </a:ext>
            </a:extLst>
          </p:cNvPr>
          <p:cNvSpPr txBox="1"/>
          <p:nvPr/>
        </p:nvSpPr>
        <p:spPr>
          <a:xfrm>
            <a:off x="9788344" y="1759670"/>
            <a:ext cx="2175430"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at   my house</a:t>
            </a:r>
          </a:p>
        </p:txBody>
      </p:sp>
      <p:sp>
        <p:nvSpPr>
          <p:cNvPr id="9" name="TextBox 8">
            <a:extLst>
              <a:ext uri="{FF2B5EF4-FFF2-40B4-BE49-F238E27FC236}">
                <a16:creationId xmlns:a16="http://schemas.microsoft.com/office/drawing/2014/main" id="{08B06564-3C43-4A3D-90B4-5A7FD4743BD6}"/>
              </a:ext>
            </a:extLst>
          </p:cNvPr>
          <p:cNvSpPr txBox="1"/>
          <p:nvPr/>
        </p:nvSpPr>
        <p:spPr>
          <a:xfrm>
            <a:off x="8172611" y="2510496"/>
            <a:ext cx="2514722"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red/ginger  hair</a:t>
            </a:r>
          </a:p>
        </p:txBody>
      </p:sp>
      <p:sp>
        <p:nvSpPr>
          <p:cNvPr id="10" name="TextBox 9">
            <a:extLst>
              <a:ext uri="{FF2B5EF4-FFF2-40B4-BE49-F238E27FC236}">
                <a16:creationId xmlns:a16="http://schemas.microsoft.com/office/drawing/2014/main" id="{1FAE7973-C4DB-4C73-B51F-122F29628D88}"/>
              </a:ext>
            </a:extLst>
          </p:cNvPr>
          <p:cNvSpPr txBox="1"/>
          <p:nvPr/>
        </p:nvSpPr>
        <p:spPr>
          <a:xfrm>
            <a:off x="8416744" y="3010001"/>
            <a:ext cx="2743200"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25         fireworks</a:t>
            </a:r>
          </a:p>
        </p:txBody>
      </p:sp>
      <p:sp>
        <p:nvSpPr>
          <p:cNvPr id="11" name="TextBox 10">
            <a:extLst>
              <a:ext uri="{FF2B5EF4-FFF2-40B4-BE49-F238E27FC236}">
                <a16:creationId xmlns:a16="http://schemas.microsoft.com/office/drawing/2014/main" id="{07C9999C-9303-4BB8-AAD3-EEE90B625BD2}"/>
              </a:ext>
            </a:extLst>
          </p:cNvPr>
          <p:cNvSpPr txBox="1"/>
          <p:nvPr/>
        </p:nvSpPr>
        <p:spPr>
          <a:xfrm>
            <a:off x="7854593" y="3461377"/>
            <a:ext cx="1309955"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going</a:t>
            </a:r>
          </a:p>
        </p:txBody>
      </p:sp>
      <p:sp>
        <p:nvSpPr>
          <p:cNvPr id="12" name="TextBox 11">
            <a:extLst>
              <a:ext uri="{FF2B5EF4-FFF2-40B4-BE49-F238E27FC236}">
                <a16:creationId xmlns:a16="http://schemas.microsoft.com/office/drawing/2014/main" id="{742D7CB5-A65A-48BF-86AD-F315217F8236}"/>
              </a:ext>
            </a:extLst>
          </p:cNvPr>
          <p:cNvSpPr txBox="1"/>
          <p:nvPr/>
        </p:nvSpPr>
        <p:spPr>
          <a:xfrm>
            <a:off x="7627822" y="3905172"/>
            <a:ext cx="4335952"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always       very         happy</a:t>
            </a:r>
          </a:p>
        </p:txBody>
      </p:sp>
      <p:sp>
        <p:nvSpPr>
          <p:cNvPr id="13" name="TextBox 12">
            <a:extLst>
              <a:ext uri="{FF2B5EF4-FFF2-40B4-BE49-F238E27FC236}">
                <a16:creationId xmlns:a16="http://schemas.microsoft.com/office/drawing/2014/main" id="{6F54B87C-B96B-47FB-8066-8A428D42C32B}"/>
              </a:ext>
            </a:extLst>
          </p:cNvPr>
          <p:cNvSpPr txBox="1"/>
          <p:nvPr/>
        </p:nvSpPr>
        <p:spPr>
          <a:xfrm>
            <a:off x="8388030" y="4376544"/>
            <a:ext cx="1309955"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help</a:t>
            </a:r>
          </a:p>
        </p:txBody>
      </p:sp>
      <p:sp>
        <p:nvSpPr>
          <p:cNvPr id="14" name="TextBox 13">
            <a:extLst>
              <a:ext uri="{FF2B5EF4-FFF2-40B4-BE49-F238E27FC236}">
                <a16:creationId xmlns:a16="http://schemas.microsoft.com/office/drawing/2014/main" id="{14356775-ADBF-4A94-97B9-AE390C90C23A}"/>
              </a:ext>
            </a:extLst>
          </p:cNvPr>
          <p:cNvSpPr txBox="1"/>
          <p:nvPr/>
        </p:nvSpPr>
        <p:spPr>
          <a:xfrm>
            <a:off x="7503688" y="4823374"/>
            <a:ext cx="3458966"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some     clothes</a:t>
            </a:r>
          </a:p>
        </p:txBody>
      </p:sp>
      <p:sp>
        <p:nvSpPr>
          <p:cNvPr id="15" name="TextBox 14">
            <a:extLst>
              <a:ext uri="{FF2B5EF4-FFF2-40B4-BE49-F238E27FC236}">
                <a16:creationId xmlns:a16="http://schemas.microsoft.com/office/drawing/2014/main" id="{0A86DDE2-64AE-44C0-9845-8E6A6E094AE8}"/>
              </a:ext>
            </a:extLst>
          </p:cNvPr>
          <p:cNvSpPr txBox="1"/>
          <p:nvPr/>
        </p:nvSpPr>
        <p:spPr>
          <a:xfrm>
            <a:off x="7952198" y="5270204"/>
            <a:ext cx="3215083"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old           market</a:t>
            </a:r>
          </a:p>
        </p:txBody>
      </p:sp>
      <p:sp>
        <p:nvSpPr>
          <p:cNvPr id="16" name="TextBox 15">
            <a:extLst>
              <a:ext uri="{FF2B5EF4-FFF2-40B4-BE49-F238E27FC236}">
                <a16:creationId xmlns:a16="http://schemas.microsoft.com/office/drawing/2014/main" id="{BE529CB6-8E6F-430E-A5E2-A740CE88E967}"/>
              </a:ext>
            </a:extLst>
          </p:cNvPr>
          <p:cNvSpPr txBox="1"/>
          <p:nvPr/>
        </p:nvSpPr>
        <p:spPr>
          <a:xfrm>
            <a:off x="8172611" y="5741576"/>
            <a:ext cx="1309955"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teaches</a:t>
            </a:r>
          </a:p>
        </p:txBody>
      </p:sp>
    </p:spTree>
    <p:extLst>
      <p:ext uri="{BB962C8B-B14F-4D97-AF65-F5344CB8AC3E}">
        <p14:creationId xmlns:p14="http://schemas.microsoft.com/office/powerpoint/2010/main" val="36255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Does she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sually</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hide the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fè</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elle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ache la fè</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He goes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the east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three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lost?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perdu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fourteen days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Natalie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ready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Natalie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I have a ruler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for you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J’ai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règle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He wears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beautiful hat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porte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_______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short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hair.		.	Il a 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It’s easy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read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facile de </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We have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ball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 un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ballon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43</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0D0C69AC-332E-402C-A817-79C5F6FEC946}"/>
              </a:ext>
            </a:extLst>
          </p:cNvPr>
          <p:cNvSpPr txBox="1"/>
          <p:nvPr/>
        </p:nvSpPr>
        <p:spPr>
          <a:xfrm>
            <a:off x="5050751" y="1645684"/>
            <a:ext cx="1999877"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Normalement</a:t>
            </a:r>
            <a:r>
              <a:rPr lang="en-GB" sz="2000" b="1" dirty="0">
                <a:solidFill>
                  <a:srgbClr val="FF0066"/>
                </a:solidFill>
                <a:latin typeface="Century Gothic" panose="020B0502020202020204" pitchFamily="34" charset="0"/>
              </a:rPr>
              <a:t> </a:t>
            </a:r>
          </a:p>
        </p:txBody>
      </p:sp>
      <p:sp>
        <p:nvSpPr>
          <p:cNvPr id="12" name="TextBox 11">
            <a:extLst>
              <a:ext uri="{FF2B5EF4-FFF2-40B4-BE49-F238E27FC236}">
                <a16:creationId xmlns:a16="http://schemas.microsoft.com/office/drawing/2014/main" id="{75234D1E-87CA-44DB-8E25-1CAE11AAD1C7}"/>
              </a:ext>
            </a:extLst>
          </p:cNvPr>
          <p:cNvSpPr txBox="1"/>
          <p:nvPr/>
        </p:nvSpPr>
        <p:spPr>
          <a:xfrm>
            <a:off x="5623388" y="2122541"/>
            <a:ext cx="2388742"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dans   l’    </a:t>
            </a:r>
            <a:r>
              <a:rPr lang="en-GB" sz="2000" b="1" dirty="0" err="1">
                <a:solidFill>
                  <a:srgbClr val="FF0066"/>
                </a:solidFill>
                <a:latin typeface="Century Gothic" panose="020B0502020202020204" pitchFamily="34" charset="0"/>
              </a:rPr>
              <a:t>est</a:t>
            </a:r>
            <a:endParaRPr lang="en-GB" sz="2000" b="1" dirty="0">
              <a:solidFill>
                <a:srgbClr val="FF0066"/>
              </a:solidFill>
              <a:latin typeface="Century Gothic" panose="020B0502020202020204" pitchFamily="34" charset="0"/>
            </a:endParaRPr>
          </a:p>
        </p:txBody>
      </p:sp>
      <p:sp>
        <p:nvSpPr>
          <p:cNvPr id="13" name="TextBox 12">
            <a:extLst>
              <a:ext uri="{FF2B5EF4-FFF2-40B4-BE49-F238E27FC236}">
                <a16:creationId xmlns:a16="http://schemas.microsoft.com/office/drawing/2014/main" id="{9EF309B4-1602-42E2-8DC9-466A247F14F2}"/>
              </a:ext>
            </a:extLst>
          </p:cNvPr>
          <p:cNvSpPr txBox="1"/>
          <p:nvPr/>
        </p:nvSpPr>
        <p:spPr>
          <a:xfrm>
            <a:off x="5027488" y="2592252"/>
            <a:ext cx="99316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Qui</a:t>
            </a:r>
          </a:p>
        </p:txBody>
      </p:sp>
      <p:sp>
        <p:nvSpPr>
          <p:cNvPr id="14" name="TextBox 13">
            <a:extLst>
              <a:ext uri="{FF2B5EF4-FFF2-40B4-BE49-F238E27FC236}">
                <a16:creationId xmlns:a16="http://schemas.microsoft.com/office/drawing/2014/main" id="{2B9BBDA3-CFA0-4E69-8347-AD0AE5207435}"/>
              </a:ext>
            </a:extLst>
          </p:cNvPr>
          <p:cNvSpPr txBox="1"/>
          <p:nvPr/>
        </p:nvSpPr>
        <p:spPr>
          <a:xfrm>
            <a:off x="5697020" y="3041119"/>
            <a:ext cx="2388742"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quatorze    </a:t>
            </a:r>
            <a:r>
              <a:rPr lang="en-GB" sz="2000" b="1" dirty="0" err="1">
                <a:solidFill>
                  <a:srgbClr val="FF0066"/>
                </a:solidFill>
                <a:latin typeface="Century Gothic" panose="020B0502020202020204" pitchFamily="34" charset="0"/>
              </a:rPr>
              <a:t>jours</a:t>
            </a:r>
            <a:endParaRPr lang="en-GB" sz="2000" b="1" dirty="0">
              <a:solidFill>
                <a:srgbClr val="FF0066"/>
              </a:solidFill>
              <a:latin typeface="Century Gothic" panose="020B0502020202020204" pitchFamily="34" charset="0"/>
            </a:endParaRPr>
          </a:p>
        </p:txBody>
      </p:sp>
      <p:sp>
        <p:nvSpPr>
          <p:cNvPr id="15" name="TextBox 14">
            <a:extLst>
              <a:ext uri="{FF2B5EF4-FFF2-40B4-BE49-F238E27FC236}">
                <a16:creationId xmlns:a16="http://schemas.microsoft.com/office/drawing/2014/main" id="{594089F1-A928-4F46-968C-749D4D279719}"/>
              </a:ext>
            </a:extLst>
          </p:cNvPr>
          <p:cNvSpPr txBox="1"/>
          <p:nvPr/>
        </p:nvSpPr>
        <p:spPr>
          <a:xfrm>
            <a:off x="6291208" y="3502726"/>
            <a:ext cx="2388742"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prête</a:t>
            </a:r>
            <a:endParaRPr lang="en-GB" sz="20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9FCCB872-44CA-4E8A-AF3C-A54B64A70104}"/>
              </a:ext>
            </a:extLst>
          </p:cNvPr>
          <p:cNvSpPr txBox="1"/>
          <p:nvPr/>
        </p:nvSpPr>
        <p:spPr>
          <a:xfrm>
            <a:off x="6712522" y="3951593"/>
            <a:ext cx="2388742"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pour    </a:t>
            </a:r>
            <a:r>
              <a:rPr lang="en-GB" sz="2000" b="1" dirty="0" err="1">
                <a:solidFill>
                  <a:srgbClr val="FF0066"/>
                </a:solidFill>
                <a:latin typeface="Century Gothic" panose="020B0502020202020204" pitchFamily="34" charset="0"/>
              </a:rPr>
              <a:t>toi</a:t>
            </a:r>
            <a:endParaRPr lang="en-GB" sz="20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0080FF82-3BE5-4A1E-A09E-CADF75702A0B}"/>
              </a:ext>
            </a:extLst>
          </p:cNvPr>
          <p:cNvSpPr txBox="1"/>
          <p:nvPr/>
        </p:nvSpPr>
        <p:spPr>
          <a:xfrm>
            <a:off x="6484705" y="4396380"/>
            <a:ext cx="2388742"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beau    chapeau</a:t>
            </a:r>
          </a:p>
        </p:txBody>
      </p:sp>
      <p:sp>
        <p:nvSpPr>
          <p:cNvPr id="18" name="TextBox 17">
            <a:extLst>
              <a:ext uri="{FF2B5EF4-FFF2-40B4-BE49-F238E27FC236}">
                <a16:creationId xmlns:a16="http://schemas.microsoft.com/office/drawing/2014/main" id="{EBFFC517-11C0-4B5F-9A4D-C731B429CA1A}"/>
              </a:ext>
            </a:extLst>
          </p:cNvPr>
          <p:cNvSpPr txBox="1"/>
          <p:nvPr/>
        </p:nvSpPr>
        <p:spPr>
          <a:xfrm>
            <a:off x="5524072" y="4898161"/>
            <a:ext cx="923819"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les</a:t>
            </a:r>
          </a:p>
        </p:txBody>
      </p:sp>
      <p:sp>
        <p:nvSpPr>
          <p:cNvPr id="19" name="TextBox 18">
            <a:extLst>
              <a:ext uri="{FF2B5EF4-FFF2-40B4-BE49-F238E27FC236}">
                <a16:creationId xmlns:a16="http://schemas.microsoft.com/office/drawing/2014/main" id="{23BE319C-8CF3-4E3E-BB6C-0534EBF6E709}"/>
              </a:ext>
            </a:extLst>
          </p:cNvPr>
          <p:cNvSpPr txBox="1"/>
          <p:nvPr/>
        </p:nvSpPr>
        <p:spPr>
          <a:xfrm>
            <a:off x="7552362" y="4895549"/>
            <a:ext cx="1066799"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courts</a:t>
            </a:r>
          </a:p>
        </p:txBody>
      </p:sp>
      <p:sp>
        <p:nvSpPr>
          <p:cNvPr id="20" name="TextBox 19">
            <a:extLst>
              <a:ext uri="{FF2B5EF4-FFF2-40B4-BE49-F238E27FC236}">
                <a16:creationId xmlns:a16="http://schemas.microsoft.com/office/drawing/2014/main" id="{84D6993F-A781-4B37-AB26-540C34B3EACB}"/>
              </a:ext>
            </a:extLst>
          </p:cNvPr>
          <p:cNvSpPr txBox="1"/>
          <p:nvPr/>
        </p:nvSpPr>
        <p:spPr>
          <a:xfrm>
            <a:off x="7161942" y="5331778"/>
            <a:ext cx="923819"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lire</a:t>
            </a:r>
          </a:p>
        </p:txBody>
      </p:sp>
      <p:sp>
        <p:nvSpPr>
          <p:cNvPr id="21" name="TextBox 20">
            <a:extLst>
              <a:ext uri="{FF2B5EF4-FFF2-40B4-BE49-F238E27FC236}">
                <a16:creationId xmlns:a16="http://schemas.microsoft.com/office/drawing/2014/main" id="{F469ACF4-87A9-4ED0-BBE0-734024445E96}"/>
              </a:ext>
            </a:extLst>
          </p:cNvPr>
          <p:cNvSpPr txBox="1"/>
          <p:nvPr/>
        </p:nvSpPr>
        <p:spPr>
          <a:xfrm>
            <a:off x="5226115" y="5798692"/>
            <a:ext cx="1946956"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Nous </a:t>
            </a:r>
            <a:r>
              <a:rPr lang="en-GB" sz="2000" b="1" dirty="0" err="1">
                <a:solidFill>
                  <a:srgbClr val="FF0066"/>
                </a:solidFill>
                <a:latin typeface="Century Gothic" panose="020B0502020202020204" pitchFamily="34" charset="0"/>
              </a:rPr>
              <a:t>avons</a:t>
            </a:r>
            <a:endParaRPr lang="en-GB" sz="20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8921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[1/3]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habite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Cambridge.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écoutent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radio.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parlons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bien.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répétez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phrase.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CFAA8B22-9555-4BB8-BE48-87E820D241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1453431"/>
            <a:ext cx="259625" cy="259625"/>
          </a:xfrm>
          <a:prstGeom prst="rect">
            <a:avLst/>
          </a:prstGeom>
        </p:spPr>
      </p:pic>
      <p:pic>
        <p:nvPicPr>
          <p:cNvPr id="10" name="Graphic 9" descr="Close">
            <a:extLst>
              <a:ext uri="{FF2B5EF4-FFF2-40B4-BE49-F238E27FC236}">
                <a16:creationId xmlns:a16="http://schemas.microsoft.com/office/drawing/2014/main" id="{3F55563F-6718-47D7-B4B9-63AFE71D70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5033498"/>
            <a:ext cx="259625" cy="259625"/>
          </a:xfrm>
          <a:prstGeom prst="rect">
            <a:avLst/>
          </a:prstGeom>
        </p:spPr>
      </p:pic>
      <p:pic>
        <p:nvPicPr>
          <p:cNvPr id="11" name="Graphic 10" descr="Close">
            <a:extLst>
              <a:ext uri="{FF2B5EF4-FFF2-40B4-BE49-F238E27FC236}">
                <a16:creationId xmlns:a16="http://schemas.microsoft.com/office/drawing/2014/main" id="{AFD95B29-FE57-4BF3-A2AB-38B70C9200F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6945" y="3377630"/>
            <a:ext cx="259625" cy="259625"/>
          </a:xfrm>
          <a:prstGeom prst="rect">
            <a:avLst/>
          </a:prstGeom>
        </p:spPr>
      </p:pic>
      <p:pic>
        <p:nvPicPr>
          <p:cNvPr id="12" name="Graphic 11" descr="Close">
            <a:extLst>
              <a:ext uri="{FF2B5EF4-FFF2-40B4-BE49-F238E27FC236}">
                <a16:creationId xmlns:a16="http://schemas.microsoft.com/office/drawing/2014/main" id="{8083F51F-4935-4E14-8520-DE79D72890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6945" y="5506720"/>
            <a:ext cx="259625" cy="259625"/>
          </a:xfrm>
          <a:prstGeom prst="rect">
            <a:avLst/>
          </a:prstGeom>
        </p:spPr>
      </p:pic>
    </p:spTree>
    <p:extLst>
      <p:ext uri="{BB962C8B-B14F-4D97-AF65-F5344CB8AC3E}">
        <p14:creationId xmlns:p14="http://schemas.microsoft.com/office/powerpoint/2010/main" val="976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[2/3]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intelligents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…utilises un crayon.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gomme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courageux</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6F2EF429-4423-42ED-8D37-8B7DBE756B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3367356"/>
            <a:ext cx="259625" cy="259625"/>
          </a:xfrm>
          <a:prstGeom prst="rect">
            <a:avLst/>
          </a:prstGeom>
        </p:spPr>
      </p:pic>
      <p:pic>
        <p:nvPicPr>
          <p:cNvPr id="10" name="Graphic 9" descr="Close">
            <a:extLst>
              <a:ext uri="{FF2B5EF4-FFF2-40B4-BE49-F238E27FC236}">
                <a16:creationId xmlns:a16="http://schemas.microsoft.com/office/drawing/2014/main" id="{FA0FEF6A-3147-4366-9483-73047ED0B8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5513245"/>
            <a:ext cx="259625" cy="259625"/>
          </a:xfrm>
          <a:prstGeom prst="rect">
            <a:avLst/>
          </a:prstGeom>
        </p:spPr>
      </p:pic>
      <p:pic>
        <p:nvPicPr>
          <p:cNvPr id="11" name="Graphic 10" descr="Close">
            <a:extLst>
              <a:ext uri="{FF2B5EF4-FFF2-40B4-BE49-F238E27FC236}">
                <a16:creationId xmlns:a16="http://schemas.microsoft.com/office/drawing/2014/main" id="{F295BAF0-2BC5-46A9-AB68-7824BD3C97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6671" y="1930702"/>
            <a:ext cx="259625" cy="259625"/>
          </a:xfrm>
          <a:prstGeom prst="rect">
            <a:avLst/>
          </a:prstGeom>
        </p:spPr>
      </p:pic>
      <p:pic>
        <p:nvPicPr>
          <p:cNvPr id="12" name="Graphic 11" descr="Close">
            <a:extLst>
              <a:ext uri="{FF2B5EF4-FFF2-40B4-BE49-F238E27FC236}">
                <a16:creationId xmlns:a16="http://schemas.microsoft.com/office/drawing/2014/main" id="{20C0AAC1-8A03-46E0-AA17-6EAEC85B4B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6671" y="5506720"/>
            <a:ext cx="259625" cy="259625"/>
          </a:xfrm>
          <a:prstGeom prst="rect">
            <a:avLst/>
          </a:prstGeom>
        </p:spPr>
      </p:pic>
    </p:spTree>
    <p:extLst>
      <p:ext uri="{BB962C8B-B14F-4D97-AF65-F5344CB8AC3E}">
        <p14:creationId xmlns:p14="http://schemas.microsoft.com/office/powerpoint/2010/main" val="15300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[3/3]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nvGraphicFramePr>
        <p:xfrm>
          <a:off x="1278967" y="1221467"/>
          <a:ext cx="4829763"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9</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…vas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train.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he/she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vais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seul</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pic>
        <p:nvPicPr>
          <p:cNvPr id="9" name="Graphic 8" descr="Close">
            <a:extLst>
              <a:ext uri="{FF2B5EF4-FFF2-40B4-BE49-F238E27FC236}">
                <a16:creationId xmlns:a16="http://schemas.microsoft.com/office/drawing/2014/main" id="{69FA7317-5F76-4D74-9E98-9758F4917B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2413589"/>
            <a:ext cx="259625" cy="259625"/>
          </a:xfrm>
          <a:prstGeom prst="rect">
            <a:avLst/>
          </a:prstGeom>
        </p:spPr>
      </p:pic>
      <p:pic>
        <p:nvPicPr>
          <p:cNvPr id="10" name="Graphic 9" descr="Close">
            <a:extLst>
              <a:ext uri="{FF2B5EF4-FFF2-40B4-BE49-F238E27FC236}">
                <a16:creationId xmlns:a16="http://schemas.microsoft.com/office/drawing/2014/main" id="{A99BC97B-2926-461D-8D26-872DF94549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89526" y="4540338"/>
            <a:ext cx="259625" cy="259625"/>
          </a:xfrm>
          <a:prstGeom prst="rect">
            <a:avLst/>
          </a:prstGeom>
        </p:spPr>
      </p:pic>
    </p:spTree>
    <p:extLst>
      <p:ext uri="{BB962C8B-B14F-4D97-AF65-F5344CB8AC3E}">
        <p14:creationId xmlns:p14="http://schemas.microsoft.com/office/powerpoint/2010/main" val="411690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632218" cy="79137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the verb meaning that best fits each sentence. </a:t>
            </a:r>
            <a:endParaRPr kumimoji="0" lang="en-GB" sz="2000" b="0" i="0" u="none" strike="noStrike" kern="1200" cap="none" spc="0" normalizeH="0" baseline="0" noProof="0" dirty="0">
              <a:ln>
                <a:noFill/>
              </a:ln>
              <a:solidFill>
                <a:prstClr val="black"/>
              </a:solidFill>
              <a:effectLst/>
              <a:uLnTx/>
              <a:uFillTx/>
              <a:latin typeface="Arial"/>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8" name="Table 7">
            <a:extLst>
              <a:ext uri="{FF2B5EF4-FFF2-40B4-BE49-F238E27FC236}">
                <a16:creationId xmlns:a16="http://schemas.microsoft.com/office/drawing/2014/main" id="{2B0AAC52-5AC7-4D4F-A69A-D4E3FBFE49FA}"/>
              </a:ext>
            </a:extLst>
          </p:cNvPr>
          <p:cNvGraphicFramePr>
            <a:graphicFrameLocks noGrp="1"/>
          </p:cNvGraphicFramePr>
          <p:nvPr>
            <p:extLst>
              <p:ext uri="{D42A27DB-BD31-4B8C-83A1-F6EECF244321}">
                <p14:modId xmlns:p14="http://schemas.microsoft.com/office/powerpoint/2010/main" val="1612949360"/>
              </p:ext>
            </p:extLst>
          </p:nvPr>
        </p:nvGraphicFramePr>
        <p:xfrm>
          <a:off x="1702963" y="1045626"/>
          <a:ext cx="7437934" cy="1554100"/>
        </p:xfrm>
        <a:graphic>
          <a:graphicData uri="http://schemas.openxmlformats.org/drawingml/2006/table">
            <a:tbl>
              <a:tblPr firstRow="1" firstCol="1" bandRow="1"/>
              <a:tblGrid>
                <a:gridCol w="347351">
                  <a:extLst>
                    <a:ext uri="{9D8B030D-6E8A-4147-A177-3AD203B41FA5}">
                      <a16:colId xmlns:a16="http://schemas.microsoft.com/office/drawing/2014/main" val="842742858"/>
                    </a:ext>
                  </a:extLst>
                </a:gridCol>
                <a:gridCol w="4004292">
                  <a:extLst>
                    <a:ext uri="{9D8B030D-6E8A-4147-A177-3AD203B41FA5}">
                      <a16:colId xmlns:a16="http://schemas.microsoft.com/office/drawing/2014/main" val="1914825650"/>
                    </a:ext>
                  </a:extLst>
                </a:gridCol>
                <a:gridCol w="3086291">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Parfois,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elle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explique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explains</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is explaining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Aujourd’hui</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j’étudie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am studying</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study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0" name="Picture 9">
            <a:extLst>
              <a:ext uri="{FF2B5EF4-FFF2-40B4-BE49-F238E27FC236}">
                <a16:creationId xmlns:a16="http://schemas.microsoft.com/office/drawing/2014/main" id="{E7B01203-8718-4D4A-A11A-560787E084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3" name="TextBox 12">
            <a:extLst>
              <a:ext uri="{FF2B5EF4-FFF2-40B4-BE49-F238E27FC236}">
                <a16:creationId xmlns:a16="http://schemas.microsoft.com/office/drawing/2014/main" id="{32522DC1-C29A-4358-B010-8EAF8F5A7D0F}"/>
              </a:ext>
            </a:extLst>
          </p:cNvPr>
          <p:cNvSpPr txBox="1"/>
          <p:nvPr/>
        </p:nvSpPr>
        <p:spPr>
          <a:xfrm>
            <a:off x="430823" y="2854647"/>
            <a:ext cx="11330354" cy="1689501"/>
          </a:xfrm>
          <a:prstGeom prst="rect">
            <a:avLst/>
          </a:prstGeom>
          <a:solidFill>
            <a:srgbClr val="EFF9FB"/>
          </a:solidFill>
        </p:spPr>
        <p:txBody>
          <a:bodyPr wrap="square">
            <a:spAutoFit/>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 Negation</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Put a cross (x)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next to the </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words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that complete the sentence. </a:t>
            </a:r>
          </a:p>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 Sur le bureau, _____________ des livres.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n’y a pas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 À l’école ______________ de chaises.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y 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il n’y a pas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14" name="TextBox 13">
            <a:extLst>
              <a:ext uri="{FF2B5EF4-FFF2-40B4-BE49-F238E27FC236}">
                <a16:creationId xmlns:a16="http://schemas.microsoft.com/office/drawing/2014/main" id="{E134D40E-0C52-4008-8BB4-207F12CBF633}"/>
              </a:ext>
            </a:extLst>
          </p:cNvPr>
          <p:cNvSpPr txBox="1"/>
          <p:nvPr/>
        </p:nvSpPr>
        <p:spPr>
          <a:xfrm>
            <a:off x="430823" y="4812874"/>
            <a:ext cx="11330354" cy="1260025"/>
          </a:xfrm>
          <a:prstGeom prst="rect">
            <a:avLst/>
          </a:prstGeom>
          <a:noFill/>
        </p:spPr>
        <p:txBody>
          <a:bodyPr wrap="squar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Put a cross (x)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next to the </a:t>
            </a: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names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that start the sentence. </a:t>
            </a:r>
          </a:p>
          <a:p>
            <a:pPr>
              <a:lnSpc>
                <a:spcPct val="107000"/>
              </a:lnSpc>
              <a:spcAft>
                <a:spcPts val="800"/>
              </a:spcAft>
            </a:pPr>
            <a:endPar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15" name="Table 14">
            <a:extLst>
              <a:ext uri="{FF2B5EF4-FFF2-40B4-BE49-F238E27FC236}">
                <a16:creationId xmlns:a16="http://schemas.microsoft.com/office/drawing/2014/main" id="{555FE65A-0795-499B-8DA1-019589887B0D}"/>
              </a:ext>
            </a:extLst>
          </p:cNvPr>
          <p:cNvGraphicFramePr>
            <a:graphicFrameLocks noGrp="1"/>
          </p:cNvGraphicFramePr>
          <p:nvPr/>
        </p:nvGraphicFramePr>
        <p:xfrm>
          <a:off x="1083212" y="5205157"/>
          <a:ext cx="9369083" cy="1554100"/>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4283382">
                  <a:extLst>
                    <a:ext uri="{9D8B030D-6E8A-4147-A177-3AD203B41FA5}">
                      <a16:colId xmlns:a16="http://schemas.microsoft.com/office/drawing/2014/main" val="1914825650"/>
                    </a:ext>
                  </a:extLst>
                </a:gridCol>
                <a:gridCol w="4648166">
                  <a:extLst>
                    <a:ext uri="{9D8B030D-6E8A-4147-A177-3AD203B41FA5}">
                      <a16:colId xmlns:a16="http://schemas.microsoft.com/office/drawing/2014/main" val="2910032206"/>
                    </a:ext>
                  </a:extLst>
                </a:gridCol>
              </a:tblGrid>
              <a:tr h="342265">
                <a:tc>
                  <a:txBody>
                    <a:bodyPr/>
                    <a:lstStyle/>
                    <a:p>
                      <a:pPr>
                        <a:lnSpc>
                          <a:spcPct val="107000"/>
                        </a:lnSpc>
                        <a:spcAft>
                          <a:spcPts val="80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vous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fermez</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la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porte</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Emilie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Monsieur Marchand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__________,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tu</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corriges</a:t>
                      </a:r>
                      <a:r>
                        <a:rPr lang="en-US" sz="20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les devoirs.</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Madame Annecy</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Louis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bl>
          </a:graphicData>
        </a:graphic>
      </p:graphicFrame>
      <p:pic>
        <p:nvPicPr>
          <p:cNvPr id="11" name="Graphic 10" descr="Close">
            <a:extLst>
              <a:ext uri="{FF2B5EF4-FFF2-40B4-BE49-F238E27FC236}">
                <a16:creationId xmlns:a16="http://schemas.microsoft.com/office/drawing/2014/main" id="{2507AA72-E460-41D4-BF69-9749396340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572" y="1066174"/>
            <a:ext cx="259625" cy="259625"/>
          </a:xfrm>
          <a:prstGeom prst="rect">
            <a:avLst/>
          </a:prstGeom>
        </p:spPr>
      </p:pic>
      <p:pic>
        <p:nvPicPr>
          <p:cNvPr id="12" name="Graphic 11" descr="Close">
            <a:extLst>
              <a:ext uri="{FF2B5EF4-FFF2-40B4-BE49-F238E27FC236}">
                <a16:creationId xmlns:a16="http://schemas.microsoft.com/office/drawing/2014/main" id="{83E1D58E-A0B9-4EAB-9565-DB417DE44F2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24572" y="1848282"/>
            <a:ext cx="259625" cy="259625"/>
          </a:xfrm>
          <a:prstGeom prst="rect">
            <a:avLst/>
          </a:prstGeom>
        </p:spPr>
      </p:pic>
      <p:pic>
        <p:nvPicPr>
          <p:cNvPr id="16" name="Graphic 15" descr="Close">
            <a:extLst>
              <a:ext uri="{FF2B5EF4-FFF2-40B4-BE49-F238E27FC236}">
                <a16:creationId xmlns:a16="http://schemas.microsoft.com/office/drawing/2014/main" id="{27D4FCCE-61F7-40CF-BA9F-B7C7B5B3FF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14621" y="3785794"/>
            <a:ext cx="259625" cy="259625"/>
          </a:xfrm>
          <a:prstGeom prst="rect">
            <a:avLst/>
          </a:prstGeom>
        </p:spPr>
      </p:pic>
      <p:pic>
        <p:nvPicPr>
          <p:cNvPr id="17" name="Graphic 16" descr="Close">
            <a:extLst>
              <a:ext uri="{FF2B5EF4-FFF2-40B4-BE49-F238E27FC236}">
                <a16:creationId xmlns:a16="http://schemas.microsoft.com/office/drawing/2014/main" id="{6601D8EC-798D-490B-B924-7449156EF2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740490" y="4212744"/>
            <a:ext cx="259625" cy="259625"/>
          </a:xfrm>
          <a:prstGeom prst="rect">
            <a:avLst/>
          </a:prstGeom>
        </p:spPr>
      </p:pic>
      <p:pic>
        <p:nvPicPr>
          <p:cNvPr id="18" name="Graphic 17" descr="Close">
            <a:extLst>
              <a:ext uri="{FF2B5EF4-FFF2-40B4-BE49-F238E27FC236}">
                <a16:creationId xmlns:a16="http://schemas.microsoft.com/office/drawing/2014/main" id="{137D3D4C-7140-4517-AB57-65F71D0F67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4947" y="5709668"/>
            <a:ext cx="259625" cy="259625"/>
          </a:xfrm>
          <a:prstGeom prst="rect">
            <a:avLst/>
          </a:prstGeom>
        </p:spPr>
      </p:pic>
      <p:pic>
        <p:nvPicPr>
          <p:cNvPr id="19" name="Graphic 18" descr="Close">
            <a:extLst>
              <a:ext uri="{FF2B5EF4-FFF2-40B4-BE49-F238E27FC236}">
                <a16:creationId xmlns:a16="http://schemas.microsoft.com/office/drawing/2014/main" id="{BA4100BA-9012-4936-BFE4-500006C459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4946" y="6486431"/>
            <a:ext cx="259625" cy="259625"/>
          </a:xfrm>
          <a:prstGeom prst="rect">
            <a:avLst/>
          </a:prstGeom>
        </p:spPr>
      </p:pic>
    </p:spTree>
    <p:extLst>
      <p:ext uri="{BB962C8B-B14F-4D97-AF65-F5344CB8AC3E}">
        <p14:creationId xmlns:p14="http://schemas.microsoft.com/office/powerpoint/2010/main" val="35217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5830"/>
          </a:xfrm>
          <a:prstGeom prst="rect">
            <a:avLst/>
          </a:prstGeom>
        </p:spPr>
        <p:txBody>
          <a:bodyPr wrap="square">
            <a:spAutoFit/>
          </a:bodyPr>
          <a:lstStyle/>
          <a:p>
            <a:pPr>
              <a:lnSpc>
                <a:spcPct val="107000"/>
              </a:lnSpc>
              <a:spcAft>
                <a:spcPts val="800"/>
              </a:spcAft>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Put a cross </a:t>
            </a:r>
            <a:r>
              <a:rPr lang="en-GB" sz="20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(x)</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by the </a:t>
            </a:r>
            <a:r>
              <a:rPr lang="en-GB" sz="2000" b="1"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noun</a:t>
            </a: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that completes the sentence.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42240" y="2702439"/>
            <a:ext cx="9978849" cy="516360"/>
          </a:xfrm>
          <a:prstGeom prst="rect">
            <a:avLst/>
          </a:prstGeom>
        </p:spPr>
        <p:txBody>
          <a:bodyPr wrap="square">
            <a:spAutoFit/>
          </a:bodyPr>
          <a:lstStyle/>
          <a:p>
            <a:pPr>
              <a:lnSpc>
                <a:spcPct val="107000"/>
              </a:lnSpc>
              <a:spcAft>
                <a:spcPts val="800"/>
              </a:spcAft>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8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F</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 </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to create questions.</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BDC8770C-0054-4758-8ED9-3C534F0E3B3A}"/>
              </a:ext>
            </a:extLst>
          </p:cNvPr>
          <p:cNvSpPr txBox="1"/>
          <p:nvPr/>
        </p:nvSpPr>
        <p:spPr>
          <a:xfrm>
            <a:off x="1233055" y="1009587"/>
            <a:ext cx="10730719" cy="1621534"/>
          </a:xfrm>
          <a:prstGeom prst="rect">
            <a:avLst/>
          </a:prstGeom>
          <a:noFill/>
        </p:spPr>
        <p:txBody>
          <a:bodyPr wrap="square">
            <a:spAutoFit/>
          </a:bodyPr>
          <a:lstStyle/>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 Il va au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Canada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France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Paris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 Elle va en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York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l’ouest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France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50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3. Puis, elle va dans …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Paris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le sud		</a:t>
            </a:r>
            <a:r>
              <a:rPr lang="zh-CN" sz="2000" dirty="0">
                <a:solidFill>
                  <a:srgbClr val="1F3864"/>
                </a:solidFill>
                <a:effectLst/>
                <a:latin typeface="Century Gothic" panose="020B0502020202020204" pitchFamily="34" charset="0"/>
                <a:ea typeface="MS Gothic" panose="020B0609070205080204" pitchFamily="49" charset="-128"/>
                <a:cs typeface="Helvetica" panose="020B0604020202020204" pitchFamily="34" charset="0"/>
              </a:rPr>
              <a:t>☐</a:t>
            </a:r>
            <a:r>
              <a:rPr lang="fr-FR"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 Québec</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p:txBody>
      </p:sp>
      <p:graphicFrame>
        <p:nvGraphicFramePr>
          <p:cNvPr id="7" name="Table 6">
            <a:extLst>
              <a:ext uri="{FF2B5EF4-FFF2-40B4-BE49-F238E27FC236}">
                <a16:creationId xmlns:a16="http://schemas.microsoft.com/office/drawing/2014/main" id="{4EC4A07B-2FB1-4132-A142-5EFE803E2C3E}"/>
              </a:ext>
            </a:extLst>
          </p:cNvPr>
          <p:cNvGraphicFramePr>
            <a:graphicFrameLocks noGrp="1"/>
          </p:cNvGraphicFramePr>
          <p:nvPr>
            <p:extLst>
              <p:ext uri="{D42A27DB-BD31-4B8C-83A1-F6EECF244321}">
                <p14:modId xmlns:p14="http://schemas.microsoft.com/office/powerpoint/2010/main" val="1632343834"/>
              </p:ext>
            </p:extLst>
          </p:nvPr>
        </p:nvGraphicFramePr>
        <p:xfrm>
          <a:off x="669190" y="3231144"/>
          <a:ext cx="10853620" cy="3227324"/>
        </p:xfrm>
        <a:graphic>
          <a:graphicData uri="http://schemas.openxmlformats.org/drawingml/2006/table">
            <a:tbl>
              <a:tblPr firstRow="1" firstCol="1" bandRow="1"/>
              <a:tblGrid>
                <a:gridCol w="522590">
                  <a:extLst>
                    <a:ext uri="{9D8B030D-6E8A-4147-A177-3AD203B41FA5}">
                      <a16:colId xmlns:a16="http://schemas.microsoft.com/office/drawing/2014/main" val="118474362"/>
                    </a:ext>
                  </a:extLst>
                </a:gridCol>
                <a:gridCol w="2301720">
                  <a:extLst>
                    <a:ext uri="{9D8B030D-6E8A-4147-A177-3AD203B41FA5}">
                      <a16:colId xmlns:a16="http://schemas.microsoft.com/office/drawing/2014/main" val="2386537045"/>
                    </a:ext>
                  </a:extLst>
                </a:gridCol>
                <a:gridCol w="8029310">
                  <a:extLst>
                    <a:ext uri="{9D8B030D-6E8A-4147-A177-3AD203B41FA5}">
                      <a16:colId xmlns:a16="http://schemas.microsoft.com/office/drawing/2014/main" val="1195762203"/>
                    </a:ext>
                  </a:extLst>
                </a:gridCol>
              </a:tblGrid>
              <a:tr h="581614">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va</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il</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où</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693741"/>
                  </a:ext>
                </a:extLst>
              </a:tr>
              <a:tr h="646655">
                <a:tc>
                  <a:txBody>
                    <a:bodyPr/>
                    <a:lstStyle/>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les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gn="ctr">
                        <a:lnSpc>
                          <a:spcPct val="100000"/>
                        </a:lnSpc>
                        <a:spcAft>
                          <a:spcPts val="800"/>
                        </a:spcAft>
                      </a:pP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célèbrent</a:t>
                      </a:r>
                      <a:b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fr-FR"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gens</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81499"/>
                  </a:ext>
                </a:extLst>
              </a:tr>
              <a:tr h="581614">
                <a:tc>
                  <a:txBody>
                    <a:bodyPr/>
                    <a:lstStyle/>
                    <a:p>
                      <a:pPr algn="ct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est-ce</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a:t>
                      </a:r>
                      <a: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l’histoire</a:t>
                      </a:r>
                      <a:br>
                        <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br>
                      <a:r>
                        <a:rPr lang="en-GB" sz="18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aime</a:t>
                      </a:r>
                      <a:endParaRPr lang="en-GB" sz="1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2199218"/>
                  </a:ext>
                </a:extLst>
              </a:tr>
            </a:tbl>
          </a:graphicData>
        </a:graphic>
      </p:graphicFrame>
      <p:pic>
        <p:nvPicPr>
          <p:cNvPr id="11" name="Graphic 10" descr="Close">
            <a:extLst>
              <a:ext uri="{FF2B5EF4-FFF2-40B4-BE49-F238E27FC236}">
                <a16:creationId xmlns:a16="http://schemas.microsoft.com/office/drawing/2014/main" id="{7D33B5F7-2E70-4A2E-A29C-C9CB934B33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58406" y="1193806"/>
            <a:ext cx="259625" cy="259625"/>
          </a:xfrm>
          <a:prstGeom prst="rect">
            <a:avLst/>
          </a:prstGeom>
        </p:spPr>
      </p:pic>
      <p:pic>
        <p:nvPicPr>
          <p:cNvPr id="12" name="Graphic 11" descr="Close">
            <a:extLst>
              <a:ext uri="{FF2B5EF4-FFF2-40B4-BE49-F238E27FC236}">
                <a16:creationId xmlns:a16="http://schemas.microsoft.com/office/drawing/2014/main" id="{3DF87A34-4266-45CA-B89F-25C1F819E5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44805" y="1756563"/>
            <a:ext cx="259625" cy="259625"/>
          </a:xfrm>
          <a:prstGeom prst="rect">
            <a:avLst/>
          </a:prstGeom>
        </p:spPr>
      </p:pic>
      <p:pic>
        <p:nvPicPr>
          <p:cNvPr id="13" name="Graphic 12" descr="Close">
            <a:extLst>
              <a:ext uri="{FF2B5EF4-FFF2-40B4-BE49-F238E27FC236}">
                <a16:creationId xmlns:a16="http://schemas.microsoft.com/office/drawing/2014/main" id="{E30E0C5E-9A4B-4087-A340-D12294CF0C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11880" y="2277343"/>
            <a:ext cx="259625" cy="259625"/>
          </a:xfrm>
          <a:prstGeom prst="rect">
            <a:avLst/>
          </a:prstGeom>
        </p:spPr>
      </p:pic>
      <p:sp>
        <p:nvSpPr>
          <p:cNvPr id="14" name="TextBox 13">
            <a:extLst>
              <a:ext uri="{FF2B5EF4-FFF2-40B4-BE49-F238E27FC236}">
                <a16:creationId xmlns:a16="http://schemas.microsoft.com/office/drawing/2014/main" id="{26000B53-E871-43F8-AC91-E3ABCEB39760}"/>
              </a:ext>
            </a:extLst>
          </p:cNvPr>
          <p:cNvSpPr txBox="1"/>
          <p:nvPr/>
        </p:nvSpPr>
        <p:spPr>
          <a:xfrm>
            <a:off x="6096000" y="3536767"/>
            <a:ext cx="3294580"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Où </a:t>
            </a:r>
            <a:r>
              <a:rPr lang="en-GB" sz="2000" b="1" dirty="0" err="1">
                <a:solidFill>
                  <a:srgbClr val="FF0066"/>
                </a:solidFill>
                <a:latin typeface="Century Gothic" panose="020B0502020202020204" pitchFamily="34" charset="0"/>
              </a:rPr>
              <a:t>est-ce</a:t>
            </a:r>
            <a:r>
              <a:rPr lang="en-GB" sz="2000" b="1" dirty="0">
                <a:solidFill>
                  <a:srgbClr val="FF0066"/>
                </a:solidFill>
                <a:latin typeface="Century Gothic" panose="020B0502020202020204" pitchFamily="34" charset="0"/>
              </a:rPr>
              <a:t> </a:t>
            </a:r>
            <a:r>
              <a:rPr lang="en-GB" sz="2000" b="1" dirty="0" err="1">
                <a:solidFill>
                  <a:srgbClr val="FF0066"/>
                </a:solidFill>
                <a:latin typeface="Century Gothic" panose="020B0502020202020204" pitchFamily="34" charset="0"/>
              </a:rPr>
              <a:t>qu’il</a:t>
            </a:r>
            <a:r>
              <a:rPr lang="en-GB" sz="2000" b="1" dirty="0">
                <a:solidFill>
                  <a:srgbClr val="FF0066"/>
                </a:solidFill>
                <a:latin typeface="Century Gothic" panose="020B0502020202020204" pitchFamily="34" charset="0"/>
              </a:rPr>
              <a:t> </a:t>
            </a:r>
            <a:r>
              <a:rPr lang="en-GB" sz="2000" b="1" dirty="0" err="1">
                <a:solidFill>
                  <a:srgbClr val="FF0066"/>
                </a:solidFill>
                <a:latin typeface="Century Gothic" panose="020B0502020202020204" pitchFamily="34" charset="0"/>
              </a:rPr>
              <a:t>va</a:t>
            </a:r>
            <a:r>
              <a:rPr lang="en-GB" sz="2000" b="1" dirty="0">
                <a:solidFill>
                  <a:srgbClr val="FF0066"/>
                </a:solidFill>
                <a:latin typeface="Century Gothic" panose="020B0502020202020204" pitchFamily="34" charset="0"/>
              </a:rPr>
              <a:t> ?</a:t>
            </a:r>
          </a:p>
        </p:txBody>
      </p:sp>
      <p:sp>
        <p:nvSpPr>
          <p:cNvPr id="15" name="TextBox 14">
            <a:extLst>
              <a:ext uri="{FF2B5EF4-FFF2-40B4-BE49-F238E27FC236}">
                <a16:creationId xmlns:a16="http://schemas.microsoft.com/office/drawing/2014/main" id="{CD6F1BD9-E6CB-4836-8999-2DAACF5B8D91}"/>
              </a:ext>
            </a:extLst>
          </p:cNvPr>
          <p:cNvSpPr txBox="1"/>
          <p:nvPr/>
        </p:nvSpPr>
        <p:spPr>
          <a:xfrm>
            <a:off x="5981272" y="4597507"/>
            <a:ext cx="3294580"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Les gens </a:t>
            </a:r>
            <a:r>
              <a:rPr lang="en-GB" sz="2000" b="1" dirty="0" err="1">
                <a:solidFill>
                  <a:srgbClr val="FF0066"/>
                </a:solidFill>
                <a:latin typeface="Century Gothic" panose="020B0502020202020204" pitchFamily="34" charset="0"/>
              </a:rPr>
              <a:t>célèbrent</a:t>
            </a:r>
            <a:r>
              <a:rPr lang="en-GB" sz="2000" b="1" dirty="0">
                <a:solidFill>
                  <a:srgbClr val="FF0066"/>
                </a:solidFill>
                <a:latin typeface="Century Gothic" panose="020B0502020202020204" pitchFamily="34" charset="0"/>
              </a:rPr>
              <a:t> ?</a:t>
            </a:r>
          </a:p>
        </p:txBody>
      </p:sp>
      <p:sp>
        <p:nvSpPr>
          <p:cNvPr id="16" name="TextBox 15">
            <a:extLst>
              <a:ext uri="{FF2B5EF4-FFF2-40B4-BE49-F238E27FC236}">
                <a16:creationId xmlns:a16="http://schemas.microsoft.com/office/drawing/2014/main" id="{68CE1C6D-992C-4B38-B373-2B3015ED376D}"/>
              </a:ext>
            </a:extLst>
          </p:cNvPr>
          <p:cNvSpPr txBox="1"/>
          <p:nvPr/>
        </p:nvSpPr>
        <p:spPr>
          <a:xfrm>
            <a:off x="5981272" y="5648358"/>
            <a:ext cx="4457272" cy="400110"/>
          </a:xfrm>
          <a:prstGeom prst="rect">
            <a:avLst/>
          </a:prstGeom>
          <a:noFill/>
        </p:spPr>
        <p:txBody>
          <a:bodyPr wrap="square" rtlCol="0">
            <a:spAutoFit/>
          </a:bodyPr>
          <a:lstStyle/>
          <a:p>
            <a:r>
              <a:rPr lang="en-GB" sz="2000" b="1" dirty="0">
                <a:solidFill>
                  <a:srgbClr val="FF0066"/>
                </a:solidFill>
                <a:latin typeface="Century Gothic" panose="020B0502020202020204" pitchFamily="34" charset="0"/>
              </a:rPr>
              <a:t>Est-</a:t>
            </a:r>
            <a:r>
              <a:rPr lang="en-GB" sz="2000" b="1" dirty="0" err="1">
                <a:solidFill>
                  <a:srgbClr val="FF0066"/>
                </a:solidFill>
                <a:latin typeface="Century Gothic" panose="020B0502020202020204" pitchFamily="34" charset="0"/>
              </a:rPr>
              <a:t>ce</a:t>
            </a:r>
            <a:r>
              <a:rPr lang="en-GB" sz="2000" b="1" dirty="0">
                <a:solidFill>
                  <a:srgbClr val="FF0066"/>
                </a:solidFill>
                <a:latin typeface="Century Gothic" panose="020B0502020202020204" pitchFamily="34" charset="0"/>
              </a:rPr>
              <a:t> </a:t>
            </a:r>
            <a:r>
              <a:rPr lang="en-GB" sz="2000" b="1" dirty="0" err="1">
                <a:solidFill>
                  <a:srgbClr val="FF0066"/>
                </a:solidFill>
                <a:latin typeface="Century Gothic" panose="020B0502020202020204" pitchFamily="34" charset="0"/>
              </a:rPr>
              <a:t>qu’elle</a:t>
            </a:r>
            <a:r>
              <a:rPr lang="en-GB" sz="2000" b="1" dirty="0">
                <a:solidFill>
                  <a:srgbClr val="FF0066"/>
                </a:solidFill>
                <a:latin typeface="Century Gothic" panose="020B0502020202020204" pitchFamily="34" charset="0"/>
              </a:rPr>
              <a:t> </a:t>
            </a:r>
            <a:r>
              <a:rPr lang="en-GB" sz="2000" b="1" dirty="0" err="1">
                <a:solidFill>
                  <a:srgbClr val="FF0066"/>
                </a:solidFill>
                <a:latin typeface="Century Gothic" panose="020B0502020202020204" pitchFamily="34" charset="0"/>
              </a:rPr>
              <a:t>aime</a:t>
            </a:r>
            <a:r>
              <a:rPr lang="en-GB" sz="2000" b="1" dirty="0">
                <a:solidFill>
                  <a:srgbClr val="FF0066"/>
                </a:solidFill>
                <a:latin typeface="Century Gothic" panose="020B0502020202020204" pitchFamily="34" charset="0"/>
              </a:rPr>
              <a:t> </a:t>
            </a:r>
            <a:r>
              <a:rPr lang="en-GB" sz="2000" b="1" dirty="0" err="1">
                <a:solidFill>
                  <a:srgbClr val="FF0066"/>
                </a:solidFill>
                <a:latin typeface="Century Gothic" panose="020B0502020202020204" pitchFamily="34" charset="0"/>
              </a:rPr>
              <a:t>l’histoire</a:t>
            </a:r>
            <a:r>
              <a:rPr lang="en-GB" sz="2000" b="1" dirty="0">
                <a:solidFill>
                  <a:srgbClr val="FF0066"/>
                </a:solidFill>
                <a:latin typeface="Century Gothic" panose="020B0502020202020204" pitchFamily="34" charset="0"/>
              </a:rPr>
              <a:t> ?</a:t>
            </a:r>
          </a:p>
        </p:txBody>
      </p:sp>
    </p:spTree>
    <p:extLst>
      <p:ext uri="{BB962C8B-B14F-4D97-AF65-F5344CB8AC3E}">
        <p14:creationId xmlns:p14="http://schemas.microsoft.com/office/powerpoint/2010/main" val="208863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456343"/>
          </a:xfrm>
          <a:prstGeom prst="rect">
            <a:avLst/>
          </a:prstGeom>
        </p:spPr>
        <p:txBody>
          <a:bodyPr wrap="square">
            <a:spAutoFit/>
          </a:bodyPr>
          <a:lstStyle/>
          <a:p>
            <a:pPr>
              <a:lnSpc>
                <a:spcPct val="107000"/>
              </a:lnSpc>
              <a:spcAft>
                <a:spcPts val="800"/>
              </a:spcAft>
            </a:pPr>
            <a:r>
              <a:rPr lang="en-US" sz="24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G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plural forms of these nouns.</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H</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graphicFrame>
        <p:nvGraphicFramePr>
          <p:cNvPr id="4" name="Table 3">
            <a:extLst>
              <a:ext uri="{FF2B5EF4-FFF2-40B4-BE49-F238E27FC236}">
                <a16:creationId xmlns:a16="http://schemas.microsoft.com/office/drawing/2014/main" id="{1BF91D44-F818-4A6E-8E4D-6925BAC64496}"/>
              </a:ext>
            </a:extLst>
          </p:cNvPr>
          <p:cNvGraphicFramePr>
            <a:graphicFrameLocks noGrp="1"/>
          </p:cNvGraphicFramePr>
          <p:nvPr/>
        </p:nvGraphicFramePr>
        <p:xfrm>
          <a:off x="760454" y="3390499"/>
          <a:ext cx="10838323" cy="3017898"/>
        </p:xfrm>
        <a:graphic>
          <a:graphicData uri="http://schemas.openxmlformats.org/drawingml/2006/table">
            <a:tbl>
              <a:tblPr firstRow="1" firstCol="1" bandRow="1"/>
              <a:tblGrid>
                <a:gridCol w="422821">
                  <a:extLst>
                    <a:ext uri="{9D8B030D-6E8A-4147-A177-3AD203B41FA5}">
                      <a16:colId xmlns:a16="http://schemas.microsoft.com/office/drawing/2014/main" val="2575177798"/>
                    </a:ext>
                  </a:extLst>
                </a:gridCol>
                <a:gridCol w="6694634">
                  <a:extLst>
                    <a:ext uri="{9D8B030D-6E8A-4147-A177-3AD203B41FA5}">
                      <a16:colId xmlns:a16="http://schemas.microsoft.com/office/drawing/2014/main" val="1573139809"/>
                    </a:ext>
                  </a:extLst>
                </a:gridCol>
                <a:gridCol w="3720868">
                  <a:extLst>
                    <a:ext uri="{9D8B030D-6E8A-4147-A177-3AD203B41FA5}">
                      <a16:colId xmlns:a16="http://schemas.microsoft.com/office/drawing/2014/main" val="601020361"/>
                    </a:ext>
                  </a:extLst>
                </a:gridCol>
              </a:tblGrid>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2835845"/>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 ___________ le chien. (finds)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find</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trouver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933712"/>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Je ___________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semaine</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ici</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(am spending)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spend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passer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963920"/>
                  </a:ext>
                </a:extLst>
              </a:tr>
              <a:tr h="502672">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Nous ______________ “Joyeux Noël.” (wish)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wish</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souhaiter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9001267"/>
                  </a:ext>
                </a:extLst>
              </a:tr>
              <a:tr h="503605">
                <a:tc>
                  <a:txBody>
                    <a:bodyPr/>
                    <a:lstStyle/>
                    <a:p>
                      <a:pPr>
                        <a:lnSpc>
                          <a:spcPct val="107000"/>
                        </a:lnSpc>
                        <a:spcAft>
                          <a:spcPts val="800"/>
                        </a:spcAft>
                      </a:pPr>
                      <a:r>
                        <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 ___________ le déjeuner. (are eating)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eat</a:t>
                      </a:r>
                      <a:r>
                        <a:rPr lang="en-GB" sz="2000" b="1"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manger</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3830254"/>
                  </a:ext>
                </a:extLst>
              </a:tr>
              <a:tr h="503605">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_________________ des </a:t>
                      </a: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cadeaux</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(exchange)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to exchange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échanger</a:t>
                      </a:r>
                      <a:endPar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820058"/>
                  </a:ext>
                </a:extLst>
              </a:tr>
            </a:tbl>
          </a:graphicData>
        </a:graphic>
      </p:graphicFrame>
      <p:graphicFrame>
        <p:nvGraphicFramePr>
          <p:cNvPr id="13" name="Table 12">
            <a:extLst>
              <a:ext uri="{FF2B5EF4-FFF2-40B4-BE49-F238E27FC236}">
                <a16:creationId xmlns:a16="http://schemas.microsoft.com/office/drawing/2014/main" id="{2C28ED14-450E-4803-AA06-BD809167CC21}"/>
              </a:ext>
            </a:extLst>
          </p:cNvPr>
          <p:cNvGraphicFramePr>
            <a:graphicFrameLocks noGrp="1"/>
          </p:cNvGraphicFramePr>
          <p:nvPr/>
        </p:nvGraphicFramePr>
        <p:xfrm>
          <a:off x="1411458" y="1095383"/>
          <a:ext cx="6156960" cy="2092934"/>
        </p:xfrm>
        <a:graphic>
          <a:graphicData uri="http://schemas.openxmlformats.org/drawingml/2006/table">
            <a:tbl>
              <a:tblPr firstRow="1" firstCol="1" bandRow="1"/>
              <a:tblGrid>
                <a:gridCol w="437535">
                  <a:extLst>
                    <a:ext uri="{9D8B030D-6E8A-4147-A177-3AD203B41FA5}">
                      <a16:colId xmlns:a16="http://schemas.microsoft.com/office/drawing/2014/main" val="842742858"/>
                    </a:ext>
                  </a:extLst>
                </a:gridCol>
                <a:gridCol w="2779278">
                  <a:extLst>
                    <a:ext uri="{9D8B030D-6E8A-4147-A177-3AD203B41FA5}">
                      <a16:colId xmlns:a16="http://schemas.microsoft.com/office/drawing/2014/main" val="1914825650"/>
                    </a:ext>
                  </a:extLst>
                </a:gridCol>
                <a:gridCol w="2940147">
                  <a:extLst>
                    <a:ext uri="{9D8B030D-6E8A-4147-A177-3AD203B41FA5}">
                      <a16:colId xmlns:a16="http://schemas.microsoft.com/office/drawing/2014/main" val="2910032206"/>
                    </a:ext>
                  </a:extLst>
                </a:gridCol>
              </a:tblGrid>
              <a:tr h="342265">
                <a:tc>
                  <a:txBody>
                    <a:bodyPr/>
                    <a:lstStyle/>
                    <a:p>
                      <a:pPr>
                        <a:lnSpc>
                          <a:spcPct val="107000"/>
                        </a:lnSpc>
                        <a:spcAft>
                          <a:spcPts val="8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09095"/>
                  </a:ext>
                </a:extLst>
              </a:tr>
              <a:tr h="342265">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fête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0924003"/>
                  </a:ext>
                </a:extLst>
              </a:tr>
              <a:tr h="352101">
                <a:tc>
                  <a:txBody>
                    <a:bodyPr/>
                    <a:lstStyle/>
                    <a:p>
                      <a:pPr>
                        <a:lnSpc>
                          <a:spcPct val="107000"/>
                        </a:lnSpc>
                        <a:spcAft>
                          <a:spcPts val="80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gâteau</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86262"/>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vœu</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44542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animal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2435406"/>
                  </a:ext>
                </a:extLst>
              </a:tr>
              <a:tr h="352101">
                <a:tc>
                  <a:txBody>
                    <a:bodyPr/>
                    <a:lstStyle/>
                    <a:p>
                      <a:pPr>
                        <a:lnSpc>
                          <a:spcPct val="107000"/>
                        </a:lnSpc>
                        <a:spcAft>
                          <a:spcPts val="800"/>
                        </a:spcAft>
                      </a:pPr>
                      <a:r>
                        <a:rPr lang="en-GB"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rue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317648"/>
                  </a:ext>
                </a:extLst>
              </a:tr>
            </a:tbl>
          </a:graphicData>
        </a:graphic>
      </p:graphicFrame>
      <p:sp>
        <p:nvSpPr>
          <p:cNvPr id="12" name="TextBox 11">
            <a:extLst>
              <a:ext uri="{FF2B5EF4-FFF2-40B4-BE49-F238E27FC236}">
                <a16:creationId xmlns:a16="http://schemas.microsoft.com/office/drawing/2014/main" id="{60DB4060-3D97-4F8E-B8EC-966D6C54B1B3}"/>
              </a:ext>
            </a:extLst>
          </p:cNvPr>
          <p:cNvSpPr txBox="1"/>
          <p:nvPr/>
        </p:nvSpPr>
        <p:spPr>
          <a:xfrm>
            <a:off x="4883650" y="1401391"/>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fêtes</a:t>
            </a:r>
          </a:p>
        </p:txBody>
      </p:sp>
      <p:sp>
        <p:nvSpPr>
          <p:cNvPr id="14" name="TextBox 13">
            <a:extLst>
              <a:ext uri="{FF2B5EF4-FFF2-40B4-BE49-F238E27FC236}">
                <a16:creationId xmlns:a16="http://schemas.microsoft.com/office/drawing/2014/main" id="{78A37765-0722-424F-8197-ABDD17592033}"/>
              </a:ext>
            </a:extLst>
          </p:cNvPr>
          <p:cNvSpPr txBox="1"/>
          <p:nvPr/>
        </p:nvSpPr>
        <p:spPr>
          <a:xfrm>
            <a:off x="4883650" y="1767202"/>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gâteaux</a:t>
            </a:r>
          </a:p>
        </p:txBody>
      </p:sp>
      <p:sp>
        <p:nvSpPr>
          <p:cNvPr id="18" name="TextBox 17">
            <a:extLst>
              <a:ext uri="{FF2B5EF4-FFF2-40B4-BE49-F238E27FC236}">
                <a16:creationId xmlns:a16="http://schemas.microsoft.com/office/drawing/2014/main" id="{BADAE767-1540-4D0B-9323-BBDF123E7366}"/>
              </a:ext>
            </a:extLst>
          </p:cNvPr>
          <p:cNvSpPr txBox="1"/>
          <p:nvPr/>
        </p:nvSpPr>
        <p:spPr>
          <a:xfrm>
            <a:off x="4916439" y="2141850"/>
            <a:ext cx="2277438"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vœux</a:t>
            </a:r>
            <a:endParaRPr lang="en-GB" sz="20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7F7A549E-4937-4C46-BF25-65A8B667F050}"/>
              </a:ext>
            </a:extLst>
          </p:cNvPr>
          <p:cNvSpPr txBox="1"/>
          <p:nvPr/>
        </p:nvSpPr>
        <p:spPr>
          <a:xfrm>
            <a:off x="4916439" y="2488975"/>
            <a:ext cx="2277438"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animaux</a:t>
            </a:r>
            <a:endParaRPr lang="en-GB" sz="20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11768AD8-EC00-4AAE-B59D-D7093F7B06D2}"/>
              </a:ext>
            </a:extLst>
          </p:cNvPr>
          <p:cNvSpPr txBox="1"/>
          <p:nvPr/>
        </p:nvSpPr>
        <p:spPr>
          <a:xfrm>
            <a:off x="4957281" y="2837562"/>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rues</a:t>
            </a:r>
          </a:p>
        </p:txBody>
      </p:sp>
      <p:sp>
        <p:nvSpPr>
          <p:cNvPr id="21" name="TextBox 20">
            <a:extLst>
              <a:ext uri="{FF2B5EF4-FFF2-40B4-BE49-F238E27FC236}">
                <a16:creationId xmlns:a16="http://schemas.microsoft.com/office/drawing/2014/main" id="{7D35B9E2-3A24-4822-A80C-158EF3D1CE19}"/>
              </a:ext>
            </a:extLst>
          </p:cNvPr>
          <p:cNvSpPr txBox="1"/>
          <p:nvPr/>
        </p:nvSpPr>
        <p:spPr>
          <a:xfrm>
            <a:off x="1411458" y="3935255"/>
            <a:ext cx="1946480"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trouve</a:t>
            </a:r>
            <a:endParaRPr lang="en-GB" sz="20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D2EB602D-0025-434B-96EF-62DB98003179}"/>
              </a:ext>
            </a:extLst>
          </p:cNvPr>
          <p:cNvSpPr txBox="1"/>
          <p:nvPr/>
        </p:nvSpPr>
        <p:spPr>
          <a:xfrm>
            <a:off x="1092741" y="4459763"/>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passe</a:t>
            </a:r>
          </a:p>
        </p:txBody>
      </p:sp>
      <p:sp>
        <p:nvSpPr>
          <p:cNvPr id="23" name="TextBox 22">
            <a:extLst>
              <a:ext uri="{FF2B5EF4-FFF2-40B4-BE49-F238E27FC236}">
                <a16:creationId xmlns:a16="http://schemas.microsoft.com/office/drawing/2014/main" id="{6B2E84B0-D1F1-4C01-A875-3E3F4832B879}"/>
              </a:ext>
            </a:extLst>
          </p:cNvPr>
          <p:cNvSpPr txBox="1"/>
          <p:nvPr/>
        </p:nvSpPr>
        <p:spPr>
          <a:xfrm>
            <a:off x="1625029" y="4957573"/>
            <a:ext cx="2277438"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souhaitons</a:t>
            </a:r>
            <a:endParaRPr lang="en-GB" sz="20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5B33FC0C-717A-4AC2-BF63-1F02F94F3A27}"/>
              </a:ext>
            </a:extLst>
          </p:cNvPr>
          <p:cNvSpPr txBox="1"/>
          <p:nvPr/>
        </p:nvSpPr>
        <p:spPr>
          <a:xfrm>
            <a:off x="1092741" y="5452108"/>
            <a:ext cx="2277438"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manges</a:t>
            </a:r>
            <a:endParaRPr lang="en-GB" sz="2000" b="1" dirty="0">
              <a:solidFill>
                <a:srgbClr val="FF0066"/>
              </a:solidFill>
              <a:latin typeface="Century Gothic" panose="020B0502020202020204" pitchFamily="34" charset="0"/>
            </a:endParaRPr>
          </a:p>
        </p:txBody>
      </p:sp>
      <p:sp>
        <p:nvSpPr>
          <p:cNvPr id="25" name="TextBox 24">
            <a:extLst>
              <a:ext uri="{FF2B5EF4-FFF2-40B4-BE49-F238E27FC236}">
                <a16:creationId xmlns:a16="http://schemas.microsoft.com/office/drawing/2014/main" id="{039499A5-0E39-47AB-87D7-FD4486C16488}"/>
              </a:ext>
            </a:extLst>
          </p:cNvPr>
          <p:cNvSpPr txBox="1"/>
          <p:nvPr/>
        </p:nvSpPr>
        <p:spPr>
          <a:xfrm>
            <a:off x="1762808" y="5949081"/>
            <a:ext cx="2277438" cy="400110"/>
          </a:xfrm>
          <a:prstGeom prst="rect">
            <a:avLst/>
          </a:prstGeom>
          <a:noFill/>
        </p:spPr>
        <p:txBody>
          <a:bodyPr wrap="square" rtlCol="0">
            <a:spAutoFit/>
          </a:bodyPr>
          <a:lstStyle/>
          <a:p>
            <a:pPr algn="ctr"/>
            <a:r>
              <a:rPr lang="en-GB" sz="2000" b="1" dirty="0" err="1">
                <a:solidFill>
                  <a:srgbClr val="FF0066"/>
                </a:solidFill>
                <a:latin typeface="Century Gothic" panose="020B0502020202020204" pitchFamily="34" charset="0"/>
              </a:rPr>
              <a:t>échangent</a:t>
            </a:r>
            <a:endParaRPr lang="en-GB" sz="20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97025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P spid="19" grpId="0"/>
      <p:bldP spid="20" grpId="0"/>
      <p:bldP spid="21"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6563" y="0"/>
            <a:ext cx="1033981" cy="1033981"/>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51020" y="1297661"/>
            <a:ext cx="9992715" cy="939168"/>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I</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kumimoji="0" lang="en-US"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Rewrite each French sentence in the </a:t>
            </a:r>
            <a:r>
              <a:rPr kumimoji="0" lang="en-US" altLang="zh-CN" sz="2000" b="1"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a:t>
            </a:r>
            <a:r>
              <a:rPr kumimoji="0" lang="en-US" altLang="zh-CN" sz="2000" b="0" i="0" u="none" strike="noStrike" cap="none" normalizeH="0" baseline="0" dirty="0">
                <a:ln>
                  <a:noFill/>
                </a:ln>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a:t>
            </a:r>
            <a:endParaRPr kumimoji="0" lang="en-GB" altLang="zh-CN" sz="1100" b="0" i="0" u="none" strike="noStrike" cap="none" normalizeH="0" baseline="0" dirty="0">
              <a:ln>
                <a:noFill/>
              </a:ln>
              <a:solidFill>
                <a:schemeClr val="tx1"/>
              </a:solidFill>
              <a:effectLst/>
            </a:endParaRPr>
          </a:p>
          <a:p>
            <a:pPr>
              <a:lnSpc>
                <a:spcPct val="107000"/>
              </a:lnSpc>
              <a:spcAft>
                <a:spcPts val="800"/>
              </a:spcAft>
            </a:pP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0248532" y="1019492"/>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5795" y="0"/>
            <a:ext cx="1016365" cy="1019492"/>
          </a:xfrm>
          <a:prstGeom prst="rect">
            <a:avLst/>
          </a:prstGeom>
        </p:spPr>
      </p:pic>
      <p:graphicFrame>
        <p:nvGraphicFramePr>
          <p:cNvPr id="9" name="Table 8">
            <a:extLst>
              <a:ext uri="{FF2B5EF4-FFF2-40B4-BE49-F238E27FC236}">
                <a16:creationId xmlns:a16="http://schemas.microsoft.com/office/drawing/2014/main" id="{21BA672A-01C0-431C-95BC-B09FC48D9ED5}"/>
              </a:ext>
            </a:extLst>
          </p:cNvPr>
          <p:cNvGraphicFramePr>
            <a:graphicFrameLocks noGrp="1"/>
          </p:cNvGraphicFramePr>
          <p:nvPr/>
        </p:nvGraphicFramePr>
        <p:xfrm>
          <a:off x="645916" y="1893667"/>
          <a:ext cx="11027637" cy="1457326"/>
        </p:xfrm>
        <a:graphic>
          <a:graphicData uri="http://schemas.openxmlformats.org/drawingml/2006/table">
            <a:tbl>
              <a:tblPr firstRow="1" firstCol="1" bandRow="1"/>
              <a:tblGrid>
                <a:gridCol w="492096">
                  <a:extLst>
                    <a:ext uri="{9D8B030D-6E8A-4147-A177-3AD203B41FA5}">
                      <a16:colId xmlns:a16="http://schemas.microsoft.com/office/drawing/2014/main" val="3402807586"/>
                    </a:ext>
                  </a:extLst>
                </a:gridCol>
                <a:gridCol w="3054160">
                  <a:extLst>
                    <a:ext uri="{9D8B030D-6E8A-4147-A177-3AD203B41FA5}">
                      <a16:colId xmlns:a16="http://schemas.microsoft.com/office/drawing/2014/main" val="4253246218"/>
                    </a:ext>
                  </a:extLst>
                </a:gridCol>
                <a:gridCol w="7481381">
                  <a:extLst>
                    <a:ext uri="{9D8B030D-6E8A-4147-A177-3AD203B41FA5}">
                      <a16:colId xmlns:a16="http://schemas.microsoft.com/office/drawing/2014/main" val="1882961019"/>
                    </a:ext>
                  </a:extLst>
                </a:gridCol>
              </a:tblGrid>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1.</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Tu partages.</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(You share.)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Tu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(do not share.)</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720719"/>
                  </a:ext>
                </a:extLst>
              </a:tr>
              <a:tr h="690425">
                <a:tc>
                  <a:txBody>
                    <a:bodyPr/>
                    <a:lstStyle/>
                    <a:p>
                      <a:pPr>
                        <a:lnSpc>
                          <a:spcPct val="107000"/>
                        </a:lnSpc>
                        <a:spcAft>
                          <a:spcPts val="800"/>
                        </a:spcAft>
                      </a:pPr>
                      <a:r>
                        <a:rPr lang="fr-FR" sz="200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2.</a:t>
                      </a:r>
                      <a:endParaRPr lang="en-GB"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Nous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sommes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b="1"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calmes</a:t>
                      </a:r>
                      <a:r>
                        <a:rPr lang="en-GB"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p>
                      <a:pPr>
                        <a:lnSpc>
                          <a:spcPct val="107000"/>
                        </a:lnSpc>
                        <a:spcAft>
                          <a:spcPts val="800"/>
                        </a:spcAft>
                      </a:pPr>
                      <a:r>
                        <a:rPr lang="en-GB" sz="2000" i="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(We are calm.)</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Helvetica" panose="020B0604020202020204" pitchFamily="34" charset="0"/>
                        </a:rPr>
                        <a:t>Negative: Nous </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a:t>
                      </a:r>
                      <a:r>
                        <a:rPr lang="en-GB" sz="2000"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 </a:t>
                      </a:r>
                      <a:r>
                        <a:rPr lang="en-GB" sz="2000" dirty="0" err="1">
                          <a:solidFill>
                            <a:srgbClr val="1F3864"/>
                          </a:solidFill>
                          <a:effectLst/>
                          <a:latin typeface="Century Gothic" panose="020B0502020202020204" pitchFamily="34" charset="0"/>
                          <a:ea typeface="SimSun" panose="02010600030101010101" pitchFamily="2" charset="-122"/>
                          <a:cs typeface="Arial" panose="020B0604020202020204" pitchFamily="34" charset="0"/>
                        </a:rPr>
                        <a:t>calmes</a:t>
                      </a: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t>
                      </a:r>
                    </a:p>
                    <a:p>
                      <a:pPr>
                        <a:lnSpc>
                          <a:spcPct val="107000"/>
                        </a:lnSpc>
                        <a:spcAft>
                          <a:spcPts val="80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i="1"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(are not)</a:t>
                      </a:r>
                      <a:endPar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8831215"/>
                  </a:ext>
                </a:extLst>
              </a:tr>
            </a:tbl>
          </a:graphicData>
        </a:graphic>
      </p:graphicFrame>
      <p:sp>
        <p:nvSpPr>
          <p:cNvPr id="20" name="TextBox 19">
            <a:extLst>
              <a:ext uri="{FF2B5EF4-FFF2-40B4-BE49-F238E27FC236}">
                <a16:creationId xmlns:a16="http://schemas.microsoft.com/office/drawing/2014/main" id="{B5F7DED6-75ED-4975-A23E-DB2373BD2409}"/>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(Grammar): 34</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11" name="TextBox 10">
            <a:extLst>
              <a:ext uri="{FF2B5EF4-FFF2-40B4-BE49-F238E27FC236}">
                <a16:creationId xmlns:a16="http://schemas.microsoft.com/office/drawing/2014/main" id="{7A03ED39-9073-4354-B203-0B697A412B24}"/>
              </a:ext>
            </a:extLst>
          </p:cNvPr>
          <p:cNvSpPr txBox="1"/>
          <p:nvPr/>
        </p:nvSpPr>
        <p:spPr>
          <a:xfrm>
            <a:off x="5855602" y="1836719"/>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ne partages pas</a:t>
            </a:r>
          </a:p>
        </p:txBody>
      </p:sp>
      <p:sp>
        <p:nvSpPr>
          <p:cNvPr id="12" name="TextBox 11">
            <a:extLst>
              <a:ext uri="{FF2B5EF4-FFF2-40B4-BE49-F238E27FC236}">
                <a16:creationId xmlns:a16="http://schemas.microsoft.com/office/drawing/2014/main" id="{0F65D3BC-7857-4E0E-A0D2-93CBF04E2440}"/>
              </a:ext>
            </a:extLst>
          </p:cNvPr>
          <p:cNvSpPr txBox="1"/>
          <p:nvPr/>
        </p:nvSpPr>
        <p:spPr>
          <a:xfrm>
            <a:off x="6254583" y="2551890"/>
            <a:ext cx="22774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ne </a:t>
            </a:r>
            <a:r>
              <a:rPr lang="en-GB" sz="2000" b="1" dirty="0" err="1">
                <a:solidFill>
                  <a:srgbClr val="FF0066"/>
                </a:solidFill>
                <a:latin typeface="Century Gothic" panose="020B0502020202020204" pitchFamily="34" charset="0"/>
              </a:rPr>
              <a:t>sommes</a:t>
            </a:r>
            <a:r>
              <a:rPr lang="en-GB" sz="2000" b="1" dirty="0">
                <a:solidFill>
                  <a:srgbClr val="FF0066"/>
                </a:solidFill>
                <a:latin typeface="Century Gothic" panose="020B0502020202020204" pitchFamily="34" charset="0"/>
              </a:rPr>
              <a:t> pas</a:t>
            </a:r>
          </a:p>
        </p:txBody>
      </p:sp>
    </p:spTree>
    <p:extLst>
      <p:ext uri="{BB962C8B-B14F-4D97-AF65-F5344CB8AC3E}">
        <p14:creationId xmlns:p14="http://schemas.microsoft.com/office/powerpoint/2010/main" val="263136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276145"/>
            <a:ext cx="41064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Poisson </a:t>
            </a:r>
            <a:r>
              <a:rPr kumimoji="0" lang="en-GB" altLang="en-US" sz="4000" b="0" i="0" u="none" strike="noStrike" kern="1200" cap="none" spc="0" normalizeH="0" baseline="0" noProof="0" dirty="0" err="1">
                <a:ln>
                  <a:noFill/>
                </a:ln>
                <a:solidFill>
                  <a:srgbClr val="002060"/>
                </a:solidFill>
                <a:effectLst/>
                <a:uLnTx/>
                <a:uFillTx/>
                <a:latin typeface="Modern Love" panose="04090805081005020601" pitchFamily="82" charset="0"/>
                <a:ea typeface="MS PGothic" panose="020B0600070205080204" pitchFamily="34" charset="-128"/>
              </a:rPr>
              <a:t>d’avril</a:t>
            </a: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 ! </a:t>
            </a:r>
            <a:endPar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21" name="TextBox 20">
            <a:extLst>
              <a:ext uri="{FF2B5EF4-FFF2-40B4-BE49-F238E27FC236}">
                <a16:creationId xmlns:a16="http://schemas.microsoft.com/office/drawing/2014/main" id="{54976326-3228-4E95-92B4-DF6F88355E25}"/>
              </a:ext>
            </a:extLst>
          </p:cNvPr>
          <p:cNvSpPr txBox="1"/>
          <p:nvPr/>
        </p:nvSpPr>
        <p:spPr>
          <a:xfrm>
            <a:off x="152538" y="918304"/>
            <a:ext cx="10972440"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In France, until 1564, the first of April used to be New Year’s Day. Then, King Charles IX decided to change the calendar and put the beginning of the year in January…</a:t>
            </a:r>
          </a:p>
        </p:txBody>
      </p:sp>
      <p:sp>
        <p:nvSpPr>
          <p:cNvPr id="3" name="Rectangle 2">
            <a:extLst>
              <a:ext uri="{FF2B5EF4-FFF2-40B4-BE49-F238E27FC236}">
                <a16:creationId xmlns:a16="http://schemas.microsoft.com/office/drawing/2014/main" id="{EE35A1AA-4F44-4F5B-9302-0913A07571A4}"/>
              </a:ext>
            </a:extLst>
          </p:cNvPr>
          <p:cNvSpPr/>
          <p:nvPr/>
        </p:nvSpPr>
        <p:spPr>
          <a:xfrm>
            <a:off x="199835" y="1914481"/>
            <a:ext cx="5712234"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When the day changed, people kept on giving presents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les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rPr>
              <a:t>étrennes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 in April, but because it wasn’t the real beginning of the year anymore, they decided to give fake presents and do tricks! They use fish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le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rPr>
              <a:t>poisson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 as it was a common present given in the old days during lent when it was prohibited to eat meat (Catholic religion).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rial"/>
            </a:endParaRPr>
          </a:p>
        </p:txBody>
      </p:sp>
      <p:sp>
        <p:nvSpPr>
          <p:cNvPr id="27" name="Rectangle 26">
            <a:extLst>
              <a:ext uri="{FF2B5EF4-FFF2-40B4-BE49-F238E27FC236}">
                <a16:creationId xmlns:a16="http://schemas.microsoft.com/office/drawing/2014/main" id="{38DA6F1A-5C53-4456-845D-C053BECA4A98}"/>
              </a:ext>
            </a:extLst>
          </p:cNvPr>
          <p:cNvSpPr/>
          <p:nvPr/>
        </p:nvSpPr>
        <p:spPr>
          <a:xfrm>
            <a:off x="257030" y="5252746"/>
            <a:ext cx="1203946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Read the poem “Le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rPr>
              <a:t>poisson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Times New Roman" panose="02020603050405020304" pitchFamily="18" charset="0"/>
              </a:rPr>
              <a:t>d’avril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Times New Roman" panose="02020603050405020304" pitchFamily="18" charset="0"/>
              </a:rPr>
              <a:t>”:</a:t>
            </a:r>
            <a:endParaRPr kumimoji="0" lang="en-GB" sz="2000" b="0" i="0" u="none" strike="noStrike" kern="1200" cap="none" spc="0" normalizeH="0" baseline="0" noProof="0" dirty="0">
              <a:ln>
                <a:noFill/>
              </a:ln>
              <a:solidFill>
                <a:prstClr val="black"/>
              </a:solidFill>
              <a:effectLst/>
              <a:uLnTx/>
              <a:uFillTx/>
              <a:latin typeface="Arial"/>
            </a:endParaRPr>
          </a:p>
        </p:txBody>
      </p:sp>
      <p:grpSp>
        <p:nvGrpSpPr>
          <p:cNvPr id="14" name="Group 13">
            <a:extLst>
              <a:ext uri="{FF2B5EF4-FFF2-40B4-BE49-F238E27FC236}">
                <a16:creationId xmlns:a16="http://schemas.microsoft.com/office/drawing/2014/main" id="{6B25CD33-A4A3-466D-9C24-5D21D77A3FA6}"/>
              </a:ext>
            </a:extLst>
          </p:cNvPr>
          <p:cNvGrpSpPr/>
          <p:nvPr/>
        </p:nvGrpSpPr>
        <p:grpSpPr>
          <a:xfrm>
            <a:off x="10501466" y="78283"/>
            <a:ext cx="1687839" cy="1112908"/>
            <a:chOff x="10462370" y="146240"/>
            <a:chExt cx="1901190" cy="1224686"/>
          </a:xfrm>
        </p:grpSpPr>
        <p:pic>
          <p:nvPicPr>
            <p:cNvPr id="15" name="Picture 14" descr="Icon&#10;&#10;Description automatically generated">
              <a:extLst>
                <a:ext uri="{FF2B5EF4-FFF2-40B4-BE49-F238E27FC236}">
                  <a16:creationId xmlns:a16="http://schemas.microsoft.com/office/drawing/2014/main" id="{85CA6471-212B-4C54-96E0-8B0535645DEB}"/>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6" name="Picture 15">
              <a:extLst>
                <a:ext uri="{FF2B5EF4-FFF2-40B4-BE49-F238E27FC236}">
                  <a16:creationId xmlns:a16="http://schemas.microsoft.com/office/drawing/2014/main" id="{21338926-2908-4E1B-A3A9-8EA38F1301AA}"/>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1026" name="Picture 2">
            <a:extLst>
              <a:ext uri="{FF2B5EF4-FFF2-40B4-BE49-F238E27FC236}">
                <a16:creationId xmlns:a16="http://schemas.microsoft.com/office/drawing/2014/main" id="{1E5CCC65-285E-4165-B4D1-AAA6CCB62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588" y="1613717"/>
            <a:ext cx="5390938" cy="4994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0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986139262"/>
              </p:ext>
            </p:extLst>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nine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sister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flower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brother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everyone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each, every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people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share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create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watch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study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correct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hide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80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explain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A5.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A6.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A7.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A8.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636103" y="1497618"/>
            <a:ext cx="4558749"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1. Je suis le poisson d’avril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je ne nage pas dans l’eau</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do ré mi  ré do</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2. Je suis le poisson d’avril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on m’accroche dans le dos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do sol la si do</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3. Je suis le poisson d’avril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me voici en chocolat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la sol fa sol la</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4. Je suis le poisson d’avril</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pas dans l’eau</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dans le dos</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chocolat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     la si do si la</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257030" y="103869"/>
            <a:ext cx="72683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 p</a:t>
            </a: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o</a:t>
            </a:r>
            <a:r>
              <a:rPr kumimoji="0" lang="fr-FR" altLang="en-US" sz="4000" b="1" i="0" u="none" strike="noStrike" kern="1200" cap="none" spc="0" normalizeH="0" baseline="0" noProof="0" dirty="0" err="1">
                <a:ln>
                  <a:noFill/>
                </a:ln>
                <a:solidFill>
                  <a:srgbClr val="002060"/>
                </a:solidFill>
                <a:effectLst/>
                <a:uLnTx/>
                <a:uFillTx/>
                <a:latin typeface="Modern Love" panose="04090805081005020601" pitchFamily="82" charset="0"/>
                <a:ea typeface="MS PGothic" panose="020B0600070205080204" pitchFamily="34" charset="-128"/>
              </a:rPr>
              <a:t>ème</a:t>
            </a:r>
            <a:r>
              <a:rPr kumimoji="0" lang="fr-FR" altLang="en-US" sz="4000" b="1"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rPr>
              <a:t> :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rPr>
              <a:t>L</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e </a:t>
            </a:r>
            <a:r>
              <a:rPr kumimoji="0" lang="en-GB" altLang="en-US" sz="40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cs typeface="+mn-cs"/>
              </a:rPr>
              <a:t>poisson</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 </a:t>
            </a:r>
            <a:r>
              <a:rPr kumimoji="0" lang="en-GB" altLang="en-US" sz="4000" b="0" i="0" u="none" strike="noStrike" kern="1200" cap="none" spc="0" normalizeH="0" baseline="0" noProof="0" dirty="0" err="1">
                <a:ln>
                  <a:noFill/>
                </a:ln>
                <a:solidFill>
                  <a:srgbClr val="002060"/>
                </a:solidFill>
                <a:effectLst/>
                <a:uLnTx/>
                <a:uFillTx/>
                <a:latin typeface="Century Gothic" panose="020B0502020202020204" pitchFamily="34" charset="0"/>
                <a:ea typeface="MS PGothic" panose="020B0600070205080204" pitchFamily="34" charset="-128"/>
                <a:cs typeface="+mn-cs"/>
              </a:rPr>
              <a:t>d’avril</a:t>
            </a:r>
            <a:endPar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21" name="TextBox 20">
            <a:extLst>
              <a:ext uri="{FF2B5EF4-FFF2-40B4-BE49-F238E27FC236}">
                <a16:creationId xmlns:a16="http://schemas.microsoft.com/office/drawing/2014/main" id="{54976326-3228-4E95-92B4-DF6F88355E25}"/>
              </a:ext>
            </a:extLst>
          </p:cNvPr>
          <p:cNvSpPr txBox="1"/>
          <p:nvPr/>
        </p:nvSpPr>
        <p:spPr>
          <a:xfrm>
            <a:off x="191837" y="823784"/>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E177BBB3-62F3-4926-844D-DBB8BD7FBEBA}"/>
              </a:ext>
            </a:extLst>
          </p:cNvPr>
          <p:cNvSpPr txBox="1"/>
          <p:nvPr/>
        </p:nvSpPr>
        <p:spPr>
          <a:xfrm>
            <a:off x="2007298" y="811755"/>
            <a:ext cx="4139531" cy="52322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Puis, lis et </a:t>
            </a:r>
            <a:r>
              <a:rPr kumimoji="0" lang="es-ES" altLang="en-US" sz="2800" b="0" i="0" u="none" strike="noStrike" kern="1200" cap="none" spc="0" normalizeH="0" baseline="0" noProof="0" dirty="0" err="1">
                <a:ln>
                  <a:noFill/>
                </a:ln>
                <a:solidFill>
                  <a:srgbClr val="002060"/>
                </a:solidFill>
                <a:effectLst/>
                <a:uLnTx/>
                <a:uFillTx/>
                <a:latin typeface="Century Gothic" panose="020B0502020202020204" pitchFamily="34" charset="0"/>
              </a:rPr>
              <a:t>récite</a:t>
            </a:r>
            <a:r>
              <a:rPr kumimoji="0" lang="es-ES"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s-ES" alt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6" name="Picture 2">
            <a:extLst>
              <a:ext uri="{FF2B5EF4-FFF2-40B4-BE49-F238E27FC236}">
                <a16:creationId xmlns:a16="http://schemas.microsoft.com/office/drawing/2014/main" id="{41EB1209-9F03-4174-827F-82A6FE0D2405}"/>
              </a:ext>
            </a:extLst>
          </p:cNvPr>
          <p:cNvPicPr>
            <a:picLocks noChangeAspect="1" noChangeArrowheads="1"/>
          </p:cNvPicPr>
          <p:nvPr/>
        </p:nvPicPr>
        <p:blipFill rotWithShape="1">
          <a:blip r:embed="rId4">
            <a:alphaModFix/>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r="52206" b="5448"/>
          <a:stretch/>
        </p:blipFill>
        <p:spPr bwMode="auto">
          <a:xfrm>
            <a:off x="4589286" y="1720621"/>
            <a:ext cx="2811327" cy="51373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AC56D68-1434-4E41-A9FE-7921C9EA1B2A}"/>
              </a:ext>
            </a:extLst>
          </p:cNvPr>
          <p:cNvSpPr/>
          <p:nvPr/>
        </p:nvSpPr>
        <p:spPr>
          <a:xfrm>
            <a:off x="7314231" y="1610853"/>
            <a:ext cx="4877767" cy="2245530"/>
          </a:xfrm>
          <a:prstGeom prst="wedgeRoundRectCallout">
            <a:avLst>
              <a:gd name="adj1" fmla="val -68921"/>
              <a:gd name="adj2" fmla="val -24870"/>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TextBox 11">
            <a:extLst>
              <a:ext uri="{FF2B5EF4-FFF2-40B4-BE49-F238E27FC236}">
                <a16:creationId xmlns:a16="http://schemas.microsoft.com/office/drawing/2014/main" id="{92CC5C43-93CF-4959-AAEA-3A62B44A85EC}"/>
              </a:ext>
            </a:extLst>
          </p:cNvPr>
          <p:cNvSpPr txBox="1"/>
          <p:nvPr/>
        </p:nvSpPr>
        <p:spPr>
          <a:xfrm>
            <a:off x="7486992" y="1764122"/>
            <a:ext cx="4532243"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rPr>
              <a:t>Did you know that for Easter, in France, it is also common to find chocolate fish, as well as Easter chocolate eggs, bells, hens and rabbits too.</a:t>
            </a:r>
          </a:p>
        </p:txBody>
      </p:sp>
      <p:sp>
        <p:nvSpPr>
          <p:cNvPr id="14" name="TextBox 13">
            <a:extLst>
              <a:ext uri="{FF2B5EF4-FFF2-40B4-BE49-F238E27FC236}">
                <a16:creationId xmlns:a16="http://schemas.microsoft.com/office/drawing/2014/main" id="{3517BE51-3230-4DA7-8B93-AEE56C86F160}"/>
              </a:ext>
            </a:extLst>
          </p:cNvPr>
          <p:cNvSpPr txBox="1"/>
          <p:nvPr/>
        </p:nvSpPr>
        <p:spPr>
          <a:xfrm>
            <a:off x="7704725" y="5646140"/>
            <a:ext cx="4314510" cy="1015663"/>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poisson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fish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m’accroche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you stick me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dos - back</a:t>
            </a:r>
          </a:p>
        </p:txBody>
      </p:sp>
    </p:spTree>
    <p:extLst>
      <p:ext uri="{BB962C8B-B14F-4D97-AF65-F5344CB8AC3E}">
        <p14:creationId xmlns:p14="http://schemas.microsoft.com/office/powerpoint/2010/main" val="2419653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737096114"/>
              </p:ext>
            </p:extLst>
          </p:nvPr>
        </p:nvGraphicFramePr>
        <p:xfrm>
          <a:off x="961292" y="1719116"/>
          <a:ext cx="10269416" cy="401162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lang="fr-FR" sz="2000" dirty="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activity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B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B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B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380923620"/>
              </p:ext>
            </p:extLst>
          </p:nvPr>
        </p:nvGraphicFramePr>
        <p:xfrm>
          <a:off x="961292" y="1719116"/>
          <a:ext cx="10269416" cy="4011627"/>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 in town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direction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description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time adverb</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mood</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something you do</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place in town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B5.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B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B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B8.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Le feu</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 grand.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 ________ is big.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Dimanche,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reste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chez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moi</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 Sunday I’m staying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 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Tu as les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s-ES_tradnl"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roux</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You have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vingt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-cinq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feux</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d’artifice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amusant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aller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à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l’école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It’s fun ____________ to school.</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Elle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toujours</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très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heureuse</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is ____________ 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donne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aide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Is he giving _____________?.</a:t>
            </a:r>
            <a:endPar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ont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vêtements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They have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vieux</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marché</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an ___________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Monsieur Pau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enseigne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bien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 Pau is  ______________ well.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328330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554858" y="1155206"/>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Does she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sually</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hide the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fè</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elle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ache la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fè</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He goes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the east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 __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three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lost?				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perdu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fourteen days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Natalie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ready</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Natalie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I have a ruler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for you</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J’ai</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règle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He wears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beautiful hat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porte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_______ 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short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hair.		.	Il a 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cheveux</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It’s easy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read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facile de </a:t>
            </a:r>
            <a:r>
              <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____________</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We have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i="0"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ball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________________ un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ballon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1" y="0"/>
            <a:ext cx="1236429" cy="1256055"/>
          </a:xfrm>
          <a:prstGeom prst="rect">
            <a:avLst/>
          </a:prstGeom>
        </p:spPr>
      </p:pic>
      <p:sp>
        <p:nvSpPr>
          <p:cNvPr id="10" name="TextBox 9">
            <a:extLst>
              <a:ext uri="{FF2B5EF4-FFF2-40B4-BE49-F238E27FC236}">
                <a16:creationId xmlns:a16="http://schemas.microsoft.com/office/drawing/2014/main" id="{3C6A91C9-D04F-4D1B-93A0-52E88C3EA80D}"/>
              </a:ext>
            </a:extLst>
          </p:cNvPr>
          <p:cNvSpPr txBox="1"/>
          <p:nvPr/>
        </p:nvSpPr>
        <p:spPr>
          <a:xfrm>
            <a:off x="7110103" y="6457890"/>
            <a:ext cx="508189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Total marks available (Vocabulary): 43</a:t>
            </a:r>
            <a:endParaRPr kumimoji="0" lang="en-GB" sz="1800" b="0" i="0" u="none" strike="noStrike" kern="1200" cap="none" spc="0" normalizeH="0" baseline="0" noProof="0" dirty="0">
              <a:ln>
                <a:noFill/>
              </a:ln>
              <a:solidFill>
                <a:prstClr val="black"/>
              </a:solidFill>
              <a:effectLst/>
              <a:uLnTx/>
              <a:uFillTx/>
              <a:latin typeface="Arial"/>
            </a:endParaRPr>
          </a:p>
        </p:txBody>
      </p:sp>
    </p:spTree>
    <p:extLst>
      <p:ext uri="{BB962C8B-B14F-4D97-AF65-F5344CB8AC3E}">
        <p14:creationId xmlns:p14="http://schemas.microsoft.com/office/powerpoint/2010/main" val="1138162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[1/3]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4245944170"/>
              </p:ext>
            </p:extLst>
          </p:nvPr>
        </p:nvGraphicFramePr>
        <p:xfrm>
          <a:off x="1278967" y="1221467"/>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habite</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à Cambridge.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écoutent</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radio.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parlons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bien.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répétez</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la phrase.</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A9A9DE39-6D7E-4E38-BF9E-BFF21E40A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2835430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7" y="550771"/>
            <a:ext cx="7487947"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[2/3]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627A7386-EA1C-4566-AC53-17A7B8C3FD47}"/>
              </a:ext>
            </a:extLst>
          </p:cNvPr>
          <p:cNvGraphicFramePr>
            <a:graphicFrameLocks noGrp="1"/>
          </p:cNvGraphicFramePr>
          <p:nvPr>
            <p:extLst>
              <p:ext uri="{D42A27DB-BD31-4B8C-83A1-F6EECF244321}">
                <p14:modId xmlns:p14="http://schemas.microsoft.com/office/powerpoint/2010/main" val="4231881767"/>
              </p:ext>
            </p:extLst>
          </p:nvPr>
        </p:nvGraphicFramePr>
        <p:xfrm>
          <a:off x="1402260" y="1204956"/>
          <a:ext cx="9609426" cy="5221536"/>
        </p:xfrm>
        <a:graphic>
          <a:graphicData uri="http://schemas.openxmlformats.org/drawingml/2006/table">
            <a:tbl>
              <a:tblPr firstRow="1" firstCol="1" bandRow="1"/>
              <a:tblGrid>
                <a:gridCol w="448760">
                  <a:extLst>
                    <a:ext uri="{9D8B030D-6E8A-4147-A177-3AD203B41FA5}">
                      <a16:colId xmlns:a16="http://schemas.microsoft.com/office/drawing/2014/main" val="491557998"/>
                    </a:ext>
                  </a:extLst>
                </a:gridCol>
                <a:gridCol w="2039139">
                  <a:extLst>
                    <a:ext uri="{9D8B030D-6E8A-4147-A177-3AD203B41FA5}">
                      <a16:colId xmlns:a16="http://schemas.microsoft.com/office/drawing/2014/main" val="966880830"/>
                    </a:ext>
                  </a:extLst>
                </a:gridCol>
                <a:gridCol w="2040204">
                  <a:extLst>
                    <a:ext uri="{9D8B030D-6E8A-4147-A177-3AD203B41FA5}">
                      <a16:colId xmlns:a16="http://schemas.microsoft.com/office/drawing/2014/main" val="996049692"/>
                    </a:ext>
                  </a:extLst>
                </a:gridCol>
                <a:gridCol w="301660">
                  <a:extLst>
                    <a:ext uri="{9D8B030D-6E8A-4147-A177-3AD203B41FA5}">
                      <a16:colId xmlns:a16="http://schemas.microsoft.com/office/drawing/2014/main" val="2331815551"/>
                    </a:ext>
                  </a:extLst>
                </a:gridCol>
                <a:gridCol w="454089">
                  <a:extLst>
                    <a:ext uri="{9D8B030D-6E8A-4147-A177-3AD203B41FA5}">
                      <a16:colId xmlns:a16="http://schemas.microsoft.com/office/drawing/2014/main" val="999132671"/>
                    </a:ext>
                  </a:extLst>
                </a:gridCol>
                <a:gridCol w="2162787">
                  <a:extLst>
                    <a:ext uri="{9D8B030D-6E8A-4147-A177-3AD203B41FA5}">
                      <a16:colId xmlns:a16="http://schemas.microsoft.com/office/drawing/2014/main" val="3603397308"/>
                    </a:ext>
                  </a:extLst>
                </a:gridCol>
                <a:gridCol w="2162787">
                  <a:extLst>
                    <a:ext uri="{9D8B030D-6E8A-4147-A177-3AD203B41FA5}">
                      <a16:colId xmlns:a16="http://schemas.microsoft.com/office/drawing/2014/main" val="2182659570"/>
                    </a:ext>
                  </a:extLst>
                </a:gridCol>
              </a:tblGrid>
              <a:tr h="2653442">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sont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intelligents</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…utilises un crayon.</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78058048"/>
                  </a:ext>
                </a:extLst>
              </a:tr>
              <a:tr h="2568094">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gomme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8</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r>
                        <a:rPr lang="en-GB" sz="2000" i="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or </a:t>
                      </a:r>
                      <a:r>
                        <a:rPr lang="en-GB" sz="2000" i="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we</a:t>
                      </a: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they</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80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êtes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courageux</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44526562"/>
                  </a:ext>
                </a:extLst>
              </a:tr>
            </a:tbl>
          </a:graphicData>
        </a:graphic>
      </p:graphicFrame>
      <p:pic>
        <p:nvPicPr>
          <p:cNvPr id="8" name="Picture 7">
            <a:extLst>
              <a:ext uri="{FF2B5EF4-FFF2-40B4-BE49-F238E27FC236}">
                <a16:creationId xmlns:a16="http://schemas.microsoft.com/office/drawing/2014/main" id="{F74C0201-CAA0-4623-9992-40EFA84B08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7211203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8591</TotalTime>
  <Words>5360</Words>
  <Application>Microsoft Office PowerPoint</Application>
  <PresentationFormat>Widescreen</PresentationFormat>
  <Paragraphs>1103</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MS Gothic</vt:lpstr>
      <vt:lpstr>Arial</vt:lpstr>
      <vt:lpstr>Calibri</vt:lpstr>
      <vt:lpstr>Century Gothic</vt:lpstr>
      <vt:lpstr>Modern Love</vt:lpstr>
      <vt:lpstr>Segoe UI Symbol</vt:lpstr>
      <vt:lpstr>Symbol</vt:lpstr>
      <vt:lpstr>Wingdings</vt:lpstr>
      <vt:lpstr>1_Office Theme</vt:lpstr>
      <vt:lpstr>Saying where you are going and what there is there</vt:lpstr>
      <vt:lpstr>écouter</vt:lpstr>
      <vt:lpstr>écouter</vt:lpstr>
      <vt:lpstr>écouter</vt:lpstr>
      <vt:lpstr>écouter</vt:lpstr>
      <vt:lpstr>lire</vt:lpstr>
      <vt:lpstr>écrire</vt:lpstr>
      <vt:lpstr>lire</vt:lpstr>
      <vt:lpstr>lire</vt:lpstr>
      <vt:lpstr>lire</vt:lpstr>
      <vt:lpstr>lire</vt:lpstr>
      <vt:lpstr>lire</vt:lpstr>
      <vt:lpstr>lire</vt:lpstr>
      <vt:lpstr>lire</vt:lpstr>
      <vt:lpstr>Au revoir !</vt:lpstr>
      <vt:lpstr>écouter</vt:lpstr>
      <vt:lpstr>écouter</vt:lpstr>
      <vt:lpstr>écouter</vt:lpstr>
      <vt:lpstr>écouter</vt:lpstr>
      <vt:lpstr>lire</vt:lpstr>
      <vt:lpstr>écrire</vt:lpstr>
      <vt:lpstr>lire</vt:lpstr>
      <vt:lpstr>lire</vt:lpstr>
      <vt:lpstr>lire</vt:lpstr>
      <vt:lpstr>lire</vt:lpstr>
      <vt:lpstr>lire</vt:lpstr>
      <vt:lpstr>lire</vt:lpstr>
      <vt:lpstr>lire</vt:lpstr>
      <vt:lpstr>PowerPoint Presentation</vt:lpstr>
      <vt:lpstr>écouter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229</cp:revision>
  <dcterms:created xsi:type="dcterms:W3CDTF">2021-07-02T19:27:01Z</dcterms:created>
  <dcterms:modified xsi:type="dcterms:W3CDTF">2023-03-02T12:08:05Z</dcterms:modified>
</cp:coreProperties>
</file>