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5"/>
  </p:notesMasterIdLst>
  <p:sldIdLst>
    <p:sldId id="275" r:id="rId3"/>
    <p:sldId id="370" r:id="rId4"/>
    <p:sldId id="510" r:id="rId5"/>
    <p:sldId id="537" r:id="rId6"/>
    <p:sldId id="490" r:id="rId7"/>
    <p:sldId id="538" r:id="rId8"/>
    <p:sldId id="539" r:id="rId9"/>
    <p:sldId id="540" r:id="rId10"/>
    <p:sldId id="511" r:id="rId11"/>
    <p:sldId id="541" r:id="rId12"/>
    <p:sldId id="542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6EB1"/>
    <a:srgbClr val="FF0066"/>
    <a:srgbClr val="195869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3" autoAdjust="0"/>
    <p:restoredTop sz="62985" autoAdjust="0"/>
  </p:normalViewPr>
  <p:slideViewPr>
    <p:cSldViewPr snapToGrid="0">
      <p:cViewPr varScale="1">
        <p:scale>
          <a:sx n="68" d="100"/>
          <a:sy n="68" d="100"/>
        </p:scale>
        <p:origin x="161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au/eau/o:  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b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as [8] a [8] donner [46] organiser [791] parler [106] poser [218] préparer [368] trouver [83] utiliser [345] livre [358] question [144] phrase [2074] problème [188] sac [2343] réponse [456]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solution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[608]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court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[545]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simple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[212]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spéciale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[726] vrai [292] faux [555] des [de-2] calme [1731] difficile [296] facile [822] important [215] indépendant [854] intéressant [1244] rapide [672] utile [1003]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 [5] ils [13] elles [38] sérieux [412], heureux [764] curieux [2424] courageux [2198] aussi [44] et [6] mais [30]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note the item and whether it is a/an (singular) or some (plural).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if desired, teachers can click on the dark blue text boxes to hear the full sentences.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51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2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note the item and whether it is a/an (singular) or some (plural).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: if desired, teachers can click on the dark blue text boxes to hear the full sentences.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71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SSC [</a:t>
            </a:r>
            <a:r>
              <a:rPr lang="en-GB" b="1" dirty="0"/>
              <a:t>au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/>
              <a:t>au</a:t>
            </a:r>
            <a:r>
              <a:rPr lang="en-GB" dirty="0"/>
              <a:t>]. Repeat the SSC [</a:t>
            </a:r>
            <a:r>
              <a:rPr lang="en-GB" b="1" dirty="0"/>
              <a:t>au</a:t>
            </a:r>
            <a:r>
              <a:rPr lang="en-GB" dirty="0"/>
              <a:t>] and the source word </a:t>
            </a:r>
            <a:r>
              <a:rPr lang="en-GB" i="1" dirty="0"/>
              <a:t>gauche </a:t>
            </a:r>
            <a:r>
              <a:rPr lang="en-GB" dirty="0"/>
              <a:t>with the class. Introduce the gesture, if using.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https://www.signbsl.com/sign/left</a:t>
            </a:r>
            <a:br>
              <a:rPr lang="en-GB" dirty="0"/>
            </a:br>
            <a:r>
              <a:rPr lang="en-GB" dirty="0"/>
              <a:t>Tap the left forearm with the right hand.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[au]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Introduce and elicit the pronunciation of the </a:t>
            </a:r>
            <a:r>
              <a:rPr lang="en-GB" b="1" dirty="0"/>
              <a:t>individual SSC [au]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/>
              <a:t>gauche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five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[(e)au, o] and differentiation between [(e)au, o] and SSC [</a:t>
            </a:r>
            <a:r>
              <a:rPr lang="en-US" b="0" dirty="0" err="1"/>
              <a:t>ou</a:t>
            </a:r>
            <a:r>
              <a:rPr lang="en-US" b="0" dirty="0"/>
              <a:t>] in unknown words.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pairs of words.</a:t>
            </a:r>
          </a:p>
          <a:p>
            <a:pPr marL="228600" indent="-228600">
              <a:buAutoNum type="arabicPeriod"/>
            </a:pPr>
            <a:r>
              <a:rPr lang="en-US" b="0" dirty="0"/>
              <a:t>They write down the order that they hear the words in, either 1-2 or 2-1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chaud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chou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sous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tout,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doux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trop </a:t>
            </a:r>
            <a:br>
              <a:rPr lang="en-US" b="0" dirty="0"/>
            </a:br>
            <a:endParaRPr lang="en-US" b="0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chaud</a:t>
            </a:r>
            <a:r>
              <a:rPr lang="en-GB" baseline="0" dirty="0"/>
              <a:t> [1852] chou [&gt;5000] </a:t>
            </a:r>
            <a:r>
              <a:rPr lang="en-GB" baseline="0" dirty="0" err="1"/>
              <a:t>seau</a:t>
            </a:r>
            <a:r>
              <a:rPr lang="en-GB" baseline="0" dirty="0"/>
              <a:t> [&gt;5000] sous [122] tout [24]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[513] dos [1672]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[2062]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[2180] trop [195]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8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indefinite article ‘des’ (some).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one or more than one, from the indefinite article.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Remind pupils that the article is the only way to tell – the –s on the written form of a plural French noun is not pronounced (i.e. is a silent final consonant)!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Student listen to the short sentences and decide if they hear un/</a:t>
            </a:r>
            <a:r>
              <a:rPr lang="en-US" b="0" dirty="0" err="1"/>
              <a:t>une</a:t>
            </a:r>
            <a:r>
              <a:rPr lang="en-US" b="0" dirty="0"/>
              <a:t> or des.</a:t>
            </a:r>
          </a:p>
          <a:p>
            <a:pPr marL="228600" indent="-228600">
              <a:buAutoNum type="arabicPeriod"/>
            </a:pPr>
            <a:r>
              <a:rPr lang="en-US" b="0" dirty="0"/>
              <a:t>Click to elicit and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Now, pupils listen again to decide if they hear ‘he has’ or ‘there is/as’</a:t>
            </a:r>
          </a:p>
          <a:p>
            <a:pPr marL="228600" indent="-228600">
              <a:buAutoNum type="arabicPeriod"/>
            </a:pPr>
            <a:r>
              <a:rPr lang="en-US" b="0" dirty="0"/>
              <a:t>Click to elicit and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Finally, click to reveal the full sentences and elicit English meanings.</a:t>
            </a:r>
          </a:p>
          <a:p>
            <a:pPr marL="228600" indent="-228600">
              <a:buAutoNum type="arabicPeriod"/>
            </a:pPr>
            <a:r>
              <a:rPr lang="en-US" b="0" dirty="0"/>
              <a:t>In addition, the pictures at the bottom could be used to elicit ‘un livre’, ‘des livres’ etc.. for additional practice.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réponse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problème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551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recap patterns of plural adjective agreement; to establish that you can often hear gender difference with adjectives but not number difference, so the article is very important.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236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connection between the articles un/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des and singular/plural nouns and adjectives.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Read the title and instructions and ensure the task scenario is understood.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Complete the example with the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the correct article for items 1-6.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write English meanings, then check them.  Alternatively elicit English meanings of the phrases orally.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6.  Finally, click </a:t>
            </a:r>
            <a:r>
              <a:rPr lang="en-GB" sz="1200" b="1" strike="noStrike" spc="-1" dirty="0">
                <a:latin typeface="Arial"/>
              </a:rPr>
              <a:t>ON EACH FRENCH SENTENCE </a:t>
            </a:r>
            <a:r>
              <a:rPr lang="en-GB" sz="1200" b="0" strike="noStrike" spc="-1" dirty="0">
                <a:latin typeface="Arial"/>
              </a:rPr>
              <a:t>to listen to the full sentences.  Draw pupils’ attention to the fact that you cannot hear the difference between singular/plural nouns and adjectives because of Silent Final Consonants.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This prepares them for the speaking task that follows, where they will need to keep focusing on the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vs. 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7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 (including modelling slide)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information and to model the task.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then turn away from the board, having copied the table headings and numbered 1-5 as per the table on this slide.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7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24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5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53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101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10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06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0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211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92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67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3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1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78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0.wav"/><Relationship Id="rId11" Type="http://schemas.openxmlformats.org/officeDocument/2006/relationships/audio" Target="../media/audio44.wav"/><Relationship Id="rId5" Type="http://schemas.openxmlformats.org/officeDocument/2006/relationships/image" Target="../media/image37.svg"/><Relationship Id="rId15" Type="http://schemas.openxmlformats.org/officeDocument/2006/relationships/image" Target="../media/image41.png"/><Relationship Id="rId10" Type="http://schemas.openxmlformats.org/officeDocument/2006/relationships/audio" Target="../media/audio43.wav"/><Relationship Id="rId4" Type="http://schemas.openxmlformats.org/officeDocument/2006/relationships/image" Target="../media/image36.png"/><Relationship Id="rId9" Type="http://schemas.openxmlformats.org/officeDocument/2006/relationships/audio" Target="../media/audio42.wav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audio" Target="../media/audio46.wav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5.wav"/><Relationship Id="rId11" Type="http://schemas.openxmlformats.org/officeDocument/2006/relationships/image" Target="../media/image42.png"/><Relationship Id="rId5" Type="http://schemas.openxmlformats.org/officeDocument/2006/relationships/image" Target="../media/image37.svg"/><Relationship Id="rId15" Type="http://schemas.openxmlformats.org/officeDocument/2006/relationships/image" Target="../media/image46.png"/><Relationship Id="rId10" Type="http://schemas.openxmlformats.org/officeDocument/2006/relationships/audio" Target="../media/audio49.wav"/><Relationship Id="rId4" Type="http://schemas.openxmlformats.org/officeDocument/2006/relationships/image" Target="../media/image36.png"/><Relationship Id="rId9" Type="http://schemas.openxmlformats.org/officeDocument/2006/relationships/audio" Target="../media/audio48.wav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image" Target="../media/image12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audio" Target="../media/audio15.wav"/><Relationship Id="rId15" Type="http://schemas.openxmlformats.org/officeDocument/2006/relationships/image" Target="../media/image19.png"/><Relationship Id="rId10" Type="http://schemas.openxmlformats.org/officeDocument/2006/relationships/audio" Target="../media/audio20.wav"/><Relationship Id="rId19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audio" Target="../media/audio19.wav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png"/><Relationship Id="rId3" Type="http://schemas.openxmlformats.org/officeDocument/2006/relationships/audio" Target="../media/audio24.wav"/><Relationship Id="rId7" Type="http://schemas.openxmlformats.org/officeDocument/2006/relationships/image" Target="../media/image1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image" Target="../media/image30.png"/><Relationship Id="rId5" Type="http://schemas.openxmlformats.org/officeDocument/2006/relationships/audio" Target="../media/audio26.wav"/><Relationship Id="rId10" Type="http://schemas.openxmlformats.org/officeDocument/2006/relationships/image" Target="../media/image29.png"/><Relationship Id="rId4" Type="http://schemas.openxmlformats.org/officeDocument/2006/relationships/audio" Target="../media/audio25.wav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36.wav"/><Relationship Id="rId18" Type="http://schemas.openxmlformats.org/officeDocument/2006/relationships/image" Target="../media/image3.gif"/><Relationship Id="rId3" Type="http://schemas.openxmlformats.org/officeDocument/2006/relationships/image" Target="../media/image32.png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audio" Target="../media/audio34.wav"/><Relationship Id="rId5" Type="http://schemas.openxmlformats.org/officeDocument/2006/relationships/audio" Target="../media/audio29.wav"/><Relationship Id="rId15" Type="http://schemas.openxmlformats.org/officeDocument/2006/relationships/image" Target="../media/image34.png"/><Relationship Id="rId10" Type="http://schemas.openxmlformats.org/officeDocument/2006/relationships/audio" Target="../media/audio33.wav"/><Relationship Id="rId19" Type="http://schemas.openxmlformats.org/officeDocument/2006/relationships/audio" Target="../media/audio38.wav"/><Relationship Id="rId4" Type="http://schemas.openxmlformats.org/officeDocument/2006/relationships/audio" Target="../media/audio28.wav"/><Relationship Id="rId9" Type="http://schemas.openxmlformats.org/officeDocument/2006/relationships/audio" Target="../media/audio32.wav"/><Relationship Id="rId14" Type="http://schemas.openxmlformats.org/officeDocument/2006/relationships/audio" Target="../media/audio3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26609" y="5511688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fr-F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some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fr-FR" sz="2800" b="1" i="1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[au]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CCFFB9-C92F-4483-A396-1F506AD9E8BC}"/>
              </a:ext>
            </a:extLst>
          </p:cNvPr>
          <p:cNvSpPr txBox="1"/>
          <p:nvPr/>
        </p:nvSpPr>
        <p:spPr>
          <a:xfrm>
            <a:off x="10016197" y="6472122"/>
            <a:ext cx="2175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6E9DD11-3D2B-42D8-8084-16C44BD432CB}"/>
              </a:ext>
            </a:extLst>
          </p:cNvPr>
          <p:cNvSpPr/>
          <p:nvPr/>
        </p:nvSpPr>
        <p:spPr>
          <a:xfrm>
            <a:off x="1499978" y="1329775"/>
            <a:ext cx="2806397" cy="2436870"/>
          </a:xfrm>
          <a:prstGeom prst="cloudCallout">
            <a:avLst>
              <a:gd name="adj1" fmla="val -62602"/>
              <a:gd name="adj2" fmla="val 30995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C9C52-73CC-42D8-8652-BF652970E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0"/>
          <a:stretch/>
        </p:blipFill>
        <p:spPr>
          <a:xfrm>
            <a:off x="1877586" y="2277338"/>
            <a:ext cx="1846247" cy="1067078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9B81CEF-8C98-46CE-96BA-9AFF706F90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2380864" y="1517082"/>
            <a:ext cx="749061" cy="1291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B1111-2225-4500-A9F9-D89375B05A29}"/>
              </a:ext>
            </a:extLst>
          </p:cNvPr>
          <p:cNvSpPr txBox="1"/>
          <p:nvPr/>
        </p:nvSpPr>
        <p:spPr>
          <a:xfrm>
            <a:off x="1250523" y="3695904"/>
            <a:ext cx="300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 </a:t>
            </a:r>
            <a:r>
              <a:rPr lang="en-GB" sz="24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professeure</a:t>
            </a:r>
            <a:r>
              <a:rPr lang="en-GB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idéale</a:t>
            </a:r>
            <a:endParaRPr lang="en-GB" sz="24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Picture 5" descr="A cartoon of a child with her hands on her hips&#10;&#10;Description automatically generated">
            <a:extLst>
              <a:ext uri="{FF2B5EF4-FFF2-40B4-BE49-F238E27FC236}">
                <a16:creationId xmlns:a16="http://schemas.microsoft.com/office/drawing/2014/main" id="{D9823AC2-88A9-45C0-AC21-A25512A93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8"/>
          <a:stretch/>
        </p:blipFill>
        <p:spPr>
          <a:xfrm flipH="1">
            <a:off x="-336425" y="3249352"/>
            <a:ext cx="1471267" cy="1242469"/>
          </a:xfrm>
          <a:prstGeom prst="ellipse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A4051A0-C873-4A7A-9305-7BB6B2FD54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9"/>
          <a:stretch/>
        </p:blipFill>
        <p:spPr>
          <a:xfrm>
            <a:off x="440218" y="3334575"/>
            <a:ext cx="1170228" cy="138981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hlinkClick r:id="" action="ppaction://noaction">
              <a:snd r:embed="rId6" name="8_1.wav"/>
            </a:hlinkClick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69425" y="275515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bleu.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/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6326863" y="2640996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blue exercise 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DC5C6-B9DA-4145-A9E3-1584D3AF310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89" y="2256031"/>
            <a:ext cx="1262690" cy="1262690"/>
          </a:xfrm>
          <a:prstGeom prst="rect">
            <a:avLst/>
          </a:prstGeom>
        </p:spPr>
      </p:pic>
      <p:sp>
        <p:nvSpPr>
          <p:cNvPr id="28" name="Rectangle 27">
            <a:hlinkClick r:id="" action="ppaction://noaction">
              <a:snd r:embed="rId8" name="8_2.wav"/>
            </a:hlinkClick>
            <a:extLst>
              <a:ext uri="{FF2B5EF4-FFF2-40B4-BE49-F238E27FC236}">
                <a16:creationId xmlns:a16="http://schemas.microsoft.com/office/drawing/2014/main" id="{6BE712BF-7589-4BFC-96BC-8600B1518255}"/>
              </a:ext>
            </a:extLst>
          </p:cNvPr>
          <p:cNvSpPr/>
          <p:nvPr/>
        </p:nvSpPr>
        <p:spPr>
          <a:xfrm>
            <a:off x="169425" y="350166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rouges.</a:t>
            </a:r>
          </a:p>
        </p:txBody>
      </p:sp>
      <p:sp>
        <p:nvSpPr>
          <p:cNvPr id="29" name="Rectangle 28">
            <a:hlinkClick r:id="" action="ppaction://noaction">
              <a:snd r:embed="rId9" name="8_3.wav"/>
            </a:hlinkClick>
            <a:extLst>
              <a:ext uri="{FF2B5EF4-FFF2-40B4-BE49-F238E27FC236}">
                <a16:creationId xmlns:a16="http://schemas.microsoft.com/office/drawing/2014/main" id="{40C4BCFD-8B0A-4291-A010-8C8B66CB07CE}"/>
              </a:ext>
            </a:extLst>
          </p:cNvPr>
          <p:cNvSpPr/>
          <p:nvPr/>
        </p:nvSpPr>
        <p:spPr>
          <a:xfrm>
            <a:off x="169425" y="418819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modernes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hlinkClick r:id="" action="ppaction://noaction">
              <a:snd r:embed="rId10" name="8_4.wav"/>
            </a:hlinkClick>
            <a:extLst>
              <a:ext uri="{FF2B5EF4-FFF2-40B4-BE49-F238E27FC236}">
                <a16:creationId xmlns:a16="http://schemas.microsoft.com/office/drawing/2014/main" id="{1E0CCAAE-0AF4-408D-9F32-3A0F04F04E49}"/>
              </a:ext>
            </a:extLst>
          </p:cNvPr>
          <p:cNvSpPr/>
          <p:nvPr/>
        </p:nvSpPr>
        <p:spPr>
          <a:xfrm>
            <a:off x="169425" y="4917955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Rectangle 34">
            <a:hlinkClick r:id="" action="ppaction://noaction">
              <a:snd r:embed="rId11" name="8_5.wav"/>
            </a:hlinkClick>
            <a:extLst>
              <a:ext uri="{FF2B5EF4-FFF2-40B4-BE49-F238E27FC236}">
                <a16:creationId xmlns:a16="http://schemas.microsoft.com/office/drawing/2014/main" id="{340D33E8-7979-4CC9-A0BF-EDCDC99DBFAD}"/>
              </a:ext>
            </a:extLst>
          </p:cNvPr>
          <p:cNvSpPr/>
          <p:nvPr/>
        </p:nvSpPr>
        <p:spPr>
          <a:xfrm>
            <a:off x="169425" y="568828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important.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8B86B1-471E-449F-A474-C9ADCFEC1E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06" y="3312639"/>
            <a:ext cx="746713" cy="7222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A72CD5-2DD9-402C-BD1B-20908CFCE1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13" y="3298792"/>
            <a:ext cx="746713" cy="7222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0BC75D-F76C-487B-8A04-590F45FF49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9" y="3298792"/>
            <a:ext cx="746713" cy="722212"/>
          </a:xfrm>
          <a:prstGeom prst="rect">
            <a:avLst/>
          </a:prstGeom>
        </p:spPr>
      </p:pic>
      <p:pic>
        <p:nvPicPr>
          <p:cNvPr id="15" name="Picture 14" descr="A picture containing text, yellow, indoor, building&#10;&#10;Description automatically generated">
            <a:extLst>
              <a:ext uri="{FF2B5EF4-FFF2-40B4-BE49-F238E27FC236}">
                <a16:creationId xmlns:a16="http://schemas.microsoft.com/office/drawing/2014/main" id="{ADB749EF-72D5-4266-9089-A2FEB79AA7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98" y="4003929"/>
            <a:ext cx="444996" cy="774959"/>
          </a:xfrm>
          <a:prstGeom prst="rect">
            <a:avLst/>
          </a:prstGeom>
        </p:spPr>
      </p:pic>
      <p:pic>
        <p:nvPicPr>
          <p:cNvPr id="41" name="Picture 40" descr="A picture containing text, yellow, indoor, building&#10;&#10;Description automatically generated">
            <a:extLst>
              <a:ext uri="{FF2B5EF4-FFF2-40B4-BE49-F238E27FC236}">
                <a16:creationId xmlns:a16="http://schemas.microsoft.com/office/drawing/2014/main" id="{65082A96-C6B2-4074-9A87-2AFB1B71B1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81" y="3998149"/>
            <a:ext cx="441242" cy="768421"/>
          </a:xfrm>
          <a:prstGeom prst="rect">
            <a:avLst/>
          </a:prstGeom>
        </p:spPr>
      </p:pic>
      <p:pic>
        <p:nvPicPr>
          <p:cNvPr id="42" name="Picture 41" descr="A picture containing text, yellow, indoor, building&#10;&#10;Description automatically generated">
            <a:extLst>
              <a:ext uri="{FF2B5EF4-FFF2-40B4-BE49-F238E27FC236}">
                <a16:creationId xmlns:a16="http://schemas.microsoft.com/office/drawing/2014/main" id="{6842D144-7F6E-4AE3-842F-06072D0402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93" y="3979015"/>
            <a:ext cx="444996" cy="7749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1E94BE-C9C4-4F77-93C9-7FB1383E7A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63" y="5564605"/>
            <a:ext cx="722383" cy="566055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C846323-927D-4DB6-83C0-73896006EA1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32633" r="43291" b="52963"/>
          <a:stretch/>
        </p:blipFill>
        <p:spPr>
          <a:xfrm>
            <a:off x="2170966" y="4970841"/>
            <a:ext cx="594096" cy="4991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C31AA206-DC83-481D-B2C3-85D7D0F8188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13267" r="41352" b="72171"/>
          <a:stretch/>
        </p:blipFill>
        <p:spPr>
          <a:xfrm>
            <a:off x="1309757" y="4970841"/>
            <a:ext cx="594704" cy="4703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806351-8BE7-43CC-A97B-A03E6642B0AE}"/>
              </a:ext>
            </a:extLst>
          </p:cNvPr>
          <p:cNvSpPr txBox="1"/>
          <p:nvPr/>
        </p:nvSpPr>
        <p:spPr>
          <a:xfrm>
            <a:off x="8450364" y="3573186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red pencils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E52AB1-B8BD-4E3C-BE39-98DC75427679}"/>
              </a:ext>
            </a:extLst>
          </p:cNvPr>
          <p:cNvSpPr txBox="1"/>
          <p:nvPr/>
        </p:nvSpPr>
        <p:spPr>
          <a:xfrm>
            <a:off x="8485956" y="4091936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modern doors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EFD9E1-9F5D-464F-A623-E0C450D2C6DF}"/>
              </a:ext>
            </a:extLst>
          </p:cNvPr>
          <p:cNvSpPr txBox="1"/>
          <p:nvPr/>
        </p:nvSpPr>
        <p:spPr>
          <a:xfrm>
            <a:off x="8505539" y="4810898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dates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A9B45-15E2-4160-A39A-55B6328F4D97}"/>
              </a:ext>
            </a:extLst>
          </p:cNvPr>
          <p:cNvSpPr txBox="1"/>
          <p:nvPr/>
        </p:nvSpPr>
        <p:spPr>
          <a:xfrm>
            <a:off x="6338258" y="5543635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book</a:t>
            </a:r>
          </a:p>
        </p:txBody>
      </p:sp>
    </p:spTree>
    <p:extLst>
      <p:ext uri="{BB962C8B-B14F-4D97-AF65-F5344CB8AC3E}">
        <p14:creationId xmlns:p14="http://schemas.microsoft.com/office/powerpoint/2010/main" val="13585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8" grpId="0" animBg="1"/>
      <p:bldP spid="29" grpId="0" animBg="1"/>
      <p:bldP spid="31" grpId="0" animBg="1"/>
      <p:bldP spid="35" grpId="0" animBg="1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hlinkClick r:id="" action="ppaction://noaction">
              <a:snd r:embed="rId6" name="8_6.wav"/>
            </a:hlinkClick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69425" y="275515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modernes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/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8450364" y="2637931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modern chairs</a:t>
            </a:r>
          </a:p>
        </p:txBody>
      </p:sp>
      <p:sp>
        <p:nvSpPr>
          <p:cNvPr id="28" name="Rectangle 27">
            <a:hlinkClick r:id="" action="ppaction://noaction">
              <a:snd r:embed="rId7" name="8_7 (une fenêtre ouverte).wav"/>
            </a:hlinkClick>
            <a:extLst>
              <a:ext uri="{FF2B5EF4-FFF2-40B4-BE49-F238E27FC236}">
                <a16:creationId xmlns:a16="http://schemas.microsoft.com/office/drawing/2014/main" id="{6BE712BF-7589-4BFC-96BC-8600B1518255}"/>
              </a:ext>
            </a:extLst>
          </p:cNvPr>
          <p:cNvSpPr/>
          <p:nvPr/>
        </p:nvSpPr>
        <p:spPr>
          <a:xfrm>
            <a:off x="169425" y="350166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ouverte.</a:t>
            </a:r>
          </a:p>
        </p:txBody>
      </p:sp>
      <p:sp>
        <p:nvSpPr>
          <p:cNvPr id="29" name="Rectangle 28">
            <a:hlinkClick r:id="" action="ppaction://noaction">
              <a:snd r:embed="rId8" name="8_8.wav"/>
            </a:hlinkClick>
            <a:extLst>
              <a:ext uri="{FF2B5EF4-FFF2-40B4-BE49-F238E27FC236}">
                <a16:creationId xmlns:a16="http://schemas.microsoft.com/office/drawing/2014/main" id="{40C4BCFD-8B0A-4291-A010-8C8B66CB07CE}"/>
              </a:ext>
            </a:extLst>
          </p:cNvPr>
          <p:cNvSpPr/>
          <p:nvPr/>
        </p:nvSpPr>
        <p:spPr>
          <a:xfrm>
            <a:off x="169425" y="418819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 simples.</a:t>
            </a:r>
          </a:p>
        </p:txBody>
      </p:sp>
      <p:sp>
        <p:nvSpPr>
          <p:cNvPr id="31" name="Rectangle 30">
            <a:hlinkClick r:id="" action="ppaction://noaction">
              <a:snd r:embed="rId9" name="8_9.wav"/>
            </a:hlinkClick>
            <a:extLst>
              <a:ext uri="{FF2B5EF4-FFF2-40B4-BE49-F238E27FC236}">
                <a16:creationId xmlns:a16="http://schemas.microsoft.com/office/drawing/2014/main" id="{1E0CCAAE-0AF4-408D-9F32-3A0F04F04E49}"/>
              </a:ext>
            </a:extLst>
          </p:cNvPr>
          <p:cNvSpPr/>
          <p:nvPr/>
        </p:nvSpPr>
        <p:spPr>
          <a:xfrm>
            <a:off x="169425" y="4917955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Rectangle 34">
            <a:hlinkClick r:id="" action="ppaction://noaction">
              <a:snd r:embed="rId10" name="8_10.wav"/>
            </a:hlinkClick>
            <a:extLst>
              <a:ext uri="{FF2B5EF4-FFF2-40B4-BE49-F238E27FC236}">
                <a16:creationId xmlns:a16="http://schemas.microsoft.com/office/drawing/2014/main" id="{340D33E8-7979-4CC9-A0BF-EDCDC99DBFAD}"/>
              </a:ext>
            </a:extLst>
          </p:cNvPr>
          <p:cNvSpPr/>
          <p:nvPr/>
        </p:nvSpPr>
        <p:spPr>
          <a:xfrm>
            <a:off x="169425" y="568828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spéciale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806351-8BE7-43CC-A97B-A03E6642B0AE}"/>
              </a:ext>
            </a:extLst>
          </p:cNvPr>
          <p:cNvSpPr txBox="1"/>
          <p:nvPr/>
        </p:nvSpPr>
        <p:spPr>
          <a:xfrm>
            <a:off x="6283083" y="3379646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open window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E52AB1-B8BD-4E3C-BE39-98DC75427679}"/>
              </a:ext>
            </a:extLst>
          </p:cNvPr>
          <p:cNvSpPr txBox="1"/>
          <p:nvPr/>
        </p:nvSpPr>
        <p:spPr>
          <a:xfrm>
            <a:off x="8485956" y="4292588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simple ideas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EFD9E1-9F5D-464F-A623-E0C450D2C6DF}"/>
              </a:ext>
            </a:extLst>
          </p:cNvPr>
          <p:cNvSpPr txBox="1"/>
          <p:nvPr/>
        </p:nvSpPr>
        <p:spPr>
          <a:xfrm>
            <a:off x="8505539" y="4810898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days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A9B45-15E2-4160-A39A-55B6328F4D97}"/>
              </a:ext>
            </a:extLst>
          </p:cNvPr>
          <p:cNvSpPr txBox="1"/>
          <p:nvPr/>
        </p:nvSpPr>
        <p:spPr>
          <a:xfrm>
            <a:off x="6338258" y="5712984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special list</a:t>
            </a:r>
          </a:p>
        </p:txBody>
      </p:sp>
      <p:pic>
        <p:nvPicPr>
          <p:cNvPr id="4" name="Picture 3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1C2C538D-B500-46E2-A3FA-7C4CBFC31D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60" y="2561450"/>
            <a:ext cx="499188" cy="75976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5CF9322-02CE-4DA0-981D-2BDC957964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99" y="3505761"/>
            <a:ext cx="742268" cy="520747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9C8E6C4A-90D4-4F6C-8748-AD8B1032B5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1" y="4145022"/>
            <a:ext cx="539525" cy="603664"/>
          </a:xfrm>
          <a:prstGeom prst="rect">
            <a:avLst/>
          </a:prstGeom>
        </p:spPr>
      </p:pic>
      <p:pic>
        <p:nvPicPr>
          <p:cNvPr id="50" name="Picture 49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FAC4BCF0-578F-4DDC-A635-3FDFBA71CC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77" y="2561449"/>
            <a:ext cx="499188" cy="759763"/>
          </a:xfrm>
          <a:prstGeom prst="rect">
            <a:avLst/>
          </a:prstGeom>
        </p:spPr>
      </p:pic>
      <p:pic>
        <p:nvPicPr>
          <p:cNvPr id="51" name="Picture 50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B182BFA3-B016-40AB-8734-D7BE08059A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22" y="2539462"/>
            <a:ext cx="499188" cy="759763"/>
          </a:xfrm>
          <a:prstGeom prst="rect">
            <a:avLst/>
          </a:prstGeom>
        </p:spPr>
      </p:pic>
      <p:pic>
        <p:nvPicPr>
          <p:cNvPr id="52" name="Picture 51" descr="Shape&#10;&#10;Description automatically generated">
            <a:extLst>
              <a:ext uri="{FF2B5EF4-FFF2-40B4-BE49-F238E27FC236}">
                <a16:creationId xmlns:a16="http://schemas.microsoft.com/office/drawing/2014/main" id="{B71819C5-CD59-49B9-8DBB-55841BB3DF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48" y="4157202"/>
            <a:ext cx="539525" cy="603664"/>
          </a:xfrm>
          <a:prstGeom prst="rect">
            <a:avLst/>
          </a:prstGeom>
        </p:spPr>
      </p:pic>
      <p:pic>
        <p:nvPicPr>
          <p:cNvPr id="53" name="Picture 52" descr="Shape&#10;&#10;Description automatically generated">
            <a:extLst>
              <a:ext uri="{FF2B5EF4-FFF2-40B4-BE49-F238E27FC236}">
                <a16:creationId xmlns:a16="http://schemas.microsoft.com/office/drawing/2014/main" id="{94E076E9-09E6-48B9-A1D1-165ABF12DF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1" y="4157202"/>
            <a:ext cx="539525" cy="603664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9074391-5DE0-4F59-921A-4CEF218F76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41" y="5696562"/>
            <a:ext cx="1224526" cy="612263"/>
          </a:xfrm>
          <a:prstGeom prst="rect">
            <a:avLst/>
          </a:prstGeom>
        </p:spPr>
      </p:pic>
      <p:pic>
        <p:nvPicPr>
          <p:cNvPr id="32" name="Graphic 31" descr="Flip calendar">
            <a:extLst>
              <a:ext uri="{FF2B5EF4-FFF2-40B4-BE49-F238E27FC236}">
                <a16:creationId xmlns:a16="http://schemas.microsoft.com/office/drawing/2014/main" id="{5F9E285A-667B-424F-8B42-431D51FC2F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1466" y="4730643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A5916D7-DAB9-4576-88F8-6C7B6D457A7B}"/>
              </a:ext>
            </a:extLst>
          </p:cNvPr>
          <p:cNvSpPr txBox="1"/>
          <p:nvPr/>
        </p:nvSpPr>
        <p:spPr>
          <a:xfrm>
            <a:off x="1098325" y="5070221"/>
            <a:ext cx="71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Fri</a:t>
            </a:r>
          </a:p>
        </p:txBody>
      </p:sp>
      <p:pic>
        <p:nvPicPr>
          <p:cNvPr id="54" name="Graphic 53" descr="Flip calendar">
            <a:extLst>
              <a:ext uri="{FF2B5EF4-FFF2-40B4-BE49-F238E27FC236}">
                <a16:creationId xmlns:a16="http://schemas.microsoft.com/office/drawing/2014/main" id="{BED85F4C-5E66-4844-8EA2-1EADDCFAC5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30043" y="4719392"/>
            <a:ext cx="914400" cy="914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037E5E0-3DF6-4A85-BA91-82A28C917FC7}"/>
              </a:ext>
            </a:extLst>
          </p:cNvPr>
          <p:cNvSpPr txBox="1"/>
          <p:nvPr/>
        </p:nvSpPr>
        <p:spPr>
          <a:xfrm>
            <a:off x="1916902" y="5058970"/>
            <a:ext cx="71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Sat</a:t>
            </a:r>
          </a:p>
        </p:txBody>
      </p:sp>
    </p:spTree>
    <p:extLst>
      <p:ext uri="{BB962C8B-B14F-4D97-AF65-F5344CB8AC3E}">
        <p14:creationId xmlns:p14="http://schemas.microsoft.com/office/powerpoint/2010/main" val="26897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8" grpId="0" animBg="1"/>
      <p:bldP spid="29" grpId="0" animBg="1"/>
      <p:bldP spid="31" grpId="0" animBg="1"/>
      <p:bldP spid="35" grpId="0" animBg="1"/>
      <p:bldP spid="46" grpId="0"/>
      <p:bldP spid="47" grpId="0"/>
      <p:bldP spid="48" grpId="0"/>
      <p:bldP spid="49" grpId="0"/>
      <p:bldP spid="33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411978" y="1435730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9" name="Google Shape;342;p5">
            <a:extLst>
              <a:ext uri="{FF2B5EF4-FFF2-40B4-BE49-F238E27FC236}">
                <a16:creationId xmlns:a16="http://schemas.microsoft.com/office/drawing/2014/main" id="{5F7553C1-5D65-458A-AEF4-8B3E710B8D26}"/>
              </a:ext>
            </a:extLst>
          </p:cNvPr>
          <p:cNvSpPr txBox="1"/>
          <p:nvPr/>
        </p:nvSpPr>
        <p:spPr>
          <a:xfrm>
            <a:off x="2050477" y="640524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91EF59E2-78C8-439B-B762-AB6FDB86761F}"/>
              </a:ext>
            </a:extLst>
          </p:cNvPr>
          <p:cNvGrpSpPr/>
          <p:nvPr/>
        </p:nvGrpSpPr>
        <p:grpSpPr>
          <a:xfrm>
            <a:off x="2521107" y="3480967"/>
            <a:ext cx="2856900" cy="2905322"/>
            <a:chOff x="5064823" y="1196357"/>
            <a:chExt cx="2856900" cy="2905322"/>
          </a:xfrm>
        </p:grpSpPr>
        <p:pic>
          <p:nvPicPr>
            <p:cNvPr id="11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8668730D-F374-42D2-9A3F-30C38E3EBEE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95DB7AE7-86A3-4C6B-B6FD-6F6C0C76120E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" name="Google Shape;346;p5">
              <a:extLst>
                <a:ext uri="{FF2B5EF4-FFF2-40B4-BE49-F238E27FC236}">
                  <a16:creationId xmlns:a16="http://schemas.microsoft.com/office/drawing/2014/main" id="{4B5F00FF-8FD3-43F3-AF1C-40249A25C59E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3" name="gauche">
            <a:hlinkClick r:id="" action="ppaction://media"/>
            <a:extLst>
              <a:ext uri="{FF2B5EF4-FFF2-40B4-BE49-F238E27FC236}">
                <a16:creationId xmlns:a16="http://schemas.microsoft.com/office/drawing/2014/main" id="{E78BD997-223B-421A-84CA-4D156A6E3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6901" y="3367257"/>
            <a:ext cx="4954955" cy="27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2727176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5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ph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r>
              <a:rPr lang="en-GB" sz="54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eau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514693" y="4630800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ssi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18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EDDC9A81-EF5E-4B7F-9700-F7EE0702B818}"/>
              </a:ext>
            </a:extLst>
          </p:cNvPr>
          <p:cNvGrpSpPr/>
          <p:nvPr/>
        </p:nvGrpSpPr>
        <p:grpSpPr>
          <a:xfrm>
            <a:off x="4765061" y="2979788"/>
            <a:ext cx="2856900" cy="2905322"/>
            <a:chOff x="5064823" y="1196357"/>
            <a:chExt cx="2856900" cy="2905322"/>
          </a:xfrm>
        </p:grpSpPr>
        <p:pic>
          <p:nvPicPr>
            <p:cNvPr id="19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CF26CFC3-E497-4D10-B2DE-681659794CA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672E601D-4A3B-48FC-BEF6-4EF660B4FBA6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" name="Google Shape;346;p5">
              <a:extLst>
                <a:ext uri="{FF2B5EF4-FFF2-40B4-BE49-F238E27FC236}">
                  <a16:creationId xmlns:a16="http://schemas.microsoft.com/office/drawing/2014/main" id="{2604BBAE-078C-4C25-B391-7775ECC749D8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2" name="Google Shape;362;p6" descr="red cross">
            <a:extLst>
              <a:ext uri="{FF2B5EF4-FFF2-40B4-BE49-F238E27FC236}">
                <a16:creationId xmlns:a16="http://schemas.microsoft.com/office/drawing/2014/main" id="{C0D0531B-AFE8-4624-9EE8-DEE5BABACA5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1932" y="2896853"/>
            <a:ext cx="1422921" cy="162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70;p6" descr="water droplet">
            <a:extLst>
              <a:ext uri="{FF2B5EF4-FFF2-40B4-BE49-F238E27FC236}">
                <a16:creationId xmlns:a16="http://schemas.microsoft.com/office/drawing/2014/main" id="{4EC0A8FE-4859-4424-9AF8-C3592778EE7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02583" y="2799085"/>
            <a:ext cx="1109142" cy="16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028D22C8-BF71-4150-B336-794644F0FCB0}"/>
              </a:ext>
            </a:extLst>
          </p:cNvPr>
          <p:cNvSpPr/>
          <p:nvPr/>
        </p:nvSpPr>
        <p:spPr>
          <a:xfrm>
            <a:off x="-572260" y="5416937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[also]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F83E10A3-823A-4BE5-BC23-235A3A4F6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0" y="5350619"/>
            <a:ext cx="1209058" cy="1100044"/>
          </a:xfrm>
          <a:prstGeom prst="rect">
            <a:avLst/>
          </a:prstGeom>
        </p:spPr>
      </p:pic>
      <p:sp>
        <p:nvSpPr>
          <p:cNvPr id="26" name="Google Shape;342;p5">
            <a:extLst>
              <a:ext uri="{FF2B5EF4-FFF2-40B4-BE49-F238E27FC236}">
                <a16:creationId xmlns:a16="http://schemas.microsoft.com/office/drawing/2014/main" id="{1ECE835F-F114-42E4-AF67-44CB88CEBD67}"/>
              </a:ext>
            </a:extLst>
          </p:cNvPr>
          <p:cNvSpPr txBox="1"/>
          <p:nvPr/>
        </p:nvSpPr>
        <p:spPr>
          <a:xfrm>
            <a:off x="1985418" y="449699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1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12" grpId="0"/>
      <p:bldP spid="13" grpId="0"/>
      <p:bldP spid="14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0823384"/>
              </p:ext>
            </p:extLst>
          </p:nvPr>
        </p:nvGraphicFramePr>
        <p:xfrm>
          <a:off x="1394846" y="1674160"/>
          <a:ext cx="8663553" cy="4742137"/>
        </p:xfrm>
        <a:graphic>
          <a:graphicData uri="http://schemas.openxmlformats.org/drawingml/2006/table">
            <a:tbl>
              <a:tblPr/>
              <a:tblGrid>
                <a:gridCol w="419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6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4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28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US" sz="28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chou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US" sz="28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endParaRPr lang="en-US" sz="2800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</a:t>
                      </a:r>
                      <a:r>
                        <a:rPr lang="en-US" sz="2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US" sz="28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ô</a:t>
                      </a:r>
                      <a:r>
                        <a:rPr lang="en-US" sz="2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US" sz="28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tou</a:t>
                      </a:r>
                      <a:r>
                        <a:rPr lang="en-US" sz="2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dou</a:t>
                      </a:r>
                      <a:r>
                        <a:rPr lang="en-US" sz="2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US" sz="28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US" sz="28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US" sz="2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8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</a:t>
                      </a:r>
                      <a:r>
                        <a:rPr lang="en-US" sz="28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US" sz="2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trou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802873" y="27439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802873" y="352332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4_3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802873" y="42568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4_4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802873" y="5022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802873" y="58613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33135" y="660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lang="en-GB" b="1" dirty="0"/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C’est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[(e)au]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  [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] ?</a:t>
            </a:r>
            <a:endParaRPr lang="en-GB" sz="2800" b="1" spc="-1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C9EDB8-9300-43D3-B732-94E4DE39F318}"/>
              </a:ext>
            </a:extLst>
          </p:cNvPr>
          <p:cNvSpPr txBox="1"/>
          <p:nvPr/>
        </p:nvSpPr>
        <p:spPr>
          <a:xfrm>
            <a:off x="0" y="635615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bon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018AD9-16C3-4B97-8BF9-002254B69265}"/>
              </a:ext>
            </a:extLst>
          </p:cNvPr>
          <p:cNvSpPr txBox="1"/>
          <p:nvPr/>
        </p:nvSpPr>
        <p:spPr>
          <a:xfrm>
            <a:off x="10197885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068BBE-0972-498A-9039-360ED2C6064F}"/>
              </a:ext>
            </a:extLst>
          </p:cNvPr>
          <p:cNvSpPr txBox="1"/>
          <p:nvPr/>
        </p:nvSpPr>
        <p:spPr>
          <a:xfrm>
            <a:off x="11194942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EDF18A-214C-43A5-9F54-F77D292038C3}"/>
              </a:ext>
            </a:extLst>
          </p:cNvPr>
          <p:cNvSpPr txBox="1"/>
          <p:nvPr/>
        </p:nvSpPr>
        <p:spPr>
          <a:xfrm>
            <a:off x="10242820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57C3B9-6749-4421-B881-6DA1F29FA6E5}"/>
              </a:ext>
            </a:extLst>
          </p:cNvPr>
          <p:cNvSpPr txBox="1"/>
          <p:nvPr/>
        </p:nvSpPr>
        <p:spPr>
          <a:xfrm>
            <a:off x="11239877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0EB5F-C4EF-4C3A-BD26-F3DACAA1B806}"/>
              </a:ext>
            </a:extLst>
          </p:cNvPr>
          <p:cNvSpPr txBox="1"/>
          <p:nvPr/>
        </p:nvSpPr>
        <p:spPr>
          <a:xfrm>
            <a:off x="10273816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93C6A2-B9B5-42E2-A2A7-93C86B043415}"/>
              </a:ext>
            </a:extLst>
          </p:cNvPr>
          <p:cNvSpPr txBox="1"/>
          <p:nvPr/>
        </p:nvSpPr>
        <p:spPr>
          <a:xfrm>
            <a:off x="11270873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9C8EE4-DDAE-4664-ADFE-2FFB4167ACE0}"/>
              </a:ext>
            </a:extLst>
          </p:cNvPr>
          <p:cNvSpPr txBox="1"/>
          <p:nvPr/>
        </p:nvSpPr>
        <p:spPr>
          <a:xfrm>
            <a:off x="10239699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73E5E3-6258-46BE-8D95-2BBE50921A3A}"/>
              </a:ext>
            </a:extLst>
          </p:cNvPr>
          <p:cNvSpPr txBox="1"/>
          <p:nvPr/>
        </p:nvSpPr>
        <p:spPr>
          <a:xfrm>
            <a:off x="11236756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C0DB1F-84E3-4A37-BFBE-1EB8ECA9EEB9}"/>
              </a:ext>
            </a:extLst>
          </p:cNvPr>
          <p:cNvSpPr txBox="1"/>
          <p:nvPr/>
        </p:nvSpPr>
        <p:spPr>
          <a:xfrm>
            <a:off x="10255197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2E7395-3817-4004-A2B5-50CA387673D6}"/>
              </a:ext>
            </a:extLst>
          </p:cNvPr>
          <p:cNvSpPr txBox="1"/>
          <p:nvPr/>
        </p:nvSpPr>
        <p:spPr>
          <a:xfrm>
            <a:off x="11252254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FAF563-9A36-4662-AC98-D6A1754BC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13" y="361966"/>
            <a:ext cx="1739682" cy="8634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8F310-720F-4B69-BCAA-F9F6191A66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83" y="339463"/>
            <a:ext cx="1853968" cy="10539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51CA23B-45A6-46EF-84AD-30DDE6963A18}"/>
              </a:ext>
            </a:extLst>
          </p:cNvPr>
          <p:cNvSpPr/>
          <p:nvPr/>
        </p:nvSpPr>
        <p:spPr>
          <a:xfrm>
            <a:off x="8261269" y="559425"/>
            <a:ext cx="62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6711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  <a:hlinkClick r:id="" action="ppaction://noaction">
                  <a:snd r:embed="rId7" name="5_0 title.wav"/>
                </a:hlinkClick>
              </a:rPr>
              <a:t>Some | 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10159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‘some’ (plural),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_______.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837272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237" y="2911021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236" y="448275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136948" y="221112"/>
            <a:ext cx="3318388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583085" y="5218999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2440" y="404767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843124" y="4592833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837683" y="228732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livres.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8F07F-058F-4D2E-9F85-D1F8C3ABCA4D}"/>
              </a:ext>
            </a:extLst>
          </p:cNvPr>
          <p:cNvSpPr/>
          <p:nvPr/>
        </p:nvSpPr>
        <p:spPr>
          <a:xfrm>
            <a:off x="5007424" y="972598"/>
            <a:ext cx="80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B0695-8503-4887-ADE9-B2D4DBF8324D}"/>
              </a:ext>
            </a:extLst>
          </p:cNvPr>
          <p:cNvSpPr txBox="1"/>
          <p:nvPr/>
        </p:nvSpPr>
        <p:spPr>
          <a:xfrm>
            <a:off x="204235" y="1623893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To say ‘there are’, use __________.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91DF0-7359-4A09-9019-283485299F57}"/>
              </a:ext>
            </a:extLst>
          </p:cNvPr>
          <p:cNvSpPr/>
          <p:nvPr/>
        </p:nvSpPr>
        <p:spPr>
          <a:xfrm>
            <a:off x="6634247" y="1570940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B57D7-0E44-4731-B586-EE351B6D92E7}"/>
              </a:ext>
            </a:extLst>
          </p:cNvPr>
          <p:cNvSpPr txBox="1"/>
          <p:nvPr/>
        </p:nvSpPr>
        <p:spPr>
          <a:xfrm>
            <a:off x="6648561" y="2844409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8D20432-BFD1-4AA3-8836-A05A8DE0682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6001" y="2918158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C60E2C95-B428-4AB7-A1D2-D3D6878684B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96000" y="448988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0F02D3-853E-4830-8ACF-4B47C3C5084F}"/>
              </a:ext>
            </a:extLst>
          </p:cNvPr>
          <p:cNvSpPr txBox="1"/>
          <p:nvPr/>
        </p:nvSpPr>
        <p:spPr>
          <a:xfrm>
            <a:off x="6729447" y="398420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1D64F-8248-46A4-A6E5-E01C7D6F900C}"/>
              </a:ext>
            </a:extLst>
          </p:cNvPr>
          <p:cNvSpPr txBox="1"/>
          <p:nvPr/>
        </p:nvSpPr>
        <p:spPr>
          <a:xfrm>
            <a:off x="6734888" y="459997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0D7296-1407-4CFC-AF54-E0CA9951F55D}"/>
              </a:ext>
            </a:extLst>
          </p:cNvPr>
          <p:cNvSpPr txBox="1"/>
          <p:nvPr/>
        </p:nvSpPr>
        <p:spPr>
          <a:xfrm>
            <a:off x="6729447" y="229446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livres.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1E80D01-0BB9-41B3-9F2F-15F45878B7FC}"/>
              </a:ext>
            </a:extLst>
          </p:cNvPr>
          <p:cNvSpPr/>
          <p:nvPr/>
        </p:nvSpPr>
        <p:spPr>
          <a:xfrm>
            <a:off x="6372281" y="5238169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French,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and sound a bit similar.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0" grpId="0" animBg="1"/>
      <p:bldP spid="41" grpId="0" animBg="1"/>
      <p:bldP spid="24" grpId="0"/>
      <p:bldP spid="26" grpId="0"/>
      <p:bldP spid="27" grpId="0"/>
      <p:bldP spid="3" grpId="0"/>
      <p:bldP spid="21" grpId="0"/>
      <p:bldP spid="22" grpId="0"/>
      <p:bldP spid="23" grpId="0"/>
      <p:bldP spid="33" grpId="0"/>
      <p:bldP spid="34" grpId="0"/>
      <p:bldP spid="35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995582"/>
              </p:ext>
            </p:extLst>
          </p:nvPr>
        </p:nvGraphicFramePr>
        <p:xfrm>
          <a:off x="4128343" y="1484395"/>
          <a:ext cx="3435840" cy="4153972"/>
        </p:xfrm>
        <a:graphic>
          <a:graphicData uri="http://schemas.openxmlformats.org/drawingml/2006/table">
            <a:tbl>
              <a:tblPr/>
              <a:tblGrid>
                <a:gridCol w="167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71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one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some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9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2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8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2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3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2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4031823"/>
              </p:ext>
            </p:extLst>
          </p:nvPr>
        </p:nvGraphicFramePr>
        <p:xfrm>
          <a:off x="215529" y="1498608"/>
          <a:ext cx="3796534" cy="4139758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une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réponse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y a des questions.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des crayons.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un livre.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des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tâches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un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problème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49115E97-805A-47DF-8E99-625E63669FC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721346" y="2610743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8" name="Google Shape;244;p34">
            <a:extLst>
              <a:ext uri="{FF2B5EF4-FFF2-40B4-BE49-F238E27FC236}">
                <a16:creationId xmlns:a16="http://schemas.microsoft.com/office/drawing/2014/main" id="{0E309600-9055-4E5A-AF28-2303C70DB9C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64599" y="3136512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10" name="Google Shape;246;p34">
            <a:extLst>
              <a:ext uri="{FF2B5EF4-FFF2-40B4-BE49-F238E27FC236}">
                <a16:creationId xmlns:a16="http://schemas.microsoft.com/office/drawing/2014/main" id="{240BE36F-9B70-40C2-9ACA-C4D1004D51A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666087" y="4136833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64599" y="4614240"/>
            <a:ext cx="539280" cy="551507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5" name="6_1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31809" y="260360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6_2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31809" y="31328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6_3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31809" y="363000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31809" y="412719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6_5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31809" y="466322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6_6 (un2)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31809" y="516041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1" name="Add_W9_6.1M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15408" y="566055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Choisis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‘one’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‘some’ de 1 à 6.</a:t>
            </a:r>
          </a:p>
        </p:txBody>
      </p:sp>
      <p:sp>
        <p:nvSpPr>
          <p:cNvPr id="24" name="CustomShape 6">
            <a:hlinkClick r:id="" action="ppaction://noaction">
              <a:snd r:embed="rId12" name="6_0 title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lang="de-DE" sz="2800" b="1" spc="-1" dirty="0">
                <a:solidFill>
                  <a:srgbClr val="002060"/>
                </a:solidFill>
                <a:latin typeface="Century gothic"/>
              </a:rPr>
              <a:t>C’est au singulier ou au pluriel ?</a:t>
            </a:r>
            <a:endParaRPr lang="en-GB" sz="2800" b="1" spc="-1" dirty="0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29" name="Google Shape;248;p34">
            <a:extLst>
              <a:ext uri="{FF2B5EF4-FFF2-40B4-BE49-F238E27FC236}">
                <a16:creationId xmlns:a16="http://schemas.microsoft.com/office/drawing/2014/main" id="{1DF5D2BC-F206-4252-997C-FC7FED94B43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671920" y="5127314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36" name="Google Shape;246;p34">
            <a:extLst>
              <a:ext uri="{FF2B5EF4-FFF2-40B4-BE49-F238E27FC236}">
                <a16:creationId xmlns:a16="http://schemas.microsoft.com/office/drawing/2014/main" id="{7B8D413D-0942-4A45-A77A-50BE04E2D0F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87140" y="3628347"/>
            <a:ext cx="539280" cy="551507"/>
          </a:xfrm>
          <a:prstGeom prst="rect">
            <a:avLst/>
          </a:prstGeom>
          <a:ln>
            <a:noFill/>
          </a:ln>
        </p:spPr>
      </p:pic>
      <p:graphicFrame>
        <p:nvGraphicFramePr>
          <p:cNvPr id="33" name="Table 1">
            <a:extLst>
              <a:ext uri="{FF2B5EF4-FFF2-40B4-BE49-F238E27FC236}">
                <a16:creationId xmlns:a16="http://schemas.microsoft.com/office/drawing/2014/main" id="{76DCC441-2EE9-44B7-9CEF-3780A2A45D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298420"/>
              </p:ext>
            </p:extLst>
          </p:nvPr>
        </p:nvGraphicFramePr>
        <p:xfrm>
          <a:off x="7703635" y="1484394"/>
          <a:ext cx="3494015" cy="4132705"/>
        </p:xfrm>
        <a:graphic>
          <a:graphicData uri="http://schemas.openxmlformats.org/drawingml/2006/table">
            <a:tbl>
              <a:tblPr/>
              <a:tblGrid>
                <a:gridCol w="167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3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7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he has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there is /are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3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" name="Google Shape;243;p34">
            <a:extLst>
              <a:ext uri="{FF2B5EF4-FFF2-40B4-BE49-F238E27FC236}">
                <a16:creationId xmlns:a16="http://schemas.microsoft.com/office/drawing/2014/main" id="{17FF5986-26B3-41A2-A229-3F971D0554A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039891" y="257196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4;p34">
            <a:extLst>
              <a:ext uri="{FF2B5EF4-FFF2-40B4-BE49-F238E27FC236}">
                <a16:creationId xmlns:a16="http://schemas.microsoft.com/office/drawing/2014/main" id="{5576308D-3C25-43E4-9695-84AB428F237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039891" y="305664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5;p34">
            <a:extLst>
              <a:ext uri="{FF2B5EF4-FFF2-40B4-BE49-F238E27FC236}">
                <a16:creationId xmlns:a16="http://schemas.microsoft.com/office/drawing/2014/main" id="{C0B54F74-6A5D-4019-9458-D98B0326CE0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218838" y="354847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6;p34">
            <a:extLst>
              <a:ext uri="{FF2B5EF4-FFF2-40B4-BE49-F238E27FC236}">
                <a16:creationId xmlns:a16="http://schemas.microsoft.com/office/drawing/2014/main" id="{ECD4B075-02E1-4F58-8CD4-E5592845518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241379" y="4056965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0" name="Google Shape;248;p34">
            <a:extLst>
              <a:ext uri="{FF2B5EF4-FFF2-40B4-BE49-F238E27FC236}">
                <a16:creationId xmlns:a16="http://schemas.microsoft.com/office/drawing/2014/main" id="{EDF94BD4-9853-4E87-88BF-6648FF233FF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039782" y="455631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2" name="Google Shape;248;p34">
            <a:extLst>
              <a:ext uri="{FF2B5EF4-FFF2-40B4-BE49-F238E27FC236}">
                <a16:creationId xmlns:a16="http://schemas.microsoft.com/office/drawing/2014/main" id="{F3441B85-6A23-4FBD-8D49-F35A7258FC2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304646" y="506425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6" name="TextBox 45">
            <a:hlinkClick r:id="" action="ppaction://noaction">
              <a:snd r:embed="rId13" name="Add_W9_6.2.wav"/>
            </a:hlinkClick>
            <a:extLst>
              <a:ext uri="{FF2B5EF4-FFF2-40B4-BE49-F238E27FC236}">
                <a16:creationId xmlns:a16="http://schemas.microsoft.com/office/drawing/2014/main" id="{CD744B84-0441-4CA9-8E2E-0B2103206410}"/>
              </a:ext>
            </a:extLst>
          </p:cNvPr>
          <p:cNvSpPr txBox="1"/>
          <p:nvPr/>
        </p:nvSpPr>
        <p:spPr>
          <a:xfrm>
            <a:off x="115407" y="969970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encore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‘he has’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‘there is/are’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4061FD-18C8-4E6E-8A2A-E14851466FEB}"/>
              </a:ext>
            </a:extLst>
          </p:cNvPr>
          <p:cNvSpPr/>
          <p:nvPr/>
        </p:nvSpPr>
        <p:spPr>
          <a:xfrm>
            <a:off x="986858" y="2603609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E7846B-4F29-47CC-859D-3B9787A78C34}"/>
              </a:ext>
            </a:extLst>
          </p:cNvPr>
          <p:cNvSpPr/>
          <p:nvPr/>
        </p:nvSpPr>
        <p:spPr>
          <a:xfrm>
            <a:off x="935301" y="3111243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21DC5AD-B5D4-4E53-8929-3EBEDF447326}"/>
              </a:ext>
            </a:extLst>
          </p:cNvPr>
          <p:cNvSpPr/>
          <p:nvPr/>
        </p:nvSpPr>
        <p:spPr>
          <a:xfrm>
            <a:off x="994350" y="3628347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3B7CD6E-7C80-40C8-8107-82FB14D8A3E4}"/>
              </a:ext>
            </a:extLst>
          </p:cNvPr>
          <p:cNvSpPr/>
          <p:nvPr/>
        </p:nvSpPr>
        <p:spPr>
          <a:xfrm>
            <a:off x="935301" y="4097316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91E1F72-5C49-42DF-8137-49361CAC8A2E}"/>
              </a:ext>
            </a:extLst>
          </p:cNvPr>
          <p:cNvSpPr/>
          <p:nvPr/>
        </p:nvSpPr>
        <p:spPr>
          <a:xfrm>
            <a:off x="994350" y="4663224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0960382-B25F-4004-8D65-A3CA32B73430}"/>
              </a:ext>
            </a:extLst>
          </p:cNvPr>
          <p:cNvSpPr/>
          <p:nvPr/>
        </p:nvSpPr>
        <p:spPr>
          <a:xfrm>
            <a:off x="994350" y="5197243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picture containing bin, container, box&#10;&#10;Description automatically generated">
            <a:extLst>
              <a:ext uri="{FF2B5EF4-FFF2-40B4-BE49-F238E27FC236}">
                <a16:creationId xmlns:a16="http://schemas.microsoft.com/office/drawing/2014/main" id="{BA0C257F-462A-4531-AE0C-39D686C12C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32" y="5927683"/>
            <a:ext cx="1030702" cy="8020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547E16-72B3-485E-A217-6D860C3DEA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4" y="6094266"/>
            <a:ext cx="722383" cy="566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DAEB94-958F-41B8-8F95-EE460112B2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45" y="5884869"/>
            <a:ext cx="819297" cy="802015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DEAAD764-43D6-4A85-9A02-DDC020DE6C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91" y="5865050"/>
            <a:ext cx="930083" cy="853787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036DBF3D-AD0C-44DD-9E4A-9A8127ACB6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380071" y="5880609"/>
            <a:ext cx="507401" cy="753449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C288EA3F-CF64-4C4E-90E7-BD868545D0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53" y="5705155"/>
            <a:ext cx="890931" cy="1013682"/>
          </a:xfrm>
          <a:prstGeom prst="rect">
            <a:avLst/>
          </a:prstGeom>
        </p:spPr>
      </p:pic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61675992-EAC9-4B17-A981-E39B2E90DD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693" y="230914"/>
            <a:ext cx="851415" cy="1156913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243725C7-BECE-4F52-BE3E-BB44C6A2A0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46" y="5632616"/>
            <a:ext cx="1080018" cy="1027705"/>
          </a:xfrm>
          <a:prstGeom prst="rect">
            <a:avLst/>
          </a:prstGeom>
        </p:spPr>
      </p:pic>
      <p:pic>
        <p:nvPicPr>
          <p:cNvPr id="66" name="Picture 65" descr="A picture containing pencil, stationary, vector graphics&#10;&#10;Description automatically generated">
            <a:extLst>
              <a:ext uri="{FF2B5EF4-FFF2-40B4-BE49-F238E27FC236}">
                <a16:creationId xmlns:a16="http://schemas.microsoft.com/office/drawing/2014/main" id="{7EAC9BA5-FB34-443F-B27D-33EE1EB547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74" y="5856327"/>
            <a:ext cx="749065" cy="853787"/>
          </a:xfrm>
          <a:prstGeom prst="rect">
            <a:avLst/>
          </a:prstGeom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CAC783B-4512-43A5-B984-C3CFA6B91741}"/>
              </a:ext>
            </a:extLst>
          </p:cNvPr>
          <p:cNvSpPr/>
          <p:nvPr/>
        </p:nvSpPr>
        <p:spPr>
          <a:xfrm>
            <a:off x="9218819" y="255471"/>
            <a:ext cx="851415" cy="340452"/>
          </a:xfrm>
          <a:prstGeom prst="wedgeRoundRectCallout">
            <a:avLst>
              <a:gd name="adj1" fmla="val 70292"/>
              <a:gd name="adj2" fmla="val 4491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… !</a:t>
            </a:r>
          </a:p>
        </p:txBody>
      </p:sp>
    </p:spTree>
    <p:extLst>
      <p:ext uri="{BB962C8B-B14F-4D97-AF65-F5344CB8AC3E}">
        <p14:creationId xmlns:p14="http://schemas.microsoft.com/office/powerpoint/2010/main" val="20044152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" grpId="0" animBg="1"/>
      <p:bldP spid="48" grpId="0" animBg="1"/>
      <p:bldP spid="50" grpId="0" animBg="1"/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0" y="877408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 you know many adjectives add -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for plural: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512316" y="1842025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un crayon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27" y="64433"/>
            <a:ext cx="6609149" cy="664562"/>
          </a:xfrm>
        </p:spPr>
        <p:txBody>
          <a:bodyPr/>
          <a:lstStyle/>
          <a:p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55" name="CustomShape 4">
            <a:extLst>
              <a:ext uri="{FF2B5EF4-FFF2-40B4-BE49-F238E27FC236}">
                <a16:creationId xmlns:a16="http://schemas.microsoft.com/office/drawing/2014/main" id="{3A56A1A8-8AC0-4ADB-8C03-24D40614276E}"/>
              </a:ext>
            </a:extLst>
          </p:cNvPr>
          <p:cNvSpPr/>
          <p:nvPr/>
        </p:nvSpPr>
        <p:spPr>
          <a:xfrm>
            <a:off x="5971197" y="1839546"/>
            <a:ext cx="633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question </a:t>
            </a:r>
            <a:r>
              <a:rPr kumimoji="0" lang="en-GB" sz="280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4">
            <a:extLst>
              <a:ext uri="{FF2B5EF4-FFF2-40B4-BE49-F238E27FC236}">
                <a16:creationId xmlns:a16="http://schemas.microsoft.com/office/drawing/2014/main" id="{247F0E65-58E2-49E7-9839-D572D4849515}"/>
              </a:ext>
            </a:extLst>
          </p:cNvPr>
          <p:cNvSpPr/>
          <p:nvPr/>
        </p:nvSpPr>
        <p:spPr>
          <a:xfrm>
            <a:off x="421145" y="3359724"/>
            <a:ext cx="43523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des crayons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4">
            <a:extLst>
              <a:ext uri="{FF2B5EF4-FFF2-40B4-BE49-F238E27FC236}">
                <a16:creationId xmlns:a16="http://schemas.microsoft.com/office/drawing/2014/main" id="{5FEF0C5E-D8E3-4E9C-B03F-DDB3961762C3}"/>
              </a:ext>
            </a:extLst>
          </p:cNvPr>
          <p:cNvSpPr/>
          <p:nvPr/>
        </p:nvSpPr>
        <p:spPr>
          <a:xfrm>
            <a:off x="5971197" y="3370078"/>
            <a:ext cx="63441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des questions </a:t>
            </a:r>
            <a:r>
              <a:rPr kumimoji="0" lang="en-GB" sz="280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sng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6D6597B-25B9-41A0-A8B4-E01A77142937}"/>
              </a:ext>
            </a:extLst>
          </p:cNvPr>
          <p:cNvSpPr/>
          <p:nvPr/>
        </p:nvSpPr>
        <p:spPr>
          <a:xfrm>
            <a:off x="664212" y="5604193"/>
            <a:ext cx="10863575" cy="1006806"/>
          </a:xfrm>
          <a:prstGeom prst="rect">
            <a:avLst/>
          </a:prstGeom>
          <a:solidFill>
            <a:srgbClr val="19586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267A3AE-3FA5-4E00-AA63-31C021C433A9}"/>
              </a:ext>
            </a:extLst>
          </p:cNvPr>
          <p:cNvSpPr txBox="1"/>
          <p:nvPr/>
        </p:nvSpPr>
        <p:spPr>
          <a:xfrm>
            <a:off x="1058802" y="5679341"/>
            <a:ext cx="10717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don’t hear the difference between singular and plural adjectives because of SFC, so you need to listen out for the article.</a:t>
            </a:r>
          </a:p>
        </p:txBody>
      </p:sp>
      <p:pic>
        <p:nvPicPr>
          <p:cNvPr id="75" name="Graphic 74" descr="Warning">
            <a:extLst>
              <a:ext uri="{FF2B5EF4-FFF2-40B4-BE49-F238E27FC236}">
                <a16:creationId xmlns:a16="http://schemas.microsoft.com/office/drawing/2014/main" id="{783DB5FD-E7EF-4F5D-B246-918A9CCA3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4212" y="5598169"/>
            <a:ext cx="583135" cy="5831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CCC13A-8EA1-4676-BFB1-9209640A217E}"/>
              </a:ext>
            </a:extLst>
          </p:cNvPr>
          <p:cNvGrpSpPr/>
          <p:nvPr/>
        </p:nvGrpSpPr>
        <p:grpSpPr>
          <a:xfrm>
            <a:off x="8913510" y="-1925"/>
            <a:ext cx="3316876" cy="1727802"/>
            <a:chOff x="8784821" y="-41580"/>
            <a:chExt cx="3316876" cy="1727802"/>
          </a:xfrm>
        </p:grpSpPr>
        <p:sp>
          <p:nvSpPr>
            <p:cNvPr id="76" name="CustomShape 14">
              <a:extLst>
                <a:ext uri="{FF2B5EF4-FFF2-40B4-BE49-F238E27FC236}">
                  <a16:creationId xmlns:a16="http://schemas.microsoft.com/office/drawing/2014/main" id="{8D8A6EFE-83D9-4B29-9DCD-2B392886287C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9010"/>
                <a:gd name="adj2" fmla="val 61179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C918AEC-652A-4A9F-9CF1-AF33A42CD633}"/>
                </a:ext>
              </a:extLst>
            </p:cNvPr>
            <p:cNvSpPr/>
            <p:nvPr/>
          </p:nvSpPr>
          <p:spPr>
            <a:xfrm>
              <a:off x="9027853" y="207346"/>
              <a:ext cx="28252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Singular and plural adjectives sound the same.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pic>
        <p:nvPicPr>
          <p:cNvPr id="80" name="Picture 2" descr="Quiet Sign Clip Art">
            <a:extLst>
              <a:ext uri="{FF2B5EF4-FFF2-40B4-BE49-F238E27FC236}">
                <a16:creationId xmlns:a16="http://schemas.microsoft.com/office/drawing/2014/main" id="{A030B302-D332-4EF1-BEA6-417071EB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87" y="3070081"/>
            <a:ext cx="329963" cy="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Quiet Sign Clip Art">
            <a:extLst>
              <a:ext uri="{FF2B5EF4-FFF2-40B4-BE49-F238E27FC236}">
                <a16:creationId xmlns:a16="http://schemas.microsoft.com/office/drawing/2014/main" id="{EA3E47C9-C4FB-45BA-9B9E-D493E9B7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431" y="3069909"/>
            <a:ext cx="329963" cy="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36F4C4F7-A13A-4054-A0DE-B02C08CCBA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4273798" y="1690084"/>
            <a:ext cx="868562" cy="560193"/>
          </a:xfrm>
          <a:prstGeom prst="rect">
            <a:avLst/>
          </a:prstGeom>
        </p:spPr>
      </p:pic>
      <p:pic>
        <p:nvPicPr>
          <p:cNvPr id="19" name="Picture 18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6A7635E6-4C89-437F-A250-CAF165C5E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4641239" y="3311718"/>
            <a:ext cx="868562" cy="560193"/>
          </a:xfrm>
          <a:prstGeom prst="rect">
            <a:avLst/>
          </a:prstGeom>
        </p:spPr>
      </p:pic>
      <p:pic>
        <p:nvPicPr>
          <p:cNvPr id="20" name="Picture 19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E259346C-32FA-4F82-83C3-2FE9CC6C8C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4621428" y="3776546"/>
            <a:ext cx="868562" cy="560193"/>
          </a:xfrm>
          <a:prstGeom prst="rect">
            <a:avLst/>
          </a:prstGeom>
        </p:spPr>
      </p:pic>
      <p:pic>
        <p:nvPicPr>
          <p:cNvPr id="21" name="Picture 20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3B9DD078-C385-49D5-B635-430C3ECF11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4628482" y="4246731"/>
            <a:ext cx="868562" cy="56019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C1342E-3051-421A-AD04-77719E01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1355024" y="1355633"/>
            <a:ext cx="762616" cy="1287795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1BA36A6-6AD0-4A03-8A8A-7C49B8CE18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0349824" y="3852958"/>
            <a:ext cx="416703" cy="703667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DCF3033-BE26-4ADA-952E-B71E37C918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0851915" y="4015683"/>
            <a:ext cx="416703" cy="703667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60DDB6DA-EF48-4A8B-BDC9-9F850DC86B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1309922" y="4161847"/>
            <a:ext cx="416703" cy="703667"/>
          </a:xfrm>
          <a:prstGeom prst="rect">
            <a:avLst/>
          </a:prstGeom>
        </p:spPr>
      </p:pic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363C9C2B-F422-4648-BFDB-4FEAF51E2C6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7927" y="2301099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stomShape 4">
            <a:extLst>
              <a:ext uri="{FF2B5EF4-FFF2-40B4-BE49-F238E27FC236}">
                <a16:creationId xmlns:a16="http://schemas.microsoft.com/office/drawing/2014/main" id="{BA6B4A52-9B8A-4400-A8F6-8196E8DC151A}"/>
              </a:ext>
            </a:extLst>
          </p:cNvPr>
          <p:cNvSpPr/>
          <p:nvPr/>
        </p:nvSpPr>
        <p:spPr>
          <a:xfrm>
            <a:off x="512315" y="2301099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pencil.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7A3B9255-D5E0-4E4B-A511-3190242CCDC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006" y="4043280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stomShape 4">
            <a:extLst>
              <a:ext uri="{FF2B5EF4-FFF2-40B4-BE49-F238E27FC236}">
                <a16:creationId xmlns:a16="http://schemas.microsoft.com/office/drawing/2014/main" id="{DD111962-FC18-4A30-BEB8-719BD26E2C03}"/>
              </a:ext>
            </a:extLst>
          </p:cNvPr>
          <p:cNvSpPr/>
          <p:nvPr/>
        </p:nvSpPr>
        <p:spPr>
          <a:xfrm>
            <a:off x="415394" y="4000350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are some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pencils.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9BA72089-CFF2-4B83-A74C-60EBDA6019F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581476" y="2272733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ustomShape 4">
            <a:extLst>
              <a:ext uri="{FF2B5EF4-FFF2-40B4-BE49-F238E27FC236}">
                <a16:creationId xmlns:a16="http://schemas.microsoft.com/office/drawing/2014/main" id="{58C078D3-E659-4EA1-8717-0997122253F0}"/>
              </a:ext>
            </a:extLst>
          </p:cNvPr>
          <p:cNvSpPr/>
          <p:nvPr/>
        </p:nvSpPr>
        <p:spPr>
          <a:xfrm>
            <a:off x="5935863" y="2272732"/>
            <a:ext cx="4441191" cy="913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an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i="1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1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A41A31D1-59A1-4D58-AE46-B402303274CF}"/>
              </a:ext>
            </a:extLst>
          </p:cNvPr>
          <p:cNvPicPr preferRelativeResize="0"/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694091" y="4004888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ustomShape 4">
            <a:extLst>
              <a:ext uri="{FF2B5EF4-FFF2-40B4-BE49-F238E27FC236}">
                <a16:creationId xmlns:a16="http://schemas.microsoft.com/office/drawing/2014/main" id="{9CE3009B-0A8E-4085-B74F-4B1D55F0C1D1}"/>
              </a:ext>
            </a:extLst>
          </p:cNvPr>
          <p:cNvSpPr/>
          <p:nvPr/>
        </p:nvSpPr>
        <p:spPr>
          <a:xfrm>
            <a:off x="6048479" y="3938727"/>
            <a:ext cx="4441191" cy="913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are some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i="1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1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0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73" grpId="0" animBg="1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FC5BE084-7430-4E44-8282-1FB090B11986}"/>
              </a:ext>
            </a:extLst>
          </p:cNvPr>
          <p:cNvSpPr/>
          <p:nvPr/>
        </p:nvSpPr>
        <p:spPr>
          <a:xfrm>
            <a:off x="9284443" y="485280"/>
            <a:ext cx="2806397" cy="2436870"/>
          </a:xfrm>
          <a:prstGeom prst="cloudCallout">
            <a:avLst>
              <a:gd name="adj1" fmla="val -57589"/>
              <a:gd name="adj2" fmla="val 43118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FA684-DE1E-42BC-9B0B-69C1E98CA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3"/>
          <a:stretch/>
        </p:blipFill>
        <p:spPr>
          <a:xfrm>
            <a:off x="-299102" y="1101542"/>
            <a:ext cx="8234816" cy="5292097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4" name="10_0 title 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professeure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idéale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>
            <a:hlinkClick r:id="" action="ppaction://noaction">
              <a:snd r:embed="rId5" name="Add_W9_8.1.wav"/>
            </a:hlinkClick>
          </p:cNvPr>
          <p:cNvSpPr/>
          <p:nvPr/>
        </p:nvSpPr>
        <p:spPr>
          <a:xfrm>
            <a:off x="81709" y="415815"/>
            <a:ext cx="1007786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Pierre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décrit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la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professeure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idéale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.</a:t>
            </a:r>
            <a:endParaRPr lang="en-GB" sz="2400" spc="-1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2" name="CustomShape 8">
            <a:hlinkClick r:id="" action="ppaction://noaction">
              <a:snd r:embed="rId7" name="Add_W9_8.2.wav"/>
            </a:hlinkClick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5240354" y="424568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101542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68B9D-870E-4E61-8D04-2127AF260A56}"/>
              </a:ext>
            </a:extLst>
          </p:cNvPr>
          <p:cNvSpPr txBox="1"/>
          <p:nvPr/>
        </p:nvSpPr>
        <p:spPr>
          <a:xfrm>
            <a:off x="1027102" y="1140066"/>
            <a:ext cx="194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Exemple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3C24D5-8E3D-4BFC-9F31-8E4589FF4A7B}"/>
              </a:ext>
            </a:extLst>
          </p:cNvPr>
          <p:cNvSpPr/>
          <p:nvPr/>
        </p:nvSpPr>
        <p:spPr>
          <a:xfrm>
            <a:off x="298824" y="2248213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9152DAF-A6A5-4D66-80E7-0FDFD2D775C3}"/>
              </a:ext>
            </a:extLst>
          </p:cNvPr>
          <p:cNvSpPr/>
          <p:nvPr/>
        </p:nvSpPr>
        <p:spPr>
          <a:xfrm>
            <a:off x="298823" y="2922150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F6B6DD5-C0AE-4DF8-983D-8871C3EDF3D4}"/>
              </a:ext>
            </a:extLst>
          </p:cNvPr>
          <p:cNvSpPr/>
          <p:nvPr/>
        </p:nvSpPr>
        <p:spPr>
          <a:xfrm>
            <a:off x="316691" y="3499753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4ECB6B-20CF-4019-9E95-F00494B808FE}"/>
              </a:ext>
            </a:extLst>
          </p:cNvPr>
          <p:cNvSpPr/>
          <p:nvPr/>
        </p:nvSpPr>
        <p:spPr>
          <a:xfrm>
            <a:off x="316691" y="4120146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0E2F377-3769-4420-B26F-94B61B0F3F07}"/>
              </a:ext>
            </a:extLst>
          </p:cNvPr>
          <p:cNvSpPr/>
          <p:nvPr/>
        </p:nvSpPr>
        <p:spPr>
          <a:xfrm>
            <a:off x="298056" y="4797079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7978778-3340-4813-A5BC-1D973499ACA4}"/>
              </a:ext>
            </a:extLst>
          </p:cNvPr>
          <p:cNvSpPr/>
          <p:nvPr/>
        </p:nvSpPr>
        <p:spPr>
          <a:xfrm>
            <a:off x="298823" y="5417472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" name="TextBox 1">
            <a:hlinkClick r:id="" action="ppaction://noaction">
              <a:snd r:embed="rId8" name="10_0 title 2.wav"/>
            </a:hlinkClick>
            <a:extLst>
              <a:ext uri="{FF2B5EF4-FFF2-40B4-BE49-F238E27FC236}">
                <a16:creationId xmlns:a16="http://schemas.microsoft.com/office/drawing/2014/main" id="{0E4EC0DA-F515-4728-A2C1-91FE38C290DA}"/>
              </a:ext>
            </a:extLst>
          </p:cNvPr>
          <p:cNvSpPr txBox="1"/>
          <p:nvPr/>
        </p:nvSpPr>
        <p:spPr>
          <a:xfrm>
            <a:off x="1056094" y="1504717"/>
            <a:ext cx="687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début,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 facile.</a:t>
            </a:r>
          </a:p>
        </p:txBody>
      </p:sp>
      <p:sp>
        <p:nvSpPr>
          <p:cNvPr id="44" name="TextBox 43">
            <a:hlinkClick r:id="" action="ppaction://noaction">
              <a:snd r:embed="rId9" name="10_1.wav"/>
            </a:hlinkClick>
            <a:extLst>
              <a:ext uri="{FF2B5EF4-FFF2-40B4-BE49-F238E27FC236}">
                <a16:creationId xmlns:a16="http://schemas.microsoft.com/office/drawing/2014/main" id="{4F93E92F-6EC7-4477-BAAE-599980FF263A}"/>
              </a:ext>
            </a:extLst>
          </p:cNvPr>
          <p:cNvSpPr txBox="1"/>
          <p:nvPr/>
        </p:nvSpPr>
        <p:spPr>
          <a:xfrm>
            <a:off x="1056094" y="2151871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TextBox 44">
            <a:hlinkClick r:id="" action="ppaction://noaction">
              <a:snd r:embed="rId10" name="Add_W9_8.3.wav"/>
            </a:hlinkClick>
            <a:extLst>
              <a:ext uri="{FF2B5EF4-FFF2-40B4-BE49-F238E27FC236}">
                <a16:creationId xmlns:a16="http://schemas.microsoft.com/office/drawing/2014/main" id="{9C3E77CC-4FFE-4E8D-837F-FC0D838DA910}"/>
              </a:ext>
            </a:extLst>
          </p:cNvPr>
          <p:cNvSpPr txBox="1"/>
          <p:nvPr/>
        </p:nvSpPr>
        <p:spPr>
          <a:xfrm>
            <a:off x="1056094" y="2832605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problèmes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sérieux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hlinkClick r:id="" action="ppaction://noaction">
              <a:snd r:embed="rId11" name="10_3.wav"/>
            </a:hlinkClick>
            <a:extLst>
              <a:ext uri="{FF2B5EF4-FFF2-40B4-BE49-F238E27FC236}">
                <a16:creationId xmlns:a16="http://schemas.microsoft.com/office/drawing/2014/main" id="{CC84096B-C936-4C19-80C8-CDF227C85417}"/>
              </a:ext>
            </a:extLst>
          </p:cNvPr>
          <p:cNvSpPr txBox="1"/>
          <p:nvPr/>
        </p:nvSpPr>
        <p:spPr>
          <a:xfrm>
            <a:off x="1056094" y="3442485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Elle trouve 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solution rapide.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12" name="10_4.wav"/>
            </a:hlinkClick>
            <a:extLst>
              <a:ext uri="{FF2B5EF4-FFF2-40B4-BE49-F238E27FC236}">
                <a16:creationId xmlns:a16="http://schemas.microsoft.com/office/drawing/2014/main" id="{4565A4B7-70C5-4D23-8170-92C456C34589}"/>
              </a:ext>
            </a:extLst>
          </p:cNvPr>
          <p:cNvSpPr txBox="1"/>
          <p:nvPr/>
        </p:nvSpPr>
        <p:spPr>
          <a:xfrm>
            <a:off x="1056094" y="4068627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Elle prépare  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livre intéressant.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hlinkClick r:id="" action="ppaction://noaction">
              <a:snd r:embed="rId13" name="10_5.wav"/>
            </a:hlinkClick>
            <a:extLst>
              <a:ext uri="{FF2B5EF4-FFF2-40B4-BE49-F238E27FC236}">
                <a16:creationId xmlns:a16="http://schemas.microsoft.com/office/drawing/2014/main" id="{DC10653E-FF09-4FF5-9025-3AA6DB311350}"/>
              </a:ext>
            </a:extLst>
          </p:cNvPr>
          <p:cNvSpPr txBox="1"/>
          <p:nvPr/>
        </p:nvSpPr>
        <p:spPr>
          <a:xfrm>
            <a:off x="1056094" y="4753995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Elle utilise 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phrases courtes.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hlinkClick r:id="" action="ppaction://noaction">
              <a:snd r:embed="rId14" name="10_6.wav"/>
            </a:hlinkClick>
            <a:extLst>
              <a:ext uri="{FF2B5EF4-FFF2-40B4-BE49-F238E27FC236}">
                <a16:creationId xmlns:a16="http://schemas.microsoft.com/office/drawing/2014/main" id="{ABECEAE0-8486-4C62-B890-D8331B24FA09}"/>
              </a:ext>
            </a:extLst>
          </p:cNvPr>
          <p:cNvSpPr txBox="1"/>
          <p:nvPr/>
        </p:nvSpPr>
        <p:spPr>
          <a:xfrm>
            <a:off x="1056094" y="5350342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Elle organise 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tâche spéciale.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9ECFFAA1-8A17-48C7-BC43-89451EF1A2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4216088" y="1447886"/>
            <a:ext cx="355142" cy="654339"/>
          </a:xfrm>
          <a:prstGeom prst="rect">
            <a:avLst/>
          </a:prstGeom>
        </p:spPr>
      </p:pic>
      <p:pic>
        <p:nvPicPr>
          <p:cNvPr id="40" name="Picture 3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6926953B-D7B6-499D-9EA3-CF53FB9DDE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870525" y="2065012"/>
            <a:ext cx="355142" cy="706477"/>
          </a:xfrm>
          <a:prstGeom prst="rect">
            <a:avLst/>
          </a:prstGeom>
        </p:spPr>
      </p:pic>
      <p:pic>
        <p:nvPicPr>
          <p:cNvPr id="41" name="Picture 40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0C4E1BB1-6B1E-42BB-AC9F-F57DC51C01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992134" y="2721474"/>
            <a:ext cx="355142" cy="706477"/>
          </a:xfrm>
          <a:prstGeom prst="rect">
            <a:avLst/>
          </a:prstGeom>
        </p:spPr>
      </p:pic>
      <p:pic>
        <p:nvPicPr>
          <p:cNvPr id="42" name="Picture 41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DA7F03DF-70C2-4050-8675-BE567165E5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870524" y="3343372"/>
            <a:ext cx="355142" cy="706477"/>
          </a:xfrm>
          <a:prstGeom prst="rect">
            <a:avLst/>
          </a:prstGeom>
        </p:spPr>
      </p:pic>
      <p:pic>
        <p:nvPicPr>
          <p:cNvPr id="43" name="Picture 42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A747BE32-512C-4549-A347-B5349545BB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3093262" y="3982466"/>
            <a:ext cx="355142" cy="706477"/>
          </a:xfrm>
          <a:prstGeom prst="rect">
            <a:avLst/>
          </a:prstGeom>
        </p:spPr>
      </p:pic>
      <p:pic>
        <p:nvPicPr>
          <p:cNvPr id="63" name="Picture 62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14520F8A-4AE5-4EE5-B3F6-FA4CBF9517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677642" y="4641360"/>
            <a:ext cx="355142" cy="706477"/>
          </a:xfrm>
          <a:prstGeom prst="rect">
            <a:avLst/>
          </a:prstGeom>
        </p:spPr>
      </p:pic>
      <p:pic>
        <p:nvPicPr>
          <p:cNvPr id="64" name="Picture 63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36C574FC-7776-4043-953D-1E8DD79C14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3185111" y="5227935"/>
            <a:ext cx="355142" cy="70647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A5B264F-F9AB-406A-A33A-16F1F0DEE2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22" y="2263687"/>
            <a:ext cx="1635743" cy="4587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2A677D-8ED8-4A87-9F2C-0514EE99073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0"/>
          <a:stretch/>
        </p:blipFill>
        <p:spPr>
          <a:xfrm>
            <a:off x="9662051" y="1432843"/>
            <a:ext cx="1846247" cy="1067078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300155D-36F3-4823-B2D9-B6C98C21E36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10165329" y="672587"/>
            <a:ext cx="749061" cy="12913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B6F1BC-B438-40C8-9D2C-063394E3E0F0}"/>
              </a:ext>
            </a:extLst>
          </p:cNvPr>
          <p:cNvSpPr txBox="1"/>
          <p:nvPr/>
        </p:nvSpPr>
        <p:spPr>
          <a:xfrm>
            <a:off x="1014945" y="3129414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786EB1"/>
                </a:solidFill>
                <a:latin typeface="Century Gothic" panose="020B0502020202020204" pitchFamily="34" charset="0"/>
              </a:rPr>
              <a:t>She listens to serious problems.</a:t>
            </a:r>
          </a:p>
        </p:txBody>
      </p:sp>
      <p:sp>
        <p:nvSpPr>
          <p:cNvPr id="65" name="TextBox 64">
            <a:hlinkClick r:id="" action="ppaction://noaction">
              <a:snd r:embed="rId19" name="10_2.wav"/>
            </a:hlinkClick>
            <a:extLst>
              <a:ext uri="{FF2B5EF4-FFF2-40B4-BE49-F238E27FC236}">
                <a16:creationId xmlns:a16="http://schemas.microsoft.com/office/drawing/2014/main" id="{3DBEA28C-F87F-45DA-B1A1-44D4342E0906}"/>
              </a:ext>
            </a:extLst>
          </p:cNvPr>
          <p:cNvSpPr txBox="1"/>
          <p:nvPr/>
        </p:nvSpPr>
        <p:spPr>
          <a:xfrm>
            <a:off x="1070386" y="2506833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786EB1"/>
                </a:solidFill>
                <a:latin typeface="Century Gothic" panose="020B0502020202020204" pitchFamily="34" charset="0"/>
              </a:rPr>
              <a:t>She gives quiet/calm responses.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487796A-A4F6-4EBD-8EA2-722C55C24FBC}"/>
              </a:ext>
            </a:extLst>
          </p:cNvPr>
          <p:cNvSpPr txBox="1"/>
          <p:nvPr/>
        </p:nvSpPr>
        <p:spPr>
          <a:xfrm>
            <a:off x="1084046" y="1853698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786EB1"/>
                </a:solidFill>
                <a:latin typeface="Century Gothic" panose="020B0502020202020204" pitchFamily="34" charset="0"/>
              </a:rPr>
              <a:t>At the start, she asks an easy question.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78614B-B6E9-470E-9B9F-83FE4EC71975}"/>
              </a:ext>
            </a:extLst>
          </p:cNvPr>
          <p:cNvSpPr txBox="1"/>
          <p:nvPr/>
        </p:nvSpPr>
        <p:spPr>
          <a:xfrm>
            <a:off x="1049812" y="3770454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786EB1"/>
                </a:solidFill>
                <a:latin typeface="Century Gothic" panose="020B0502020202020204" pitchFamily="34" charset="0"/>
              </a:rPr>
              <a:t>She finds a quick solution.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F4EF52-2180-4D97-BA13-3B9369072C95}"/>
              </a:ext>
            </a:extLst>
          </p:cNvPr>
          <p:cNvSpPr txBox="1"/>
          <p:nvPr/>
        </p:nvSpPr>
        <p:spPr>
          <a:xfrm>
            <a:off x="1037459" y="4408539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786EB1"/>
                </a:solidFill>
                <a:latin typeface="Century Gothic" panose="020B0502020202020204" pitchFamily="34" charset="0"/>
              </a:rPr>
              <a:t>She prepares an interesting book.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5C0C65-90E7-47C2-A9B3-087FD7711856}"/>
              </a:ext>
            </a:extLst>
          </p:cNvPr>
          <p:cNvSpPr txBox="1"/>
          <p:nvPr/>
        </p:nvSpPr>
        <p:spPr>
          <a:xfrm>
            <a:off x="1049812" y="5004369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786EB1"/>
                </a:solidFill>
                <a:latin typeface="Century Gothic" panose="020B0502020202020204" pitchFamily="34" charset="0"/>
              </a:rPr>
              <a:t>She uses short sentences/phrases.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B89B7D3-296B-4254-BE29-D6007294E332}"/>
              </a:ext>
            </a:extLst>
          </p:cNvPr>
          <p:cNvSpPr txBox="1"/>
          <p:nvPr/>
        </p:nvSpPr>
        <p:spPr>
          <a:xfrm>
            <a:off x="1027510" y="5648304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786EB1"/>
                </a:solidFill>
                <a:latin typeface="Century Gothic" panose="020B0502020202020204" pitchFamily="34" charset="0"/>
              </a:rPr>
              <a:t>She organises a special task.</a:t>
            </a:r>
          </a:p>
        </p:txBody>
      </p:sp>
    </p:spTree>
    <p:extLst>
      <p:ext uri="{BB962C8B-B14F-4D97-AF65-F5344CB8AC3E}">
        <p14:creationId xmlns:p14="http://schemas.microsoft.com/office/powerpoint/2010/main" val="24657636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87483" y="383000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__________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intéressants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3A264D-C2DE-4CB7-90EB-EAEB9104A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19" y="3429000"/>
            <a:ext cx="819297" cy="8020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CCC13A-8EA1-4676-BFB1-9209640A217E}"/>
              </a:ext>
            </a:extLst>
          </p:cNvPr>
          <p:cNvGrpSpPr/>
          <p:nvPr/>
        </p:nvGrpSpPr>
        <p:grpSpPr>
          <a:xfrm>
            <a:off x="661526" y="4596974"/>
            <a:ext cx="3316876" cy="1727802"/>
            <a:chOff x="8784821" y="-41580"/>
            <a:chExt cx="3316876" cy="1727802"/>
          </a:xfrm>
        </p:grpSpPr>
        <p:sp>
          <p:nvSpPr>
            <p:cNvPr id="76" name="CustomShape 14">
              <a:extLst>
                <a:ext uri="{FF2B5EF4-FFF2-40B4-BE49-F238E27FC236}">
                  <a16:creationId xmlns:a16="http://schemas.microsoft.com/office/drawing/2014/main" id="{8D8A6EFE-83D9-4B29-9DCD-2B392886287C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79183"/>
                <a:gd name="adj2" fmla="val -64713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C918AEC-652A-4A9F-9CF1-AF33A42CD633}"/>
                </a:ext>
              </a:extLst>
            </p:cNvPr>
            <p:cNvSpPr/>
            <p:nvPr/>
          </p:nvSpPr>
          <p:spPr>
            <a:xfrm>
              <a:off x="8963893" y="116562"/>
              <a:ext cx="306827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Many singular and plural adjectives and nouns sound the same.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053168-8E59-4B7B-A482-483B27D1A332}"/>
              </a:ext>
            </a:extLst>
          </p:cNvPr>
          <p:cNvGrpSpPr/>
          <p:nvPr/>
        </p:nvGrpSpPr>
        <p:grpSpPr>
          <a:xfrm>
            <a:off x="1721401" y="1373990"/>
            <a:ext cx="3316876" cy="2113748"/>
            <a:chOff x="8784821" y="-41580"/>
            <a:chExt cx="3316876" cy="1727802"/>
          </a:xfrm>
          <a:solidFill>
            <a:srgbClr val="002060"/>
          </a:solidFill>
        </p:grpSpPr>
        <p:sp>
          <p:nvSpPr>
            <p:cNvPr id="33" name="CustomShape 14">
              <a:extLst>
                <a:ext uri="{FF2B5EF4-FFF2-40B4-BE49-F238E27FC236}">
                  <a16:creationId xmlns:a16="http://schemas.microsoft.com/office/drawing/2014/main" id="{835D8788-A50F-4975-A10C-9D5678A9AD31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-46962"/>
                <a:gd name="adj2" fmla="val 34718"/>
              </a:avLst>
            </a:prstGeom>
            <a:grpFill/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0363DD-997E-4133-A26F-A4D8D7ED9212}"/>
                </a:ext>
              </a:extLst>
            </p:cNvPr>
            <p:cNvSpPr/>
            <p:nvPr/>
          </p:nvSpPr>
          <p:spPr>
            <a:xfrm>
              <a:off x="8909124" y="432372"/>
              <a:ext cx="3068270" cy="77989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Il y a </a:t>
              </a:r>
              <a:r>
                <a:rPr kumimoji="0" lang="en-GB" sz="280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des livres </a:t>
              </a:r>
              <a:r>
                <a:rPr kumimoji="0" lang="en-GB" sz="28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intéressants</a:t>
              </a: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.</a:t>
              </a:r>
              <a:endPara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242859"/>
              </p:ext>
            </p:extLst>
          </p:nvPr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8213600" y="2632620"/>
            <a:ext cx="253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 books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EF7B88-6AF0-4A92-BD9D-182D4105B255}"/>
              </a:ext>
            </a:extLst>
          </p:cNvPr>
          <p:cNvGrpSpPr/>
          <p:nvPr/>
        </p:nvGrpSpPr>
        <p:grpSpPr>
          <a:xfrm>
            <a:off x="1698780" y="1373990"/>
            <a:ext cx="3316876" cy="2113748"/>
            <a:chOff x="8784821" y="-41580"/>
            <a:chExt cx="3316876" cy="1727802"/>
          </a:xfrm>
        </p:grpSpPr>
        <p:sp>
          <p:nvSpPr>
            <p:cNvPr id="39" name="CustomShape 14">
              <a:extLst>
                <a:ext uri="{FF2B5EF4-FFF2-40B4-BE49-F238E27FC236}">
                  <a16:creationId xmlns:a16="http://schemas.microsoft.com/office/drawing/2014/main" id="{AC7AC1F5-8497-4951-96F5-B547230DA265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-46962"/>
                <a:gd name="adj2" fmla="val 34718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71A861-FFD4-41FE-844D-7F84EFE9BCB4}"/>
                </a:ext>
              </a:extLst>
            </p:cNvPr>
            <p:cNvSpPr/>
            <p:nvPr/>
          </p:nvSpPr>
          <p:spPr>
            <a:xfrm>
              <a:off x="8909124" y="222132"/>
              <a:ext cx="3068270" cy="1283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It is </a:t>
              </a:r>
              <a:r>
                <a:rPr kumimoji="0" lang="en-GB" sz="24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sayin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g 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un/</a:t>
              </a:r>
              <a:r>
                <a:rPr lang="en-GB" sz="2400" b="1" kern="0" spc="-1" dirty="0" err="1">
                  <a:solidFill>
                    <a:srgbClr val="FFFFFF"/>
                  </a:solidFill>
                  <a:latin typeface="Century Gothic"/>
                  <a:sym typeface="Arial"/>
                </a:rPr>
                <a:t>une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 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or 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des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 which makes your meaning clear.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539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W9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5650</TotalTime>
  <Words>2169</Words>
  <Application>Microsoft Office PowerPoint</Application>
  <PresentationFormat>Widescreen</PresentationFormat>
  <Paragraphs>324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Cavolini</vt:lpstr>
      <vt:lpstr>Century gothic</vt:lpstr>
      <vt:lpstr>Century gothic</vt:lpstr>
      <vt:lpstr>Modern Love</vt:lpstr>
      <vt:lpstr>Montserrat Medium</vt:lpstr>
      <vt:lpstr>Symbol</vt:lpstr>
      <vt:lpstr>Wingdings</vt:lpstr>
      <vt:lpstr>1_Office Theme</vt:lpstr>
      <vt:lpstr>Office Theme</vt:lpstr>
      <vt:lpstr>Saying what I and others have</vt:lpstr>
      <vt:lpstr> [au]</vt:lpstr>
      <vt:lpstr> [au]</vt:lpstr>
      <vt:lpstr>écouter</vt:lpstr>
      <vt:lpstr>Some | des</vt:lpstr>
      <vt:lpstr>écouter</vt:lpstr>
      <vt:lpstr>Plural adjectives</vt:lpstr>
      <vt:lpstr>lire</vt:lpstr>
      <vt:lpstr>parler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127</cp:revision>
  <dcterms:created xsi:type="dcterms:W3CDTF">2021-07-02T19:27:01Z</dcterms:created>
  <dcterms:modified xsi:type="dcterms:W3CDTF">2023-09-29T04:53:27Z</dcterms:modified>
</cp:coreProperties>
</file>