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75" r:id="rId3"/>
    <p:sldId id="379" r:id="rId4"/>
    <p:sldId id="736" r:id="rId5"/>
    <p:sldId id="469" r:id="rId6"/>
    <p:sldId id="490" r:id="rId7"/>
    <p:sldId id="745" r:id="rId8"/>
    <p:sldId id="748" r:id="rId9"/>
    <p:sldId id="749" r:id="rId10"/>
    <p:sldId id="357" r:id="rId11"/>
    <p:sldId id="747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FF9FB"/>
    <a:srgbClr val="786EB1"/>
    <a:srgbClr val="195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73" autoAdjust="0"/>
    <p:restoredTop sz="75323" autoAdjust="0"/>
  </p:normalViewPr>
  <p:slideViewPr>
    <p:cSldViewPr snapToGrid="0">
      <p:cViewPr varScale="1">
        <p:scale>
          <a:sx n="61" d="100"/>
          <a:sy n="61" d="100"/>
        </p:scale>
        <p:origin x="160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  <a:endParaRPr lang="en-GB" sz="12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revisit </a:t>
            </a:r>
            <a:r>
              <a:rPr lang="en-GB" sz="12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Sfe</a:t>
            </a: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(Silent Final [e])</a:t>
            </a:r>
            <a:endParaRPr lang="it-IT" sz="12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endParaRPr lang="it-IT" sz="12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 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(new words in </a:t>
            </a: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bold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):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avoir [8] j’ai [8] il a [8] elle a [8]un [3] une [3] animal [1002] chambre [633]  livre [358] maison  [325] professeur/ professeure [110]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problème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[188]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tâche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[887] amusant [4695] différent [350] idéal [1429] important [215] indépendant [854] lent [2572]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lourd [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1026] parfait [1600] sage [2643] strict [1859] très [66] </a:t>
            </a:r>
          </a:p>
          <a:p>
            <a:pPr marL="0" indent="-216000">
              <a:lnSpc>
                <a:spcPct val="100000"/>
              </a:lnSpc>
            </a:pPr>
            <a:endParaRPr lang="en-GB" sz="1100" b="0" dirty="0">
              <a:solidFill>
                <a:schemeClr val="dk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b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Revisit 1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fr-FR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êtes [5] vous [50] ensemble [124] maintenant [192] toujours [103] rarement [2535] souvent [287]</a:t>
            </a:r>
            <a:br>
              <a:rPr lang="fr-FR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GB" sz="1100" b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Revisit 2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fr-FR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revisit</a:t>
            </a:r>
            <a:r>
              <a:rPr lang="fr-FR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chanter [1820] écouter [429] regarder [425] chercher [336] parler [106] passer [90] rester [100]</a:t>
            </a:r>
            <a:b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endParaRPr lang="en-GB" sz="1100" dirty="0">
              <a:solidFill>
                <a:schemeClr val="dk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1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886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SSC Silent Final –e.</a:t>
            </a: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and elicit the pronunciation of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individual SSC 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SFe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timide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with gesture, if using.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Move to the next slide to present and practise the cluster words.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Suggested gesture</a:t>
            </a:r>
            <a:r>
              <a:rPr lang="en-GB" sz="1200" b="0" strike="noStrike" spc="-1" dirty="0">
                <a:latin typeface="Arial"/>
              </a:rPr>
              <a:t>: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Bring up the palm of one hand in a gesture of covering / hiding the face.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This is like the 4</a:t>
            </a:r>
            <a:r>
              <a:rPr lang="en-GB" sz="1200" b="0" strike="noStrike" spc="-1" baseline="30000" dirty="0">
                <a:latin typeface="Arial"/>
              </a:rPr>
              <a:t>th</a:t>
            </a:r>
            <a:r>
              <a:rPr lang="en-GB" sz="1200" b="0" strike="noStrike" spc="-1" dirty="0">
                <a:latin typeface="Arial"/>
              </a:rPr>
              <a:t> video on the BSL site, here: https://www.signbsl.com/sign/shy </a:t>
            </a: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39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2 minutes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introduce/consolidate SSC </a:t>
            </a:r>
            <a:r>
              <a:rPr lang="en-GB" b="1" dirty="0"/>
              <a:t>[</a:t>
            </a:r>
            <a:r>
              <a:rPr lang="en-GB" b="1" dirty="0" err="1"/>
              <a:t>SFe</a:t>
            </a:r>
            <a:r>
              <a:rPr lang="en-GB" b="1" dirty="0"/>
              <a:t>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Practise the pronunciation of the </a:t>
            </a:r>
            <a:r>
              <a:rPr lang="en-GB" b="1" dirty="0"/>
              <a:t>individual SSC [</a:t>
            </a:r>
            <a:r>
              <a:rPr lang="en-GB" b="1" dirty="0" err="1"/>
              <a:t>SFe</a:t>
            </a:r>
            <a:r>
              <a:rPr lang="en-GB" b="1" dirty="0"/>
              <a:t>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again ‘</a:t>
            </a:r>
            <a:r>
              <a:rPr lang="en-GB" b="1" dirty="0" err="1"/>
              <a:t>timide</a:t>
            </a:r>
            <a:r>
              <a:rPr lang="en-GB" dirty="0"/>
              <a:t>’ (with gesture, if using).</a:t>
            </a:r>
            <a:br>
              <a:rPr lang="en-GB" dirty="0"/>
            </a:br>
            <a:r>
              <a:rPr lang="en-GB" dirty="0"/>
              <a:t>2. Then present and elicit the pronunciation of the four </a:t>
            </a:r>
            <a:r>
              <a:rPr lang="en-GB" b="1" dirty="0"/>
              <a:t>cluster</a:t>
            </a:r>
            <a:r>
              <a:rPr lang="en-GB" dirty="0"/>
              <a:t> words.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Frequency: </a:t>
            </a:r>
            <a:br>
              <a:rPr lang="en-GB" dirty="0"/>
            </a:br>
            <a:r>
              <a:rPr lang="en-GB" b="1" dirty="0"/>
              <a:t>monde</a:t>
            </a:r>
            <a:r>
              <a:rPr lang="en-GB" dirty="0"/>
              <a:t> [77] </a:t>
            </a:r>
            <a:r>
              <a:rPr lang="en-GB" b="1" dirty="0" err="1"/>
              <a:t>moderne</a:t>
            </a:r>
            <a:r>
              <a:rPr lang="en-GB" b="1" dirty="0"/>
              <a:t> </a:t>
            </a:r>
            <a:r>
              <a:rPr lang="en-GB" b="0" dirty="0"/>
              <a:t>[1239]</a:t>
            </a:r>
            <a:r>
              <a:rPr lang="en-GB" dirty="0"/>
              <a:t> </a:t>
            </a:r>
            <a:r>
              <a:rPr lang="en-GB" b="1" dirty="0"/>
              <a:t>centre </a:t>
            </a:r>
            <a:r>
              <a:rPr lang="en-GB" dirty="0"/>
              <a:t>[491] </a:t>
            </a:r>
            <a:r>
              <a:rPr lang="en-GB" b="1" dirty="0"/>
              <a:t>vie</a:t>
            </a:r>
            <a:r>
              <a:rPr lang="en-GB" dirty="0"/>
              <a:t> [132] </a:t>
            </a:r>
            <a:r>
              <a:rPr lang="en-GB" b="1" dirty="0" err="1"/>
              <a:t>douze</a:t>
            </a:r>
            <a:r>
              <a:rPr lang="en-GB" dirty="0"/>
              <a:t> [1664] </a:t>
            </a:r>
            <a:r>
              <a:rPr lang="en-GB" b="1" dirty="0" err="1"/>
              <a:t>timide</a:t>
            </a:r>
            <a:r>
              <a:rPr lang="en-GB" b="1" dirty="0"/>
              <a:t> </a:t>
            </a:r>
            <a:r>
              <a:rPr lang="en-GB" dirty="0"/>
              <a:t>[3835]</a:t>
            </a:r>
            <a:br>
              <a:rPr lang="en-GB" dirty="0"/>
            </a:br>
            <a:r>
              <a:rPr lang="en-GB" sz="1200" b="0" i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</a:t>
            </a:r>
            <a:r>
              <a:rPr lang="en-GB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Londsale</a:t>
            </a:r>
            <a:r>
              <a:rPr lang="en-GB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D., &amp; Le Bras, Y. (2009). </a:t>
            </a:r>
            <a:r>
              <a:rPr lang="en-GB" sz="12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Frequency Dictionary of French: Core vocabulary for learners </a:t>
            </a:r>
            <a:r>
              <a:rPr lang="en-GB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London: Routledge.</a:t>
            </a:r>
            <a:endParaRPr lang="en-GB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14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1</a:t>
            </a:r>
            <a:r>
              <a:rPr lang="en-GB" b="0" baseline="30000" dirty="0"/>
              <a:t>st </a:t>
            </a:r>
            <a:r>
              <a:rPr lang="en-GB" b="0" dirty="0"/>
              <a:t>and 3</a:t>
            </a:r>
            <a:r>
              <a:rPr lang="en-GB" b="0" baseline="30000" dirty="0"/>
              <a:t>rd</a:t>
            </a:r>
            <a:r>
              <a:rPr lang="en-GB" b="0" dirty="0"/>
              <a:t> person singular of ‘</a:t>
            </a:r>
            <a:r>
              <a:rPr lang="en-GB" b="0" dirty="0" err="1"/>
              <a:t>avoir</a:t>
            </a:r>
            <a:r>
              <a:rPr lang="en-GB" b="0" dirty="0"/>
              <a:t>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72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postnominal adjective agreement.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French examples provided.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Callout 1 highlights the difference between English and French.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Callout 2 reminds pupils about gender agreement of adjectives ending in –e.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0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  <a:b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recognition of masculine and feminine adjectives and their connection to masculine and feminine nouns.</a:t>
            </a:r>
            <a:b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Read the title and instructions and ensure the task scenario is understood. (Natalie is a new girl in Adèle’s class who seems to have everything).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Pupils write the correct noun for items 1-5.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reveal answers and elicit English meanings of the phrases.</a:t>
            </a:r>
          </a:p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1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aural recognition of ‘</a:t>
            </a:r>
            <a:r>
              <a:rPr lang="en-GB" b="0" dirty="0" err="1"/>
              <a:t>elle</a:t>
            </a:r>
            <a:r>
              <a:rPr lang="en-GB" b="0" dirty="0"/>
              <a:t>’ and ‘</a:t>
            </a:r>
            <a:r>
              <a:rPr lang="en-GB" b="0" dirty="0" err="1"/>
              <a:t>il</a:t>
            </a:r>
            <a:r>
              <a:rPr lang="en-GB" b="0" dirty="0"/>
              <a:t>’ and their connection with meaning; to practise aural comprehension of postnominal adjectives and several nouns.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Read the instructions in French.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Ask pupils to write 1-5 in their books.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Tell them that they will hear Claudine (Adèle and Pierre’s mum) telling a friend about the terrible week her children are having at school. Tell pupils they need to pay attention to whether they hear “</a:t>
            </a:r>
            <a:r>
              <a:rPr lang="en-GB" b="0" dirty="0" err="1"/>
              <a:t>elle</a:t>
            </a:r>
            <a:r>
              <a:rPr lang="en-GB" b="0" dirty="0"/>
              <a:t> a” or “</a:t>
            </a:r>
            <a:r>
              <a:rPr lang="en-GB" b="0" dirty="0" err="1"/>
              <a:t>il</a:t>
            </a:r>
            <a:r>
              <a:rPr lang="en-GB" b="0" dirty="0"/>
              <a:t> a”. They can write A or P.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listen to each item once. The first time they listen, pupils should identify whether mum is talking about Adèle or Pierre and write A or P.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Feed back the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listen again. The second time they listen, they need to write down the adjective in English and object in English.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correct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lourd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professeure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stricte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a un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sérieux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Elle a une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très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inteligente.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inquiet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b="0" dirty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263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  <a:b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comprehension of full sentences with postnominal adjectives.</a:t>
            </a:r>
            <a:b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Read the title and instructions and ensure the task scenario is understood. (Adèle and Pierre’s horrible week continues at home, too).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Pupils write two headings A (Adèle) and P (Pierre) and what each has (noun and adjective).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elicit English meanings of the phrases and reveal answers.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If desired, click on the numbers to hear the sentences.</a:t>
            </a:r>
          </a:p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002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two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 1 are green and those from revisit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7A33-7853-4EB4-AABF-D3211206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7E99E-6FCB-4FCA-8969-E90EE53F0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7FBE9-B5D3-4673-A314-8D9E0E61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CC368-178C-428D-98B4-B4E8BEDE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2F28-0C9A-467D-8ADB-1D4D102A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7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0E70-BBA3-4B2E-B9AD-BFE4BC3A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1FA7-821A-43B4-B251-82C810CE4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99174-0327-423C-96F9-F48BDB21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DBC09-EA88-4787-811F-A95F590F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74032-3A40-4A2D-A74D-1E7A134D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2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6C07-4500-48E6-A183-498520A7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7393-22A0-44D5-9E80-1BC5F4483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AA88A-337A-4458-B56E-10892C3E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A783A-5BAC-408B-8877-5DA45579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B7F1-E283-4AEF-9829-7233074F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0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5853-2E4F-4701-B16F-30221528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832FC-8C71-4F15-A291-7220897D2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8AAA-2D0E-40D2-B393-BF26A3FE6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710F7-BAA5-42F1-A101-D452AED4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B7D1F-37B9-44ED-95FA-64FEAB58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83197-B57A-4D84-8650-5DBEBE4B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4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B426-6E99-4EB5-9357-2D584BE6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3702C-52F9-4D45-BB99-BC1EA3BD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230B-93EA-4D78-AEF4-F376CFA6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4EA5C-E5B8-4961-B661-F1A80580E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A84C-2A26-4E4A-885D-DAB8B448E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56EFE-FE4D-49D8-9C6D-FF4A1996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DFCFE-F667-45A2-A121-BD131CF5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DADA1-81BC-46E2-85F5-BBB52B84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991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8566-1D78-4B06-ABEA-138CF234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0745A-78E4-4416-B3ED-5797215C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91CFD-0F8F-438F-8683-676E59BA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48A81-B10C-4101-8631-A3FB3AC9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0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48194-4584-4E99-9700-3EF1000B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155DA-17D8-4399-8718-4C3CA036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4926E-F98D-4F43-9641-FA4E08F9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57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1346-C444-4A28-A57C-C2896334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EFD7-A4CD-4690-8F82-50142C99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4CA21-E9A0-493C-9F46-8DC21CAFE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A6D6A-B165-4F0F-9B8B-E2541E77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47729-2965-4BCA-8EC5-B5996E88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09A8-E04C-404A-9B4F-0C81EA7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76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0831-FBDC-44C5-8CB8-AB04EFAA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C45F9-3AC3-4172-BB7E-744F81DE3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7CA0A-A523-4E1F-BE5A-2C94AA4F0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C818-213F-4E30-A4E4-B8133A48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A90B6-C618-43F8-9370-20EAEED4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06722-F9AF-4076-9093-3AE24367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95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9209-D0AF-44BB-A51E-DA713623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FE05-944B-4310-9F4A-BA473BFC1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4F8C7-E8FA-4099-8EDD-CC2492E7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72B05-CFA8-4557-9E7E-5CFFE6E9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89F9C-65B9-47E0-BFAD-B949E8A8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9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146D5-3023-4B01-92B0-AD4E0FCF4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A46E7-F170-4885-BDE5-5D6374215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A555-ED81-4885-8D15-6B796FF3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67B3B-7F82-450A-A581-EF371414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08BEC-A723-4C42-9C2F-78814C80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59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159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457200" lvl="1" indent="-215900"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685800" lvl="2" indent="-203200"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914400" lvl="3" indent="-2032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1143000" lvl="4" indent="-190500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1371600" lvl="5" indent="-190500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1600200" lvl="6" indent="-177800"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1828800" lvl="7" indent="-177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2057400" lvl="8" indent="-16510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11960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fld id="{00000000-1234-1234-1234-123412341234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3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3F5D0-871A-4F15-ACCE-99DFF964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77838-3430-45A2-8B4C-9D0CC9234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005E-A6DC-40C2-AC17-C56A800AD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A7EC-56B3-430A-B84F-D46E877EB8A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A7A08-8008-4D3D-9E57-F43FBE25F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78C35-43A8-492B-87C4-32819E45A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FBC1-0D59-4181-9187-1FCA45755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0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gif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6.gif"/><Relationship Id="rId3" Type="http://schemas.openxmlformats.org/officeDocument/2006/relationships/image" Target="../media/image24.png"/><Relationship Id="rId7" Type="http://schemas.openxmlformats.org/officeDocument/2006/relationships/audio" Target="../media/audio4.wav"/><Relationship Id="rId12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11" Type="http://schemas.openxmlformats.org/officeDocument/2006/relationships/image" Target="../media/image2.gif"/><Relationship Id="rId5" Type="http://schemas.openxmlformats.org/officeDocument/2006/relationships/audio" Target="../media/audio2.wav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2.png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10" Type="http://schemas.openxmlformats.org/officeDocument/2006/relationships/image" Target="../media/image3.gif"/><Relationship Id="rId4" Type="http://schemas.openxmlformats.org/officeDocument/2006/relationships/audio" Target="../media/audio7.wav"/><Relationship Id="rId9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C8EC6C81-7B1C-48AC-8CEE-B881474E6344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bleu</a:t>
            </a:r>
            <a:endParaRPr lang="en-GB" sz="9600"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0" y="5162038"/>
            <a:ext cx="4350240" cy="22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lvl="0" indent="-457200"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 avoir » </a:t>
            </a:r>
            <a:r>
              <a:rPr lang="fr-FR" sz="2000" b="1" i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j’ai, il a, </a:t>
            </a:r>
            <a:br>
              <a:rPr lang="fr-FR" sz="2000" b="1" i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</a:br>
            <a:r>
              <a:rPr lang="fr-FR" sz="2000" b="1" i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elle a</a:t>
            </a:r>
          </a:p>
          <a:p>
            <a:pPr marL="457920" lvl="0" indent="-457200"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fr-FR" sz="2000" b="1" spc="-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</a:rPr>
              <a:t>adjective agreement </a:t>
            </a: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fr-FR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singular</a:t>
            </a:r>
            <a:r>
              <a:rPr lang="fr-FR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r>
              <a:rPr lang="fr-FR" sz="2000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endParaRPr lang="fr-FR" sz="2000" b="1" spc="-1" dirty="0">
              <a:solidFill>
                <a:prstClr val="white"/>
              </a:solidFill>
              <a:latin typeface="Century Gothic" panose="020B0502020202020204" pitchFamily="34" charset="0"/>
              <a:ea typeface="Century Gothic"/>
            </a:endParaRP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SSC silent final [e]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Saying what I and others have</a:t>
            </a:r>
            <a:endParaRPr lang="en-GB" sz="4000" dirty="0"/>
          </a:p>
        </p:txBody>
      </p:sp>
      <p:pic>
        <p:nvPicPr>
          <p:cNvPr id="12" name="Picture 11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9E6F2143-2D08-4F52-8FAE-C0BD51AD3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5A1032-7DCE-4060-A610-9E7FE21A7E49}"/>
              </a:ext>
            </a:extLst>
          </p:cNvPr>
          <p:cNvSpPr txBox="1"/>
          <p:nvPr/>
        </p:nvSpPr>
        <p:spPr>
          <a:xfrm>
            <a:off x="9628094" y="6488983"/>
            <a:ext cx="2563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21E20C-EE59-4310-8874-68FF4296625F}"/>
              </a:ext>
            </a:extLst>
          </p:cNvPr>
          <p:cNvGrpSpPr/>
          <p:nvPr/>
        </p:nvGrpSpPr>
        <p:grpSpPr>
          <a:xfrm>
            <a:off x="259399" y="1840768"/>
            <a:ext cx="3260048" cy="1888550"/>
            <a:chOff x="315854" y="1338744"/>
            <a:chExt cx="3260048" cy="1888550"/>
          </a:xfrm>
        </p:grpSpPr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2F6E258-D6BE-48D2-BDAC-0E759EDB2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53"/>
            <a:stretch/>
          </p:blipFill>
          <p:spPr>
            <a:xfrm>
              <a:off x="315854" y="1338744"/>
              <a:ext cx="2605247" cy="1888550"/>
            </a:xfrm>
            <a:prstGeom prst="ellipse">
              <a:avLst/>
            </a:prstGeom>
          </p:spPr>
        </p:pic>
        <p:pic>
          <p:nvPicPr>
            <p:cNvPr id="16" name="Picture 1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83603451-CCBD-4A02-B67B-95BBFE60C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68759"/>
            <a:stretch/>
          </p:blipFill>
          <p:spPr>
            <a:xfrm>
              <a:off x="1836377" y="1703294"/>
              <a:ext cx="1739525" cy="1524000"/>
            </a:xfrm>
            <a:prstGeom prst="ellipse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D5D97E7-95D8-4D7E-9B72-1F36C9715C20}"/>
              </a:ext>
            </a:extLst>
          </p:cNvPr>
          <p:cNvSpPr txBox="1"/>
          <p:nvPr/>
        </p:nvSpPr>
        <p:spPr>
          <a:xfrm>
            <a:off x="0" y="3616834"/>
            <a:ext cx="408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une</a:t>
            </a:r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semaine</a:t>
            </a:r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horrible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04458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intéressant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méchante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souvent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inquiète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maintenant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toujours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rarement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vous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êtes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ensemble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lourde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j’ai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très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avoir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intelligente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lourd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0" y="648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Handout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62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2" descr="background rectangle">
            <a:extLst>
              <a:ext uri="{FF2B5EF4-FFF2-40B4-BE49-F238E27FC236}">
                <a16:creationId xmlns:a16="http://schemas.microsoft.com/office/drawing/2014/main" id="{159CC3EE-6418-4B96-B169-9D62FD17399A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 revoir 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bleu</a:t>
            </a:r>
            <a:endParaRPr lang="en-GB" sz="9600"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AC97B20-350B-4BEA-A803-79712922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95" y="459558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3143114" y="1868180"/>
            <a:ext cx="5798947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timid</a:t>
            </a:r>
            <a:r>
              <a:rPr kumimoji="0" lang="en-GB" sz="11500" i="0" u="none" strike="noStrike" kern="1200" cap="none" spc="-1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</a:t>
            </a:r>
            <a:r>
              <a:rPr kumimoji="0" lang="en-GB" sz="115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endParaRPr kumimoji="0" lang="en-GB" sz="1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085614" y="71250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668" y="934595"/>
            <a:ext cx="1437332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-1" y="-75270"/>
            <a:ext cx="3143115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SFe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5" name="Google Shape;335;p5" descr="boy holding a sign that says 'shy'">
            <a:extLst>
              <a:ext uri="{FF2B5EF4-FFF2-40B4-BE49-F238E27FC236}">
                <a16:creationId xmlns:a16="http://schemas.microsoft.com/office/drawing/2014/main" id="{2046586F-8E19-4200-BBB6-A6089C9C0C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8995" y="3712100"/>
            <a:ext cx="2034010" cy="27195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36;p5">
            <a:extLst>
              <a:ext uri="{FF2B5EF4-FFF2-40B4-BE49-F238E27FC236}">
                <a16:creationId xmlns:a16="http://schemas.microsoft.com/office/drawing/2014/main" id="{CC59E0EC-69D4-4243-B52D-87A7956C5DE9}"/>
              </a:ext>
            </a:extLst>
          </p:cNvPr>
          <p:cNvSpPr/>
          <p:nvPr/>
        </p:nvSpPr>
        <p:spPr>
          <a:xfrm>
            <a:off x="5371280" y="4523128"/>
            <a:ext cx="144943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4400"/>
              <a:buFont typeface="Century Gothic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[shy]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D27582-104E-43C3-B968-6C91B684C372}"/>
              </a:ext>
            </a:extLst>
          </p:cNvPr>
          <p:cNvSpPr/>
          <p:nvPr/>
        </p:nvSpPr>
        <p:spPr>
          <a:xfrm>
            <a:off x="2610624" y="0"/>
            <a:ext cx="70775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1E4E79"/>
              </a:buClr>
              <a:buSzPts val="6600"/>
              <a:defRPr/>
            </a:pPr>
            <a:r>
              <a:rPr lang="en-GB" sz="88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88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ilent </a:t>
            </a:r>
            <a:r>
              <a:rPr lang="en-GB" sz="88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GB" sz="88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inal </a:t>
            </a:r>
            <a:r>
              <a:rPr lang="en-GB" sz="88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</a:t>
            </a:r>
            <a:endParaRPr lang="en-GB" sz="8800" kern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Google Shape;339;p5" descr="Quiet Sign Clip Art">
            <a:extLst>
              <a:ext uri="{FF2B5EF4-FFF2-40B4-BE49-F238E27FC236}">
                <a16:creationId xmlns:a16="http://schemas.microsoft.com/office/drawing/2014/main" id="{1B3FF9F1-BEC8-473A-AA17-2496E822C7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9424" y="1560241"/>
            <a:ext cx="666750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7423AAB0-2849-4AAB-A7A3-A794F6723FDA}"/>
              </a:ext>
            </a:extLst>
          </p:cNvPr>
          <p:cNvSpPr/>
          <p:nvPr/>
        </p:nvSpPr>
        <p:spPr>
          <a:xfrm>
            <a:off x="8079069" y="3712100"/>
            <a:ext cx="3218269" cy="2068933"/>
          </a:xfrm>
          <a:prstGeom prst="wedgeRoundRectCallout">
            <a:avLst>
              <a:gd name="adj1" fmla="val -80737"/>
              <a:gd name="adj2" fmla="val -62090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Remember: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ilent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inal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means you pronounce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final consonant.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317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3249940" y="1521820"/>
            <a:ext cx="5798947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timid</a:t>
            </a:r>
            <a:r>
              <a:rPr kumimoji="0" lang="en-GB" sz="11500" i="0" u="none" strike="noStrike" kern="1200" cap="none" spc="-1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</a:t>
            </a:r>
            <a:r>
              <a:rPr kumimoji="0" lang="en-GB" sz="115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endParaRPr kumimoji="0" lang="en-GB" sz="1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085614" y="71250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668" y="934595"/>
            <a:ext cx="1437332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-1" y="-75270"/>
            <a:ext cx="3143115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SFe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5" name="Google Shape;335;p5" descr="boy holding a sign that says 'shy'">
            <a:extLst>
              <a:ext uri="{FF2B5EF4-FFF2-40B4-BE49-F238E27FC236}">
                <a16:creationId xmlns:a16="http://schemas.microsoft.com/office/drawing/2014/main" id="{2046586F-8E19-4200-BBB6-A6089C9C0C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9669" y="3167103"/>
            <a:ext cx="2034010" cy="27195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36;p5">
            <a:extLst>
              <a:ext uri="{FF2B5EF4-FFF2-40B4-BE49-F238E27FC236}">
                <a16:creationId xmlns:a16="http://schemas.microsoft.com/office/drawing/2014/main" id="{CC59E0EC-69D4-4243-B52D-87A7956C5DE9}"/>
              </a:ext>
            </a:extLst>
          </p:cNvPr>
          <p:cNvSpPr/>
          <p:nvPr/>
        </p:nvSpPr>
        <p:spPr>
          <a:xfrm>
            <a:off x="5351954" y="3978131"/>
            <a:ext cx="144943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4400"/>
              <a:buFont typeface="Century Gothic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[shy]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 descr="A picture containing balloon, aircraft, transport&#10;&#10;Description automatically generated">
            <a:extLst>
              <a:ext uri="{FF2B5EF4-FFF2-40B4-BE49-F238E27FC236}">
                <a16:creationId xmlns:a16="http://schemas.microsoft.com/office/drawing/2014/main" id="{04E18F8F-2D9B-458D-9F07-083BFBAD1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13" y="2531297"/>
            <a:ext cx="1668885" cy="1668885"/>
          </a:xfrm>
          <a:prstGeom prst="rect">
            <a:avLst/>
          </a:prstGeom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CE2B4022-FEA4-4C02-8FB5-B337760E503E}"/>
              </a:ext>
            </a:extLst>
          </p:cNvPr>
          <p:cNvSpPr/>
          <p:nvPr/>
        </p:nvSpPr>
        <p:spPr>
          <a:xfrm>
            <a:off x="-146245" y="1517919"/>
            <a:ext cx="3879599" cy="1264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mond</a:t>
            </a:r>
            <a:r>
              <a:rPr kumimoji="0" lang="en-GB" sz="6600" i="0" u="none" strike="noStrike" kern="1200" cap="none" spc="-1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C4F70807-1D11-4FEC-BD47-819389FFB350}"/>
              </a:ext>
            </a:extLst>
          </p:cNvPr>
          <p:cNvSpPr/>
          <p:nvPr/>
        </p:nvSpPr>
        <p:spPr>
          <a:xfrm>
            <a:off x="-146246" y="4330774"/>
            <a:ext cx="3879599" cy="1264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centr</a:t>
            </a:r>
            <a:r>
              <a:rPr kumimoji="0" lang="en-GB" sz="6600" i="0" u="none" strike="noStrike" kern="1200" cap="none" spc="-1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2" name="Google Shape;356;p6" descr="target with an arrow in the centre">
            <a:extLst>
              <a:ext uri="{FF2B5EF4-FFF2-40B4-BE49-F238E27FC236}">
                <a16:creationId xmlns:a16="http://schemas.microsoft.com/office/drawing/2014/main" id="{AA18C156-BBDB-419E-811F-F8EE39C9848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3139" y="5504867"/>
            <a:ext cx="1042296" cy="10280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stomShape 2">
            <a:extLst>
              <a:ext uri="{FF2B5EF4-FFF2-40B4-BE49-F238E27FC236}">
                <a16:creationId xmlns:a16="http://schemas.microsoft.com/office/drawing/2014/main" id="{17A8F196-F5B8-4B4F-97E9-CC6751347F06}"/>
              </a:ext>
            </a:extLst>
          </p:cNvPr>
          <p:cNvSpPr/>
          <p:nvPr/>
        </p:nvSpPr>
        <p:spPr>
          <a:xfrm>
            <a:off x="7909560" y="4287934"/>
            <a:ext cx="4108647" cy="1264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modern</a:t>
            </a:r>
            <a:r>
              <a:rPr kumimoji="0" lang="en-GB" sz="6600" i="0" u="none" strike="noStrike" kern="1200" cap="none" spc="-1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Google Shape;360;p6" descr="yellow sports car">
            <a:extLst>
              <a:ext uri="{FF2B5EF4-FFF2-40B4-BE49-F238E27FC236}">
                <a16:creationId xmlns:a16="http://schemas.microsoft.com/office/drawing/2014/main" id="{7D46B2BE-1708-4063-885B-ED9F7457ED0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3548" y="5862021"/>
            <a:ext cx="1912451" cy="95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61;p6" descr="green checkmark">
            <a:extLst>
              <a:ext uri="{FF2B5EF4-FFF2-40B4-BE49-F238E27FC236}">
                <a16:creationId xmlns:a16="http://schemas.microsoft.com/office/drawing/2014/main" id="{353EB380-DB55-4519-9872-78E969954EF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89773" y="5357179"/>
            <a:ext cx="480045" cy="50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62;p6" descr="old red car">
            <a:extLst>
              <a:ext uri="{FF2B5EF4-FFF2-40B4-BE49-F238E27FC236}">
                <a16:creationId xmlns:a16="http://schemas.microsoft.com/office/drawing/2014/main" id="{3769F06B-0D26-4369-9C31-8DED36CDB6C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17360" y="5857225"/>
            <a:ext cx="1437332" cy="90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63;p6" descr="red cross">
            <a:extLst>
              <a:ext uri="{FF2B5EF4-FFF2-40B4-BE49-F238E27FC236}">
                <a16:creationId xmlns:a16="http://schemas.microsoft.com/office/drawing/2014/main" id="{56469352-B744-481F-A3CA-B858571C808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41434" y="5340545"/>
            <a:ext cx="497082" cy="56689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ustomShape 2">
            <a:extLst>
              <a:ext uri="{FF2B5EF4-FFF2-40B4-BE49-F238E27FC236}">
                <a16:creationId xmlns:a16="http://schemas.microsoft.com/office/drawing/2014/main" id="{A2528893-39F6-4F15-976D-18379AA7B5D3}"/>
              </a:ext>
            </a:extLst>
          </p:cNvPr>
          <p:cNvSpPr/>
          <p:nvPr/>
        </p:nvSpPr>
        <p:spPr>
          <a:xfrm>
            <a:off x="8336425" y="1470724"/>
            <a:ext cx="4108647" cy="1264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douz</a:t>
            </a:r>
            <a:r>
              <a:rPr kumimoji="0" lang="en-GB" sz="6600" i="0" u="none" strike="noStrike" kern="1200" cap="none" spc="-1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1" name="Google Shape;365;p6" descr="the number twelve">
            <a:extLst>
              <a:ext uri="{FF2B5EF4-FFF2-40B4-BE49-F238E27FC236}">
                <a16:creationId xmlns:a16="http://schemas.microsoft.com/office/drawing/2014/main" id="{C79B6EEA-D9C8-4E61-98C3-5F19199B402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57783" y="2531297"/>
            <a:ext cx="1815551" cy="145794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5289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4400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Avoir</a:t>
            </a:r>
            <a:r>
              <a:rPr lang="en-GB" sz="440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GB" sz="480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</a:t>
            </a:r>
            <a:r>
              <a:rPr lang="en-GB" sz="3600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</a:t>
            </a:r>
            <a:r>
              <a:rPr lang="en-GB" sz="360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s/he, it has</a:t>
            </a:r>
            <a:endParaRPr lang="en-GB" sz="440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169;p8">
            <a:extLst>
              <a:ext uri="{FF2B5EF4-FFF2-40B4-BE49-F238E27FC236}">
                <a16:creationId xmlns:a16="http://schemas.microsoft.com/office/drawing/2014/main" id="{E2782AE1-3778-4DB3-BED0-E1D51CF4E9C9}"/>
              </a:ext>
            </a:extLst>
          </p:cNvPr>
          <p:cNvSpPr txBox="1"/>
          <p:nvPr/>
        </p:nvSpPr>
        <p:spPr>
          <a:xfrm>
            <a:off x="69100" y="895192"/>
            <a:ext cx="5474835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[to have, having]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71;p8">
            <a:extLst>
              <a:ext uri="{FF2B5EF4-FFF2-40B4-BE49-F238E27FC236}">
                <a16:creationId xmlns:a16="http://schemas.microsoft.com/office/drawing/2014/main" id="{CE290600-D3AE-4EBF-95AE-9AB73134AD93}"/>
              </a:ext>
            </a:extLst>
          </p:cNvPr>
          <p:cNvSpPr txBox="1"/>
          <p:nvPr/>
        </p:nvSpPr>
        <p:spPr>
          <a:xfrm>
            <a:off x="363956" y="1691501"/>
            <a:ext cx="90113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French the verb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avoir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means ___________.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Google Shape;172;p8">
            <a:extLst>
              <a:ext uri="{FF2B5EF4-FFF2-40B4-BE49-F238E27FC236}">
                <a16:creationId xmlns:a16="http://schemas.microsoft.com/office/drawing/2014/main" id="{00D273C6-32B8-4C78-A434-579DFBBDDE7A}"/>
              </a:ext>
            </a:extLst>
          </p:cNvPr>
          <p:cNvSpPr txBox="1"/>
          <p:nvPr/>
        </p:nvSpPr>
        <p:spPr>
          <a:xfrm>
            <a:off x="363956" y="3416864"/>
            <a:ext cx="39120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J’ai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question.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Google Shape;174;p8">
            <a:extLst>
              <a:ext uri="{FF2B5EF4-FFF2-40B4-BE49-F238E27FC236}">
                <a16:creationId xmlns:a16="http://schemas.microsoft.com/office/drawing/2014/main" id="{AF1D9F8D-2EFC-4328-8562-67467AD284C2}"/>
              </a:ext>
            </a:extLst>
          </p:cNvPr>
          <p:cNvSpPr txBox="1"/>
          <p:nvPr/>
        </p:nvSpPr>
        <p:spPr>
          <a:xfrm>
            <a:off x="6095999" y="3331862"/>
            <a:ext cx="5283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Elle a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ordinateur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oogle Shape;183;p8">
            <a:extLst>
              <a:ext uri="{FF2B5EF4-FFF2-40B4-BE49-F238E27FC236}">
                <a16:creationId xmlns:a16="http://schemas.microsoft.com/office/drawing/2014/main" id="{3C1BD5FF-8CC1-449A-891E-425EC44FA9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956" y="4076364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72;p8">
            <a:extLst>
              <a:ext uri="{FF2B5EF4-FFF2-40B4-BE49-F238E27FC236}">
                <a16:creationId xmlns:a16="http://schemas.microsoft.com/office/drawing/2014/main" id="{0D05EEE5-6EF4-4D65-A9A4-07D1F20D75CE}"/>
              </a:ext>
            </a:extLst>
          </p:cNvPr>
          <p:cNvSpPr txBox="1"/>
          <p:nvPr/>
        </p:nvSpPr>
        <p:spPr>
          <a:xfrm>
            <a:off x="1169649" y="4252078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have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 question.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17AB41AB-300F-48DF-AC22-AC4DCF350D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3935" y="4070616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72;p8">
            <a:extLst>
              <a:ext uri="{FF2B5EF4-FFF2-40B4-BE49-F238E27FC236}">
                <a16:creationId xmlns:a16="http://schemas.microsoft.com/office/drawing/2014/main" id="{01CE92E5-682F-4F55-9687-7FF3664D829C}"/>
              </a:ext>
            </a:extLst>
          </p:cNvPr>
          <p:cNvSpPr txBox="1"/>
          <p:nvPr/>
        </p:nvSpPr>
        <p:spPr>
          <a:xfrm>
            <a:off x="6095999" y="4158203"/>
            <a:ext cx="62878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 has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 computer.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Google Shape;172;p8">
            <a:extLst>
              <a:ext uri="{FF2B5EF4-FFF2-40B4-BE49-F238E27FC236}">
                <a16:creationId xmlns:a16="http://schemas.microsoft.com/office/drawing/2014/main" id="{6E912F42-CAD2-4111-9927-E15B8CEAD340}"/>
              </a:ext>
            </a:extLst>
          </p:cNvPr>
          <p:cNvSpPr txBox="1"/>
          <p:nvPr/>
        </p:nvSpPr>
        <p:spPr>
          <a:xfrm>
            <a:off x="6021698" y="6030687"/>
            <a:ext cx="44001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 task.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oogle Shape;171;p8">
            <a:extLst>
              <a:ext uri="{FF2B5EF4-FFF2-40B4-BE49-F238E27FC236}">
                <a16:creationId xmlns:a16="http://schemas.microsoft.com/office/drawing/2014/main" id="{0D8AD6F4-683B-438B-8700-E55A3863BF35}"/>
              </a:ext>
            </a:extLst>
          </p:cNvPr>
          <p:cNvSpPr txBox="1"/>
          <p:nvPr/>
        </p:nvSpPr>
        <p:spPr>
          <a:xfrm>
            <a:off x="363956" y="2432055"/>
            <a:ext cx="77003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Remember that it is an irregular verb: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3F70FF-C971-4C20-BD23-4E44A7AEEF0A}"/>
              </a:ext>
            </a:extLst>
          </p:cNvPr>
          <p:cNvSpPr/>
          <p:nvPr/>
        </p:nvSpPr>
        <p:spPr>
          <a:xfrm>
            <a:off x="6021698" y="1660666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to have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79C87124-A427-443A-8B36-93860D934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23810" y="3094421"/>
            <a:ext cx="914400" cy="914400"/>
          </a:xfrm>
          <a:prstGeom prst="rect">
            <a:avLst/>
          </a:prstGeom>
        </p:spPr>
      </p:pic>
      <p:sp>
        <p:nvSpPr>
          <p:cNvPr id="21" name="Google Shape;174;p8">
            <a:extLst>
              <a:ext uri="{FF2B5EF4-FFF2-40B4-BE49-F238E27FC236}">
                <a16:creationId xmlns:a16="http://schemas.microsoft.com/office/drawing/2014/main" id="{4FEDB980-AE8D-4906-B9A4-CCD1B743B73D}"/>
              </a:ext>
            </a:extLst>
          </p:cNvPr>
          <p:cNvSpPr txBox="1"/>
          <p:nvPr/>
        </p:nvSpPr>
        <p:spPr>
          <a:xfrm>
            <a:off x="6038849" y="5400211"/>
            <a:ext cx="5283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Il 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tâche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A picture containing text, electronics, computer, indoor&#10;&#10;Description automatically generated">
            <a:extLst>
              <a:ext uri="{FF2B5EF4-FFF2-40B4-BE49-F238E27FC236}">
                <a16:creationId xmlns:a16="http://schemas.microsoft.com/office/drawing/2014/main" id="{68684918-0F8A-4798-9EE1-9541A29353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2"/>
          <a:stretch/>
        </p:blipFill>
        <p:spPr>
          <a:xfrm>
            <a:off x="9965540" y="2984429"/>
            <a:ext cx="912544" cy="113438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8DB66D3-F323-4BF2-9D22-F797942D6B21}"/>
              </a:ext>
            </a:extLst>
          </p:cNvPr>
          <p:cNvGrpSpPr/>
          <p:nvPr/>
        </p:nvGrpSpPr>
        <p:grpSpPr>
          <a:xfrm>
            <a:off x="9794544" y="4639795"/>
            <a:ext cx="2161122" cy="2141988"/>
            <a:chOff x="9794544" y="4639795"/>
            <a:chExt cx="2161122" cy="2141988"/>
          </a:xfrm>
        </p:grpSpPr>
        <p:pic>
          <p:nvPicPr>
            <p:cNvPr id="9" name="Picture 8" descr="A picture containing line chart&#10;&#10;Description automatically generated">
              <a:extLst>
                <a:ext uri="{FF2B5EF4-FFF2-40B4-BE49-F238E27FC236}">
                  <a16:creationId xmlns:a16="http://schemas.microsoft.com/office/drawing/2014/main" id="{57A77D23-F116-4B4B-AAB0-C08AE70D0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4544" y="4639795"/>
              <a:ext cx="2161122" cy="21419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AB2377-CF7B-4A3F-826E-6A34CC74EF4E}"/>
                </a:ext>
              </a:extLst>
            </p:cNvPr>
            <p:cNvSpPr txBox="1"/>
            <p:nvPr/>
          </p:nvSpPr>
          <p:spPr>
            <a:xfrm>
              <a:off x="10120284" y="5661801"/>
              <a:ext cx="1750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organiser </a:t>
              </a:r>
              <a:b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ma </a:t>
              </a:r>
              <a:r>
                <a:rPr lang="en-GB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chambre</a:t>
              </a:r>
              <a:endParaRPr lang="en-GB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F175FC47-889C-4360-9423-39F976E519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1475" y="591750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6942749B-8145-46E2-8C2C-70E98A67B882}"/>
              </a:ext>
            </a:extLst>
          </p:cNvPr>
          <p:cNvSpPr/>
          <p:nvPr/>
        </p:nvSpPr>
        <p:spPr>
          <a:xfrm>
            <a:off x="1549986" y="4917965"/>
            <a:ext cx="3241708" cy="1671191"/>
          </a:xfrm>
          <a:prstGeom prst="wedgeRoundRectCallout">
            <a:avLst>
              <a:gd name="adj1" fmla="val 70683"/>
              <a:gd name="adj2" fmla="val 26347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t</a:t>
            </a:r>
            <a:r>
              <a:rPr lang="en-GB" sz="24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âche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 task you might do at home, e.g., tidy, make your bed.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7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21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Adjectives following the noun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04CFD-752D-4507-BDB4-003447BC0065}"/>
              </a:ext>
            </a:extLst>
          </p:cNvPr>
          <p:cNvSpPr txBox="1"/>
          <p:nvPr/>
        </p:nvSpPr>
        <p:spPr>
          <a:xfrm>
            <a:off x="0" y="1407031"/>
            <a:ext cx="80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French, most adjectives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noun: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38324-6363-4A9B-A873-6C859BA3DB68}"/>
              </a:ext>
            </a:extLst>
          </p:cNvPr>
          <p:cNvSpPr txBox="1"/>
          <p:nvPr/>
        </p:nvSpPr>
        <p:spPr>
          <a:xfrm>
            <a:off x="986895" y="2160710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92D050"/>
              </a:buClr>
              <a:buSzPts val="2800"/>
              <a:defRPr/>
            </a:pPr>
            <a:r>
              <a:rPr lang="en-GB" sz="2800" b="1" dirty="0" err="1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J’ai</a:t>
            </a: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question </a:t>
            </a:r>
            <a:r>
              <a:rPr lang="en-GB" sz="2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BB123-2EDB-4787-BECF-CEAB9A4F59B4}"/>
              </a:ext>
            </a:extLst>
          </p:cNvPr>
          <p:cNvSpPr txBox="1"/>
          <p:nvPr/>
        </p:nvSpPr>
        <p:spPr>
          <a:xfrm>
            <a:off x="986895" y="2901015"/>
            <a:ext cx="662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have an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question.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448" y="2798499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18C69456-D655-4644-A060-532C238681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447" y="4162471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83;p8">
            <a:extLst>
              <a:ext uri="{FF2B5EF4-FFF2-40B4-BE49-F238E27FC236}">
                <a16:creationId xmlns:a16="http://schemas.microsoft.com/office/drawing/2014/main" id="{68E89A9C-55F6-40BD-B523-03C52D4094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372" y="5771861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8F5609C0-1B7F-4BFC-95D5-B68D9804B143}"/>
              </a:ext>
            </a:extLst>
          </p:cNvPr>
          <p:cNvSpPr/>
          <p:nvPr/>
        </p:nvSpPr>
        <p:spPr>
          <a:xfrm>
            <a:off x="7480552" y="1919440"/>
            <a:ext cx="4223768" cy="834971"/>
          </a:xfrm>
          <a:prstGeom prst="wedgeRoundRectCallout">
            <a:avLst>
              <a:gd name="adj1" fmla="val -123807"/>
              <a:gd name="adj2" fmla="val 7675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English the adjective comes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before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noun.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44C9686D-D14D-4D7D-83CC-0F76F4BFA3CF}"/>
              </a:ext>
            </a:extLst>
          </p:cNvPr>
          <p:cNvSpPr/>
          <p:nvPr/>
        </p:nvSpPr>
        <p:spPr>
          <a:xfrm>
            <a:off x="7480552" y="2822992"/>
            <a:ext cx="4223767" cy="1463575"/>
          </a:xfrm>
          <a:prstGeom prst="wedgeRoundRectCallout">
            <a:avLst>
              <a:gd name="adj1" fmla="val -89917"/>
              <a:gd name="adj2" fmla="val 2426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Remember: Adjectives that end in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stay the same to describe all singular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23637-095B-4C62-80C1-D35E0B4F9C43}"/>
              </a:ext>
            </a:extLst>
          </p:cNvPr>
          <p:cNvSpPr txBox="1"/>
          <p:nvPr/>
        </p:nvSpPr>
        <p:spPr>
          <a:xfrm>
            <a:off x="986895" y="3595364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92D050"/>
              </a:buClr>
              <a:buSzPts val="2800"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Elle a 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ordinateur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rapide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781A19-E810-466F-AF1E-B859F7AC4FE3}"/>
              </a:ext>
            </a:extLst>
          </p:cNvPr>
          <p:cNvSpPr txBox="1"/>
          <p:nvPr/>
        </p:nvSpPr>
        <p:spPr>
          <a:xfrm>
            <a:off x="992335" y="4272554"/>
            <a:ext cx="662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has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fast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computer.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DF321C-291E-4D7A-B94E-EEFD46E50C9A}"/>
              </a:ext>
            </a:extLst>
          </p:cNvPr>
          <p:cNvSpPr txBox="1"/>
          <p:nvPr/>
        </p:nvSpPr>
        <p:spPr>
          <a:xfrm>
            <a:off x="986895" y="5199004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92D050"/>
              </a:buClr>
              <a:buSzPts val="2800"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a </a:t>
            </a:r>
            <a:r>
              <a:rPr lang="en-GB" sz="2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tâche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indépendante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3B3A62-7AEC-4DC7-99CB-5BDA45EF0167}"/>
              </a:ext>
            </a:extLst>
          </p:cNvPr>
          <p:cNvSpPr txBox="1"/>
          <p:nvPr/>
        </p:nvSpPr>
        <p:spPr>
          <a:xfrm>
            <a:off x="986895" y="5859636"/>
            <a:ext cx="662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has an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independent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9" name="Picture 28" descr="Diagram, engineering drawing&#10;&#10;Description automatically generated">
            <a:extLst>
              <a:ext uri="{FF2B5EF4-FFF2-40B4-BE49-F238E27FC236}">
                <a16:creationId xmlns:a16="http://schemas.microsoft.com/office/drawing/2014/main" id="{8CAAD7F9-D9D9-49DC-B6A8-DED72CEF8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65" y="4416289"/>
            <a:ext cx="3269797" cy="2365494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E03106C-BE3E-4118-8090-9AA3F2B269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7"/>
          <a:stretch/>
        </p:blipFill>
        <p:spPr>
          <a:xfrm>
            <a:off x="7050131" y="3885368"/>
            <a:ext cx="1037702" cy="28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Paper, Write, Texture, Lines, Pattern, Writing Paper">
            <a:extLst>
              <a:ext uri="{FF2B5EF4-FFF2-40B4-BE49-F238E27FC236}">
                <a16:creationId xmlns:a16="http://schemas.microsoft.com/office/drawing/2014/main" id="{02AA69F5-2A57-437F-AD25-7521EEEB2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705" b="-282"/>
          <a:stretch/>
        </p:blipFill>
        <p:spPr bwMode="auto">
          <a:xfrm rot="10800000">
            <a:off x="-120422" y="1297068"/>
            <a:ext cx="8817160" cy="5074026"/>
          </a:xfrm>
          <a:custGeom>
            <a:avLst/>
            <a:gdLst>
              <a:gd name="connsiteX0" fmla="*/ 0 w 8817160"/>
              <a:gd name="connsiteY0" fmla="*/ 0 h 5074026"/>
              <a:gd name="connsiteX1" fmla="*/ 323296 w 8817160"/>
              <a:gd name="connsiteY1" fmla="*/ 0 h 5074026"/>
              <a:gd name="connsiteX2" fmla="*/ 911107 w 8817160"/>
              <a:gd name="connsiteY2" fmla="*/ 0 h 5074026"/>
              <a:gd name="connsiteX3" fmla="*/ 1234402 w 8817160"/>
              <a:gd name="connsiteY3" fmla="*/ 0 h 5074026"/>
              <a:gd name="connsiteX4" fmla="*/ 1998556 w 8817160"/>
              <a:gd name="connsiteY4" fmla="*/ 0 h 5074026"/>
              <a:gd name="connsiteX5" fmla="*/ 2674539 w 8817160"/>
              <a:gd name="connsiteY5" fmla="*/ 0 h 5074026"/>
              <a:gd name="connsiteX6" fmla="*/ 3262349 w 8817160"/>
              <a:gd name="connsiteY6" fmla="*/ 0 h 5074026"/>
              <a:gd name="connsiteX7" fmla="*/ 3761988 w 8817160"/>
              <a:gd name="connsiteY7" fmla="*/ 0 h 5074026"/>
              <a:gd name="connsiteX8" fmla="*/ 4173456 w 8817160"/>
              <a:gd name="connsiteY8" fmla="*/ 0 h 5074026"/>
              <a:gd name="connsiteX9" fmla="*/ 4584923 w 8817160"/>
              <a:gd name="connsiteY9" fmla="*/ 0 h 5074026"/>
              <a:gd name="connsiteX10" fmla="*/ 5260905 w 8817160"/>
              <a:gd name="connsiteY10" fmla="*/ 0 h 5074026"/>
              <a:gd name="connsiteX11" fmla="*/ 6025059 w 8817160"/>
              <a:gd name="connsiteY11" fmla="*/ 0 h 5074026"/>
              <a:gd name="connsiteX12" fmla="*/ 6612870 w 8817160"/>
              <a:gd name="connsiteY12" fmla="*/ 0 h 5074026"/>
              <a:gd name="connsiteX13" fmla="*/ 7112509 w 8817160"/>
              <a:gd name="connsiteY13" fmla="*/ 0 h 5074026"/>
              <a:gd name="connsiteX14" fmla="*/ 7523977 w 8817160"/>
              <a:gd name="connsiteY14" fmla="*/ 0 h 5074026"/>
              <a:gd name="connsiteX15" fmla="*/ 7935444 w 8817160"/>
              <a:gd name="connsiteY15" fmla="*/ 0 h 5074026"/>
              <a:gd name="connsiteX16" fmla="*/ 8817160 w 8817160"/>
              <a:gd name="connsiteY16" fmla="*/ 0 h 5074026"/>
              <a:gd name="connsiteX17" fmla="*/ 8817160 w 8817160"/>
              <a:gd name="connsiteY17" fmla="*/ 665261 h 5074026"/>
              <a:gd name="connsiteX18" fmla="*/ 8817160 w 8817160"/>
              <a:gd name="connsiteY18" fmla="*/ 1229042 h 5074026"/>
              <a:gd name="connsiteX19" fmla="*/ 8817160 w 8817160"/>
              <a:gd name="connsiteY19" fmla="*/ 1691342 h 5074026"/>
              <a:gd name="connsiteX20" fmla="*/ 8817160 w 8817160"/>
              <a:gd name="connsiteY20" fmla="*/ 2153642 h 5074026"/>
              <a:gd name="connsiteX21" fmla="*/ 8817160 w 8817160"/>
              <a:gd name="connsiteY21" fmla="*/ 2717423 h 5074026"/>
              <a:gd name="connsiteX22" fmla="*/ 8817160 w 8817160"/>
              <a:gd name="connsiteY22" fmla="*/ 3179723 h 5074026"/>
              <a:gd name="connsiteX23" fmla="*/ 8817160 w 8817160"/>
              <a:gd name="connsiteY23" fmla="*/ 3692763 h 5074026"/>
              <a:gd name="connsiteX24" fmla="*/ 8817160 w 8817160"/>
              <a:gd name="connsiteY24" fmla="*/ 4205804 h 5074026"/>
              <a:gd name="connsiteX25" fmla="*/ 8817160 w 8817160"/>
              <a:gd name="connsiteY25" fmla="*/ 5074026 h 5074026"/>
              <a:gd name="connsiteX26" fmla="*/ 8141178 w 8817160"/>
              <a:gd name="connsiteY26" fmla="*/ 5074026 h 5074026"/>
              <a:gd name="connsiteX27" fmla="*/ 7641539 w 8817160"/>
              <a:gd name="connsiteY27" fmla="*/ 5074026 h 5074026"/>
              <a:gd name="connsiteX28" fmla="*/ 7053728 w 8817160"/>
              <a:gd name="connsiteY28" fmla="*/ 5074026 h 5074026"/>
              <a:gd name="connsiteX29" fmla="*/ 6377746 w 8817160"/>
              <a:gd name="connsiteY29" fmla="*/ 5074026 h 5074026"/>
              <a:gd name="connsiteX30" fmla="*/ 6054450 w 8817160"/>
              <a:gd name="connsiteY30" fmla="*/ 5074026 h 5074026"/>
              <a:gd name="connsiteX31" fmla="*/ 5642982 w 8817160"/>
              <a:gd name="connsiteY31" fmla="*/ 5074026 h 5074026"/>
              <a:gd name="connsiteX32" fmla="*/ 4878829 w 8817160"/>
              <a:gd name="connsiteY32" fmla="*/ 5074026 h 5074026"/>
              <a:gd name="connsiteX33" fmla="*/ 4202846 w 8817160"/>
              <a:gd name="connsiteY33" fmla="*/ 5074026 h 5074026"/>
              <a:gd name="connsiteX34" fmla="*/ 3526864 w 8817160"/>
              <a:gd name="connsiteY34" fmla="*/ 5074026 h 5074026"/>
              <a:gd name="connsiteX35" fmla="*/ 2762710 w 8817160"/>
              <a:gd name="connsiteY35" fmla="*/ 5074026 h 5074026"/>
              <a:gd name="connsiteX36" fmla="*/ 2174899 w 8817160"/>
              <a:gd name="connsiteY36" fmla="*/ 5074026 h 5074026"/>
              <a:gd name="connsiteX37" fmla="*/ 1851604 w 8817160"/>
              <a:gd name="connsiteY37" fmla="*/ 5074026 h 5074026"/>
              <a:gd name="connsiteX38" fmla="*/ 1087450 w 8817160"/>
              <a:gd name="connsiteY38" fmla="*/ 5074026 h 5074026"/>
              <a:gd name="connsiteX39" fmla="*/ 0 w 8817160"/>
              <a:gd name="connsiteY39" fmla="*/ 5074026 h 5074026"/>
              <a:gd name="connsiteX40" fmla="*/ 0 w 8817160"/>
              <a:gd name="connsiteY40" fmla="*/ 4560986 h 5074026"/>
              <a:gd name="connsiteX41" fmla="*/ 0 w 8817160"/>
              <a:gd name="connsiteY41" fmla="*/ 4047945 h 5074026"/>
              <a:gd name="connsiteX42" fmla="*/ 0 w 8817160"/>
              <a:gd name="connsiteY42" fmla="*/ 3433424 h 5074026"/>
              <a:gd name="connsiteX43" fmla="*/ 0 w 8817160"/>
              <a:gd name="connsiteY43" fmla="*/ 2768163 h 5074026"/>
              <a:gd name="connsiteX44" fmla="*/ 0 w 8817160"/>
              <a:gd name="connsiteY44" fmla="*/ 2305863 h 5074026"/>
              <a:gd name="connsiteX45" fmla="*/ 0 w 8817160"/>
              <a:gd name="connsiteY45" fmla="*/ 1640602 h 5074026"/>
              <a:gd name="connsiteX46" fmla="*/ 0 w 8817160"/>
              <a:gd name="connsiteY46" fmla="*/ 975341 h 5074026"/>
              <a:gd name="connsiteX47" fmla="*/ 0 w 8817160"/>
              <a:gd name="connsiteY47" fmla="*/ 0 h 507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17160" h="5074026" extrusionOk="0">
                <a:moveTo>
                  <a:pt x="0" y="0"/>
                </a:moveTo>
                <a:cubicBezTo>
                  <a:pt x="120405" y="-27543"/>
                  <a:pt x="204939" y="32032"/>
                  <a:pt x="323296" y="0"/>
                </a:cubicBezTo>
                <a:cubicBezTo>
                  <a:pt x="441653" y="-32032"/>
                  <a:pt x="656358" y="36178"/>
                  <a:pt x="911107" y="0"/>
                </a:cubicBezTo>
                <a:cubicBezTo>
                  <a:pt x="1165856" y="-36178"/>
                  <a:pt x="1089050" y="2150"/>
                  <a:pt x="1234402" y="0"/>
                </a:cubicBezTo>
                <a:cubicBezTo>
                  <a:pt x="1379755" y="-2150"/>
                  <a:pt x="1839755" y="91601"/>
                  <a:pt x="1998556" y="0"/>
                </a:cubicBezTo>
                <a:cubicBezTo>
                  <a:pt x="2157357" y="-91601"/>
                  <a:pt x="2526669" y="33540"/>
                  <a:pt x="2674539" y="0"/>
                </a:cubicBezTo>
                <a:cubicBezTo>
                  <a:pt x="2822409" y="-33540"/>
                  <a:pt x="2996800" y="22232"/>
                  <a:pt x="3262349" y="0"/>
                </a:cubicBezTo>
                <a:cubicBezTo>
                  <a:pt x="3527898" y="-22232"/>
                  <a:pt x="3526049" y="31702"/>
                  <a:pt x="3761988" y="0"/>
                </a:cubicBezTo>
                <a:cubicBezTo>
                  <a:pt x="3997927" y="-31702"/>
                  <a:pt x="4039214" y="8966"/>
                  <a:pt x="4173456" y="0"/>
                </a:cubicBezTo>
                <a:cubicBezTo>
                  <a:pt x="4307698" y="-8966"/>
                  <a:pt x="4454366" y="4622"/>
                  <a:pt x="4584923" y="0"/>
                </a:cubicBezTo>
                <a:cubicBezTo>
                  <a:pt x="4715480" y="-4622"/>
                  <a:pt x="5065802" y="65526"/>
                  <a:pt x="5260905" y="0"/>
                </a:cubicBezTo>
                <a:cubicBezTo>
                  <a:pt x="5456008" y="-65526"/>
                  <a:pt x="5857991" y="6985"/>
                  <a:pt x="6025059" y="0"/>
                </a:cubicBezTo>
                <a:cubicBezTo>
                  <a:pt x="6192127" y="-6985"/>
                  <a:pt x="6407078" y="57815"/>
                  <a:pt x="6612870" y="0"/>
                </a:cubicBezTo>
                <a:cubicBezTo>
                  <a:pt x="6818662" y="-57815"/>
                  <a:pt x="6869350" y="8703"/>
                  <a:pt x="7112509" y="0"/>
                </a:cubicBezTo>
                <a:cubicBezTo>
                  <a:pt x="7355668" y="-8703"/>
                  <a:pt x="7368307" y="10721"/>
                  <a:pt x="7523977" y="0"/>
                </a:cubicBezTo>
                <a:cubicBezTo>
                  <a:pt x="7679647" y="-10721"/>
                  <a:pt x="7790026" y="6509"/>
                  <a:pt x="7935444" y="0"/>
                </a:cubicBezTo>
                <a:cubicBezTo>
                  <a:pt x="8080862" y="-6509"/>
                  <a:pt x="8595372" y="40623"/>
                  <a:pt x="8817160" y="0"/>
                </a:cubicBezTo>
                <a:cubicBezTo>
                  <a:pt x="8829576" y="304509"/>
                  <a:pt x="8808642" y="517822"/>
                  <a:pt x="8817160" y="665261"/>
                </a:cubicBezTo>
                <a:cubicBezTo>
                  <a:pt x="8825678" y="812700"/>
                  <a:pt x="8808025" y="954246"/>
                  <a:pt x="8817160" y="1229042"/>
                </a:cubicBezTo>
                <a:cubicBezTo>
                  <a:pt x="8826295" y="1503838"/>
                  <a:pt x="8789041" y="1547851"/>
                  <a:pt x="8817160" y="1691342"/>
                </a:cubicBezTo>
                <a:cubicBezTo>
                  <a:pt x="8845279" y="1834833"/>
                  <a:pt x="8762782" y="1934512"/>
                  <a:pt x="8817160" y="2153642"/>
                </a:cubicBezTo>
                <a:cubicBezTo>
                  <a:pt x="8871538" y="2372772"/>
                  <a:pt x="8769669" y="2487364"/>
                  <a:pt x="8817160" y="2717423"/>
                </a:cubicBezTo>
                <a:cubicBezTo>
                  <a:pt x="8864651" y="2947482"/>
                  <a:pt x="8763819" y="3000855"/>
                  <a:pt x="8817160" y="3179723"/>
                </a:cubicBezTo>
                <a:cubicBezTo>
                  <a:pt x="8870501" y="3358591"/>
                  <a:pt x="8776416" y="3475187"/>
                  <a:pt x="8817160" y="3692763"/>
                </a:cubicBezTo>
                <a:cubicBezTo>
                  <a:pt x="8857904" y="3910339"/>
                  <a:pt x="8777722" y="4006786"/>
                  <a:pt x="8817160" y="4205804"/>
                </a:cubicBezTo>
                <a:cubicBezTo>
                  <a:pt x="8856598" y="4404822"/>
                  <a:pt x="8779669" y="4879939"/>
                  <a:pt x="8817160" y="5074026"/>
                </a:cubicBezTo>
                <a:cubicBezTo>
                  <a:pt x="8521448" y="5128214"/>
                  <a:pt x="8435352" y="5053277"/>
                  <a:pt x="8141178" y="5074026"/>
                </a:cubicBezTo>
                <a:cubicBezTo>
                  <a:pt x="7847004" y="5094775"/>
                  <a:pt x="7846057" y="5064122"/>
                  <a:pt x="7641539" y="5074026"/>
                </a:cubicBezTo>
                <a:cubicBezTo>
                  <a:pt x="7437021" y="5083930"/>
                  <a:pt x="7188276" y="5070490"/>
                  <a:pt x="7053728" y="5074026"/>
                </a:cubicBezTo>
                <a:cubicBezTo>
                  <a:pt x="6919180" y="5077562"/>
                  <a:pt x="6608688" y="5001347"/>
                  <a:pt x="6377746" y="5074026"/>
                </a:cubicBezTo>
                <a:cubicBezTo>
                  <a:pt x="6146804" y="5146705"/>
                  <a:pt x="6140808" y="5065236"/>
                  <a:pt x="6054450" y="5074026"/>
                </a:cubicBezTo>
                <a:cubicBezTo>
                  <a:pt x="5968092" y="5082816"/>
                  <a:pt x="5804176" y="5054917"/>
                  <a:pt x="5642982" y="5074026"/>
                </a:cubicBezTo>
                <a:cubicBezTo>
                  <a:pt x="5481788" y="5093135"/>
                  <a:pt x="5241204" y="5048472"/>
                  <a:pt x="4878829" y="5074026"/>
                </a:cubicBezTo>
                <a:cubicBezTo>
                  <a:pt x="4516454" y="5099580"/>
                  <a:pt x="4515750" y="5050437"/>
                  <a:pt x="4202846" y="5074026"/>
                </a:cubicBezTo>
                <a:cubicBezTo>
                  <a:pt x="3889942" y="5097615"/>
                  <a:pt x="3754430" y="4996197"/>
                  <a:pt x="3526864" y="5074026"/>
                </a:cubicBezTo>
                <a:cubicBezTo>
                  <a:pt x="3299298" y="5151855"/>
                  <a:pt x="3096382" y="5008952"/>
                  <a:pt x="2762710" y="5074026"/>
                </a:cubicBezTo>
                <a:cubicBezTo>
                  <a:pt x="2429038" y="5139100"/>
                  <a:pt x="2460198" y="5069506"/>
                  <a:pt x="2174899" y="5074026"/>
                </a:cubicBezTo>
                <a:cubicBezTo>
                  <a:pt x="1889600" y="5078546"/>
                  <a:pt x="1938115" y="5052138"/>
                  <a:pt x="1851604" y="5074026"/>
                </a:cubicBezTo>
                <a:cubicBezTo>
                  <a:pt x="1765093" y="5095914"/>
                  <a:pt x="1311626" y="5009389"/>
                  <a:pt x="1087450" y="5074026"/>
                </a:cubicBezTo>
                <a:cubicBezTo>
                  <a:pt x="863274" y="5138663"/>
                  <a:pt x="521247" y="5031790"/>
                  <a:pt x="0" y="5074026"/>
                </a:cubicBezTo>
                <a:cubicBezTo>
                  <a:pt x="-41455" y="4820636"/>
                  <a:pt x="48009" y="4786449"/>
                  <a:pt x="0" y="4560986"/>
                </a:cubicBezTo>
                <a:cubicBezTo>
                  <a:pt x="-48009" y="4335523"/>
                  <a:pt x="23088" y="4297374"/>
                  <a:pt x="0" y="4047945"/>
                </a:cubicBezTo>
                <a:cubicBezTo>
                  <a:pt x="-23088" y="3798516"/>
                  <a:pt x="21834" y="3631177"/>
                  <a:pt x="0" y="3433424"/>
                </a:cubicBezTo>
                <a:cubicBezTo>
                  <a:pt x="-21834" y="3235671"/>
                  <a:pt x="76550" y="3019062"/>
                  <a:pt x="0" y="2768163"/>
                </a:cubicBezTo>
                <a:cubicBezTo>
                  <a:pt x="-76550" y="2517264"/>
                  <a:pt x="353" y="2510872"/>
                  <a:pt x="0" y="2305863"/>
                </a:cubicBezTo>
                <a:cubicBezTo>
                  <a:pt x="-353" y="2100854"/>
                  <a:pt x="56778" y="1951742"/>
                  <a:pt x="0" y="1640602"/>
                </a:cubicBezTo>
                <a:cubicBezTo>
                  <a:pt x="-56778" y="1329462"/>
                  <a:pt x="16781" y="1218634"/>
                  <a:pt x="0" y="975341"/>
                </a:cubicBezTo>
                <a:cubicBezTo>
                  <a:pt x="-16781" y="732048"/>
                  <a:pt x="53884" y="26810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773373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CustomShape 6"/>
          <p:cNvSpPr/>
          <p:nvPr/>
        </p:nvSpPr>
        <p:spPr>
          <a:xfrm>
            <a:off x="101160" y="-3204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Natalie a tout !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138083" y="462746"/>
            <a:ext cx="100778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Natalie arrive à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l’école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d’Adèle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.  Elle a tout !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2" name="CustomShape 8">
            <a:extLst>
              <a:ext uri="{FF2B5EF4-FFF2-40B4-BE49-F238E27FC236}">
                <a16:creationId xmlns:a16="http://schemas.microsoft.com/office/drawing/2014/main" id="{977D9DC2-7212-4C61-B9B9-2FECC03F6397}"/>
              </a:ext>
            </a:extLst>
          </p:cNvPr>
          <p:cNvSpPr/>
          <p:nvPr/>
        </p:nvSpPr>
        <p:spPr>
          <a:xfrm>
            <a:off x="166140" y="822333"/>
            <a:ext cx="10258019" cy="6753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Adèle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écrit</a:t>
            </a:r>
            <a:r>
              <a:rPr kumimoji="0" lang="en-GB" sz="24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une</a:t>
            </a:r>
            <a:r>
              <a:rPr kumimoji="0" lang="en-GB" sz="24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4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liste</a:t>
            </a:r>
            <a:r>
              <a:rPr kumimoji="0" lang="en-GB" sz="24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  Natalie a quoi ?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3C24D5-8E3D-4BFC-9F31-8E4589FF4A7B}"/>
              </a:ext>
            </a:extLst>
          </p:cNvPr>
          <p:cNvSpPr/>
          <p:nvPr/>
        </p:nvSpPr>
        <p:spPr>
          <a:xfrm>
            <a:off x="429530" y="1833542"/>
            <a:ext cx="459468" cy="461665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9152DAF-A6A5-4D66-80E7-0FDFD2D775C3}"/>
              </a:ext>
            </a:extLst>
          </p:cNvPr>
          <p:cNvSpPr/>
          <p:nvPr/>
        </p:nvSpPr>
        <p:spPr>
          <a:xfrm>
            <a:off x="429530" y="2691177"/>
            <a:ext cx="459468" cy="461665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F6B6DD5-C0AE-4DF8-983D-8871C3EDF3D4}"/>
              </a:ext>
            </a:extLst>
          </p:cNvPr>
          <p:cNvSpPr/>
          <p:nvPr/>
        </p:nvSpPr>
        <p:spPr>
          <a:xfrm>
            <a:off x="435540" y="3603248"/>
            <a:ext cx="459468" cy="461665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04ECB6B-20CF-4019-9E95-F00494B808FE}"/>
              </a:ext>
            </a:extLst>
          </p:cNvPr>
          <p:cNvSpPr/>
          <p:nvPr/>
        </p:nvSpPr>
        <p:spPr>
          <a:xfrm>
            <a:off x="429530" y="4486117"/>
            <a:ext cx="459468" cy="461665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0E2F377-3769-4420-B26F-94B61B0F3F07}"/>
              </a:ext>
            </a:extLst>
          </p:cNvPr>
          <p:cNvSpPr/>
          <p:nvPr/>
        </p:nvSpPr>
        <p:spPr>
          <a:xfrm>
            <a:off x="380088" y="5528737"/>
            <a:ext cx="459468" cy="461665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93E92F-6EC7-4477-BAAE-599980FF263A}"/>
              </a:ext>
            </a:extLst>
          </p:cNvPr>
          <p:cNvSpPr txBox="1"/>
          <p:nvPr/>
        </p:nvSpPr>
        <p:spPr>
          <a:xfrm>
            <a:off x="888998" y="1873424"/>
            <a:ext cx="62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 sac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chemise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élégante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E77CC-4FFE-4E8D-837F-FC0D838DA910}"/>
              </a:ext>
            </a:extLst>
          </p:cNvPr>
          <p:cNvSpPr txBox="1"/>
          <p:nvPr/>
        </p:nvSpPr>
        <p:spPr>
          <a:xfrm>
            <a:off x="1011143" y="2725826"/>
            <a:ext cx="1007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Elle a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amie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|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professeur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intelligente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84096B-C936-4C19-80C8-CDF227C85417}"/>
              </a:ext>
            </a:extLst>
          </p:cNvPr>
          <p:cNvSpPr txBox="1"/>
          <p:nvPr/>
        </p:nvSpPr>
        <p:spPr>
          <a:xfrm>
            <a:off x="888998" y="3632586"/>
            <a:ext cx="1007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a 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 livre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gomme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intéressant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65A4B7-70C5-4D23-8170-92C456C34589}"/>
              </a:ext>
            </a:extLst>
          </p:cNvPr>
          <p:cNvSpPr txBox="1"/>
          <p:nvPr/>
        </p:nvSpPr>
        <p:spPr>
          <a:xfrm>
            <a:off x="839556" y="4486117"/>
            <a:ext cx="1007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Elle a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animal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|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sœur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amusant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10653E-FF09-4FF5-9025-3AA6DB311350}"/>
              </a:ext>
            </a:extLst>
          </p:cNvPr>
          <p:cNvSpPr txBox="1"/>
          <p:nvPr/>
        </p:nvSpPr>
        <p:spPr>
          <a:xfrm>
            <a:off x="839556" y="5574002"/>
            <a:ext cx="709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ordinateur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maison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moderne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DF33DA5-7864-400A-8D8C-934A4BD69E3C}"/>
              </a:ext>
            </a:extLst>
          </p:cNvPr>
          <p:cNvSpPr/>
          <p:nvPr/>
        </p:nvSpPr>
        <p:spPr>
          <a:xfrm>
            <a:off x="3149363" y="1911537"/>
            <a:ext cx="1971276" cy="41213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171CD39-79CA-4E45-A2BD-4990789313DA}"/>
              </a:ext>
            </a:extLst>
          </p:cNvPr>
          <p:cNvSpPr/>
          <p:nvPr/>
        </p:nvSpPr>
        <p:spPr>
          <a:xfrm>
            <a:off x="1898002" y="2765229"/>
            <a:ext cx="1562649" cy="41213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BC4CDCD-A282-421D-BF85-10A3C3771B59}"/>
              </a:ext>
            </a:extLst>
          </p:cNvPr>
          <p:cNvSpPr/>
          <p:nvPr/>
        </p:nvSpPr>
        <p:spPr>
          <a:xfrm>
            <a:off x="1813097" y="3646157"/>
            <a:ext cx="1141117" cy="41213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BDDA977-70DE-4633-BE46-E734E2231BA3}"/>
              </a:ext>
            </a:extLst>
          </p:cNvPr>
          <p:cNvSpPr/>
          <p:nvPr/>
        </p:nvSpPr>
        <p:spPr>
          <a:xfrm>
            <a:off x="1841233" y="4500701"/>
            <a:ext cx="1619418" cy="41213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2E38E87-460E-4ABA-AA59-510FC2A53C36}"/>
              </a:ext>
            </a:extLst>
          </p:cNvPr>
          <p:cNvSpPr/>
          <p:nvPr/>
        </p:nvSpPr>
        <p:spPr>
          <a:xfrm>
            <a:off x="1790138" y="5585186"/>
            <a:ext cx="2036274" cy="41213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4583D14-E37C-4677-B604-8D64115F9E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53"/>
          <a:stretch/>
        </p:blipFill>
        <p:spPr>
          <a:xfrm>
            <a:off x="6390298" y="-137768"/>
            <a:ext cx="2168844" cy="157220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6F8B271-6F4D-44C2-849E-6B7A82C4143E}"/>
              </a:ext>
            </a:extLst>
          </p:cNvPr>
          <p:cNvSpPr/>
          <p:nvPr/>
        </p:nvSpPr>
        <p:spPr>
          <a:xfrm>
            <a:off x="4059726" y="5598769"/>
            <a:ext cx="1834637" cy="41213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9CF96C4C-B043-4F5A-8131-72A79B230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06" y="1554531"/>
            <a:ext cx="2623368" cy="3714503"/>
          </a:xfrm>
          <a:prstGeom prst="rect">
            <a:avLst/>
          </a:prstGeom>
        </p:spPr>
      </p:pic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59DE6903-F7C9-4C60-849C-830B7D879A50}"/>
              </a:ext>
            </a:extLst>
          </p:cNvPr>
          <p:cNvSpPr/>
          <p:nvPr/>
        </p:nvSpPr>
        <p:spPr>
          <a:xfrm>
            <a:off x="7780987" y="4436321"/>
            <a:ext cx="4223767" cy="1463575"/>
          </a:xfrm>
          <a:prstGeom prst="wedgeRoundRectCallout">
            <a:avLst>
              <a:gd name="adj1" fmla="val -59942"/>
              <a:gd name="adj2" fmla="val 3772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Remember: Adjectives that end in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stay the same to describe all singular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136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 animBg="1"/>
      <p:bldP spid="53" grpId="0" animBg="1"/>
      <p:bldP spid="56" grpId="0" animBg="1"/>
      <p:bldP spid="57" grpId="0" animBg="1"/>
      <p:bldP spid="5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hlinkClick r:id="" action="ppaction://noaction">
              <a:snd r:embed="rId4" name="7_titre.wav"/>
            </a:hlinkClick>
            <a:extLst>
              <a:ext uri="{FF2B5EF4-FFF2-40B4-BE49-F238E27FC236}">
                <a16:creationId xmlns:a16="http://schemas.microsoft.com/office/drawing/2014/main" id="{4A25658E-9621-480F-B3A7-1F60A0AE8EFC}"/>
              </a:ext>
            </a:extLst>
          </p:cNvPr>
          <p:cNvSpPr/>
          <p:nvPr/>
        </p:nvSpPr>
        <p:spPr>
          <a:xfrm>
            <a:off x="0" y="42204"/>
            <a:ext cx="105604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semaine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horrible pour Adèle et Pierre à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l’école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7A46DACD-2C93-4745-9577-77E7A9496E92}"/>
              </a:ext>
            </a:extLst>
          </p:cNvPr>
          <p:cNvGraphicFramePr/>
          <p:nvPr/>
        </p:nvGraphicFramePr>
        <p:xfrm>
          <a:off x="269083" y="2497354"/>
          <a:ext cx="11653833" cy="3830900"/>
        </p:xfrm>
        <a:graphic>
          <a:graphicData uri="http://schemas.openxmlformats.org/drawingml/2006/table">
            <a:tbl>
              <a:tblPr/>
              <a:tblGrid>
                <a:gridCol w="66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107">
                  <a:extLst>
                    <a:ext uri="{9D8B030D-6E8A-4147-A177-3AD203B41FA5}">
                      <a16:colId xmlns:a16="http://schemas.microsoft.com/office/drawing/2014/main" val="1588983724"/>
                    </a:ext>
                  </a:extLst>
                </a:gridCol>
                <a:gridCol w="4037428">
                  <a:extLst>
                    <a:ext uri="{9D8B030D-6E8A-4147-A177-3AD203B41FA5}">
                      <a16:colId xmlns:a16="http://schemas.microsoft.com/office/drawing/2014/main" val="3865251503"/>
                    </a:ext>
                  </a:extLst>
                </a:gridCol>
                <a:gridCol w="3867292">
                  <a:extLst>
                    <a:ext uri="{9D8B030D-6E8A-4147-A177-3AD203B41FA5}">
                      <a16:colId xmlns:a16="http://schemas.microsoft.com/office/drawing/2014/main" val="1823566213"/>
                    </a:ext>
                  </a:extLst>
                </a:gridCol>
              </a:tblGrid>
              <a:tr h="71999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Adèle</a:t>
                      </a:r>
                      <a:b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(she)</a:t>
                      </a: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b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(he)</a:t>
                      </a: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object</a:t>
                      </a: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58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58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58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58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58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 cap="flat" cmpd="sng" algn="ctr">
                      <a:solidFill>
                        <a:srgbClr val="1573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CustomShape 23">
            <a:hlinkClick r:id="" action="ppaction://noaction">
              <a:snd r:embed="rId5" name="7_1.wav"/>
            </a:hlinkClick>
            <a:extLst>
              <a:ext uri="{FF2B5EF4-FFF2-40B4-BE49-F238E27FC236}">
                <a16:creationId xmlns:a16="http://schemas.microsoft.com/office/drawing/2014/main" id="{4FCC3D06-B3E8-4C67-88D5-CB44B9AEA2AB}"/>
              </a:ext>
            </a:extLst>
          </p:cNvPr>
          <p:cNvSpPr/>
          <p:nvPr/>
        </p:nvSpPr>
        <p:spPr>
          <a:xfrm>
            <a:off x="371297" y="3410204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CustomShape 24">
            <a:hlinkClick r:id="" action="ppaction://noaction">
              <a:snd r:embed="rId6" name="7_2.wav"/>
            </a:hlinkClick>
            <a:extLst>
              <a:ext uri="{FF2B5EF4-FFF2-40B4-BE49-F238E27FC236}">
                <a16:creationId xmlns:a16="http://schemas.microsoft.com/office/drawing/2014/main" id="{20B447C2-97BE-4091-A4C1-932EE9C23060}"/>
              </a:ext>
            </a:extLst>
          </p:cNvPr>
          <p:cNvSpPr/>
          <p:nvPr/>
        </p:nvSpPr>
        <p:spPr>
          <a:xfrm>
            <a:off x="371297" y="3997251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CustomShape 25">
            <a:hlinkClick r:id="" action="ppaction://noaction">
              <a:snd r:embed="rId7" name="7_4.wav"/>
            </a:hlinkClick>
            <a:extLst>
              <a:ext uri="{FF2B5EF4-FFF2-40B4-BE49-F238E27FC236}">
                <a16:creationId xmlns:a16="http://schemas.microsoft.com/office/drawing/2014/main" id="{EFD23B8D-E7FE-49A2-B9AA-1548BB7BB2E7}"/>
              </a:ext>
            </a:extLst>
          </p:cNvPr>
          <p:cNvSpPr/>
          <p:nvPr/>
        </p:nvSpPr>
        <p:spPr>
          <a:xfrm>
            <a:off x="388692" y="4597848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CustomShape 26">
            <a:hlinkClick r:id="" action="ppaction://noaction">
              <a:snd r:embed="rId8" name="7_6.wav"/>
            </a:hlinkClick>
            <a:extLst>
              <a:ext uri="{FF2B5EF4-FFF2-40B4-BE49-F238E27FC236}">
                <a16:creationId xmlns:a16="http://schemas.microsoft.com/office/drawing/2014/main" id="{B84F4A78-44FE-4C4D-A4CC-ECC823DE6DA9}"/>
              </a:ext>
            </a:extLst>
          </p:cNvPr>
          <p:cNvSpPr/>
          <p:nvPr/>
        </p:nvSpPr>
        <p:spPr>
          <a:xfrm>
            <a:off x="392987" y="5215632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CustomShape 27">
            <a:hlinkClick r:id="" action="ppaction://noaction">
              <a:snd r:embed="rId9" name="7_5.wav"/>
            </a:hlinkClick>
            <a:extLst>
              <a:ext uri="{FF2B5EF4-FFF2-40B4-BE49-F238E27FC236}">
                <a16:creationId xmlns:a16="http://schemas.microsoft.com/office/drawing/2014/main" id="{54A79E80-34F9-4FF3-9637-126C6B042400}"/>
              </a:ext>
            </a:extLst>
          </p:cNvPr>
          <p:cNvSpPr/>
          <p:nvPr/>
        </p:nvSpPr>
        <p:spPr>
          <a:xfrm>
            <a:off x="371297" y="5771943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7C4AD9-B8D8-4D7C-AE68-3A9E928270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7" y="3299636"/>
            <a:ext cx="522871" cy="5446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004ED10-B271-48DF-8231-12E0B7D802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6" y="3872163"/>
            <a:ext cx="522871" cy="5446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8159F00-ABC3-4296-A4EA-58D4980463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7" y="4498450"/>
            <a:ext cx="522871" cy="544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5CD1913-2F69-4CDB-BF44-79D0876FA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6" y="5141023"/>
            <a:ext cx="522871" cy="544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B65BF4-171F-4287-AAB9-4B01939AB9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5" y="5726824"/>
            <a:ext cx="522871" cy="544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59346-0251-407D-B6DD-D859BF3FA922}"/>
              </a:ext>
            </a:extLst>
          </p:cNvPr>
          <p:cNvSpPr txBox="1"/>
          <p:nvPr/>
        </p:nvSpPr>
        <p:spPr>
          <a:xfrm>
            <a:off x="4554070" y="3348943"/>
            <a:ext cx="30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68F76D-82D3-4911-B13C-EC0776269D0C}"/>
              </a:ext>
            </a:extLst>
          </p:cNvPr>
          <p:cNvSpPr txBox="1"/>
          <p:nvPr/>
        </p:nvSpPr>
        <p:spPr>
          <a:xfrm>
            <a:off x="8500747" y="3337723"/>
            <a:ext cx="30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bag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69CFCF-3914-4577-8C31-39C335AEA6A8}"/>
              </a:ext>
            </a:extLst>
          </p:cNvPr>
          <p:cNvSpPr txBox="1"/>
          <p:nvPr/>
        </p:nvSpPr>
        <p:spPr>
          <a:xfrm>
            <a:off x="4589928" y="3975230"/>
            <a:ext cx="30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strict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DEC76C-C6F4-493C-80DD-13F8AFA50112}"/>
              </a:ext>
            </a:extLst>
          </p:cNvPr>
          <p:cNvSpPr txBox="1"/>
          <p:nvPr/>
        </p:nvSpPr>
        <p:spPr>
          <a:xfrm>
            <a:off x="8516954" y="4010774"/>
            <a:ext cx="30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teacher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37B46B-F0FD-42BE-B3B2-B86CDBE7BBAB}"/>
              </a:ext>
            </a:extLst>
          </p:cNvPr>
          <p:cNvSpPr txBox="1"/>
          <p:nvPr/>
        </p:nvSpPr>
        <p:spPr>
          <a:xfrm>
            <a:off x="4604171" y="4597848"/>
            <a:ext cx="30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serious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CD60B9-59E2-4411-ADAD-E38C527CF9F5}"/>
              </a:ext>
            </a:extLst>
          </p:cNvPr>
          <p:cNvSpPr txBox="1"/>
          <p:nvPr/>
        </p:nvSpPr>
        <p:spPr>
          <a:xfrm>
            <a:off x="8559147" y="4557017"/>
            <a:ext cx="30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problem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F50490-5FDD-413E-A6F5-9CD0C46053C6}"/>
              </a:ext>
            </a:extLst>
          </p:cNvPr>
          <p:cNvSpPr txBox="1"/>
          <p:nvPr/>
        </p:nvSpPr>
        <p:spPr>
          <a:xfrm>
            <a:off x="4604171" y="5151741"/>
            <a:ext cx="30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very intelligent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EAD232-A3EA-4FCE-8608-DD1BCE8A2EEB}"/>
              </a:ext>
            </a:extLst>
          </p:cNvPr>
          <p:cNvSpPr txBox="1"/>
          <p:nvPr/>
        </p:nvSpPr>
        <p:spPr>
          <a:xfrm>
            <a:off x="8554852" y="5169514"/>
            <a:ext cx="30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friend (f)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85C8F2-18CE-41E6-8140-740B002D2C6A}"/>
              </a:ext>
            </a:extLst>
          </p:cNvPr>
          <p:cNvSpPr txBox="1"/>
          <p:nvPr/>
        </p:nvSpPr>
        <p:spPr>
          <a:xfrm>
            <a:off x="4740669" y="5749532"/>
            <a:ext cx="30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worried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6BAC63-0C88-4193-8AB2-082FE1F41AFC}"/>
              </a:ext>
            </a:extLst>
          </p:cNvPr>
          <p:cNvSpPr txBox="1"/>
          <p:nvPr/>
        </p:nvSpPr>
        <p:spPr>
          <a:xfrm>
            <a:off x="8500746" y="5757134"/>
            <a:ext cx="301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friend (m)</a:t>
            </a:r>
          </a:p>
        </p:txBody>
      </p:sp>
      <p:pic>
        <p:nvPicPr>
          <p:cNvPr id="44" name="Picture 43" descr="A picture containing text&#10;&#10;Description automatically generated">
            <a:extLst>
              <a:ext uri="{FF2B5EF4-FFF2-40B4-BE49-F238E27FC236}">
                <a16:creationId xmlns:a16="http://schemas.microsoft.com/office/drawing/2014/main" id="{8FFCFBD4-A4C4-4B9A-9E6A-80E692C4F04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53"/>
          <a:stretch/>
        </p:blipFill>
        <p:spPr>
          <a:xfrm>
            <a:off x="852732" y="1338744"/>
            <a:ext cx="1598298" cy="1158610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DE203F1-09C2-455C-B097-D61172AD36A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8759"/>
          <a:stretch/>
        </p:blipFill>
        <p:spPr>
          <a:xfrm>
            <a:off x="2784911" y="1590434"/>
            <a:ext cx="1037702" cy="909132"/>
          </a:xfrm>
          <a:prstGeom prst="rect">
            <a:avLst/>
          </a:prstGeom>
        </p:spPr>
      </p:pic>
      <p:sp>
        <p:nvSpPr>
          <p:cNvPr id="46" name="CustomShape 7">
            <a:extLst>
              <a:ext uri="{FF2B5EF4-FFF2-40B4-BE49-F238E27FC236}">
                <a16:creationId xmlns:a16="http://schemas.microsoft.com/office/drawing/2014/main" id="{0DAE5C37-FD3F-4477-8FC7-1A648B340B2B}"/>
              </a:ext>
            </a:extLst>
          </p:cNvPr>
          <p:cNvSpPr/>
          <p:nvPr/>
        </p:nvSpPr>
        <p:spPr>
          <a:xfrm>
            <a:off x="51287" y="590290"/>
            <a:ext cx="100778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Écoute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. La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maman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d’Adèle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et de Pierre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parle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. Qui a quoi ?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9BD03A-D7FC-47FF-8E82-9343F13DE0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07" y="667943"/>
            <a:ext cx="1412992" cy="18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01159" y="21747"/>
            <a:ext cx="1034911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semaine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horrible pour Adèle et Pierre à 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maison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121967" y="457439"/>
            <a:ext cx="10779333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Claudine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écrit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des messages à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Hervé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(le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père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d’Adèle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et de Pierre).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2" name="CustomShape 8">
            <a:extLst>
              <a:ext uri="{FF2B5EF4-FFF2-40B4-BE49-F238E27FC236}">
                <a16:creationId xmlns:a16="http://schemas.microsoft.com/office/drawing/2014/main" id="{977D9DC2-7212-4C61-B9B9-2FECC03F6397}"/>
              </a:ext>
            </a:extLst>
          </p:cNvPr>
          <p:cNvSpPr/>
          <p:nvPr/>
        </p:nvSpPr>
        <p:spPr>
          <a:xfrm>
            <a:off x="146705" y="892846"/>
            <a:ext cx="10258019" cy="6753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Qui a quoi ?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9" name="Oval 8">
            <a:hlinkClick r:id="" action="ppaction://noaction">
              <a:snd r:embed="rId4" name="7_3.wav"/>
            </a:hlinkClick>
            <a:extLst>
              <a:ext uri="{FF2B5EF4-FFF2-40B4-BE49-F238E27FC236}">
                <a16:creationId xmlns:a16="http://schemas.microsoft.com/office/drawing/2014/main" id="{2F3C24D5-8E3D-4BFC-9F31-8E4589FF4A7B}"/>
              </a:ext>
            </a:extLst>
          </p:cNvPr>
          <p:cNvSpPr/>
          <p:nvPr/>
        </p:nvSpPr>
        <p:spPr>
          <a:xfrm>
            <a:off x="192254" y="1931823"/>
            <a:ext cx="459468" cy="461665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3" name="Oval 32">
            <a:hlinkClick r:id="" action="ppaction://noaction">
              <a:snd r:embed="rId5" name="7_7.wav"/>
            </a:hlinkClick>
            <a:extLst>
              <a:ext uri="{FF2B5EF4-FFF2-40B4-BE49-F238E27FC236}">
                <a16:creationId xmlns:a16="http://schemas.microsoft.com/office/drawing/2014/main" id="{69152DAF-A6A5-4D66-80E7-0FDFD2D775C3}"/>
              </a:ext>
            </a:extLst>
          </p:cNvPr>
          <p:cNvSpPr/>
          <p:nvPr/>
        </p:nvSpPr>
        <p:spPr>
          <a:xfrm>
            <a:off x="192254" y="2789458"/>
            <a:ext cx="459468" cy="461665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4" name="Oval 33">
            <a:hlinkClick r:id="" action="ppaction://noaction">
              <a:snd r:embed="rId6" name="7_8.wav"/>
            </a:hlinkClick>
            <a:extLst>
              <a:ext uri="{FF2B5EF4-FFF2-40B4-BE49-F238E27FC236}">
                <a16:creationId xmlns:a16="http://schemas.microsoft.com/office/drawing/2014/main" id="{9F6B6DD5-C0AE-4DF8-983D-8871C3EDF3D4}"/>
              </a:ext>
            </a:extLst>
          </p:cNvPr>
          <p:cNvSpPr/>
          <p:nvPr/>
        </p:nvSpPr>
        <p:spPr>
          <a:xfrm>
            <a:off x="198264" y="3701529"/>
            <a:ext cx="459468" cy="461665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5" name="Oval 34">
            <a:hlinkClick r:id="" action="ppaction://noaction">
              <a:snd r:embed="rId7" name="7_9.wav"/>
            </a:hlinkClick>
            <a:extLst>
              <a:ext uri="{FF2B5EF4-FFF2-40B4-BE49-F238E27FC236}">
                <a16:creationId xmlns:a16="http://schemas.microsoft.com/office/drawing/2014/main" id="{E04ECB6B-20CF-4019-9E95-F00494B808FE}"/>
              </a:ext>
            </a:extLst>
          </p:cNvPr>
          <p:cNvSpPr/>
          <p:nvPr/>
        </p:nvSpPr>
        <p:spPr>
          <a:xfrm>
            <a:off x="192254" y="4584398"/>
            <a:ext cx="459468" cy="461665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6" name="Oval 35">
            <a:hlinkClick r:id="" action="ppaction://noaction">
              <a:snd r:embed="rId8" name="7_10.wav"/>
            </a:hlinkClick>
            <a:extLst>
              <a:ext uri="{FF2B5EF4-FFF2-40B4-BE49-F238E27FC236}">
                <a16:creationId xmlns:a16="http://schemas.microsoft.com/office/drawing/2014/main" id="{30E2F377-3769-4420-B26F-94B61B0F3F07}"/>
              </a:ext>
            </a:extLst>
          </p:cNvPr>
          <p:cNvSpPr/>
          <p:nvPr/>
        </p:nvSpPr>
        <p:spPr>
          <a:xfrm>
            <a:off x="192254" y="5567100"/>
            <a:ext cx="459468" cy="461665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93E92F-6EC7-4477-BAAE-599980FF263A}"/>
              </a:ext>
            </a:extLst>
          </p:cNvPr>
          <p:cNvSpPr txBox="1"/>
          <p:nvPr/>
        </p:nvSpPr>
        <p:spPr>
          <a:xfrm>
            <a:off x="902731" y="1971705"/>
            <a:ext cx="62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sym typeface="Bookshelf Symbol 7" panose="05010101010101010101" pitchFamily="2" charset="2"/>
              </a:rPr>
              <a:t>chambre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sym typeface="Bookshelf Symbol 7" panose="05010101010101010101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sale.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C0E5123-1F95-4903-81C7-A17685467002}"/>
              </a:ext>
            </a:extLst>
          </p:cNvPr>
          <p:cNvSpPr/>
          <p:nvPr/>
        </p:nvSpPr>
        <p:spPr>
          <a:xfrm>
            <a:off x="833187" y="1857223"/>
            <a:ext cx="5262812" cy="670069"/>
          </a:xfrm>
          <a:prstGeom prst="wedgeRoundRectCallout">
            <a:avLst>
              <a:gd name="adj1" fmla="val -20833"/>
              <a:gd name="adj2" fmla="val 49121"/>
              <a:gd name="adj3" fmla="val 16667"/>
            </a:avLst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EE4C01-9421-4AE7-B0E5-C643DCE9BE33}"/>
              </a:ext>
            </a:extLst>
          </p:cNvPr>
          <p:cNvSpPr txBox="1"/>
          <p:nvPr/>
        </p:nvSpPr>
        <p:spPr>
          <a:xfrm>
            <a:off x="902732" y="2782781"/>
            <a:ext cx="519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tâche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importante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BEB8DF18-D9F6-41A5-A898-CAF302522863}"/>
              </a:ext>
            </a:extLst>
          </p:cNvPr>
          <p:cNvSpPr/>
          <p:nvPr/>
        </p:nvSpPr>
        <p:spPr>
          <a:xfrm>
            <a:off x="833187" y="2668299"/>
            <a:ext cx="5262813" cy="670069"/>
          </a:xfrm>
          <a:prstGeom prst="wedgeRoundRectCallout">
            <a:avLst>
              <a:gd name="adj1" fmla="val -20833"/>
              <a:gd name="adj2" fmla="val 49121"/>
              <a:gd name="adj3" fmla="val 16667"/>
            </a:avLst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E3FC35-5DE8-4353-AB99-AA1D99E2FDAB}"/>
              </a:ext>
            </a:extLst>
          </p:cNvPr>
          <p:cNvSpPr txBox="1"/>
          <p:nvPr/>
        </p:nvSpPr>
        <p:spPr>
          <a:xfrm>
            <a:off x="902731" y="3701529"/>
            <a:ext cx="501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 a 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sym typeface="Bookshelf Symbol 7" panose="05010101010101010101" pitchFamily="2" charset="2"/>
              </a:rPr>
              <a:t>chien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sym typeface="Bookshelf Symbol 7" panose="05010101010101010101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méchant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680B4584-4EEF-4968-971F-26A2313477A3}"/>
              </a:ext>
            </a:extLst>
          </p:cNvPr>
          <p:cNvSpPr/>
          <p:nvPr/>
        </p:nvSpPr>
        <p:spPr>
          <a:xfrm>
            <a:off x="833187" y="3587047"/>
            <a:ext cx="5262813" cy="670069"/>
          </a:xfrm>
          <a:prstGeom prst="wedgeRoundRectCallout">
            <a:avLst>
              <a:gd name="adj1" fmla="val -20833"/>
              <a:gd name="adj2" fmla="val 49121"/>
              <a:gd name="adj3" fmla="val 16667"/>
            </a:avLst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4F0E8F-0CA1-46F4-9864-D283889E7A84}"/>
              </a:ext>
            </a:extLst>
          </p:cNvPr>
          <p:cNvSpPr txBox="1"/>
          <p:nvPr/>
        </p:nvSpPr>
        <p:spPr>
          <a:xfrm>
            <a:off x="902731" y="4620277"/>
            <a:ext cx="625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 a un livre difficile.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74D0FDBB-1A49-49C2-BEF8-C68C919D3C2F}"/>
              </a:ext>
            </a:extLst>
          </p:cNvPr>
          <p:cNvSpPr/>
          <p:nvPr/>
        </p:nvSpPr>
        <p:spPr>
          <a:xfrm>
            <a:off x="833187" y="4505795"/>
            <a:ext cx="5262813" cy="670069"/>
          </a:xfrm>
          <a:prstGeom prst="wedgeRoundRectCallout">
            <a:avLst>
              <a:gd name="adj1" fmla="val -20833"/>
              <a:gd name="adj2" fmla="val 49121"/>
              <a:gd name="adj3" fmla="val 16667"/>
            </a:avLst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9160B8-74CE-46FD-8F3F-AD1B628067E9}"/>
              </a:ext>
            </a:extLst>
          </p:cNvPr>
          <p:cNvSpPr txBox="1"/>
          <p:nvPr/>
        </p:nvSpPr>
        <p:spPr>
          <a:xfrm>
            <a:off x="902732" y="5550282"/>
            <a:ext cx="519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a 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ordinateur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lent.</a:t>
            </a: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A443F4B1-C19D-48F7-B89C-8F1FA95C6F23}"/>
              </a:ext>
            </a:extLst>
          </p:cNvPr>
          <p:cNvSpPr/>
          <p:nvPr/>
        </p:nvSpPr>
        <p:spPr>
          <a:xfrm>
            <a:off x="833187" y="5435800"/>
            <a:ext cx="5262812" cy="670069"/>
          </a:xfrm>
          <a:prstGeom prst="wedgeRoundRectCallout">
            <a:avLst>
              <a:gd name="adj1" fmla="val -20833"/>
              <a:gd name="adj2" fmla="val 49121"/>
              <a:gd name="adj3" fmla="val 16667"/>
            </a:avLst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AF1545C-2BCD-4944-801D-E039D4E38954}"/>
              </a:ext>
            </a:extLst>
          </p:cNvPr>
          <p:cNvGraphicFramePr>
            <a:graphicFrameLocks noGrp="1"/>
          </p:cNvGraphicFramePr>
          <p:nvPr/>
        </p:nvGraphicFramePr>
        <p:xfrm>
          <a:off x="7421580" y="1568149"/>
          <a:ext cx="2791751" cy="1922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751">
                  <a:extLst>
                    <a:ext uri="{9D8B030D-6E8A-4147-A177-3AD203B41FA5}">
                      <a16:colId xmlns:a16="http://schemas.microsoft.com/office/drawing/2014/main" val="379631816"/>
                    </a:ext>
                  </a:extLst>
                </a:gridCol>
              </a:tblGrid>
              <a:tr h="4807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Adèle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358084"/>
                  </a:ext>
                </a:extLst>
              </a:tr>
              <a:tr h="48070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289682"/>
                  </a:ext>
                </a:extLst>
              </a:tr>
              <a:tr h="48070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930084"/>
                  </a:ext>
                </a:extLst>
              </a:tr>
              <a:tr h="48070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176412"/>
                  </a:ext>
                </a:extLst>
              </a:tr>
            </a:tbl>
          </a:graphicData>
        </a:graphic>
      </p:graphicFrame>
      <p:graphicFrame>
        <p:nvGraphicFramePr>
          <p:cNvPr id="54" name="Table 6">
            <a:extLst>
              <a:ext uri="{FF2B5EF4-FFF2-40B4-BE49-F238E27FC236}">
                <a16:creationId xmlns:a16="http://schemas.microsoft.com/office/drawing/2014/main" id="{BA5911A3-A64E-4D9C-A7D1-28602F83AFC5}"/>
              </a:ext>
            </a:extLst>
          </p:cNvPr>
          <p:cNvGraphicFramePr>
            <a:graphicFrameLocks noGrp="1"/>
          </p:cNvGraphicFramePr>
          <p:nvPr/>
        </p:nvGraphicFramePr>
        <p:xfrm>
          <a:off x="7421579" y="4214452"/>
          <a:ext cx="2791751" cy="1922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751">
                  <a:extLst>
                    <a:ext uri="{9D8B030D-6E8A-4147-A177-3AD203B41FA5}">
                      <a16:colId xmlns:a16="http://schemas.microsoft.com/office/drawing/2014/main" val="379631816"/>
                    </a:ext>
                  </a:extLst>
                </a:gridCol>
              </a:tblGrid>
              <a:tr h="4807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358084"/>
                  </a:ext>
                </a:extLst>
              </a:tr>
              <a:tr h="48070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289682"/>
                  </a:ext>
                </a:extLst>
              </a:tr>
              <a:tr h="48070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930084"/>
                  </a:ext>
                </a:extLst>
              </a:tr>
              <a:tr h="48070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176412"/>
                  </a:ext>
                </a:extLst>
              </a:tr>
            </a:tbl>
          </a:graphicData>
        </a:graphic>
      </p:graphicFrame>
      <p:pic>
        <p:nvPicPr>
          <p:cNvPr id="55" name="Picture 54" descr="A picture containing text&#10;&#10;Description automatically generated">
            <a:extLst>
              <a:ext uri="{FF2B5EF4-FFF2-40B4-BE49-F238E27FC236}">
                <a16:creationId xmlns:a16="http://schemas.microsoft.com/office/drawing/2014/main" id="{63E7D8BF-BE9C-445A-8311-783D56FD4A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53"/>
          <a:stretch/>
        </p:blipFill>
        <p:spPr>
          <a:xfrm>
            <a:off x="9832346" y="1282913"/>
            <a:ext cx="1598298" cy="1158610"/>
          </a:xfrm>
          <a:prstGeom prst="rect">
            <a:avLst/>
          </a:prstGeom>
        </p:spPr>
      </p:pic>
      <p:pic>
        <p:nvPicPr>
          <p:cNvPr id="58" name="Picture 5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5A504B2-5A0B-420A-B74F-7DA651A3B6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8759"/>
          <a:stretch/>
        </p:blipFill>
        <p:spPr>
          <a:xfrm>
            <a:off x="10299587" y="3906098"/>
            <a:ext cx="1037702" cy="90913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8C7A899-83C8-4604-817F-2398E6A715CC}"/>
              </a:ext>
            </a:extLst>
          </p:cNvPr>
          <p:cNvSpPr txBox="1"/>
          <p:nvPr/>
        </p:nvSpPr>
        <p:spPr>
          <a:xfrm>
            <a:off x="7392583" y="2024394"/>
            <a:ext cx="301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dirty bedroom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255B24-958C-4558-ABAB-9511A0914F09}"/>
              </a:ext>
            </a:extLst>
          </p:cNvPr>
          <p:cNvSpPr txBox="1"/>
          <p:nvPr/>
        </p:nvSpPr>
        <p:spPr>
          <a:xfrm>
            <a:off x="7392582" y="2495926"/>
            <a:ext cx="301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an important task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99E4A47-5AC4-4ECB-94A3-025077FEFCD3}"/>
              </a:ext>
            </a:extLst>
          </p:cNvPr>
          <p:cNvSpPr txBox="1"/>
          <p:nvPr/>
        </p:nvSpPr>
        <p:spPr>
          <a:xfrm>
            <a:off x="7392581" y="2965246"/>
            <a:ext cx="301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slow computer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61E2B30-E1F6-4590-AE20-4CE89AAEF26E}"/>
              </a:ext>
            </a:extLst>
          </p:cNvPr>
          <p:cNvSpPr txBox="1"/>
          <p:nvPr/>
        </p:nvSpPr>
        <p:spPr>
          <a:xfrm>
            <a:off x="7311383" y="4680179"/>
            <a:ext cx="301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naughty dog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955E7E-E94E-41D9-81C4-F13ED33EDC58}"/>
              </a:ext>
            </a:extLst>
          </p:cNvPr>
          <p:cNvSpPr txBox="1"/>
          <p:nvPr/>
        </p:nvSpPr>
        <p:spPr>
          <a:xfrm>
            <a:off x="7311383" y="5174996"/>
            <a:ext cx="301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difficult book</a:t>
            </a:r>
          </a:p>
        </p:txBody>
      </p:sp>
    </p:spTree>
    <p:extLst>
      <p:ext uri="{BB962C8B-B14F-4D97-AF65-F5344CB8AC3E}">
        <p14:creationId xmlns:p14="http://schemas.microsoft.com/office/powerpoint/2010/main" val="38423625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19802" y="101191"/>
            <a:ext cx="1195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216076" y="6240901"/>
            <a:ext cx="2822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have | having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693811" y="6189673"/>
            <a:ext cx="232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intelligent (f)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662842" y="61896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heavy (m)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13280" y="5321170"/>
            <a:ext cx="221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 have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53399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he has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662842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very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246062" y="445592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 have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653398" y="4477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heavy (f)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671172" y="4477739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she has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246061" y="3623148"/>
            <a:ext cx="24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 (all) (pl)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95313" y="3611373"/>
            <a:ext cx="241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are (you, pl)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659412" y="360923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together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246060" y="2743519"/>
            <a:ext cx="240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653397" y="271652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always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rarely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3279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often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693813" y="1865086"/>
            <a:ext cx="296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spend (time)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6976" y="1877910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worried (f)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13278" y="1026768"/>
            <a:ext cx="24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interesting (m)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693811" y="1042129"/>
            <a:ext cx="27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naughty (f)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well-behaved</a:t>
            </a: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92146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intéressant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méchante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souvent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passer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inquiète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maintenant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toujours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rarement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vous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êtes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ensemble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lourde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j’ai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très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avoir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intelligente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lourd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1788</Words>
  <Application>Microsoft Office PowerPoint</Application>
  <PresentationFormat>Widescreen</PresentationFormat>
  <Paragraphs>274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Cavolini</vt:lpstr>
      <vt:lpstr>Century Gothic</vt:lpstr>
      <vt:lpstr>Century Gothic</vt:lpstr>
      <vt:lpstr>Eras Demi ITC</vt:lpstr>
      <vt:lpstr>Modern Love</vt:lpstr>
      <vt:lpstr>Montserrat Medium</vt:lpstr>
      <vt:lpstr>Symbol</vt:lpstr>
      <vt:lpstr>Wingdings</vt:lpstr>
      <vt:lpstr>1_Office Theme</vt:lpstr>
      <vt:lpstr>Office Theme</vt:lpstr>
      <vt:lpstr>Saying what I and others have</vt:lpstr>
      <vt:lpstr>prononcer</vt:lpstr>
      <vt:lpstr>prononcer</vt:lpstr>
      <vt:lpstr>Avoir: I have | s/he, it has</vt:lpstr>
      <vt:lpstr>Adjectives following the noun</vt:lpstr>
      <vt:lpstr>lire</vt:lpstr>
      <vt:lpstr>écouter</vt:lpstr>
      <vt:lpstr>lire</vt:lpstr>
      <vt:lpstr>vocabulaire</vt:lpstr>
      <vt:lpstr>vocabulaire</vt:lpstr>
      <vt:lpstr>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Rachel Hawkes</cp:lastModifiedBy>
  <cp:revision>91</cp:revision>
  <dcterms:created xsi:type="dcterms:W3CDTF">2021-07-02T19:27:01Z</dcterms:created>
  <dcterms:modified xsi:type="dcterms:W3CDTF">2023-07-11T17:27:14Z</dcterms:modified>
</cp:coreProperties>
</file>