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0"/>
  </p:notesMasterIdLst>
  <p:sldIdLst>
    <p:sldId id="257" r:id="rId3"/>
    <p:sldId id="296" r:id="rId4"/>
    <p:sldId id="493" r:id="rId5"/>
    <p:sldId id="298" r:id="rId6"/>
    <p:sldId id="492" r:id="rId7"/>
    <p:sldId id="357" r:id="rId8"/>
    <p:sldId id="50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484" autoAdjust="0"/>
  </p:normalViewPr>
  <p:slideViewPr>
    <p:cSldViewPr snapToGrid="0">
      <p:cViewPr varScale="1">
        <p:scale>
          <a:sx n="97" d="100"/>
          <a:sy n="97" d="100"/>
        </p:scale>
        <p:origin x="97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closed and open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[eu] - un peu [91] peur [755] fleur [2305] jeune [152] neuf [787] acteur [1552] seul [102]</a:t>
            </a: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sont [5] ils [13] elles [38] combien [800] affiche [2886] bouteille [2979] crayon [&gt;5000] </a:t>
            </a:r>
            <a:r>
              <a:rPr lang="fr-FR" sz="18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fleur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[2305] gomme [&gt;5000] livre [358] </a:t>
            </a:r>
            <a:r>
              <a:rPr lang="fr-FR" sz="18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mur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[1335] </a:t>
            </a:r>
            <a:r>
              <a:rPr lang="fr-FR" sz="18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ordinateur</a:t>
            </a:r>
            <a:r>
              <a:rPr lang="fr-FR" sz="18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[2201] règle [488] sac [2343] vrai [292] faux [555] de [2] </a:t>
            </a: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sommes [5] nous [31] quel, quelle [146] date [660] jour [78] semaine [245] saison [1667] lundi [1091], mardi [1044]  mercredi [1168]  jeudi [1112] vendredi [1086] samedi [1356] dimanche [1235] aujourd’hui [233] 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chaque [151] jour [78] </a:t>
            </a:r>
            <a:r>
              <a:rPr lang="fr-FR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</a:t>
            </a:r>
            <a:r>
              <a:rPr lang="fr-FR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days</a:t>
            </a:r>
            <a:r>
              <a:rPr lang="fr-FR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of the </a:t>
            </a:r>
            <a:r>
              <a:rPr lang="fr-FR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week</a:t>
            </a:r>
            <a:r>
              <a:rPr lang="fr-FR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jouer [219] avec [23] ami [367] amie [467]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Link to video: https://www.youtube.com/watch?v=On0N7lrY0Mg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r>
              <a:rPr lang="en-GB" b="1" dirty="0"/>
              <a:t>Aim:</a:t>
            </a:r>
            <a:r>
              <a:rPr lang="en-GB" b="0" dirty="0"/>
              <a:t> to practise aural recognition and production of open [</a:t>
            </a:r>
            <a:r>
              <a:rPr lang="en-GB" b="0" dirty="0" err="1"/>
              <a:t>eu</a:t>
            </a:r>
            <a:r>
              <a:rPr lang="en-GB" b="0" dirty="0"/>
              <a:t>]</a:t>
            </a:r>
            <a:r>
              <a:rPr lang="en-US" b="0" dirty="0"/>
              <a:t>; cultural awareness: La </a:t>
            </a:r>
            <a:r>
              <a:rPr lang="en-US" b="0" dirty="0" err="1"/>
              <a:t>Chandeleur</a:t>
            </a:r>
            <a:r>
              <a:rPr lang="en-US" b="0" dirty="0"/>
              <a:t> (Candlemas)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Blank the screen and play the audio for the poem without showing the words.</a:t>
            </a:r>
            <a:br>
              <a:rPr lang="en-US" b="0" dirty="0"/>
            </a:br>
            <a:r>
              <a:rPr lang="en-US" b="0" dirty="0"/>
              <a:t>2. Pupils respond with a gesture (could be hands up and immediately down) each time they hear the SSC open [</a:t>
            </a:r>
            <a:r>
              <a:rPr lang="en-US" b="0" dirty="0" err="1"/>
              <a:t>eu</a:t>
            </a:r>
            <a:r>
              <a:rPr lang="en-US" b="0" dirty="0"/>
              <a:t>].</a:t>
            </a:r>
            <a:br>
              <a:rPr lang="en-US" b="0" dirty="0"/>
            </a:br>
            <a:r>
              <a:rPr lang="en-US" b="0" dirty="0"/>
              <a:t>3. Click to bring up the callout explaining the title of the poem.  Ensure all pupils understand.</a:t>
            </a:r>
          </a:p>
          <a:p>
            <a:r>
              <a:rPr lang="en-US" b="0" dirty="0"/>
              <a:t>4. Click to bring up the poem text and the callout about e dans </a:t>
            </a:r>
            <a:r>
              <a:rPr lang="en-US" b="0" dirty="0" err="1"/>
              <a:t>l’o</a:t>
            </a:r>
            <a:r>
              <a:rPr lang="en-US" b="0" dirty="0"/>
              <a:t>.</a:t>
            </a:r>
          </a:p>
          <a:p>
            <a:r>
              <a:rPr lang="en-US" b="0" dirty="0"/>
              <a:t>5. Pupils then </a:t>
            </a:r>
            <a:r>
              <a:rPr lang="en-US" b="0" dirty="0" err="1"/>
              <a:t>practise</a:t>
            </a:r>
            <a:r>
              <a:rPr lang="en-US" b="0" dirty="0"/>
              <a:t> reading the poem aloud.</a:t>
            </a:r>
          </a:p>
          <a:p>
            <a:r>
              <a:rPr lang="en-US" b="0" dirty="0"/>
              <a:t>6. Play the video and pupils read along to </a:t>
            </a:r>
            <a:r>
              <a:rPr lang="en-US" b="0" dirty="0" err="1"/>
              <a:t>practise</a:t>
            </a:r>
            <a:r>
              <a:rPr lang="en-US" b="0" dirty="0"/>
              <a:t> producing the words in time with the audio.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n-GB" b="0" baseline="0" dirty="0"/>
              <a:t>bonheur [1948] beurre [4112]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rancœur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[&gt;5000] hiver [1586] </a:t>
            </a:r>
            <a:r>
              <a:rPr kumimoji="0" lang="en-GB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mourir</a:t>
            </a:r>
            <a:r>
              <a:rPr kumimoji="0" lang="en-GB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[722] prendre [43] </a:t>
            </a:r>
            <a:r>
              <a:rPr kumimoji="0" lang="en-GB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vigueur</a:t>
            </a:r>
            <a:r>
              <a:rPr kumimoji="0" lang="en-GB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[&gt;5000] </a:t>
            </a:r>
            <a:r>
              <a:rPr kumimoji="0" lang="en-GB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peur</a:t>
            </a:r>
            <a:r>
              <a:rPr kumimoji="0" lang="en-GB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[755] </a:t>
            </a:r>
            <a:r>
              <a:rPr kumimoji="0" lang="en-GB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plein</a:t>
            </a:r>
            <a:r>
              <a:rPr kumimoji="0" lang="en-GB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[394] beau [393]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cœur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[568]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  <a:p>
            <a:r>
              <a:rPr lang="en-US" b="1" dirty="0"/>
              <a:t>Rough translation:</a:t>
            </a:r>
            <a:br>
              <a:rPr lang="en-US" b="1" dirty="0"/>
            </a:br>
            <a:r>
              <a:rPr lang="en-US" b="0" dirty="0"/>
              <a:t>Candlemas.</a:t>
            </a:r>
            <a:br>
              <a:rPr lang="en-US" b="0" dirty="0"/>
            </a:br>
            <a:r>
              <a:rPr lang="en-US" b="0" dirty="0"/>
              <a:t>What </a:t>
            </a:r>
            <a:r>
              <a:rPr lang="en-GB" b="0" dirty="0"/>
              <a:t>happiness </a:t>
            </a:r>
            <a:br>
              <a:rPr lang="en-GB" dirty="0"/>
            </a:br>
            <a:r>
              <a:rPr lang="en-GB" dirty="0"/>
              <a:t>With my sister! </a:t>
            </a:r>
            <a:br>
              <a:rPr lang="en-GB" dirty="0"/>
            </a:br>
            <a:r>
              <a:rPr lang="en-GB" dirty="0"/>
              <a:t>Lots of butter </a:t>
            </a:r>
            <a:br>
              <a:rPr lang="en-GB" dirty="0"/>
            </a:br>
            <a:r>
              <a:rPr lang="en-GB" dirty="0"/>
              <a:t>For my four-o'clock afternoon snack </a:t>
            </a:r>
            <a:br>
              <a:rPr lang="en-GB" dirty="0"/>
            </a:br>
            <a:r>
              <a:rPr lang="en-GB" dirty="0"/>
              <a:t>But without resentment! </a:t>
            </a:r>
            <a:br>
              <a:rPr lang="en-GB" dirty="0"/>
            </a:br>
            <a:r>
              <a:rPr lang="en-GB" dirty="0"/>
              <a:t>Winter is dying </a:t>
            </a:r>
            <a:br>
              <a:rPr lang="en-GB" dirty="0"/>
            </a:br>
            <a:r>
              <a:rPr lang="en-GB" dirty="0"/>
              <a:t>Or gaining strength </a:t>
            </a:r>
            <a:br>
              <a:rPr lang="en-GB" dirty="0"/>
            </a:br>
            <a:r>
              <a:rPr lang="en-GB" dirty="0"/>
              <a:t>I'm not afraid! </a:t>
            </a:r>
            <a:br>
              <a:rPr lang="en-GB" dirty="0"/>
            </a:br>
            <a:r>
              <a:rPr lang="en-GB" dirty="0"/>
              <a:t>Full of colours </a:t>
            </a:r>
            <a:br>
              <a:rPr lang="en-GB" dirty="0"/>
            </a:br>
            <a:r>
              <a:rPr lang="en-GB" dirty="0"/>
              <a:t>Like beautiful flowers </a:t>
            </a:r>
            <a:br>
              <a:rPr lang="en-GB" dirty="0"/>
            </a:br>
            <a:r>
              <a:rPr lang="en-GB" dirty="0"/>
              <a:t>Close to my heart!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vocabulary that we are revisiting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Click each number to listen.</a:t>
            </a:r>
            <a:br>
              <a:rPr lang="en-GB" sz="1200" b="0" dirty="0"/>
            </a:br>
            <a:r>
              <a:rPr lang="en-GB" sz="1200" b="0" dirty="0"/>
              <a:t>2. Pupils write down the letter of the sentence whose meaning matches the aural clue.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3. Click to reveal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sz="1200" b="1" dirty="0"/>
            </a:b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</a:t>
            </a:r>
            <a:r>
              <a:rPr lang="en-GB" dirty="0" err="1"/>
              <a:t>lundi</a:t>
            </a:r>
            <a:r>
              <a:rPr lang="en-GB" dirty="0"/>
              <a:t>, </a:t>
            </a:r>
            <a:r>
              <a:rPr lang="en-GB" dirty="0" err="1"/>
              <a:t>mardi</a:t>
            </a:r>
            <a:r>
              <a:rPr lang="en-GB" dirty="0"/>
              <a:t>, </a:t>
            </a:r>
            <a:r>
              <a:rPr lang="en-GB" dirty="0" err="1"/>
              <a:t>mercredi</a:t>
            </a:r>
            <a:r>
              <a:rPr lang="en-GB" dirty="0"/>
              <a:t>, </a:t>
            </a:r>
            <a:r>
              <a:rPr lang="en-GB" dirty="0" err="1"/>
              <a:t>jeudi</a:t>
            </a:r>
            <a:r>
              <a:rPr lang="en-GB" dirty="0"/>
              <a:t> </a:t>
            </a:r>
            <a:r>
              <a:rPr lang="en-GB" dirty="0" err="1"/>
              <a:t>vendredi</a:t>
            </a:r>
            <a:br>
              <a:rPr lang="en-GB" dirty="0"/>
            </a:br>
            <a:r>
              <a:rPr lang="en-GB" dirty="0"/>
              <a:t>2. le deux </a:t>
            </a:r>
            <a:r>
              <a:rPr lang="en-GB" dirty="0" err="1"/>
              <a:t>février</a:t>
            </a:r>
            <a:br>
              <a:rPr lang="en-GB" dirty="0"/>
            </a:br>
            <a:r>
              <a:rPr lang="en-GB" dirty="0"/>
              <a:t>3. </a:t>
            </a:r>
            <a:r>
              <a:rPr lang="en-GB" dirty="0" err="1"/>
              <a:t>samedi</a:t>
            </a:r>
            <a:r>
              <a:rPr lang="en-GB" dirty="0"/>
              <a:t> et </a:t>
            </a:r>
            <a:r>
              <a:rPr lang="en-GB" dirty="0" err="1"/>
              <a:t>dimanche</a:t>
            </a:r>
            <a:br>
              <a:rPr lang="en-GB" dirty="0"/>
            </a:br>
            <a:r>
              <a:rPr lang="en-GB" dirty="0"/>
              <a:t>4. </a:t>
            </a:r>
            <a:r>
              <a:rPr lang="en-GB" dirty="0" err="1"/>
              <a:t>décembre</a:t>
            </a:r>
            <a:r>
              <a:rPr lang="en-GB" dirty="0"/>
              <a:t>, </a:t>
            </a:r>
            <a:r>
              <a:rPr lang="en-GB" dirty="0" err="1"/>
              <a:t>janvier</a:t>
            </a:r>
            <a:r>
              <a:rPr lang="en-GB" dirty="0"/>
              <a:t>, </a:t>
            </a:r>
            <a:r>
              <a:rPr lang="en-GB" dirty="0" err="1"/>
              <a:t>février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Elle a six ans.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structured production of sentences using 3</a:t>
            </a:r>
            <a:r>
              <a:rPr lang="en-GB" b="0" baseline="30000" dirty="0"/>
              <a:t>rd</a:t>
            </a:r>
            <a:r>
              <a:rPr lang="en-GB" b="0" dirty="0"/>
              <a:t> person plural subject pronouns; to describe a picture in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first English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say the French out loud.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French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Continue with items 2-5.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tables. Elles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gomme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Elle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ordinateur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le bureau.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personnes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Elles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intelligentes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sentences to describe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write three sentences of their choice to describe the picture.</a:t>
            </a:r>
            <a:br>
              <a:rPr lang="en-GB" b="0" dirty="0"/>
            </a:br>
            <a:r>
              <a:rPr lang="en-GB" b="0" dirty="0"/>
              <a:t>2. Teacher circulates to support pupils, as needed.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On0N7lrY0Mg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image" Target="../media/image6.png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10.gif"/><Relationship Id="rId5" Type="http://schemas.openxmlformats.org/officeDocument/2006/relationships/audio" Target="../media/audio10.wav"/><Relationship Id="rId10" Type="http://schemas.openxmlformats.org/officeDocument/2006/relationships/image" Target="../media/image9.png"/><Relationship Id="rId4" Type="http://schemas.openxmlformats.org/officeDocument/2006/relationships/audio" Target="../media/audio9.wav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3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13.pn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291E4C-5604-4F82-A942-7B9830894A14}"/>
              </a:ext>
            </a:extLst>
          </p:cNvPr>
          <p:cNvSpPr txBox="1"/>
          <p:nvPr/>
        </p:nvSpPr>
        <p:spPr>
          <a:xfrm>
            <a:off x="9809018" y="6471138"/>
            <a:ext cx="2382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  <p:pic>
        <p:nvPicPr>
          <p:cNvPr id="10" name="Picture 9" descr="A cartoon of a classroom with a person pointing at a white board&#10;&#10;Description automatically generated">
            <a:extLst>
              <a:ext uri="{FF2B5EF4-FFF2-40B4-BE49-F238E27FC236}">
                <a16:creationId xmlns:a16="http://schemas.microsoft.com/office/drawing/2014/main" id="{8C3AD392-69D4-415A-9CEE-76E9D470B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9" y="2156831"/>
            <a:ext cx="4176438" cy="22093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37683A-DE4F-4449-835B-CE9D5B9A2D6E}"/>
              </a:ext>
            </a:extLst>
          </p:cNvPr>
          <p:cNvSpPr txBox="1"/>
          <p:nvPr/>
        </p:nvSpPr>
        <p:spPr>
          <a:xfrm>
            <a:off x="130910" y="3717826"/>
            <a:ext cx="417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salle de </a:t>
            </a:r>
            <a:r>
              <a:rPr lang="en-GB" sz="28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classe</a:t>
            </a:r>
            <a:endParaRPr lang="en-GB" sz="28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4" name="Add_W7F_2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0" y="780313"/>
            <a:ext cx="2690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chandeleur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69DB86-64C3-40FB-A892-5C903A245850}"/>
              </a:ext>
            </a:extLst>
          </p:cNvPr>
          <p:cNvSpPr txBox="1"/>
          <p:nvPr/>
        </p:nvSpPr>
        <p:spPr>
          <a:xfrm>
            <a:off x="7766299" y="1377013"/>
            <a:ext cx="40506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Chandel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Que du bonh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Avec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œu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</a:t>
            </a:r>
            <a:b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Beaucoup de b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rre</a:t>
            </a:r>
            <a:b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Pour mon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quatre-h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res</a:t>
            </a:r>
            <a:b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sans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ranc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œ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</a:t>
            </a:r>
            <a:b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L’hiver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rt</a:t>
            </a:r>
            <a:b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prend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vigu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b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n’ai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pas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</a:t>
            </a:r>
            <a:b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Plein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coul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rs</a:t>
            </a:r>
            <a:b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Comme de belles fl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rs</a:t>
            </a:r>
            <a:b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Près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mon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œ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0C0F520-3CF9-452A-9063-63ADFDB4B5CA}"/>
              </a:ext>
            </a:extLst>
          </p:cNvPr>
          <p:cNvGrpSpPr/>
          <p:nvPr/>
        </p:nvGrpSpPr>
        <p:grpSpPr>
          <a:xfrm>
            <a:off x="10290810" y="78847"/>
            <a:ext cx="1901190" cy="1224686"/>
            <a:chOff x="10462370" y="146240"/>
            <a:chExt cx="1901190" cy="1224686"/>
          </a:xfrm>
        </p:grpSpPr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38BE8867-30A8-4B3C-A630-E587905BF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255BC03-2684-4B74-84FC-DEF57C704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14431AFE-47B3-4C34-8328-D0FE7D36B71E}"/>
              </a:ext>
            </a:extLst>
          </p:cNvPr>
          <p:cNvSpPr txBox="1">
            <a:spLocks/>
          </p:cNvSpPr>
          <p:nvPr/>
        </p:nvSpPr>
        <p:spPr>
          <a:xfrm>
            <a:off x="10763904" y="1339741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Rounded Rectangle 46">
            <a:hlinkClick r:id="" action="ppaction://noaction">
              <a:snd r:embed="rId7" name="Add_W7F_2.2.wav"/>
            </a:hlinkClick>
            <a:extLst>
              <a:ext uri="{FF2B5EF4-FFF2-40B4-BE49-F238E27FC236}">
                <a16:creationId xmlns:a16="http://schemas.microsoft.com/office/drawing/2014/main" id="{ED3CED0F-172D-416A-B5D5-29EBA57637FC}"/>
              </a:ext>
            </a:extLst>
          </p:cNvPr>
          <p:cNvSpPr/>
          <p:nvPr/>
        </p:nvSpPr>
        <p:spPr>
          <a:xfrm>
            <a:off x="3160807" y="184886"/>
            <a:ext cx="7037549" cy="1043301"/>
          </a:xfrm>
          <a:prstGeom prst="wedgeRoundRectCallout">
            <a:avLst>
              <a:gd name="adj1" fmla="val -20749"/>
              <a:gd name="adj2" fmla="val 47134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Chandeleur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2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février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fête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d’origine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païenne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et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latine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*.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France, la tradition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manger beaucoup de crêpes</a:t>
            </a:r>
            <a:r>
              <a:rPr lang="en-GB" sz="2000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, surtout </a:t>
            </a:r>
            <a:r>
              <a:rPr lang="en-GB" sz="2000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en</a:t>
            </a:r>
            <a:r>
              <a:rPr lang="en-GB" sz="2000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 Bretagne 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Online Media 6" title="La Chandeleur">
            <a:hlinkClick r:id="" action="ppaction://media"/>
            <a:extLst>
              <a:ext uri="{FF2B5EF4-FFF2-40B4-BE49-F238E27FC236}">
                <a16:creationId xmlns:a16="http://schemas.microsoft.com/office/drawing/2014/main" id="{46D83BE1-1F19-4864-8419-4B7B009ED5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0" y="1439342"/>
            <a:ext cx="7766299" cy="4387959"/>
          </a:xfrm>
          <a:prstGeom prst="rect">
            <a:avLst/>
          </a:prstGeom>
        </p:spPr>
      </p:pic>
      <p:sp>
        <p:nvSpPr>
          <p:cNvPr id="34" name="Rounded Rectangle 46">
            <a:extLst>
              <a:ext uri="{FF2B5EF4-FFF2-40B4-BE49-F238E27FC236}">
                <a16:creationId xmlns:a16="http://schemas.microsoft.com/office/drawing/2014/main" id="{84550962-7DB6-4112-962A-526865EA9A28}"/>
              </a:ext>
            </a:extLst>
          </p:cNvPr>
          <p:cNvSpPr/>
          <p:nvPr/>
        </p:nvSpPr>
        <p:spPr>
          <a:xfrm>
            <a:off x="4889825" y="5976127"/>
            <a:ext cx="7022940" cy="744885"/>
          </a:xfrm>
          <a:prstGeom prst="wedgeRoundRectCallout">
            <a:avLst>
              <a:gd name="adj1" fmla="val 25364"/>
              <a:gd name="adj2" fmla="val -67951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œ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 is called 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dans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l'o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 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which means ’</a:t>
            </a:r>
            <a:r>
              <a:rPr lang="en-GB" sz="2000" i="1" dirty="0">
                <a:solidFill>
                  <a:prstClr val="white"/>
                </a:solidFill>
                <a:latin typeface="Century Gothic" panose="020B0502020202020204" pitchFamily="34" charset="0"/>
              </a:rPr>
              <a:t>e in the o’. When followed by ‘</a:t>
            </a:r>
            <a:r>
              <a:rPr lang="en-GB" sz="2000" i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ur</a:t>
            </a:r>
            <a:r>
              <a:rPr lang="en-GB" sz="2000" i="1" dirty="0">
                <a:solidFill>
                  <a:prstClr val="white"/>
                </a:solidFill>
                <a:latin typeface="Century Gothic" panose="020B0502020202020204" pitchFamily="34" charset="0"/>
              </a:rPr>
              <a:t>’ it sounds the same as open [</a:t>
            </a:r>
            <a:r>
              <a:rPr lang="en-GB" sz="2000" i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eu</a:t>
            </a:r>
            <a:r>
              <a:rPr lang="en-GB" sz="2000" i="1" dirty="0">
                <a:solidFill>
                  <a:prstClr val="white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9F6117-EFD1-4DC2-9D62-CD6403865FC7}"/>
              </a:ext>
            </a:extLst>
          </p:cNvPr>
          <p:cNvSpPr txBox="1"/>
          <p:nvPr/>
        </p:nvSpPr>
        <p:spPr>
          <a:xfrm>
            <a:off x="123171" y="6077687"/>
            <a:ext cx="287567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païen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(ne) – pagan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latin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(e) - Roman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1" grpId="0" animBg="1"/>
      <p:bldP spid="68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667370"/>
            <a:ext cx="105448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Trouve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la phrase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correspondante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2E1CF7-B0F0-4831-B9D2-556EA881882B}"/>
              </a:ext>
            </a:extLst>
          </p:cNvPr>
          <p:cNvSpPr txBox="1"/>
          <p:nvPr/>
        </p:nvSpPr>
        <p:spPr>
          <a:xfrm>
            <a:off x="3732324" y="2157120"/>
            <a:ext cx="59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date de 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Chandeleur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498460-6718-4F8C-AD84-302E3E660069}"/>
              </a:ext>
            </a:extLst>
          </p:cNvPr>
          <p:cNvSpPr/>
          <p:nvPr/>
        </p:nvSpPr>
        <p:spPr>
          <a:xfrm>
            <a:off x="2933178" y="2186939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F2C19FB-2346-4775-8AAD-FA2A12AE0BBF}"/>
              </a:ext>
            </a:extLst>
          </p:cNvPr>
          <p:cNvSpPr/>
          <p:nvPr/>
        </p:nvSpPr>
        <p:spPr>
          <a:xfrm>
            <a:off x="2933177" y="2860876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CCCD74E-2CA1-4994-B6EA-E072365C57AE}"/>
              </a:ext>
            </a:extLst>
          </p:cNvPr>
          <p:cNvSpPr/>
          <p:nvPr/>
        </p:nvSpPr>
        <p:spPr>
          <a:xfrm>
            <a:off x="2951045" y="3534813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1BED4CA-3D67-4B8F-A66C-325F024B2042}"/>
              </a:ext>
            </a:extLst>
          </p:cNvPr>
          <p:cNvSpPr/>
          <p:nvPr/>
        </p:nvSpPr>
        <p:spPr>
          <a:xfrm>
            <a:off x="2983073" y="4218457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EC78CFD-1599-47EE-B0C5-339086CCFDEB}"/>
              </a:ext>
            </a:extLst>
          </p:cNvPr>
          <p:cNvSpPr/>
          <p:nvPr/>
        </p:nvSpPr>
        <p:spPr>
          <a:xfrm>
            <a:off x="2951045" y="4898260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049D58-2B9E-4532-B960-F5152D66A5EE}"/>
              </a:ext>
            </a:extLst>
          </p:cNvPr>
          <p:cNvSpPr txBox="1"/>
          <p:nvPr/>
        </p:nvSpPr>
        <p:spPr>
          <a:xfrm>
            <a:off x="3776726" y="2849071"/>
            <a:ext cx="59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jours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433E50F-3B57-407E-8452-1419065A8D59}"/>
              </a:ext>
            </a:extLst>
          </p:cNvPr>
          <p:cNvSpPr txBox="1"/>
          <p:nvPr/>
        </p:nvSpPr>
        <p:spPr>
          <a:xfrm>
            <a:off x="3776726" y="3569042"/>
            <a:ext cx="59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L’hiver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saison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9EA86A6-9C84-42B1-8810-AC85AA3D1F5E}"/>
              </a:ext>
            </a:extLst>
          </p:cNvPr>
          <p:cNvSpPr txBox="1"/>
          <p:nvPr/>
        </p:nvSpPr>
        <p:spPr>
          <a:xfrm>
            <a:off x="3795545" y="4271736"/>
            <a:ext cx="8243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l’anniversaire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ma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sœur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D2B0FF-B6E7-4608-B659-F9259313B029}"/>
              </a:ext>
            </a:extLst>
          </p:cNvPr>
          <p:cNvSpPr txBox="1"/>
          <p:nvPr/>
        </p:nvSpPr>
        <p:spPr>
          <a:xfrm>
            <a:off x="3795545" y="4922638"/>
            <a:ext cx="595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weekend.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C95B7E-4F95-405E-9FED-BA58E0D25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098175"/>
              </p:ext>
            </p:extLst>
          </p:nvPr>
        </p:nvGraphicFramePr>
        <p:xfrm>
          <a:off x="254294" y="1347716"/>
          <a:ext cx="2260306" cy="5366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0153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  <a:gridCol w="1130153">
                  <a:extLst>
                    <a:ext uri="{9D8B030D-6E8A-4147-A177-3AD203B41FA5}">
                      <a16:colId xmlns:a16="http://schemas.microsoft.com/office/drawing/2014/main" val="1766975090"/>
                    </a:ext>
                  </a:extLst>
                </a:gridCol>
              </a:tblGrid>
              <a:tr h="107322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10732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10732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10732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107322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</a:tbl>
          </a:graphicData>
        </a:graphic>
      </p:graphicFrame>
      <p:sp>
        <p:nvSpPr>
          <p:cNvPr id="58" name="Oval 57">
            <a:extLst>
              <a:ext uri="{FF2B5EF4-FFF2-40B4-BE49-F238E27FC236}">
                <a16:creationId xmlns:a16="http://schemas.microsoft.com/office/drawing/2014/main" id="{6A4A3E69-4808-44EF-9B49-874F23A3BF40}"/>
              </a:ext>
            </a:extLst>
          </p:cNvPr>
          <p:cNvSpPr/>
          <p:nvPr/>
        </p:nvSpPr>
        <p:spPr>
          <a:xfrm>
            <a:off x="1562336" y="1589198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A2BC7D7-5FB2-4334-B5D3-612CAF94C258}"/>
              </a:ext>
            </a:extLst>
          </p:cNvPr>
          <p:cNvSpPr/>
          <p:nvPr/>
        </p:nvSpPr>
        <p:spPr>
          <a:xfrm>
            <a:off x="1562336" y="2696384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D5C53C6-6F74-432F-B61E-F7881922086C}"/>
              </a:ext>
            </a:extLst>
          </p:cNvPr>
          <p:cNvSpPr/>
          <p:nvPr/>
        </p:nvSpPr>
        <p:spPr>
          <a:xfrm>
            <a:off x="1562336" y="3675387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7AF8704-C103-4E20-A3F4-6FAF7969E56F}"/>
              </a:ext>
            </a:extLst>
          </p:cNvPr>
          <p:cNvSpPr/>
          <p:nvPr/>
        </p:nvSpPr>
        <p:spPr>
          <a:xfrm>
            <a:off x="1562336" y="4782573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8FF490B-45EB-4C5F-8594-232353BF3A94}"/>
              </a:ext>
            </a:extLst>
          </p:cNvPr>
          <p:cNvSpPr/>
          <p:nvPr/>
        </p:nvSpPr>
        <p:spPr>
          <a:xfrm>
            <a:off x="1562336" y="5872642"/>
            <a:ext cx="749251" cy="539976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20F7490-E29B-496A-B2F1-C14EA89F3E75}"/>
              </a:ext>
            </a:extLst>
          </p:cNvPr>
          <p:cNvSpPr txBox="1"/>
          <p:nvPr/>
        </p:nvSpPr>
        <p:spPr>
          <a:xfrm>
            <a:off x="9505950" y="6300465"/>
            <a:ext cx="2533062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l’hiver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winter </a:t>
            </a:r>
          </a:p>
        </p:txBody>
      </p:sp>
      <p:sp>
        <p:nvSpPr>
          <p:cNvPr id="28" name="Oval 27">
            <a:hlinkClick r:id="" action="ppaction://noaction">
              <a:snd r:embed="rId4" name="F_3_1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484126" y="1657803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5" name="F_3_2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484126" y="2715106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6" name="F_3_3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499238" y="3787553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7" name="F_3_4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499238" y="4782573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Oval 31">
            <a:hlinkClick r:id="" action="ppaction://noaction">
              <a:snd r:embed="rId8" name="F_3_5.wav"/>
            </a:hlinkClick>
            <a:extLst>
              <a:ext uri="{FF2B5EF4-FFF2-40B4-BE49-F238E27FC236}">
                <a16:creationId xmlns:a16="http://schemas.microsoft.com/office/drawing/2014/main" id="{E4445B7B-B8A9-4B80-8313-72B122803D4F}"/>
              </a:ext>
            </a:extLst>
          </p:cNvPr>
          <p:cNvSpPr/>
          <p:nvPr/>
        </p:nvSpPr>
        <p:spPr>
          <a:xfrm>
            <a:off x="499238" y="5957406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3447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8408414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les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phrases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218809B7-4F5B-4094-98E3-1B0980F7E7D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7666CB4E-7714-47A0-9431-4F2EB533E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6" y="962204"/>
            <a:ext cx="9980206" cy="529466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0760202-8914-4DEE-935F-DC86FADA1475}"/>
              </a:ext>
            </a:extLst>
          </p:cNvPr>
          <p:cNvSpPr/>
          <p:nvPr/>
        </p:nvSpPr>
        <p:spPr>
          <a:xfrm>
            <a:off x="4167997" y="1851162"/>
            <a:ext cx="2556653" cy="1406388"/>
          </a:xfrm>
          <a:prstGeom prst="wedgeRoundRectCallout">
            <a:avLst>
              <a:gd name="adj1" fmla="val -17261"/>
              <a:gd name="adj2" fmla="val 46536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six tables.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are modern.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AB8CC62-4137-43F6-B8D4-502952FA1DB2}"/>
              </a:ext>
            </a:extLst>
          </p:cNvPr>
          <p:cNvSpPr/>
          <p:nvPr/>
        </p:nvSpPr>
        <p:spPr>
          <a:xfrm>
            <a:off x="4167027" y="1843223"/>
            <a:ext cx="2556653" cy="1436841"/>
          </a:xfrm>
          <a:prstGeom prst="wedgeRoundRectCallout">
            <a:avLst>
              <a:gd name="adj1" fmla="val -20986"/>
              <a:gd name="adj2" fmla="val 46937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Il y a six tables.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modernes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F3B3D789-F28A-406D-ADFE-39382B72A7B8}"/>
              </a:ext>
            </a:extLst>
          </p:cNvPr>
          <p:cNvSpPr/>
          <p:nvPr/>
        </p:nvSpPr>
        <p:spPr>
          <a:xfrm>
            <a:off x="4167027" y="1872958"/>
            <a:ext cx="2556653" cy="1406388"/>
          </a:xfrm>
          <a:prstGeom prst="wedgeRoundRectCallout">
            <a:avLst>
              <a:gd name="adj1" fmla="val -17261"/>
              <a:gd name="adj2" fmla="val 46536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two books.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are green.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9F58C088-E1C4-4610-B962-9FC665AA643E}"/>
              </a:ext>
            </a:extLst>
          </p:cNvPr>
          <p:cNvSpPr/>
          <p:nvPr/>
        </p:nvSpPr>
        <p:spPr>
          <a:xfrm>
            <a:off x="4145511" y="1857592"/>
            <a:ext cx="2556653" cy="1436841"/>
          </a:xfrm>
          <a:prstGeom prst="wedgeRoundRectCallout">
            <a:avLst>
              <a:gd name="adj1" fmla="val -20986"/>
              <a:gd name="adj2" fmla="val 46937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Il y a deux livres.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verts.</a:t>
            </a:r>
          </a:p>
        </p:txBody>
      </p:sp>
      <p:pic>
        <p:nvPicPr>
          <p:cNvPr id="35" name="Picture 2" descr="Bolsa, Escuela, Mochila">
            <a:extLst>
              <a:ext uri="{FF2B5EF4-FFF2-40B4-BE49-F238E27FC236}">
                <a16:creationId xmlns:a16="http://schemas.microsoft.com/office/drawing/2014/main" id="{3E562ECA-9998-47EC-88C2-5094A4252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59" y="4685016"/>
            <a:ext cx="714361" cy="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66EE39-CE12-47F1-9282-DF2B24BF71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69" y="3028150"/>
            <a:ext cx="559906" cy="84403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65492B2-AC6F-48AB-95CC-6B7DD8416E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234" y="2918295"/>
            <a:ext cx="559906" cy="8440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7E15EC5-3A46-4C1B-9F6E-B3BC6C4F5D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08" y="3138005"/>
            <a:ext cx="559906" cy="8440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3EE142-6D0C-4F32-BF27-C3AA5644D0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672" y="2808440"/>
            <a:ext cx="559906" cy="844037"/>
          </a:xfrm>
          <a:prstGeom prst="rect">
            <a:avLst/>
          </a:prstGeom>
        </p:spPr>
      </p:pic>
      <p:pic>
        <p:nvPicPr>
          <p:cNvPr id="49" name="Picture 48" descr="A picture containing text, measuring stick, indoor&#10;&#10;Description automatically generated">
            <a:extLst>
              <a:ext uri="{FF2B5EF4-FFF2-40B4-BE49-F238E27FC236}">
                <a16:creationId xmlns:a16="http://schemas.microsoft.com/office/drawing/2014/main" id="{142AE067-D35D-4941-A045-CE7FDE9279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38" y="4039986"/>
            <a:ext cx="868469" cy="415418"/>
          </a:xfrm>
          <a:prstGeom prst="rect">
            <a:avLst/>
          </a:prstGeom>
        </p:spPr>
      </p:pic>
      <p:pic>
        <p:nvPicPr>
          <p:cNvPr id="50" name="Picture 49" descr="A picture containing text, measuring stick, indoor&#10;&#10;Description automatically generated">
            <a:extLst>
              <a:ext uri="{FF2B5EF4-FFF2-40B4-BE49-F238E27FC236}">
                <a16:creationId xmlns:a16="http://schemas.microsoft.com/office/drawing/2014/main" id="{F1B3C681-8442-4793-9899-75B8DE74CD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54" y="4967995"/>
            <a:ext cx="868469" cy="415418"/>
          </a:xfrm>
          <a:prstGeom prst="rect">
            <a:avLst/>
          </a:prstGeom>
        </p:spPr>
      </p:pic>
      <p:pic>
        <p:nvPicPr>
          <p:cNvPr id="51" name="Picture 50" descr="A picture containing toiletry, cosmetic&#10;&#10;Description automatically generated">
            <a:extLst>
              <a:ext uri="{FF2B5EF4-FFF2-40B4-BE49-F238E27FC236}">
                <a16:creationId xmlns:a16="http://schemas.microsoft.com/office/drawing/2014/main" id="{A2B5EB5D-E692-4D7F-B80C-119C4B605FE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35" y="4033417"/>
            <a:ext cx="330712" cy="250790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9D3BEAA6-9E22-4463-9FFC-AD0CA62142D1}"/>
              </a:ext>
            </a:extLst>
          </p:cNvPr>
          <p:cNvSpPr/>
          <p:nvPr/>
        </p:nvSpPr>
        <p:spPr>
          <a:xfrm>
            <a:off x="4168610" y="1865056"/>
            <a:ext cx="2556653" cy="1406388"/>
          </a:xfrm>
          <a:prstGeom prst="wedgeRoundRectCallout">
            <a:avLst>
              <a:gd name="adj1" fmla="val -17261"/>
              <a:gd name="adj2" fmla="val 46536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 a rubber.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is useful.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7CD9C74A-602C-48D2-80FC-71DD4CA90D67}"/>
              </a:ext>
            </a:extLst>
          </p:cNvPr>
          <p:cNvSpPr/>
          <p:nvPr/>
        </p:nvSpPr>
        <p:spPr>
          <a:xfrm>
            <a:off x="4150053" y="1849653"/>
            <a:ext cx="2556653" cy="1436841"/>
          </a:xfrm>
          <a:prstGeom prst="wedgeRoundRectCallout">
            <a:avLst>
              <a:gd name="adj1" fmla="val -20986"/>
              <a:gd name="adj2" fmla="val 46937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gomme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utile.</a:t>
            </a: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F053786D-5FEA-4C5E-9CEB-2C532FACD238}"/>
              </a:ext>
            </a:extLst>
          </p:cNvPr>
          <p:cNvSpPr/>
          <p:nvPr/>
        </p:nvSpPr>
        <p:spPr>
          <a:xfrm>
            <a:off x="4152420" y="1868003"/>
            <a:ext cx="2556653" cy="1406388"/>
          </a:xfrm>
          <a:prstGeom prst="wedgeRoundRectCallout">
            <a:avLst>
              <a:gd name="adj1" fmla="val -17261"/>
              <a:gd name="adj2" fmla="val 46536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four flowers.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are small.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38DDB326-1B13-4BDA-8ADB-C2EE5DD54E26}"/>
              </a:ext>
            </a:extLst>
          </p:cNvPr>
          <p:cNvSpPr/>
          <p:nvPr/>
        </p:nvSpPr>
        <p:spPr>
          <a:xfrm>
            <a:off x="4161241" y="1851771"/>
            <a:ext cx="2556653" cy="1436841"/>
          </a:xfrm>
          <a:prstGeom prst="wedgeRoundRectCallout">
            <a:avLst>
              <a:gd name="adj1" fmla="val -20986"/>
              <a:gd name="adj2" fmla="val 46937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quatre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fleurs.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petites.</a:t>
            </a: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459AC3E2-A3EA-4565-BEAC-1B4595105C07}"/>
              </a:ext>
            </a:extLst>
          </p:cNvPr>
          <p:cNvSpPr/>
          <p:nvPr/>
        </p:nvSpPr>
        <p:spPr>
          <a:xfrm>
            <a:off x="4152420" y="1864879"/>
            <a:ext cx="2556653" cy="1406388"/>
          </a:xfrm>
          <a:prstGeom prst="wedgeRoundRectCallout">
            <a:avLst>
              <a:gd name="adj1" fmla="val -17261"/>
              <a:gd name="adj2" fmla="val 46536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is a computer.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on the desk.</a:t>
            </a: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099357FE-74DC-4B34-80B6-B74FDCC7AE70}"/>
              </a:ext>
            </a:extLst>
          </p:cNvPr>
          <p:cNvSpPr/>
          <p:nvPr/>
        </p:nvSpPr>
        <p:spPr>
          <a:xfrm>
            <a:off x="4150053" y="1862613"/>
            <a:ext cx="2556653" cy="1436841"/>
          </a:xfrm>
          <a:prstGeom prst="wedgeRoundRectCallout">
            <a:avLst>
              <a:gd name="adj1" fmla="val -20986"/>
              <a:gd name="adj2" fmla="val 46937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Il y a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ordinateur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sur le bureau.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0030E00A-A8B0-4963-8CB0-32E107C77A93}"/>
              </a:ext>
            </a:extLst>
          </p:cNvPr>
          <p:cNvSpPr/>
          <p:nvPr/>
        </p:nvSpPr>
        <p:spPr>
          <a:xfrm>
            <a:off x="4151644" y="1869757"/>
            <a:ext cx="2556653" cy="1406388"/>
          </a:xfrm>
          <a:prstGeom prst="wedgeRoundRectCallout">
            <a:avLst>
              <a:gd name="adj1" fmla="val -17261"/>
              <a:gd name="adj2" fmla="val 46536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There are four people. They are intelligent.</a:t>
            </a: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7F0F8965-5F7D-4841-BBA7-EBFE1BA11FAF}"/>
              </a:ext>
            </a:extLst>
          </p:cNvPr>
          <p:cNvSpPr/>
          <p:nvPr/>
        </p:nvSpPr>
        <p:spPr>
          <a:xfrm>
            <a:off x="4178215" y="1847224"/>
            <a:ext cx="2556653" cy="1436841"/>
          </a:xfrm>
          <a:prstGeom prst="wedgeRoundRectCallout">
            <a:avLst>
              <a:gd name="adj1" fmla="val -20986"/>
              <a:gd name="adj2" fmla="val 46937"/>
              <a:gd name="adj3" fmla="val 16667"/>
            </a:avLst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quatre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personnes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_y_a_deux_livres_ve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_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_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_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_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4" grpId="0" animBg="1"/>
      <p:bldP spid="33" grpId="0" animBg="1"/>
      <p:bldP spid="52" grpId="0" animBg="1"/>
      <p:bldP spid="55" grpId="0" animBg="1"/>
      <p:bldP spid="54" grpId="0" animBg="1"/>
      <p:bldP spid="53" grpId="0" animBg="1"/>
      <p:bldP spid="56" grpId="0" animBg="1"/>
      <p:bldP spid="59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Add_W7F_4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5334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trois phrases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E3E7F8F-8B71-475C-8E7C-6B8019036E8C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08BE79D-1F2F-4614-982D-3C4082154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45" name="Picture 44" descr="Diagram&#10;&#10;Description automatically generated">
            <a:extLst>
              <a:ext uri="{FF2B5EF4-FFF2-40B4-BE49-F238E27FC236}">
                <a16:creationId xmlns:a16="http://schemas.microsoft.com/office/drawing/2014/main" id="{74AF3E69-C9A5-4792-8B46-1B079E280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6" y="962204"/>
            <a:ext cx="9980206" cy="5294663"/>
          </a:xfrm>
          <a:prstGeom prst="rect">
            <a:avLst/>
          </a:prstGeom>
        </p:spPr>
      </p:pic>
      <p:pic>
        <p:nvPicPr>
          <p:cNvPr id="50" name="Picture 2" descr="Bolsa, Escuela, Mochila">
            <a:extLst>
              <a:ext uri="{FF2B5EF4-FFF2-40B4-BE49-F238E27FC236}">
                <a16:creationId xmlns:a16="http://schemas.microsoft.com/office/drawing/2014/main" id="{AD607788-5050-407B-B483-5AF80902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59" y="4685016"/>
            <a:ext cx="714361" cy="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40BCF9-E62C-44E7-9C2A-342AFF9516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69" y="3028150"/>
            <a:ext cx="559906" cy="84403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941A06B-7C4D-4C85-9862-D1B9662AD2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234" y="2918295"/>
            <a:ext cx="559906" cy="84403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35830D-4BFB-46D9-AB96-7C83F714E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08" y="3138005"/>
            <a:ext cx="559906" cy="84403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C18B2B9-98EC-4879-9E85-5E3468445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672" y="2808440"/>
            <a:ext cx="559906" cy="844037"/>
          </a:xfrm>
          <a:prstGeom prst="rect">
            <a:avLst/>
          </a:prstGeom>
        </p:spPr>
      </p:pic>
      <p:pic>
        <p:nvPicPr>
          <p:cNvPr id="55" name="Picture 54" descr="A picture containing text, measuring stick, indoor&#10;&#10;Description automatically generated">
            <a:extLst>
              <a:ext uri="{FF2B5EF4-FFF2-40B4-BE49-F238E27FC236}">
                <a16:creationId xmlns:a16="http://schemas.microsoft.com/office/drawing/2014/main" id="{8560554F-90FC-489E-9C39-B25CBE5FE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38" y="4039986"/>
            <a:ext cx="868469" cy="415418"/>
          </a:xfrm>
          <a:prstGeom prst="rect">
            <a:avLst/>
          </a:prstGeom>
        </p:spPr>
      </p:pic>
      <p:pic>
        <p:nvPicPr>
          <p:cNvPr id="56" name="Picture 55" descr="A picture containing text, measuring stick, indoor&#10;&#10;Description automatically generated">
            <a:extLst>
              <a:ext uri="{FF2B5EF4-FFF2-40B4-BE49-F238E27FC236}">
                <a16:creationId xmlns:a16="http://schemas.microsoft.com/office/drawing/2014/main" id="{81D95F04-0361-42C5-80F4-C81FCAD3BB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54" y="4967995"/>
            <a:ext cx="868469" cy="415418"/>
          </a:xfrm>
          <a:prstGeom prst="rect">
            <a:avLst/>
          </a:prstGeom>
        </p:spPr>
      </p:pic>
      <p:pic>
        <p:nvPicPr>
          <p:cNvPr id="57" name="Picture 56" descr="A picture containing toiletry, cosmetic&#10;&#10;Description automatically generated">
            <a:extLst>
              <a:ext uri="{FF2B5EF4-FFF2-40B4-BE49-F238E27FC236}">
                <a16:creationId xmlns:a16="http://schemas.microsoft.com/office/drawing/2014/main" id="{1C35761F-6705-4251-B435-81CFE9E0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35" y="4033417"/>
            <a:ext cx="330712" cy="2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10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627427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chaque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jouer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seule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combien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vrai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mur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l’ordinateur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fleur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94579" y="62252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computer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flower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false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how much/many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true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which (m)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which (f)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week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(m, mixed)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young (m/f)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are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(f)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today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alone (f)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friend (f)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play | playing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with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each, every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friend (m)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081752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chaque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jouer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seule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combien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vrai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l’ordinateur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fleur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1542</Words>
  <Application>Microsoft Office PowerPoint</Application>
  <PresentationFormat>Widescreen</PresentationFormat>
  <Paragraphs>198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Cavolini</vt:lpstr>
      <vt:lpstr>Century Gothic</vt:lpstr>
      <vt:lpstr>Eras Demi ITC</vt:lpstr>
      <vt:lpstr>Modern Love</vt:lpstr>
      <vt:lpstr>Symbol</vt:lpstr>
      <vt:lpstr>Wingdings</vt:lpstr>
      <vt:lpstr>1_Office Theme</vt:lpstr>
      <vt:lpstr>2_Office Theme</vt:lpstr>
      <vt:lpstr>Describing me and others </vt:lpstr>
      <vt:lpstr>Follow up 1:</vt:lpstr>
      <vt:lpstr>Follow up 2:</vt:lpstr>
      <vt:lpstr>Follow up 3: Complète les phrases.</vt:lpstr>
      <vt:lpstr>Follow up 4: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81</cp:revision>
  <dcterms:created xsi:type="dcterms:W3CDTF">2021-06-12T06:20:35Z</dcterms:created>
  <dcterms:modified xsi:type="dcterms:W3CDTF">2023-09-29T04:25:57Z</dcterms:modified>
</cp:coreProperties>
</file>