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379" r:id="rId3"/>
    <p:sldId id="277" r:id="rId4"/>
    <p:sldId id="507" r:id="rId5"/>
    <p:sldId id="508" r:id="rId6"/>
    <p:sldId id="380" r:id="rId7"/>
    <p:sldId id="381" r:id="rId8"/>
    <p:sldId id="261" r:id="rId9"/>
    <p:sldId id="279" r:id="rId10"/>
    <p:sldId id="509" r:id="rId11"/>
    <p:sldId id="511" r:id="rId12"/>
    <p:sldId id="512" r:id="rId13"/>
    <p:sldId id="513" r:id="rId14"/>
    <p:sldId id="514" r:id="rId15"/>
    <p:sldId id="517" r:id="rId16"/>
    <p:sldId id="518" r:id="rId17"/>
    <p:sldId id="519" r:id="rId18"/>
    <p:sldId id="515" r:id="rId19"/>
    <p:sldId id="520" r:id="rId20"/>
    <p:sldId id="281"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9FB"/>
    <a:srgbClr val="786EB1"/>
    <a:srgbClr val="19586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68273" autoAdjust="0"/>
  </p:normalViewPr>
  <p:slideViewPr>
    <p:cSldViewPr snapToGrid="0">
      <p:cViewPr varScale="1">
        <p:scale>
          <a:sx n="74" d="100"/>
          <a:sy n="74" d="100"/>
        </p:scale>
        <p:origin x="210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a:t>
            </a:r>
            <a:r>
              <a:rPr lang="en-GB" sz="1200" b="1" i="0" strike="noStrike" spc="-1" dirty="0">
                <a:solidFill>
                  <a:srgbClr val="002060"/>
                </a:solidFill>
                <a:latin typeface="Century Gothic"/>
                <a:ea typeface="Century Gothic"/>
              </a:rPr>
              <a:t>revisit </a:t>
            </a:r>
            <a:r>
              <a:rPr lang="fr-FR" sz="1200" b="1" i="0" strike="noStrike" spc="-1" dirty="0">
                <a:solidFill>
                  <a:srgbClr val="002060"/>
                </a:solidFill>
                <a:latin typeface="Century Gothic"/>
                <a:ea typeface="Century Gothic"/>
              </a:rPr>
              <a:t>[on] and </a:t>
            </a:r>
            <a:r>
              <a:rPr lang="fr-FR" sz="1200" b="1" i="0" strike="noStrike" spc="-1" dirty="0" err="1">
                <a:solidFill>
                  <a:srgbClr val="002060"/>
                </a:solidFill>
                <a:latin typeface="Century Gothic"/>
                <a:ea typeface="Century Gothic"/>
              </a:rPr>
              <a:t>introduce</a:t>
            </a:r>
            <a:r>
              <a:rPr lang="fr-FR" sz="1200" b="1" i="0" strike="noStrike" spc="-1" dirty="0">
                <a:solidFill>
                  <a:srgbClr val="002060"/>
                </a:solidFill>
                <a:latin typeface="Century Gothic"/>
                <a:ea typeface="Century Gothic"/>
              </a:rPr>
              <a:t> [om] - </a:t>
            </a:r>
            <a:r>
              <a:rPr lang="fr-FR" sz="1200" b="0" i="0" strike="noStrike" spc="-1" dirty="0">
                <a:solidFill>
                  <a:srgbClr val="002060"/>
                </a:solidFill>
                <a:latin typeface="Century Gothic"/>
                <a:ea typeface="Century Gothic"/>
              </a:rPr>
              <a:t>non ! [72] crayon [&gt;5000] onze [2447] monde [77] pont [1889] </a:t>
            </a:r>
            <a:r>
              <a:rPr lang="fr-FR" sz="1200" b="1" i="0" strike="noStrike" spc="-1" dirty="0">
                <a:solidFill>
                  <a:srgbClr val="002060"/>
                </a:solidFill>
                <a:latin typeface="Century Gothic"/>
                <a:ea typeface="Century Gothic"/>
              </a:rPr>
              <a:t>nom [171] combat [1062] tomber [547] </a:t>
            </a:r>
            <a:endParaRPr lang="it-IT" sz="1200" b="0" i="0"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sont</a:t>
            </a:r>
            <a:r>
              <a:rPr lang="fr-FR" sz="1200" b="0" i="0" strike="noStrike" spc="-1" dirty="0">
                <a:solidFill>
                  <a:srgbClr val="002060"/>
                </a:solidFill>
                <a:latin typeface="Century Gothic"/>
                <a:ea typeface="Century Gothic"/>
              </a:rPr>
              <a:t> [5] </a:t>
            </a:r>
            <a:r>
              <a:rPr lang="fr-FR" sz="1200" b="1" i="0" strike="noStrike" spc="-1" dirty="0">
                <a:solidFill>
                  <a:srgbClr val="002060"/>
                </a:solidFill>
                <a:latin typeface="Century Gothic"/>
                <a:ea typeface="Century Gothic"/>
              </a:rPr>
              <a:t>ils</a:t>
            </a:r>
            <a:r>
              <a:rPr lang="fr-FR" sz="1200" b="0" i="0" strike="noStrike" spc="-1" dirty="0">
                <a:solidFill>
                  <a:srgbClr val="002060"/>
                </a:solidFill>
                <a:latin typeface="Century Gothic"/>
                <a:ea typeface="Century Gothic"/>
              </a:rPr>
              <a:t> [13] </a:t>
            </a:r>
            <a:r>
              <a:rPr lang="fr-FR" sz="1200" b="1" i="0" strike="noStrike" spc="-1" dirty="0">
                <a:solidFill>
                  <a:srgbClr val="002060"/>
                </a:solidFill>
                <a:latin typeface="Century Gothic"/>
                <a:ea typeface="Century Gothic"/>
              </a:rPr>
              <a:t>elles</a:t>
            </a:r>
            <a:r>
              <a:rPr lang="fr-FR" sz="1200" b="0" i="0" strike="noStrike" spc="-1" dirty="0">
                <a:solidFill>
                  <a:srgbClr val="002060"/>
                </a:solidFill>
                <a:latin typeface="Century Gothic"/>
                <a:ea typeface="Century Gothic"/>
              </a:rPr>
              <a:t> [38] sérieux [412], heureux [764] curieux [2424] courageux [2198] aussi [44] et [6] mais [30], vrai [292] faux [555]</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b="1" dirty="0">
                <a:solidFill>
                  <a:schemeClr val="dk1"/>
                </a:solidFill>
                <a:effectLst/>
                <a:latin typeface="Century Gothic" panose="020B0502020202020204" pitchFamily="34" charset="0"/>
                <a:ea typeface="+mn-ea"/>
                <a:cs typeface="+mn-cs"/>
              </a:rPr>
              <a:t>Revisit 1</a:t>
            </a:r>
            <a:r>
              <a:rPr lang="en-GB" sz="1100" dirty="0">
                <a:solidFill>
                  <a:schemeClr val="dk1"/>
                </a:solidFill>
                <a:effectLst/>
                <a:latin typeface="Century Gothic" panose="020B0502020202020204" pitchFamily="34" charset="0"/>
                <a:ea typeface="+mn-ea"/>
                <a:cs typeface="+mn-cs"/>
              </a:rPr>
              <a:t>: </a:t>
            </a:r>
            <a:r>
              <a:rPr lang="fr-FR" sz="1100" dirty="0">
                <a:solidFill>
                  <a:schemeClr val="dk1"/>
                </a:solidFill>
                <a:effectLst/>
                <a:latin typeface="Century Gothic" panose="020B0502020202020204" pitchFamily="34" charset="0"/>
                <a:ea typeface="+mn-ea"/>
                <a:cs typeface="+mn-cs"/>
              </a:rPr>
              <a:t>anniversaire [2043] mois [179] janvier [939] février [1139] mars [868] avril [1022] mai [943] juin [931] juillet [1326] aout [1445] septembre [944] octobre [826] novembre [982] décembre [891] quand [119] </a:t>
            </a:r>
            <a:r>
              <a:rPr lang="fr-FR" sz="1100" b="1" dirty="0">
                <a:solidFill>
                  <a:schemeClr val="dk1"/>
                </a:solidFill>
                <a:effectLst/>
                <a:latin typeface="Century Gothic" panose="020B0502020202020204" pitchFamily="34" charset="0"/>
                <a:ea typeface="+mn-ea"/>
                <a:cs typeface="+mn-cs"/>
              </a:rPr>
              <a:t>treize</a:t>
            </a:r>
            <a:r>
              <a:rPr lang="fr-FR" sz="1100" dirty="0">
                <a:solidFill>
                  <a:schemeClr val="dk1"/>
                </a:solidFill>
                <a:effectLst/>
                <a:latin typeface="Century Gothic" panose="020B0502020202020204" pitchFamily="34" charset="0"/>
                <a:ea typeface="+mn-ea"/>
                <a:cs typeface="+mn-cs"/>
              </a:rPr>
              <a:t> [3285] </a:t>
            </a:r>
            <a:r>
              <a:rPr lang="fr-FR" sz="1100" b="1" dirty="0">
                <a:solidFill>
                  <a:schemeClr val="dk1"/>
                </a:solidFill>
                <a:effectLst/>
                <a:latin typeface="Century Gothic" panose="020B0502020202020204" pitchFamily="34" charset="0"/>
                <a:ea typeface="+mn-ea"/>
                <a:cs typeface="+mn-cs"/>
              </a:rPr>
              <a:t>quatorze</a:t>
            </a:r>
            <a:r>
              <a:rPr lang="fr-FR" sz="1100" dirty="0">
                <a:solidFill>
                  <a:schemeClr val="dk1"/>
                </a:solidFill>
                <a:effectLst/>
                <a:latin typeface="Century Gothic" panose="020B0502020202020204" pitchFamily="34" charset="0"/>
                <a:ea typeface="+mn-ea"/>
                <a:cs typeface="+mn-cs"/>
              </a:rPr>
              <a:t> [3359] </a:t>
            </a:r>
            <a:r>
              <a:rPr lang="fr-FR" sz="1100" b="1" dirty="0">
                <a:solidFill>
                  <a:schemeClr val="dk1"/>
                </a:solidFill>
                <a:effectLst/>
                <a:latin typeface="Century Gothic" panose="020B0502020202020204" pitchFamily="34" charset="0"/>
                <a:ea typeface="+mn-ea"/>
                <a:cs typeface="+mn-cs"/>
              </a:rPr>
              <a:t>quinze</a:t>
            </a:r>
            <a:r>
              <a:rPr lang="fr-FR" sz="1100" dirty="0">
                <a:solidFill>
                  <a:schemeClr val="dk1"/>
                </a:solidFill>
                <a:effectLst/>
                <a:latin typeface="Century Gothic" panose="020B0502020202020204" pitchFamily="34" charset="0"/>
                <a:ea typeface="+mn-ea"/>
                <a:cs typeface="+mn-cs"/>
              </a:rPr>
              <a:t> [1472] </a:t>
            </a:r>
            <a:r>
              <a:rPr lang="fr-FR" sz="1100" b="1" dirty="0">
                <a:solidFill>
                  <a:schemeClr val="dk1"/>
                </a:solidFill>
                <a:effectLst/>
                <a:latin typeface="Century Gothic" panose="020B0502020202020204" pitchFamily="34" charset="0"/>
                <a:ea typeface="+mn-ea"/>
                <a:cs typeface="+mn-cs"/>
              </a:rPr>
              <a:t>seize</a:t>
            </a:r>
            <a:r>
              <a:rPr lang="fr-FR" sz="1100" dirty="0">
                <a:solidFill>
                  <a:schemeClr val="dk1"/>
                </a:solidFill>
                <a:effectLst/>
                <a:latin typeface="Century Gothic" panose="020B0502020202020204" pitchFamily="34" charset="0"/>
                <a:ea typeface="+mn-ea"/>
                <a:cs typeface="+mn-cs"/>
              </a:rPr>
              <a:t> [3285] dix-sept [3812] dix-huit [3592] dix-neuf [4851] </a:t>
            </a:r>
            <a:r>
              <a:rPr lang="fr-FR" sz="1100" b="1" dirty="0">
                <a:solidFill>
                  <a:schemeClr val="dk1"/>
                </a:solidFill>
                <a:effectLst/>
                <a:latin typeface="Century Gothic" panose="020B0502020202020204" pitchFamily="34" charset="0"/>
                <a:ea typeface="+mn-ea"/>
                <a:cs typeface="+mn-cs"/>
              </a:rPr>
              <a:t>vingt </a:t>
            </a:r>
            <a:r>
              <a:rPr lang="fr-FR" sz="1100" dirty="0">
                <a:solidFill>
                  <a:schemeClr val="dk1"/>
                </a:solidFill>
                <a:effectLst/>
                <a:latin typeface="Century Gothic" panose="020B0502020202020204" pitchFamily="34" charset="0"/>
                <a:ea typeface="+mn-ea"/>
                <a:cs typeface="+mn-cs"/>
              </a:rPr>
              <a:t>[1273] vingt-et-un [1273/6/3] vingt-deux, vingt-trois vingt-quatre vingt-cinq vingt-six vingt-sept vingt-huit vingt-neuf</a:t>
            </a:r>
            <a:r>
              <a:rPr lang="fr-FR" sz="1100" b="1" dirty="0">
                <a:solidFill>
                  <a:schemeClr val="dk1"/>
                </a:solidFill>
                <a:effectLst/>
                <a:latin typeface="Century Gothic" panose="020B0502020202020204" pitchFamily="34" charset="0"/>
                <a:ea typeface="+mn-ea"/>
                <a:cs typeface="+mn-cs"/>
              </a:rPr>
              <a:t> trente </a:t>
            </a:r>
            <a:r>
              <a:rPr lang="fr-FR" sz="1100" dirty="0">
                <a:solidFill>
                  <a:schemeClr val="dk1"/>
                </a:solidFill>
                <a:effectLst/>
                <a:latin typeface="Century Gothic" panose="020B0502020202020204" pitchFamily="34" charset="0"/>
                <a:ea typeface="+mn-ea"/>
                <a:cs typeface="+mn-cs"/>
              </a:rPr>
              <a:t>[1646]</a:t>
            </a: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b="1" dirty="0">
                <a:solidFill>
                  <a:schemeClr val="dk1"/>
                </a:solidFill>
                <a:effectLst/>
                <a:latin typeface="Century Gothic" panose="020B0502020202020204" pitchFamily="34" charset="0"/>
                <a:ea typeface="+mn-ea"/>
                <a:cs typeface="+mn-cs"/>
              </a:rPr>
              <a:t>Revisit 2</a:t>
            </a:r>
            <a:r>
              <a:rPr lang="en-GB" sz="1100" dirty="0">
                <a:solidFill>
                  <a:schemeClr val="dk1"/>
                </a:solidFill>
                <a:effectLst/>
                <a:latin typeface="Century Gothic" panose="020B0502020202020204" pitchFamily="34" charset="0"/>
                <a:ea typeface="+mn-ea"/>
                <a:cs typeface="+mn-cs"/>
              </a:rPr>
              <a:t>: </a:t>
            </a:r>
            <a:r>
              <a:rPr lang="fr-FR" sz="1100" dirty="0">
                <a:solidFill>
                  <a:schemeClr val="dk1"/>
                </a:solidFill>
                <a:effectLst/>
                <a:latin typeface="Century Gothic" panose="020B0502020202020204" pitchFamily="34" charset="0"/>
                <a:ea typeface="+mn-ea"/>
                <a:cs typeface="+mn-cs"/>
              </a:rPr>
              <a:t> les [1] pomme [2847] merci [1070] s'il te plaît/s'il vous plaît [n/a]</a:t>
            </a:r>
            <a:endParaRPr lang="en-GB" sz="1100" dirty="0">
              <a:solidFill>
                <a:schemeClr val="dk1"/>
              </a:solidFill>
              <a:effectLst/>
              <a:latin typeface="Century Gothic" panose="020B0502020202020204" pitchFamily="34" charset="0"/>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and plural of </a:t>
            </a:r>
            <a:r>
              <a:rPr lang="en-GB" sz="1200" b="0" i="1" strike="noStrike" spc="-1" dirty="0" err="1">
                <a:solidFill>
                  <a:srgbClr val="000000"/>
                </a:solidFill>
                <a:latin typeface="Calibri"/>
                <a:ea typeface="Calibri"/>
              </a:rPr>
              <a:t>être</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 written recognition of singular and plural adjectives).</a:t>
            </a:r>
            <a:endParaRPr lang="en-GB" sz="1200" b="0" i="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title and instructions and ensure the task scenario is understood.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the example with the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a:t>
            </a:r>
            <a:r>
              <a:rPr lang="en-GB" sz="1200" b="0" strike="noStrike" spc="-1" dirty="0" err="1">
                <a:latin typeface="Arial"/>
              </a:rPr>
              <a:t>il</a:t>
            </a:r>
            <a:r>
              <a:rPr lang="en-GB" sz="1200" b="0" strike="noStrike" spc="-1" dirty="0">
                <a:latin typeface="Arial"/>
              </a:rPr>
              <a:t>/</a:t>
            </a:r>
            <a:r>
              <a:rPr lang="en-GB" sz="1200" b="0" strike="noStrike" spc="-1" dirty="0" err="1">
                <a:latin typeface="Arial"/>
              </a:rPr>
              <a:t>elle</a:t>
            </a:r>
            <a:r>
              <a:rPr lang="en-GB" sz="1200" b="0" strike="noStrike" spc="-1" dirty="0">
                <a:latin typeface="Arial"/>
              </a:rPr>
              <a:t> or </a:t>
            </a:r>
            <a:r>
              <a:rPr lang="en-GB" sz="1200" b="0" strike="noStrike" spc="-1" dirty="0" err="1">
                <a:latin typeface="Arial"/>
              </a:rPr>
              <a:t>ils</a:t>
            </a:r>
            <a:r>
              <a:rPr lang="en-GB" sz="1200" b="0" strike="noStrike" spc="-1" dirty="0">
                <a:latin typeface="Arial"/>
              </a:rPr>
              <a:t>/</a:t>
            </a:r>
            <a:r>
              <a:rPr lang="en-GB" sz="1200" b="0" strike="noStrike" spc="-1" dirty="0" err="1">
                <a:latin typeface="Arial"/>
              </a:rPr>
              <a:t>elles</a:t>
            </a:r>
            <a:r>
              <a:rPr lang="en-GB" sz="1200" b="0" strike="noStrike" spc="-1" dirty="0">
                <a:latin typeface="Arial"/>
              </a:rPr>
              <a:t> for items 1-6.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 and elicit English meanings of the phrases.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Note: Here pupils focus only on the singular / plural distinction using adjectives that are the same for both genders.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701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0" indent="-216000">
              <a:lnSpc>
                <a:spcPct val="100000"/>
              </a:lnSpc>
            </a:pPr>
            <a:r>
              <a:rPr lang="en-GB" sz="1200" b="1" strike="noStrike" spc="-1" dirty="0">
                <a:latin typeface="Arial"/>
              </a:rPr>
              <a:t>Aim: </a:t>
            </a:r>
            <a:r>
              <a:rPr lang="en-GB" sz="1200" b="0" strike="noStrike" spc="-1" dirty="0">
                <a:latin typeface="Arial"/>
              </a:rPr>
              <a:t>to present patterns of plural adjective agreement; to establish that you can often hear gender difference with adjectives but not number difference, so the verb form is very important.</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787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(8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b="0" baseline="0" dirty="0"/>
              <a:t>practise distinguishing aurally between the third person singular and third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 with the pronoun obscured.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should note whether the first word of each sentence must be ‘</a:t>
            </a:r>
            <a:r>
              <a:rPr lang="en-GB" sz="1200" b="0" baseline="0" dirty="0" err="1">
                <a:solidFill>
                  <a:srgbClr val="4472C4">
                    <a:lumMod val="50000"/>
                  </a:srgbClr>
                </a:solidFill>
                <a:latin typeface="Century Gothic" panose="020B0502020202020204" pitchFamily="34" charset="0"/>
              </a:rPr>
              <a:t>il</a:t>
            </a:r>
            <a:r>
              <a:rPr lang="en-GB" sz="1200" b="0" baseline="0" dirty="0">
                <a:solidFill>
                  <a:srgbClr val="4472C4">
                    <a:lumMod val="50000"/>
                  </a:srgbClr>
                </a:solidFill>
                <a:latin typeface="Century Gothic" panose="020B0502020202020204" pitchFamily="34" charset="0"/>
              </a:rPr>
              <a:t>’ or ‘</a:t>
            </a:r>
            <a:r>
              <a:rPr lang="en-GB" sz="1200" b="0" baseline="0" dirty="0" err="1">
                <a:solidFill>
                  <a:srgbClr val="4472C4">
                    <a:lumMod val="50000"/>
                  </a:srgbClr>
                </a:solidFill>
                <a:latin typeface="Century Gothic" panose="020B0502020202020204" pitchFamily="34" charset="0"/>
              </a:rPr>
              <a:t>ils</a:t>
            </a:r>
            <a:r>
              <a:rPr lang="en-GB" sz="1200" b="0" baseline="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appearing</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curieux</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sérieux</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03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difficiles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155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heureuses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1695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courageuse</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8933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inquiètes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6568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calme</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5734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[8/8]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tristes.</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456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a:t>
            </a:r>
            <a:r>
              <a:rPr lang="en-GB" sz="1200" b="1" strike="noStrike" spc="-1" dirty="0">
                <a:solidFill>
                  <a:srgbClr val="000000"/>
                </a:solidFill>
                <a:latin typeface="Calibri"/>
                <a:ea typeface="Calibri"/>
              </a:rPr>
              <a:t>on</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[on]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Non !</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four cluster words to practise the sound. 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a:t>
            </a:r>
            <a:r>
              <a:rPr lang="en-US" i="1" dirty="0"/>
              <a:t>Non !</a:t>
            </a:r>
            <a:r>
              <a:rPr lang="en-US" dirty="0"/>
              <a:t> – moving your index finger in a ‘wagging’ motion left to right in an exaggerated way.</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plural adjective endings and their connection to noun gender; to revisit some of the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that Claudine, (Adèle and Pierre’s mum) is very pleased with her garden this year and sends messages to family and friends with the news.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messages and decide the gender of each noun based on the form of the adjective in the message.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correct.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Question the class orally to assess understanding of the messages – what are delicious ? (big, green, long, ready)</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pupils may remember the genders of some of the nouns but they haven’t seen any of these words for a considerable time and we know that genders are easily forgotten. Applying the knowledge of adjective agreement </a:t>
            </a:r>
          </a:p>
          <a:p>
            <a:pPr>
              <a:lnSpc>
                <a:spcPct val="100000"/>
              </a:lnSpc>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Frequency of unknown words and cognates:</a:t>
            </a:r>
            <a:br>
              <a:rPr lang="en-GB" sz="1200" b="0" strike="noStrike" spc="-1" dirty="0">
                <a:latin typeface="Arial"/>
              </a:rPr>
            </a:br>
            <a:r>
              <a:rPr lang="en-GB" sz="1200" b="0" strike="noStrike" spc="-1" dirty="0" err="1">
                <a:latin typeface="Arial"/>
              </a:rPr>
              <a:t>délicieux</a:t>
            </a:r>
            <a:r>
              <a:rPr lang="en-GB" sz="1200" b="0" strike="noStrike" spc="-1" dirty="0">
                <a:latin typeface="Arial"/>
              </a:rPr>
              <a:t> [&gt;5000] long [202] petit pois [&gt;5000]</a:t>
            </a:r>
            <a:br>
              <a:rPr lang="en-GB" sz="1200" b="0" strike="noStrike" spc="-1" dirty="0">
                <a:latin typeface="Arial"/>
              </a:rPr>
            </a:b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 (three slides)</a:t>
            </a:r>
          </a:p>
          <a:p>
            <a:endParaRPr lang="en-US" b="1" dirty="0"/>
          </a:p>
          <a:p>
            <a:r>
              <a:rPr lang="en-US" b="1" dirty="0"/>
              <a:t>Aim: </a:t>
            </a:r>
            <a:r>
              <a:rPr lang="en-US" b="0" dirty="0"/>
              <a:t>to correctly pronounce cognates and near-cognates containing [on] in decreasing amounts of time, helping </a:t>
            </a:r>
            <a:r>
              <a:rPr lang="en-US" b="0" dirty="0" err="1"/>
              <a:t>automatisation</a:t>
            </a:r>
            <a:r>
              <a:rPr lang="en-US" b="0" dirty="0"/>
              <a:t> of SSC production; to raise awareness of the difference in the English and French pronunciation of this SSC.</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pictures to hear the words pronounced by a native speaker. Pupils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 where the timer is at 20 seconds, and again to the third slide where the timer is at 15 seconds.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kern="1200" baseline="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a:t>
            </a:r>
            <a:br>
              <a:rPr lang="en-GB" baseline="0" dirty="0"/>
            </a:br>
            <a:r>
              <a:rPr lang="en-GB" baseline="0" dirty="0"/>
              <a:t>prison [1010] blond [4585] contact [894] opinion [777] </a:t>
            </a:r>
            <a:r>
              <a:rPr lang="en-GB" baseline="0" dirty="0" err="1"/>
              <a:t>coton</a:t>
            </a:r>
            <a:r>
              <a:rPr lang="en-GB" baseline="0" dirty="0"/>
              <a:t> [4516] concert [1697] salon [2729] </a:t>
            </a:r>
            <a:r>
              <a:rPr lang="en-GB" sz="1200" dirty="0" err="1">
                <a:solidFill>
                  <a:schemeClr val="accent1">
                    <a:lumMod val="50000"/>
                  </a:schemeClr>
                </a:solidFill>
                <a:latin typeface="Century Gothic" panose="020B0502020202020204" pitchFamily="34" charset="0"/>
              </a:rPr>
              <a:t>révision</a:t>
            </a:r>
            <a:r>
              <a:rPr lang="en-GB" sz="1200" baseline="0" dirty="0">
                <a:solidFill>
                  <a:schemeClr val="accent1">
                    <a:lumMod val="50000"/>
                  </a:schemeClr>
                </a:solidFill>
                <a:latin typeface="Century Gothic" panose="020B0502020202020204" pitchFamily="34" charset="0"/>
              </a:rPr>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[2/3]</a:t>
            </a:r>
            <a:endParaRPr lang="en-GB" sz="1200" kern="1200" dirty="0">
              <a:solidFill>
                <a:schemeClr val="tx1"/>
              </a:solidFill>
              <a:effectLst/>
              <a:latin typeface="Century Gothic" panose="020B0502020202020204" pitchFamily="34" charset="0"/>
              <a:ea typeface="+mn-ea"/>
              <a:cs typeface="+mn-cs"/>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475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[3/3]</a:t>
            </a:r>
            <a:endParaRPr lang="en-GB" sz="1200" kern="1200" dirty="0">
              <a:solidFill>
                <a:schemeClr val="tx1"/>
              </a:solidFill>
              <a:effectLst/>
              <a:latin typeface="Century Gothic" panose="020B0502020202020204" pitchFamily="34" charset="0"/>
              <a:ea typeface="+mn-ea"/>
              <a:cs typeface="+mn-cs"/>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7585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Timing: </a:t>
            </a:r>
            <a:r>
              <a:rPr lang="en-GB" sz="1200" b="1" strike="noStrike" spc="-1" dirty="0">
                <a:solidFill>
                  <a:srgbClr val="000000"/>
                </a:solidFill>
                <a:latin typeface="+mn-lt"/>
                <a:ea typeface="Calibri"/>
              </a:rPr>
              <a:t>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a:t>
            </a:r>
            <a:r>
              <a:rPr lang="en-GB" sz="1200" b="1" strike="noStrike" spc="-1" dirty="0">
                <a:solidFill>
                  <a:srgbClr val="000000"/>
                </a:solidFill>
                <a:latin typeface="Calibri"/>
                <a:ea typeface="Calibri"/>
              </a:rPr>
              <a:t>om</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[om]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nom</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two cluster words to practise the sound. 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a:t>
            </a:r>
            <a:r>
              <a:rPr lang="en-US" i="1" dirty="0"/>
              <a:t>nom</a:t>
            </a:r>
            <a:r>
              <a:rPr lang="en-US" dirty="0"/>
              <a:t> – tap the top of your head.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00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on</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om</a:t>
            </a:r>
            <a:r>
              <a:rPr lang="en-GB" sz="1200" b="0" strike="noStrike" spc="-1" dirty="0">
                <a:solidFill>
                  <a:srgbClr val="000000"/>
                </a:solidFill>
                <a:latin typeface="Calibri"/>
                <a:ea typeface="Calibri"/>
              </a:rPr>
              <a:t>] making clear that they are exactly the same sound.</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[on]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[om]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Non !</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nom</a:t>
            </a:r>
            <a:r>
              <a:rPr lang="en-GB" sz="1200" b="0" strike="noStrike" spc="-1" dirty="0">
                <a:solidFill>
                  <a:srgbClr val="000000"/>
                </a:solidFill>
                <a:latin typeface="Calibri"/>
                <a:ea typeface="Calibri"/>
              </a:rPr>
              <a:t> 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gestures,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information about these two SSC.</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br>
              <a:rPr lang="en-GB" sz="1200" b="0" strike="noStrike" spc="-1" dirty="0">
                <a:latin typeface="Arial"/>
              </a:rPr>
            </a:br>
            <a:r>
              <a:rPr lang="en-GB" sz="1200" b="0" strike="noStrike" spc="-1" dirty="0" err="1">
                <a:latin typeface="Arial"/>
              </a:rPr>
              <a:t>i</a:t>
            </a:r>
            <a:r>
              <a:rPr lang="en-GB" sz="1200" b="0" strike="noStrike" spc="-1" dirty="0">
                <a:latin typeface="Arial"/>
              </a:rPr>
              <a:t>) </a:t>
            </a:r>
            <a:r>
              <a:rPr lang="en-US" sz="1200" b="0" strike="noStrike" spc="-1" dirty="0">
                <a:latin typeface="Arial"/>
              </a:rPr>
              <a:t>g</a:t>
            </a:r>
            <a:r>
              <a:rPr lang="en-US" dirty="0"/>
              <a:t>esture for </a:t>
            </a:r>
            <a:r>
              <a:rPr lang="en-US" i="1" dirty="0"/>
              <a:t>Non !</a:t>
            </a:r>
            <a:r>
              <a:rPr lang="en-US" dirty="0"/>
              <a:t> – moving your index finger in a ‘wagging’ motion left to right in an exaggerated way.</a:t>
            </a:r>
            <a:br>
              <a:rPr lang="en-GB" sz="1200" b="0" strike="noStrike" spc="-1" dirty="0">
                <a:latin typeface="Arial"/>
              </a:rPr>
            </a:br>
            <a:r>
              <a:rPr lang="en-GB" sz="1200" b="0" strike="noStrike" spc="-1" dirty="0">
                <a:latin typeface="Arial"/>
              </a:rPr>
              <a:t>ii) </a:t>
            </a:r>
            <a:r>
              <a:rPr lang="en-US" sz="1200" b="0" strike="noStrike" spc="-1" dirty="0">
                <a:latin typeface="Arial"/>
              </a:rPr>
              <a:t>g</a:t>
            </a:r>
            <a:r>
              <a:rPr lang="en-US" dirty="0"/>
              <a:t>esture for </a:t>
            </a:r>
            <a:r>
              <a:rPr lang="en-US" i="1" dirty="0"/>
              <a:t>nom</a:t>
            </a:r>
            <a:r>
              <a:rPr lang="en-US" dirty="0"/>
              <a:t> – tap the top of your head.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708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apply knowledge of the spelling rules governing SSCs [on] and [om] and production of these two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[on] or [om] is needed.</a:t>
            </a:r>
          </a:p>
          <a:p>
            <a:pPr marL="228600" indent="-228600">
              <a:buAutoNum type="arabicPeriod"/>
            </a:pPr>
            <a:r>
              <a:rPr lang="en-US" b="0" dirty="0"/>
              <a:t>Click to check.</a:t>
            </a:r>
          </a:p>
          <a:p>
            <a:pPr marL="228600" indent="-228600">
              <a:buAutoNum type="arabicPeriod"/>
            </a:pPr>
            <a:r>
              <a:rPr lang="en-US" b="0" dirty="0"/>
              <a:t>Now, pupils are challenged to say all six words and pronounce the SSCs in the same way each time. It will be tempting for pupils to add an ‘n’ or ‘m’ after the vowel! Pupils should work in pairs and monitor each other for this.</a:t>
            </a:r>
          </a:p>
          <a:p>
            <a:pPr marL="228600" indent="-228600">
              <a:buAutoNum type="arabicPeriod"/>
            </a:pPr>
            <a:r>
              <a:rPr lang="en-US" b="0" dirty="0"/>
              <a:t>Pupils try to say the words out loud. Teacher corrects.</a:t>
            </a:r>
          </a:p>
          <a:p>
            <a:pPr marL="228600" indent="-228600">
              <a:buAutoNum type="arabicPeriod"/>
            </a:pPr>
            <a:endParaRPr lang="en-US" b="0" dirty="0"/>
          </a:p>
          <a:p>
            <a:pPr marL="0" indent="0">
              <a:buNone/>
            </a:pPr>
            <a:r>
              <a:rPr lang="en-US" b="1" dirty="0"/>
              <a:t>Transcript:</a:t>
            </a:r>
          </a:p>
          <a:p>
            <a:pPr marL="0" indent="0">
              <a:buNone/>
            </a:pPr>
            <a:r>
              <a:rPr lang="en-US" b="0" dirty="0" err="1"/>
              <a:t>Exemple</a:t>
            </a:r>
            <a:r>
              <a:rPr lang="en-US" b="0" dirty="0"/>
              <a:t>: </a:t>
            </a:r>
            <a:r>
              <a:rPr lang="en-US" b="0" dirty="0" err="1"/>
              <a:t>compter</a:t>
            </a:r>
            <a:endParaRPr lang="en-US" b="0" dirty="0"/>
          </a:p>
          <a:p>
            <a:pPr marL="228600" indent="-228600">
              <a:buAutoNum type="arabicPeriod"/>
            </a:pPr>
            <a:r>
              <a:rPr lang="en-US" b="0" dirty="0"/>
              <a:t>ombre</a:t>
            </a:r>
          </a:p>
          <a:p>
            <a:pPr marL="228600" indent="-228600">
              <a:buAutoNum type="arabicPeriod"/>
            </a:pPr>
            <a:r>
              <a:rPr lang="en-US" b="0" dirty="0" err="1"/>
              <a:t>confortable</a:t>
            </a:r>
            <a:endParaRPr lang="en-US" b="0" dirty="0"/>
          </a:p>
          <a:p>
            <a:pPr marL="228600" indent="-228600">
              <a:buAutoNum type="arabicPeriod"/>
            </a:pPr>
            <a:r>
              <a:rPr lang="en-US" b="0" dirty="0" err="1"/>
              <a:t>comparaison</a:t>
            </a:r>
            <a:endParaRPr lang="en-US" b="0" dirty="0"/>
          </a:p>
          <a:p>
            <a:pPr marL="228600" indent="-228600">
              <a:buAutoNum type="arabicPeriod"/>
            </a:pPr>
            <a:r>
              <a:rPr lang="en-US" b="0" dirty="0" err="1"/>
              <a:t>concombre</a:t>
            </a:r>
            <a:endParaRPr lang="en-US" b="0" dirty="0"/>
          </a:p>
          <a:p>
            <a:pPr marL="228600" indent="-228600">
              <a:buAutoNum type="arabicPeriod"/>
            </a:pPr>
            <a:r>
              <a:rPr lang="en-US" b="0" dirty="0"/>
              <a:t>pompier</a:t>
            </a:r>
            <a:br>
              <a:rPr lang="en-US" b="0" dirty="0"/>
            </a:br>
            <a:endParaRPr lang="en-US" b="0" dirty="0"/>
          </a:p>
          <a:p>
            <a:r>
              <a:rPr lang="en-GB" b="1" dirty="0"/>
              <a:t>Frequency of unknown words and cognates:</a:t>
            </a:r>
            <a:br>
              <a:rPr lang="en-GB" baseline="0" dirty="0"/>
            </a:br>
            <a:r>
              <a:rPr lang="en-GB" baseline="0" dirty="0" err="1"/>
              <a:t>compter</a:t>
            </a:r>
            <a:r>
              <a:rPr lang="en-GB" baseline="0" dirty="0"/>
              <a:t> [140] </a:t>
            </a:r>
            <a:r>
              <a:rPr lang="en-GB" baseline="0" dirty="0" err="1"/>
              <a:t>comparaison</a:t>
            </a:r>
            <a:r>
              <a:rPr lang="en-GB" baseline="0" dirty="0"/>
              <a:t> [2244] </a:t>
            </a:r>
            <a:r>
              <a:rPr lang="en-GB" sz="1200" b="0" i="0" u="none" strike="noStrike" kern="1200" dirty="0" err="1">
                <a:solidFill>
                  <a:schemeClr val="tx1"/>
                </a:solidFill>
                <a:effectLst/>
                <a:latin typeface="+mn-lt"/>
                <a:ea typeface="+mn-ea"/>
                <a:cs typeface="+mn-cs"/>
              </a:rPr>
              <a:t>concombre</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confortable</a:t>
            </a:r>
            <a:r>
              <a:rPr lang="en-GB" sz="1200" b="0" i="0" u="none" strike="noStrike" kern="1200" dirty="0">
                <a:solidFill>
                  <a:schemeClr val="tx1"/>
                </a:solidFill>
                <a:effectLst/>
                <a:latin typeface="+mn-lt"/>
                <a:ea typeface="+mn-ea"/>
                <a:cs typeface="+mn-cs"/>
              </a:rPr>
              <a:t> [3964] ombre [2001] pompier [3295]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recap 3</a:t>
            </a:r>
            <a:r>
              <a:rPr lang="en-GB" sz="1200" b="0" strike="noStrike" spc="-1" baseline="30000" dirty="0">
                <a:latin typeface="Arial"/>
              </a:rPr>
              <a:t>rd</a:t>
            </a:r>
            <a:r>
              <a:rPr lang="en-GB" sz="1200" b="0" strike="noStrike" spc="-1" dirty="0">
                <a:latin typeface="Arial"/>
              </a:rPr>
              <a:t> person singular of </a:t>
            </a:r>
            <a:r>
              <a:rPr lang="en-GB" sz="1200" b="0" i="1" strike="noStrike" spc="-1" dirty="0" err="1">
                <a:solidFill>
                  <a:srgbClr val="000000"/>
                </a:solidFill>
                <a:latin typeface="+mn-lt"/>
                <a:ea typeface="Calibri"/>
              </a:rPr>
              <a:t>être</a:t>
            </a:r>
            <a:r>
              <a:rPr lang="en-GB" sz="1200" b="0" i="1" strike="noStrike" spc="-1" dirty="0">
                <a:solidFill>
                  <a:srgbClr val="000000"/>
                </a:solidFill>
                <a:latin typeface="+mn-lt"/>
                <a:ea typeface="Calibri"/>
              </a:rPr>
              <a:t> </a:t>
            </a:r>
            <a:r>
              <a:rPr lang="en-GB" sz="1200" b="0" i="0" strike="noStrike" spc="-1" dirty="0">
                <a:solidFill>
                  <a:srgbClr val="000000"/>
                </a:solidFill>
                <a:latin typeface="+mn-lt"/>
                <a:ea typeface="Calibri"/>
              </a:rPr>
              <a:t>(he is / she is) and to present the 3</a:t>
            </a:r>
            <a:r>
              <a:rPr lang="en-GB" sz="1200" b="0" i="0" strike="noStrike" spc="-1" baseline="30000" dirty="0">
                <a:solidFill>
                  <a:srgbClr val="000000"/>
                </a:solidFill>
                <a:latin typeface="+mn-lt"/>
                <a:ea typeface="Calibri"/>
              </a:rPr>
              <a:t>rd</a:t>
            </a:r>
            <a:r>
              <a:rPr lang="en-GB" sz="1200" b="0" i="0" strike="noStrike" spc="-1" dirty="0">
                <a:solidFill>
                  <a:srgbClr val="000000"/>
                </a:solidFill>
                <a:latin typeface="+mn-lt"/>
                <a:ea typeface="Calibri"/>
              </a:rPr>
              <a:t> person plural (they are).</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 about </a:t>
            </a:r>
            <a:r>
              <a:rPr lang="en-GB" sz="1200" b="0" i="1" strike="noStrike" spc="-1" dirty="0" err="1">
                <a:solidFill>
                  <a:srgbClr val="000000"/>
                </a:solidFill>
                <a:latin typeface="Calibri"/>
                <a:ea typeface="Calibri"/>
              </a:rPr>
              <a:t>être</a:t>
            </a:r>
            <a:r>
              <a:rPr lang="en-GB" sz="1200" b="0" strike="noStrike" spc="-1" dirty="0">
                <a:solidFill>
                  <a:srgbClr val="000000"/>
                </a:solidFill>
                <a:latin typeface="Calibri"/>
                <a:ea typeface="Calibri"/>
              </a:rPr>
              <a:t>.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Make sure pupils are clear about the they pictures as these will come up in future lessons.</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audio32.wav"/><Relationship Id="rId7" Type="http://schemas.openxmlformats.org/officeDocument/2006/relationships/image" Target="../media/image53.png"/><Relationship Id="rId12" Type="http://schemas.openxmlformats.org/officeDocument/2006/relationships/audio" Target="../media/audio34.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gif"/><Relationship Id="rId11" Type="http://schemas.openxmlformats.org/officeDocument/2006/relationships/image" Target="../media/image22.svg"/><Relationship Id="rId5" Type="http://schemas.openxmlformats.org/officeDocument/2006/relationships/image" Target="../media/image52.png"/><Relationship Id="rId10" Type="http://schemas.openxmlformats.org/officeDocument/2006/relationships/image" Target="../media/image41.png"/><Relationship Id="rId4" Type="http://schemas.openxmlformats.org/officeDocument/2006/relationships/audio" Target="../media/audio33.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49.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48.png"/><Relationship Id="rId2" Type="http://schemas.openxmlformats.org/officeDocument/2006/relationships/notesSlide" Target="../notesSlides/notesSlide11.xml"/><Relationship Id="rId16"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image" Target="../media/image47.png"/><Relationship Id="rId5" Type="http://schemas.openxmlformats.org/officeDocument/2006/relationships/audio" Target="../media/audio37.wav"/><Relationship Id="rId1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audio" Target="../media/audio36.wav"/><Relationship Id="rId9" Type="http://schemas.openxmlformats.org/officeDocument/2006/relationships/image" Target="../media/image44.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58.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49.pn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audio" Target="../media/audio41.wav"/><Relationship Id="rId9" Type="http://schemas.openxmlformats.org/officeDocument/2006/relationships/audio" Target="../media/audio42.wav"/></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gif"/><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59.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49.pn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audio" Target="../media/audio41.wav"/><Relationship Id="rId9" Type="http://schemas.openxmlformats.org/officeDocument/2006/relationships/audio" Target="../media/audio43.wav"/></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61.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49.pn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audio" Target="../media/audio41.wav"/><Relationship Id="rId9" Type="http://schemas.openxmlformats.org/officeDocument/2006/relationships/audio" Target="../media/audio44.wav"/></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62.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48.png"/><Relationship Id="rId5" Type="http://schemas.openxmlformats.org/officeDocument/2006/relationships/image" Target="../media/image54.png"/><Relationship Id="rId10" Type="http://schemas.openxmlformats.org/officeDocument/2006/relationships/image" Target="../media/image47.png"/><Relationship Id="rId4" Type="http://schemas.openxmlformats.org/officeDocument/2006/relationships/audio" Target="../media/audio45.wav"/><Relationship Id="rId9" Type="http://schemas.openxmlformats.org/officeDocument/2006/relationships/audio" Target="../media/audio46.wav"/></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63.gi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48.png"/><Relationship Id="rId5" Type="http://schemas.openxmlformats.org/officeDocument/2006/relationships/image" Target="../media/image54.png"/><Relationship Id="rId10" Type="http://schemas.openxmlformats.org/officeDocument/2006/relationships/image" Target="../media/image47.png"/><Relationship Id="rId4" Type="http://schemas.openxmlformats.org/officeDocument/2006/relationships/audio" Target="../media/audio45.wav"/><Relationship Id="rId9" Type="http://schemas.openxmlformats.org/officeDocument/2006/relationships/audio" Target="../media/audio47.wav"/></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64.gi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48.png"/><Relationship Id="rId5" Type="http://schemas.openxmlformats.org/officeDocument/2006/relationships/image" Target="../media/image54.png"/><Relationship Id="rId10" Type="http://schemas.openxmlformats.org/officeDocument/2006/relationships/image" Target="../media/image47.png"/><Relationship Id="rId4" Type="http://schemas.openxmlformats.org/officeDocument/2006/relationships/audio" Target="../media/audio45.wav"/><Relationship Id="rId9" Type="http://schemas.openxmlformats.org/officeDocument/2006/relationships/audio" Target="../media/audio48.wav"/></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65.gi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49.pn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audio" Target="../media/audio41.wav"/><Relationship Id="rId9" Type="http://schemas.openxmlformats.org/officeDocument/2006/relationships/audio" Target="../media/audio49.wav"/></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6.svg"/><Relationship Id="rId12" Type="http://schemas.openxmlformats.org/officeDocument/2006/relationships/image" Target="../media/image66.gi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48.png"/><Relationship Id="rId5" Type="http://schemas.openxmlformats.org/officeDocument/2006/relationships/image" Target="../media/image54.png"/><Relationship Id="rId10" Type="http://schemas.openxmlformats.org/officeDocument/2006/relationships/image" Target="../media/image47.png"/><Relationship Id="rId4" Type="http://schemas.openxmlformats.org/officeDocument/2006/relationships/audio" Target="../media/audio45.wav"/><Relationship Id="rId9" Type="http://schemas.openxmlformats.org/officeDocument/2006/relationships/audio" Target="../media/audio50.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51.wav"/><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7.png"/><Relationship Id="rId11" Type="http://schemas.openxmlformats.org/officeDocument/2006/relationships/audio" Target="../media/audio52.wav"/><Relationship Id="rId5" Type="http://schemas.openxmlformats.org/officeDocument/2006/relationships/image" Target="../media/image4.gif"/><Relationship Id="rId10" Type="http://schemas.openxmlformats.org/officeDocument/2006/relationships/image" Target="../media/image22.svg"/><Relationship Id="rId4" Type="http://schemas.openxmlformats.org/officeDocument/2006/relationships/image" Target="../media/image52.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7.png"/><Relationship Id="rId18" Type="http://schemas.openxmlformats.org/officeDocument/2006/relationships/audio" Target="../media/audio14.wav"/><Relationship Id="rId3" Type="http://schemas.openxmlformats.org/officeDocument/2006/relationships/image" Target="../media/image7.png"/><Relationship Id="rId21" Type="http://schemas.openxmlformats.org/officeDocument/2006/relationships/image" Target="../media/image22.svg"/><Relationship Id="rId7" Type="http://schemas.openxmlformats.org/officeDocument/2006/relationships/image" Target="../media/image14.png"/><Relationship Id="rId12" Type="http://schemas.openxmlformats.org/officeDocument/2006/relationships/audio" Target="../media/audio11.wav"/><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audio" Target="../media/audio13.wav"/><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audio" Target="../media/audio10.wav"/><Relationship Id="rId19" Type="http://schemas.openxmlformats.org/officeDocument/2006/relationships/image" Target="../media/image20.png"/><Relationship Id="rId4" Type="http://schemas.openxmlformats.org/officeDocument/2006/relationships/audio" Target="../media/audio7.wav"/><Relationship Id="rId9" Type="http://schemas.openxmlformats.org/officeDocument/2006/relationships/image" Target="../media/image15.png"/><Relationship Id="rId14" Type="http://schemas.openxmlformats.org/officeDocument/2006/relationships/audio" Target="../media/audio12.wav"/><Relationship Id="rId22"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7.png"/><Relationship Id="rId18" Type="http://schemas.openxmlformats.org/officeDocument/2006/relationships/audio" Target="../media/audio14.wav"/><Relationship Id="rId3" Type="http://schemas.openxmlformats.org/officeDocument/2006/relationships/image" Target="../media/image7.png"/><Relationship Id="rId21" Type="http://schemas.openxmlformats.org/officeDocument/2006/relationships/image" Target="../media/image22.svg"/><Relationship Id="rId7" Type="http://schemas.openxmlformats.org/officeDocument/2006/relationships/image" Target="../media/image14.png"/><Relationship Id="rId12" Type="http://schemas.openxmlformats.org/officeDocument/2006/relationships/audio" Target="../media/audio11.wav"/><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audio" Target="../media/audio13.wav"/><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audio" Target="../media/audio10.wav"/><Relationship Id="rId19" Type="http://schemas.openxmlformats.org/officeDocument/2006/relationships/image" Target="../media/image20.png"/><Relationship Id="rId4" Type="http://schemas.openxmlformats.org/officeDocument/2006/relationships/audio" Target="../media/audio7.wav"/><Relationship Id="rId9" Type="http://schemas.openxmlformats.org/officeDocument/2006/relationships/image" Target="../media/image15.png"/><Relationship Id="rId14" Type="http://schemas.openxmlformats.org/officeDocument/2006/relationships/audio" Target="../media/audio12.wav"/><Relationship Id="rId22" Type="http://schemas.openxmlformats.org/officeDocument/2006/relationships/audio" Target="../media/audio15.wav"/></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7.png"/><Relationship Id="rId18" Type="http://schemas.openxmlformats.org/officeDocument/2006/relationships/audio" Target="../media/audio14.wav"/><Relationship Id="rId3" Type="http://schemas.openxmlformats.org/officeDocument/2006/relationships/image" Target="../media/image7.png"/><Relationship Id="rId21" Type="http://schemas.openxmlformats.org/officeDocument/2006/relationships/image" Target="../media/image22.svg"/><Relationship Id="rId7" Type="http://schemas.openxmlformats.org/officeDocument/2006/relationships/image" Target="../media/image14.png"/><Relationship Id="rId12" Type="http://schemas.openxmlformats.org/officeDocument/2006/relationships/audio" Target="../media/audio11.wav"/><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audio" Target="../media/audio13.wav"/><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audio" Target="../media/audio10.wav"/><Relationship Id="rId19" Type="http://schemas.openxmlformats.org/officeDocument/2006/relationships/image" Target="../media/image20.png"/><Relationship Id="rId4" Type="http://schemas.openxmlformats.org/officeDocument/2006/relationships/audio" Target="../media/audio7.wav"/><Relationship Id="rId9" Type="http://schemas.openxmlformats.org/officeDocument/2006/relationships/image" Target="../media/image15.png"/><Relationship Id="rId14" Type="http://schemas.openxmlformats.org/officeDocument/2006/relationships/audio" Target="../media/audio12.wav"/><Relationship Id="rId22" Type="http://schemas.openxmlformats.org/officeDocument/2006/relationships/audio" Target="../media/audio15.wav"/></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6.wav"/><Relationship Id="rId7" Type="http://schemas.openxmlformats.org/officeDocument/2006/relationships/image" Target="../media/image7.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image" Target="../media/image25.png"/><Relationship Id="rId5" Type="http://schemas.openxmlformats.org/officeDocument/2006/relationships/audio" Target="../media/audio18.wav"/><Relationship Id="rId10" Type="http://schemas.openxmlformats.org/officeDocument/2006/relationships/image" Target="../media/image24.gif"/><Relationship Id="rId4" Type="http://schemas.openxmlformats.org/officeDocument/2006/relationships/audio" Target="../media/audio17.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video" Target="../media/media4.mkv"/><Relationship Id="rId13" Type="http://schemas.openxmlformats.org/officeDocument/2006/relationships/audio" Target="../media/audio17.wav"/><Relationship Id="rId18" Type="http://schemas.openxmlformats.org/officeDocument/2006/relationships/image" Target="../media/image28.png"/><Relationship Id="rId3" Type="http://schemas.microsoft.com/office/2007/relationships/media" Target="../media/media2.mkv"/><Relationship Id="rId7" Type="http://schemas.microsoft.com/office/2007/relationships/media" Target="../media/media4.mkv"/><Relationship Id="rId12" Type="http://schemas.openxmlformats.org/officeDocument/2006/relationships/audio" Target="../media/audio2.wav"/><Relationship Id="rId17" Type="http://schemas.openxmlformats.org/officeDocument/2006/relationships/image" Target="../media/image27.png"/><Relationship Id="rId2" Type="http://schemas.openxmlformats.org/officeDocument/2006/relationships/video" Target="../media/media1.mkv"/><Relationship Id="rId16" Type="http://schemas.openxmlformats.org/officeDocument/2006/relationships/image" Target="../media/image24.gif"/><Relationship Id="rId20" Type="http://schemas.openxmlformats.org/officeDocument/2006/relationships/image" Target="../media/image30.png"/><Relationship Id="rId1" Type="http://schemas.microsoft.com/office/2007/relationships/media" Target="../media/media1.mkv"/><Relationship Id="rId6" Type="http://schemas.openxmlformats.org/officeDocument/2006/relationships/video" Target="../media/media3.mkv"/><Relationship Id="rId11" Type="http://schemas.openxmlformats.org/officeDocument/2006/relationships/audio" Target="../media/audio16.wav"/><Relationship Id="rId5" Type="http://schemas.microsoft.com/office/2007/relationships/media" Target="../media/media3.mkv"/><Relationship Id="rId15" Type="http://schemas.openxmlformats.org/officeDocument/2006/relationships/image" Target="../media/image23.png"/><Relationship Id="rId10" Type="http://schemas.openxmlformats.org/officeDocument/2006/relationships/notesSlide" Target="../notesSlides/notesSlide7.xml"/><Relationship Id="rId19" Type="http://schemas.openxmlformats.org/officeDocument/2006/relationships/image" Target="../media/image29.png"/><Relationship Id="rId4" Type="http://schemas.openxmlformats.org/officeDocument/2006/relationships/video" Target="../media/media2.mkv"/><Relationship Id="rId9" Type="http://schemas.openxmlformats.org/officeDocument/2006/relationships/slideLayout" Target="../slideLayouts/slideLayout5.xm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31.png"/><Relationship Id="rId21" Type="http://schemas.openxmlformats.org/officeDocument/2006/relationships/audio" Target="../media/audio26.wav"/><Relationship Id="rId7" Type="http://schemas.openxmlformats.org/officeDocument/2006/relationships/audio" Target="../media/audio22.wav"/><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38.png"/><Relationship Id="rId20" Type="http://schemas.openxmlformats.org/officeDocument/2006/relationships/image" Target="../media/image22.sv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33.png"/><Relationship Id="rId5" Type="http://schemas.openxmlformats.org/officeDocument/2006/relationships/audio" Target="../media/audio20.wav"/><Relationship Id="rId15" Type="http://schemas.openxmlformats.org/officeDocument/2006/relationships/image" Target="../media/image37.png"/><Relationship Id="rId23" Type="http://schemas.openxmlformats.org/officeDocument/2006/relationships/image" Target="../media/image43.svg"/><Relationship Id="rId10" Type="http://schemas.openxmlformats.org/officeDocument/2006/relationships/audio" Target="../media/audio25.wav"/><Relationship Id="rId19"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audio" Target="../media/audio24.wav"/><Relationship Id="rId14" Type="http://schemas.openxmlformats.org/officeDocument/2006/relationships/image" Target="../media/image36.png"/><Relationship Id="rId22"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audio" Target="../media/audio27.wav"/><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1.png"/><Relationship Id="rId2" Type="http://schemas.openxmlformats.org/officeDocument/2006/relationships/notesSlide" Target="../notesSlides/notesSlide9.xml"/><Relationship Id="rId16" Type="http://schemas.openxmlformats.org/officeDocument/2006/relationships/image" Target="../media/image43.svg"/><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image" Target="../media/image47.png"/><Relationship Id="rId5" Type="http://schemas.openxmlformats.org/officeDocument/2006/relationships/audio" Target="../media/audio29.wav"/><Relationship Id="rId1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audio" Target="../media/audio28.wav"/><Relationship Id="rId9" Type="http://schemas.openxmlformats.org/officeDocument/2006/relationships/audio" Target="../media/audio31.wav"/><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567800"/>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être » </a:t>
            </a:r>
            <a:r>
              <a:rPr lang="fr-FR" sz="2800" b="1" i="1" spc="-1" dirty="0">
                <a:solidFill>
                  <a:schemeClr val="bg1"/>
                </a:solidFill>
                <a:latin typeface="Century Gothic" panose="020B0502020202020204" pitchFamily="34" charset="0"/>
                <a:ea typeface="Century Gothic"/>
              </a:rPr>
              <a:t>ils / elles sont</a:t>
            </a:r>
            <a:br>
              <a:rPr lang="fr-FR" sz="2800" b="1" i="1" spc="-1" dirty="0">
                <a:solidFill>
                  <a:schemeClr val="bg1"/>
                </a:solidFill>
                <a:latin typeface="Century Gothic" panose="020B0502020202020204" pitchFamily="34" charset="0"/>
                <a:ea typeface="Century Gothic"/>
              </a:rPr>
            </a:br>
            <a:r>
              <a:rPr lang="fr-FR" sz="2400" spc="-1" dirty="0">
                <a:solidFill>
                  <a:schemeClr val="bg1"/>
                </a:solidFill>
                <a:latin typeface="Century Gothic" panose="020B0502020202020204" pitchFamily="34" charset="0"/>
                <a:ea typeface="Century Gothic"/>
              </a:rPr>
              <a:t>(</a:t>
            </a:r>
            <a:r>
              <a:rPr lang="fr-FR" sz="2400" spc="-1" dirty="0" err="1">
                <a:solidFill>
                  <a:schemeClr val="bg1"/>
                </a:solidFill>
                <a:latin typeface="Century Gothic" panose="020B0502020202020204" pitchFamily="34" charset="0"/>
                <a:ea typeface="Century Gothic"/>
              </a:rPr>
              <a:t>they</a:t>
            </a:r>
            <a:r>
              <a:rPr lang="fr-FR" sz="2400" spc="-1" dirty="0">
                <a:solidFill>
                  <a:schemeClr val="bg1"/>
                </a:solidFill>
                <a:latin typeface="Century Gothic" panose="020B0502020202020204" pitchFamily="34" charset="0"/>
                <a:ea typeface="Century Gothic"/>
              </a:rPr>
              <a:t> are)</a:t>
            </a:r>
            <a:endParaRPr lang="fr-FR" sz="2800" spc="-1" dirty="0">
              <a:solidFill>
                <a:schemeClr val="bg1"/>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[on] and [om]</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3" name="TextBox 2">
            <a:extLst>
              <a:ext uri="{FF2B5EF4-FFF2-40B4-BE49-F238E27FC236}">
                <a16:creationId xmlns:a16="http://schemas.microsoft.com/office/drawing/2014/main" id="{DA670951-4084-4829-92C5-5B945A31D485}"/>
              </a:ext>
            </a:extLst>
          </p:cNvPr>
          <p:cNvSpPr txBox="1"/>
          <p:nvPr/>
        </p:nvSpPr>
        <p:spPr>
          <a:xfrm>
            <a:off x="9994006" y="6457890"/>
            <a:ext cx="2197994"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6</a:t>
            </a:r>
          </a:p>
        </p:txBody>
      </p:sp>
      <p:sp>
        <p:nvSpPr>
          <p:cNvPr id="8" name="Speech Bubble: Oval 7">
            <a:extLst>
              <a:ext uri="{FF2B5EF4-FFF2-40B4-BE49-F238E27FC236}">
                <a16:creationId xmlns:a16="http://schemas.microsoft.com/office/drawing/2014/main" id="{224C2FAD-2340-455D-9E7A-32F96C3D42BC}"/>
              </a:ext>
            </a:extLst>
          </p:cNvPr>
          <p:cNvSpPr/>
          <p:nvPr/>
        </p:nvSpPr>
        <p:spPr>
          <a:xfrm>
            <a:off x="2184060" y="1358233"/>
            <a:ext cx="1698260" cy="964008"/>
          </a:xfrm>
          <a:prstGeom prst="wedgeEllipseCallout">
            <a:avLst>
              <a:gd name="adj1" fmla="val 9987"/>
              <a:gd name="adj2" fmla="val 6645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9" name="Picture 8">
            <a:extLst>
              <a:ext uri="{FF2B5EF4-FFF2-40B4-BE49-F238E27FC236}">
                <a16:creationId xmlns:a16="http://schemas.microsoft.com/office/drawing/2014/main" id="{44A67B40-733D-4590-A097-1B28F2461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27190" y="2254776"/>
            <a:ext cx="1187981" cy="1391508"/>
          </a:xfrm>
          <a:prstGeom prst="rect">
            <a:avLst/>
          </a:prstGeom>
        </p:spPr>
      </p:pic>
      <p:pic>
        <p:nvPicPr>
          <p:cNvPr id="10" name="Picture 9" descr="A picture containing vector graphics&#10;&#10;Description automatically generated">
            <a:extLst>
              <a:ext uri="{FF2B5EF4-FFF2-40B4-BE49-F238E27FC236}">
                <a16:creationId xmlns:a16="http://schemas.microsoft.com/office/drawing/2014/main" id="{BA45F4A0-9C1F-4C6C-9DFB-A65E33B68B66}"/>
              </a:ext>
            </a:extLst>
          </p:cNvPr>
          <p:cNvPicPr>
            <a:picLocks noChangeAspect="1"/>
          </p:cNvPicPr>
          <p:nvPr/>
        </p:nvPicPr>
        <p:blipFill rotWithShape="1">
          <a:blip r:embed="rId5">
            <a:extLst>
              <a:ext uri="{28A0092B-C50C-407E-A947-70E740481C1C}">
                <a14:useLocalDpi xmlns:a14="http://schemas.microsoft.com/office/drawing/2010/main" val="0"/>
              </a:ext>
            </a:extLst>
          </a:blip>
          <a:srcRect b="66437"/>
          <a:stretch/>
        </p:blipFill>
        <p:spPr>
          <a:xfrm>
            <a:off x="1502348" y="1483151"/>
            <a:ext cx="1496988" cy="1408954"/>
          </a:xfrm>
          <a:prstGeom prst="ellipse">
            <a:avLst/>
          </a:prstGeom>
        </p:spPr>
      </p:pic>
      <p:pic>
        <p:nvPicPr>
          <p:cNvPr id="11" name="Picture 10" descr="A picture containing text, vector graphics&#10;&#10;Description automatically generated">
            <a:extLst>
              <a:ext uri="{FF2B5EF4-FFF2-40B4-BE49-F238E27FC236}">
                <a16:creationId xmlns:a16="http://schemas.microsoft.com/office/drawing/2014/main" id="{A374F0F0-C0A6-4FD4-91B5-D4068B3CC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236" y="1483151"/>
            <a:ext cx="1246688" cy="1614097"/>
          </a:xfrm>
          <a:prstGeom prst="rect">
            <a:avLst/>
          </a:prstGeom>
        </p:spPr>
      </p:pic>
      <p:pic>
        <p:nvPicPr>
          <p:cNvPr id="13" name="Picture 12">
            <a:extLst>
              <a:ext uri="{FF2B5EF4-FFF2-40B4-BE49-F238E27FC236}">
                <a16:creationId xmlns:a16="http://schemas.microsoft.com/office/drawing/2014/main" id="{B7F7C26F-2287-4C2B-AE3A-FA5336B338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60" y="2827088"/>
            <a:ext cx="2860096" cy="1430048"/>
          </a:xfrm>
          <a:prstGeom prst="rect">
            <a:avLst/>
          </a:prstGeom>
        </p:spPr>
      </p:pic>
      <p:pic>
        <p:nvPicPr>
          <p:cNvPr id="14" name="Picture 13" descr="Logo&#10;&#10;Description automatically generated">
            <a:extLst>
              <a:ext uri="{FF2B5EF4-FFF2-40B4-BE49-F238E27FC236}">
                <a16:creationId xmlns:a16="http://schemas.microsoft.com/office/drawing/2014/main" id="{6D6B3362-C275-4D88-BCF9-9E21DE4F4B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68" y="2846358"/>
            <a:ext cx="1084220" cy="852976"/>
          </a:xfrm>
          <a:prstGeom prst="rect">
            <a:avLst/>
          </a:prstGeom>
        </p:spPr>
      </p:pic>
      <p:sp>
        <p:nvSpPr>
          <p:cNvPr id="4" name="TextBox 3">
            <a:extLst>
              <a:ext uri="{FF2B5EF4-FFF2-40B4-BE49-F238E27FC236}">
                <a16:creationId xmlns:a16="http://schemas.microsoft.com/office/drawing/2014/main" id="{8921A238-28B3-40CC-B623-EC6B137B15EB}"/>
              </a:ext>
            </a:extLst>
          </p:cNvPr>
          <p:cNvSpPr txBox="1"/>
          <p:nvPr/>
        </p:nvSpPr>
        <p:spPr>
          <a:xfrm>
            <a:off x="112720" y="3593056"/>
            <a:ext cx="4472057" cy="523220"/>
          </a:xfrm>
          <a:prstGeom prst="rect">
            <a:avLst/>
          </a:prstGeom>
          <a:noFill/>
        </p:spPr>
        <p:txBody>
          <a:bodyPr wrap="square" rtlCol="0">
            <a:spAutoFit/>
          </a:bodyPr>
          <a:lstStyle/>
          <a:p>
            <a:r>
              <a:rPr lang="en-GB" sz="2800" b="1" dirty="0">
                <a:solidFill>
                  <a:schemeClr val="bg1"/>
                </a:solidFill>
                <a:latin typeface="Cavolini" panose="03000502040302020204" pitchFamily="66" charset="0"/>
                <a:cs typeface="Cavolini" panose="03000502040302020204" pitchFamily="66" charset="0"/>
              </a:rPr>
              <a:t>Maman </a:t>
            </a:r>
            <a:r>
              <a:rPr lang="en-GB" sz="2800" b="1" dirty="0" err="1">
                <a:solidFill>
                  <a:schemeClr val="bg1"/>
                </a:solidFill>
                <a:latin typeface="Cavolini" panose="03000502040302020204" pitchFamily="66" charset="0"/>
                <a:cs typeface="Cavolini" panose="03000502040302020204" pitchFamily="66" charset="0"/>
              </a:rPr>
              <a:t>est</a:t>
            </a:r>
            <a:r>
              <a:rPr lang="en-GB" sz="2800" b="1" dirty="0">
                <a:solidFill>
                  <a:schemeClr val="bg1"/>
                </a:solidFill>
                <a:latin typeface="Cavolini" panose="03000502040302020204" pitchFamily="66" charset="0"/>
                <a:cs typeface="Cavolini" panose="03000502040302020204" pitchFamily="66" charset="0"/>
              </a:rPr>
              <a:t> </a:t>
            </a:r>
            <a:r>
              <a:rPr lang="en-GB" sz="2800" b="1" dirty="0" err="1">
                <a:solidFill>
                  <a:schemeClr val="bg1"/>
                </a:solidFill>
                <a:latin typeface="Cavolini" panose="03000502040302020204" pitchFamily="66" charset="0"/>
                <a:cs typeface="Cavolini" panose="03000502040302020204" pitchFamily="66" charset="0"/>
              </a:rPr>
              <a:t>contente</a:t>
            </a:r>
            <a:endParaRPr lang="en-GB" sz="2800" b="1" dirty="0">
              <a:solidFill>
                <a:schemeClr val="bg1"/>
              </a:solidFill>
              <a:latin typeface="Cavolini" panose="03000502040302020204" pitchFamily="66" charset="0"/>
              <a:cs typeface="Cavolini" panose="03000502040302020204" pitchFamily="66"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639085098"/>
              </p:ext>
            </p:extLst>
          </p:nvPr>
        </p:nvGraphicFramePr>
        <p:xfrm>
          <a:off x="8098971" y="2301751"/>
          <a:ext cx="3954946" cy="4285118"/>
        </p:xfrm>
        <a:graphic>
          <a:graphicData uri="http://schemas.openxmlformats.org/drawingml/2006/table">
            <a:tbl>
              <a:tblPr/>
              <a:tblGrid>
                <a:gridCol w="885372">
                  <a:extLst>
                    <a:ext uri="{9D8B030D-6E8A-4147-A177-3AD203B41FA5}">
                      <a16:colId xmlns:a16="http://schemas.microsoft.com/office/drawing/2014/main" val="20000"/>
                    </a:ext>
                  </a:extLst>
                </a:gridCol>
                <a:gridCol w="1538514">
                  <a:extLst>
                    <a:ext uri="{9D8B030D-6E8A-4147-A177-3AD203B41FA5}">
                      <a16:colId xmlns:a16="http://schemas.microsoft.com/office/drawing/2014/main" val="20002"/>
                    </a:ext>
                  </a:extLst>
                </a:gridCol>
                <a:gridCol w="1531060">
                  <a:extLst>
                    <a:ext uri="{9D8B030D-6E8A-4147-A177-3AD203B41FA5}">
                      <a16:colId xmlns:a16="http://schemas.microsoft.com/office/drawing/2014/main" val="20003"/>
                    </a:ext>
                  </a:extLst>
                </a:gridCol>
              </a:tblGrid>
              <a:tr h="538507">
                <a:tc>
                  <a:txBody>
                    <a:bodyPr/>
                    <a:lstStyle/>
                    <a:p>
                      <a:pPr algn="ctr">
                        <a:lnSpc>
                          <a:spcPct val="100000"/>
                        </a:lnSpc>
                      </a:pPr>
                      <a:endParaRPr lang="en-GB" sz="2000" b="0" strike="noStrike" spc="-1" dirty="0">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ctr">
                        <a:lnSpc>
                          <a:spcPct val="100000"/>
                        </a:lnSpc>
                      </a:pPr>
                      <a:r>
                        <a:rPr lang="en-GB" sz="2000" b="1" strike="noStrike" spc="-1" dirty="0" err="1">
                          <a:solidFill>
                            <a:srgbClr val="002060"/>
                          </a:solidFill>
                          <a:latin typeface="Century gothic"/>
                        </a:rPr>
                        <a:t>il</a:t>
                      </a:r>
                      <a:r>
                        <a:rPr lang="en-GB" sz="2000" b="1" strike="noStrike" spc="-1" dirty="0">
                          <a:solidFill>
                            <a:srgbClr val="002060"/>
                          </a:solidFill>
                          <a:latin typeface="Century gothic"/>
                        </a:rPr>
                        <a:t> / </a:t>
                      </a:r>
                      <a:r>
                        <a:rPr lang="en-GB" sz="2000" b="1" strike="noStrike" spc="-1" dirty="0" err="1">
                          <a:solidFill>
                            <a:srgbClr val="002060"/>
                          </a:solidFill>
                          <a:latin typeface="Century gothic"/>
                        </a:rPr>
                        <a:t>elle</a:t>
                      </a:r>
                      <a:br>
                        <a:rPr lang="en-GB" sz="2000" b="0" strike="noStrike" spc="-1" dirty="0">
                          <a:solidFill>
                            <a:srgbClr val="002060"/>
                          </a:solidFill>
                          <a:latin typeface="Century gothic"/>
                        </a:rPr>
                      </a:br>
                      <a:r>
                        <a:rPr lang="en-GB" sz="2000" b="0" strike="noStrike" spc="-1" dirty="0">
                          <a:solidFill>
                            <a:srgbClr val="002060"/>
                          </a:solidFill>
                          <a:latin typeface="Century gothic"/>
                        </a:rPr>
                        <a:t>(he/she)</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000" b="1" strike="noStrike" spc="-1" dirty="0" err="1">
                          <a:solidFill>
                            <a:srgbClr val="002060"/>
                          </a:solidFill>
                          <a:latin typeface="Century gothic"/>
                        </a:rPr>
                        <a:t>ils</a:t>
                      </a:r>
                      <a:r>
                        <a:rPr lang="en-GB" sz="2000" b="1" strike="noStrike" spc="-1" dirty="0">
                          <a:solidFill>
                            <a:srgbClr val="002060"/>
                          </a:solidFill>
                          <a:latin typeface="Century gothic"/>
                        </a:rPr>
                        <a:t> / </a:t>
                      </a:r>
                      <a:r>
                        <a:rPr lang="en-GB" sz="2000" b="1" strike="noStrike" spc="-1" dirty="0" err="1">
                          <a:solidFill>
                            <a:srgbClr val="002060"/>
                          </a:solidFill>
                          <a:latin typeface="Century gothic"/>
                        </a:rPr>
                        <a:t>elles</a:t>
                      </a:r>
                      <a:br>
                        <a:rPr lang="en-GB" sz="2000" b="0" strike="noStrike" spc="-1" dirty="0">
                          <a:solidFill>
                            <a:srgbClr val="002060"/>
                          </a:solidFill>
                          <a:latin typeface="Century gothic"/>
                        </a:rPr>
                      </a:br>
                      <a:r>
                        <a:rPr lang="en-GB" sz="2000" b="0" strike="noStrike" spc="-1" dirty="0">
                          <a:solidFill>
                            <a:srgbClr val="002060"/>
                          </a:solidFill>
                          <a:latin typeface="Century gothic"/>
                        </a:rPr>
                        <a:t>(they)</a:t>
                      </a:r>
                    </a:p>
                  </a:txBody>
                  <a:tcPr anchor="ctr">
                    <a:lnL w="12240" cap="flat" cmpd="sng" algn="ctr">
                      <a:solidFill>
                        <a:srgbClr val="92D050"/>
                      </a:solidFill>
                      <a:prstDash val="solid"/>
                      <a:round/>
                      <a:headEnd type="none" w="med" len="med"/>
                      <a:tailEnd type="none" w="med" len="med"/>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855781388"/>
                  </a:ext>
                </a:extLst>
              </a:tr>
              <a:tr h="475118">
                <a:tc>
                  <a:txBody>
                    <a:bodyPr/>
                    <a:lstStyle/>
                    <a:p>
                      <a:pPr algn="ctr">
                        <a:lnSpc>
                          <a:spcPct val="100000"/>
                        </a:lnSpc>
                      </a:pPr>
                      <a:r>
                        <a:rPr lang="en-GB" sz="2000" b="1" strike="noStrike" spc="-1" dirty="0">
                          <a:solidFill>
                            <a:srgbClr val="7030A0"/>
                          </a:solidFill>
                          <a:latin typeface="Century gothic"/>
                          <a:ea typeface="Century Gothic"/>
                        </a:rPr>
                        <a:t>Ex.</a:t>
                      </a:r>
                      <a:endParaRPr lang="en-GB" sz="2000" b="0" strike="noStrike" spc="-1" dirty="0">
                        <a:solidFill>
                          <a:srgbClr val="7030A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0"/>
                  </a:ext>
                </a:extLst>
              </a:tr>
              <a:tr h="475118">
                <a:tc>
                  <a:txBody>
                    <a:bodyPr/>
                    <a:lstStyle/>
                    <a:p>
                      <a:pPr algn="ctr">
                        <a:lnSpc>
                          <a:spcPct val="100000"/>
                        </a:lnSpc>
                      </a:pPr>
                      <a:r>
                        <a:rPr lang="en-GB" sz="2800" b="1" strike="noStrike" spc="-1" dirty="0">
                          <a:solidFill>
                            <a:srgbClr val="7030A0"/>
                          </a:solidFill>
                          <a:latin typeface="Century gothic"/>
                          <a:ea typeface="Century Gothic"/>
                        </a:rPr>
                        <a:t>1</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1"/>
                  </a:ext>
                </a:extLst>
              </a:tr>
              <a:tr h="475118">
                <a:tc>
                  <a:txBody>
                    <a:bodyPr/>
                    <a:lstStyle/>
                    <a:p>
                      <a:pPr algn="ctr">
                        <a:lnSpc>
                          <a:spcPct val="100000"/>
                        </a:lnSpc>
                      </a:pPr>
                      <a:r>
                        <a:rPr lang="en-GB" sz="2800" b="1" strike="noStrike" spc="-1" dirty="0">
                          <a:solidFill>
                            <a:srgbClr val="7030A0"/>
                          </a:solidFill>
                          <a:latin typeface="Century gothic"/>
                          <a:ea typeface="Century Gothic"/>
                        </a:rPr>
                        <a:t>2</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2"/>
                  </a:ext>
                </a:extLst>
              </a:tr>
              <a:tr h="475118">
                <a:tc>
                  <a:txBody>
                    <a:bodyPr/>
                    <a:lstStyle/>
                    <a:p>
                      <a:pPr algn="ctr">
                        <a:lnSpc>
                          <a:spcPct val="100000"/>
                        </a:lnSpc>
                      </a:pPr>
                      <a:r>
                        <a:rPr lang="en-GB" sz="2800" b="1" strike="noStrike" spc="-1" dirty="0">
                          <a:solidFill>
                            <a:srgbClr val="7030A0"/>
                          </a:solidFill>
                          <a:latin typeface="Century gothic"/>
                          <a:ea typeface="Century Gothic"/>
                        </a:rPr>
                        <a:t>3</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3"/>
                  </a:ext>
                </a:extLst>
              </a:tr>
              <a:tr h="475118">
                <a:tc>
                  <a:txBody>
                    <a:bodyPr/>
                    <a:lstStyle/>
                    <a:p>
                      <a:pPr algn="ctr">
                        <a:lnSpc>
                          <a:spcPct val="100000"/>
                        </a:lnSpc>
                      </a:pPr>
                      <a:r>
                        <a:rPr lang="en-GB" sz="2800" b="1" strike="noStrike" spc="-1" dirty="0">
                          <a:solidFill>
                            <a:srgbClr val="7030A0"/>
                          </a:solidFill>
                          <a:latin typeface="Century gothic"/>
                          <a:ea typeface="Century Gothic"/>
                        </a:rPr>
                        <a:t>4</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4"/>
                  </a:ext>
                </a:extLst>
              </a:tr>
              <a:tr h="475118">
                <a:tc>
                  <a:txBody>
                    <a:bodyPr/>
                    <a:lstStyle/>
                    <a:p>
                      <a:pPr algn="ctr">
                        <a:lnSpc>
                          <a:spcPct val="100000"/>
                        </a:lnSpc>
                      </a:pPr>
                      <a:r>
                        <a:rPr lang="en-GB" sz="2800" b="1" strike="noStrike" spc="-1" dirty="0">
                          <a:solidFill>
                            <a:srgbClr val="7030A0"/>
                          </a:solidFill>
                          <a:latin typeface="Century gothic"/>
                          <a:ea typeface="Century Gothic"/>
                        </a:rPr>
                        <a:t>5</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5"/>
                  </a:ext>
                </a:extLst>
              </a:tr>
              <a:tr h="475118">
                <a:tc>
                  <a:txBody>
                    <a:bodyPr/>
                    <a:lstStyle/>
                    <a:p>
                      <a:pPr algn="ctr">
                        <a:lnSpc>
                          <a:spcPct val="100000"/>
                        </a:lnSpc>
                      </a:pPr>
                      <a:r>
                        <a:rPr lang="en-GB" sz="2800" b="1" strike="noStrike" spc="-1" dirty="0">
                          <a:solidFill>
                            <a:srgbClr val="7030A0"/>
                          </a:solidFill>
                          <a:latin typeface="Century gothic"/>
                          <a:ea typeface="Century Gothic"/>
                        </a:rPr>
                        <a:t>6</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6"/>
                  </a:ext>
                </a:extLst>
              </a:tr>
            </a:tbl>
          </a:graphicData>
        </a:graphic>
      </p:graphicFrame>
      <p:sp>
        <p:nvSpPr>
          <p:cNvPr id="112" name="CustomShape 6">
            <a:hlinkClick r:id="" action="ppaction://noaction">
              <a:snd r:embed="rId3" name="Add_W6_10.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Chouchou</a:t>
            </a:r>
            <a:r>
              <a:rPr kumimoji="0" lang="en-GB" sz="2800" b="1" i="0" u="none" strike="noStrike" kern="1200" cap="none" spc="-1" normalizeH="0" baseline="0" noProof="0" dirty="0">
                <a:ln>
                  <a:noFill/>
                </a:ln>
                <a:solidFill>
                  <a:srgbClr val="002060"/>
                </a:solidFill>
                <a:effectLst/>
                <a:uLnTx/>
                <a:uFillTx/>
                <a:latin typeface="Century gothic"/>
                <a:ea typeface="Century Gothic"/>
              </a:rPr>
              <a:t> mange le journal de Pierre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a:hlinkClick r:id="" action="ppaction://noaction">
              <a:snd r:embed="rId4" name="Add_W6_10.2.wav"/>
            </a:hlinkClick>
          </p:cNvPr>
          <p:cNvSpPr/>
          <p:nvPr/>
        </p:nvSpPr>
        <p:spPr>
          <a:xfrm>
            <a:off x="138083" y="462746"/>
            <a:ext cx="100778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Lis les phrases.</a:t>
            </a:r>
            <a:r>
              <a:rPr kumimoji="0" lang="en-GB" sz="2400" b="0" i="0" u="none" strike="noStrike" kern="1200" cap="none" spc="-1" normalizeH="0" noProof="0" dirty="0">
                <a:ln>
                  <a:noFill/>
                </a:ln>
                <a:solidFill>
                  <a:srgbClr val="002060"/>
                </a:solidFill>
                <a:effectLst/>
                <a:uLnTx/>
                <a:uFillTx/>
                <a:latin typeface="Century Gothic"/>
                <a:ea typeface="Century Gothic"/>
              </a:rPr>
              <a:t> Pierre </a:t>
            </a:r>
            <a:r>
              <a:rPr kumimoji="0" lang="en-GB" sz="2400" b="0" i="0" u="none" strike="noStrike" kern="1200" cap="none" spc="-1" normalizeH="0" noProof="0" dirty="0" err="1">
                <a:ln>
                  <a:noFill/>
                </a:ln>
                <a:solidFill>
                  <a:srgbClr val="002060"/>
                </a:solidFill>
                <a:effectLst/>
                <a:uLnTx/>
                <a:uFillTx/>
                <a:latin typeface="Century Gothic"/>
                <a:ea typeface="Century Gothic"/>
              </a:rPr>
              <a:t>décrit</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une</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personne</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ou</a:t>
            </a:r>
            <a:r>
              <a:rPr kumimoji="0" lang="en-GB" sz="2400" b="0" i="0" u="none" strike="noStrike" kern="1200" cap="none" spc="-1" normalizeH="0" noProof="0" dirty="0">
                <a:ln>
                  <a:noFill/>
                </a:ln>
                <a:solidFill>
                  <a:srgbClr val="002060"/>
                </a:solidFill>
                <a:effectLst/>
                <a:uLnTx/>
                <a:uFillTx/>
                <a:latin typeface="Century Gothic"/>
                <a:ea typeface="Century Gothic"/>
              </a:rPr>
              <a:t> deux ?</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Speech Bubble: Oval 7">
            <a:extLst>
              <a:ext uri="{FF2B5EF4-FFF2-40B4-BE49-F238E27FC236}">
                <a16:creationId xmlns:a16="http://schemas.microsoft.com/office/drawing/2014/main" id="{D1F5C153-7E2C-42D2-91AB-C7E371DD7C08}"/>
              </a:ext>
            </a:extLst>
          </p:cNvPr>
          <p:cNvSpPr/>
          <p:nvPr/>
        </p:nvSpPr>
        <p:spPr>
          <a:xfrm>
            <a:off x="9307456" y="226620"/>
            <a:ext cx="1698260" cy="964008"/>
          </a:xfrm>
          <a:prstGeom prst="wedgeEllipseCallout">
            <a:avLst>
              <a:gd name="adj1" fmla="val 9987"/>
              <a:gd name="adj2" fmla="val 6645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4" name="Picture 3">
            <a:extLst>
              <a:ext uri="{FF2B5EF4-FFF2-40B4-BE49-F238E27FC236}">
                <a16:creationId xmlns:a16="http://schemas.microsoft.com/office/drawing/2014/main" id="{E8F950C4-CD83-4A4F-9D56-C36098630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299229" y="691918"/>
            <a:ext cx="1187981" cy="1391508"/>
          </a:xfrm>
          <a:prstGeom prst="rect">
            <a:avLst/>
          </a:prstGeom>
        </p:spPr>
      </p:pic>
      <p:pic>
        <p:nvPicPr>
          <p:cNvPr id="11" name="Picture 2" descr="Paper, Write, Texture, Lines, Pattern, Writing Paper">
            <a:extLst>
              <a:ext uri="{FF2B5EF4-FFF2-40B4-BE49-F238E27FC236}">
                <a16:creationId xmlns:a16="http://schemas.microsoft.com/office/drawing/2014/main" id="{0D9CF02B-E490-4635-A503-80466DD39B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42282" y="1900736"/>
            <a:ext cx="2343860" cy="800287"/>
          </a:xfrm>
          <a:custGeom>
            <a:avLst/>
            <a:gdLst>
              <a:gd name="connsiteX0" fmla="*/ 0 w 2343860"/>
              <a:gd name="connsiteY0" fmla="*/ 0 h 800287"/>
              <a:gd name="connsiteX1" fmla="*/ 515649 w 2343860"/>
              <a:gd name="connsiteY1" fmla="*/ 0 h 800287"/>
              <a:gd name="connsiteX2" fmla="*/ 1101614 w 2343860"/>
              <a:gd name="connsiteY2" fmla="*/ 0 h 800287"/>
              <a:gd name="connsiteX3" fmla="*/ 1617263 w 2343860"/>
              <a:gd name="connsiteY3" fmla="*/ 0 h 800287"/>
              <a:gd name="connsiteX4" fmla="*/ 2343860 w 2343860"/>
              <a:gd name="connsiteY4" fmla="*/ 0 h 800287"/>
              <a:gd name="connsiteX5" fmla="*/ 2343860 w 2343860"/>
              <a:gd name="connsiteY5" fmla="*/ 408146 h 800287"/>
              <a:gd name="connsiteX6" fmla="*/ 2343860 w 2343860"/>
              <a:gd name="connsiteY6" fmla="*/ 800287 h 800287"/>
              <a:gd name="connsiteX7" fmla="*/ 1781334 w 2343860"/>
              <a:gd name="connsiteY7" fmla="*/ 800287 h 800287"/>
              <a:gd name="connsiteX8" fmla="*/ 1195369 w 2343860"/>
              <a:gd name="connsiteY8" fmla="*/ 800287 h 800287"/>
              <a:gd name="connsiteX9" fmla="*/ 585965 w 2343860"/>
              <a:gd name="connsiteY9" fmla="*/ 800287 h 800287"/>
              <a:gd name="connsiteX10" fmla="*/ 0 w 2343860"/>
              <a:gd name="connsiteY10" fmla="*/ 800287 h 800287"/>
              <a:gd name="connsiteX11" fmla="*/ 0 w 2343860"/>
              <a:gd name="connsiteY11" fmla="*/ 384138 h 800287"/>
              <a:gd name="connsiteX12" fmla="*/ 0 w 2343860"/>
              <a:gd name="connsiteY12"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860" h="800287" extrusionOk="0">
                <a:moveTo>
                  <a:pt x="0" y="0"/>
                </a:moveTo>
                <a:cubicBezTo>
                  <a:pt x="133429" y="-39954"/>
                  <a:pt x="368996" y="50539"/>
                  <a:pt x="515649" y="0"/>
                </a:cubicBezTo>
                <a:cubicBezTo>
                  <a:pt x="662302" y="-50539"/>
                  <a:pt x="909084" y="53740"/>
                  <a:pt x="1101614" y="0"/>
                </a:cubicBezTo>
                <a:cubicBezTo>
                  <a:pt x="1294144" y="-53740"/>
                  <a:pt x="1378216" y="48404"/>
                  <a:pt x="1617263" y="0"/>
                </a:cubicBezTo>
                <a:cubicBezTo>
                  <a:pt x="1856310" y="-48404"/>
                  <a:pt x="2182976" y="81382"/>
                  <a:pt x="2343860" y="0"/>
                </a:cubicBezTo>
                <a:cubicBezTo>
                  <a:pt x="2369108" y="110407"/>
                  <a:pt x="2303160" y="308940"/>
                  <a:pt x="2343860" y="408146"/>
                </a:cubicBezTo>
                <a:cubicBezTo>
                  <a:pt x="2384560" y="507352"/>
                  <a:pt x="2300435" y="673294"/>
                  <a:pt x="2343860" y="800287"/>
                </a:cubicBezTo>
                <a:cubicBezTo>
                  <a:pt x="2149719" y="804516"/>
                  <a:pt x="1996373" y="751556"/>
                  <a:pt x="1781334" y="800287"/>
                </a:cubicBezTo>
                <a:cubicBezTo>
                  <a:pt x="1566295" y="849018"/>
                  <a:pt x="1418217" y="766935"/>
                  <a:pt x="1195369" y="800287"/>
                </a:cubicBezTo>
                <a:cubicBezTo>
                  <a:pt x="972522" y="833639"/>
                  <a:pt x="888169" y="790178"/>
                  <a:pt x="585965" y="800287"/>
                </a:cubicBezTo>
                <a:cubicBezTo>
                  <a:pt x="283761" y="810396"/>
                  <a:pt x="167687" y="738351"/>
                  <a:pt x="0" y="800287"/>
                </a:cubicBezTo>
                <a:cubicBezTo>
                  <a:pt x="-22236" y="707873"/>
                  <a:pt x="45733" y="589368"/>
                  <a:pt x="0" y="384138"/>
                </a:cubicBezTo>
                <a:cubicBezTo>
                  <a:pt x="-45733" y="178908"/>
                  <a:pt x="29510" y="8108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31AAD2-575C-4FEA-941A-69EA1B51A71D}"/>
              </a:ext>
            </a:extLst>
          </p:cNvPr>
          <p:cNvSpPr txBox="1"/>
          <p:nvPr/>
        </p:nvSpPr>
        <p:spPr>
          <a:xfrm>
            <a:off x="597551" y="2054693"/>
            <a:ext cx="20762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sage.</a:t>
            </a:r>
          </a:p>
        </p:txBody>
      </p:sp>
      <p:pic>
        <p:nvPicPr>
          <p:cNvPr id="6" name="Picture 5" descr="A picture containing vector graphics&#10;&#10;Description automatically generated">
            <a:extLst>
              <a:ext uri="{FF2B5EF4-FFF2-40B4-BE49-F238E27FC236}">
                <a16:creationId xmlns:a16="http://schemas.microsoft.com/office/drawing/2014/main" id="{4E9BB799-80A6-4E1C-B1DC-08B42634FF7E}"/>
              </a:ext>
            </a:extLst>
          </p:cNvPr>
          <p:cNvPicPr>
            <a:picLocks noChangeAspect="1"/>
          </p:cNvPicPr>
          <p:nvPr/>
        </p:nvPicPr>
        <p:blipFill rotWithShape="1">
          <a:blip r:embed="rId8">
            <a:extLst>
              <a:ext uri="{28A0092B-C50C-407E-A947-70E740481C1C}">
                <a14:useLocalDpi xmlns:a14="http://schemas.microsoft.com/office/drawing/2010/main" val="0"/>
              </a:ext>
            </a:extLst>
          </a:blip>
          <a:srcRect b="66437"/>
          <a:stretch/>
        </p:blipFill>
        <p:spPr>
          <a:xfrm>
            <a:off x="7908870" y="891926"/>
            <a:ext cx="1496988" cy="1408954"/>
          </a:xfrm>
          <a:prstGeom prst="rect">
            <a:avLst/>
          </a:prstGeom>
        </p:spPr>
      </p:pic>
      <p:pic>
        <p:nvPicPr>
          <p:cNvPr id="17" name="Google Shape;243;p34">
            <a:extLst>
              <a:ext uri="{FF2B5EF4-FFF2-40B4-BE49-F238E27FC236}">
                <a16:creationId xmlns:a16="http://schemas.microsoft.com/office/drawing/2014/main" id="{8C3B85FB-EF25-4645-A635-31CA3329187E}"/>
              </a:ext>
            </a:extLst>
          </p:cNvPr>
          <p:cNvPicPr/>
          <p:nvPr/>
        </p:nvPicPr>
        <p:blipFill>
          <a:blip r:embed="rId9"/>
          <a:stretch/>
        </p:blipFill>
        <p:spPr>
          <a:xfrm>
            <a:off x="9537164" y="2961809"/>
            <a:ext cx="539280" cy="539280"/>
          </a:xfrm>
          <a:prstGeom prst="rect">
            <a:avLst/>
          </a:prstGeom>
          <a:ln>
            <a:noFill/>
          </a:ln>
        </p:spPr>
      </p:pic>
      <p:sp>
        <p:nvSpPr>
          <p:cNvPr id="7" name="TextBox 6">
            <a:extLst>
              <a:ext uri="{FF2B5EF4-FFF2-40B4-BE49-F238E27FC236}">
                <a16:creationId xmlns:a16="http://schemas.microsoft.com/office/drawing/2014/main" id="{80368B9D-870E-4E61-8D04-2127AF260A56}"/>
              </a:ext>
            </a:extLst>
          </p:cNvPr>
          <p:cNvSpPr txBox="1"/>
          <p:nvPr/>
        </p:nvSpPr>
        <p:spPr>
          <a:xfrm>
            <a:off x="101160" y="1469918"/>
            <a:ext cx="247508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Exemple</a:t>
            </a:r>
            <a:r>
              <a:rPr lang="en-GB" sz="2400" b="1" dirty="0">
                <a:solidFill>
                  <a:srgbClr val="002060"/>
                </a:solidFill>
                <a:latin typeface="Century Gothic" panose="020B0502020202020204" pitchFamily="34" charset="0"/>
              </a:rPr>
              <a:t>:</a:t>
            </a:r>
          </a:p>
        </p:txBody>
      </p:sp>
      <p:pic>
        <p:nvPicPr>
          <p:cNvPr id="19" name="Picture 2" descr="Paper, Write, Texture, Lines, Pattern, Writing Paper">
            <a:extLst>
              <a:ext uri="{FF2B5EF4-FFF2-40B4-BE49-F238E27FC236}">
                <a16:creationId xmlns:a16="http://schemas.microsoft.com/office/drawing/2014/main" id="{B33A2E7F-C42D-4977-94BC-02CB2EB1EC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20474" y="3154534"/>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414512C-AD56-40AD-9A03-6787A4232D26}"/>
              </a:ext>
            </a:extLst>
          </p:cNvPr>
          <p:cNvSpPr txBox="1"/>
          <p:nvPr/>
        </p:nvSpPr>
        <p:spPr>
          <a:xfrm>
            <a:off x="575744" y="3308491"/>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drôles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1" name="Picture 2" descr="Paper, Write, Texture, Lines, Pattern, Writing Paper">
            <a:extLst>
              <a:ext uri="{FF2B5EF4-FFF2-40B4-BE49-F238E27FC236}">
                <a16:creationId xmlns:a16="http://schemas.microsoft.com/office/drawing/2014/main" id="{81B563CD-CFB3-45F0-AFED-FCED02EBCD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412417" y="3154534"/>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47A5D66-14B0-4D45-AF5F-EFDD2502A779}"/>
              </a:ext>
            </a:extLst>
          </p:cNvPr>
          <p:cNvSpPr txBox="1"/>
          <p:nvPr/>
        </p:nvSpPr>
        <p:spPr>
          <a:xfrm>
            <a:off x="4567687" y="3308491"/>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malade</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3" name="Picture 2" descr="Paper, Write, Texture, Lines, Pattern, Writing Paper">
            <a:extLst>
              <a:ext uri="{FF2B5EF4-FFF2-40B4-BE49-F238E27FC236}">
                <a16:creationId xmlns:a16="http://schemas.microsoft.com/office/drawing/2014/main" id="{15F81419-BC28-4FAC-8DEE-F8EAE90994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92751" y="4377485"/>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58F2B07-605F-49FF-84C4-D7A41B776F91}"/>
              </a:ext>
            </a:extLst>
          </p:cNvPr>
          <p:cNvSpPr txBox="1"/>
          <p:nvPr/>
        </p:nvSpPr>
        <p:spPr>
          <a:xfrm>
            <a:off x="648021" y="4531442"/>
            <a:ext cx="30673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rapides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5" name="Picture 2" descr="Paper, Write, Texture, Lines, Pattern, Writing Paper">
            <a:extLst>
              <a:ext uri="{FF2B5EF4-FFF2-40B4-BE49-F238E27FC236}">
                <a16:creationId xmlns:a16="http://schemas.microsoft.com/office/drawing/2014/main" id="{C95ABAA3-AB50-46DD-BCE7-AE57650030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484694" y="4377485"/>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050F71-D8A7-49E0-BA34-D5D6513B97FC}"/>
              </a:ext>
            </a:extLst>
          </p:cNvPr>
          <p:cNvSpPr txBox="1"/>
          <p:nvPr/>
        </p:nvSpPr>
        <p:spPr>
          <a:xfrm>
            <a:off x="4639964" y="4531442"/>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jeunes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7" name="Picture 2" descr="Paper, Write, Texture, Lines, Pattern, Writing Paper">
            <a:extLst>
              <a:ext uri="{FF2B5EF4-FFF2-40B4-BE49-F238E27FC236}">
                <a16:creationId xmlns:a16="http://schemas.microsoft.com/office/drawing/2014/main" id="{F031FE92-94B1-4BBC-A56B-77797530BB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521480" y="5612627"/>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4CDD42-4AE1-4036-892E-B5E727674684}"/>
              </a:ext>
            </a:extLst>
          </p:cNvPr>
          <p:cNvSpPr txBox="1"/>
          <p:nvPr/>
        </p:nvSpPr>
        <p:spPr>
          <a:xfrm>
            <a:off x="676750" y="5766584"/>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triste.</a:t>
            </a:r>
          </a:p>
        </p:txBody>
      </p:sp>
      <p:pic>
        <p:nvPicPr>
          <p:cNvPr id="30" name="Picture 2" descr="Paper, Write, Texture, Lines, Pattern, Writing Paper">
            <a:extLst>
              <a:ext uri="{FF2B5EF4-FFF2-40B4-BE49-F238E27FC236}">
                <a16:creationId xmlns:a16="http://schemas.microsoft.com/office/drawing/2014/main" id="{E8F3B141-AB0D-4367-91B4-BF072199FF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4513423" y="5612627"/>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9B27347-5DD8-4CD1-8AA4-330F6C71C2B5}"/>
              </a:ext>
            </a:extLst>
          </p:cNvPr>
          <p:cNvSpPr txBox="1"/>
          <p:nvPr/>
        </p:nvSpPr>
        <p:spPr>
          <a:xfrm>
            <a:off x="4668692" y="5766584"/>
            <a:ext cx="3038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calmes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sp>
        <p:nvSpPr>
          <p:cNvPr id="9" name="Oval 8">
            <a:extLst>
              <a:ext uri="{FF2B5EF4-FFF2-40B4-BE49-F238E27FC236}">
                <a16:creationId xmlns:a16="http://schemas.microsoft.com/office/drawing/2014/main" id="{2F3C24D5-8E3D-4BFC-9F31-8E4589FF4A7B}"/>
              </a:ext>
            </a:extLst>
          </p:cNvPr>
          <p:cNvSpPr/>
          <p:nvPr/>
        </p:nvSpPr>
        <p:spPr>
          <a:xfrm>
            <a:off x="278062" y="3000577"/>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1</a:t>
            </a:r>
          </a:p>
        </p:txBody>
      </p:sp>
      <p:sp>
        <p:nvSpPr>
          <p:cNvPr id="33" name="Oval 32">
            <a:extLst>
              <a:ext uri="{FF2B5EF4-FFF2-40B4-BE49-F238E27FC236}">
                <a16:creationId xmlns:a16="http://schemas.microsoft.com/office/drawing/2014/main" id="{69152DAF-A6A5-4D66-80E7-0FDFD2D775C3}"/>
              </a:ext>
            </a:extLst>
          </p:cNvPr>
          <p:cNvSpPr/>
          <p:nvPr/>
        </p:nvSpPr>
        <p:spPr>
          <a:xfrm>
            <a:off x="270042" y="4177499"/>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2</a:t>
            </a:r>
          </a:p>
        </p:txBody>
      </p:sp>
      <p:sp>
        <p:nvSpPr>
          <p:cNvPr id="34" name="Oval 33">
            <a:extLst>
              <a:ext uri="{FF2B5EF4-FFF2-40B4-BE49-F238E27FC236}">
                <a16:creationId xmlns:a16="http://schemas.microsoft.com/office/drawing/2014/main" id="{9F6B6DD5-C0AE-4DF8-983D-8871C3EDF3D4}"/>
              </a:ext>
            </a:extLst>
          </p:cNvPr>
          <p:cNvSpPr/>
          <p:nvPr/>
        </p:nvSpPr>
        <p:spPr>
          <a:xfrm>
            <a:off x="294761" y="544139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3</a:t>
            </a:r>
          </a:p>
        </p:txBody>
      </p:sp>
      <p:sp>
        <p:nvSpPr>
          <p:cNvPr id="35" name="Oval 34">
            <a:extLst>
              <a:ext uri="{FF2B5EF4-FFF2-40B4-BE49-F238E27FC236}">
                <a16:creationId xmlns:a16="http://schemas.microsoft.com/office/drawing/2014/main" id="{E04ECB6B-20CF-4019-9E95-F00494B808FE}"/>
              </a:ext>
            </a:extLst>
          </p:cNvPr>
          <p:cNvSpPr/>
          <p:nvPr/>
        </p:nvSpPr>
        <p:spPr>
          <a:xfrm>
            <a:off x="4333955" y="3005122"/>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4</a:t>
            </a:r>
          </a:p>
        </p:txBody>
      </p:sp>
      <p:sp>
        <p:nvSpPr>
          <p:cNvPr id="36" name="Oval 35">
            <a:extLst>
              <a:ext uri="{FF2B5EF4-FFF2-40B4-BE49-F238E27FC236}">
                <a16:creationId xmlns:a16="http://schemas.microsoft.com/office/drawing/2014/main" id="{30E2F377-3769-4420-B26F-94B61B0F3F07}"/>
              </a:ext>
            </a:extLst>
          </p:cNvPr>
          <p:cNvSpPr/>
          <p:nvPr/>
        </p:nvSpPr>
        <p:spPr>
          <a:xfrm>
            <a:off x="4325935" y="4182044"/>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5</a:t>
            </a:r>
          </a:p>
        </p:txBody>
      </p:sp>
      <p:sp>
        <p:nvSpPr>
          <p:cNvPr id="37" name="Oval 36">
            <a:extLst>
              <a:ext uri="{FF2B5EF4-FFF2-40B4-BE49-F238E27FC236}">
                <a16:creationId xmlns:a16="http://schemas.microsoft.com/office/drawing/2014/main" id="{E7978778-3340-4813-A5BC-1D973499ACA4}"/>
              </a:ext>
            </a:extLst>
          </p:cNvPr>
          <p:cNvSpPr/>
          <p:nvPr/>
        </p:nvSpPr>
        <p:spPr>
          <a:xfrm>
            <a:off x="4350654" y="5445943"/>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6</a:t>
            </a:r>
          </a:p>
        </p:txBody>
      </p:sp>
      <p:pic>
        <p:nvPicPr>
          <p:cNvPr id="38" name="Google Shape;243;p34">
            <a:extLst>
              <a:ext uri="{FF2B5EF4-FFF2-40B4-BE49-F238E27FC236}">
                <a16:creationId xmlns:a16="http://schemas.microsoft.com/office/drawing/2014/main" id="{E28623A0-3320-41DF-80AE-AA71852EAD44}"/>
              </a:ext>
            </a:extLst>
          </p:cNvPr>
          <p:cNvPicPr/>
          <p:nvPr/>
        </p:nvPicPr>
        <p:blipFill>
          <a:blip r:embed="rId9"/>
          <a:stretch/>
        </p:blipFill>
        <p:spPr>
          <a:xfrm>
            <a:off x="11046134" y="3476171"/>
            <a:ext cx="539280" cy="539280"/>
          </a:xfrm>
          <a:prstGeom prst="rect">
            <a:avLst/>
          </a:prstGeom>
          <a:ln>
            <a:noFill/>
          </a:ln>
        </p:spPr>
      </p:pic>
      <p:pic>
        <p:nvPicPr>
          <p:cNvPr id="39" name="Google Shape;243;p34">
            <a:extLst>
              <a:ext uri="{FF2B5EF4-FFF2-40B4-BE49-F238E27FC236}">
                <a16:creationId xmlns:a16="http://schemas.microsoft.com/office/drawing/2014/main" id="{B075C550-C1CA-44E2-83D6-E2E7AEA428B4}"/>
              </a:ext>
            </a:extLst>
          </p:cNvPr>
          <p:cNvPicPr/>
          <p:nvPr/>
        </p:nvPicPr>
        <p:blipFill>
          <a:blip r:embed="rId9"/>
          <a:stretch/>
        </p:blipFill>
        <p:spPr>
          <a:xfrm>
            <a:off x="11046134" y="3992162"/>
            <a:ext cx="539280" cy="539280"/>
          </a:xfrm>
          <a:prstGeom prst="rect">
            <a:avLst/>
          </a:prstGeom>
          <a:ln>
            <a:noFill/>
          </a:ln>
        </p:spPr>
      </p:pic>
      <p:pic>
        <p:nvPicPr>
          <p:cNvPr id="40" name="Google Shape;243;p34">
            <a:extLst>
              <a:ext uri="{FF2B5EF4-FFF2-40B4-BE49-F238E27FC236}">
                <a16:creationId xmlns:a16="http://schemas.microsoft.com/office/drawing/2014/main" id="{8517E035-9276-489A-AE32-3F44F7BDA7C0}"/>
              </a:ext>
            </a:extLst>
          </p:cNvPr>
          <p:cNvPicPr/>
          <p:nvPr/>
        </p:nvPicPr>
        <p:blipFill>
          <a:blip r:embed="rId9"/>
          <a:stretch/>
        </p:blipFill>
        <p:spPr>
          <a:xfrm>
            <a:off x="9537164" y="4491481"/>
            <a:ext cx="539280" cy="539280"/>
          </a:xfrm>
          <a:prstGeom prst="rect">
            <a:avLst/>
          </a:prstGeom>
          <a:ln>
            <a:noFill/>
          </a:ln>
        </p:spPr>
      </p:pic>
      <p:pic>
        <p:nvPicPr>
          <p:cNvPr id="41" name="Google Shape;243;p34">
            <a:extLst>
              <a:ext uri="{FF2B5EF4-FFF2-40B4-BE49-F238E27FC236}">
                <a16:creationId xmlns:a16="http://schemas.microsoft.com/office/drawing/2014/main" id="{F38F5FEE-27B5-4C66-9375-7C630AE8E986}"/>
              </a:ext>
            </a:extLst>
          </p:cNvPr>
          <p:cNvPicPr/>
          <p:nvPr/>
        </p:nvPicPr>
        <p:blipFill>
          <a:blip r:embed="rId9"/>
          <a:stretch/>
        </p:blipFill>
        <p:spPr>
          <a:xfrm>
            <a:off x="9537164" y="5030761"/>
            <a:ext cx="539280" cy="539280"/>
          </a:xfrm>
          <a:prstGeom prst="rect">
            <a:avLst/>
          </a:prstGeom>
          <a:ln>
            <a:noFill/>
          </a:ln>
        </p:spPr>
      </p:pic>
      <p:pic>
        <p:nvPicPr>
          <p:cNvPr id="42" name="Google Shape;243;p34">
            <a:extLst>
              <a:ext uri="{FF2B5EF4-FFF2-40B4-BE49-F238E27FC236}">
                <a16:creationId xmlns:a16="http://schemas.microsoft.com/office/drawing/2014/main" id="{D6895C8E-903D-4763-AFD5-ACF553F5A415}"/>
              </a:ext>
            </a:extLst>
          </p:cNvPr>
          <p:cNvPicPr/>
          <p:nvPr/>
        </p:nvPicPr>
        <p:blipFill>
          <a:blip r:embed="rId9"/>
          <a:stretch/>
        </p:blipFill>
        <p:spPr>
          <a:xfrm>
            <a:off x="11067782" y="5520661"/>
            <a:ext cx="539280" cy="539280"/>
          </a:xfrm>
          <a:prstGeom prst="rect">
            <a:avLst/>
          </a:prstGeom>
          <a:ln>
            <a:noFill/>
          </a:ln>
        </p:spPr>
      </p:pic>
      <p:pic>
        <p:nvPicPr>
          <p:cNvPr id="43" name="Google Shape;243;p34">
            <a:extLst>
              <a:ext uri="{FF2B5EF4-FFF2-40B4-BE49-F238E27FC236}">
                <a16:creationId xmlns:a16="http://schemas.microsoft.com/office/drawing/2014/main" id="{49366EE1-1595-4528-9624-B1D5BF2C26D3}"/>
              </a:ext>
            </a:extLst>
          </p:cNvPr>
          <p:cNvPicPr/>
          <p:nvPr/>
        </p:nvPicPr>
        <p:blipFill>
          <a:blip r:embed="rId9"/>
          <a:stretch/>
        </p:blipFill>
        <p:spPr>
          <a:xfrm>
            <a:off x="11053566" y="6047589"/>
            <a:ext cx="539280" cy="539280"/>
          </a:xfrm>
          <a:prstGeom prst="rect">
            <a:avLst/>
          </a:prstGeom>
          <a:ln>
            <a:noFill/>
          </a:ln>
        </p:spPr>
      </p:pic>
      <p:pic>
        <p:nvPicPr>
          <p:cNvPr id="44" name="Graphic 43" descr="Teacher">
            <a:extLst>
              <a:ext uri="{FF2B5EF4-FFF2-40B4-BE49-F238E27FC236}">
                <a16:creationId xmlns:a16="http://schemas.microsoft.com/office/drawing/2014/main" id="{9CDFB981-238D-4959-9361-8792C76BD1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873" y="751734"/>
            <a:ext cx="914400" cy="914400"/>
          </a:xfrm>
          <a:prstGeom prst="rect">
            <a:avLst/>
          </a:prstGeom>
        </p:spPr>
      </p:pic>
      <p:sp>
        <p:nvSpPr>
          <p:cNvPr id="45" name="Speech Bubble: Rectangle with Corners Rounded 44">
            <a:hlinkClick r:id="" action="ppaction://noaction">
              <a:snd r:embed="rId12" name="slide 10_3.wav"/>
            </a:hlinkClick>
            <a:extLst>
              <a:ext uri="{FF2B5EF4-FFF2-40B4-BE49-F238E27FC236}">
                <a16:creationId xmlns:a16="http://schemas.microsoft.com/office/drawing/2014/main" id="{445ED7C8-6F3E-4F95-B9F1-1BB7B6F6C0CD}"/>
              </a:ext>
            </a:extLst>
          </p:cNvPr>
          <p:cNvSpPr/>
          <p:nvPr/>
        </p:nvSpPr>
        <p:spPr>
          <a:xfrm>
            <a:off x="1079727" y="933714"/>
            <a:ext cx="5582329" cy="547644"/>
          </a:xfrm>
          <a:prstGeom prst="wedgeRoundRectCallout">
            <a:avLst>
              <a:gd name="adj1" fmla="val -58226"/>
              <a:gd name="adj2" fmla="val -57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6" name="CustomShape 8">
            <a:hlinkClick r:id="" action="ppaction://noaction">
              <a:snd r:embed="rId12" name="slide 10_3.wav"/>
            </a:hlinkClick>
            <a:extLst>
              <a:ext uri="{FF2B5EF4-FFF2-40B4-BE49-F238E27FC236}">
                <a16:creationId xmlns:a16="http://schemas.microsoft.com/office/drawing/2014/main" id="{2A656C79-1A4D-4BAB-B549-CB851807777C}"/>
              </a:ext>
            </a:extLst>
          </p:cNvPr>
          <p:cNvSpPr/>
          <p:nvPr/>
        </p:nvSpPr>
        <p:spPr>
          <a:xfrm>
            <a:off x="1074678" y="923518"/>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de1 à 6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ils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elles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483007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721400" y="111744"/>
            <a:ext cx="1329840" cy="1331640"/>
          </a:xfrm>
          <a:prstGeom prst="rect">
            <a:avLst/>
          </a:prstGeom>
          <a:ln>
            <a:noFill/>
          </a:ln>
        </p:spPr>
      </p:pic>
      <p:sp>
        <p:nvSpPr>
          <p:cNvPr id="90" name="CustomShape 3"/>
          <p:cNvSpPr/>
          <p:nvPr/>
        </p:nvSpPr>
        <p:spPr>
          <a:xfrm>
            <a:off x="93091" y="563301"/>
            <a:ext cx="92105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As you know many adjectives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for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rPr>
              <a:t> plural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p>
        </p:txBody>
      </p:sp>
      <p:sp>
        <p:nvSpPr>
          <p:cNvPr id="91" name="CustomShape 4"/>
          <p:cNvSpPr/>
          <p:nvPr/>
        </p:nvSpPr>
        <p:spPr>
          <a:xfrm>
            <a:off x="1833182" y="1477102"/>
            <a:ext cx="25795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peti</a:t>
            </a:r>
            <a:r>
              <a:rPr kumimoji="0" lang="en-GB" sz="2800" b="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57927" y="64433"/>
            <a:ext cx="6609149" cy="664562"/>
          </a:xfrm>
        </p:spPr>
        <p:txBody>
          <a:bodyPr/>
          <a:lstStyle/>
          <a:p>
            <a:r>
              <a:rPr lang="en-GB" sz="3600" b="1" spc="-1" dirty="0">
                <a:solidFill>
                  <a:srgbClr val="002060"/>
                </a:solidFill>
                <a:latin typeface="Century Gothic" panose="020B0502020202020204" pitchFamily="34" charset="0"/>
                <a:ea typeface="Century Gothic"/>
              </a:rPr>
              <a:t>Plural adjectives</a:t>
            </a:r>
            <a:endParaRPr lang="en-GB" sz="3600" dirty="0">
              <a:solidFill>
                <a:srgbClr val="002060"/>
              </a:solidFill>
            </a:endParaRPr>
          </a:p>
        </p:txBody>
      </p:sp>
      <p:pic>
        <p:nvPicPr>
          <p:cNvPr id="29" name="Picture 28" descr="A picture containing text&#10;&#10;Description automatically generated">
            <a:extLst>
              <a:ext uri="{FF2B5EF4-FFF2-40B4-BE49-F238E27FC236}">
                <a16:creationId xmlns:a16="http://schemas.microsoft.com/office/drawing/2014/main" id="{AE39A36F-8EA5-4772-99D7-0494E6F792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103" y="1307577"/>
            <a:ext cx="1225402" cy="908383"/>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39BEEC4-A9DA-41E2-BB00-8968353ABB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8256" y="1246612"/>
            <a:ext cx="1298561" cy="96934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6834" y="2356938"/>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3973" y="2391153"/>
            <a:ext cx="1639951" cy="1039332"/>
          </a:xfrm>
          <a:prstGeom prst="rect">
            <a:avLst/>
          </a:prstGeom>
        </p:spPr>
      </p:pic>
      <p:sp>
        <p:nvSpPr>
          <p:cNvPr id="55" name="CustomShape 4">
            <a:extLst>
              <a:ext uri="{FF2B5EF4-FFF2-40B4-BE49-F238E27FC236}">
                <a16:creationId xmlns:a16="http://schemas.microsoft.com/office/drawing/2014/main" id="{3A56A1A8-8AC0-4ADB-8C03-24D40614276E}"/>
              </a:ext>
            </a:extLst>
          </p:cNvPr>
          <p:cNvSpPr/>
          <p:nvPr/>
        </p:nvSpPr>
        <p:spPr>
          <a:xfrm>
            <a:off x="6554243" y="1508006"/>
            <a:ext cx="31891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petit</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8" name="CustomShape 4">
            <a:extLst>
              <a:ext uri="{FF2B5EF4-FFF2-40B4-BE49-F238E27FC236}">
                <a16:creationId xmlns:a16="http://schemas.microsoft.com/office/drawing/2014/main" id="{247F0E65-58E2-49E7-9839-D572D4849515}"/>
              </a:ext>
            </a:extLst>
          </p:cNvPr>
          <p:cNvSpPr/>
          <p:nvPr/>
        </p:nvSpPr>
        <p:spPr>
          <a:xfrm>
            <a:off x="1743646" y="2645815"/>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petit</a:t>
            </a:r>
            <a:r>
              <a:rPr kumimoji="0" lang="en-GB" sz="2800" b="1"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3" name="CustomShape 4">
            <a:extLst>
              <a:ext uri="{FF2B5EF4-FFF2-40B4-BE49-F238E27FC236}">
                <a16:creationId xmlns:a16="http://schemas.microsoft.com/office/drawing/2014/main" id="{5FEF0C5E-D8E3-4E9C-B03F-DDB3961762C3}"/>
              </a:ext>
            </a:extLst>
          </p:cNvPr>
          <p:cNvSpPr/>
          <p:nvPr/>
        </p:nvSpPr>
        <p:spPr>
          <a:xfrm>
            <a:off x="6547405" y="2641874"/>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petit</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28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B6D6597B-25B9-41A0-A8B4-E01A77142937}"/>
              </a:ext>
            </a:extLst>
          </p:cNvPr>
          <p:cNvSpPr/>
          <p:nvPr/>
        </p:nvSpPr>
        <p:spPr>
          <a:xfrm>
            <a:off x="989516" y="5625582"/>
            <a:ext cx="10212968"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A267A3AE-3FA5-4E00-AA63-31C021C433A9}"/>
              </a:ext>
            </a:extLst>
          </p:cNvPr>
          <p:cNvSpPr txBox="1"/>
          <p:nvPr/>
        </p:nvSpPr>
        <p:spPr>
          <a:xfrm>
            <a:off x="1320800" y="5713486"/>
            <a:ext cx="98816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You don’t hear the difference between singular and plural adjectives because of SFC, so you need to listen out for the verb.</a:t>
            </a:r>
          </a:p>
        </p:txBody>
      </p:sp>
      <p:pic>
        <p:nvPicPr>
          <p:cNvPr id="75" name="Graphic 74" descr="Warning">
            <a:extLst>
              <a:ext uri="{FF2B5EF4-FFF2-40B4-BE49-F238E27FC236}">
                <a16:creationId xmlns:a16="http://schemas.microsoft.com/office/drawing/2014/main" id="{783DB5FD-E7EF-4F5D-B246-918A9CCA38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0945" y="5627433"/>
            <a:ext cx="583135" cy="583135"/>
          </a:xfrm>
          <a:prstGeom prst="rect">
            <a:avLst/>
          </a:prstGeom>
        </p:spPr>
      </p:pic>
      <p:grpSp>
        <p:nvGrpSpPr>
          <p:cNvPr id="4" name="Group 3">
            <a:extLst>
              <a:ext uri="{FF2B5EF4-FFF2-40B4-BE49-F238E27FC236}">
                <a16:creationId xmlns:a16="http://schemas.microsoft.com/office/drawing/2014/main" id="{0CCCC13A-8EA1-4676-BFB1-9209640A217E}"/>
              </a:ext>
            </a:extLst>
          </p:cNvPr>
          <p:cNvGrpSpPr/>
          <p:nvPr/>
        </p:nvGrpSpPr>
        <p:grpSpPr>
          <a:xfrm>
            <a:off x="8784821" y="-41580"/>
            <a:ext cx="3316876" cy="1727802"/>
            <a:chOff x="8784821" y="-41580"/>
            <a:chExt cx="3316876" cy="1727802"/>
          </a:xfrm>
        </p:grpSpPr>
        <p:sp>
          <p:nvSpPr>
            <p:cNvPr id="76" name="CustomShape 14">
              <a:extLst>
                <a:ext uri="{FF2B5EF4-FFF2-40B4-BE49-F238E27FC236}">
                  <a16:creationId xmlns:a16="http://schemas.microsoft.com/office/drawing/2014/main" id="{8D8A6EFE-83D9-4B29-9DCD-2B392886287C}"/>
                </a:ext>
              </a:extLst>
            </p:cNvPr>
            <p:cNvSpPr/>
            <p:nvPr/>
          </p:nvSpPr>
          <p:spPr>
            <a:xfrm>
              <a:off x="8784821" y="-41580"/>
              <a:ext cx="3316876" cy="1727802"/>
            </a:xfrm>
            <a:prstGeom prst="wedgeEllipseCallout">
              <a:avLst>
                <a:gd name="adj1" fmla="val -29365"/>
                <a:gd name="adj2" fmla="val 11788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7" name="Rectangle 76">
              <a:extLst>
                <a:ext uri="{FF2B5EF4-FFF2-40B4-BE49-F238E27FC236}">
                  <a16:creationId xmlns:a16="http://schemas.microsoft.com/office/drawing/2014/main" id="{BC918AEC-652A-4A9F-9CF1-AF33A42CD633}"/>
                </a:ext>
              </a:extLst>
            </p:cNvPr>
            <p:cNvSpPr/>
            <p:nvPr/>
          </p:nvSpPr>
          <p:spPr>
            <a:xfrm>
              <a:off x="9027853" y="207346"/>
              <a:ext cx="2825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2400" kern="0" spc="-1" dirty="0">
                  <a:solidFill>
                    <a:srgbClr val="FFFFFF"/>
                  </a:solidFill>
                  <a:latin typeface="Century Gothic"/>
                  <a:sym typeface="Arial"/>
                </a:rPr>
                <a:t>Singular and plural adjectives sound the same.</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grpSp>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63861" y="2293469"/>
            <a:ext cx="329963" cy="46666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03657" y="2339344"/>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5" name="CustomShape 3">
            <a:extLst>
              <a:ext uri="{FF2B5EF4-FFF2-40B4-BE49-F238E27FC236}">
                <a16:creationId xmlns:a16="http://schemas.microsoft.com/office/drawing/2014/main" id="{C5D66CD5-F489-43D9-8E02-B5CB59F9F720}"/>
              </a:ext>
            </a:extLst>
          </p:cNvPr>
          <p:cNvSpPr/>
          <p:nvPr/>
        </p:nvSpPr>
        <p:spPr>
          <a:xfrm>
            <a:off x="124831" y="3546001"/>
            <a:ext cx="66422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Masculine adjectives ending in -</a:t>
            </a:r>
            <a:r>
              <a:rPr lang="en-GB" sz="2800" b="1" spc="-1" dirty="0" err="1">
                <a:solidFill>
                  <a:srgbClr val="002060"/>
                </a:solidFill>
                <a:latin typeface="Century Gothic" panose="020B0502020202020204" pitchFamily="34" charset="0"/>
              </a:rPr>
              <a:t>eux</a:t>
            </a:r>
            <a:r>
              <a:rPr lang="en-GB" sz="2800" spc="-1" dirty="0">
                <a:solidFill>
                  <a:srgbClr val="002060"/>
                </a:solidFill>
                <a:latin typeface="Century Gothic" panose="020B0502020202020204" pitchFamily="34" charset="0"/>
              </a:rPr>
              <a:t> don’t change for plural: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4">
            <a:extLst>
              <a:ext uri="{FF2B5EF4-FFF2-40B4-BE49-F238E27FC236}">
                <a16:creationId xmlns:a16="http://schemas.microsoft.com/office/drawing/2014/main" id="{1E65C247-9A55-4518-86FA-E2A8E3F1C38C}"/>
              </a:ext>
            </a:extLst>
          </p:cNvPr>
          <p:cNvSpPr/>
          <p:nvPr/>
        </p:nvSpPr>
        <p:spPr>
          <a:xfrm>
            <a:off x="1833182" y="4760526"/>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heureu</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x</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3">
            <a:extLst>
              <a:ext uri="{FF2B5EF4-FFF2-40B4-BE49-F238E27FC236}">
                <a16:creationId xmlns:a16="http://schemas.microsoft.com/office/drawing/2014/main" id="{80413C2D-0405-44E4-94F8-07C3F43D0AB6}"/>
              </a:ext>
            </a:extLst>
          </p:cNvPr>
          <p:cNvSpPr/>
          <p:nvPr/>
        </p:nvSpPr>
        <p:spPr>
          <a:xfrm>
            <a:off x="6676817" y="3558205"/>
            <a:ext cx="66422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But add –</a:t>
            </a:r>
            <a:r>
              <a:rPr lang="en-GB" sz="2800" b="1" spc="-1" dirty="0">
                <a:solidFill>
                  <a:srgbClr val="002060"/>
                </a:solidFill>
                <a:latin typeface="Century Gothic" panose="020B0502020202020204" pitchFamily="34" charset="0"/>
              </a:rPr>
              <a:t>s</a:t>
            </a:r>
            <a:r>
              <a:rPr lang="en-GB" sz="2800" spc="-1" dirty="0">
                <a:solidFill>
                  <a:srgbClr val="002060"/>
                </a:solidFill>
                <a:latin typeface="Century Gothic" panose="020B0502020202020204" pitchFamily="34" charset="0"/>
              </a:rPr>
              <a:t> to -</a:t>
            </a:r>
            <a:r>
              <a:rPr lang="en-GB" sz="2800" b="1" spc="-1" dirty="0" err="1">
                <a:solidFill>
                  <a:srgbClr val="002060"/>
                </a:solidFill>
                <a:latin typeface="Century Gothic" panose="020B0502020202020204" pitchFamily="34" charset="0"/>
              </a:rPr>
              <a:t>euse</a:t>
            </a:r>
            <a:r>
              <a:rPr lang="en-GB" sz="2800" spc="-1" dirty="0">
                <a:solidFill>
                  <a:srgbClr val="002060"/>
                </a:solidFill>
                <a:latin typeface="Century Gothic" panose="020B0502020202020204" pitchFamily="34" charset="0"/>
              </a:rPr>
              <a:t> for feminine plural: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0" name="Picture 39" descr="A picture containing text&#10;&#10;Description automatically generated">
            <a:extLst>
              <a:ext uri="{FF2B5EF4-FFF2-40B4-BE49-F238E27FC236}">
                <a16:creationId xmlns:a16="http://schemas.microsoft.com/office/drawing/2014/main" id="{4ED7DA4B-5AB8-4D46-AE06-BEC53D3B48F1}"/>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6833" y="4406086"/>
            <a:ext cx="1376291" cy="969348"/>
          </a:xfrm>
          <a:prstGeom prst="rect">
            <a:avLst/>
          </a:prstGeom>
        </p:spPr>
      </p:pic>
      <p:sp>
        <p:nvSpPr>
          <p:cNvPr id="41" name="CustomShape 4">
            <a:extLst>
              <a:ext uri="{FF2B5EF4-FFF2-40B4-BE49-F238E27FC236}">
                <a16:creationId xmlns:a16="http://schemas.microsoft.com/office/drawing/2014/main" id="{8EFD7CA4-E8D7-40B3-8503-8C1804D4A08A}"/>
              </a:ext>
            </a:extLst>
          </p:cNvPr>
          <p:cNvSpPr/>
          <p:nvPr/>
        </p:nvSpPr>
        <p:spPr>
          <a:xfrm>
            <a:off x="6587328" y="4748492"/>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heureus</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2" name="Picture 41" descr="A picture containing text&#10;&#10;Description automatically generated">
            <a:extLst>
              <a:ext uri="{FF2B5EF4-FFF2-40B4-BE49-F238E27FC236}">
                <a16:creationId xmlns:a16="http://schemas.microsoft.com/office/drawing/2014/main" id="{F8D2D6BE-F272-4BC6-A005-9EC184560A9C}"/>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69540" y="4472360"/>
            <a:ext cx="1639951" cy="1039332"/>
          </a:xfrm>
          <a:prstGeom prst="rect">
            <a:avLst/>
          </a:prstGeom>
        </p:spPr>
      </p:pic>
    </p:spTree>
    <p:extLst>
      <p:ext uri="{BB962C8B-B14F-4D97-AF65-F5344CB8AC3E}">
        <p14:creationId xmlns:p14="http://schemas.microsoft.com/office/powerpoint/2010/main" val="285253914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_est_petit.wav"/>
                                        </p:tgtEl>
                                      </p:cMediaNode>
                                    </p:audio>
                                  </p:sub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elle_est_petite.wav"/>
                                        </p:tgtEl>
                                      </p:cMediaNode>
                                    </p:audio>
                                  </p:sub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ils_sont_petits.wav"/>
                                        </p:tgtEl>
                                      </p:cMediaNode>
                                    </p:audio>
                                  </p:sub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elles_sont_petites.wav"/>
                                        </p:tgtEl>
                                      </p:cMediaNode>
                                    </p:audio>
                                  </p:subTnLst>
                                </p:cTn>
                              </p:par>
                              <p:par>
                                <p:cTn id="34" presetID="1" presetClass="entr" presetSubtype="0"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ils_sont_t_heureux.wav"/>
                                        </p:tgtEl>
                                      </p:cMediaNode>
                                    </p:audio>
                                  </p:sub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elles_sont_t_heureuses.wav"/>
                                        </p:tgtEl>
                                      </p:cMediaNode>
                                    </p:audio>
                                  </p:sub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73" grpId="0" animBg="1"/>
      <p:bldP spid="74" grpId="0"/>
      <p:bldP spid="8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1829280" y="2176506"/>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829280" y="5718381"/>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curious</a:t>
            </a:r>
          </a:p>
        </p:txBody>
      </p:sp>
      <p:sp>
        <p:nvSpPr>
          <p:cNvPr id="23" name="Action Button: Blank 22">
            <a:hlinkClick r:id="" action="ppaction://noaction" highlightClick="1">
              <a:snd r:embed="rId9" name="beep_est_curieux.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C3C25A14-433A-4C51-80D2-E6EF26F60B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1273" y="5288559"/>
            <a:ext cx="676287" cy="1241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778428" y="20924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serious</a:t>
            </a:r>
          </a:p>
        </p:txBody>
      </p:sp>
      <p:sp>
        <p:nvSpPr>
          <p:cNvPr id="23" name="Action Button: Blank 22">
            <a:hlinkClick r:id="" action="ppaction://noaction" highlightClick="1">
              <a:snd r:embed="rId9" name="beep_sont_serieux.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46E32B10-9E04-4078-B11F-42634DB193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6732" y="5474490"/>
            <a:ext cx="901442" cy="859014"/>
          </a:xfrm>
          <a:prstGeom prst="rect">
            <a:avLst/>
          </a:prstGeom>
        </p:spPr>
      </p:pic>
      <p:pic>
        <p:nvPicPr>
          <p:cNvPr id="9" name="Picture 8">
            <a:extLst>
              <a:ext uri="{FF2B5EF4-FFF2-40B4-BE49-F238E27FC236}">
                <a16:creationId xmlns:a16="http://schemas.microsoft.com/office/drawing/2014/main" id="{8138F173-1ECD-44F7-8985-2C35EE511E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9255" y="5474490"/>
            <a:ext cx="901442" cy="859014"/>
          </a:xfrm>
          <a:prstGeom prst="rect">
            <a:avLst/>
          </a:prstGeom>
        </p:spPr>
      </p:pic>
    </p:spTree>
    <p:extLst>
      <p:ext uri="{BB962C8B-B14F-4D97-AF65-F5344CB8AC3E}">
        <p14:creationId xmlns:p14="http://schemas.microsoft.com/office/powerpoint/2010/main" val="12807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778428" y="20924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difficult</a:t>
            </a:r>
          </a:p>
        </p:txBody>
      </p:sp>
      <p:sp>
        <p:nvSpPr>
          <p:cNvPr id="23" name="Action Button: Blank 22">
            <a:hlinkClick r:id="" action="ppaction://noaction" highlightClick="1">
              <a:snd r:embed="rId9" name="beep_sont_difficiles.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10" name="Picture 9">
            <a:extLst>
              <a:ext uri="{FF2B5EF4-FFF2-40B4-BE49-F238E27FC236}">
                <a16:creationId xmlns:a16="http://schemas.microsoft.com/office/drawing/2014/main" id="{79C4F14A-BEAB-4025-8DDB-8258086BB0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2712" y="4987534"/>
            <a:ext cx="1006589" cy="1161987"/>
          </a:xfrm>
          <a:prstGeom prst="rect">
            <a:avLst/>
          </a:prstGeom>
        </p:spPr>
      </p:pic>
      <p:pic>
        <p:nvPicPr>
          <p:cNvPr id="19" name="Picture 18">
            <a:extLst>
              <a:ext uri="{FF2B5EF4-FFF2-40B4-BE49-F238E27FC236}">
                <a16:creationId xmlns:a16="http://schemas.microsoft.com/office/drawing/2014/main" id="{E16866CD-8D96-4DDC-974F-CBCC08D616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6123" y="5030616"/>
            <a:ext cx="1006589" cy="1161987"/>
          </a:xfrm>
          <a:prstGeom prst="rect">
            <a:avLst/>
          </a:prstGeom>
        </p:spPr>
      </p:pic>
    </p:spTree>
    <p:extLst>
      <p:ext uri="{BB962C8B-B14F-4D97-AF65-F5344CB8AC3E}">
        <p14:creationId xmlns:p14="http://schemas.microsoft.com/office/powerpoint/2010/main" val="181171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4800" b="1" dirty="0" err="1">
                <a:solidFill>
                  <a:srgbClr val="002060"/>
                </a:solidFill>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878578" y="231982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happy</a:t>
            </a:r>
          </a:p>
        </p:txBody>
      </p:sp>
      <p:sp>
        <p:nvSpPr>
          <p:cNvPr id="23" name="Action Button: Blank 22">
            <a:hlinkClick r:id="" action="ppaction://noaction" highlightClick="1">
              <a:snd r:embed="rId9" name="beep_sont_t_heureuses.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6" name="Picture 5" descr="Shape, circle&#10;&#10;Description automatically generated">
            <a:extLst>
              <a:ext uri="{FF2B5EF4-FFF2-40B4-BE49-F238E27FC236}">
                <a16:creationId xmlns:a16="http://schemas.microsoft.com/office/drawing/2014/main" id="{4434C213-C184-4DD7-86C7-55867FD1A1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2807" y="5104459"/>
            <a:ext cx="1701327" cy="1102391"/>
          </a:xfrm>
          <a:prstGeom prst="rect">
            <a:avLst/>
          </a:prstGeom>
        </p:spPr>
      </p:pic>
      <p:pic>
        <p:nvPicPr>
          <p:cNvPr id="24" name="Picture 23" descr="Shape, circle&#10;&#10;Description automatically generated">
            <a:extLst>
              <a:ext uri="{FF2B5EF4-FFF2-40B4-BE49-F238E27FC236}">
                <a16:creationId xmlns:a16="http://schemas.microsoft.com/office/drawing/2014/main" id="{B8AF134E-6ED0-4094-8F4C-318181831F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1385" y="5093994"/>
            <a:ext cx="1701327" cy="1102391"/>
          </a:xfrm>
          <a:prstGeom prst="rect">
            <a:avLst/>
          </a:prstGeom>
        </p:spPr>
      </p:pic>
    </p:spTree>
    <p:extLst>
      <p:ext uri="{BB962C8B-B14F-4D97-AF65-F5344CB8AC3E}">
        <p14:creationId xmlns:p14="http://schemas.microsoft.com/office/powerpoint/2010/main" val="30372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4800" b="1" dirty="0" err="1">
                <a:solidFill>
                  <a:srgbClr val="002060"/>
                </a:solidFill>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079258" y="24067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703420" y="5363266"/>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brave</a:t>
            </a:r>
          </a:p>
        </p:txBody>
      </p:sp>
      <p:sp>
        <p:nvSpPr>
          <p:cNvPr id="23" name="Action Button: Blank 22">
            <a:hlinkClick r:id="" action="ppaction://noaction" highlightClick="1">
              <a:snd r:embed="rId9" name="beep_est_courageuse.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0B73B6A6-5FCF-4C33-A549-776C32FBA9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234" y="4973539"/>
            <a:ext cx="1696024" cy="1623204"/>
          </a:xfrm>
          <a:prstGeom prst="rect">
            <a:avLst/>
          </a:prstGeom>
        </p:spPr>
      </p:pic>
    </p:spTree>
    <p:extLst>
      <p:ext uri="{BB962C8B-B14F-4D97-AF65-F5344CB8AC3E}">
        <p14:creationId xmlns:p14="http://schemas.microsoft.com/office/powerpoint/2010/main" val="29789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4800" b="1" dirty="0" err="1">
                <a:solidFill>
                  <a:srgbClr val="002060"/>
                </a:solidFill>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978522" y="236585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8775353" y="5363266"/>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worried</a:t>
            </a:r>
          </a:p>
        </p:txBody>
      </p:sp>
      <p:sp>
        <p:nvSpPr>
          <p:cNvPr id="23" name="Action Button: Blank 22">
            <a:hlinkClick r:id="" action="ppaction://noaction" highlightClick="1">
              <a:snd r:embed="rId9" name="beep_sont_inquietes.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6" name="Picture 5">
            <a:extLst>
              <a:ext uri="{FF2B5EF4-FFF2-40B4-BE49-F238E27FC236}">
                <a16:creationId xmlns:a16="http://schemas.microsoft.com/office/drawing/2014/main" id="{54EB5709-BBC0-4CAE-856B-FB8BA1414F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077" y="5114996"/>
            <a:ext cx="1064606" cy="1081314"/>
          </a:xfrm>
          <a:prstGeom prst="rect">
            <a:avLst/>
          </a:prstGeom>
        </p:spPr>
      </p:pic>
      <p:pic>
        <p:nvPicPr>
          <p:cNvPr id="18" name="Picture 17">
            <a:extLst>
              <a:ext uri="{FF2B5EF4-FFF2-40B4-BE49-F238E27FC236}">
                <a16:creationId xmlns:a16="http://schemas.microsoft.com/office/drawing/2014/main" id="{3ED49E74-6C30-4D5B-872D-2B84CEE38B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3916" y="5114996"/>
            <a:ext cx="1064606" cy="1081314"/>
          </a:xfrm>
          <a:prstGeom prst="rect">
            <a:avLst/>
          </a:prstGeom>
        </p:spPr>
      </p:pic>
    </p:spTree>
    <p:extLst>
      <p:ext uri="{BB962C8B-B14F-4D97-AF65-F5344CB8AC3E}">
        <p14:creationId xmlns:p14="http://schemas.microsoft.com/office/powerpoint/2010/main" val="260125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1950957" y="2267106"/>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950957" y="5611609"/>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calm</a:t>
            </a:r>
          </a:p>
        </p:txBody>
      </p:sp>
      <p:sp>
        <p:nvSpPr>
          <p:cNvPr id="23" name="Action Button: Blank 22">
            <a:hlinkClick r:id="" action="ppaction://noaction" highlightClick="1">
              <a:snd r:embed="rId9" name="beep_est_calme.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7" name="Picture 6">
            <a:extLst>
              <a:ext uri="{FF2B5EF4-FFF2-40B4-BE49-F238E27FC236}">
                <a16:creationId xmlns:a16="http://schemas.microsoft.com/office/drawing/2014/main" id="{82301B81-715C-4343-9C35-B1D1AE91CF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548" y="5195697"/>
            <a:ext cx="1470507" cy="944942"/>
          </a:xfrm>
          <a:prstGeom prst="rect">
            <a:avLst/>
          </a:prstGeom>
        </p:spPr>
      </p:pic>
    </p:spTree>
    <p:extLst>
      <p:ext uri="{BB962C8B-B14F-4D97-AF65-F5344CB8AC3E}">
        <p14:creationId xmlns:p14="http://schemas.microsoft.com/office/powerpoint/2010/main" val="283533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4800" b="1" dirty="0" err="1">
                <a:solidFill>
                  <a:srgbClr val="002060"/>
                </a:solidFill>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775353" y="238805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0939" y="5395125"/>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sad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Action Button: Blank 22">
            <a:hlinkClick r:id="" action="ppaction://noaction" highlightClick="1">
              <a:snd r:embed="rId9" name="beep_sont_tristes.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6" name="Picture 5" descr="Shape, circle&#10;&#10;Description automatically generated">
            <a:extLst>
              <a:ext uri="{FF2B5EF4-FFF2-40B4-BE49-F238E27FC236}">
                <a16:creationId xmlns:a16="http://schemas.microsoft.com/office/drawing/2014/main" id="{1C9FD404-A8AC-4712-BC27-C78870EB44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4327" y="5026261"/>
            <a:ext cx="1429901" cy="1255523"/>
          </a:xfrm>
          <a:prstGeom prst="rect">
            <a:avLst/>
          </a:prstGeom>
        </p:spPr>
      </p:pic>
      <p:pic>
        <p:nvPicPr>
          <p:cNvPr id="18" name="Picture 17" descr="Shape, circle&#10;&#10;Description automatically generated">
            <a:extLst>
              <a:ext uri="{FF2B5EF4-FFF2-40B4-BE49-F238E27FC236}">
                <a16:creationId xmlns:a16="http://schemas.microsoft.com/office/drawing/2014/main" id="{39058BB7-23B6-4CFF-A396-7EA193E8C3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7291" y="5026261"/>
            <a:ext cx="1429901" cy="1255523"/>
          </a:xfrm>
          <a:prstGeom prst="rect">
            <a:avLst/>
          </a:prstGeom>
        </p:spPr>
      </p:pic>
    </p:spTree>
    <p:extLst>
      <p:ext uri="{BB962C8B-B14F-4D97-AF65-F5344CB8AC3E}">
        <p14:creationId xmlns:p14="http://schemas.microsoft.com/office/powerpoint/2010/main" val="24377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54350" y="5396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on </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23286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10C1D4-D667-4117-83D5-DC0B860CEA5F}"/>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cray</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1689C18-9951-4372-855A-4E1B81D34E30}"/>
              </a:ext>
            </a:extLst>
          </p:cNvPr>
          <p:cNvSpPr txBox="1"/>
          <p:nvPr/>
        </p:nvSpPr>
        <p:spPr>
          <a:xfrm>
            <a:off x="8866260" y="3194458"/>
            <a:ext cx="227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a:t>
            </a:r>
            <a:r>
              <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e</a:t>
            </a:r>
          </a:p>
        </p:txBody>
      </p:sp>
      <p:sp>
        <p:nvSpPr>
          <p:cNvPr id="13" name="TextBox 12">
            <a:extLst>
              <a:ext uri="{FF2B5EF4-FFF2-40B4-BE49-F238E27FC236}">
                <a16:creationId xmlns:a16="http://schemas.microsoft.com/office/drawing/2014/main" id="{666EEC6A-9145-444D-91D1-730F44266206}"/>
              </a:ext>
            </a:extLst>
          </p:cNvPr>
          <p:cNvSpPr txBox="1"/>
          <p:nvPr/>
        </p:nvSpPr>
        <p:spPr>
          <a:xfrm>
            <a:off x="1164338" y="5798969"/>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endPar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8FFD9ED2-45C9-4BD7-9E8C-31DC30336D3E}"/>
              </a:ext>
            </a:extLst>
          </p:cNvPr>
          <p:cNvSpPr txBox="1"/>
          <p:nvPr/>
        </p:nvSpPr>
        <p:spPr>
          <a:xfrm>
            <a:off x="8951271" y="5765847"/>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z</a:t>
            </a:r>
            <a:r>
              <a:rPr kumimoji="0" lang="en-GB" sz="40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e</a:t>
            </a:r>
            <a:endPar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 name="Picture 3" descr="Logo, icon&#10;&#10;Description automatically generated">
            <a:extLst>
              <a:ext uri="{FF2B5EF4-FFF2-40B4-BE49-F238E27FC236}">
                <a16:creationId xmlns:a16="http://schemas.microsoft.com/office/drawing/2014/main" id="{1A8B3B8D-FDC7-4583-8387-CD129A9667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953" y="4278371"/>
            <a:ext cx="1696942" cy="1487476"/>
          </a:xfrm>
          <a:prstGeom prst="rect">
            <a:avLst/>
          </a:prstGeom>
        </p:spPr>
      </p:pic>
      <p:pic>
        <p:nvPicPr>
          <p:cNvPr id="6" name="Picture 5" descr="Logo&#10;&#10;Description automatically generated">
            <a:extLst>
              <a:ext uri="{FF2B5EF4-FFF2-40B4-BE49-F238E27FC236}">
                <a16:creationId xmlns:a16="http://schemas.microsoft.com/office/drawing/2014/main" id="{900E00F7-C31F-4C3A-84D8-FF9A2BF552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950254" y="2372824"/>
            <a:ext cx="2351154" cy="2351154"/>
          </a:xfrm>
          <a:prstGeom prst="rect">
            <a:avLst/>
          </a:prstGeom>
        </p:spPr>
      </p:pic>
      <p:pic>
        <p:nvPicPr>
          <p:cNvPr id="20" name="Picture 19">
            <a:extLst>
              <a:ext uri="{FF2B5EF4-FFF2-40B4-BE49-F238E27FC236}">
                <a16:creationId xmlns:a16="http://schemas.microsoft.com/office/drawing/2014/main" id="{5E18A62C-F74F-4A16-A3A4-F113045BCF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752786">
            <a:off x="774150" y="2128744"/>
            <a:ext cx="2746334" cy="1373167"/>
          </a:xfrm>
          <a:prstGeom prst="rect">
            <a:avLst/>
          </a:prstGeom>
        </p:spPr>
      </p:pic>
      <p:pic>
        <p:nvPicPr>
          <p:cNvPr id="22" name="Picture 21" descr="Diagram&#10;&#10;Description automatically generated">
            <a:extLst>
              <a:ext uri="{FF2B5EF4-FFF2-40B4-BE49-F238E27FC236}">
                <a16:creationId xmlns:a16="http://schemas.microsoft.com/office/drawing/2014/main" id="{D21E00F4-532A-439B-A3E8-169E14A93704}"/>
              </a:ext>
            </a:extLst>
          </p:cNvPr>
          <p:cNvPicPr>
            <a:picLocks noChangeAspect="1"/>
          </p:cNvPicPr>
          <p:nvPr/>
        </p:nvPicPr>
        <p:blipFill rotWithShape="1">
          <a:blip r:embed="rId13">
            <a:extLst>
              <a:ext uri="{28A0092B-C50C-407E-A947-70E740481C1C}">
                <a14:useLocalDpi xmlns:a14="http://schemas.microsoft.com/office/drawing/2010/main" val="0"/>
              </a:ext>
            </a:extLst>
          </a:blip>
          <a:srcRect b="9705"/>
          <a:stretch/>
        </p:blipFill>
        <p:spPr>
          <a:xfrm>
            <a:off x="1274769" y="4152084"/>
            <a:ext cx="1868346" cy="1740049"/>
          </a:xfrm>
          <a:prstGeom prst="rect">
            <a:avLst/>
          </a:prstGeom>
        </p:spPr>
      </p:pic>
      <p:pic>
        <p:nvPicPr>
          <p:cNvPr id="24" name="Picture 23" descr="A picture containing balloon, aircraft, transport&#10;&#10;Description automatically generated">
            <a:extLst>
              <a:ext uri="{FF2B5EF4-FFF2-40B4-BE49-F238E27FC236}">
                <a16:creationId xmlns:a16="http://schemas.microsoft.com/office/drawing/2014/main" id="{087984A4-6971-4511-A64D-8D7E1DAEF3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43735" y="1572722"/>
            <a:ext cx="1668885" cy="1668885"/>
          </a:xfrm>
          <a:prstGeom prst="rect">
            <a:avLst/>
          </a:prstGeom>
        </p:spPr>
      </p:pic>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non_n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non_nom.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rayo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rayo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mond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mond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pont.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pont.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onz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on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Add_W6_20.1.wav"/>
            </a:hlinkClick>
          </p:cNvPr>
          <p:cNvSpPr/>
          <p:nvPr/>
        </p:nvSpPr>
        <p:spPr>
          <a:xfrm>
            <a:off x="101159" y="-32040"/>
            <a:ext cx="1018946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La </a:t>
            </a:r>
            <a:r>
              <a:rPr lang="en-GB" sz="2800" b="1" spc="-1" dirty="0" err="1">
                <a:solidFill>
                  <a:srgbClr val="002060"/>
                </a:solidFill>
                <a:latin typeface="Century gothic"/>
              </a:rPr>
              <a:t>maman</a:t>
            </a:r>
            <a:r>
              <a:rPr lang="en-GB" sz="2800" b="1" spc="-1" dirty="0">
                <a:solidFill>
                  <a:srgbClr val="002060"/>
                </a:solidFill>
                <a:latin typeface="Century gothic"/>
              </a:rPr>
              <a:t> </a:t>
            </a:r>
            <a:r>
              <a:rPr lang="en-GB" sz="2800" b="1" spc="-1" dirty="0" err="1">
                <a:solidFill>
                  <a:srgbClr val="002060"/>
                </a:solidFill>
                <a:latin typeface="Century gothic"/>
              </a:rPr>
              <a:t>d’Adèle</a:t>
            </a:r>
            <a:r>
              <a:rPr lang="en-GB" sz="2800" b="1" spc="-1" dirty="0">
                <a:solidFill>
                  <a:srgbClr val="002060"/>
                </a:solidFill>
                <a:latin typeface="Century gothic"/>
              </a:rPr>
              <a:t> et de Pierre </a:t>
            </a:r>
            <a:r>
              <a:rPr lang="en-GB" sz="2800" b="1" spc="-1" dirty="0" err="1">
                <a:solidFill>
                  <a:srgbClr val="002060"/>
                </a:solidFill>
                <a:latin typeface="Century gothic"/>
              </a:rPr>
              <a:t>est</a:t>
            </a:r>
            <a:r>
              <a:rPr lang="en-GB" sz="2800" b="1" spc="-1" dirty="0">
                <a:solidFill>
                  <a:srgbClr val="002060"/>
                </a:solidFill>
                <a:latin typeface="Century gothic"/>
              </a:rPr>
              <a:t> </a:t>
            </a:r>
            <a:r>
              <a:rPr lang="en-GB" sz="2800" b="1" spc="-1" dirty="0" err="1">
                <a:solidFill>
                  <a:srgbClr val="002060"/>
                </a:solidFill>
                <a:latin typeface="Century gothic"/>
              </a:rPr>
              <a:t>très</a:t>
            </a:r>
            <a:r>
              <a:rPr lang="en-GB" sz="2800" b="1" spc="-1" dirty="0">
                <a:solidFill>
                  <a:srgbClr val="002060"/>
                </a:solidFill>
                <a:latin typeface="Century gothic"/>
              </a:rPr>
              <a:t> </a:t>
            </a:r>
            <a:r>
              <a:rPr lang="en-GB" sz="2800" b="1" spc="-1" dirty="0" err="1">
                <a:solidFill>
                  <a:srgbClr val="002060"/>
                </a:solidFill>
                <a:latin typeface="Century gothic"/>
              </a:rPr>
              <a:t>contente</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4" name="Picture 3" descr="A picture containing text, vector graphics&#10;&#10;Description automatically generated">
            <a:extLst>
              <a:ext uri="{FF2B5EF4-FFF2-40B4-BE49-F238E27FC236}">
                <a16:creationId xmlns:a16="http://schemas.microsoft.com/office/drawing/2014/main" id="{5F87B553-5126-4896-9CBE-B901005B5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3014" y="38990"/>
            <a:ext cx="1246688" cy="1614097"/>
          </a:xfrm>
          <a:prstGeom prst="rect">
            <a:avLst/>
          </a:prstGeom>
        </p:spPr>
      </p:pic>
      <p:sp>
        <p:nvSpPr>
          <p:cNvPr id="10" name="Title 2">
            <a:extLst>
              <a:ext uri="{FF2B5EF4-FFF2-40B4-BE49-F238E27FC236}">
                <a16:creationId xmlns:a16="http://schemas.microsoft.com/office/drawing/2014/main" id="{70A047AE-3B5C-4953-8232-D501CE800166}"/>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8BAE9324-6ABB-487A-B8DC-B1CC5B254BF3}"/>
              </a:ext>
            </a:extLst>
          </p:cNvPr>
          <p:cNvSpPr txBox="1"/>
          <p:nvPr/>
        </p:nvSpPr>
        <p:spPr>
          <a:xfrm>
            <a:off x="9977152" y="5789881"/>
            <a:ext cx="594887" cy="516821"/>
          </a:xfrm>
          <a:prstGeom prst="rect">
            <a:avLst/>
          </a:prstGeom>
          <a:noFill/>
          <a:ln w="28575">
            <a:solidFill>
              <a:srgbClr val="00B0F0"/>
            </a:solidFill>
          </a:ln>
        </p:spPr>
        <p:txBody>
          <a:bodyPr wrap="square" rtlCol="0">
            <a:spAutoFit/>
          </a:bodyPr>
          <a:lstStyle/>
          <a:p>
            <a:endParaRPr lang="en-GB" dirty="0"/>
          </a:p>
        </p:txBody>
      </p:sp>
      <p:sp>
        <p:nvSpPr>
          <p:cNvPr id="12" name="TextBox 11">
            <a:extLst>
              <a:ext uri="{FF2B5EF4-FFF2-40B4-BE49-F238E27FC236}">
                <a16:creationId xmlns:a16="http://schemas.microsoft.com/office/drawing/2014/main" id="{F9B0F1AE-9FC2-4450-BF44-3FFC545FBDFA}"/>
              </a:ext>
            </a:extLst>
          </p:cNvPr>
          <p:cNvSpPr txBox="1"/>
          <p:nvPr/>
        </p:nvSpPr>
        <p:spPr>
          <a:xfrm>
            <a:off x="9974373" y="3838702"/>
            <a:ext cx="594887" cy="516821"/>
          </a:xfrm>
          <a:prstGeom prst="rect">
            <a:avLst/>
          </a:prstGeom>
          <a:noFill/>
          <a:ln w="28575">
            <a:solidFill>
              <a:srgbClr val="00B0F0"/>
            </a:solidFill>
          </a:ln>
        </p:spPr>
        <p:txBody>
          <a:bodyPr wrap="square" rtlCol="0">
            <a:spAutoFit/>
          </a:bodyPr>
          <a:lstStyle/>
          <a:p>
            <a:endParaRPr lang="en-GB" dirty="0"/>
          </a:p>
        </p:txBody>
      </p:sp>
      <p:sp>
        <p:nvSpPr>
          <p:cNvPr id="13" name="TextBox 12">
            <a:extLst>
              <a:ext uri="{FF2B5EF4-FFF2-40B4-BE49-F238E27FC236}">
                <a16:creationId xmlns:a16="http://schemas.microsoft.com/office/drawing/2014/main" id="{F5A1928F-CF2F-400D-BD60-17809B8F27EF}"/>
              </a:ext>
            </a:extLst>
          </p:cNvPr>
          <p:cNvSpPr txBox="1"/>
          <p:nvPr/>
        </p:nvSpPr>
        <p:spPr>
          <a:xfrm>
            <a:off x="3990872" y="5792449"/>
            <a:ext cx="594887" cy="516821"/>
          </a:xfrm>
          <a:prstGeom prst="rect">
            <a:avLst/>
          </a:prstGeom>
          <a:noFill/>
          <a:ln w="28575">
            <a:solidFill>
              <a:srgbClr val="00B0F0"/>
            </a:solidFill>
          </a:ln>
        </p:spPr>
        <p:txBody>
          <a:bodyPr wrap="square" rtlCol="0">
            <a:spAutoFit/>
          </a:bodyPr>
          <a:lstStyle/>
          <a:p>
            <a:endParaRPr lang="en-GB" dirty="0"/>
          </a:p>
        </p:txBody>
      </p:sp>
      <p:sp>
        <p:nvSpPr>
          <p:cNvPr id="14" name="TextBox 13">
            <a:extLst>
              <a:ext uri="{FF2B5EF4-FFF2-40B4-BE49-F238E27FC236}">
                <a16:creationId xmlns:a16="http://schemas.microsoft.com/office/drawing/2014/main" id="{ADFBA15D-D8F1-497A-95AE-BEB0B239935E}"/>
              </a:ext>
            </a:extLst>
          </p:cNvPr>
          <p:cNvSpPr txBox="1"/>
          <p:nvPr/>
        </p:nvSpPr>
        <p:spPr>
          <a:xfrm>
            <a:off x="3988093" y="3832397"/>
            <a:ext cx="594887" cy="516821"/>
          </a:xfrm>
          <a:prstGeom prst="rect">
            <a:avLst/>
          </a:prstGeom>
          <a:noFill/>
          <a:ln w="28575">
            <a:solidFill>
              <a:srgbClr val="00B0F0"/>
            </a:solidFill>
          </a:ln>
        </p:spPr>
        <p:txBody>
          <a:bodyPr wrap="square" rtlCol="0">
            <a:spAutoFit/>
          </a:bodyPr>
          <a:lstStyle/>
          <a:p>
            <a:endParaRPr lang="en-GB" dirty="0"/>
          </a:p>
        </p:txBody>
      </p:sp>
      <p:sp>
        <p:nvSpPr>
          <p:cNvPr id="15" name="TextBox 14">
            <a:extLst>
              <a:ext uri="{FF2B5EF4-FFF2-40B4-BE49-F238E27FC236}">
                <a16:creationId xmlns:a16="http://schemas.microsoft.com/office/drawing/2014/main" id="{20E0CEAF-B1CE-42B0-99BF-35498B260AFF}"/>
              </a:ext>
            </a:extLst>
          </p:cNvPr>
          <p:cNvSpPr txBox="1"/>
          <p:nvPr/>
        </p:nvSpPr>
        <p:spPr>
          <a:xfrm>
            <a:off x="5195531" y="1947539"/>
            <a:ext cx="594887" cy="516821"/>
          </a:xfrm>
          <a:prstGeom prst="rect">
            <a:avLst/>
          </a:prstGeom>
          <a:noFill/>
          <a:ln w="28575">
            <a:solidFill>
              <a:srgbClr val="00B0F0"/>
            </a:solidFill>
          </a:ln>
        </p:spPr>
        <p:txBody>
          <a:bodyPr wrap="square" rtlCol="0">
            <a:spAutoFit/>
          </a:bodyPr>
          <a:lstStyle/>
          <a:p>
            <a:endParaRPr lang="en-GB" dirty="0"/>
          </a:p>
        </p:txBody>
      </p:sp>
      <p:sp>
        <p:nvSpPr>
          <p:cNvPr id="16" name="Rectangle: Rounded Corners 15">
            <a:extLst>
              <a:ext uri="{FF2B5EF4-FFF2-40B4-BE49-F238E27FC236}">
                <a16:creationId xmlns:a16="http://schemas.microsoft.com/office/drawing/2014/main" id="{0FD258F3-9ECE-47EB-90EF-8C3043F04777}"/>
              </a:ext>
            </a:extLst>
          </p:cNvPr>
          <p:cNvSpPr/>
          <p:nvPr/>
        </p:nvSpPr>
        <p:spPr>
          <a:xfrm rot="16200000">
            <a:off x="2654560" y="37948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F795443-45BB-48CC-91D3-1EF1D5980FBC}"/>
              </a:ext>
            </a:extLst>
          </p:cNvPr>
          <p:cNvSpPr/>
          <p:nvPr/>
        </p:nvSpPr>
        <p:spPr>
          <a:xfrm rot="16200000">
            <a:off x="2627919" y="7114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Oval 17">
            <a:extLst>
              <a:ext uri="{FF2B5EF4-FFF2-40B4-BE49-F238E27FC236}">
                <a16:creationId xmlns:a16="http://schemas.microsoft.com/office/drawing/2014/main" id="{A2B0F35B-7D85-49F8-8824-546694B9A870}"/>
              </a:ext>
            </a:extLst>
          </p:cNvPr>
          <p:cNvSpPr/>
          <p:nvPr/>
        </p:nvSpPr>
        <p:spPr>
          <a:xfrm>
            <a:off x="4711772" y="185722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0429C76D-2507-4E6B-86A1-F6287BEEAA8F}"/>
              </a:ext>
            </a:extLst>
          </p:cNvPr>
          <p:cNvSpPr/>
          <p:nvPr/>
        </p:nvSpPr>
        <p:spPr>
          <a:xfrm>
            <a:off x="2147627" y="1355272"/>
            <a:ext cx="2392549" cy="1192353"/>
          </a:xfrm>
          <a:prstGeom prst="wedgeRoundRectCallout">
            <a:avLst>
              <a:gd name="adj1" fmla="val 28257"/>
              <a:gd name="adj2" fmla="val 484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6A0CE8DB-9190-4DED-B27C-A057FD7D04DA}"/>
              </a:ext>
            </a:extLst>
          </p:cNvPr>
          <p:cNvSpPr txBox="1"/>
          <p:nvPr/>
        </p:nvSpPr>
        <p:spPr>
          <a:xfrm>
            <a:off x="2356810" y="1584765"/>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pommes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prêtes</a:t>
            </a:r>
            <a:r>
              <a:rPr lang="en-GB" sz="2000" kern="1200" dirty="0">
                <a:solidFill>
                  <a:srgbClr val="1F4E79"/>
                </a:solidFill>
                <a:latin typeface="Century Gothic" panose="020B0502020202020204" pitchFamily="34" charset="0"/>
                <a:ea typeface="+mn-ea"/>
                <a:cs typeface="+mn-cs"/>
              </a:rPr>
              <a:t>. </a:t>
            </a:r>
            <a:r>
              <a:rPr lang="en-GB" sz="2000" kern="1200" dirty="0">
                <a:solidFill>
                  <a:srgbClr val="1F4E79"/>
                </a:solidFill>
                <a:latin typeface="Century Gothic" panose="020B0502020202020204" pitchFamily="34" charset="0"/>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490A3C0-F76B-4AE5-AA6F-735E6C4175F4}"/>
              </a:ext>
            </a:extLst>
          </p:cNvPr>
          <p:cNvSpPr txBox="1"/>
          <p:nvPr/>
        </p:nvSpPr>
        <p:spPr>
          <a:xfrm>
            <a:off x="1352035" y="120312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2" name="TextBox 21">
            <a:extLst>
              <a:ext uri="{FF2B5EF4-FFF2-40B4-BE49-F238E27FC236}">
                <a16:creationId xmlns:a16="http://schemas.microsoft.com/office/drawing/2014/main" id="{D947A92E-D1E6-46C3-A96C-09B6E3AEB168}"/>
              </a:ext>
            </a:extLst>
          </p:cNvPr>
          <p:cNvSpPr txBox="1"/>
          <p:nvPr/>
        </p:nvSpPr>
        <p:spPr>
          <a:xfrm>
            <a:off x="5195531" y="1312450"/>
            <a:ext cx="594887" cy="516821"/>
          </a:xfrm>
          <a:prstGeom prst="rect">
            <a:avLst/>
          </a:prstGeom>
          <a:noFill/>
          <a:ln w="28575">
            <a:solidFill>
              <a:srgbClr val="00B0F0"/>
            </a:solidFill>
          </a:ln>
        </p:spPr>
        <p:txBody>
          <a:bodyPr wrap="square" rtlCol="0">
            <a:spAutoFit/>
          </a:bodyPr>
          <a:lstStyle/>
          <a:p>
            <a:endParaRPr lang="en-GB" dirty="0"/>
          </a:p>
        </p:txBody>
      </p:sp>
      <p:sp>
        <p:nvSpPr>
          <p:cNvPr id="23" name="TextBox 22">
            <a:extLst>
              <a:ext uri="{FF2B5EF4-FFF2-40B4-BE49-F238E27FC236}">
                <a16:creationId xmlns:a16="http://schemas.microsoft.com/office/drawing/2014/main" id="{51A1FA48-0E13-42EC-8B4D-B15444132956}"/>
              </a:ext>
            </a:extLst>
          </p:cNvPr>
          <p:cNvSpPr txBox="1"/>
          <p:nvPr/>
        </p:nvSpPr>
        <p:spPr>
          <a:xfrm>
            <a:off x="5880471" y="1340027"/>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masc.</a:t>
            </a:r>
          </a:p>
        </p:txBody>
      </p:sp>
      <p:pic>
        <p:nvPicPr>
          <p:cNvPr id="24" name="Picture 23">
            <a:extLst>
              <a:ext uri="{FF2B5EF4-FFF2-40B4-BE49-F238E27FC236}">
                <a16:creationId xmlns:a16="http://schemas.microsoft.com/office/drawing/2014/main" id="{6646F493-F729-41F8-9263-C98B1042FA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6448" y="1850097"/>
            <a:ext cx="498794" cy="519576"/>
          </a:xfrm>
          <a:prstGeom prst="rect">
            <a:avLst/>
          </a:prstGeom>
        </p:spPr>
      </p:pic>
      <p:sp>
        <p:nvSpPr>
          <p:cNvPr id="25" name="TextBox 24">
            <a:extLst>
              <a:ext uri="{FF2B5EF4-FFF2-40B4-BE49-F238E27FC236}">
                <a16:creationId xmlns:a16="http://schemas.microsoft.com/office/drawing/2014/main" id="{9F9C01BE-D9CE-4796-BBBE-1781E2E80C24}"/>
              </a:ext>
            </a:extLst>
          </p:cNvPr>
          <p:cNvSpPr txBox="1"/>
          <p:nvPr/>
        </p:nvSpPr>
        <p:spPr>
          <a:xfrm>
            <a:off x="5880471" y="1975116"/>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fem.</a:t>
            </a:r>
          </a:p>
        </p:txBody>
      </p:sp>
      <p:sp>
        <p:nvSpPr>
          <p:cNvPr id="26" name="Rectangle: Rounded Corners 25">
            <a:extLst>
              <a:ext uri="{FF2B5EF4-FFF2-40B4-BE49-F238E27FC236}">
                <a16:creationId xmlns:a16="http://schemas.microsoft.com/office/drawing/2014/main" id="{BEDEA971-48B8-442D-AB2B-AA7FEB7531BA}"/>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BA68E1AF-F7C5-41ED-A48D-ADA2A8A2D8CC}"/>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7C61DA94-BAFD-457B-BEEF-5FB700315C3A}"/>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Speech Bubble: Rectangle with Corners Rounded 29">
            <a:extLst>
              <a:ext uri="{FF2B5EF4-FFF2-40B4-BE49-F238E27FC236}">
                <a16:creationId xmlns:a16="http://schemas.microsoft.com/office/drawing/2014/main" id="{076E1320-3090-4B64-8FE4-D80C10F627D8}"/>
              </a:ext>
            </a:extLst>
          </p:cNvPr>
          <p:cNvSpPr/>
          <p:nvPr/>
        </p:nvSpPr>
        <p:spPr>
          <a:xfrm>
            <a:off x="940189" y="3399663"/>
            <a:ext cx="2392549" cy="1099142"/>
          </a:xfrm>
          <a:prstGeom prst="wedgeRoundRectCallout">
            <a:avLst>
              <a:gd name="adj1" fmla="val 27651"/>
              <a:gd name="adj2" fmla="val 4656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A10E39A-B8D5-4907-9CA7-8E16A9499449}"/>
              </a:ext>
            </a:extLst>
          </p:cNvPr>
          <p:cNvSpPr txBox="1"/>
          <p:nvPr/>
        </p:nvSpPr>
        <p:spPr>
          <a:xfrm>
            <a:off x="1084323" y="3561861"/>
            <a:ext cx="19327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fraises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grandes</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505A2AAB-3A97-47BE-A53B-ACA347C6E45E}"/>
              </a:ext>
            </a:extLst>
          </p:cNvPr>
          <p:cNvSpPr txBox="1"/>
          <p:nvPr/>
        </p:nvSpPr>
        <p:spPr>
          <a:xfrm>
            <a:off x="144597" y="309685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4" name="TextBox 33">
            <a:extLst>
              <a:ext uri="{FF2B5EF4-FFF2-40B4-BE49-F238E27FC236}">
                <a16:creationId xmlns:a16="http://schemas.microsoft.com/office/drawing/2014/main" id="{8EA6DFFD-B9C9-48AA-BCF5-CDB905571ECF}"/>
              </a:ext>
            </a:extLst>
          </p:cNvPr>
          <p:cNvSpPr txBox="1"/>
          <p:nvPr/>
        </p:nvSpPr>
        <p:spPr>
          <a:xfrm>
            <a:off x="3988093" y="3206181"/>
            <a:ext cx="594887" cy="516821"/>
          </a:xfrm>
          <a:prstGeom prst="rect">
            <a:avLst/>
          </a:prstGeom>
          <a:noFill/>
          <a:ln w="28575">
            <a:solidFill>
              <a:srgbClr val="00B0F0"/>
            </a:solidFill>
          </a:ln>
        </p:spPr>
        <p:txBody>
          <a:bodyPr wrap="square" rtlCol="0">
            <a:spAutoFit/>
          </a:bodyPr>
          <a:lstStyle/>
          <a:p>
            <a:endParaRPr lang="en-GB" dirty="0"/>
          </a:p>
        </p:txBody>
      </p:sp>
      <p:sp>
        <p:nvSpPr>
          <p:cNvPr id="35" name="TextBox 34">
            <a:extLst>
              <a:ext uri="{FF2B5EF4-FFF2-40B4-BE49-F238E27FC236}">
                <a16:creationId xmlns:a16="http://schemas.microsoft.com/office/drawing/2014/main" id="{1B932859-FB79-400F-8DEC-2421C24D7FD8}"/>
              </a:ext>
            </a:extLst>
          </p:cNvPr>
          <p:cNvSpPr txBox="1"/>
          <p:nvPr/>
        </p:nvSpPr>
        <p:spPr>
          <a:xfrm>
            <a:off x="4673033" y="3233758"/>
            <a:ext cx="1428750" cy="446276"/>
          </a:xfrm>
          <a:prstGeom prst="rect">
            <a:avLst/>
          </a:prstGeom>
          <a:solidFill>
            <a:srgbClr val="DDF6FF"/>
          </a:solidFill>
          <a:ln>
            <a:solidFill>
              <a:srgbClr val="002060"/>
            </a:solidFill>
          </a:ln>
        </p:spPr>
        <p:txBody>
          <a:bodyPr wrap="square" rtlCol="0">
            <a:spAutoFit/>
          </a:bodyPr>
          <a:lstStyle/>
          <a:p>
            <a:r>
              <a:rPr lang="en-GB" sz="2300" dirty="0">
                <a:solidFill>
                  <a:srgbClr val="002060"/>
                </a:solidFill>
                <a:latin typeface="Century Gothic" panose="020B0502020202020204" pitchFamily="34" charset="0"/>
              </a:rPr>
              <a:t>masc.</a:t>
            </a:r>
          </a:p>
        </p:txBody>
      </p:sp>
      <p:pic>
        <p:nvPicPr>
          <p:cNvPr id="36" name="Picture 35">
            <a:extLst>
              <a:ext uri="{FF2B5EF4-FFF2-40B4-BE49-F238E27FC236}">
                <a16:creationId xmlns:a16="http://schemas.microsoft.com/office/drawing/2014/main" id="{D06F38EC-618A-4C6E-AB71-51E524299C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0224" y="3767791"/>
            <a:ext cx="498794" cy="519576"/>
          </a:xfrm>
          <a:prstGeom prst="rect">
            <a:avLst/>
          </a:prstGeom>
        </p:spPr>
      </p:pic>
      <p:sp>
        <p:nvSpPr>
          <p:cNvPr id="37" name="TextBox 36">
            <a:extLst>
              <a:ext uri="{FF2B5EF4-FFF2-40B4-BE49-F238E27FC236}">
                <a16:creationId xmlns:a16="http://schemas.microsoft.com/office/drawing/2014/main" id="{1633D806-F0A9-437C-B3FE-96C3A694F200}"/>
              </a:ext>
            </a:extLst>
          </p:cNvPr>
          <p:cNvSpPr txBox="1"/>
          <p:nvPr/>
        </p:nvSpPr>
        <p:spPr>
          <a:xfrm>
            <a:off x="4673033" y="3868847"/>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fem.</a:t>
            </a:r>
          </a:p>
        </p:txBody>
      </p:sp>
      <p:sp>
        <p:nvSpPr>
          <p:cNvPr id="38" name="Rectangle: Rounded Corners 37">
            <a:extLst>
              <a:ext uri="{FF2B5EF4-FFF2-40B4-BE49-F238E27FC236}">
                <a16:creationId xmlns:a16="http://schemas.microsoft.com/office/drawing/2014/main" id="{666FBC5E-6D78-433E-A922-BFA240A30D46}"/>
              </a:ext>
            </a:extLst>
          </p:cNvPr>
          <p:cNvSpPr/>
          <p:nvPr/>
        </p:nvSpPr>
        <p:spPr>
          <a:xfrm rot="16200000">
            <a:off x="7433402" y="2270646"/>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EDB94FB-BDCB-4A61-B033-C55C788F8E53}"/>
              </a:ext>
            </a:extLst>
          </p:cNvPr>
          <p:cNvSpPr/>
          <p:nvPr/>
        </p:nvSpPr>
        <p:spPr>
          <a:xfrm rot="16200000">
            <a:off x="7406761" y="260260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Oval 39">
            <a:extLst>
              <a:ext uri="{FF2B5EF4-FFF2-40B4-BE49-F238E27FC236}">
                <a16:creationId xmlns:a16="http://schemas.microsoft.com/office/drawing/2014/main" id="{711113F6-5BEB-4E94-B837-8B477B0A59E0}"/>
              </a:ext>
            </a:extLst>
          </p:cNvPr>
          <p:cNvSpPr/>
          <p:nvPr/>
        </p:nvSpPr>
        <p:spPr>
          <a:xfrm>
            <a:off x="9490614" y="374838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54A86922-4189-4926-AB1C-985CE79B079F}"/>
              </a:ext>
            </a:extLst>
          </p:cNvPr>
          <p:cNvSpPr/>
          <p:nvPr/>
        </p:nvSpPr>
        <p:spPr>
          <a:xfrm>
            <a:off x="6926469" y="3231191"/>
            <a:ext cx="2392549" cy="1251388"/>
          </a:xfrm>
          <a:prstGeom prst="wedgeRoundRectCallout">
            <a:avLst>
              <a:gd name="adj1" fmla="val 24617"/>
              <a:gd name="adj2" fmla="val 432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4C4D253F-400C-4130-8E37-50531E7BF422}"/>
              </a:ext>
            </a:extLst>
          </p:cNvPr>
          <p:cNvSpPr txBox="1"/>
          <p:nvPr/>
        </p:nvSpPr>
        <p:spPr>
          <a:xfrm>
            <a:off x="6926469" y="3475928"/>
            <a:ext cx="2392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prunes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délicieuses</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69E2147A-EEC7-43F0-8E11-E2A7C409E122}"/>
              </a:ext>
            </a:extLst>
          </p:cNvPr>
          <p:cNvSpPr txBox="1"/>
          <p:nvPr/>
        </p:nvSpPr>
        <p:spPr>
          <a:xfrm>
            <a:off x="6191837" y="309428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4" name="TextBox 43">
            <a:extLst>
              <a:ext uri="{FF2B5EF4-FFF2-40B4-BE49-F238E27FC236}">
                <a16:creationId xmlns:a16="http://schemas.microsoft.com/office/drawing/2014/main" id="{76A33D49-C44E-4DB3-BF34-80D1A62ADBC1}"/>
              </a:ext>
            </a:extLst>
          </p:cNvPr>
          <p:cNvSpPr txBox="1"/>
          <p:nvPr/>
        </p:nvSpPr>
        <p:spPr>
          <a:xfrm>
            <a:off x="9974373" y="3203613"/>
            <a:ext cx="594887" cy="516821"/>
          </a:xfrm>
          <a:prstGeom prst="rect">
            <a:avLst/>
          </a:prstGeom>
          <a:noFill/>
          <a:ln w="28575">
            <a:solidFill>
              <a:srgbClr val="00B0F0"/>
            </a:solidFill>
          </a:ln>
        </p:spPr>
        <p:txBody>
          <a:bodyPr wrap="square" rtlCol="0">
            <a:spAutoFit/>
          </a:bodyPr>
          <a:lstStyle/>
          <a:p>
            <a:endParaRPr lang="en-GB" dirty="0"/>
          </a:p>
        </p:txBody>
      </p:sp>
      <p:sp>
        <p:nvSpPr>
          <p:cNvPr id="45" name="TextBox 44">
            <a:extLst>
              <a:ext uri="{FF2B5EF4-FFF2-40B4-BE49-F238E27FC236}">
                <a16:creationId xmlns:a16="http://schemas.microsoft.com/office/drawing/2014/main" id="{DC1E80A6-6C5E-4F77-8C11-B31C1DD0E142}"/>
              </a:ext>
            </a:extLst>
          </p:cNvPr>
          <p:cNvSpPr txBox="1"/>
          <p:nvPr/>
        </p:nvSpPr>
        <p:spPr>
          <a:xfrm>
            <a:off x="10659313" y="3231190"/>
            <a:ext cx="1428750" cy="446276"/>
          </a:xfrm>
          <a:prstGeom prst="rect">
            <a:avLst/>
          </a:prstGeom>
          <a:solidFill>
            <a:srgbClr val="DDF6FF"/>
          </a:solidFill>
          <a:ln>
            <a:solidFill>
              <a:srgbClr val="002060"/>
            </a:solidFill>
          </a:ln>
        </p:spPr>
        <p:txBody>
          <a:bodyPr wrap="square" rtlCol="0">
            <a:spAutoFit/>
          </a:bodyPr>
          <a:lstStyle/>
          <a:p>
            <a:r>
              <a:rPr lang="en-GB" sz="2300" dirty="0">
                <a:solidFill>
                  <a:srgbClr val="002060"/>
                </a:solidFill>
                <a:latin typeface="Century Gothic" panose="020B0502020202020204" pitchFamily="34" charset="0"/>
              </a:rPr>
              <a:t>fem.</a:t>
            </a:r>
          </a:p>
        </p:txBody>
      </p:sp>
      <p:pic>
        <p:nvPicPr>
          <p:cNvPr id="46" name="Picture 45">
            <a:extLst>
              <a:ext uri="{FF2B5EF4-FFF2-40B4-BE49-F238E27FC236}">
                <a16:creationId xmlns:a16="http://schemas.microsoft.com/office/drawing/2014/main" id="{0D926B20-E176-4B6F-80EC-340C3D9920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6806" y="3138121"/>
            <a:ext cx="498794" cy="519576"/>
          </a:xfrm>
          <a:prstGeom prst="rect">
            <a:avLst/>
          </a:prstGeom>
        </p:spPr>
      </p:pic>
      <p:sp>
        <p:nvSpPr>
          <p:cNvPr id="47" name="TextBox 46">
            <a:extLst>
              <a:ext uri="{FF2B5EF4-FFF2-40B4-BE49-F238E27FC236}">
                <a16:creationId xmlns:a16="http://schemas.microsoft.com/office/drawing/2014/main" id="{CC6BCF57-1356-4E0C-81D9-4A2561C3C658}"/>
              </a:ext>
            </a:extLst>
          </p:cNvPr>
          <p:cNvSpPr txBox="1"/>
          <p:nvPr/>
        </p:nvSpPr>
        <p:spPr>
          <a:xfrm>
            <a:off x="10659313" y="3866279"/>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masc.</a:t>
            </a:r>
          </a:p>
        </p:txBody>
      </p:sp>
      <p:sp>
        <p:nvSpPr>
          <p:cNvPr id="48" name="Rectangle: Rounded Corners 47">
            <a:extLst>
              <a:ext uri="{FF2B5EF4-FFF2-40B4-BE49-F238E27FC236}">
                <a16:creationId xmlns:a16="http://schemas.microsoft.com/office/drawing/2014/main" id="{D563D214-289F-45C4-80E8-9C9598CBE3FE}"/>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E54AE636-46A1-4FA2-9610-B253F5058DE4}"/>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Oval 49">
            <a:extLst>
              <a:ext uri="{FF2B5EF4-FFF2-40B4-BE49-F238E27FC236}">
                <a16:creationId xmlns:a16="http://schemas.microsoft.com/office/drawing/2014/main" id="{887BCA8B-52EE-47AC-8664-EB1DC1E63B59}"/>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Speech Bubble: Rectangle with Corners Rounded 50">
            <a:extLst>
              <a:ext uri="{FF2B5EF4-FFF2-40B4-BE49-F238E27FC236}">
                <a16:creationId xmlns:a16="http://schemas.microsoft.com/office/drawing/2014/main" id="{8A080140-3151-4EDD-A5A5-76715578E1AB}"/>
              </a:ext>
            </a:extLst>
          </p:cNvPr>
          <p:cNvSpPr/>
          <p:nvPr/>
        </p:nvSpPr>
        <p:spPr>
          <a:xfrm>
            <a:off x="916703" y="5149319"/>
            <a:ext cx="2392549" cy="1255828"/>
          </a:xfrm>
          <a:prstGeom prst="wedgeRoundRectCallout">
            <a:avLst>
              <a:gd name="adj1" fmla="val 31290"/>
              <a:gd name="adj2" fmla="val 4490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F0DA1D89-09B2-4F03-BB39-94F6D03551D5}"/>
              </a:ext>
            </a:extLst>
          </p:cNvPr>
          <p:cNvSpPr txBox="1"/>
          <p:nvPr/>
        </p:nvSpPr>
        <p:spPr>
          <a:xfrm>
            <a:off x="940189" y="5381272"/>
            <a:ext cx="23953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petits pois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verts.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E0EC7650-D86D-41F4-901E-E6E638D6BAED}"/>
              </a:ext>
            </a:extLst>
          </p:cNvPr>
          <p:cNvSpPr txBox="1"/>
          <p:nvPr/>
        </p:nvSpPr>
        <p:spPr>
          <a:xfrm>
            <a:off x="147376" y="504803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4" name="TextBox 53">
            <a:extLst>
              <a:ext uri="{FF2B5EF4-FFF2-40B4-BE49-F238E27FC236}">
                <a16:creationId xmlns:a16="http://schemas.microsoft.com/office/drawing/2014/main" id="{BE681C26-11B0-467F-A2B3-EE463C9F92A2}"/>
              </a:ext>
            </a:extLst>
          </p:cNvPr>
          <p:cNvSpPr txBox="1"/>
          <p:nvPr/>
        </p:nvSpPr>
        <p:spPr>
          <a:xfrm>
            <a:off x="3990872" y="5157360"/>
            <a:ext cx="594887" cy="516821"/>
          </a:xfrm>
          <a:prstGeom prst="rect">
            <a:avLst/>
          </a:prstGeom>
          <a:noFill/>
          <a:ln w="28575">
            <a:solidFill>
              <a:srgbClr val="00B0F0"/>
            </a:solidFill>
          </a:ln>
        </p:spPr>
        <p:txBody>
          <a:bodyPr wrap="square" rtlCol="0">
            <a:spAutoFit/>
          </a:bodyPr>
          <a:lstStyle/>
          <a:p>
            <a:endParaRPr lang="en-GB" dirty="0"/>
          </a:p>
        </p:txBody>
      </p:sp>
      <p:sp>
        <p:nvSpPr>
          <p:cNvPr id="55" name="TextBox 54">
            <a:extLst>
              <a:ext uri="{FF2B5EF4-FFF2-40B4-BE49-F238E27FC236}">
                <a16:creationId xmlns:a16="http://schemas.microsoft.com/office/drawing/2014/main" id="{45564CB0-A959-4A5E-908C-7767459CC940}"/>
              </a:ext>
            </a:extLst>
          </p:cNvPr>
          <p:cNvSpPr txBox="1"/>
          <p:nvPr/>
        </p:nvSpPr>
        <p:spPr>
          <a:xfrm>
            <a:off x="4675812" y="5184937"/>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fem.</a:t>
            </a:r>
          </a:p>
        </p:txBody>
      </p:sp>
      <p:pic>
        <p:nvPicPr>
          <p:cNvPr id="56" name="Picture 55">
            <a:extLst>
              <a:ext uri="{FF2B5EF4-FFF2-40B4-BE49-F238E27FC236}">
                <a16:creationId xmlns:a16="http://schemas.microsoft.com/office/drawing/2014/main" id="{7143BDC2-8C4F-4C58-87C3-1C5D0F8548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0215" y="5716457"/>
            <a:ext cx="498794" cy="519576"/>
          </a:xfrm>
          <a:prstGeom prst="rect">
            <a:avLst/>
          </a:prstGeom>
        </p:spPr>
      </p:pic>
      <p:sp>
        <p:nvSpPr>
          <p:cNvPr id="57" name="TextBox 56">
            <a:extLst>
              <a:ext uri="{FF2B5EF4-FFF2-40B4-BE49-F238E27FC236}">
                <a16:creationId xmlns:a16="http://schemas.microsoft.com/office/drawing/2014/main" id="{DCA5FEA6-A932-4113-9B5C-264A98F5FEB4}"/>
              </a:ext>
            </a:extLst>
          </p:cNvPr>
          <p:cNvSpPr txBox="1"/>
          <p:nvPr/>
        </p:nvSpPr>
        <p:spPr>
          <a:xfrm>
            <a:off x="4675812" y="5820026"/>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masc.</a:t>
            </a:r>
          </a:p>
        </p:txBody>
      </p:sp>
      <p:sp>
        <p:nvSpPr>
          <p:cNvPr id="58" name="Rectangle: Rounded Corners 57">
            <a:extLst>
              <a:ext uri="{FF2B5EF4-FFF2-40B4-BE49-F238E27FC236}">
                <a16:creationId xmlns:a16="http://schemas.microsoft.com/office/drawing/2014/main" id="{6A93FDCF-8E2A-4D8E-A9D7-6D69CCF7EAAB}"/>
              </a:ext>
            </a:extLst>
          </p:cNvPr>
          <p:cNvSpPr/>
          <p:nvPr/>
        </p:nvSpPr>
        <p:spPr>
          <a:xfrm rot="16200000">
            <a:off x="7436181" y="422182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8237FC54-42EA-445A-8DBB-78FE163CB441}"/>
              </a:ext>
            </a:extLst>
          </p:cNvPr>
          <p:cNvSpPr/>
          <p:nvPr/>
        </p:nvSpPr>
        <p:spPr>
          <a:xfrm rot="16200000">
            <a:off x="7409540" y="455378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Oval 59">
            <a:extLst>
              <a:ext uri="{FF2B5EF4-FFF2-40B4-BE49-F238E27FC236}">
                <a16:creationId xmlns:a16="http://schemas.microsoft.com/office/drawing/2014/main" id="{7E248330-C1B4-4D7F-88F8-C92CD399E77A}"/>
              </a:ext>
            </a:extLst>
          </p:cNvPr>
          <p:cNvSpPr/>
          <p:nvPr/>
        </p:nvSpPr>
        <p:spPr>
          <a:xfrm>
            <a:off x="9493393" y="569956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Speech Bubble: Rectangle with Corners Rounded 60">
            <a:extLst>
              <a:ext uri="{FF2B5EF4-FFF2-40B4-BE49-F238E27FC236}">
                <a16:creationId xmlns:a16="http://schemas.microsoft.com/office/drawing/2014/main" id="{45574FB6-EEDE-4AA5-BD1F-B61F7A3EE56A}"/>
              </a:ext>
            </a:extLst>
          </p:cNvPr>
          <p:cNvSpPr/>
          <p:nvPr/>
        </p:nvSpPr>
        <p:spPr>
          <a:xfrm>
            <a:off x="6929248" y="5182369"/>
            <a:ext cx="2392549" cy="1222778"/>
          </a:xfrm>
          <a:prstGeom prst="wedgeRoundRectCallout">
            <a:avLst>
              <a:gd name="adj1" fmla="val 25224"/>
              <a:gd name="adj2" fmla="val 485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BA255A2A-A344-4232-8427-27CF1FD55A03}"/>
              </a:ext>
            </a:extLst>
          </p:cNvPr>
          <p:cNvSpPr txBox="1"/>
          <p:nvPr/>
        </p:nvSpPr>
        <p:spPr>
          <a:xfrm>
            <a:off x="7022481" y="5479295"/>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a:t>
            </a:r>
            <a:r>
              <a:rPr lang="en-GB" sz="2000" kern="1200" dirty="0" err="1">
                <a:solidFill>
                  <a:srgbClr val="1F4E79"/>
                </a:solidFill>
                <a:latin typeface="Century Gothic" panose="020B0502020202020204" pitchFamily="34" charset="0"/>
                <a:ea typeface="+mn-ea"/>
                <a:cs typeface="+mn-cs"/>
              </a:rPr>
              <a:t>jours</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très</a:t>
            </a:r>
            <a:r>
              <a:rPr lang="en-GB" sz="2000" kern="1200" dirty="0">
                <a:solidFill>
                  <a:srgbClr val="1F4E79"/>
                </a:solidFill>
                <a:latin typeface="Century Gothic" panose="020B0502020202020204" pitchFamily="34" charset="0"/>
                <a:ea typeface="+mn-ea"/>
                <a:cs typeface="+mn-cs"/>
              </a:rPr>
              <a:t> longs.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2F8D2C-1981-42A6-A1E0-FAFA9000AF61}"/>
              </a:ext>
            </a:extLst>
          </p:cNvPr>
          <p:cNvSpPr txBox="1"/>
          <p:nvPr/>
        </p:nvSpPr>
        <p:spPr>
          <a:xfrm>
            <a:off x="6194616" y="5045464"/>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64" name="TextBox 63">
            <a:extLst>
              <a:ext uri="{FF2B5EF4-FFF2-40B4-BE49-F238E27FC236}">
                <a16:creationId xmlns:a16="http://schemas.microsoft.com/office/drawing/2014/main" id="{DCA7100B-BD49-4573-A502-F92E56704F82}"/>
              </a:ext>
            </a:extLst>
          </p:cNvPr>
          <p:cNvSpPr txBox="1"/>
          <p:nvPr/>
        </p:nvSpPr>
        <p:spPr>
          <a:xfrm>
            <a:off x="9977152" y="5154792"/>
            <a:ext cx="594887" cy="516821"/>
          </a:xfrm>
          <a:prstGeom prst="rect">
            <a:avLst/>
          </a:prstGeom>
          <a:noFill/>
          <a:ln w="28575">
            <a:solidFill>
              <a:srgbClr val="00B0F0"/>
            </a:solidFill>
          </a:ln>
        </p:spPr>
        <p:txBody>
          <a:bodyPr wrap="square" rtlCol="0">
            <a:spAutoFit/>
          </a:bodyPr>
          <a:lstStyle/>
          <a:p>
            <a:endParaRPr lang="en-GB" dirty="0"/>
          </a:p>
        </p:txBody>
      </p:sp>
      <p:sp>
        <p:nvSpPr>
          <p:cNvPr id="65" name="TextBox 64">
            <a:extLst>
              <a:ext uri="{FF2B5EF4-FFF2-40B4-BE49-F238E27FC236}">
                <a16:creationId xmlns:a16="http://schemas.microsoft.com/office/drawing/2014/main" id="{19840A3F-C925-4BA1-BCB1-6EF05C08B38D}"/>
              </a:ext>
            </a:extLst>
          </p:cNvPr>
          <p:cNvSpPr txBox="1"/>
          <p:nvPr/>
        </p:nvSpPr>
        <p:spPr>
          <a:xfrm>
            <a:off x="10662092" y="5182369"/>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masc.</a:t>
            </a:r>
          </a:p>
        </p:txBody>
      </p:sp>
      <p:pic>
        <p:nvPicPr>
          <p:cNvPr id="66" name="Picture 65">
            <a:extLst>
              <a:ext uri="{FF2B5EF4-FFF2-40B4-BE49-F238E27FC236}">
                <a16:creationId xmlns:a16="http://schemas.microsoft.com/office/drawing/2014/main" id="{3DC8037A-0D0B-4C44-97C1-1929C9DC00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8272" y="5036524"/>
            <a:ext cx="498794" cy="519576"/>
          </a:xfrm>
          <a:prstGeom prst="rect">
            <a:avLst/>
          </a:prstGeom>
        </p:spPr>
      </p:pic>
      <p:sp>
        <p:nvSpPr>
          <p:cNvPr id="67" name="TextBox 66">
            <a:extLst>
              <a:ext uri="{FF2B5EF4-FFF2-40B4-BE49-F238E27FC236}">
                <a16:creationId xmlns:a16="http://schemas.microsoft.com/office/drawing/2014/main" id="{30105DA2-48C9-4D6E-8CA0-1B8D132CE8D2}"/>
              </a:ext>
            </a:extLst>
          </p:cNvPr>
          <p:cNvSpPr txBox="1"/>
          <p:nvPr/>
        </p:nvSpPr>
        <p:spPr>
          <a:xfrm>
            <a:off x="10662092" y="5817458"/>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fem.</a:t>
            </a:r>
          </a:p>
        </p:txBody>
      </p:sp>
      <p:sp>
        <p:nvSpPr>
          <p:cNvPr id="5" name="Speech Bubble: Rectangle with Corners Rounded 4">
            <a:extLst>
              <a:ext uri="{FF2B5EF4-FFF2-40B4-BE49-F238E27FC236}">
                <a16:creationId xmlns:a16="http://schemas.microsoft.com/office/drawing/2014/main" id="{90382E13-97AE-4384-BE40-A3BCC4273C10}"/>
              </a:ext>
            </a:extLst>
          </p:cNvPr>
          <p:cNvSpPr/>
          <p:nvPr/>
        </p:nvSpPr>
        <p:spPr>
          <a:xfrm>
            <a:off x="7808686" y="1033981"/>
            <a:ext cx="2359474" cy="1663911"/>
          </a:xfrm>
          <a:prstGeom prst="wedgeRoundRectCallout">
            <a:avLst>
              <a:gd name="adj1" fmla="val 68364"/>
              <a:gd name="adj2" fmla="val -48282"/>
              <a:gd name="adj3" fmla="val 16667"/>
            </a:avLst>
          </a:prstGeom>
          <a:solidFill>
            <a:srgbClr val="786EB1"/>
          </a:solidFill>
          <a:ln>
            <a:solidFill>
              <a:srgbClr val="EFF9F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Le </a:t>
            </a:r>
            <a:r>
              <a:rPr lang="en-GB" sz="2000" dirty="0" err="1">
                <a:latin typeface="Century Gothic" panose="020B0502020202020204" pitchFamily="34" charset="0"/>
              </a:rPr>
              <a:t>jardin</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très</a:t>
            </a:r>
            <a:r>
              <a:rPr lang="en-GB" sz="2000" dirty="0">
                <a:latin typeface="Century Gothic" panose="020B0502020202020204" pitchFamily="34" charset="0"/>
              </a:rPr>
              <a:t> </a:t>
            </a:r>
            <a:r>
              <a:rPr lang="en-GB" sz="2000" dirty="0" err="1">
                <a:latin typeface="Century Gothic" panose="020B0502020202020204" pitchFamily="34" charset="0"/>
              </a:rPr>
              <a:t>joli</a:t>
            </a:r>
            <a:r>
              <a:rPr lang="en-GB" sz="2000" dirty="0">
                <a:latin typeface="Century Gothic" panose="020B0502020202020204" pitchFamily="34" charset="0"/>
              </a:rPr>
              <a:t>.  Il y a </a:t>
            </a:r>
            <a:r>
              <a:rPr lang="en-GB" sz="2000" dirty="0" err="1">
                <a:latin typeface="Century Gothic" panose="020B0502020202020204" pitchFamily="34" charset="0"/>
              </a:rPr>
              <a:t>aussi</a:t>
            </a:r>
            <a:r>
              <a:rPr lang="en-GB" sz="2000" dirty="0">
                <a:latin typeface="Century Gothic" panose="020B0502020202020204" pitchFamily="34" charset="0"/>
              </a:rPr>
              <a:t> beaucoup de fruits. </a:t>
            </a:r>
            <a:r>
              <a:rPr lang="en-GB" sz="2000" dirty="0">
                <a:latin typeface="Century Gothic" panose="020B0502020202020204" pitchFamily="34" charset="0"/>
                <a:sym typeface="Wingdings" panose="05000000000000000000" pitchFamily="2" charset="2"/>
              </a:rPr>
              <a:t></a:t>
            </a:r>
            <a:endParaRPr lang="en-GB" sz="2000" dirty="0">
              <a:latin typeface="Century Gothic" panose="020B0502020202020204" pitchFamily="34" charset="0"/>
            </a:endParaRPr>
          </a:p>
        </p:txBody>
      </p:sp>
      <p:pic>
        <p:nvPicPr>
          <p:cNvPr id="9" name="Picture 8">
            <a:extLst>
              <a:ext uri="{FF2B5EF4-FFF2-40B4-BE49-F238E27FC236}">
                <a16:creationId xmlns:a16="http://schemas.microsoft.com/office/drawing/2014/main" id="{A4EC6B62-AE34-4492-8AB2-BCF1A68DD6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6778" y="2270493"/>
            <a:ext cx="2860096" cy="1430048"/>
          </a:xfrm>
          <a:prstGeom prst="rect">
            <a:avLst/>
          </a:prstGeom>
        </p:spPr>
      </p:pic>
      <p:pic>
        <p:nvPicPr>
          <p:cNvPr id="7" name="Picture 6" descr="Logo&#10;&#10;Description automatically generated">
            <a:extLst>
              <a:ext uri="{FF2B5EF4-FFF2-40B4-BE49-F238E27FC236}">
                <a16:creationId xmlns:a16="http://schemas.microsoft.com/office/drawing/2014/main" id="{EB05E690-023E-455E-8E69-05BD468CD6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8303" y="1666828"/>
            <a:ext cx="1084220" cy="852976"/>
          </a:xfrm>
          <a:prstGeom prst="rect">
            <a:avLst/>
          </a:prstGeom>
        </p:spPr>
      </p:pic>
      <p:pic>
        <p:nvPicPr>
          <p:cNvPr id="68" name="Graphic 67" descr="Teacher">
            <a:extLst>
              <a:ext uri="{FF2B5EF4-FFF2-40B4-BE49-F238E27FC236}">
                <a16:creationId xmlns:a16="http://schemas.microsoft.com/office/drawing/2014/main" id="{023398EB-F3E1-43A7-9636-166913C22C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18" y="288722"/>
            <a:ext cx="914400" cy="914400"/>
          </a:xfrm>
          <a:prstGeom prst="rect">
            <a:avLst/>
          </a:prstGeom>
        </p:spPr>
      </p:pic>
      <p:sp>
        <p:nvSpPr>
          <p:cNvPr id="69" name="Speech Bubble: Rectangle with Corners Rounded 68">
            <a:hlinkClick r:id="" action="ppaction://noaction">
              <a:snd r:embed="rId11" name="Add_W6_20.2M.wav"/>
            </a:hlinkClick>
            <a:extLst>
              <a:ext uri="{FF2B5EF4-FFF2-40B4-BE49-F238E27FC236}">
                <a16:creationId xmlns:a16="http://schemas.microsoft.com/office/drawing/2014/main" id="{9575CE49-D0DA-467A-8828-719379DDDC50}"/>
              </a:ext>
            </a:extLst>
          </p:cNvPr>
          <p:cNvSpPr/>
          <p:nvPr/>
        </p:nvSpPr>
        <p:spPr>
          <a:xfrm>
            <a:off x="869541" y="504492"/>
            <a:ext cx="7468916" cy="391333"/>
          </a:xfrm>
          <a:prstGeom prst="wedgeRoundRectCallout">
            <a:avLst>
              <a:gd name="adj1" fmla="val -53180"/>
              <a:gd name="adj2" fmla="val 1197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pc="-1" dirty="0">
                <a:solidFill>
                  <a:srgbClr val="002060"/>
                </a:solidFill>
                <a:latin typeface="Century Gothic"/>
                <a:ea typeface="Century Gothic"/>
              </a:rPr>
              <a:t>Lis les messages. </a:t>
            </a:r>
            <a:r>
              <a:rPr lang="en-GB" spc="-1" dirty="0" err="1">
                <a:solidFill>
                  <a:srgbClr val="002060"/>
                </a:solidFill>
                <a:latin typeface="Century Gothic" panose="020B0502020202020204" pitchFamily="34" charset="0"/>
                <a:ea typeface="Century Gothic"/>
              </a:rPr>
              <a:t>Choisis</a:t>
            </a:r>
            <a:r>
              <a:rPr lang="en-GB" spc="-1" dirty="0">
                <a:solidFill>
                  <a:srgbClr val="002060"/>
                </a:solidFill>
                <a:latin typeface="Century Gothic" panose="020B0502020202020204" pitchFamily="34" charset="0"/>
                <a:ea typeface="Century Gothic"/>
              </a:rPr>
              <a:t> </a:t>
            </a:r>
            <a:r>
              <a:rPr lang="en-GB" b="1" i="1" spc="-1" dirty="0">
                <a:solidFill>
                  <a:srgbClr val="002060"/>
                </a:solidFill>
                <a:latin typeface="Century Gothic" panose="020B0502020202020204" pitchFamily="34" charset="0"/>
                <a:ea typeface="Century Gothic"/>
              </a:rPr>
              <a:t>m</a:t>
            </a:r>
            <a:r>
              <a:rPr lang="en-GB" spc="-1" dirty="0">
                <a:solidFill>
                  <a:srgbClr val="002060"/>
                </a:solidFill>
                <a:latin typeface="Century Gothic" panose="020B0502020202020204" pitchFamily="34" charset="0"/>
                <a:ea typeface="Century Gothic"/>
              </a:rPr>
              <a:t> </a:t>
            </a:r>
            <a:r>
              <a:rPr lang="en-GB" spc="-1" dirty="0" err="1">
                <a:solidFill>
                  <a:srgbClr val="002060"/>
                </a:solidFill>
                <a:latin typeface="Century Gothic" panose="020B0502020202020204" pitchFamily="34" charset="0"/>
                <a:ea typeface="Century Gothic"/>
              </a:rPr>
              <a:t>ou</a:t>
            </a:r>
            <a:r>
              <a:rPr lang="en-GB" spc="-1" dirty="0">
                <a:solidFill>
                  <a:srgbClr val="002060"/>
                </a:solidFill>
                <a:latin typeface="Century Gothic" panose="020B0502020202020204" pitchFamily="34" charset="0"/>
                <a:ea typeface="Century Gothic"/>
              </a:rPr>
              <a:t> </a:t>
            </a:r>
            <a:r>
              <a:rPr lang="en-GB" b="1" i="1" spc="-1" dirty="0">
                <a:solidFill>
                  <a:srgbClr val="002060"/>
                </a:solidFill>
                <a:latin typeface="Century Gothic" panose="020B0502020202020204" pitchFamily="34" charset="0"/>
                <a:ea typeface="Century Gothic"/>
              </a:rPr>
              <a:t>f</a:t>
            </a:r>
            <a:r>
              <a:rPr lang="en-GB" b="1" spc="-1" dirty="0">
                <a:solidFill>
                  <a:srgbClr val="002060"/>
                </a:solidFill>
                <a:latin typeface="Century Gothic" panose="020B0502020202020204" pitchFamily="34" charset="0"/>
                <a:ea typeface="Century Gothic"/>
              </a:rPr>
              <a:t> </a:t>
            </a:r>
            <a:r>
              <a:rPr lang="en-GB" spc="-1" dirty="0">
                <a:solidFill>
                  <a:srgbClr val="002060"/>
                </a:solidFill>
                <a:latin typeface="Century Gothic" panose="020B0502020202020204" pitchFamily="34" charset="0"/>
                <a:ea typeface="Century Gothic"/>
              </a:rPr>
              <a:t>pour </a:t>
            </a:r>
            <a:r>
              <a:rPr lang="en-GB" spc="-1" dirty="0" err="1">
                <a:solidFill>
                  <a:srgbClr val="002060"/>
                </a:solidFill>
                <a:latin typeface="Century Gothic" panose="020B0502020202020204" pitchFamily="34" charset="0"/>
                <a:ea typeface="Century Gothic"/>
              </a:rPr>
              <a:t>chaque</a:t>
            </a:r>
            <a:r>
              <a:rPr lang="en-GB" spc="-1" dirty="0">
                <a:solidFill>
                  <a:srgbClr val="002060"/>
                </a:solidFill>
                <a:latin typeface="Century Gothic" panose="020B0502020202020204" pitchFamily="34" charset="0"/>
                <a:ea typeface="Century Gothic"/>
              </a:rPr>
              <a:t> mot de 1 à 6 .</a:t>
            </a:r>
            <a:endParaRPr lang="en-GB" spc="-1" dirty="0">
              <a:solidFill>
                <a:prstClr val="black"/>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animBg="1"/>
      <p:bldP spid="22" grpId="0" animBg="1"/>
      <p:bldP spid="23" grpId="0" animBg="1"/>
      <p:bldP spid="25" grpId="0" animBg="1"/>
      <p:bldP spid="26" grpId="0" animBg="1"/>
      <p:bldP spid="27" grpId="0" animBg="1"/>
      <p:bldP spid="28" grpId="0" animBg="1"/>
      <p:bldP spid="30" grpId="0" animBg="1"/>
      <p:bldP spid="31" grpId="0"/>
      <p:bldP spid="33" grpId="0" animBg="1"/>
      <p:bldP spid="34" grpId="0" animBg="1"/>
      <p:bldP spid="35" grpId="0" animBg="1"/>
      <p:bldP spid="37" grpId="0" animBg="1"/>
      <p:bldP spid="38" grpId="0" animBg="1"/>
      <p:bldP spid="39" grpId="0" animBg="1"/>
      <p:bldP spid="40" grpId="0" animBg="1"/>
      <p:bldP spid="41" grpId="0" animBg="1"/>
      <p:bldP spid="42" grpId="0"/>
      <p:bldP spid="43" grpId="0" animBg="1"/>
      <p:bldP spid="44" grpId="0" animBg="1"/>
      <p:bldP spid="45" grpId="0" animBg="1"/>
      <p:bldP spid="47" grpId="0" animBg="1"/>
      <p:bldP spid="48" grpId="0" animBg="1"/>
      <p:bldP spid="49" grpId="0" animBg="1"/>
      <p:bldP spid="50" grpId="0" animBg="1"/>
      <p:bldP spid="51" grpId="0" animBg="1"/>
      <p:bldP spid="52" grpId="0"/>
      <p:bldP spid="53" grpId="0" animBg="1"/>
      <p:bldP spid="54" grpId="0" animBg="1"/>
      <p:bldP spid="55" grpId="0" animBg="1"/>
      <p:bldP spid="57" grpId="0" animBg="1"/>
      <p:bldP spid="58" grpId="0" animBg="1"/>
      <p:bldP spid="59" grpId="0" animBg="1"/>
      <p:bldP spid="60" grpId="0" animBg="1"/>
      <p:bldP spid="61" grpId="0" animBg="1"/>
      <p:bldP spid="62" grpId="0"/>
      <p:bldP spid="63" grpId="0" animBg="1"/>
      <p:bldP spid="64" grpId="0" animBg="1"/>
      <p:bldP spid="65" grpId="0" animBg="1"/>
      <p:bldP spid="67" grpId="0" animBg="1"/>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30" name="Group 29">
            <a:extLst>
              <a:ext uri="{FF2B5EF4-FFF2-40B4-BE49-F238E27FC236}">
                <a16:creationId xmlns:a16="http://schemas.microsoft.com/office/drawing/2014/main" id="{E59DF9AC-CB7C-4F33-A639-E3FBB833724B}"/>
              </a:ext>
            </a:extLst>
          </p:cNvPr>
          <p:cNvGrpSpPr/>
          <p:nvPr/>
        </p:nvGrpSpPr>
        <p:grpSpPr>
          <a:xfrm>
            <a:off x="3876409" y="1984692"/>
            <a:ext cx="1589774" cy="1412671"/>
            <a:chOff x="3786596" y="1984692"/>
            <a:chExt cx="1589774" cy="1412671"/>
          </a:xfrm>
        </p:grpSpPr>
        <p:pic>
          <p:nvPicPr>
            <p:cNvPr id="31" name="Picture 30" descr="Boy, Hair, Blond, Childhood, Male, Young, Happy, Little">
              <a:hlinkClick r:id="" action="ppaction://noaction">
                <a:snd r:embed="rId4" name="blond.wav"/>
              </a:hlinkClick>
              <a:extLst>
                <a:ext uri="{FF2B5EF4-FFF2-40B4-BE49-F238E27FC236}">
                  <a16:creationId xmlns:a16="http://schemas.microsoft.com/office/drawing/2014/main" id="{4408D8D1-F9A5-45BB-B788-819CB4AA5F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32" name="Arrow: Left 31">
              <a:hlinkClick r:id="" action="ppaction://noaction">
                <a:snd r:embed="rId4" name="blond.wav"/>
              </a:hlinkClick>
              <a:extLst>
                <a:ext uri="{FF2B5EF4-FFF2-40B4-BE49-F238E27FC236}">
                  <a16:creationId xmlns:a16="http://schemas.microsoft.com/office/drawing/2014/main" id="{4A45B0C2-0E6D-47A1-AC0E-51644FC10232}"/>
                </a:ext>
              </a:extLst>
            </p:cNvPr>
            <p:cNvSpPr/>
            <p:nvPr/>
          </p:nvSpPr>
          <p:spPr>
            <a:xfrm>
              <a:off x="4766770" y="2092360"/>
              <a:ext cx="609600" cy="357951"/>
            </a:xfrm>
            <a:prstGeom prst="lef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pic>
        <p:nvPicPr>
          <p:cNvPr id="33" name="Picture 2" descr="Prisoner, Gangster, Convict, Behind Bars, Prison">
            <a:hlinkClick r:id="" action="ppaction://noaction">
              <a:snd r:embed="rId6" name="prison.wav"/>
            </a:hlinkClick>
            <a:extLst>
              <a:ext uri="{FF2B5EF4-FFF2-40B4-BE49-F238E27FC236}">
                <a16:creationId xmlns:a16="http://schemas.microsoft.com/office/drawing/2014/main" id="{24F52E3C-D8D3-4DD4-95B8-57943BB21C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E0908AA-1F00-46F0-9BF3-1C9B019EE94B}"/>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prison</a:t>
            </a:r>
          </a:p>
        </p:txBody>
      </p:sp>
      <p:sp>
        <p:nvSpPr>
          <p:cNvPr id="35" name="TextBox 34">
            <a:extLst>
              <a:ext uri="{FF2B5EF4-FFF2-40B4-BE49-F238E27FC236}">
                <a16:creationId xmlns:a16="http://schemas.microsoft.com/office/drawing/2014/main" id="{916C59B1-01D8-4F41-BBB3-361A1A10B8ED}"/>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blond</a:t>
            </a:r>
          </a:p>
        </p:txBody>
      </p:sp>
      <p:sp>
        <p:nvSpPr>
          <p:cNvPr id="37" name="TextBox 36">
            <a:extLst>
              <a:ext uri="{FF2B5EF4-FFF2-40B4-BE49-F238E27FC236}">
                <a16:creationId xmlns:a16="http://schemas.microsoft.com/office/drawing/2014/main" id="{A61D6E67-7872-406E-A601-B9C18C079FC1}"/>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coton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26C996D4-9A2E-4DD0-B941-AF88E65E2F35}"/>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concert</a:t>
            </a:r>
          </a:p>
        </p:txBody>
      </p:sp>
      <p:pic>
        <p:nvPicPr>
          <p:cNvPr id="40" name="Picture 12" descr="Salon Clip Art">
            <a:hlinkClick r:id="" action="ppaction://noaction">
              <a:snd r:embed="rId8" name="salon.wav"/>
            </a:hlinkClick>
            <a:extLst>
              <a:ext uri="{FF2B5EF4-FFF2-40B4-BE49-F238E27FC236}">
                <a16:creationId xmlns:a16="http://schemas.microsoft.com/office/drawing/2014/main" id="{446C9F59-9F78-4524-AD04-02183328C1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374A3977-59EA-4B3B-91C1-F79EDE007E29}"/>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salon</a:t>
            </a:r>
          </a:p>
        </p:txBody>
      </p:sp>
      <p:pic>
        <p:nvPicPr>
          <p:cNvPr id="42" name="Picture 41">
            <a:hlinkClick r:id="" action="ppaction://noaction">
              <a:snd r:embed="rId10" name="revision.wav"/>
            </a:hlinkClick>
            <a:extLst>
              <a:ext uri="{FF2B5EF4-FFF2-40B4-BE49-F238E27FC236}">
                <a16:creationId xmlns:a16="http://schemas.microsoft.com/office/drawing/2014/main" id="{7131CAAF-AC0F-4171-9320-BC680297DA0F}"/>
              </a:ext>
            </a:extLst>
          </p:cNvPr>
          <p:cNvPicPr>
            <a:picLocks noChangeAspect="1"/>
          </p:cNvPicPr>
          <p:nvPr/>
        </p:nvPicPr>
        <p:blipFill>
          <a:blip r:embed="rId11"/>
          <a:stretch>
            <a:fillRect/>
          </a:stretch>
        </p:blipFill>
        <p:spPr>
          <a:xfrm>
            <a:off x="7777803" y="4160581"/>
            <a:ext cx="1421334" cy="1409503"/>
          </a:xfrm>
          <a:prstGeom prst="rect">
            <a:avLst/>
          </a:prstGeom>
        </p:spPr>
      </p:pic>
      <p:sp>
        <p:nvSpPr>
          <p:cNvPr id="43" name="TextBox 42">
            <a:extLst>
              <a:ext uri="{FF2B5EF4-FFF2-40B4-BE49-F238E27FC236}">
                <a16:creationId xmlns:a16="http://schemas.microsoft.com/office/drawing/2014/main" id="{90D84E45-CCA3-406A-A5B8-5FE19FAAEBCC}"/>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révision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44" name="Picture 14" descr="Phone Icon Clip Art">
            <a:hlinkClick r:id="" action="ppaction://noaction">
              <a:snd r:embed="rId12" name="contact.wav"/>
            </a:hlinkClick>
            <a:extLst>
              <a:ext uri="{FF2B5EF4-FFF2-40B4-BE49-F238E27FC236}">
                <a16:creationId xmlns:a16="http://schemas.microsoft.com/office/drawing/2014/main" id="{250848BD-4C72-4837-B771-3EDB52F421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BFE72819-F4E8-4F90-8163-048BC9CBFA03}"/>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contact</a:t>
            </a:r>
          </a:p>
        </p:txBody>
      </p:sp>
      <p:pic>
        <p:nvPicPr>
          <p:cNvPr id="46" name="Picture 45">
            <a:hlinkClick r:id="" action="ppaction://noaction">
              <a:snd r:embed="rId14" name="opinion.wav"/>
            </a:hlinkClick>
            <a:extLst>
              <a:ext uri="{FF2B5EF4-FFF2-40B4-BE49-F238E27FC236}">
                <a16:creationId xmlns:a16="http://schemas.microsoft.com/office/drawing/2014/main" id="{C6ADEF68-BDF1-4817-A91F-4AB54DB8921A}"/>
              </a:ext>
            </a:extLst>
          </p:cNvPr>
          <p:cNvPicPr>
            <a:picLocks noChangeAspect="1"/>
          </p:cNvPicPr>
          <p:nvPr/>
        </p:nvPicPr>
        <p:blipFill>
          <a:blip r:embed="rId15"/>
          <a:stretch>
            <a:fillRect/>
          </a:stretch>
        </p:blipFill>
        <p:spPr>
          <a:xfrm>
            <a:off x="8163559" y="2293076"/>
            <a:ext cx="1724566" cy="749314"/>
          </a:xfrm>
          <a:prstGeom prst="rect">
            <a:avLst/>
          </a:prstGeom>
        </p:spPr>
      </p:pic>
      <p:sp>
        <p:nvSpPr>
          <p:cNvPr id="47" name="TextBox 46">
            <a:extLst>
              <a:ext uri="{FF2B5EF4-FFF2-40B4-BE49-F238E27FC236}">
                <a16:creationId xmlns:a16="http://schemas.microsoft.com/office/drawing/2014/main" id="{81F26868-9E57-49D1-B63C-15435FFEF9C2}"/>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opinion</a:t>
            </a:r>
          </a:p>
        </p:txBody>
      </p:sp>
      <p:pic>
        <p:nvPicPr>
          <p:cNvPr id="4" name="Picture 3" descr="A picture containing text, graffiti&#10;&#10;Description automatically generated">
            <a:hlinkClick r:id="" action="ppaction://noaction">
              <a:snd r:embed="rId16" name="concert.wav"/>
            </a:hlinkClick>
            <a:extLst>
              <a:ext uri="{FF2B5EF4-FFF2-40B4-BE49-F238E27FC236}">
                <a16:creationId xmlns:a16="http://schemas.microsoft.com/office/drawing/2014/main" id="{AEE8C54F-1E50-407E-B3E2-FE61FD885E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12430" y="4273930"/>
            <a:ext cx="1797745" cy="1287916"/>
          </a:xfrm>
          <a:prstGeom prst="rect">
            <a:avLst/>
          </a:prstGeom>
        </p:spPr>
      </p:pic>
      <p:pic>
        <p:nvPicPr>
          <p:cNvPr id="6" name="Picture 5" descr="Shape, icon&#10;&#10;Description automatically generated">
            <a:hlinkClick r:id="" action="ppaction://noaction">
              <a:snd r:embed="rId18" name="coton.wav"/>
            </a:hlinkClick>
            <a:extLst>
              <a:ext uri="{FF2B5EF4-FFF2-40B4-BE49-F238E27FC236}">
                <a16:creationId xmlns:a16="http://schemas.microsoft.com/office/drawing/2014/main" id="{1A578BAA-469C-4174-91D6-8B9373F5D7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6140" y="4462069"/>
            <a:ext cx="1368976" cy="1108015"/>
          </a:xfrm>
          <a:prstGeom prst="rect">
            <a:avLst/>
          </a:prstGeom>
        </p:spPr>
      </p:pic>
      <p:pic>
        <p:nvPicPr>
          <p:cNvPr id="36" name="Graphic 35" descr="Teacher">
            <a:extLst>
              <a:ext uri="{FF2B5EF4-FFF2-40B4-BE49-F238E27FC236}">
                <a16:creationId xmlns:a16="http://schemas.microsoft.com/office/drawing/2014/main" id="{CFB63800-FE4F-4E58-AD3D-DCB6E1BD10C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18292" y="20997"/>
            <a:ext cx="914400" cy="914400"/>
          </a:xfrm>
          <a:prstGeom prst="rect">
            <a:avLst/>
          </a:prstGeom>
        </p:spPr>
      </p:pic>
      <p:sp>
        <p:nvSpPr>
          <p:cNvPr id="38" name="Speech Bubble: Rectangle with Corners Rounded 37">
            <a:hlinkClick r:id="" action="ppaction://noaction">
              <a:snd r:embed="rId22" name="Prononce les mots.wav"/>
            </a:hlinkClick>
            <a:extLst>
              <a:ext uri="{FF2B5EF4-FFF2-40B4-BE49-F238E27FC236}">
                <a16:creationId xmlns:a16="http://schemas.microsoft.com/office/drawing/2014/main" id="{881977F9-12A6-4722-8114-3BB5232039C0}"/>
              </a:ext>
            </a:extLst>
          </p:cNvPr>
          <p:cNvSpPr/>
          <p:nvPr/>
        </p:nvSpPr>
        <p:spPr>
          <a:xfrm>
            <a:off x="2632692" y="135963"/>
            <a:ext cx="4241586" cy="547644"/>
          </a:xfrm>
          <a:prstGeom prst="wedgeRoundRectCallout">
            <a:avLst>
              <a:gd name="adj1" fmla="val -5660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[1/3]</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100"/>
                                  </p:stCondLst>
                                  <p:childTnLst>
                                    <p:anim calcmode="lin" valueType="num">
                                      <p:cBhvr additive="base">
                                        <p:cTn id="6" dur="30000"/>
                                        <p:tgtEl>
                                          <p:spTgt spid="22"/>
                                        </p:tgtEl>
                                        <p:attrNameLst>
                                          <p:attrName>ppt_y</p:attrName>
                                        </p:attrNameLst>
                                      </p:cBhvr>
                                      <p:tavLst>
                                        <p:tav tm="0">
                                          <p:val>
                                            <p:strVal val="#ppt_y"/>
                                          </p:val>
                                        </p:tav>
                                        <p:tav tm="100000">
                                          <p:val>
                                            <p:strVal val="#ppt_y+#ppt_h*1.125000"/>
                                          </p:val>
                                        </p:tav>
                                      </p:tavLst>
                                    </p:anim>
                                    <p:animEffect transition="out" filter="wipe(down)">
                                      <p:cBhvr>
                                        <p:cTn id="7" dur="30000"/>
                                        <p:tgtEl>
                                          <p:spTgt spid="22"/>
                                        </p:tgtEl>
                                      </p:cBhvr>
                                    </p:animEffect>
                                    <p:set>
                                      <p:cBhvr>
                                        <p:cTn id="8" dur="1" fill="hold">
                                          <p:stCondLst>
                                            <p:cond delay="2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2</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34" name="Group 33">
            <a:extLst>
              <a:ext uri="{FF2B5EF4-FFF2-40B4-BE49-F238E27FC236}">
                <a16:creationId xmlns:a16="http://schemas.microsoft.com/office/drawing/2014/main" id="{03537B46-FC41-47EC-A4F5-4E62938BBAAE}"/>
              </a:ext>
            </a:extLst>
          </p:cNvPr>
          <p:cNvGrpSpPr/>
          <p:nvPr/>
        </p:nvGrpSpPr>
        <p:grpSpPr>
          <a:xfrm>
            <a:off x="3876409" y="1984692"/>
            <a:ext cx="1589774" cy="1412671"/>
            <a:chOff x="3786596" y="1984692"/>
            <a:chExt cx="1589774" cy="1412671"/>
          </a:xfrm>
        </p:grpSpPr>
        <p:pic>
          <p:nvPicPr>
            <p:cNvPr id="35" name="Picture 34" descr="Boy, Hair, Blond, Childhood, Male, Young, Happy, Little">
              <a:hlinkClick r:id="" action="ppaction://noaction">
                <a:snd r:embed="rId4" name="blond.wav"/>
              </a:hlinkClick>
              <a:extLst>
                <a:ext uri="{FF2B5EF4-FFF2-40B4-BE49-F238E27FC236}">
                  <a16:creationId xmlns:a16="http://schemas.microsoft.com/office/drawing/2014/main" id="{D209CB34-3B96-47EB-BA77-28337C0E91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Left 36">
              <a:hlinkClick r:id="" action="ppaction://noaction">
                <a:snd r:embed="rId4" name="blond.wav"/>
              </a:hlinkClick>
              <a:extLst>
                <a:ext uri="{FF2B5EF4-FFF2-40B4-BE49-F238E27FC236}">
                  <a16:creationId xmlns:a16="http://schemas.microsoft.com/office/drawing/2014/main" id="{BEF7D6A6-7D55-4C89-A6EF-8552078D8B46}"/>
                </a:ext>
              </a:extLst>
            </p:cNvPr>
            <p:cNvSpPr/>
            <p:nvPr/>
          </p:nvSpPr>
          <p:spPr>
            <a:xfrm>
              <a:off x="4766770" y="2092360"/>
              <a:ext cx="609600" cy="357951"/>
            </a:xfrm>
            <a:prstGeom prst="lef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pic>
        <p:nvPicPr>
          <p:cNvPr id="39" name="Picture 2" descr="Prisoner, Gangster, Convict, Behind Bars, Prison">
            <a:hlinkClick r:id="" action="ppaction://noaction">
              <a:snd r:embed="rId6" name="prison.wav"/>
            </a:hlinkClick>
            <a:extLst>
              <a:ext uri="{FF2B5EF4-FFF2-40B4-BE49-F238E27FC236}">
                <a16:creationId xmlns:a16="http://schemas.microsoft.com/office/drawing/2014/main" id="{9A0426C2-8642-46B9-A1E5-D30C7CD3BF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30469B35-C6CE-4488-9D32-B0A8335CE2CA}"/>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prison</a:t>
            </a:r>
          </a:p>
        </p:txBody>
      </p:sp>
      <p:sp>
        <p:nvSpPr>
          <p:cNvPr id="41" name="TextBox 40">
            <a:extLst>
              <a:ext uri="{FF2B5EF4-FFF2-40B4-BE49-F238E27FC236}">
                <a16:creationId xmlns:a16="http://schemas.microsoft.com/office/drawing/2014/main" id="{AF46FB2F-2360-48C5-8CCA-CF34DE5B3A76}"/>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blond</a:t>
            </a:r>
          </a:p>
        </p:txBody>
      </p:sp>
      <p:sp>
        <p:nvSpPr>
          <p:cNvPr id="42" name="TextBox 41">
            <a:extLst>
              <a:ext uri="{FF2B5EF4-FFF2-40B4-BE49-F238E27FC236}">
                <a16:creationId xmlns:a16="http://schemas.microsoft.com/office/drawing/2014/main" id="{B67E3093-D54A-4484-BA15-FA6B276C0751}"/>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coton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92E96582-E706-4558-B267-EE4182515797}"/>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concert</a:t>
            </a:r>
          </a:p>
        </p:txBody>
      </p:sp>
      <p:pic>
        <p:nvPicPr>
          <p:cNvPr id="44" name="Picture 12" descr="Salon Clip Art">
            <a:hlinkClick r:id="" action="ppaction://noaction">
              <a:snd r:embed="rId8" name="salon.wav"/>
            </a:hlinkClick>
            <a:extLst>
              <a:ext uri="{FF2B5EF4-FFF2-40B4-BE49-F238E27FC236}">
                <a16:creationId xmlns:a16="http://schemas.microsoft.com/office/drawing/2014/main" id="{95A87839-D511-40EA-908A-ACA846AF63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D86FE1DA-02CD-461C-8068-A277B1018F2F}"/>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salon</a:t>
            </a:r>
          </a:p>
        </p:txBody>
      </p:sp>
      <p:pic>
        <p:nvPicPr>
          <p:cNvPr id="46" name="Picture 45">
            <a:hlinkClick r:id="" action="ppaction://noaction">
              <a:snd r:embed="rId10" name="revision.wav"/>
            </a:hlinkClick>
            <a:extLst>
              <a:ext uri="{FF2B5EF4-FFF2-40B4-BE49-F238E27FC236}">
                <a16:creationId xmlns:a16="http://schemas.microsoft.com/office/drawing/2014/main" id="{E7000EB4-F399-404B-A6E4-D1C2C0ED63B6}"/>
              </a:ext>
            </a:extLst>
          </p:cNvPr>
          <p:cNvPicPr>
            <a:picLocks noChangeAspect="1"/>
          </p:cNvPicPr>
          <p:nvPr/>
        </p:nvPicPr>
        <p:blipFill>
          <a:blip r:embed="rId11"/>
          <a:stretch>
            <a:fillRect/>
          </a:stretch>
        </p:blipFill>
        <p:spPr>
          <a:xfrm>
            <a:off x="7777803" y="4160581"/>
            <a:ext cx="1421334" cy="1409503"/>
          </a:xfrm>
          <a:prstGeom prst="rect">
            <a:avLst/>
          </a:prstGeom>
        </p:spPr>
      </p:pic>
      <p:sp>
        <p:nvSpPr>
          <p:cNvPr id="47" name="TextBox 46">
            <a:extLst>
              <a:ext uri="{FF2B5EF4-FFF2-40B4-BE49-F238E27FC236}">
                <a16:creationId xmlns:a16="http://schemas.microsoft.com/office/drawing/2014/main" id="{7C081B83-6E07-437E-85D6-2B5D1628631E}"/>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révision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66" name="Picture 14" descr="Phone Icon Clip Art">
            <a:hlinkClick r:id="" action="ppaction://noaction">
              <a:snd r:embed="rId12" name="contact.wav"/>
            </a:hlinkClick>
            <a:extLst>
              <a:ext uri="{FF2B5EF4-FFF2-40B4-BE49-F238E27FC236}">
                <a16:creationId xmlns:a16="http://schemas.microsoft.com/office/drawing/2014/main" id="{2B25857C-8951-44F6-B658-46B68BE8C46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37C227FE-DA89-49FC-8796-6F312A38C54A}"/>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contact</a:t>
            </a:r>
          </a:p>
        </p:txBody>
      </p:sp>
      <p:pic>
        <p:nvPicPr>
          <p:cNvPr id="68" name="Picture 67">
            <a:hlinkClick r:id="" action="ppaction://noaction">
              <a:snd r:embed="rId14" name="opinion.wav"/>
            </a:hlinkClick>
            <a:extLst>
              <a:ext uri="{FF2B5EF4-FFF2-40B4-BE49-F238E27FC236}">
                <a16:creationId xmlns:a16="http://schemas.microsoft.com/office/drawing/2014/main" id="{F43C3E7A-A1D0-43C0-B09B-8C7105DFCF08}"/>
              </a:ext>
            </a:extLst>
          </p:cNvPr>
          <p:cNvPicPr>
            <a:picLocks noChangeAspect="1"/>
          </p:cNvPicPr>
          <p:nvPr/>
        </p:nvPicPr>
        <p:blipFill>
          <a:blip r:embed="rId15"/>
          <a:stretch>
            <a:fillRect/>
          </a:stretch>
        </p:blipFill>
        <p:spPr>
          <a:xfrm>
            <a:off x="8163559" y="2293076"/>
            <a:ext cx="1724566" cy="749314"/>
          </a:xfrm>
          <a:prstGeom prst="rect">
            <a:avLst/>
          </a:prstGeom>
        </p:spPr>
      </p:pic>
      <p:sp>
        <p:nvSpPr>
          <p:cNvPr id="69" name="TextBox 68">
            <a:extLst>
              <a:ext uri="{FF2B5EF4-FFF2-40B4-BE49-F238E27FC236}">
                <a16:creationId xmlns:a16="http://schemas.microsoft.com/office/drawing/2014/main" id="{21A0CB64-9201-4416-ADEE-A4D5449FDB55}"/>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opinion</a:t>
            </a:r>
          </a:p>
        </p:txBody>
      </p:sp>
      <p:pic>
        <p:nvPicPr>
          <p:cNvPr id="70" name="Picture 69" descr="A picture containing text, graffiti&#10;&#10;Description automatically generated">
            <a:hlinkClick r:id="" action="ppaction://noaction">
              <a:snd r:embed="rId16" name="concert.wav"/>
            </a:hlinkClick>
            <a:extLst>
              <a:ext uri="{FF2B5EF4-FFF2-40B4-BE49-F238E27FC236}">
                <a16:creationId xmlns:a16="http://schemas.microsoft.com/office/drawing/2014/main" id="{A21CEE19-A6F0-4A18-A6C4-5BC09C0F92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12430" y="4273930"/>
            <a:ext cx="1797745" cy="1287916"/>
          </a:xfrm>
          <a:prstGeom prst="rect">
            <a:avLst/>
          </a:prstGeom>
        </p:spPr>
      </p:pic>
      <p:pic>
        <p:nvPicPr>
          <p:cNvPr id="71" name="Picture 70" descr="Shape, icon&#10;&#10;Description automatically generated">
            <a:hlinkClick r:id="" action="ppaction://noaction">
              <a:snd r:embed="rId18" name="coton.wav"/>
            </a:hlinkClick>
            <a:extLst>
              <a:ext uri="{FF2B5EF4-FFF2-40B4-BE49-F238E27FC236}">
                <a16:creationId xmlns:a16="http://schemas.microsoft.com/office/drawing/2014/main" id="{5ED9E66B-EEB7-495C-BD1C-767E60C5EDE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6140" y="4462069"/>
            <a:ext cx="1368976" cy="1108015"/>
          </a:xfrm>
          <a:prstGeom prst="rect">
            <a:avLst/>
          </a:prstGeom>
        </p:spPr>
      </p:pic>
      <p:pic>
        <p:nvPicPr>
          <p:cNvPr id="36" name="Graphic 35" descr="Teacher">
            <a:extLst>
              <a:ext uri="{FF2B5EF4-FFF2-40B4-BE49-F238E27FC236}">
                <a16:creationId xmlns:a16="http://schemas.microsoft.com/office/drawing/2014/main" id="{86131633-CAED-43D3-B193-EADB1E492A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18292" y="20997"/>
            <a:ext cx="914400" cy="914400"/>
          </a:xfrm>
          <a:prstGeom prst="rect">
            <a:avLst/>
          </a:prstGeom>
        </p:spPr>
      </p:pic>
      <p:sp>
        <p:nvSpPr>
          <p:cNvPr id="38" name="Speech Bubble: Rectangle with Corners Rounded 37">
            <a:hlinkClick r:id="" action="ppaction://noaction">
              <a:snd r:embed="rId22" name="Prononce les mots.wav"/>
            </a:hlinkClick>
            <a:extLst>
              <a:ext uri="{FF2B5EF4-FFF2-40B4-BE49-F238E27FC236}">
                <a16:creationId xmlns:a16="http://schemas.microsoft.com/office/drawing/2014/main" id="{23238C4F-821D-4347-A037-B5223775318C}"/>
              </a:ext>
            </a:extLst>
          </p:cNvPr>
          <p:cNvSpPr/>
          <p:nvPr/>
        </p:nvSpPr>
        <p:spPr>
          <a:xfrm>
            <a:off x="2632692" y="135963"/>
            <a:ext cx="4241586" cy="547644"/>
          </a:xfrm>
          <a:prstGeom prst="wedgeRoundRectCallout">
            <a:avLst>
              <a:gd name="adj1" fmla="val -5660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[2/3]</a:t>
            </a:r>
          </a:p>
        </p:txBody>
      </p:sp>
    </p:spTree>
    <p:extLst>
      <p:ext uri="{BB962C8B-B14F-4D97-AF65-F5344CB8AC3E}">
        <p14:creationId xmlns:p14="http://schemas.microsoft.com/office/powerpoint/2010/main" val="2476028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100"/>
                                  </p:stCondLst>
                                  <p:childTnLst>
                                    <p:anim calcmode="lin" valueType="num">
                                      <p:cBhvr additive="base">
                                        <p:cTn id="6" dur="20000"/>
                                        <p:tgtEl>
                                          <p:spTgt spid="22"/>
                                        </p:tgtEl>
                                        <p:attrNameLst>
                                          <p:attrName>ppt_y</p:attrName>
                                        </p:attrNameLst>
                                      </p:cBhvr>
                                      <p:tavLst>
                                        <p:tav tm="0">
                                          <p:val>
                                            <p:strVal val="#ppt_y"/>
                                          </p:val>
                                        </p:tav>
                                        <p:tav tm="100000">
                                          <p:val>
                                            <p:strVal val="#ppt_y+#ppt_h*1.125000"/>
                                          </p:val>
                                        </p:tav>
                                      </p:tavLst>
                                    </p:anim>
                                    <p:animEffect transition="out" filter="wipe(down)">
                                      <p:cBhvr>
                                        <p:cTn id="7" dur="20000"/>
                                        <p:tgtEl>
                                          <p:spTgt spid="22"/>
                                        </p:tgtEl>
                                      </p:cBhvr>
                                    </p:animEffect>
                                    <p:set>
                                      <p:cBhvr>
                                        <p:cTn id="8" dur="1" fill="hold">
                                          <p:stCondLst>
                                            <p:cond delay="1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34" name="Group 33">
            <a:extLst>
              <a:ext uri="{FF2B5EF4-FFF2-40B4-BE49-F238E27FC236}">
                <a16:creationId xmlns:a16="http://schemas.microsoft.com/office/drawing/2014/main" id="{E5A3FAD4-7F3E-4340-BFD8-4DFA75A1FC6F}"/>
              </a:ext>
            </a:extLst>
          </p:cNvPr>
          <p:cNvGrpSpPr/>
          <p:nvPr/>
        </p:nvGrpSpPr>
        <p:grpSpPr>
          <a:xfrm>
            <a:off x="3876409" y="1984692"/>
            <a:ext cx="1589774" cy="1412671"/>
            <a:chOff x="3786596" y="1984692"/>
            <a:chExt cx="1589774" cy="1412671"/>
          </a:xfrm>
        </p:grpSpPr>
        <p:pic>
          <p:nvPicPr>
            <p:cNvPr id="35" name="Picture 34" descr="Boy, Hair, Blond, Childhood, Male, Young, Happy, Little">
              <a:hlinkClick r:id="" action="ppaction://noaction">
                <a:snd r:embed="rId4" name="blond.wav"/>
              </a:hlinkClick>
              <a:extLst>
                <a:ext uri="{FF2B5EF4-FFF2-40B4-BE49-F238E27FC236}">
                  <a16:creationId xmlns:a16="http://schemas.microsoft.com/office/drawing/2014/main" id="{96701584-E2E4-4309-9D09-1A5B69206E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Left 36">
              <a:hlinkClick r:id="" action="ppaction://noaction">
                <a:snd r:embed="rId4" name="blond.wav"/>
              </a:hlinkClick>
              <a:extLst>
                <a:ext uri="{FF2B5EF4-FFF2-40B4-BE49-F238E27FC236}">
                  <a16:creationId xmlns:a16="http://schemas.microsoft.com/office/drawing/2014/main" id="{30489566-8530-4B47-8307-D102576E31DA}"/>
                </a:ext>
              </a:extLst>
            </p:cNvPr>
            <p:cNvSpPr/>
            <p:nvPr/>
          </p:nvSpPr>
          <p:spPr>
            <a:xfrm>
              <a:off x="4766770" y="2092360"/>
              <a:ext cx="609600" cy="357951"/>
            </a:xfrm>
            <a:prstGeom prst="lef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pic>
        <p:nvPicPr>
          <p:cNvPr id="39" name="Picture 2" descr="Prisoner, Gangster, Convict, Behind Bars, Prison">
            <a:hlinkClick r:id="" action="ppaction://noaction">
              <a:snd r:embed="rId6" name="prison.wav"/>
            </a:hlinkClick>
            <a:extLst>
              <a:ext uri="{FF2B5EF4-FFF2-40B4-BE49-F238E27FC236}">
                <a16:creationId xmlns:a16="http://schemas.microsoft.com/office/drawing/2014/main" id="{6ABB966A-3A7F-4C33-A9B4-C774B37C73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D67523D-D3D3-461E-9E06-C5F55690F1D0}"/>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prison</a:t>
            </a:r>
          </a:p>
        </p:txBody>
      </p:sp>
      <p:sp>
        <p:nvSpPr>
          <p:cNvPr id="41" name="TextBox 40">
            <a:extLst>
              <a:ext uri="{FF2B5EF4-FFF2-40B4-BE49-F238E27FC236}">
                <a16:creationId xmlns:a16="http://schemas.microsoft.com/office/drawing/2014/main" id="{71C1FDEF-A814-4CCE-A4C8-D94FC4A59C2E}"/>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blond</a:t>
            </a:r>
          </a:p>
        </p:txBody>
      </p:sp>
      <p:sp>
        <p:nvSpPr>
          <p:cNvPr id="42" name="TextBox 41">
            <a:extLst>
              <a:ext uri="{FF2B5EF4-FFF2-40B4-BE49-F238E27FC236}">
                <a16:creationId xmlns:a16="http://schemas.microsoft.com/office/drawing/2014/main" id="{B81F2891-133A-44AC-9566-7BA964EF1B2F}"/>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coton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B95765B9-EB50-4CAF-A2D4-6E5AF4D31AA7}"/>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concert</a:t>
            </a:r>
          </a:p>
        </p:txBody>
      </p:sp>
      <p:pic>
        <p:nvPicPr>
          <p:cNvPr id="44" name="Picture 12" descr="Salon Clip Art">
            <a:hlinkClick r:id="" action="ppaction://noaction">
              <a:snd r:embed="rId8" name="salon.wav"/>
            </a:hlinkClick>
            <a:extLst>
              <a:ext uri="{FF2B5EF4-FFF2-40B4-BE49-F238E27FC236}">
                <a16:creationId xmlns:a16="http://schemas.microsoft.com/office/drawing/2014/main" id="{D016FB65-2424-4F32-A026-5EE9023B6B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742BA2B9-CEC9-4DE0-8FFB-55616D91C106}"/>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salon</a:t>
            </a:r>
          </a:p>
        </p:txBody>
      </p:sp>
      <p:pic>
        <p:nvPicPr>
          <p:cNvPr id="46" name="Picture 45">
            <a:hlinkClick r:id="" action="ppaction://noaction">
              <a:snd r:embed="rId10" name="revision.wav"/>
            </a:hlinkClick>
            <a:extLst>
              <a:ext uri="{FF2B5EF4-FFF2-40B4-BE49-F238E27FC236}">
                <a16:creationId xmlns:a16="http://schemas.microsoft.com/office/drawing/2014/main" id="{946704D1-A417-4962-8020-00FA242A8383}"/>
              </a:ext>
            </a:extLst>
          </p:cNvPr>
          <p:cNvPicPr>
            <a:picLocks noChangeAspect="1"/>
          </p:cNvPicPr>
          <p:nvPr/>
        </p:nvPicPr>
        <p:blipFill>
          <a:blip r:embed="rId11"/>
          <a:stretch>
            <a:fillRect/>
          </a:stretch>
        </p:blipFill>
        <p:spPr>
          <a:xfrm>
            <a:off x="7777803" y="4160581"/>
            <a:ext cx="1421334" cy="1409503"/>
          </a:xfrm>
          <a:prstGeom prst="rect">
            <a:avLst/>
          </a:prstGeom>
        </p:spPr>
      </p:pic>
      <p:sp>
        <p:nvSpPr>
          <p:cNvPr id="47" name="TextBox 46">
            <a:extLst>
              <a:ext uri="{FF2B5EF4-FFF2-40B4-BE49-F238E27FC236}">
                <a16:creationId xmlns:a16="http://schemas.microsoft.com/office/drawing/2014/main" id="{6EF53BFF-3790-4BD3-9167-D2CF9835C359}"/>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révision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66" name="Picture 14" descr="Phone Icon Clip Art">
            <a:hlinkClick r:id="" action="ppaction://noaction">
              <a:snd r:embed="rId12" name="contact.wav"/>
            </a:hlinkClick>
            <a:extLst>
              <a:ext uri="{FF2B5EF4-FFF2-40B4-BE49-F238E27FC236}">
                <a16:creationId xmlns:a16="http://schemas.microsoft.com/office/drawing/2014/main" id="{EF4D9CC3-A53A-4ECE-9C49-F0DDB3A77F6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91D66776-736A-4C10-B274-8F9389ED45C1}"/>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contact</a:t>
            </a:r>
          </a:p>
        </p:txBody>
      </p:sp>
      <p:pic>
        <p:nvPicPr>
          <p:cNvPr id="68" name="Picture 67">
            <a:hlinkClick r:id="" action="ppaction://noaction">
              <a:snd r:embed="rId14" name="opinion.wav"/>
            </a:hlinkClick>
            <a:extLst>
              <a:ext uri="{FF2B5EF4-FFF2-40B4-BE49-F238E27FC236}">
                <a16:creationId xmlns:a16="http://schemas.microsoft.com/office/drawing/2014/main" id="{43B795CE-08DF-45BA-BA47-1D481A66E08E}"/>
              </a:ext>
            </a:extLst>
          </p:cNvPr>
          <p:cNvPicPr>
            <a:picLocks noChangeAspect="1"/>
          </p:cNvPicPr>
          <p:nvPr/>
        </p:nvPicPr>
        <p:blipFill>
          <a:blip r:embed="rId15"/>
          <a:stretch>
            <a:fillRect/>
          </a:stretch>
        </p:blipFill>
        <p:spPr>
          <a:xfrm>
            <a:off x="8163559" y="2293076"/>
            <a:ext cx="1724566" cy="749314"/>
          </a:xfrm>
          <a:prstGeom prst="rect">
            <a:avLst/>
          </a:prstGeom>
        </p:spPr>
      </p:pic>
      <p:sp>
        <p:nvSpPr>
          <p:cNvPr id="69" name="TextBox 68">
            <a:extLst>
              <a:ext uri="{FF2B5EF4-FFF2-40B4-BE49-F238E27FC236}">
                <a16:creationId xmlns:a16="http://schemas.microsoft.com/office/drawing/2014/main" id="{ADAD83F3-0340-49E5-A989-4BE7B6C3CDE3}"/>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opinion</a:t>
            </a:r>
          </a:p>
        </p:txBody>
      </p:sp>
      <p:pic>
        <p:nvPicPr>
          <p:cNvPr id="70" name="Picture 69" descr="A picture containing text, graffiti&#10;&#10;Description automatically generated">
            <a:hlinkClick r:id="" action="ppaction://noaction">
              <a:snd r:embed="rId16" name="concert.wav"/>
            </a:hlinkClick>
            <a:extLst>
              <a:ext uri="{FF2B5EF4-FFF2-40B4-BE49-F238E27FC236}">
                <a16:creationId xmlns:a16="http://schemas.microsoft.com/office/drawing/2014/main" id="{43EC8DC8-6C15-4C42-8137-4FDB9786DC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12430" y="4273930"/>
            <a:ext cx="1797745" cy="1287916"/>
          </a:xfrm>
          <a:prstGeom prst="rect">
            <a:avLst/>
          </a:prstGeom>
        </p:spPr>
      </p:pic>
      <p:pic>
        <p:nvPicPr>
          <p:cNvPr id="71" name="Picture 70" descr="Shape, icon&#10;&#10;Description automatically generated">
            <a:hlinkClick r:id="" action="ppaction://noaction">
              <a:snd r:embed="rId18" name="coton.wav"/>
            </a:hlinkClick>
            <a:extLst>
              <a:ext uri="{FF2B5EF4-FFF2-40B4-BE49-F238E27FC236}">
                <a16:creationId xmlns:a16="http://schemas.microsoft.com/office/drawing/2014/main" id="{40E13FE8-3FAD-4489-B6C8-73DEF78D6A9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6140" y="4462069"/>
            <a:ext cx="1368976" cy="1108015"/>
          </a:xfrm>
          <a:prstGeom prst="rect">
            <a:avLst/>
          </a:prstGeom>
        </p:spPr>
      </p:pic>
      <p:pic>
        <p:nvPicPr>
          <p:cNvPr id="36" name="Graphic 35" descr="Teacher">
            <a:extLst>
              <a:ext uri="{FF2B5EF4-FFF2-40B4-BE49-F238E27FC236}">
                <a16:creationId xmlns:a16="http://schemas.microsoft.com/office/drawing/2014/main" id="{9402699E-0DB4-431A-B7FB-A93E37EAD2E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18292" y="20997"/>
            <a:ext cx="914400" cy="914400"/>
          </a:xfrm>
          <a:prstGeom prst="rect">
            <a:avLst/>
          </a:prstGeom>
        </p:spPr>
      </p:pic>
      <p:sp>
        <p:nvSpPr>
          <p:cNvPr id="38" name="Speech Bubble: Rectangle with Corners Rounded 37">
            <a:hlinkClick r:id="" action="ppaction://noaction">
              <a:snd r:embed="rId22" name="Prononce les mots.wav"/>
            </a:hlinkClick>
            <a:extLst>
              <a:ext uri="{FF2B5EF4-FFF2-40B4-BE49-F238E27FC236}">
                <a16:creationId xmlns:a16="http://schemas.microsoft.com/office/drawing/2014/main" id="{9143A7F6-3D5F-4918-A3D5-0C8AF54A06ED}"/>
              </a:ext>
            </a:extLst>
          </p:cNvPr>
          <p:cNvSpPr/>
          <p:nvPr/>
        </p:nvSpPr>
        <p:spPr>
          <a:xfrm>
            <a:off x="2632692" y="135963"/>
            <a:ext cx="4241586" cy="547644"/>
          </a:xfrm>
          <a:prstGeom prst="wedgeRoundRectCallout">
            <a:avLst>
              <a:gd name="adj1" fmla="val -5660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[3/3]</a:t>
            </a:r>
          </a:p>
        </p:txBody>
      </p:sp>
    </p:spTree>
    <p:extLst>
      <p:ext uri="{BB962C8B-B14F-4D97-AF65-F5344CB8AC3E}">
        <p14:creationId xmlns:p14="http://schemas.microsoft.com/office/powerpoint/2010/main" val="1518818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100"/>
                                  </p:stCondLst>
                                  <p:childTnLst>
                                    <p:anim calcmode="lin" valueType="num">
                                      <p:cBhvr additive="base">
                                        <p:cTn id="6" dur="15000"/>
                                        <p:tgtEl>
                                          <p:spTgt spid="22"/>
                                        </p:tgtEl>
                                        <p:attrNameLst>
                                          <p:attrName>ppt_y</p:attrName>
                                        </p:attrNameLst>
                                      </p:cBhvr>
                                      <p:tavLst>
                                        <p:tav tm="0">
                                          <p:val>
                                            <p:strVal val="#ppt_y"/>
                                          </p:val>
                                        </p:tav>
                                        <p:tav tm="100000">
                                          <p:val>
                                            <p:strVal val="#ppt_y+#ppt_h*1.125000"/>
                                          </p:val>
                                        </p:tav>
                                      </p:tavLst>
                                    </p:anim>
                                    <p:animEffect transition="out" filter="wipe(down)">
                                      <p:cBhvr>
                                        <p:cTn id="7" dur="15000"/>
                                        <p:tgtEl>
                                          <p:spTgt spid="22"/>
                                        </p:tgtEl>
                                      </p:cBhvr>
                                    </p:animEffect>
                                    <p:set>
                                      <p:cBhvr>
                                        <p:cTn id="8" dur="1" fill="hold">
                                          <p:stCondLst>
                                            <p:cond delay="1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54350" y="5396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om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7"/>
          <a:stretch/>
        </p:blipFill>
        <p:spPr>
          <a:xfrm>
            <a:off x="11047845"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02097" y="956856"/>
            <a:ext cx="1470578"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[om]</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10C1D4-D667-4117-83D5-DC0B860CEA5F}"/>
              </a:ext>
            </a:extLst>
          </p:cNvPr>
          <p:cNvSpPr txBox="1"/>
          <p:nvPr/>
        </p:nvSpPr>
        <p:spPr>
          <a:xfrm>
            <a:off x="1294213" y="4985662"/>
            <a:ext cx="2449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om</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1689C18-9951-4372-855A-4E1B81D34E30}"/>
              </a:ext>
            </a:extLst>
          </p:cNvPr>
          <p:cNvSpPr txBox="1"/>
          <p:nvPr/>
        </p:nvSpPr>
        <p:spPr>
          <a:xfrm>
            <a:off x="8933037" y="5024369"/>
            <a:ext cx="227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om</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ba</a:t>
            </a:r>
            <a:r>
              <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t</a:t>
            </a:r>
          </a:p>
        </p:txBody>
      </p:sp>
      <p:grpSp>
        <p:nvGrpSpPr>
          <p:cNvPr id="25" name="Group 24">
            <a:extLst>
              <a:ext uri="{FF2B5EF4-FFF2-40B4-BE49-F238E27FC236}">
                <a16:creationId xmlns:a16="http://schemas.microsoft.com/office/drawing/2014/main" id="{08A2084E-170E-420B-827F-5D2770FD63BF}"/>
              </a:ext>
            </a:extLst>
          </p:cNvPr>
          <p:cNvGrpSpPr/>
          <p:nvPr/>
        </p:nvGrpSpPr>
        <p:grpSpPr>
          <a:xfrm>
            <a:off x="4862532" y="1855624"/>
            <a:ext cx="2806431" cy="4093440"/>
            <a:chOff x="4862532" y="1855624"/>
            <a:chExt cx="2806431" cy="4093440"/>
          </a:xfrm>
        </p:grpSpPr>
        <p:pic>
          <p:nvPicPr>
            <p:cNvPr id="5" name="Picture 4" descr="A picture containing graphical user interface&#10;&#10;Description automatically generated">
              <a:hlinkClick r:id="" action="ppaction://noaction">
                <a:snd r:embed="rId8" name="non_nom.wav"/>
              </a:hlinkClick>
              <a:extLst>
                <a:ext uri="{FF2B5EF4-FFF2-40B4-BE49-F238E27FC236}">
                  <a16:creationId xmlns:a16="http://schemas.microsoft.com/office/drawing/2014/main" id="{A8084807-1AFE-402B-BF9E-8013E3F3420A}"/>
                </a:ext>
              </a:extLst>
            </p:cNvPr>
            <p:cNvPicPr>
              <a:picLocks noChangeAspect="1"/>
            </p:cNvPicPr>
            <p:nvPr/>
          </p:nvPicPr>
          <p:blipFill rotWithShape="1">
            <a:blip r:embed="rId9">
              <a:extLst>
                <a:ext uri="{28A0092B-C50C-407E-A947-70E740481C1C}">
                  <a14:useLocalDpi xmlns:a14="http://schemas.microsoft.com/office/drawing/2010/main" val="0"/>
                </a:ext>
              </a:extLst>
            </a:blip>
            <a:srcRect l="32801" r="33346"/>
            <a:stretch/>
          </p:blipFill>
          <p:spPr>
            <a:xfrm>
              <a:off x="4897466" y="1855624"/>
              <a:ext cx="2771497" cy="4093440"/>
            </a:xfrm>
            <a:prstGeom prst="rect">
              <a:avLst/>
            </a:prstGeom>
          </p:spPr>
        </p:pic>
        <p:grpSp>
          <p:nvGrpSpPr>
            <p:cNvPr id="16" name="Group 15">
              <a:extLst>
                <a:ext uri="{FF2B5EF4-FFF2-40B4-BE49-F238E27FC236}">
                  <a16:creationId xmlns:a16="http://schemas.microsoft.com/office/drawing/2014/main" id="{7ED3CCA6-E1AD-4F58-842F-8F7658D19DC7}"/>
                </a:ext>
              </a:extLst>
            </p:cNvPr>
            <p:cNvGrpSpPr/>
            <p:nvPr/>
          </p:nvGrpSpPr>
          <p:grpSpPr>
            <a:xfrm>
              <a:off x="4862532" y="4474441"/>
              <a:ext cx="2533175" cy="943924"/>
              <a:chOff x="4862532" y="4474441"/>
              <a:chExt cx="2533175" cy="943924"/>
            </a:xfrm>
          </p:grpSpPr>
          <p:sp>
            <p:nvSpPr>
              <p:cNvPr id="8" name="TextBox 7">
                <a:extLst>
                  <a:ext uri="{FF2B5EF4-FFF2-40B4-BE49-F238E27FC236}">
                    <a16:creationId xmlns:a16="http://schemas.microsoft.com/office/drawing/2014/main" id="{3FD60E27-72B2-4F43-9E0C-1322B3EFD99C}"/>
                  </a:ext>
                </a:extLst>
              </p:cNvPr>
              <p:cNvSpPr txBox="1"/>
              <p:nvPr/>
            </p:nvSpPr>
            <p:spPr>
              <a:xfrm>
                <a:off x="4862532" y="4554729"/>
                <a:ext cx="19025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Pierre</a:t>
                </a:r>
              </a:p>
            </p:txBody>
          </p:sp>
          <p:sp>
            <p:nvSpPr>
              <p:cNvPr id="15" name="Rectangle 14">
                <a:extLst>
                  <a:ext uri="{FF2B5EF4-FFF2-40B4-BE49-F238E27FC236}">
                    <a16:creationId xmlns:a16="http://schemas.microsoft.com/office/drawing/2014/main" id="{16565C0A-0C2F-47C8-A4AA-543F09B01F84}"/>
                  </a:ext>
                </a:extLst>
              </p:cNvPr>
              <p:cNvSpPr/>
              <p:nvPr/>
            </p:nvSpPr>
            <p:spPr>
              <a:xfrm>
                <a:off x="6434796" y="4474441"/>
                <a:ext cx="960911" cy="9439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Picture 10" descr="A picture containing vector graphics&#10;&#10;Description automatically generated">
                <a:hlinkClick r:id="" action="ppaction://noaction">
                  <a:snd r:embed="rId8" name="non_nom.wav"/>
                </a:hlinkClick>
                <a:extLst>
                  <a:ext uri="{FF2B5EF4-FFF2-40B4-BE49-F238E27FC236}">
                    <a16:creationId xmlns:a16="http://schemas.microsoft.com/office/drawing/2014/main" id="{EF6B5DB3-D27E-4DC9-9690-3472B4149F9F}"/>
                  </a:ext>
                </a:extLst>
              </p:cNvPr>
              <p:cNvPicPr>
                <a:picLocks noChangeAspect="1"/>
              </p:cNvPicPr>
              <p:nvPr/>
            </p:nvPicPr>
            <p:blipFill rotWithShape="1">
              <a:blip r:embed="rId10">
                <a:extLst>
                  <a:ext uri="{28A0092B-C50C-407E-A947-70E740481C1C}">
                    <a14:useLocalDpi xmlns:a14="http://schemas.microsoft.com/office/drawing/2010/main" val="0"/>
                  </a:ext>
                </a:extLst>
              </a:blip>
              <a:srcRect b="68817"/>
              <a:stretch/>
            </p:blipFill>
            <p:spPr>
              <a:xfrm>
                <a:off x="6497652" y="4593012"/>
                <a:ext cx="898055" cy="785300"/>
              </a:xfrm>
              <a:prstGeom prst="rect">
                <a:avLst/>
              </a:prstGeom>
            </p:spPr>
          </p:pic>
        </p:grpSp>
      </p:grpSp>
      <p:pic>
        <p:nvPicPr>
          <p:cNvPr id="18" name="Picture 17">
            <a:extLst>
              <a:ext uri="{FF2B5EF4-FFF2-40B4-BE49-F238E27FC236}">
                <a16:creationId xmlns:a16="http://schemas.microsoft.com/office/drawing/2014/main" id="{1BD7D6E3-2D08-4203-BF2E-1755AEA126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388" y="2028621"/>
            <a:ext cx="2697070" cy="2697070"/>
          </a:xfrm>
          <a:prstGeom prst="rect">
            <a:avLst/>
          </a:prstGeom>
        </p:spPr>
      </p:pic>
      <p:pic>
        <p:nvPicPr>
          <p:cNvPr id="21" name="Picture 20">
            <a:extLst>
              <a:ext uri="{FF2B5EF4-FFF2-40B4-BE49-F238E27FC236}">
                <a16:creationId xmlns:a16="http://schemas.microsoft.com/office/drawing/2014/main" id="{0B786066-758E-464D-8F50-BCF95B6A0E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2997" y="2460703"/>
            <a:ext cx="2368615" cy="2264988"/>
          </a:xfrm>
          <a:prstGeom prst="rect">
            <a:avLst/>
          </a:prstGeom>
        </p:spPr>
      </p:pic>
      <p:sp>
        <p:nvSpPr>
          <p:cNvPr id="23" name="TextBox 22">
            <a:extLst>
              <a:ext uri="{FF2B5EF4-FFF2-40B4-BE49-F238E27FC236}">
                <a16:creationId xmlns:a16="http://schemas.microsoft.com/office/drawing/2014/main" id="{AAF6AC5C-4169-4B13-A36F-4F6F5103E616}"/>
              </a:ext>
            </a:extLst>
          </p:cNvPr>
          <p:cNvSpPr txBox="1"/>
          <p:nvPr/>
        </p:nvSpPr>
        <p:spPr>
          <a:xfrm>
            <a:off x="1509305" y="5672859"/>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fall]</a:t>
            </a:r>
          </a:p>
        </p:txBody>
      </p:sp>
      <p:sp>
        <p:nvSpPr>
          <p:cNvPr id="28" name="TextBox 27">
            <a:extLst>
              <a:ext uri="{FF2B5EF4-FFF2-40B4-BE49-F238E27FC236}">
                <a16:creationId xmlns:a16="http://schemas.microsoft.com/office/drawing/2014/main" id="{0788A3B6-5A97-47B2-B87F-D05DFDD89DEA}"/>
              </a:ext>
            </a:extLst>
          </p:cNvPr>
          <p:cNvSpPr txBox="1"/>
          <p:nvPr/>
        </p:nvSpPr>
        <p:spPr>
          <a:xfrm>
            <a:off x="5384638" y="5623090"/>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[name]</a:t>
            </a:r>
          </a:p>
        </p:txBody>
      </p:sp>
    </p:spTree>
    <p:extLst>
      <p:ext uri="{BB962C8B-B14F-4D97-AF65-F5344CB8AC3E}">
        <p14:creationId xmlns:p14="http://schemas.microsoft.com/office/powerpoint/2010/main" val="4151571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n_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n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nom.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omber.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omber.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combat.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comb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14"/>
          <a:stretch/>
        </p:blipFill>
        <p:spPr>
          <a:xfrm>
            <a:off x="10763640"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30045" y="956856"/>
            <a:ext cx="1842630" cy="396360"/>
          </a:xfrm>
          <a:solidFill>
            <a:srgbClr val="FF0066"/>
          </a:solidFill>
        </p:spPr>
        <p:txBody>
          <a:bodyPr/>
          <a:lstStyle/>
          <a:p>
            <a:pPr algn="ctr"/>
            <a:r>
              <a:rPr lang="en-GB" sz="2000" b="1" dirty="0">
                <a:solidFill>
                  <a:schemeClr val="bg1"/>
                </a:solidFill>
                <a:latin typeface="Century Gothic" panose="020B0502020202020204" pitchFamily="34" charset="0"/>
              </a:rPr>
              <a:t>prononciation</a:t>
            </a:r>
          </a:p>
        </p:txBody>
      </p:sp>
      <p:sp>
        <p:nvSpPr>
          <p:cNvPr id="7" name="CustomShape 1">
            <a:extLst>
              <a:ext uri="{FF2B5EF4-FFF2-40B4-BE49-F238E27FC236}">
                <a16:creationId xmlns:a16="http://schemas.microsoft.com/office/drawing/2014/main" id="{12BE5591-C9AA-4FFA-8CBE-9AE38D8F9828}"/>
              </a:ext>
            </a:extLst>
          </p:cNvPr>
          <p:cNvSpPr/>
          <p:nvPr/>
        </p:nvSpPr>
        <p:spPr>
          <a:xfrm>
            <a:off x="6565039" y="-91925"/>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[om]</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25" name="Group 24">
            <a:extLst>
              <a:ext uri="{FF2B5EF4-FFF2-40B4-BE49-F238E27FC236}">
                <a16:creationId xmlns:a16="http://schemas.microsoft.com/office/drawing/2014/main" id="{08A2084E-170E-420B-827F-5D2770FD63BF}"/>
              </a:ext>
            </a:extLst>
          </p:cNvPr>
          <p:cNvGrpSpPr/>
          <p:nvPr/>
        </p:nvGrpSpPr>
        <p:grpSpPr>
          <a:xfrm>
            <a:off x="7014744" y="4020853"/>
            <a:ext cx="1797544" cy="2603249"/>
            <a:chOff x="4862532" y="1855624"/>
            <a:chExt cx="2806431" cy="4093440"/>
          </a:xfrm>
        </p:grpSpPr>
        <p:pic>
          <p:nvPicPr>
            <p:cNvPr id="5" name="Picture 4" descr="A picture containing graphical user interface&#10;&#10;Description automatically generated">
              <a:extLst>
                <a:ext uri="{FF2B5EF4-FFF2-40B4-BE49-F238E27FC236}">
                  <a16:creationId xmlns:a16="http://schemas.microsoft.com/office/drawing/2014/main" id="{A8084807-1AFE-402B-BF9E-8013E3F3420A}"/>
                </a:ext>
              </a:extLst>
            </p:cNvPr>
            <p:cNvPicPr>
              <a:picLocks noChangeAspect="1"/>
            </p:cNvPicPr>
            <p:nvPr/>
          </p:nvPicPr>
          <p:blipFill rotWithShape="1">
            <a:blip r:embed="rId15">
              <a:extLst>
                <a:ext uri="{28A0092B-C50C-407E-A947-70E740481C1C}">
                  <a14:useLocalDpi xmlns:a14="http://schemas.microsoft.com/office/drawing/2010/main" val="0"/>
                </a:ext>
              </a:extLst>
            </a:blip>
            <a:srcRect l="32801" r="33346"/>
            <a:stretch/>
          </p:blipFill>
          <p:spPr>
            <a:xfrm>
              <a:off x="4897466" y="1855624"/>
              <a:ext cx="2771497" cy="4093440"/>
            </a:xfrm>
            <a:prstGeom prst="rect">
              <a:avLst/>
            </a:prstGeom>
          </p:spPr>
        </p:pic>
        <p:grpSp>
          <p:nvGrpSpPr>
            <p:cNvPr id="16" name="Group 15">
              <a:extLst>
                <a:ext uri="{FF2B5EF4-FFF2-40B4-BE49-F238E27FC236}">
                  <a16:creationId xmlns:a16="http://schemas.microsoft.com/office/drawing/2014/main" id="{7ED3CCA6-E1AD-4F58-842F-8F7658D19DC7}"/>
                </a:ext>
              </a:extLst>
            </p:cNvPr>
            <p:cNvGrpSpPr/>
            <p:nvPr/>
          </p:nvGrpSpPr>
          <p:grpSpPr>
            <a:xfrm>
              <a:off x="4862532" y="4474441"/>
              <a:ext cx="2533175" cy="943924"/>
              <a:chOff x="4862532" y="4474441"/>
              <a:chExt cx="2533175" cy="943924"/>
            </a:xfrm>
          </p:grpSpPr>
          <p:sp>
            <p:nvSpPr>
              <p:cNvPr id="8" name="TextBox 7">
                <a:extLst>
                  <a:ext uri="{FF2B5EF4-FFF2-40B4-BE49-F238E27FC236}">
                    <a16:creationId xmlns:a16="http://schemas.microsoft.com/office/drawing/2014/main" id="{3FD60E27-72B2-4F43-9E0C-1322B3EFD99C}"/>
                  </a:ext>
                </a:extLst>
              </p:cNvPr>
              <p:cNvSpPr txBox="1"/>
              <p:nvPr/>
            </p:nvSpPr>
            <p:spPr>
              <a:xfrm>
                <a:off x="4862532" y="4554730"/>
                <a:ext cx="1902542" cy="6291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Pierre</a:t>
                </a:r>
              </a:p>
            </p:txBody>
          </p:sp>
          <p:sp>
            <p:nvSpPr>
              <p:cNvPr id="15" name="Rectangle 14">
                <a:extLst>
                  <a:ext uri="{FF2B5EF4-FFF2-40B4-BE49-F238E27FC236}">
                    <a16:creationId xmlns:a16="http://schemas.microsoft.com/office/drawing/2014/main" id="{16565C0A-0C2F-47C8-A4AA-543F09B01F84}"/>
                  </a:ext>
                </a:extLst>
              </p:cNvPr>
              <p:cNvSpPr/>
              <p:nvPr/>
            </p:nvSpPr>
            <p:spPr>
              <a:xfrm>
                <a:off x="6434796" y="4474441"/>
                <a:ext cx="960911" cy="9439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Picture 10" descr="A picture containing vector graphics&#10;&#10;Description automatically generated">
                <a:extLst>
                  <a:ext uri="{FF2B5EF4-FFF2-40B4-BE49-F238E27FC236}">
                    <a16:creationId xmlns:a16="http://schemas.microsoft.com/office/drawing/2014/main" id="{EF6B5DB3-D27E-4DC9-9690-3472B4149F9F}"/>
                  </a:ext>
                </a:extLst>
              </p:cNvPr>
              <p:cNvPicPr>
                <a:picLocks noChangeAspect="1"/>
              </p:cNvPicPr>
              <p:nvPr/>
            </p:nvPicPr>
            <p:blipFill rotWithShape="1">
              <a:blip r:embed="rId16">
                <a:extLst>
                  <a:ext uri="{28A0092B-C50C-407E-A947-70E740481C1C}">
                    <a14:useLocalDpi xmlns:a14="http://schemas.microsoft.com/office/drawing/2010/main" val="0"/>
                  </a:ext>
                </a:extLst>
              </a:blip>
              <a:srcRect b="68817"/>
              <a:stretch/>
            </p:blipFill>
            <p:spPr>
              <a:xfrm>
                <a:off x="6497652" y="4593012"/>
                <a:ext cx="898055" cy="785300"/>
              </a:xfrm>
              <a:prstGeom prst="rect">
                <a:avLst/>
              </a:prstGeom>
            </p:spPr>
          </p:pic>
        </p:grpSp>
      </p:grpSp>
      <p:sp>
        <p:nvSpPr>
          <p:cNvPr id="28" name="TextBox 27">
            <a:extLst>
              <a:ext uri="{FF2B5EF4-FFF2-40B4-BE49-F238E27FC236}">
                <a16:creationId xmlns:a16="http://schemas.microsoft.com/office/drawing/2014/main" id="{0788A3B6-5A97-47B2-B87F-D05DFDD89DEA}"/>
              </a:ext>
            </a:extLst>
          </p:cNvPr>
          <p:cNvSpPr txBox="1"/>
          <p:nvPr/>
        </p:nvSpPr>
        <p:spPr>
          <a:xfrm>
            <a:off x="6907982" y="6393270"/>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[name]</a:t>
            </a:r>
          </a:p>
        </p:txBody>
      </p:sp>
      <p:sp>
        <p:nvSpPr>
          <p:cNvPr id="19" name="CustomShape 1">
            <a:extLst>
              <a:ext uri="{FF2B5EF4-FFF2-40B4-BE49-F238E27FC236}">
                <a16:creationId xmlns:a16="http://schemas.microsoft.com/office/drawing/2014/main" id="{75B3239D-2D1D-4A47-99DC-4F728C846C3D}"/>
              </a:ext>
            </a:extLst>
          </p:cNvPr>
          <p:cNvSpPr/>
          <p:nvPr/>
        </p:nvSpPr>
        <p:spPr>
          <a:xfrm>
            <a:off x="277611" y="-75270"/>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A11060A4-293F-418F-8D8B-BB46CF260DC8}"/>
              </a:ext>
            </a:extLst>
          </p:cNvPr>
          <p:cNvSpPr/>
          <p:nvPr/>
        </p:nvSpPr>
        <p:spPr>
          <a:xfrm>
            <a:off x="-332696" y="293530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on </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Rectangle 2">
            <a:extLst>
              <a:ext uri="{FF2B5EF4-FFF2-40B4-BE49-F238E27FC236}">
                <a16:creationId xmlns:a16="http://schemas.microsoft.com/office/drawing/2014/main" id="{6A91961D-2E79-4614-A715-2EB63C1D079F}"/>
              </a:ext>
            </a:extLst>
          </p:cNvPr>
          <p:cNvSpPr/>
          <p:nvPr/>
        </p:nvSpPr>
        <p:spPr>
          <a:xfrm>
            <a:off x="283029" y="5687549"/>
            <a:ext cx="6521153"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When this nasal vowel appears in front of ‘p’ or ‘b’ it is spelt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instead of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18" name="on">
            <a:hlinkClick r:id="" action="ppaction://media"/>
            <a:extLst>
              <a:ext uri="{FF2B5EF4-FFF2-40B4-BE49-F238E27FC236}">
                <a16:creationId xmlns:a16="http://schemas.microsoft.com/office/drawing/2014/main" id="{48F66ADB-2929-41E6-8D2B-EB3565D043B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3594113" y="61032"/>
            <a:ext cx="2832188" cy="2124141"/>
          </a:xfrm>
          <a:prstGeom prst="rect">
            <a:avLst/>
          </a:prstGeom>
        </p:spPr>
      </p:pic>
      <p:sp>
        <p:nvSpPr>
          <p:cNvPr id="24" name="CustomShape 14">
            <a:extLst>
              <a:ext uri="{FF2B5EF4-FFF2-40B4-BE49-F238E27FC236}">
                <a16:creationId xmlns:a16="http://schemas.microsoft.com/office/drawing/2014/main" id="{835ADDAE-C84C-4F09-8D23-B6D37786E81F}"/>
              </a:ext>
            </a:extLst>
          </p:cNvPr>
          <p:cNvSpPr/>
          <p:nvPr/>
        </p:nvSpPr>
        <p:spPr>
          <a:xfrm>
            <a:off x="42709" y="1592918"/>
            <a:ext cx="3483429" cy="1518116"/>
          </a:xfrm>
          <a:prstGeom prst="wedgeEllipseCallout">
            <a:avLst>
              <a:gd name="adj1" fmla="val 73604"/>
              <a:gd name="adj2" fmla="val 3028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on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and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om</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b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b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sound exactly the same!</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pic>
        <p:nvPicPr>
          <p:cNvPr id="4" name="non">
            <a:hlinkClick r:id="" action="ppaction://media"/>
            <a:extLst>
              <a:ext uri="{FF2B5EF4-FFF2-40B4-BE49-F238E27FC236}">
                <a16:creationId xmlns:a16="http://schemas.microsoft.com/office/drawing/2014/main" id="{3CB72FB0-9839-4A8E-B9BE-E31CA8873ED1}"/>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3445785" y="3000172"/>
            <a:ext cx="2832188" cy="2124141"/>
          </a:xfrm>
          <a:prstGeom prst="rect">
            <a:avLst/>
          </a:prstGeom>
        </p:spPr>
      </p:pic>
      <p:pic>
        <p:nvPicPr>
          <p:cNvPr id="6" name="om">
            <a:hlinkClick r:id="" action="ppaction://media"/>
            <a:extLst>
              <a:ext uri="{FF2B5EF4-FFF2-40B4-BE49-F238E27FC236}">
                <a16:creationId xmlns:a16="http://schemas.microsoft.com/office/drawing/2014/main" id="{4CB24801-92F3-4A09-9167-276D847FC0EA}"/>
              </a:ext>
            </a:extLst>
          </p:cNvPr>
          <p:cNvPicPr>
            <a:picLocks noChangeAspect="1"/>
          </p:cNvPicPr>
          <p:nvPr>
            <a:videoFile r:link="rId6"/>
            <p:extLst>
              <p:ext uri="{DAA4B4D4-6D71-4841-9C94-3DE7FCFB9230}">
                <p14:media xmlns:p14="http://schemas.microsoft.com/office/powerpoint/2010/main" r:embed="rId5"/>
              </p:ext>
            </p:extLst>
          </p:nvPr>
        </p:nvPicPr>
        <p:blipFill>
          <a:blip r:embed="rId19"/>
          <a:stretch>
            <a:fillRect/>
          </a:stretch>
        </p:blipFill>
        <p:spPr>
          <a:xfrm>
            <a:off x="9400848" y="40141"/>
            <a:ext cx="2832188" cy="2124141"/>
          </a:xfrm>
          <a:prstGeom prst="rect">
            <a:avLst/>
          </a:prstGeom>
        </p:spPr>
      </p:pic>
      <p:sp>
        <p:nvSpPr>
          <p:cNvPr id="53" name="CustomShape 2"/>
          <p:cNvSpPr/>
          <p:nvPr/>
        </p:nvSpPr>
        <p:spPr>
          <a:xfrm>
            <a:off x="5666146" y="286396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om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nom">
            <a:hlinkClick r:id="" action="ppaction://media"/>
            <a:extLst>
              <a:ext uri="{FF2B5EF4-FFF2-40B4-BE49-F238E27FC236}">
                <a16:creationId xmlns:a16="http://schemas.microsoft.com/office/drawing/2014/main" id="{3CCECBE5-FCAF-45A0-A0FB-A6AF9AC41AD0}"/>
              </a:ext>
            </a:extLst>
          </p:cNvPr>
          <p:cNvPicPr>
            <a:picLocks noChangeAspect="1"/>
          </p:cNvPicPr>
          <p:nvPr>
            <a:videoFile r:link="rId8"/>
            <p:extLst>
              <p:ext uri="{DAA4B4D4-6D71-4841-9C94-3DE7FCFB9230}">
                <p14:media xmlns:p14="http://schemas.microsoft.com/office/powerpoint/2010/main" r:embed="rId7"/>
              </p:ext>
            </p:extLst>
          </p:nvPr>
        </p:nvPicPr>
        <p:blipFill>
          <a:blip r:embed="rId20"/>
          <a:stretch>
            <a:fillRect/>
          </a:stretch>
        </p:blipFill>
        <p:spPr>
          <a:xfrm>
            <a:off x="9347546" y="3032649"/>
            <a:ext cx="2832188" cy="2124141"/>
          </a:xfrm>
          <a:prstGeom prst="rect">
            <a:avLst/>
          </a:prstGeom>
        </p:spPr>
      </p:pic>
    </p:spTree>
    <p:extLst>
      <p:ext uri="{BB962C8B-B14F-4D97-AF65-F5344CB8AC3E}">
        <p14:creationId xmlns:p14="http://schemas.microsoft.com/office/powerpoint/2010/main" val="33857040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on_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2664" fill="hold"/>
                                        <p:tgtEl>
                                          <p:spTgt spid="18"/>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11" name="on_om.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3123"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2" name="non_nom.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mediacall" presetSubtype="0" fill="hold" nodeType="withEffect">
                                  <p:stCondLst>
                                    <p:cond delay="0"/>
                                  </p:stCondLst>
                                  <p:childTnLst>
                                    <p:cmd type="call" cmd="playFrom(0.0)">
                                      <p:cBhvr>
                                        <p:cTn id="38" dur="3134"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3" name="n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2612" fill="hold"/>
                                        <p:tgtEl>
                                          <p:spTgt spid="9"/>
                                        </p:tgtEl>
                                      </p:cBhvr>
                                    </p:cmd>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3" name="nom.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video>
              <p:cMediaNode vol="80000">
                <p:cTn id="60" fill="hold" display="0">
                  <p:stCondLst>
                    <p:cond delay="indefinite"/>
                  </p:stCondLst>
                </p:cTn>
                <p:tgtEl>
                  <p:spTgt spid="4"/>
                </p:tgtEl>
              </p:cMediaNode>
            </p:video>
            <p:video>
              <p:cMediaNode vol="80000">
                <p:cTn id="61" fill="hold" display="0">
                  <p:stCondLst>
                    <p:cond delay="indefinite"/>
                  </p:stCondLst>
                </p:cTn>
                <p:tgtEl>
                  <p:spTgt spid="6"/>
                </p:tgtEl>
              </p:cMediaNode>
            </p:video>
            <p:video>
              <p:cMediaNode vol="80000">
                <p:cTn id="62" fill="hold" display="0">
                  <p:stCondLst>
                    <p:cond delay="indefinite"/>
                  </p:stCondLst>
                </p:cTn>
                <p:tgtEl>
                  <p:spTgt spid="9"/>
                </p:tgtEl>
              </p:cMediaNode>
            </p:video>
          </p:childTnLst>
        </p:cTn>
      </p:par>
    </p:tnLst>
    <p:bldLst>
      <p:bldP spid="28" grpId="0"/>
      <p:bldP spid="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extLst>
              <p:ext uri="{D42A27DB-BD31-4B8C-83A1-F6EECF244321}">
                <p14:modId xmlns:p14="http://schemas.microsoft.com/office/powerpoint/2010/main" val="4172898823"/>
              </p:ext>
            </p:extLst>
          </p:nvPr>
        </p:nvGraphicFramePr>
        <p:xfrm>
          <a:off x="7022594" y="1509875"/>
          <a:ext cx="3435840" cy="4061877"/>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1014140">
                <a:tc>
                  <a:txBody>
                    <a:bodyPr/>
                    <a:lstStyle/>
                    <a:p>
                      <a:pPr algn="ctr">
                        <a:lnSpc>
                          <a:spcPct val="100000"/>
                        </a:lnSpc>
                      </a:pPr>
                      <a:r>
                        <a:rPr lang="en-GB" sz="3200" b="1" strike="noStrike" spc="-1" dirty="0">
                          <a:solidFill>
                            <a:srgbClr val="002060"/>
                          </a:solidFill>
                          <a:latin typeface="Century gothic"/>
                          <a:ea typeface="Century Gothic"/>
                        </a:rPr>
                        <a:t>[on]</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[om]</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28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6528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3517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extLst>
              <p:ext uri="{D42A27DB-BD31-4B8C-83A1-F6EECF244321}">
                <p14:modId xmlns:p14="http://schemas.microsoft.com/office/powerpoint/2010/main" val="1476400090"/>
              </p:ext>
            </p:extLst>
          </p:nvPr>
        </p:nvGraphicFramePr>
        <p:xfrm>
          <a:off x="583737" y="1484655"/>
          <a:ext cx="6238303" cy="4061880"/>
        </p:xfrm>
        <a:graphic>
          <a:graphicData uri="http://schemas.openxmlformats.org/drawingml/2006/table">
            <a:tbl>
              <a:tblPr/>
              <a:tblGrid>
                <a:gridCol w="695520">
                  <a:extLst>
                    <a:ext uri="{9D8B030D-6E8A-4147-A177-3AD203B41FA5}">
                      <a16:colId xmlns:a16="http://schemas.microsoft.com/office/drawing/2014/main" val="20000"/>
                    </a:ext>
                  </a:extLst>
                </a:gridCol>
                <a:gridCol w="5542783">
                  <a:extLst>
                    <a:ext uri="{9D8B030D-6E8A-4147-A177-3AD203B41FA5}">
                      <a16:colId xmlns:a16="http://schemas.microsoft.com/office/drawing/2014/main" val="20001"/>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m p t e r</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o m b r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n f o r t a b l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m p a r a </a:t>
                      </a:r>
                      <a:r>
                        <a:rPr lang="en-GB" sz="2800" b="0" strike="noStrike" spc="-1" dirty="0" err="1">
                          <a:solidFill>
                            <a:srgbClr val="002060"/>
                          </a:solidFill>
                          <a:latin typeface="Century gothic"/>
                        </a:rPr>
                        <a:t>i</a:t>
                      </a:r>
                      <a:r>
                        <a:rPr lang="en-GB" sz="2800" b="0" strike="noStrike" spc="-1" dirty="0">
                          <a:solidFill>
                            <a:srgbClr val="002060"/>
                          </a:solidFill>
                          <a:latin typeface="Century gothic"/>
                        </a:rPr>
                        <a:t> s o n</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n c o m b r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p o m p </a:t>
                      </a:r>
                      <a:r>
                        <a:rPr lang="en-GB" sz="2800" b="0" strike="noStrike" spc="-1" dirty="0" err="1">
                          <a:solidFill>
                            <a:srgbClr val="002060"/>
                          </a:solidFill>
                          <a:latin typeface="Century gothic"/>
                        </a:rPr>
                        <a:t>i</a:t>
                      </a:r>
                      <a:r>
                        <a:rPr lang="en-GB" sz="2800" b="0" strike="noStrike" spc="-1" dirty="0">
                          <a:solidFill>
                            <a:srgbClr val="002060"/>
                          </a:solidFill>
                          <a:latin typeface="Century gothic"/>
                        </a:rPr>
                        <a:t> e r</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7" name="Google Shape;243;p34">
            <a:extLst>
              <a:ext uri="{FF2B5EF4-FFF2-40B4-BE49-F238E27FC236}">
                <a16:creationId xmlns:a16="http://schemas.microsoft.com/office/drawing/2014/main" id="{49115E97-805A-47DF-8E99-625E63669FCA}"/>
              </a:ext>
            </a:extLst>
          </p:cNvPr>
          <p:cNvPicPr/>
          <p:nvPr/>
        </p:nvPicPr>
        <p:blipFill>
          <a:blip r:embed="rId4"/>
          <a:stretch/>
        </p:blipFill>
        <p:spPr>
          <a:xfrm>
            <a:off x="9358850" y="2518195"/>
            <a:ext cx="539280" cy="539280"/>
          </a:xfrm>
          <a:prstGeom prst="rect">
            <a:avLst/>
          </a:prstGeom>
          <a:ln>
            <a:noFill/>
          </a:ln>
        </p:spPr>
      </p:pic>
      <p:pic>
        <p:nvPicPr>
          <p:cNvPr id="8" name="Google Shape;244;p34">
            <a:extLst>
              <a:ext uri="{FF2B5EF4-FFF2-40B4-BE49-F238E27FC236}">
                <a16:creationId xmlns:a16="http://schemas.microsoft.com/office/drawing/2014/main" id="{0E309600-9055-4E5A-AF28-2303C70DB9C9}"/>
              </a:ext>
            </a:extLst>
          </p:cNvPr>
          <p:cNvPicPr/>
          <p:nvPr/>
        </p:nvPicPr>
        <p:blipFill>
          <a:blip r:embed="rId4"/>
          <a:stretch/>
        </p:blipFill>
        <p:spPr>
          <a:xfrm>
            <a:off x="9358850" y="3057475"/>
            <a:ext cx="539280" cy="539280"/>
          </a:xfrm>
          <a:prstGeom prst="rect">
            <a:avLst/>
          </a:prstGeom>
          <a:ln>
            <a:noFill/>
          </a:ln>
        </p:spPr>
      </p:pic>
      <p:pic>
        <p:nvPicPr>
          <p:cNvPr id="9" name="Google Shape;245;p34">
            <a:extLst>
              <a:ext uri="{FF2B5EF4-FFF2-40B4-BE49-F238E27FC236}">
                <a16:creationId xmlns:a16="http://schemas.microsoft.com/office/drawing/2014/main" id="{04822E58-AB8D-472A-BC2B-7F754E95D998}"/>
              </a:ext>
            </a:extLst>
          </p:cNvPr>
          <p:cNvPicPr/>
          <p:nvPr/>
        </p:nvPicPr>
        <p:blipFill>
          <a:blip r:embed="rId4"/>
          <a:stretch/>
        </p:blipFill>
        <p:spPr>
          <a:xfrm>
            <a:off x="7518658" y="3532527"/>
            <a:ext cx="539280" cy="539280"/>
          </a:xfrm>
          <a:prstGeom prst="rect">
            <a:avLst/>
          </a:prstGeom>
          <a:ln>
            <a:noFill/>
          </a:ln>
        </p:spPr>
      </p:pic>
      <p:pic>
        <p:nvPicPr>
          <p:cNvPr id="10" name="Google Shape;246;p34">
            <a:extLst>
              <a:ext uri="{FF2B5EF4-FFF2-40B4-BE49-F238E27FC236}">
                <a16:creationId xmlns:a16="http://schemas.microsoft.com/office/drawing/2014/main" id="{240BE36F-9B70-40C2-9ACA-C4D1004D51AC}"/>
              </a:ext>
            </a:extLst>
          </p:cNvPr>
          <p:cNvPicPr/>
          <p:nvPr/>
        </p:nvPicPr>
        <p:blipFill>
          <a:blip r:embed="rId4"/>
          <a:stretch/>
        </p:blipFill>
        <p:spPr>
          <a:xfrm>
            <a:off x="9358850" y="3998662"/>
            <a:ext cx="539280" cy="539280"/>
          </a:xfrm>
          <a:prstGeom prst="rect">
            <a:avLst/>
          </a:prstGeom>
          <a:ln>
            <a:noFill/>
          </a:ln>
        </p:spPr>
      </p:pic>
      <p:pic>
        <p:nvPicPr>
          <p:cNvPr id="11" name="Google Shape;247;p34">
            <a:extLst>
              <a:ext uri="{FF2B5EF4-FFF2-40B4-BE49-F238E27FC236}">
                <a16:creationId xmlns:a16="http://schemas.microsoft.com/office/drawing/2014/main" id="{04D4663F-41A7-4C30-A99C-04D3C12C66E6}"/>
              </a:ext>
            </a:extLst>
          </p:cNvPr>
          <p:cNvPicPr/>
          <p:nvPr/>
        </p:nvPicPr>
        <p:blipFill>
          <a:blip r:embed="rId4"/>
          <a:stretch/>
        </p:blipFill>
        <p:spPr>
          <a:xfrm>
            <a:off x="7549432" y="4527923"/>
            <a:ext cx="539280" cy="539280"/>
          </a:xfrm>
          <a:prstGeom prst="rect">
            <a:avLst/>
          </a:prstGeom>
          <a:ln>
            <a:noFill/>
          </a:ln>
        </p:spPr>
      </p:pic>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9358850" y="4538158"/>
            <a:ext cx="539280" cy="539280"/>
          </a:xfrm>
          <a:prstGeom prst="rect">
            <a:avLst/>
          </a:prstGeom>
          <a:ln>
            <a:noFill/>
          </a:ln>
        </p:spPr>
      </p:pic>
      <p:sp>
        <p:nvSpPr>
          <p:cNvPr id="15" name="CustomShape 22">
            <a:hlinkClick r:id="" action="ppaction://noaction">
              <a:snd r:embed="rId5" name="compter.wav"/>
            </a:hlinkClick>
            <a:extLst>
              <a:ext uri="{FF2B5EF4-FFF2-40B4-BE49-F238E27FC236}">
                <a16:creationId xmlns:a16="http://schemas.microsoft.com/office/drawing/2014/main" id="{133A67A6-E4DF-479D-9720-AB32A1293A9F}"/>
              </a:ext>
            </a:extLst>
          </p:cNvPr>
          <p:cNvSpPr/>
          <p:nvPr/>
        </p:nvSpPr>
        <p:spPr>
          <a:xfrm>
            <a:off x="700017" y="249687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ombre.wav"/>
            </a:hlinkClick>
            <a:extLst>
              <a:ext uri="{FF2B5EF4-FFF2-40B4-BE49-F238E27FC236}">
                <a16:creationId xmlns:a16="http://schemas.microsoft.com/office/drawing/2014/main" id="{0C046E0F-3B48-479D-B14A-49BDC2975F2E}"/>
              </a:ext>
            </a:extLst>
          </p:cNvPr>
          <p:cNvSpPr/>
          <p:nvPr/>
        </p:nvSpPr>
        <p:spPr>
          <a:xfrm>
            <a:off x="700017" y="30190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confortable.wav"/>
            </a:hlinkClick>
            <a:extLst>
              <a:ext uri="{FF2B5EF4-FFF2-40B4-BE49-F238E27FC236}">
                <a16:creationId xmlns:a16="http://schemas.microsoft.com/office/drawing/2014/main" id="{32D01521-4848-46DD-ACC2-7097A73DB523}"/>
              </a:ext>
            </a:extLst>
          </p:cNvPr>
          <p:cNvSpPr/>
          <p:nvPr/>
        </p:nvSpPr>
        <p:spPr>
          <a:xfrm>
            <a:off x="700017" y="35319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comparaison.wav"/>
            </a:hlinkClick>
            <a:extLst>
              <a:ext uri="{FF2B5EF4-FFF2-40B4-BE49-F238E27FC236}">
                <a16:creationId xmlns:a16="http://schemas.microsoft.com/office/drawing/2014/main" id="{1B45B4C0-727D-4481-B269-8A56635524CF}"/>
              </a:ext>
            </a:extLst>
          </p:cNvPr>
          <p:cNvSpPr/>
          <p:nvPr/>
        </p:nvSpPr>
        <p:spPr>
          <a:xfrm>
            <a:off x="700017" y="40531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concombre.wav"/>
            </a:hlinkClick>
            <a:extLst>
              <a:ext uri="{FF2B5EF4-FFF2-40B4-BE49-F238E27FC236}">
                <a16:creationId xmlns:a16="http://schemas.microsoft.com/office/drawing/2014/main" id="{CCFDDEBF-0C53-4C91-ACEE-23977C8DC8B6}"/>
              </a:ext>
            </a:extLst>
          </p:cNvPr>
          <p:cNvSpPr/>
          <p:nvPr/>
        </p:nvSpPr>
        <p:spPr>
          <a:xfrm>
            <a:off x="700017" y="4564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pompier.wav"/>
            </a:hlinkClick>
            <a:extLst>
              <a:ext uri="{FF2B5EF4-FFF2-40B4-BE49-F238E27FC236}">
                <a16:creationId xmlns:a16="http://schemas.microsoft.com/office/drawing/2014/main" id="{6C10F124-73A1-4B0D-B940-78D5BB61E9D6}"/>
              </a:ext>
            </a:extLst>
          </p:cNvPr>
          <p:cNvSpPr/>
          <p:nvPr/>
        </p:nvSpPr>
        <p:spPr>
          <a:xfrm>
            <a:off x="700017" y="50920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1863D5-D33B-40DA-B8E7-C0A654021DC2}"/>
              </a:ext>
            </a:extLst>
          </p:cNvPr>
          <p:cNvSpPr/>
          <p:nvPr/>
        </p:nvSpPr>
        <p:spPr>
          <a:xfrm>
            <a:off x="1664413" y="2547991"/>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 _</a:t>
            </a:r>
          </a:p>
        </p:txBody>
      </p:sp>
      <p:sp>
        <p:nvSpPr>
          <p:cNvPr id="25" name="Rectangle: Rounded Corners 24">
            <a:extLst>
              <a:ext uri="{FF2B5EF4-FFF2-40B4-BE49-F238E27FC236}">
                <a16:creationId xmlns:a16="http://schemas.microsoft.com/office/drawing/2014/main" id="{F385C747-5AD3-45FB-8C00-2FC4844E1F3B}"/>
              </a:ext>
            </a:extLst>
          </p:cNvPr>
          <p:cNvSpPr/>
          <p:nvPr/>
        </p:nvSpPr>
        <p:spPr>
          <a:xfrm>
            <a:off x="1309954" y="3053294"/>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 _</a:t>
            </a:r>
          </a:p>
        </p:txBody>
      </p:sp>
      <p:pic>
        <p:nvPicPr>
          <p:cNvPr id="29" name="Google Shape;248;p34">
            <a:extLst>
              <a:ext uri="{FF2B5EF4-FFF2-40B4-BE49-F238E27FC236}">
                <a16:creationId xmlns:a16="http://schemas.microsoft.com/office/drawing/2014/main" id="{1DF5D2BC-F206-4252-997C-FC7FED94B430}"/>
              </a:ext>
            </a:extLst>
          </p:cNvPr>
          <p:cNvPicPr/>
          <p:nvPr/>
        </p:nvPicPr>
        <p:blipFill>
          <a:blip r:embed="rId4"/>
          <a:stretch/>
        </p:blipFill>
        <p:spPr>
          <a:xfrm>
            <a:off x="7559944" y="5064862"/>
            <a:ext cx="539280" cy="539280"/>
          </a:xfrm>
          <a:prstGeom prst="rect">
            <a:avLst/>
          </a:prstGeom>
          <a:ln>
            <a:noFill/>
          </a:ln>
        </p:spPr>
      </p:pic>
      <p:sp>
        <p:nvSpPr>
          <p:cNvPr id="30" name="Rectangle: Rounded Corners 29">
            <a:extLst>
              <a:ext uri="{FF2B5EF4-FFF2-40B4-BE49-F238E27FC236}">
                <a16:creationId xmlns:a16="http://schemas.microsoft.com/office/drawing/2014/main" id="{F0A3319E-0A0E-4CDC-8145-AA5FF5A39F8E}"/>
              </a:ext>
            </a:extLst>
          </p:cNvPr>
          <p:cNvSpPr/>
          <p:nvPr/>
        </p:nvSpPr>
        <p:spPr>
          <a:xfrm>
            <a:off x="1638726" y="4604658"/>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 _</a:t>
            </a:r>
          </a:p>
        </p:txBody>
      </p:sp>
      <p:sp>
        <p:nvSpPr>
          <p:cNvPr id="31" name="Rectangle: Rounded Corners 30">
            <a:extLst>
              <a:ext uri="{FF2B5EF4-FFF2-40B4-BE49-F238E27FC236}">
                <a16:creationId xmlns:a16="http://schemas.microsoft.com/office/drawing/2014/main" id="{8B1F6F19-84C0-4664-AB45-ECAA6710C46A}"/>
              </a:ext>
            </a:extLst>
          </p:cNvPr>
          <p:cNvSpPr/>
          <p:nvPr/>
        </p:nvSpPr>
        <p:spPr>
          <a:xfrm>
            <a:off x="2628253" y="4604658"/>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 _</a:t>
            </a:r>
          </a:p>
        </p:txBody>
      </p:sp>
      <p:sp>
        <p:nvSpPr>
          <p:cNvPr id="32" name="Rectangle: Rounded Corners 31">
            <a:extLst>
              <a:ext uri="{FF2B5EF4-FFF2-40B4-BE49-F238E27FC236}">
                <a16:creationId xmlns:a16="http://schemas.microsoft.com/office/drawing/2014/main" id="{BF7B2890-AF74-4664-BCA8-5FA54889A2B3}"/>
              </a:ext>
            </a:extLst>
          </p:cNvPr>
          <p:cNvSpPr/>
          <p:nvPr/>
        </p:nvSpPr>
        <p:spPr>
          <a:xfrm>
            <a:off x="1631079" y="3576324"/>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 _</a:t>
            </a:r>
          </a:p>
        </p:txBody>
      </p:sp>
      <p:sp>
        <p:nvSpPr>
          <p:cNvPr id="33" name="Rectangle: Rounded Corners 32">
            <a:extLst>
              <a:ext uri="{FF2B5EF4-FFF2-40B4-BE49-F238E27FC236}">
                <a16:creationId xmlns:a16="http://schemas.microsoft.com/office/drawing/2014/main" id="{AF517442-BC60-4664-BDFA-13E9C47CB4FB}"/>
              </a:ext>
            </a:extLst>
          </p:cNvPr>
          <p:cNvSpPr/>
          <p:nvPr/>
        </p:nvSpPr>
        <p:spPr>
          <a:xfrm>
            <a:off x="1666070" y="5109961"/>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 _</a:t>
            </a:r>
          </a:p>
        </p:txBody>
      </p:sp>
      <p:sp>
        <p:nvSpPr>
          <p:cNvPr id="34" name="Rectangle: Rounded Corners 33">
            <a:extLst>
              <a:ext uri="{FF2B5EF4-FFF2-40B4-BE49-F238E27FC236}">
                <a16:creationId xmlns:a16="http://schemas.microsoft.com/office/drawing/2014/main" id="{4D5F7C6F-5B89-4AB4-9838-F85E6AFA8604}"/>
              </a:ext>
            </a:extLst>
          </p:cNvPr>
          <p:cNvSpPr/>
          <p:nvPr/>
        </p:nvSpPr>
        <p:spPr>
          <a:xfrm>
            <a:off x="1684181" y="4069513"/>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 _</a:t>
            </a:r>
          </a:p>
        </p:txBody>
      </p:sp>
      <p:sp>
        <p:nvSpPr>
          <p:cNvPr id="35" name="Rectangle: Rounded Corners 34">
            <a:extLst>
              <a:ext uri="{FF2B5EF4-FFF2-40B4-BE49-F238E27FC236}">
                <a16:creationId xmlns:a16="http://schemas.microsoft.com/office/drawing/2014/main" id="{32044A16-0E4C-44A5-983A-8E62AA6D411B}"/>
              </a:ext>
            </a:extLst>
          </p:cNvPr>
          <p:cNvSpPr/>
          <p:nvPr/>
        </p:nvSpPr>
        <p:spPr>
          <a:xfrm>
            <a:off x="4110014" y="4077082"/>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 _</a:t>
            </a:r>
          </a:p>
        </p:txBody>
      </p:sp>
      <p:pic>
        <p:nvPicPr>
          <p:cNvPr id="36" name="Google Shape;246;p34">
            <a:extLst>
              <a:ext uri="{FF2B5EF4-FFF2-40B4-BE49-F238E27FC236}">
                <a16:creationId xmlns:a16="http://schemas.microsoft.com/office/drawing/2014/main" id="{7B8D413D-0942-4A45-A77A-50BE04E2D0F0}"/>
              </a:ext>
            </a:extLst>
          </p:cNvPr>
          <p:cNvPicPr/>
          <p:nvPr/>
        </p:nvPicPr>
        <p:blipFill>
          <a:blip r:embed="rId4"/>
          <a:stretch/>
        </p:blipFill>
        <p:spPr>
          <a:xfrm>
            <a:off x="7538920" y="4046186"/>
            <a:ext cx="539280" cy="539280"/>
          </a:xfrm>
          <a:prstGeom prst="rect">
            <a:avLst/>
          </a:prstGeom>
          <a:ln>
            <a:noFill/>
          </a:ln>
        </p:spPr>
      </p:pic>
      <p:pic>
        <p:nvPicPr>
          <p:cNvPr id="38" name="Picture 37" descr="A picture containing text, handwear&#10;&#10;Description automatically generated">
            <a:extLst>
              <a:ext uri="{FF2B5EF4-FFF2-40B4-BE49-F238E27FC236}">
                <a16:creationId xmlns:a16="http://schemas.microsoft.com/office/drawing/2014/main" id="{8F85F9AF-28B3-4DD7-8D46-CC71C50582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6119" y="2352810"/>
            <a:ext cx="1221926" cy="610963"/>
          </a:xfrm>
          <a:prstGeom prst="rect">
            <a:avLst/>
          </a:prstGeom>
        </p:spPr>
      </p:pic>
      <p:pic>
        <p:nvPicPr>
          <p:cNvPr id="40" name="Picture 39">
            <a:extLst>
              <a:ext uri="{FF2B5EF4-FFF2-40B4-BE49-F238E27FC236}">
                <a16:creationId xmlns:a16="http://schemas.microsoft.com/office/drawing/2014/main" id="{F35CA08D-71AF-4288-9E60-3A8A88117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2852" y="2434526"/>
            <a:ext cx="797133" cy="994474"/>
          </a:xfrm>
          <a:prstGeom prst="rect">
            <a:avLst/>
          </a:prstGeom>
        </p:spPr>
      </p:pic>
      <p:pic>
        <p:nvPicPr>
          <p:cNvPr id="42" name="Picture 41">
            <a:extLst>
              <a:ext uri="{FF2B5EF4-FFF2-40B4-BE49-F238E27FC236}">
                <a16:creationId xmlns:a16="http://schemas.microsoft.com/office/drawing/2014/main" id="{2D0E1BC3-6DAD-4024-94C8-23B460879F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0866" y="3058805"/>
            <a:ext cx="1309082" cy="1015561"/>
          </a:xfrm>
          <a:prstGeom prst="rect">
            <a:avLst/>
          </a:prstGeom>
        </p:spPr>
      </p:pic>
      <p:pic>
        <p:nvPicPr>
          <p:cNvPr id="44" name="Picture 43">
            <a:extLst>
              <a:ext uri="{FF2B5EF4-FFF2-40B4-BE49-F238E27FC236}">
                <a16:creationId xmlns:a16="http://schemas.microsoft.com/office/drawing/2014/main" id="{B2CFF753-7C97-4E4B-921F-FB17EBA828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357297">
            <a:off x="5079819" y="4401560"/>
            <a:ext cx="806272" cy="637459"/>
          </a:xfrm>
          <a:prstGeom prst="rect">
            <a:avLst/>
          </a:prstGeom>
        </p:spPr>
      </p:pic>
      <p:pic>
        <p:nvPicPr>
          <p:cNvPr id="46" name="Picture 45" descr="A picture containing toy&#10;&#10;Description automatically generated">
            <a:extLst>
              <a:ext uri="{FF2B5EF4-FFF2-40B4-BE49-F238E27FC236}">
                <a16:creationId xmlns:a16="http://schemas.microsoft.com/office/drawing/2014/main" id="{047BDE89-5151-445F-AA4F-59A32A5A080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0420" y="4725163"/>
            <a:ext cx="665316" cy="812599"/>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56067465-077C-4279-9722-7579132F00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23128" y="3703598"/>
            <a:ext cx="855205" cy="746968"/>
          </a:xfrm>
          <a:prstGeom prst="rect">
            <a:avLst/>
          </a:prstGeom>
        </p:spPr>
      </p:pic>
      <p:pic>
        <p:nvPicPr>
          <p:cNvPr id="50" name="Graphic 49" descr="Line arrow Straight">
            <a:extLst>
              <a:ext uri="{FF2B5EF4-FFF2-40B4-BE49-F238E27FC236}">
                <a16:creationId xmlns:a16="http://schemas.microsoft.com/office/drawing/2014/main" id="{33AF344B-C1AE-4B3B-BEEC-C92857F550B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2366630">
            <a:off x="5189372" y="2714528"/>
            <a:ext cx="843023" cy="843023"/>
          </a:xfrm>
          <a:prstGeom prst="rect">
            <a:avLst/>
          </a:prstGeom>
        </p:spPr>
      </p:pic>
      <p:pic>
        <p:nvPicPr>
          <p:cNvPr id="41" name="Graphic 40" descr="Teacher">
            <a:extLst>
              <a:ext uri="{FF2B5EF4-FFF2-40B4-BE49-F238E27FC236}">
                <a16:creationId xmlns:a16="http://schemas.microsoft.com/office/drawing/2014/main" id="{8F661657-893A-4A1F-9D65-B63F9747D1E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2897" y="100932"/>
            <a:ext cx="914400" cy="914400"/>
          </a:xfrm>
          <a:prstGeom prst="rect">
            <a:avLst/>
          </a:prstGeom>
        </p:spPr>
      </p:pic>
      <p:sp>
        <p:nvSpPr>
          <p:cNvPr id="43" name="Speech Bubble: Rectangle with Corners Rounded 42">
            <a:extLst>
              <a:ext uri="{FF2B5EF4-FFF2-40B4-BE49-F238E27FC236}">
                <a16:creationId xmlns:a16="http://schemas.microsoft.com/office/drawing/2014/main" id="{FFD7D063-5519-4D77-B005-E39BEB9150B4}"/>
              </a:ext>
            </a:extLst>
          </p:cNvPr>
          <p:cNvSpPr/>
          <p:nvPr/>
        </p:nvSpPr>
        <p:spPr>
          <a:xfrm>
            <a:off x="1225536" y="282082"/>
            <a:ext cx="8014848" cy="1031142"/>
          </a:xfrm>
          <a:prstGeom prst="wedgeRoundRectCallout">
            <a:avLst>
              <a:gd name="adj1" fmla="val -55632"/>
              <a:gd name="adj2" fmla="val -1736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5" name="CustomShape 7">
            <a:hlinkClick r:id="" action="ppaction://noaction">
              <a:snd r:embed="rId21" name="T1_W6_8.1.wav"/>
            </a:hlinkClick>
            <a:extLst>
              <a:ext uri="{FF2B5EF4-FFF2-40B4-BE49-F238E27FC236}">
                <a16:creationId xmlns:a16="http://schemas.microsoft.com/office/drawing/2014/main" id="{C5086F86-2AAE-4F04-9D05-75B66D8784C0}"/>
              </a:ext>
            </a:extLst>
          </p:cNvPr>
          <p:cNvSpPr/>
          <p:nvPr/>
        </p:nvSpPr>
        <p:spPr>
          <a:xfrm>
            <a:off x="1191423" y="327163"/>
            <a:ext cx="8048961" cy="9737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Comment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s'écrit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Avec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002060"/>
                </a:solidFill>
                <a:effectLst/>
                <a:uLnTx/>
                <a:uFillTx/>
                <a:latin typeface="Century Gothic" panose="020F0302020204030204"/>
              </a:rPr>
              <a:t>] ?</a:t>
            </a:r>
            <a:br>
              <a:rPr kumimoji="0" lang="en-US" sz="2400" b="0" i="0" u="none" strike="noStrike" kern="1200" cap="none" spc="0" normalizeH="0" baseline="0" noProof="0" dirty="0">
                <a:ln>
                  <a:noFill/>
                </a:ln>
                <a:solidFill>
                  <a:srgbClr val="002060"/>
                </a:solidFill>
                <a:effectLst/>
                <a:uLnTx/>
                <a:uFillTx/>
                <a:latin typeface="Century Gothic" panose="020F0302020204030204"/>
              </a:rPr>
            </a:br>
            <a:r>
              <a:rPr kumimoji="0" lang="en-US" sz="2400" b="0" i="0" u="none" strike="noStrike" kern="1200" cap="none" spc="0" normalizeH="0" baseline="0" noProof="0" dirty="0" err="1">
                <a:ln>
                  <a:noFill/>
                </a:ln>
                <a:solidFill>
                  <a:srgbClr val="002060"/>
                </a:solidFill>
                <a:effectLst/>
                <a:uLnTx/>
                <a:uFillTx/>
                <a:latin typeface="Century Gothic" panose="020F0302020204030204"/>
              </a:rPr>
              <a:t>Complète</a:t>
            </a:r>
            <a:r>
              <a:rPr kumimoji="0" lang="en-US" sz="2400" b="0" i="0" u="none" strike="noStrike" kern="1200" cap="none" spc="0" normalizeH="0" baseline="0" noProof="0" dirty="0">
                <a:ln>
                  <a:noFill/>
                </a:ln>
                <a:solidFill>
                  <a:srgbClr val="002060"/>
                </a:solidFill>
                <a:effectLst/>
                <a:uLnTx/>
                <a:uFillTx/>
                <a:latin typeface="Century Gothic" panose="020F0302020204030204"/>
              </a:rPr>
              <a:t> et </a:t>
            </a:r>
            <a:r>
              <a:rPr kumimoji="0" lang="en-US" sz="2400" b="0" i="0" u="none" strike="noStrike" kern="1200" cap="none" spc="0" normalizeH="0" baseline="0" noProof="0" dirty="0" err="1">
                <a:ln>
                  <a:noFill/>
                </a:ln>
                <a:solidFill>
                  <a:srgbClr val="002060"/>
                </a:solidFill>
                <a:effectLst/>
                <a:uLnTx/>
                <a:uFillTx/>
                <a:latin typeface="Century Gothic" panose="020F0302020204030204"/>
              </a:rPr>
              <a:t>prononce</a:t>
            </a:r>
            <a:r>
              <a:rPr kumimoji="0" lang="en-US" sz="2400" b="0" i="0" u="none" strike="noStrike" kern="1200" cap="none" spc="0" normalizeH="0" baseline="0" noProof="0" dirty="0">
                <a:ln>
                  <a:noFill/>
                </a:ln>
                <a:solidFill>
                  <a:srgbClr val="002060"/>
                </a:solidFill>
                <a:effectLst/>
                <a:uLnTx/>
                <a:uFillTx/>
                <a:latin typeface="Century Gothic" panose="020F0302020204030204"/>
              </a:rPr>
              <a:t> les mots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28" name="Group 27">
            <a:extLst>
              <a:ext uri="{FF2B5EF4-FFF2-40B4-BE49-F238E27FC236}">
                <a16:creationId xmlns:a16="http://schemas.microsoft.com/office/drawing/2014/main" id="{A7757F71-0F3E-4276-9065-765B121F5533}"/>
              </a:ext>
            </a:extLst>
          </p:cNvPr>
          <p:cNvGrpSpPr/>
          <p:nvPr/>
        </p:nvGrpSpPr>
        <p:grpSpPr>
          <a:xfrm>
            <a:off x="6824113" y="70668"/>
            <a:ext cx="4176464" cy="1394542"/>
            <a:chOff x="8267520" y="2642324"/>
            <a:chExt cx="4176464" cy="1394542"/>
          </a:xfrm>
          <a:solidFill>
            <a:srgbClr val="195869"/>
          </a:solidFill>
        </p:grpSpPr>
        <p:sp>
          <p:nvSpPr>
            <p:cNvPr id="20" name="Oval Callout 13">
              <a:extLst>
                <a:ext uri="{FF2B5EF4-FFF2-40B4-BE49-F238E27FC236}">
                  <a16:creationId xmlns:a16="http://schemas.microsoft.com/office/drawing/2014/main" id="{8C23B8BE-C178-4B44-8297-DF4DE16301D5}"/>
                </a:ext>
              </a:extLst>
            </p:cNvPr>
            <p:cNvSpPr/>
            <p:nvPr/>
          </p:nvSpPr>
          <p:spPr>
            <a:xfrm>
              <a:off x="8267520" y="2642324"/>
              <a:ext cx="4176464" cy="1394542"/>
            </a:xfrm>
            <a:prstGeom prst="wedgeEllipseCallout">
              <a:avLst>
                <a:gd name="adj1" fmla="val -28237"/>
                <a:gd name="adj2" fmla="val 67178"/>
              </a:avLst>
            </a:prstGeom>
            <a:grp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Graphic 25" descr="Warning">
              <a:extLst>
                <a:ext uri="{FF2B5EF4-FFF2-40B4-BE49-F238E27FC236}">
                  <a16:creationId xmlns:a16="http://schemas.microsoft.com/office/drawing/2014/main" id="{724067F9-9B71-447E-99B3-AA67AD3D321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466001" y="2815711"/>
              <a:ext cx="914400" cy="914400"/>
            </a:xfrm>
            <a:prstGeom prst="rect">
              <a:avLst/>
            </a:prstGeom>
          </p:spPr>
        </p:pic>
        <p:sp>
          <p:nvSpPr>
            <p:cNvPr id="27" name="Rectangle 26">
              <a:extLst>
                <a:ext uri="{FF2B5EF4-FFF2-40B4-BE49-F238E27FC236}">
                  <a16:creationId xmlns:a16="http://schemas.microsoft.com/office/drawing/2014/main" id="{2AE781C5-19F6-4447-8CBF-2075C896901D}"/>
                </a:ext>
              </a:extLst>
            </p:cNvPr>
            <p:cNvSpPr/>
            <p:nvPr/>
          </p:nvSpPr>
          <p:spPr>
            <a:xfrm>
              <a:off x="9192929" y="2837481"/>
              <a:ext cx="2496235" cy="1015663"/>
            </a:xfrm>
            <a:prstGeom prst="rect">
              <a:avLst/>
            </a:prstGeom>
            <a:noFill/>
          </p:spPr>
          <p:txBody>
            <a:bodyPr wrap="square">
              <a:spAutoFit/>
            </a:bodyPr>
            <a:lstStyle/>
            <a:p>
              <a:pPr lvl="0" algn="ctr">
                <a:defRPr/>
              </a:pPr>
              <a:r>
                <a:rPr lang="en-GB" sz="2000" kern="0" dirty="0">
                  <a:solidFill>
                    <a:prstClr val="white"/>
                  </a:solidFill>
                  <a:latin typeface="Century Gothic" panose="020F0302020204030204"/>
                </a:rPr>
                <a:t> [</a:t>
              </a:r>
              <a:r>
                <a:rPr lang="en-GB" sz="2000" b="1" kern="0" dirty="0">
                  <a:solidFill>
                    <a:prstClr val="white"/>
                  </a:solidFill>
                  <a:latin typeface="Century Gothic" panose="020F0302020204030204"/>
                </a:rPr>
                <a:t>on</a:t>
              </a:r>
              <a:r>
                <a:rPr lang="en-GB" sz="2000" kern="0" dirty="0">
                  <a:solidFill>
                    <a:prstClr val="white"/>
                  </a:solidFill>
                  <a:latin typeface="Century Gothic" panose="020F0302020204030204"/>
                </a:rPr>
                <a:t>] and [</a:t>
              </a:r>
              <a:r>
                <a:rPr lang="en-GB" sz="2000" b="1" kern="0" dirty="0">
                  <a:solidFill>
                    <a:prstClr val="white"/>
                  </a:solidFill>
                  <a:latin typeface="Century Gothic" panose="020F0302020204030204"/>
                </a:rPr>
                <a:t>om</a:t>
              </a:r>
              <a:r>
                <a:rPr lang="en-GB" sz="2000" kern="0" dirty="0">
                  <a:solidFill>
                    <a:prstClr val="white"/>
                  </a:solidFill>
                  <a:latin typeface="Century Gothic" panose="020F0302020204030204"/>
                </a:rPr>
                <a:t>] sound exactly the same.</a:t>
              </a:r>
              <a:endParaRPr lang="en-US" sz="2000" kern="0" dirty="0">
                <a:solidFill>
                  <a:prstClr val="white"/>
                </a:solidFill>
                <a:latin typeface="Century Gothic" panose="020F0302020204030204"/>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90" name="CustomShape 3"/>
          <p:cNvSpPr/>
          <p:nvPr/>
        </p:nvSpPr>
        <p:spPr>
          <a:xfrm>
            <a:off x="140760" y="11576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know how to describe one other person:</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628862" y="2145644"/>
            <a:ext cx="25795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a:t>
            </a:r>
            <a:r>
              <a:rPr kumimoji="0" lang="en-GB" sz="280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4" name="CustomShape 7"/>
          <p:cNvSpPr/>
          <p:nvPr/>
        </p:nvSpPr>
        <p:spPr>
          <a:xfrm>
            <a:off x="1613748" y="2837656"/>
            <a:ext cx="2874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He is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02" name="Google Shape;183;p8"/>
          <p:cNvPicPr/>
          <p:nvPr/>
        </p:nvPicPr>
        <p:blipFill>
          <a:blip r:embed="rId8">
            <a:clrChange>
              <a:clrFrom>
                <a:srgbClr val="FFFFFF"/>
              </a:clrFrom>
              <a:clrTo>
                <a:srgbClr val="FFFFFF">
                  <a:alpha val="0"/>
                </a:srgbClr>
              </a:clrTo>
            </a:clrChange>
          </a:blip>
          <a:stretch/>
        </p:blipFill>
        <p:spPr>
          <a:xfrm>
            <a:off x="822528" y="279421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2880"/>
            <a:ext cx="1298561" cy="664562"/>
          </a:xfrm>
        </p:spPr>
        <p:txBody>
          <a:bodyPr/>
          <a:lstStyle/>
          <a:p>
            <a:r>
              <a:rPr lang="en-GB" sz="3600" b="1" spc="-1" dirty="0" err="1">
                <a:solidFill>
                  <a:srgbClr val="002060"/>
                </a:solidFill>
                <a:latin typeface="Century Gothic" panose="020B0502020202020204" pitchFamily="34" charset="0"/>
                <a:ea typeface="Century Gothic"/>
                <a:hlinkClick r:id="" action="ppaction://noaction">
                  <a:snd r:embed="rId9" name="etre.wav"/>
                </a:hlinkClick>
              </a:rPr>
              <a:t>Être</a:t>
            </a:r>
            <a:endParaRPr lang="en-GB" sz="3600" dirty="0">
              <a:solidFill>
                <a:srgbClr val="002060"/>
              </a:solidFill>
              <a:hlinkClick r:id="" action="ppaction://noaction">
                <a:snd r:embed="rId9" name="etre.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139508" y="135754"/>
            <a:ext cx="53338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Describing others – they are</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29" name="Picture 28" descr="A picture containing text&#10;&#10;Description automatically generated">
            <a:extLst>
              <a:ext uri="{FF2B5EF4-FFF2-40B4-BE49-F238E27FC236}">
                <a16:creationId xmlns:a16="http://schemas.microsoft.com/office/drawing/2014/main" id="{AE39A36F-8EA5-4772-99D7-0494E6F792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460" y="1845445"/>
            <a:ext cx="1225402" cy="908383"/>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39BEEC4-A9DA-41E2-BB00-8968353ABB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5099" y="1805752"/>
            <a:ext cx="1298561" cy="96934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37294" y="4012251"/>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978" y="4016585"/>
            <a:ext cx="1639951" cy="1039332"/>
          </a:xfrm>
          <a:prstGeom prst="rect">
            <a:avLst/>
          </a:prstGeom>
        </p:spPr>
      </p:pic>
      <p:sp>
        <p:nvSpPr>
          <p:cNvPr id="54" name="CustomShape 3">
            <a:extLst>
              <a:ext uri="{FF2B5EF4-FFF2-40B4-BE49-F238E27FC236}">
                <a16:creationId xmlns:a16="http://schemas.microsoft.com/office/drawing/2014/main" id="{CDABD830-BD43-44E7-9543-B86518259035}"/>
              </a:ext>
            </a:extLst>
          </p:cNvPr>
          <p:cNvSpPr/>
          <p:nvPr/>
        </p:nvSpPr>
        <p:spPr>
          <a:xfrm>
            <a:off x="0" y="581724"/>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be | being]</a:t>
            </a:r>
          </a:p>
        </p:txBody>
      </p:sp>
      <p:sp>
        <p:nvSpPr>
          <p:cNvPr id="55" name="CustomShape 4">
            <a:extLst>
              <a:ext uri="{FF2B5EF4-FFF2-40B4-BE49-F238E27FC236}">
                <a16:creationId xmlns:a16="http://schemas.microsoft.com/office/drawing/2014/main" id="{3A56A1A8-8AC0-4ADB-8C03-24D40614276E}"/>
              </a:ext>
            </a:extLst>
          </p:cNvPr>
          <p:cNvSpPr/>
          <p:nvPr/>
        </p:nvSpPr>
        <p:spPr>
          <a:xfrm>
            <a:off x="7692571" y="2150368"/>
            <a:ext cx="31891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6" name="CustomShape 7">
            <a:extLst>
              <a:ext uri="{FF2B5EF4-FFF2-40B4-BE49-F238E27FC236}">
                <a16:creationId xmlns:a16="http://schemas.microsoft.com/office/drawing/2014/main" id="{9E4EE323-2985-45FA-ADCF-41F05CBFD32E}"/>
              </a:ext>
            </a:extLst>
          </p:cNvPr>
          <p:cNvSpPr/>
          <p:nvPr/>
        </p:nvSpPr>
        <p:spPr>
          <a:xfrm>
            <a:off x="7703660" y="2866376"/>
            <a:ext cx="2874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She is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3402D1F3-0190-4E58-BC6C-A141F101F733}"/>
              </a:ext>
            </a:extLst>
          </p:cNvPr>
          <p:cNvPicPr/>
          <p:nvPr/>
        </p:nvPicPr>
        <p:blipFill>
          <a:blip r:embed="rId8">
            <a:clrChange>
              <a:clrFrom>
                <a:srgbClr val="FFFFFF"/>
              </a:clrFrom>
              <a:clrTo>
                <a:srgbClr val="FFFFFF">
                  <a:alpha val="0"/>
                </a:srgbClr>
              </a:clrTo>
            </a:clrChange>
          </a:blip>
          <a:stretch/>
        </p:blipFill>
        <p:spPr>
          <a:xfrm>
            <a:off x="6737399" y="2793505"/>
            <a:ext cx="633960" cy="671040"/>
          </a:xfrm>
          <a:prstGeom prst="rect">
            <a:avLst/>
          </a:prstGeom>
          <a:ln>
            <a:noFill/>
          </a:ln>
        </p:spPr>
      </p:pic>
      <p:sp>
        <p:nvSpPr>
          <p:cNvPr id="58" name="CustomShape 4">
            <a:extLst>
              <a:ext uri="{FF2B5EF4-FFF2-40B4-BE49-F238E27FC236}">
                <a16:creationId xmlns:a16="http://schemas.microsoft.com/office/drawing/2014/main" id="{247F0E65-58E2-49E7-9839-D572D4849515}"/>
              </a:ext>
            </a:extLst>
          </p:cNvPr>
          <p:cNvSpPr/>
          <p:nvPr/>
        </p:nvSpPr>
        <p:spPr>
          <a:xfrm>
            <a:off x="1639951" y="4527193"/>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7">
            <a:extLst>
              <a:ext uri="{FF2B5EF4-FFF2-40B4-BE49-F238E27FC236}">
                <a16:creationId xmlns:a16="http://schemas.microsoft.com/office/drawing/2014/main" id="{85950793-F1A3-469F-A88C-F188BD673CBB}"/>
              </a:ext>
            </a:extLst>
          </p:cNvPr>
          <p:cNvSpPr/>
          <p:nvPr/>
        </p:nvSpPr>
        <p:spPr>
          <a:xfrm>
            <a:off x="1613748" y="5209454"/>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35A27EB8-4F2D-49F5-9342-2CBD0E023038}"/>
              </a:ext>
            </a:extLst>
          </p:cNvPr>
          <p:cNvPicPr/>
          <p:nvPr/>
        </p:nvPicPr>
        <p:blipFill>
          <a:blip r:embed="rId8">
            <a:clrChange>
              <a:clrFrom>
                <a:srgbClr val="FFFFFF"/>
              </a:clrFrom>
              <a:clrTo>
                <a:srgbClr val="FFFFFF">
                  <a:alpha val="0"/>
                </a:srgbClr>
              </a:clrTo>
            </a:clrChange>
          </a:blip>
          <a:stretch/>
        </p:blipFill>
        <p:spPr>
          <a:xfrm>
            <a:off x="1039503" y="5076088"/>
            <a:ext cx="633960" cy="671040"/>
          </a:xfrm>
          <a:prstGeom prst="rect">
            <a:avLst/>
          </a:prstGeom>
          <a:ln>
            <a:noFill/>
          </a:ln>
        </p:spPr>
      </p:pic>
      <p:sp>
        <p:nvSpPr>
          <p:cNvPr id="63" name="CustomShape 4">
            <a:extLst>
              <a:ext uri="{FF2B5EF4-FFF2-40B4-BE49-F238E27FC236}">
                <a16:creationId xmlns:a16="http://schemas.microsoft.com/office/drawing/2014/main" id="{5FEF0C5E-D8E3-4E9C-B03F-DDB3961762C3}"/>
              </a:ext>
            </a:extLst>
          </p:cNvPr>
          <p:cNvSpPr/>
          <p:nvPr/>
        </p:nvSpPr>
        <p:spPr>
          <a:xfrm>
            <a:off x="7703660" y="4531917"/>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7">
            <a:extLst>
              <a:ext uri="{FF2B5EF4-FFF2-40B4-BE49-F238E27FC236}">
                <a16:creationId xmlns:a16="http://schemas.microsoft.com/office/drawing/2014/main" id="{7988673E-A97F-4A9A-BE85-1D9E174E3157}"/>
              </a:ext>
            </a:extLst>
          </p:cNvPr>
          <p:cNvSpPr/>
          <p:nvPr/>
        </p:nvSpPr>
        <p:spPr>
          <a:xfrm>
            <a:off x="7692571" y="5127527"/>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190AD135-1A10-4B78-918A-28627857C820}"/>
              </a:ext>
            </a:extLst>
          </p:cNvPr>
          <p:cNvPicPr/>
          <p:nvPr/>
        </p:nvPicPr>
        <p:blipFill>
          <a:blip r:embed="rId8">
            <a:clrChange>
              <a:clrFrom>
                <a:srgbClr val="FFFFFF"/>
              </a:clrFrom>
              <a:clrTo>
                <a:srgbClr val="FFFFFF">
                  <a:alpha val="0"/>
                </a:srgbClr>
              </a:clrTo>
            </a:clrChange>
          </a:blip>
          <a:stretch/>
        </p:blipFill>
        <p:spPr>
          <a:xfrm>
            <a:off x="6925439" y="5043850"/>
            <a:ext cx="633960" cy="671040"/>
          </a:xfrm>
          <a:prstGeom prst="rect">
            <a:avLst/>
          </a:prstGeom>
          <a:ln>
            <a:noFill/>
          </a:ln>
        </p:spPr>
      </p:pic>
      <p:grpSp>
        <p:nvGrpSpPr>
          <p:cNvPr id="84" name="Group 83">
            <a:extLst>
              <a:ext uri="{FF2B5EF4-FFF2-40B4-BE49-F238E27FC236}">
                <a16:creationId xmlns:a16="http://schemas.microsoft.com/office/drawing/2014/main" id="{B0229821-3D4A-4F39-B543-EF0509EA6060}"/>
              </a:ext>
            </a:extLst>
          </p:cNvPr>
          <p:cNvGrpSpPr/>
          <p:nvPr/>
        </p:nvGrpSpPr>
        <p:grpSpPr>
          <a:xfrm>
            <a:off x="582815" y="5786761"/>
            <a:ext cx="5324501" cy="1006806"/>
            <a:chOff x="582815" y="5656135"/>
            <a:chExt cx="5324501" cy="1006806"/>
          </a:xfrm>
        </p:grpSpPr>
        <p:sp>
          <p:nvSpPr>
            <p:cNvPr id="73" name="Rectangle 72">
              <a:extLst>
                <a:ext uri="{FF2B5EF4-FFF2-40B4-BE49-F238E27FC236}">
                  <a16:creationId xmlns:a16="http://schemas.microsoft.com/office/drawing/2014/main" id="{B6D6597B-25B9-41A0-A8B4-E01A77142937}"/>
                </a:ext>
              </a:extLst>
            </p:cNvPr>
            <p:cNvSpPr/>
            <p:nvPr/>
          </p:nvSpPr>
          <p:spPr>
            <a:xfrm>
              <a:off x="582815" y="5656135"/>
              <a:ext cx="5324501"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0" name="Picture 69" descr="Shape&#10;&#10;Description automatically generated">
              <a:extLst>
                <a:ext uri="{FF2B5EF4-FFF2-40B4-BE49-F238E27FC236}">
                  <a16:creationId xmlns:a16="http://schemas.microsoft.com/office/drawing/2014/main" id="{579D773A-4790-452C-9B18-4AD31B6FC097}"/>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44438" y="5754730"/>
              <a:ext cx="1142067" cy="809616"/>
            </a:xfrm>
            <a:prstGeom prst="rect">
              <a:avLst/>
            </a:prstGeom>
            <a:solidFill>
              <a:schemeClr val="bg1"/>
            </a:solidFill>
          </p:spPr>
        </p:pic>
        <p:sp>
          <p:nvSpPr>
            <p:cNvPr id="74" name="TextBox 73">
              <a:extLst>
                <a:ext uri="{FF2B5EF4-FFF2-40B4-BE49-F238E27FC236}">
                  <a16:creationId xmlns:a16="http://schemas.microsoft.com/office/drawing/2014/main" id="{A267A3AE-3FA5-4E00-AA63-31C021C433A9}"/>
                </a:ext>
              </a:extLst>
            </p:cNvPr>
            <p:cNvSpPr txBox="1"/>
            <p:nvPr/>
          </p:nvSpPr>
          <p:spPr>
            <a:xfrm>
              <a:off x="2411564" y="5738062"/>
              <a:ext cx="3495752" cy="830997"/>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To say ‘they’ for mixed groups use ‘</a:t>
              </a:r>
              <a:r>
                <a:rPr lang="en-GB" sz="2400" dirty="0" err="1">
                  <a:solidFill>
                    <a:schemeClr val="bg1"/>
                  </a:solidFill>
                  <a:latin typeface="Century Gothic" panose="020B0502020202020204" pitchFamily="34" charset="0"/>
                </a:rPr>
                <a:t>ils</a:t>
              </a:r>
              <a:r>
                <a:rPr lang="en-GB" sz="2400" dirty="0">
                  <a:solidFill>
                    <a:schemeClr val="bg1"/>
                  </a:solidFill>
                  <a:latin typeface="Century Gothic" panose="020B0502020202020204" pitchFamily="34" charset="0"/>
                </a:rPr>
                <a:t>’.</a:t>
              </a:r>
            </a:p>
          </p:txBody>
        </p:sp>
        <p:pic>
          <p:nvPicPr>
            <p:cNvPr id="75" name="Graphic 74" descr="Warning">
              <a:extLst>
                <a:ext uri="{FF2B5EF4-FFF2-40B4-BE49-F238E27FC236}">
                  <a16:creationId xmlns:a16="http://schemas.microsoft.com/office/drawing/2014/main" id="{783DB5FD-E7EF-4F5D-B246-918A9CCA38A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33182" y="5723536"/>
              <a:ext cx="583135" cy="583135"/>
            </a:xfrm>
            <a:prstGeom prst="rect">
              <a:avLst/>
            </a:prstGeom>
          </p:spPr>
        </p:pic>
      </p:grpSp>
      <p:sp>
        <p:nvSpPr>
          <p:cNvPr id="76" name="CustomShape 14">
            <a:extLst>
              <a:ext uri="{FF2B5EF4-FFF2-40B4-BE49-F238E27FC236}">
                <a16:creationId xmlns:a16="http://schemas.microsoft.com/office/drawing/2014/main" id="{8D8A6EFE-83D9-4B29-9DCD-2B392886287C}"/>
              </a:ext>
            </a:extLst>
          </p:cNvPr>
          <p:cNvSpPr/>
          <p:nvPr/>
        </p:nvSpPr>
        <p:spPr>
          <a:xfrm>
            <a:off x="7094825" y="81686"/>
            <a:ext cx="3483429" cy="1371720"/>
          </a:xfrm>
          <a:prstGeom prst="wedgeEllipseCallout">
            <a:avLst>
              <a:gd name="adj1" fmla="val 42302"/>
              <a:gd name="adj2" fmla="val 10963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7" name="Rectangle 76">
            <a:extLst>
              <a:ext uri="{FF2B5EF4-FFF2-40B4-BE49-F238E27FC236}">
                <a16:creationId xmlns:a16="http://schemas.microsoft.com/office/drawing/2014/main" id="{BC918AEC-652A-4A9F-9CF1-AF33A42CD633}"/>
              </a:ext>
            </a:extLst>
          </p:cNvPr>
          <p:cNvSpPr/>
          <p:nvPr/>
        </p:nvSpPr>
        <p:spPr>
          <a:xfrm>
            <a:off x="7472119" y="187362"/>
            <a:ext cx="2629824" cy="1200329"/>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The ‘e’ makes you pronounce the ‘t’.</a:t>
            </a:r>
            <a:endParaRPr lang="en-GB" sz="2400" b="1" kern="0" spc="-1" dirty="0">
              <a:solidFill>
                <a:srgbClr val="000000"/>
              </a:solidFill>
              <a:sym typeface="Arial"/>
            </a:endParaRPr>
          </a:p>
        </p:txBody>
      </p:sp>
      <p:sp>
        <p:nvSpPr>
          <p:cNvPr id="78" name="CustomShape 14">
            <a:extLst>
              <a:ext uri="{FF2B5EF4-FFF2-40B4-BE49-F238E27FC236}">
                <a16:creationId xmlns:a16="http://schemas.microsoft.com/office/drawing/2014/main" id="{D13B04D3-37B2-4108-AAF6-84584F35C740}"/>
              </a:ext>
            </a:extLst>
          </p:cNvPr>
          <p:cNvSpPr/>
          <p:nvPr/>
        </p:nvSpPr>
        <p:spPr>
          <a:xfrm>
            <a:off x="4137251" y="2715189"/>
            <a:ext cx="2629825" cy="1493642"/>
          </a:xfrm>
          <a:prstGeom prst="wedgeEllipseCallout">
            <a:avLst>
              <a:gd name="adj1" fmla="val -31638"/>
              <a:gd name="adj2" fmla="val 8192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9" name="Rectangle 78">
            <a:extLst>
              <a:ext uri="{FF2B5EF4-FFF2-40B4-BE49-F238E27FC236}">
                <a16:creationId xmlns:a16="http://schemas.microsoft.com/office/drawing/2014/main" id="{24CF4935-F61E-4283-9AD7-AD214EB56B8C}"/>
              </a:ext>
            </a:extLst>
          </p:cNvPr>
          <p:cNvSpPr/>
          <p:nvPr/>
        </p:nvSpPr>
        <p:spPr>
          <a:xfrm>
            <a:off x="4140552" y="2851087"/>
            <a:ext cx="2629824" cy="1200329"/>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A plural noun needs a plural adjective.</a:t>
            </a:r>
            <a:endParaRPr lang="en-GB" sz="2400" b="1" kern="0" spc="-1" dirty="0">
              <a:solidFill>
                <a:srgbClr val="000000"/>
              </a:solidFill>
              <a:sym typeface="Arial"/>
            </a:endParaRPr>
          </a:p>
        </p:txBody>
      </p:sp>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38432" y="4168241"/>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1" name="CustomShape 14">
            <a:extLst>
              <a:ext uri="{FF2B5EF4-FFF2-40B4-BE49-F238E27FC236}">
                <a16:creationId xmlns:a16="http://schemas.microsoft.com/office/drawing/2014/main" id="{49C21DC2-F8B7-4569-9A5F-68F5FCEEDEC4}"/>
              </a:ext>
            </a:extLst>
          </p:cNvPr>
          <p:cNvSpPr/>
          <p:nvPr/>
        </p:nvSpPr>
        <p:spPr>
          <a:xfrm>
            <a:off x="8220222" y="3559626"/>
            <a:ext cx="3458192" cy="1010897"/>
          </a:xfrm>
          <a:prstGeom prst="wedgeEllipseCallout">
            <a:avLst>
              <a:gd name="adj1" fmla="val 33417"/>
              <a:gd name="adj2" fmla="val 6039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82" name="Rectangle 81">
            <a:extLst>
              <a:ext uri="{FF2B5EF4-FFF2-40B4-BE49-F238E27FC236}">
                <a16:creationId xmlns:a16="http://schemas.microsoft.com/office/drawing/2014/main" id="{F823B9D6-A6CC-4E04-8FFA-EB4DA4478D3A}"/>
              </a:ext>
            </a:extLst>
          </p:cNvPr>
          <p:cNvSpPr/>
          <p:nvPr/>
        </p:nvSpPr>
        <p:spPr>
          <a:xfrm>
            <a:off x="8418905" y="3662135"/>
            <a:ext cx="3146077" cy="830997"/>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Pronounce the ‘t’ but the ‘s’ is a SFC.</a:t>
            </a:r>
            <a:endParaRPr lang="en-GB" sz="2400" b="1" kern="0" spc="-1" dirty="0">
              <a:solidFill>
                <a:srgbClr val="000000"/>
              </a:solidFill>
              <a:sym typeface="Arial"/>
            </a:endParaRPr>
          </a:p>
        </p:txBody>
      </p:sp>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15817" y="4644876"/>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5" name="CustomShape 3">
            <a:extLst>
              <a:ext uri="{FF2B5EF4-FFF2-40B4-BE49-F238E27FC236}">
                <a16:creationId xmlns:a16="http://schemas.microsoft.com/office/drawing/2014/main" id="{C5D66CD5-F489-43D9-8E02-B5CB59F9F720}"/>
              </a:ext>
            </a:extLst>
          </p:cNvPr>
          <p:cNvSpPr/>
          <p:nvPr/>
        </p:nvSpPr>
        <p:spPr>
          <a:xfrm>
            <a:off x="182561" y="3472521"/>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‘they are’: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_est_content.wav"/>
                                        </p:tgtEl>
                                      </p:cMediaNode>
                                    </p:audio>
                                  </p:sub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cBhvr additive="repl">
                                        <p:cTn id="17"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elle_est_contente.wav"/>
                                        </p:tgtEl>
                                      </p:cMediaNode>
                                    </p:audio>
                                  </p:subTnLst>
                                </p:cTn>
                              </p:par>
                              <p:par>
                                <p:cTn id="26" presetID="1"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repl">
                                        <p:cTn id="32" dur="500"/>
                                        <p:tgtEl>
                                          <p:spTgt spid="5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ils_sont_contents.wav"/>
                                        </p:tgtEl>
                                      </p:cMediaNode>
                                    </p:audio>
                                  </p:subTnLst>
                                </p:cTn>
                              </p:par>
                              <p:par>
                                <p:cTn id="51" presetID="1" presetClass="entr" presetSubtype="0"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additive="repl">
                                        <p:cTn id="57"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8"/>
                                        </p:tgtEl>
                                        <p:attrNameLst>
                                          <p:attrName>style.visibility</p:attrName>
                                        </p:attrNameLst>
                                      </p:cBhvr>
                                      <p:to>
                                        <p:strVal val="visible"/>
                                      </p:to>
                                    </p:set>
                                  </p:childTnLst>
                                </p:cTn>
                              </p:par>
                              <p:par>
                                <p:cTn id="66" presetID="1" presetClass="entr"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fade">
                                      <p:cBhvr>
                                        <p:cTn id="72" dur="500"/>
                                        <p:tgtEl>
                                          <p:spTgt spid="8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elles_sont_contentes.wav"/>
                                        </p:tgtEl>
                                      </p:cMediaNode>
                                    </p:audio>
                                  </p:sub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anim calcmode="lin" valueType="num">
                                      <p:cBhvr additive="repl">
                                        <p:cTn id="83"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fill="hold" nodeType="click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1"/>
                                        </p:tgtEl>
                                        <p:attrNameLst>
                                          <p:attrName>style.visibility</p:attrName>
                                        </p:attrNameLst>
                                      </p:cBhvr>
                                      <p:to>
                                        <p:strVal val="visible"/>
                                      </p:to>
                                    </p:set>
                                  </p:childTnLst>
                                </p:cTn>
                              </p:par>
                              <p:par>
                                <p:cTn id="92" presetID="1" presetClass="entr" fill="hold" nodeType="withEffect">
                                  <p:stCondLst>
                                    <p:cond delay="0"/>
                                  </p:stCondLst>
                                  <p:childTnLst>
                                    <p:set>
                                      <p:cBhvr>
                                        <p:cTn id="93" dur="1" fill="hold">
                                          <p:stCondLst>
                                            <p:cond delay="0"/>
                                          </p:stCondLst>
                                        </p:cTn>
                                        <p:tgtEl>
                                          <p:spTgt spid="8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fade">
                                      <p:cBhvr>
                                        <p:cTn id="98" dur="500"/>
                                        <p:tgtEl>
                                          <p:spTgt spid="83"/>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76" grpId="0" animBg="1"/>
      <p:bldP spid="78" grpId="0" animBg="1"/>
      <p:bldP spid="81" grpId="0" animBg="1"/>
      <p:bldP spid="8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2498</TotalTime>
  <Words>2543</Words>
  <Application>Microsoft Office PowerPoint</Application>
  <PresentationFormat>Widescreen</PresentationFormat>
  <Paragraphs>400</Paragraphs>
  <Slides>21</Slides>
  <Notes>21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Cavolini</vt:lpstr>
      <vt:lpstr>Century Gothic</vt:lpstr>
      <vt:lpstr>Century Gothic</vt:lpstr>
      <vt:lpstr>Modern Love</vt:lpstr>
      <vt:lpstr>Segoe Script</vt:lpstr>
      <vt:lpstr>Symbol</vt:lpstr>
      <vt:lpstr>Tw Cen MT</vt:lpstr>
      <vt:lpstr>Wingdings</vt:lpstr>
      <vt:lpstr>1_Office Theme</vt:lpstr>
      <vt:lpstr>Describing me and others</vt:lpstr>
      <vt:lpstr>prononcer</vt:lpstr>
      <vt:lpstr>[on]</vt:lpstr>
      <vt:lpstr>[on]</vt:lpstr>
      <vt:lpstr>[on]</vt:lpstr>
      <vt:lpstr>prononcer</vt:lpstr>
      <vt:lpstr>prononciation</vt:lpstr>
      <vt:lpstr>écouter</vt:lpstr>
      <vt:lpstr>Être</vt:lpstr>
      <vt:lpstr>lire</vt:lpstr>
      <vt:lpstr>Plural adjectives</vt:lpstr>
      <vt:lpstr>écouter</vt:lpstr>
      <vt:lpstr>écouter</vt:lpstr>
      <vt:lpstr>écouter</vt:lpstr>
      <vt:lpstr>écouter</vt:lpstr>
      <vt:lpstr>écouter</vt:lpstr>
      <vt:lpstr>écouter</vt:lpstr>
      <vt:lpstr>écouter</vt:lpstr>
      <vt:lpstr>écouter</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65</cp:revision>
  <dcterms:created xsi:type="dcterms:W3CDTF">2021-07-02T19:27:01Z</dcterms:created>
  <dcterms:modified xsi:type="dcterms:W3CDTF">2023-09-29T04:03:24Z</dcterms:modified>
</cp:coreProperties>
</file>