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7" r:id="rId4"/>
  </p:sldMasterIdLst>
  <p:notesMasterIdLst>
    <p:notesMasterId r:id="rId19"/>
  </p:notesMasterIdLst>
  <p:sldIdLst>
    <p:sldId id="257" r:id="rId5"/>
    <p:sldId id="452" r:id="rId6"/>
    <p:sldId id="510" r:id="rId7"/>
    <p:sldId id="363" r:id="rId8"/>
    <p:sldId id="364" r:id="rId9"/>
    <p:sldId id="365" r:id="rId10"/>
    <p:sldId id="366" r:id="rId11"/>
    <p:sldId id="367" r:id="rId12"/>
    <p:sldId id="368" r:id="rId13"/>
    <p:sldId id="508" r:id="rId14"/>
    <p:sldId id="423" r:id="rId15"/>
    <p:sldId id="358" r:id="rId16"/>
    <p:sldId id="357" r:id="rId17"/>
    <p:sldId id="50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7437" autoAdjust="0"/>
  </p:normalViewPr>
  <p:slideViewPr>
    <p:cSldViewPr snapToGrid="0">
      <p:cViewPr>
        <p:scale>
          <a:sx n="66" d="100"/>
          <a:sy n="66" d="100"/>
        </p:scale>
        <p:origin x="2172" y="7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125C53-773C-49EE-98CA-2C16F81F252F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2D0CC9-DEA3-4A63-A921-D94C06607C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2704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Artwork by Steve Clarke. Pronoun pictures from NCELP (www.ncelp.org). All additional pictures selected from </a:t>
            </a:r>
            <a:r>
              <a:rPr lang="en-GB" sz="1800" dirty="0" err="1"/>
              <a:t>Pixabay</a:t>
            </a:r>
            <a:r>
              <a:rPr lang="en-GB" sz="1800" dirty="0"/>
              <a:t> and are available under a Creative Commons license, no attribution required.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Phonics: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revisit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[u] </a:t>
            </a:r>
            <a:r>
              <a:rPr kumimoji="0" lang="en-GB" sz="12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and 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</a:t>
            </a:r>
            <a:r>
              <a:rPr kumimoji="0" lang="en-GB" sz="12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ou</a:t>
            </a:r>
            <a:r>
              <a:rPr kumimoji="0" lang="en-GB" sz="12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] - </a:t>
            </a:r>
            <a:r>
              <a:rPr kumimoji="0" lang="it-IT" sz="1200" b="1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tu </a:t>
            </a:r>
            <a:r>
              <a:rPr kumimoji="0" lang="it-IT" sz="1200" b="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[12] </a:t>
            </a:r>
            <a:r>
              <a:rPr kumimoji="0" lang="it-IT" sz="1200" b="1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nous </a:t>
            </a:r>
            <a:r>
              <a:rPr kumimoji="0" lang="it-IT" sz="1200" b="0" i="1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[31]</a:t>
            </a:r>
          </a:p>
          <a:p>
            <a:pPr marL="0" marR="0" lvl="0" indent="-2160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it-IT" sz="1200" b="1" i="1" u="none" strike="noStrike" kern="1200" cap="none" spc="-1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/>
              <a:ea typeface="Century Gothic"/>
              <a:cs typeface="+mn-cs"/>
            </a:endParaRPr>
          </a:p>
          <a:p>
            <a:pPr marL="0" indent="-216000">
              <a:lnSpc>
                <a:spcPct val="100000"/>
              </a:lnSpc>
            </a:pP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Vocabulary 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(new words in </a:t>
            </a:r>
            <a:r>
              <a:rPr lang="it-IT" sz="1200" b="1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bold</a:t>
            </a:r>
            <a:r>
              <a:rPr lang="it-IT" sz="1200" b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):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êtes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vous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[50]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ensemble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[124] maintenant [192]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toujours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[103]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rarement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[2535] souvent [287], known adjectives</a:t>
            </a:r>
          </a:p>
          <a:p>
            <a:pPr marL="0" indent="-216000">
              <a:lnSpc>
                <a:spcPct val="100000"/>
              </a:lnSpc>
            </a:pPr>
            <a:endParaRPr lang="fr-FR" sz="1200" b="0" i="1" strike="noStrike" spc="-1" dirty="0">
              <a:solidFill>
                <a:srgbClr val="002060"/>
              </a:solidFill>
              <a:latin typeface="Century Gothic"/>
              <a:ea typeface="Century Gothic"/>
            </a:endParaRPr>
          </a:p>
          <a:p>
            <a:pPr marL="0" indent="-216000">
              <a:lnSpc>
                <a:spcPct val="100000"/>
              </a:lnSpc>
            </a:pP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1:  sommes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[5]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nous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[31] absent [2016] amusant [4695] calme [1731] content [1841] différent [350] difficile [296] drôle [2166] fort [107] grand [59] jeune [152] lent [2572] malade [1066] méchant [3184] intelligent [2509] indépendant [954] important [215] petit [138] présent [216] prudent [1529] 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seul [102]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rapide [672]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strict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 [1859] </a:t>
            </a: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sage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[2643] triste [1843] </a:t>
            </a:r>
          </a:p>
          <a:p>
            <a:pPr marL="0" indent="-216000">
              <a:lnSpc>
                <a:spcPct val="100000"/>
              </a:lnSpc>
            </a:pPr>
            <a:r>
              <a:rPr lang="fr-FR" sz="1200" b="1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Revisit 2:  </a:t>
            </a:r>
            <a:r>
              <a:rPr lang="fr-FR" sz="1200" b="0" i="0" strike="noStrike" spc="-1" dirty="0">
                <a:solidFill>
                  <a:srgbClr val="002060"/>
                </a:solidFill>
                <a:latin typeface="Century Gothic"/>
                <a:ea typeface="Century Gothic"/>
              </a:rPr>
              <a:t>détester [2898] jouer [219] travailler [290] silence [1281] en retard [n/a]</a:t>
            </a:r>
          </a:p>
          <a:p>
            <a:pPr marL="0" indent="-216000">
              <a:lnSpc>
                <a:spcPct val="100000"/>
              </a:lnSpc>
            </a:pPr>
            <a:r>
              <a:rPr lang="en-GB" sz="1800" dirty="0" err="1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Londsale</a:t>
            </a:r>
            <a:r>
              <a:rPr lang="en-GB" sz="18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, D., &amp; Le Bras, Y.  (2009). </a:t>
            </a:r>
            <a:r>
              <a:rPr lang="en-GB" sz="1800" i="1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800" dirty="0">
                <a:solidFill>
                  <a:schemeClr val="dk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lang="en-GB" sz="1800" dirty="0">
              <a:latin typeface="+mn-lt"/>
              <a:ea typeface="Calibri"/>
              <a:cs typeface="Calibri"/>
              <a:sym typeface="Calibri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tabLst/>
              <a:defRPr/>
            </a:pPr>
            <a:r>
              <a:rPr lang="en-GB" sz="1800" dirty="0"/>
              <a:t>The frequency rankings for words that occur in this PowerPoint which have been</a:t>
            </a:r>
            <a:r>
              <a:rPr lang="en-GB" sz="1800" i="1" dirty="0"/>
              <a:t> previously</a:t>
            </a:r>
            <a:r>
              <a:rPr lang="en-GB" sz="1800" dirty="0"/>
              <a:t> introduced in these resources are given in the SOW and in the resources that first introduced and formally re-visited those words. 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GB" sz="1800" dirty="0"/>
              <a:t>For any </a:t>
            </a:r>
            <a:r>
              <a:rPr lang="en-GB" sz="1800" i="1" dirty="0"/>
              <a:t>other </a:t>
            </a:r>
            <a:r>
              <a:rPr lang="en-GB" sz="1800" dirty="0"/>
              <a:t>words that occur incidentally in this PowerPoint, frequency rankings will be provided in the notes field wherever possible.</a:t>
            </a:r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Calibri"/>
                <a:buNone/>
                <a:tabLst/>
                <a:defRPr/>
              </a:pPr>
              <a:t>1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GB" sz="1200" b="1" dirty="0">
                <a:solidFill>
                  <a:schemeClr val="accent5">
                    <a:lumMod val="50000"/>
                  </a:schemeClr>
                </a:solidFill>
              </a:rPr>
              <a:t>Timing:</a:t>
            </a:r>
            <a:r>
              <a:rPr lang="en-GB" sz="1200" b="1" baseline="0" dirty="0">
                <a:solidFill>
                  <a:schemeClr val="accent5">
                    <a:lumMod val="50000"/>
                  </a:schemeClr>
                </a:solidFill>
              </a:rPr>
              <a:t> 5 minutes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lang="en-GB" b="1" dirty="0"/>
            </a:br>
            <a:r>
              <a:rPr lang="en-GB" b="1" dirty="0"/>
              <a:t>Aim: </a:t>
            </a:r>
            <a:r>
              <a:rPr lang="en-GB" b="0" dirty="0"/>
              <a:t>to practise oral production of parts of the verb to be and different adjectives.</a:t>
            </a:r>
            <a:endParaRPr lang="en-GB" b="1" dirty="0"/>
          </a:p>
          <a:p>
            <a:br>
              <a:rPr lang="en-GB" dirty="0"/>
            </a:br>
            <a:r>
              <a:rPr lang="en-GB" b="1" dirty="0"/>
              <a:t>Procedure:</a:t>
            </a:r>
            <a:br>
              <a:rPr lang="en-GB" dirty="0"/>
            </a:br>
            <a:r>
              <a:rPr lang="en-GB" dirty="0"/>
              <a:t>1. Click to ‘roll’ the dice.</a:t>
            </a:r>
          </a:p>
          <a:p>
            <a:r>
              <a:rPr lang="en-GB" dirty="0"/>
              <a:t>2. Pupils observe the forms and adjective </a:t>
            </a:r>
            <a:r>
              <a:rPr lang="en-GB" baseline="0" dirty="0"/>
              <a:t>whose numbers correspond to the respective dice, then translate them to make a short sentence. (For ‘je’, they should make the adjective agree for them). They say the answer chorally.</a:t>
            </a:r>
            <a:endParaRPr lang="en-GB" dirty="0"/>
          </a:p>
          <a:p>
            <a:r>
              <a:rPr lang="en-GB" dirty="0"/>
              <a:t>3. Click</a:t>
            </a:r>
            <a:r>
              <a:rPr lang="en-GB" baseline="0" dirty="0"/>
              <a:t> to reveal the correct sentence.</a:t>
            </a:r>
            <a:endParaRPr lang="en-GB" dirty="0"/>
          </a:p>
          <a:p>
            <a:r>
              <a:rPr lang="en-GB" dirty="0"/>
              <a:t>4. Repeat</a:t>
            </a:r>
            <a:r>
              <a:rPr lang="en-GB" baseline="0" dirty="0"/>
              <a:t> until all combinations have been tried.</a:t>
            </a:r>
            <a:endParaRPr lang="en-GB"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10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091124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303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Use this recap slides before Follow up 4.</a:t>
            </a: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Timing: 2 minutes 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latin typeface="Arial"/>
              </a:rPr>
              <a:t>Aim</a:t>
            </a:r>
            <a:r>
              <a:rPr lang="en-GB" sz="1200" b="0" strike="noStrike" spc="-1" dirty="0">
                <a:latin typeface="Arial"/>
              </a:rPr>
              <a:t>: to recap feminine plural adjective agreement which was introduced in week 2.</a:t>
            </a:r>
          </a:p>
          <a:p>
            <a:pPr marL="216000" indent="-216000">
              <a:lnSpc>
                <a:spcPct val="100000"/>
              </a:lnSpc>
            </a:pPr>
            <a:endParaRPr lang="en-GB" sz="1200" b="1" strike="noStrike" spc="-1" dirty="0">
              <a:solidFill>
                <a:srgbClr val="000000"/>
              </a:solidFill>
              <a:latin typeface="Calibri"/>
              <a:ea typeface="Calibri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Calibri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Click to present the information.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  <a:ea typeface="Calibri"/>
              </a:rPr>
              <a:t>Elicit the English sentence meanings.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Click to remind pupils about SFC.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Calibri"/>
              </a:rPr>
              <a:t>Remind pupils that masculine endings are used when the group described is all boys or a mixture of boys and girls.</a:t>
            </a: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endParaRPr lang="en-GB" sz="1200" b="0" strike="noStrike" spc="-1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4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66BF5E4-B3AA-482D-8DF1-4A8A1D53B555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79187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5-10 minutes</a:t>
            </a:r>
            <a:br>
              <a:rPr lang="en-GB" b="0" dirty="0"/>
            </a:b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production of parts of </a:t>
            </a:r>
            <a:r>
              <a:rPr lang="en-GB" b="0" i="1" dirty="0"/>
              <a:t>être</a:t>
            </a:r>
            <a:r>
              <a:rPr lang="en-GB" b="0" dirty="0"/>
              <a:t> and adjective agreement.</a:t>
            </a: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Pupils write the sentences in French.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Elicit responses orally from the class.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written versions.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12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62215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written comprehension of vocabulary from this week and two revisited weeks.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br>
              <a:rPr lang="en-GB" b="1" dirty="0"/>
            </a:br>
            <a:r>
              <a:rPr lang="en-GB" b="0" dirty="0"/>
              <a:t>1. Give pupils a blank grid.  They fill in the English meanings of any of the words they know, trying to reach 15 points in total.</a:t>
            </a:r>
            <a:br>
              <a:rPr lang="en-GB" b="0" dirty="0"/>
            </a:br>
            <a:r>
              <a:rPr lang="en-GB" b="0" dirty="0"/>
              <a:t>2. Remind pupils that adjectives can refer to male or female persons and they should note this in their translations. E.g. pleased (f), short (m).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sz="1200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sz="1200" b="1" dirty="0"/>
              <a:t>Note:</a:t>
            </a:r>
            <a:br>
              <a:rPr lang="en-GB" dirty="0"/>
            </a:br>
            <a:r>
              <a:rPr lang="en-GB" dirty="0"/>
              <a:t>The most recently learnt and practised words are </a:t>
            </a:r>
            <a:r>
              <a:rPr lang="en-GB" dirty="0">
                <a:solidFill>
                  <a:srgbClr val="FF0066"/>
                </a:solidFill>
              </a:rPr>
              <a:t>pink</a:t>
            </a:r>
            <a:r>
              <a:rPr lang="en-GB" dirty="0"/>
              <a:t>, words from revisit 1 are green and those from revisit 2 are blue, thus more points are awarded for them, to recognise that memories fade and more effort (heavy lifting!) is needed to retrieve them.</a:t>
            </a:r>
            <a:br>
              <a:rPr lang="en-GB" dirty="0"/>
            </a:b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86244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4813" cy="3084513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tIns="0" rIns="0" bIns="0"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HANDOUT</a:t>
            </a:r>
            <a:endParaRPr lang="en-GB" dirty="0"/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E67E6C-8E78-4A5B-9102-73F3F0679BAE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09886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</p:sp>
      <p:sp>
        <p:nvSpPr>
          <p:cNvPr id="288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5680" cy="3599640"/>
          </a:xfrm>
          <a:prstGeom prst="rect">
            <a:avLst/>
          </a:prstGeom>
        </p:spPr>
        <p:txBody>
          <a:bodyPr lIns="0" tIns="0" rIns="0" bIns="0"/>
          <a:lstStyle/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Timing: 1 minute</a:t>
            </a: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Aim: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to recap SSC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[u]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and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[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ou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]</a:t>
            </a:r>
          </a:p>
          <a:p>
            <a:pPr marL="216000" indent="-216000"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216000" indent="-216000">
              <a:lnSpc>
                <a:spcPct val="100000"/>
              </a:lnSpc>
            </a:pP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Procedure: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Introduce and elicit the pronunciation of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individual SSC [u] 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and [</a:t>
            </a:r>
            <a:r>
              <a:rPr lang="en-GB" sz="1200" b="0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ou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] and then the 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source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 words ‘</a:t>
            </a:r>
            <a:r>
              <a:rPr lang="en-GB" sz="1200" b="1" strike="noStrike" spc="-1" dirty="0" err="1">
                <a:solidFill>
                  <a:srgbClr val="000000"/>
                </a:solidFill>
                <a:latin typeface="+mn-lt"/>
                <a:ea typeface="Calibri"/>
              </a:rPr>
              <a:t>tu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’ and ‘</a:t>
            </a:r>
            <a:r>
              <a:rPr lang="en-GB" sz="1200" b="1" strike="noStrike" spc="-1" dirty="0">
                <a:solidFill>
                  <a:srgbClr val="000000"/>
                </a:solidFill>
                <a:latin typeface="+mn-lt"/>
                <a:ea typeface="Calibri"/>
              </a:rPr>
              <a:t>nous</a:t>
            </a: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’(with gestures, if using).</a:t>
            </a:r>
            <a:endParaRPr lang="en-GB" sz="1200" b="0" strike="noStrike" spc="-1" dirty="0">
              <a:latin typeface="Arial"/>
            </a:endParaRPr>
          </a:p>
          <a:p>
            <a:pPr marL="228600" indent="-227880">
              <a:lnSpc>
                <a:spcPct val="100000"/>
              </a:lnSpc>
              <a:buClr>
                <a:srgbClr val="000000"/>
              </a:buClr>
              <a:buFont typeface="Calibri"/>
              <a:buAutoNum type="arabicPeriod"/>
            </a:pPr>
            <a:r>
              <a:rPr lang="en-GB" sz="1200" b="0" strike="noStrike" spc="-1" dirty="0">
                <a:solidFill>
                  <a:srgbClr val="000000"/>
                </a:solidFill>
                <a:latin typeface="+mn-lt"/>
                <a:ea typeface="Calibri"/>
              </a:rPr>
              <a:t>Click to bring on the picture and get students to repeat (with gesture, if using).</a:t>
            </a:r>
            <a:endParaRPr lang="en-GB" sz="1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en-GB" sz="1200" b="0" strike="noStrike" spc="-1" dirty="0">
              <a:latin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strike="noStrike" spc="-1" dirty="0">
                <a:latin typeface="Arial"/>
              </a:rPr>
              <a:t>Note</a:t>
            </a:r>
            <a:r>
              <a:rPr lang="en-GB" sz="1200" b="0" strike="noStrike" spc="-1" dirty="0">
                <a:latin typeface="Arial"/>
              </a:rPr>
              <a:t>: </a:t>
            </a:r>
            <a:br>
              <a:rPr lang="en-GB" sz="1200" b="0" strike="noStrike" spc="-1" dirty="0">
                <a:latin typeface="Arial"/>
              </a:rPr>
            </a:br>
            <a:r>
              <a:rPr lang="en-GB" sz="1200" b="0" strike="noStrike" spc="-1" dirty="0" err="1">
                <a:latin typeface="Arial"/>
              </a:rPr>
              <a:t>i</a:t>
            </a:r>
            <a:r>
              <a:rPr lang="en-GB" sz="1200" b="0" strike="noStrike" spc="-1" dirty="0">
                <a:latin typeface="Arial"/>
              </a:rPr>
              <a:t>) </a:t>
            </a:r>
            <a:r>
              <a:rPr lang="en-US" sz="1200" b="0" strike="noStrike" spc="-1" dirty="0">
                <a:latin typeface="Arial"/>
              </a:rPr>
              <a:t>g</a:t>
            </a:r>
            <a:r>
              <a:rPr lang="en-US" dirty="0"/>
              <a:t>esture for </a:t>
            </a:r>
            <a:r>
              <a:rPr lang="en-US" i="1" dirty="0" err="1"/>
              <a:t>tu</a:t>
            </a:r>
            <a:r>
              <a:rPr lang="en-US" dirty="0"/>
              <a:t> – pointing away to an imaginary person in front of you.</a:t>
            </a:r>
          </a:p>
          <a:p>
            <a:pPr>
              <a:lnSpc>
                <a:spcPct val="100000"/>
              </a:lnSpc>
            </a:pPr>
            <a:r>
              <a:rPr lang="en-GB" sz="1200" b="0" strike="noStrike" spc="-1" dirty="0">
                <a:latin typeface="Arial"/>
              </a:rPr>
              <a:t>ii) gesture for </a:t>
            </a:r>
            <a:r>
              <a:rPr lang="en-GB" sz="1200" b="0" i="1" strike="noStrike" spc="-1" dirty="0">
                <a:latin typeface="Arial"/>
              </a:rPr>
              <a:t>nous</a:t>
            </a:r>
            <a:r>
              <a:rPr lang="en-GB" sz="1200" b="0" strike="noStrike" spc="-1" dirty="0">
                <a:latin typeface="Arial"/>
              </a:rPr>
              <a:t> – spreading arms out in front palms down, do a sweeping motion (similar to a </a:t>
            </a:r>
            <a:r>
              <a:rPr lang="en-GB" sz="1200" b="0" strike="noStrike" spc="-1" dirty="0" err="1">
                <a:latin typeface="Arial"/>
              </a:rPr>
              <a:t>breastroke</a:t>
            </a:r>
            <a:r>
              <a:rPr lang="en-GB" sz="1200" b="0" strike="noStrike" spc="-1" dirty="0">
                <a:latin typeface="Arial"/>
              </a:rPr>
              <a:t> in swimming), motioning inclusivity ‘we’.</a:t>
            </a:r>
          </a:p>
        </p:txBody>
      </p:sp>
      <p:sp>
        <p:nvSpPr>
          <p:cNvPr id="289" name="CustomShape 3"/>
          <p:cNvSpPr/>
          <p:nvPr/>
        </p:nvSpPr>
        <p:spPr>
          <a:xfrm>
            <a:off x="3884760" y="8685360"/>
            <a:ext cx="2971080" cy="457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b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2D099D3-7515-44A9-9431-B3F3D19D5CE0}" type="slidenum">
              <a:rPr kumimoji="0" lang="en-GB" sz="1200" b="0" i="0" u="none" strike="noStrike" kern="1200" cap="none" spc="-1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-1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practise aural distinction between the SSC [u] and [</a:t>
            </a:r>
            <a:r>
              <a:rPr lang="en-GB" b="0" dirty="0" err="1"/>
              <a:t>ou</a:t>
            </a:r>
            <a:r>
              <a:rPr lang="en-GB" b="0" dirty="0"/>
              <a:t>]; to provide the additional opportunity to practise written transcription of whole words.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Procedure:</a:t>
            </a:r>
            <a:endParaRPr lang="en-GB" dirty="0"/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on each number to listen to the word.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Write [u] or [</a:t>
            </a:r>
            <a:r>
              <a:rPr lang="en-GB" dirty="0" err="1"/>
              <a:t>ou</a:t>
            </a:r>
            <a:r>
              <a:rPr lang="en-GB" dirty="0"/>
              <a:t>] (and / or the full word).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After all items 1-9 have been heard, elicit the response from pupils (i.e. they say [u] or [</a:t>
            </a:r>
            <a:r>
              <a:rPr lang="en-GB" dirty="0" err="1"/>
              <a:t>ou</a:t>
            </a:r>
            <a:r>
              <a:rPr lang="en-GB" dirty="0"/>
              <a:t>] and/or the full word).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to reveal the written word.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r>
              <a:rPr lang="en-GB" dirty="0"/>
              <a:t>Click again for it to disappear into the corresponding </a:t>
            </a:r>
            <a:r>
              <a:rPr lang="en-GB" dirty="0" err="1"/>
              <a:t>pacperson’s</a:t>
            </a:r>
            <a:r>
              <a:rPr lang="en-GB" dirty="0"/>
              <a:t> mouth.</a:t>
            </a:r>
          </a:p>
          <a:p>
            <a:pPr marL="228600" lvl="0" indent="-228600" algn="l" rtl="0"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/>
              <a:t>Transcript </a:t>
            </a:r>
            <a:br>
              <a:rPr lang="en-GB" dirty="0"/>
            </a:br>
            <a:r>
              <a:rPr lang="en-GB" dirty="0"/>
              <a:t>1. </a:t>
            </a:r>
            <a:r>
              <a:rPr lang="en-GB" dirty="0" err="1"/>
              <a:t>soupe</a:t>
            </a:r>
            <a:br>
              <a:rPr lang="en-GB" dirty="0"/>
            </a:br>
            <a:r>
              <a:rPr lang="en-GB" dirty="0"/>
              <a:t>2. couleur</a:t>
            </a:r>
            <a:br>
              <a:rPr lang="en-GB" dirty="0"/>
            </a:br>
            <a:r>
              <a:rPr lang="en-GB" dirty="0"/>
              <a:t>3. culture</a:t>
            </a:r>
            <a:br>
              <a:rPr lang="en-GB" dirty="0"/>
            </a:br>
            <a:r>
              <a:rPr lang="en-GB" dirty="0"/>
              <a:t>4. souvenir</a:t>
            </a:r>
            <a:br>
              <a:rPr lang="en-GB" dirty="0"/>
            </a:br>
            <a:r>
              <a:rPr lang="en-GB" dirty="0"/>
              <a:t>5. urgent</a:t>
            </a:r>
            <a:br>
              <a:rPr lang="en-GB" dirty="0"/>
            </a:br>
            <a:r>
              <a:rPr lang="en-GB" dirty="0"/>
              <a:t>6. </a:t>
            </a:r>
            <a:r>
              <a:rPr lang="en-GB" dirty="0" err="1"/>
              <a:t>aventure</a:t>
            </a:r>
            <a:br>
              <a:rPr lang="en-GB" dirty="0"/>
            </a:br>
            <a:r>
              <a:rPr lang="en-GB" dirty="0"/>
              <a:t>7. </a:t>
            </a:r>
            <a:r>
              <a:rPr lang="en-GB" dirty="0" err="1"/>
              <a:t>publicité</a:t>
            </a:r>
            <a:br>
              <a:rPr lang="en-GB" dirty="0"/>
            </a:br>
            <a:r>
              <a:rPr lang="en-GB" dirty="0"/>
              <a:t>8. </a:t>
            </a:r>
            <a:r>
              <a:rPr lang="en-GB" dirty="0" err="1"/>
              <a:t>groupe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9. </a:t>
            </a:r>
            <a:r>
              <a:rPr lang="en-GB" dirty="0" err="1"/>
              <a:t>calculer</a:t>
            </a: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GB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1" i="0" dirty="0"/>
              <a:t>Frequency of unknown words and cognates:</a:t>
            </a:r>
            <a:endParaRPr lang="en-GB" b="0" i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aventure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[209] </a:t>
            </a: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calculer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[2331] couleur [1211] culture [913] </a:t>
            </a: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groupe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[187] </a:t>
            </a: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publicité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[2110] </a:t>
            </a:r>
            <a:r>
              <a:rPr lang="en-GB" sz="1200" b="0" dirty="0" err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soupe</a:t>
            </a:r>
            <a:r>
              <a:rPr lang="en-GB" sz="1200" b="0" dirty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rPr>
              <a:t> [4563] souvenir [616] urgent [2179]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GB" sz="1200" b="0" dirty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GB" b="0" i="0" dirty="0"/>
              <a:t>Source: </a:t>
            </a:r>
            <a:r>
              <a:rPr lang="en-GB" b="0" i="0" dirty="0" err="1"/>
              <a:t>Londsale</a:t>
            </a:r>
            <a:r>
              <a:rPr lang="en-GB" b="0" i="0" dirty="0"/>
              <a:t>, D., &amp; Le Bras, Y.  (2009). A Frequency Dictionary of French: Core vocabulary for learners London: Routledge.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2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6975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Timing: </a:t>
            </a:r>
            <a:r>
              <a:rPr lang="en-GB" b="0" dirty="0"/>
              <a:t>5 minutes (6 slides)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Aim:</a:t>
            </a:r>
            <a:r>
              <a:rPr lang="en-GB" b="0" dirty="0"/>
              <a:t> to </a:t>
            </a:r>
            <a:r>
              <a:rPr lang="en-GB" b="0" baseline="0" dirty="0"/>
              <a:t>practise oral sentence building, deciding between the target features of nous </a:t>
            </a:r>
            <a:r>
              <a:rPr lang="en-GB" b="0" baseline="0" dirty="0" err="1"/>
              <a:t>sommes</a:t>
            </a:r>
            <a:r>
              <a:rPr lang="en-GB" b="0" baseline="0" dirty="0"/>
              <a:t> and </a:t>
            </a:r>
            <a:r>
              <a:rPr lang="en-GB" b="0" baseline="0" dirty="0" err="1"/>
              <a:t>vous</a:t>
            </a:r>
            <a:r>
              <a:rPr lang="en-GB" b="0" baseline="0" dirty="0"/>
              <a:t> </a:t>
            </a:r>
            <a:r>
              <a:rPr lang="en-GB" b="0" baseline="0" dirty="0" err="1"/>
              <a:t>êtes</a:t>
            </a:r>
            <a:r>
              <a:rPr lang="en-GB" b="0" baseline="0" dirty="0"/>
              <a:t> and different vocabulary from this week.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lang="en-GB" b="1" dirty="0"/>
          </a:p>
          <a:p>
            <a:r>
              <a:rPr lang="en-GB" b="1" baseline="0" dirty="0"/>
              <a:t>Procedure</a:t>
            </a:r>
            <a:r>
              <a:rPr lang="en-GB" b="0" baseline="0" dirty="0"/>
              <a:t>:</a:t>
            </a:r>
          </a:p>
          <a:p>
            <a:r>
              <a:rPr lang="en-GB" dirty="0"/>
              <a:t>1. Click for English sentence and French prompt words.</a:t>
            </a:r>
            <a:br>
              <a:rPr lang="en-GB" dirty="0"/>
            </a:br>
            <a:r>
              <a:rPr lang="en-GB" dirty="0"/>
              <a:t>2. Click Début to start the timer.</a:t>
            </a:r>
          </a:p>
          <a:p>
            <a:r>
              <a:rPr lang="en-GB" dirty="0"/>
              <a:t>3. Pupils select from the words given to create and say the sentence out loud before the time elapses.</a:t>
            </a:r>
            <a:br>
              <a:rPr lang="en-GB" dirty="0"/>
            </a:br>
            <a:r>
              <a:rPr lang="en-GB" dirty="0"/>
              <a:t>4. Click for the French sentence to appear.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malades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850725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[2/6]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sommes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b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maintenant</a:t>
            </a:r>
            <a:r>
              <a:rPr lang="en-GB" sz="1200" b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contents.</a:t>
            </a:r>
            <a:endParaRPr lang="en-GB" b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5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42553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[3/6]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rarement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prudents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!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1403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[4/6]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Nous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sommes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petits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grands.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97265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[5/6]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 es lent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mais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es fort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aussi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311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GB" b="1" dirty="0"/>
              <a:t>[6/6]</a:t>
            </a:r>
            <a:br>
              <a:rPr lang="en-GB" dirty="0"/>
            </a:br>
            <a:br>
              <a:rPr lang="en-GB" dirty="0"/>
            </a:br>
            <a:r>
              <a:rPr lang="en-GB" b="1" dirty="0"/>
              <a:t>Answer:</a:t>
            </a:r>
            <a:br>
              <a:rPr lang="en-GB" dirty="0"/>
            </a:b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Vous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êtes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jeunes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et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souvent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amusants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b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GB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9</a:t>
            </a:fld>
            <a:endParaRPr kumimoji="0" lang="en-GB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219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3"/>
          <p:cNvSpPr txBox="1"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2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8858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05682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33"/>
          <p:cNvSpPr txBox="1">
            <a:spLocks noGrp="1"/>
          </p:cNvSpPr>
          <p:nvPr>
            <p:ph type="title"/>
          </p:nvPr>
        </p:nvSpPr>
        <p:spPr>
          <a:xfrm rot="5400000">
            <a:off x="7133432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3"/>
          <p:cNvSpPr txBox="1">
            <a:spLocks noGrp="1"/>
          </p:cNvSpPr>
          <p:nvPr>
            <p:ph type="body" idx="1"/>
          </p:nvPr>
        </p:nvSpPr>
        <p:spPr>
          <a:xfrm rot="5400000">
            <a:off x="1799432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33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3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3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880905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3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3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242878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1500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512253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15012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9081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692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0377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60521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24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4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456706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433040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87500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2927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12079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308864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92616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2031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753646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35760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15708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5"/>
          <p:cNvSpPr txBox="1"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5"/>
          <p:cNvSpPr txBox="1"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5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5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5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978878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0035689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05486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7224869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83845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endParaRPr lang="en-GB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n-GB" sz="3200" b="0" strike="noStrike" spc="-1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6136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0C7FB-D9FB-43BE-B87D-889C5CF8CD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6E70390-AFC6-42AF-B4B3-E7B8A7E916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58DA6C-2B5A-4802-96AB-DDD45096B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89C3E-176F-406C-B256-53BA7C752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644C37-BD62-4C84-A5EC-BA8F63357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38874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D3D16-E291-4DCF-9EFF-C579E2B436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4132B6-B76F-476D-AD8D-B823B1C9A9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6A970A-1DCA-434F-9ACA-1B3E4CC0DB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A1A8C5-84E8-4CAC-B2D5-55E4629EFA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F67E4E-2A2E-4DF2-9248-F46CCC24C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636014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FAE1EE-E738-4575-9D0E-56AEF69ACE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D56ED6-89E0-473D-9C39-9ADCB18EA7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8AC784-D6CF-46BE-ABE1-F014D46CB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54BAB9-4999-4CCE-BA63-7955E6C44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9BA83D-DB08-491D-9843-EF81A60E5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88226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39C5EF-1686-4B28-81EC-46C5DD5089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567BC2-05DC-4672-A3CC-02804BD86CD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F9FA79-21C8-4563-8AA9-13172D3EE3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4F7E37-E2B7-4C43-9065-A97FAAE42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F5214C-0ABE-41F9-937D-BBFEA0331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E4E3E-8187-431F-8E1F-B86D2E315C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6676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DFC4FC-7751-4981-9E06-0242722D6C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076134-5296-4F60-B3A9-E1A810D0EC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76F5B3-D8DD-4484-9CF9-1C1D3315BB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F19A03-D45F-4CF5-B4EA-AD2EAF08B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0BAC117-AEFA-406C-8F54-92891059128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539FBC4-1592-4D69-AA7E-C806BB2C5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4D4A3-86C3-46D3-9D2D-80D5EA3DE7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396E59-215E-4991-99C3-B02A30CB1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34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6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6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6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089746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A52FB-FC19-4825-A9F2-E4637FAC0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AB2855-E9F0-4F83-8C47-36584FC2D9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85A1A9-A0EB-4AD4-A787-E91E844BD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9816BA-E2D6-499E-9DC8-0C8A5B53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07285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200EBC4-AB49-4F90-AF5E-43BD6183A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AFAAE0-A4F3-4930-B950-2BF502AF6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B63196-72B8-42CF-954E-20CCE71DC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25775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FD8E3F-1164-4CDF-9948-842266A21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D2D69-1560-43B8-BF43-32D6413688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1B230-CAAE-46D4-8099-9CCD19FFFE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EAEC52-C9B5-4BCD-B62D-5C6028A15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D6E85-7C33-4AAD-A075-8290AD322A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DB1C0BC-2E1F-42EE-B4E4-C9ACBC80D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01006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A0BF5-A1D8-4D9A-8F24-5B31B3604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D7C736-3C84-4B04-863D-F27429029D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F15B56-8063-4547-B3B9-4CC5AA6E2D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98C6D3-C273-4098-A93B-915DEE5707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41C806-D4BE-4E78-99D6-9140713D66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D81B7B-09B9-43C6-B679-71EAF57F9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742153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B415F-2A96-4910-B8DF-9EB9311CE6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9A3559-6F1F-4F3C-AAAA-E38C693FD3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74C09-EE91-4C25-8A21-E6FE8190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89B27B-570B-4B33-AEB4-430F892D48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D38FB8-7547-4CF5-9C9C-F439EF765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723964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92C151-5A98-4E1B-B3B6-E48BB4744D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03C0925-2D36-430B-B01D-D03B6CF948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EBB1B8-703F-4513-AE09-F7AF70832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5A4CEF-3691-40F6-95E7-34018D045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B9AE5-0D57-426E-8A0D-EDC113EBE6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26627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7"/>
          <p:cNvSpPr txBox="1"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7"/>
          <p:cNvSpPr txBox="1"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7"/>
          <p:cNvSpPr txBox="1">
            <a:spLocks noGrp="1"/>
          </p:cNvSpPr>
          <p:nvPr>
            <p:ph type="body" idx="2"/>
          </p:nvPr>
        </p:nvSpPr>
        <p:spPr>
          <a:xfrm>
            <a:off x="839789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7"/>
          <p:cNvSpPr txBox="1">
            <a:spLocks noGrp="1"/>
          </p:cNvSpPr>
          <p:nvPr>
            <p:ph type="body" idx="3"/>
          </p:nvPr>
        </p:nvSpPr>
        <p:spPr>
          <a:xfrm>
            <a:off x="6172201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7"/>
          <p:cNvSpPr txBox="1">
            <a:spLocks noGrp="1"/>
          </p:cNvSpPr>
          <p:nvPr>
            <p:ph type="body" idx="4"/>
          </p:nvPr>
        </p:nvSpPr>
        <p:spPr>
          <a:xfrm>
            <a:off x="6172201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73314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33087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8754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3597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1"/>
          <p:cNvSpPr>
            <a:spLocks noGrp="1"/>
          </p:cNvSpPr>
          <p:nvPr>
            <p:ph type="pic" idx="2"/>
          </p:nvPr>
        </p:nvSpPr>
        <p:spPr>
          <a:xfrm>
            <a:off x="5183188" y="987427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1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9367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2364057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14328137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tIns="0" rIns="0" bIns="0" anchor="ctr"/>
          <a:lstStyle/>
          <a:p>
            <a:pPr algn="ctr"/>
            <a:r>
              <a:rPr lang="en-GB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GB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GB" sz="2000" b="0" strike="noStrike" spc="-1">
                <a:latin typeface="Arial"/>
              </a:rPr>
              <a:t>Seventh Outline Level</a:t>
            </a:r>
          </a:p>
        </p:txBody>
      </p:sp>
    </p:spTree>
    <p:extLst>
      <p:ext uri="{BB962C8B-B14F-4D97-AF65-F5344CB8AC3E}">
        <p14:creationId xmlns:p14="http://schemas.microsoft.com/office/powerpoint/2010/main" val="301200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7CF4BC-6847-4190-8F7F-991C313FAA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985F5-BCBC-4119-A51C-EF3650525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0FBA6D-9B8E-46C0-8706-BF6D753250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3537B3-035D-45B2-84FA-665767581E93}" type="datetimeFigureOut">
              <a:rPr lang="en-GB" smtClean="0"/>
              <a:t>09/07/2023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E5BE9-2FE6-4F91-8B8D-67BFAE1206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CDF20-C785-49A3-9BA5-EC2577B850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60E0AD-C698-4C46-B5AD-5CD1DFD5816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864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18.sv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4.png"/><Relationship Id="rId11" Type="http://schemas.openxmlformats.org/officeDocument/2006/relationships/image" Target="../media/image19.png"/><Relationship Id="rId5" Type="http://schemas.openxmlformats.org/officeDocument/2006/relationships/image" Target="../media/image23.png"/><Relationship Id="rId10" Type="http://schemas.openxmlformats.org/officeDocument/2006/relationships/image" Target="../media/image28.gif"/><Relationship Id="rId4" Type="http://schemas.openxmlformats.org/officeDocument/2006/relationships/image" Target="../media/image22.png"/><Relationship Id="rId9" Type="http://schemas.openxmlformats.org/officeDocument/2006/relationships/image" Target="../media/image27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2.png"/><Relationship Id="rId5" Type="http://schemas.openxmlformats.org/officeDocument/2006/relationships/image" Target="../media/image31.gif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13" Type="http://schemas.openxmlformats.org/officeDocument/2006/relationships/image" Target="../media/image7.png"/><Relationship Id="rId18" Type="http://schemas.openxmlformats.org/officeDocument/2006/relationships/image" Target="../media/image12.gif"/><Relationship Id="rId3" Type="http://schemas.openxmlformats.org/officeDocument/2006/relationships/audio" Target="../media/audio1.wav"/><Relationship Id="rId21" Type="http://schemas.openxmlformats.org/officeDocument/2006/relationships/image" Target="../media/image15.png"/><Relationship Id="rId7" Type="http://schemas.openxmlformats.org/officeDocument/2006/relationships/audio" Target="../media/audio5.wav"/><Relationship Id="rId12" Type="http://schemas.openxmlformats.org/officeDocument/2006/relationships/image" Target="../media/image6.png"/><Relationship Id="rId17" Type="http://schemas.openxmlformats.org/officeDocument/2006/relationships/image" Target="../media/image11.png"/><Relationship Id="rId25" Type="http://schemas.openxmlformats.org/officeDocument/2006/relationships/audio" Target="../media/audio10.wav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slideLayout" Target="../slideLayouts/slideLayout1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24" Type="http://schemas.openxmlformats.org/officeDocument/2006/relationships/image" Target="../media/image18.svg"/><Relationship Id="rId5" Type="http://schemas.openxmlformats.org/officeDocument/2006/relationships/audio" Target="../media/audio3.wav"/><Relationship Id="rId15" Type="http://schemas.openxmlformats.org/officeDocument/2006/relationships/image" Target="../media/image9.png"/><Relationship Id="rId23" Type="http://schemas.openxmlformats.org/officeDocument/2006/relationships/image" Target="../media/image17.png"/><Relationship Id="rId10" Type="http://schemas.openxmlformats.org/officeDocument/2006/relationships/audio" Target="../media/audio8.wav"/><Relationship Id="rId19" Type="http://schemas.openxmlformats.org/officeDocument/2006/relationships/image" Target="../media/image13.gif"/><Relationship Id="rId4" Type="http://schemas.openxmlformats.org/officeDocument/2006/relationships/audio" Target="../media/audio2.wav"/><Relationship Id="rId9" Type="http://schemas.openxmlformats.org/officeDocument/2006/relationships/audio" Target="../media/audio7.wav"/><Relationship Id="rId14" Type="http://schemas.openxmlformats.org/officeDocument/2006/relationships/image" Target="../media/image8.png"/><Relationship Id="rId22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8.sv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98;p2" descr="background rectangle">
            <a:extLst>
              <a:ext uri="{FF2B5EF4-FFF2-40B4-BE49-F238E27FC236}">
                <a16:creationId xmlns:a16="http://schemas.microsoft.com/office/drawing/2014/main" id="{E0BAEEB9-F9C8-475A-8C67-B800A4FD4040}"/>
              </a:ext>
            </a:extLst>
          </p:cNvPr>
          <p:cNvSpPr/>
          <p:nvPr/>
        </p:nvSpPr>
        <p:spPr>
          <a:xfrm>
            <a:off x="-4016" y="0"/>
            <a:ext cx="4350984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ADD2E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100" name="Google Shape;100;p2"/>
          <p:cNvSpPr/>
          <p:nvPr/>
        </p:nvSpPr>
        <p:spPr>
          <a:xfrm>
            <a:off x="6368181" y="4734448"/>
            <a:ext cx="3750377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 algn="ctr">
              <a:buClr>
                <a:srgbClr val="FF3333"/>
              </a:buClr>
              <a:buSzPts val="9600"/>
            </a:pPr>
            <a:r>
              <a:rPr lang="en-GB" sz="9600" dirty="0">
                <a:solidFill>
                  <a:srgbClr val="0070C0"/>
                </a:solidFill>
                <a:latin typeface="Modern Love" panose="04090805081005020601" pitchFamily="82" charset="0"/>
                <a:ea typeface="STHupo" panose="02010800040101010101" pitchFamily="2" charset="-122"/>
                <a:cs typeface="Aharoni" panose="02010803020104030203" pitchFamily="2" charset="-79"/>
                <a:sym typeface="Arial"/>
              </a:rPr>
              <a:t>bleu</a:t>
            </a:r>
            <a:endParaRPr lang="en-GB" sz="9600" dirty="0">
              <a:solidFill>
                <a:srgbClr val="0070C0"/>
              </a:solidFill>
              <a:latin typeface="Modern Love" panose="04090805081005020601" pitchFamily="82" charset="0"/>
              <a:ea typeface="STHupo" panose="02010800040101010101" pitchFamily="2" charset="-122"/>
              <a:cs typeface="Aharoni" panose="02010803020104030203" pitchFamily="2" charset="-79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0" y="6334820"/>
            <a:ext cx="4350984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R="0" lvl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Follow ups 1-5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E28BE7-8949-4E49-A98F-68B6A8E0DD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63664"/>
            <a:ext cx="3588984" cy="1325563"/>
          </a:xfrm>
        </p:spPr>
        <p:txBody>
          <a:bodyPr>
            <a:noAutofit/>
          </a:bodyPr>
          <a:lstStyle/>
          <a:p>
            <a:pPr algn="ctr"/>
            <a:r>
              <a:rPr lang="en-GB" sz="3600" b="1" dirty="0">
                <a:solidFill>
                  <a:srgbClr val="FFFFFF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Describing me and others</a:t>
            </a:r>
            <a:br>
              <a:rPr lang="en-GB" sz="360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</a:br>
            <a:endParaRPr lang="en-GB" sz="3600" dirty="0"/>
          </a:p>
        </p:txBody>
      </p:sp>
      <p:pic>
        <p:nvPicPr>
          <p:cNvPr id="9" name="Picture 8" descr="A picture containing text, electronics, computer, display&#10;&#10;Description automatically generated">
            <a:extLst>
              <a:ext uri="{FF2B5EF4-FFF2-40B4-BE49-F238E27FC236}">
                <a16:creationId xmlns:a16="http://schemas.microsoft.com/office/drawing/2014/main" id="{E1AE3098-F0A5-44EB-9088-BD4E70A6862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507" y="375430"/>
            <a:ext cx="5084505" cy="435901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D25CD98-6F7F-445E-9952-2B0E1B7F8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52" y="1859705"/>
            <a:ext cx="4011516" cy="261541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124E7B-32DD-42EE-A7C4-D28FB7E22E79}"/>
              </a:ext>
            </a:extLst>
          </p:cNvPr>
          <p:cNvSpPr txBox="1"/>
          <p:nvPr/>
        </p:nvSpPr>
        <p:spPr>
          <a:xfrm>
            <a:off x="9993745" y="6497904"/>
            <a:ext cx="21982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rgbClr val="002060"/>
                </a:solidFill>
                <a:latin typeface="Century Gothic" panose="020B0502020202020204" pitchFamily="34" charset="0"/>
              </a:rPr>
              <a:t>Term 1 Week 5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1" y="28656"/>
            <a:ext cx="3029613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3: </a:t>
            </a:r>
            <a:endParaRPr lang="en-GB" sz="3200" dirty="0"/>
          </a:p>
        </p:txBody>
      </p:sp>
      <p:sp>
        <p:nvSpPr>
          <p:cNvPr id="181" name="Rectangle: Rounded Corners 180">
            <a:extLst>
              <a:ext uri="{FF2B5EF4-FFF2-40B4-BE49-F238E27FC236}">
                <a16:creationId xmlns:a16="http://schemas.microsoft.com/office/drawing/2014/main" id="{9F610894-15E2-4E34-A65C-C5643B46A31D}"/>
              </a:ext>
            </a:extLst>
          </p:cNvPr>
          <p:cNvSpPr/>
          <p:nvPr/>
        </p:nvSpPr>
        <p:spPr>
          <a:xfrm>
            <a:off x="5047241" y="1237276"/>
            <a:ext cx="5852047" cy="993394"/>
          </a:xfrm>
          <a:prstGeom prst="roundRect">
            <a:avLst/>
          </a:prstGeom>
          <a:solidFill>
            <a:srgbClr val="FFF3FF"/>
          </a:solidFill>
          <a:ln w="12700" cap="flat" cmpd="sng" algn="ctr">
            <a:solidFill>
              <a:srgbClr val="FF0066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82" name="Picture 14" descr="number 5 on dice - Clip Art Library">
            <a:extLst>
              <a:ext uri="{FF2B5EF4-FFF2-40B4-BE49-F238E27FC236}">
                <a16:creationId xmlns:a16="http://schemas.microsoft.com/office/drawing/2014/main" id="{DAF45EC3-435C-40F0-A966-851A34EE4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149" y="262507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3" name="Picture 18" descr="dice clipart six - Clip Art Library">
            <a:extLst>
              <a:ext uri="{FF2B5EF4-FFF2-40B4-BE49-F238E27FC236}">
                <a16:creationId xmlns:a16="http://schemas.microsoft.com/office/drawing/2014/main" id="{CC1E0F1F-2824-4404-9DB9-5CA6324610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26659" y="2649276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3B441EA6-2BBC-44E2-8992-FBC8578723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48" y="2621170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5" name="Picture 26" descr="Free Dice Faces, Download Free Clip Art, Free Clip Art on Clipart ...">
            <a:extLst>
              <a:ext uri="{FF2B5EF4-FFF2-40B4-BE49-F238E27FC236}">
                <a16:creationId xmlns:a16="http://schemas.microsoft.com/office/drawing/2014/main" id="{A620BF64-FAD8-4031-AC62-A0D84FAD48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96" y="261137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6" name="Picture 24" descr="Dice Faces Png - Clip Art Library">
            <a:extLst>
              <a:ext uri="{FF2B5EF4-FFF2-40B4-BE49-F238E27FC236}">
                <a16:creationId xmlns:a16="http://schemas.microsoft.com/office/drawing/2014/main" id="{65303893-CDBE-45BC-92D2-76C580DE30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049" y="2621170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7" name="Picture 28" descr="dice face 2 png - Clip Art Library">
            <a:extLst>
              <a:ext uri="{FF2B5EF4-FFF2-40B4-BE49-F238E27FC236}">
                <a16:creationId xmlns:a16="http://schemas.microsoft.com/office/drawing/2014/main" id="{18E231ED-AE3A-40E3-B11E-44FAA9CEF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659" y="2624388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8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496CA718-5A79-467C-8AF0-09EAA5807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135" y="263418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9" name="Table 7">
            <a:extLst>
              <a:ext uri="{FF2B5EF4-FFF2-40B4-BE49-F238E27FC236}">
                <a16:creationId xmlns:a16="http://schemas.microsoft.com/office/drawing/2014/main" id="{1EE5F884-42A3-4B28-8171-E653E9B30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7886734"/>
              </p:ext>
            </p:extLst>
          </p:nvPr>
        </p:nvGraphicFramePr>
        <p:xfrm>
          <a:off x="4821366" y="3325851"/>
          <a:ext cx="3318906" cy="3200400"/>
        </p:xfrm>
        <a:graphic>
          <a:graphicData uri="http://schemas.openxmlformats.org/drawingml/2006/table">
            <a:tbl>
              <a:tblPr firstRow="1" bandRow="1"/>
              <a:tblGrid>
                <a:gridCol w="559500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2759406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I am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you 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she 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19124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he is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23537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we 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185597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you (all) are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graphicFrame>
        <p:nvGraphicFramePr>
          <p:cNvPr id="190" name="Table 7">
            <a:extLst>
              <a:ext uri="{FF2B5EF4-FFF2-40B4-BE49-F238E27FC236}">
                <a16:creationId xmlns:a16="http://schemas.microsoft.com/office/drawing/2014/main" id="{0504666A-EB71-4055-9724-A64A7F8CF50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545171"/>
              </p:ext>
            </p:extLst>
          </p:nvPr>
        </p:nvGraphicFramePr>
        <p:xfrm>
          <a:off x="8224967" y="3325851"/>
          <a:ext cx="2587424" cy="3200400"/>
        </p:xfrm>
        <a:graphic>
          <a:graphicData uri="http://schemas.openxmlformats.org/drawingml/2006/table">
            <a:tbl>
              <a:tblPr firstRow="1" bandRow="1"/>
              <a:tblGrid>
                <a:gridCol w="436187">
                  <a:extLst>
                    <a:ext uri="{9D8B030D-6E8A-4147-A177-3AD203B41FA5}">
                      <a16:colId xmlns:a16="http://schemas.microsoft.com/office/drawing/2014/main" val="431552140"/>
                    </a:ext>
                  </a:extLst>
                </a:gridCol>
                <a:gridCol w="2151237">
                  <a:extLst>
                    <a:ext uri="{9D8B030D-6E8A-4147-A177-3AD203B41FA5}">
                      <a16:colId xmlns:a16="http://schemas.microsoft.com/office/drawing/2014/main" val="2285210175"/>
                    </a:ext>
                  </a:extLst>
                </a:gridCol>
              </a:tblGrid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endParaRPr lang="en-GB" sz="2400" dirty="0">
                        <a:solidFill>
                          <a:srgbClr val="11507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5375014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fast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4444728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2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young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8633801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3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naughty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9136716"/>
                  </a:ext>
                </a:extLst>
              </a:tr>
              <a:tr h="19557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4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sad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56230005"/>
                  </a:ext>
                </a:extLst>
              </a:tr>
              <a:tr h="240702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5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funny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5135670"/>
                  </a:ext>
                </a:extLst>
              </a:tr>
              <a:tr h="1897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6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entury Gothic" panose="020F0302020204030204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>
                          <a:solidFill>
                            <a:srgbClr val="115076"/>
                          </a:solidFill>
                        </a:rPr>
                        <a:t>careful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0048799"/>
                  </a:ext>
                </a:extLst>
              </a:tr>
            </a:tbl>
          </a:graphicData>
        </a:graphic>
      </p:graphicFrame>
      <p:pic>
        <p:nvPicPr>
          <p:cNvPr id="191" name="Picture 24" descr="Dice Faces Png - Clip Art Library">
            <a:extLst>
              <a:ext uri="{FF2B5EF4-FFF2-40B4-BE49-F238E27FC236}">
                <a16:creationId xmlns:a16="http://schemas.microsoft.com/office/drawing/2014/main" id="{042A0005-D7B3-479A-8453-8A474162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6986" y="261822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6BC39AF9-A838-474F-8C63-F5F5727CE174}"/>
              </a:ext>
            </a:extLst>
          </p:cNvPr>
          <p:cNvSpPr txBox="1"/>
          <p:nvPr/>
        </p:nvSpPr>
        <p:spPr>
          <a:xfrm>
            <a:off x="5257196" y="1506286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Elle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amusante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|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drôle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AA3BFD63-EA56-4329-B27F-EF17CA101383}"/>
              </a:ext>
            </a:extLst>
          </p:cNvPr>
          <p:cNvSpPr txBox="1"/>
          <p:nvPr/>
        </p:nvSpPr>
        <p:spPr>
          <a:xfrm>
            <a:off x="5284154" y="1509487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Il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est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rapide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id="{4142D9F1-598E-41A4-936B-68A60DB4E35F}"/>
              </a:ext>
            </a:extLst>
          </p:cNvPr>
          <p:cNvSpPr txBox="1"/>
          <p:nvPr/>
        </p:nvSpPr>
        <p:spPr>
          <a:xfrm>
            <a:off x="5311112" y="1485736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suis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méchant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|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méchante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195" name="TextBox 194">
            <a:extLst>
              <a:ext uri="{FF2B5EF4-FFF2-40B4-BE49-F238E27FC236}">
                <a16:creationId xmlns:a16="http://schemas.microsoft.com/office/drawing/2014/main" id="{D743447A-824D-4B48-94A6-51F4CFF5936A}"/>
              </a:ext>
            </a:extLst>
          </p:cNvPr>
          <p:cNvSpPr txBox="1"/>
          <p:nvPr/>
        </p:nvSpPr>
        <p:spPr>
          <a:xfrm>
            <a:off x="5304941" y="1470704"/>
            <a:ext cx="59236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Tu es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jeune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.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64248AE1-5042-4D2D-98A4-B3D55AD6EBD4}"/>
              </a:ext>
            </a:extLst>
          </p:cNvPr>
          <p:cNvSpPr txBox="1"/>
          <p:nvPr/>
        </p:nvSpPr>
        <p:spPr>
          <a:xfrm>
            <a:off x="5311112" y="1464197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Nous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sommes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tristes.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8982582-43B1-4D17-8DDA-4F1B05541D69}"/>
              </a:ext>
            </a:extLst>
          </p:cNvPr>
          <p:cNvSpPr txBox="1"/>
          <p:nvPr/>
        </p:nvSpPr>
        <p:spPr>
          <a:xfrm>
            <a:off x="5331899" y="1479864"/>
            <a:ext cx="5615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Vous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êtes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F0302020204030204"/>
                <a:ea typeface="+mn-ea"/>
                <a:cs typeface="+mn-cs"/>
              </a:rPr>
              <a:t>prudents</a:t>
            </a:r>
            <a:r>
              <a:rPr lang="en-GB" sz="2400" dirty="0">
                <a:solidFill>
                  <a:srgbClr val="4472C4">
                    <a:lumMod val="50000"/>
                  </a:srgbClr>
                </a:solidFill>
                <a:latin typeface="Century Gothic" panose="020F0302020204030204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Century Gothic" panose="020F0302020204030204"/>
              <a:ea typeface="+mn-ea"/>
              <a:cs typeface="+mn-cs"/>
            </a:endParaRPr>
          </a:p>
        </p:txBody>
      </p:sp>
      <p:pic>
        <p:nvPicPr>
          <p:cNvPr id="198" name="Picture 28" descr="dice face 2 png - Clip Art Library">
            <a:extLst>
              <a:ext uri="{FF2B5EF4-FFF2-40B4-BE49-F238E27FC236}">
                <a16:creationId xmlns:a16="http://schemas.microsoft.com/office/drawing/2014/main" id="{700067D9-844E-475E-9969-3EFB0E1019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9496" y="2638774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9" name="Picture 14" descr="number 5 on dice - Clip Art Library">
            <a:extLst>
              <a:ext uri="{FF2B5EF4-FFF2-40B4-BE49-F238E27FC236}">
                <a16:creationId xmlns:a16="http://schemas.microsoft.com/office/drawing/2014/main" id="{062CC5C8-2860-46E6-BF65-0EE3178A6E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7015" y="264111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0" name="Picture 16" descr="Free Dice Face, Download Free Clip Art, Free Clip Art on Clipart ...">
            <a:extLst>
              <a:ext uri="{FF2B5EF4-FFF2-40B4-BE49-F238E27FC236}">
                <a16:creationId xmlns:a16="http://schemas.microsoft.com/office/drawing/2014/main" id="{B99068F0-623C-4FF2-9784-EE51A732A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1510" y="2608157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1" name="Picture 18" descr="dice clipart six - Clip Art Library">
            <a:extLst>
              <a:ext uri="{FF2B5EF4-FFF2-40B4-BE49-F238E27FC236}">
                <a16:creationId xmlns:a16="http://schemas.microsoft.com/office/drawing/2014/main" id="{8D0DCD4B-B9CC-4220-A600-F59762EC74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874226" y="2641115"/>
            <a:ext cx="993395" cy="99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03800C6C-3C05-4F54-B102-192624A364FE}"/>
              </a:ext>
            </a:extLst>
          </p:cNvPr>
          <p:cNvSpPr txBox="1"/>
          <p:nvPr/>
        </p:nvSpPr>
        <p:spPr>
          <a:xfrm>
            <a:off x="160923" y="836618"/>
            <a:ext cx="5388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Léa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is playing a word game with her sister,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Eugénie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.</a:t>
            </a:r>
            <a:b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</a:b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What does </a:t>
            </a:r>
            <a:r>
              <a:rPr kumimoji="0" lang="en-GB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Eugénie</a:t>
            </a:r>
            <a:r>
              <a:rPr kumimoji="0" lang="en-GB" sz="20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have to say?</a:t>
            </a:r>
          </a:p>
        </p:txBody>
      </p:sp>
      <p:pic>
        <p:nvPicPr>
          <p:cNvPr id="205" name="Picture 204" descr="A picture containing logo&#10;&#10;Description automatically generated">
            <a:extLst>
              <a:ext uri="{FF2B5EF4-FFF2-40B4-BE49-F238E27FC236}">
                <a16:creationId xmlns:a16="http://schemas.microsoft.com/office/drawing/2014/main" id="{7826EDB0-C51F-4002-A48E-CABF48FA4D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88306" y="3920647"/>
            <a:ext cx="1818783" cy="2937353"/>
          </a:xfrm>
          <a:prstGeom prst="rect">
            <a:avLst/>
          </a:prstGeom>
        </p:spPr>
      </p:pic>
      <p:pic>
        <p:nvPicPr>
          <p:cNvPr id="206" name="Picture 205" descr="Logo&#10;&#10;Description automatically generated">
            <a:extLst>
              <a:ext uri="{FF2B5EF4-FFF2-40B4-BE49-F238E27FC236}">
                <a16:creationId xmlns:a16="http://schemas.microsoft.com/office/drawing/2014/main" id="{67C18E32-0DE3-4236-8191-43ADE65935E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320" y="2199189"/>
            <a:ext cx="1630834" cy="4619658"/>
          </a:xfrm>
          <a:prstGeom prst="rect">
            <a:avLst/>
          </a:prstGeom>
        </p:spPr>
      </p:pic>
      <p:sp>
        <p:nvSpPr>
          <p:cNvPr id="207" name="Title 2">
            <a:extLst>
              <a:ext uri="{FF2B5EF4-FFF2-40B4-BE49-F238E27FC236}">
                <a16:creationId xmlns:a16="http://schemas.microsoft.com/office/drawing/2014/main" id="{405A2596-58D5-495A-A7B3-067415E1894A}"/>
              </a:ext>
            </a:extLst>
          </p:cNvPr>
          <p:cNvSpPr txBox="1">
            <a:spLocks/>
          </p:cNvSpPr>
          <p:nvPr/>
        </p:nvSpPr>
        <p:spPr>
          <a:xfrm>
            <a:off x="11238143" y="1135676"/>
            <a:ext cx="781120" cy="374973"/>
          </a:xfrm>
          <a:prstGeom prst="rect">
            <a:avLst/>
          </a:prstGeom>
          <a:solidFill>
            <a:srgbClr val="FF0066"/>
          </a:solidFill>
        </p:spPr>
        <p:txBody>
          <a:bodyPr lIns="0" tIns="0" rIns="0" bIns="0" anchor="ctr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parler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208" name="Picture 207" descr="Icon&#10;&#10;Description automatically generated">
            <a:extLst>
              <a:ext uri="{FF2B5EF4-FFF2-40B4-BE49-F238E27FC236}">
                <a16:creationId xmlns:a16="http://schemas.microsoft.com/office/drawing/2014/main" id="{C3092E7A-0A56-4F20-B037-356B7DD408F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31" name="Google Shape;167;p2">
            <a:extLst>
              <a:ext uri="{FF2B5EF4-FFF2-40B4-BE49-F238E27FC236}">
                <a16:creationId xmlns:a16="http://schemas.microsoft.com/office/drawing/2014/main" id="{5001B92C-7BEF-4A8A-9833-AAC39F136D1A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" name="Graphic 31" descr="Teacher">
            <a:extLst>
              <a:ext uri="{FF2B5EF4-FFF2-40B4-BE49-F238E27FC236}">
                <a16:creationId xmlns:a16="http://schemas.microsoft.com/office/drawing/2014/main" id="{A3C4B3BE-7F2E-4B1D-8D71-9DABECCA072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267668" y="-76513"/>
            <a:ext cx="833947" cy="914400"/>
          </a:xfrm>
          <a:prstGeom prst="rect">
            <a:avLst/>
          </a:prstGeom>
        </p:spPr>
      </p:pic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1A2F467E-C2BA-4B38-9BDC-4FFFA4DC2714}"/>
              </a:ext>
            </a:extLst>
          </p:cNvPr>
          <p:cNvSpPr/>
          <p:nvPr/>
        </p:nvSpPr>
        <p:spPr>
          <a:xfrm>
            <a:off x="4136919" y="70667"/>
            <a:ext cx="2556719" cy="474368"/>
          </a:xfrm>
          <a:prstGeom prst="wedgeRoundRectCallout">
            <a:avLst>
              <a:gd name="adj1" fmla="val -58071"/>
              <a:gd name="adj2" fmla="val 1930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3ACC4D9-F5C0-4C88-9430-0F44261210BC}"/>
              </a:ext>
            </a:extLst>
          </p:cNvPr>
          <p:cNvSpPr txBox="1"/>
          <p:nvPr/>
        </p:nvSpPr>
        <p:spPr>
          <a:xfrm>
            <a:off x="4195524" y="82610"/>
            <a:ext cx="246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français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5787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7" fill="hold">
                      <p:stCondLst>
                        <p:cond delay="indefinite"/>
                      </p:stCondLst>
                      <p:childTnLst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5" fill="hold">
                      <p:stCondLst>
                        <p:cond delay="indefinite"/>
                      </p:stCondLst>
                      <p:childTnLst>
                        <p:par>
                          <p:cTn id="286" fill="hold">
                            <p:stCondLst>
                              <p:cond delay="0"/>
                            </p:stCondLst>
                            <p:childTnLst>
                              <p:par>
                                <p:cTn id="28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" grpId="0" animBg="1"/>
      <p:bldP spid="192" grpId="0"/>
      <p:bldP spid="192" grpId="1"/>
      <p:bldP spid="193" grpId="0"/>
      <p:bldP spid="193" grpId="1"/>
      <p:bldP spid="194" grpId="0"/>
      <p:bldP spid="194" grpId="1"/>
      <p:bldP spid="195" grpId="0"/>
      <p:bldP spid="195" grpId="1"/>
      <p:bldP spid="196" grpId="0"/>
      <p:bldP spid="196" grpId="1"/>
      <p:bldP spid="197" grpId="0"/>
      <p:bldP spid="197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170;p8"/>
          <p:cNvPicPr/>
          <p:nvPr/>
        </p:nvPicPr>
        <p:blipFill>
          <a:blip r:embed="rId3"/>
          <a:stretch/>
        </p:blipFill>
        <p:spPr>
          <a:xfrm>
            <a:off x="10721400" y="111744"/>
            <a:ext cx="1329840" cy="1331640"/>
          </a:xfrm>
          <a:prstGeom prst="rect">
            <a:avLst/>
          </a:prstGeom>
          <a:ln>
            <a:noFill/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95DE2CF-C479-4832-BEE8-6FF1D832AF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760" y="92880"/>
            <a:ext cx="7267988" cy="570224"/>
          </a:xfrm>
        </p:spPr>
        <p:txBody>
          <a:bodyPr anchor="t"/>
          <a:lstStyle/>
          <a:p>
            <a:r>
              <a:rPr lang="en-GB" sz="3600" b="1" spc="-1" dirty="0">
                <a:solidFill>
                  <a:srgbClr val="1E4E79"/>
                </a:solidFill>
                <a:latin typeface="Century Gothic" panose="020B0502020202020204" pitchFamily="34" charset="0"/>
                <a:ea typeface="Century Gothic"/>
              </a:rPr>
              <a:t>Describing more than one</a:t>
            </a:r>
            <a:endParaRPr lang="en-GB" sz="3600" dirty="0"/>
          </a:p>
        </p:txBody>
      </p:sp>
      <p:sp>
        <p:nvSpPr>
          <p:cNvPr id="44" name="Oval Callout 22">
            <a:extLst>
              <a:ext uri="{FF2B5EF4-FFF2-40B4-BE49-F238E27FC236}">
                <a16:creationId xmlns:a16="http://schemas.microsoft.com/office/drawing/2014/main" id="{C1A950EA-A230-4FFD-AAEB-C893AD51DDA4}"/>
              </a:ext>
            </a:extLst>
          </p:cNvPr>
          <p:cNvSpPr/>
          <p:nvPr/>
        </p:nvSpPr>
        <p:spPr>
          <a:xfrm>
            <a:off x="7968343" y="2313036"/>
            <a:ext cx="3487696" cy="1524291"/>
          </a:xfrm>
          <a:prstGeom prst="wedgeEllipseCallout">
            <a:avLst>
              <a:gd name="adj1" fmla="val -89321"/>
              <a:gd name="adj2" fmla="val 67452"/>
            </a:avLst>
          </a:prstGeom>
          <a:solidFill>
            <a:schemeClr val="accent3">
              <a:lumMod val="75000"/>
            </a:schemeClr>
          </a:solidFill>
          <a:ln w="3175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-s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</a:rPr>
              <a:t> on the end is silent but the –e makes you pronounce the –t. </a:t>
            </a:r>
            <a:endParaRPr kumimoji="0" lang="en-GB" sz="2000" b="0" i="1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2235587-3C62-4E89-8F25-91C49E8111ED}"/>
              </a:ext>
            </a:extLst>
          </p:cNvPr>
          <p:cNvSpPr/>
          <p:nvPr/>
        </p:nvSpPr>
        <p:spPr>
          <a:xfrm>
            <a:off x="140760" y="891874"/>
            <a:ext cx="103078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know that many adjectives add -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describe a feminine noun.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B048B11-66CB-4967-A764-429B25E4CC31}"/>
              </a:ext>
            </a:extLst>
          </p:cNvPr>
          <p:cNvSpPr txBox="1"/>
          <p:nvPr/>
        </p:nvSpPr>
        <p:spPr>
          <a:xfrm>
            <a:off x="1643480" y="1765376"/>
            <a:ext cx="4871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sui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EE6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5873ADC-04B7-4D2B-9763-EC1BBD338F83}"/>
              </a:ext>
            </a:extLst>
          </p:cNvPr>
          <p:cNvSpPr txBox="1"/>
          <p:nvPr/>
        </p:nvSpPr>
        <p:spPr>
          <a:xfrm>
            <a:off x="5751836" y="1794300"/>
            <a:ext cx="40832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(a girl)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 pleased.</a:t>
            </a:r>
          </a:p>
        </p:txBody>
      </p:sp>
      <p:sp>
        <p:nvSpPr>
          <p:cNvPr id="36" name="Oval Callout 22">
            <a:extLst>
              <a:ext uri="{FF2B5EF4-FFF2-40B4-BE49-F238E27FC236}">
                <a16:creationId xmlns:a16="http://schemas.microsoft.com/office/drawing/2014/main" id="{AC9B220F-949A-4894-B95F-B3D5AEF5885D}"/>
              </a:ext>
            </a:extLst>
          </p:cNvPr>
          <p:cNvSpPr/>
          <p:nvPr/>
        </p:nvSpPr>
        <p:spPr>
          <a:xfrm>
            <a:off x="140760" y="4758616"/>
            <a:ext cx="3843411" cy="2028092"/>
          </a:xfrm>
          <a:prstGeom prst="wedgeEllipseCallout">
            <a:avLst>
              <a:gd name="adj1" fmla="val 38305"/>
              <a:gd name="adj2" fmla="val -26467"/>
            </a:avLst>
          </a:prstGeom>
          <a:solidFill>
            <a:schemeClr val="accent3">
              <a:lumMod val="75000"/>
            </a:schemeClr>
          </a:solidFill>
          <a:ln w="3175" cap="flat" cmpd="sng" algn="ctr">
            <a:solidFill>
              <a:srgbClr val="FF0066"/>
            </a:solidFill>
            <a:prstDash val="solid"/>
            <a:miter lim="800000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If there is a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mix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of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male and female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F0302020204030204"/>
              </a:rPr>
              <a:t> people in the group, we use the masculine plural adjective.</a:t>
            </a:r>
          </a:p>
        </p:txBody>
      </p:sp>
      <p:pic>
        <p:nvPicPr>
          <p:cNvPr id="41" name="Picture 2" descr="Quiet Sign Clip Art">
            <a:extLst>
              <a:ext uri="{FF2B5EF4-FFF2-40B4-BE49-F238E27FC236}">
                <a16:creationId xmlns:a16="http://schemas.microsoft.com/office/drawing/2014/main" id="{1569DDF5-088E-460B-A892-E78218ADBB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998124"/>
            <a:ext cx="326937" cy="462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ircle&#10;&#10;Description automatically generated">
            <a:extLst>
              <a:ext uri="{FF2B5EF4-FFF2-40B4-BE49-F238E27FC236}">
                <a16:creationId xmlns:a16="http://schemas.microsoft.com/office/drawing/2014/main" id="{B5101E7A-849B-4D2C-A44A-A842337DE38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1" y="1386961"/>
            <a:ext cx="1225476" cy="1042872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B1D495AA-4A00-4007-BAB6-C19AE6E84611}"/>
              </a:ext>
            </a:extLst>
          </p:cNvPr>
          <p:cNvSpPr/>
          <p:nvPr/>
        </p:nvSpPr>
        <p:spPr>
          <a:xfrm>
            <a:off x="140760" y="2845250"/>
            <a:ext cx="782758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When the feminine noun is plural, add -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and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-s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 the adjective:</a:t>
            </a:r>
          </a:p>
        </p:txBody>
      </p:sp>
      <p:pic>
        <p:nvPicPr>
          <p:cNvPr id="19" name="Picture 18" descr="Circle&#10;&#10;Description automatically generated">
            <a:extLst>
              <a:ext uri="{FF2B5EF4-FFF2-40B4-BE49-F238E27FC236}">
                <a16:creationId xmlns:a16="http://schemas.microsoft.com/office/drawing/2014/main" id="{349CEFA5-0B78-483D-87DC-0DDA2E642D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77" y="3828902"/>
            <a:ext cx="1142532" cy="972287"/>
          </a:xfrm>
          <a:prstGeom prst="rect">
            <a:avLst/>
          </a:prstGeom>
        </p:spPr>
      </p:pic>
      <p:pic>
        <p:nvPicPr>
          <p:cNvPr id="20" name="Picture 19" descr="Circle&#10;&#10;Description automatically generated">
            <a:extLst>
              <a:ext uri="{FF2B5EF4-FFF2-40B4-BE49-F238E27FC236}">
                <a16:creationId xmlns:a16="http://schemas.microsoft.com/office/drawing/2014/main" id="{A985CC34-D7A2-4B8F-B4C8-77A427AB96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08" y="3817801"/>
            <a:ext cx="1142532" cy="9722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B29DE44E-86CC-4F56-9738-363BA79FC5CB}"/>
              </a:ext>
            </a:extLst>
          </p:cNvPr>
          <p:cNvSpPr txBox="1"/>
          <p:nvPr/>
        </p:nvSpPr>
        <p:spPr>
          <a:xfrm>
            <a:off x="1643480" y="4114326"/>
            <a:ext cx="4871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r>
              <a:rPr kumimoji="0" lang="en-GB" sz="3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1" i="0" u="none" strike="noStrike" kern="1200" cap="none" spc="0" normalizeH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</a:t>
            </a:r>
            <a:r>
              <a:rPr kumimoji="0" lang="en-GB" sz="3000" b="1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3000" b="1" i="0" u="none" strike="noStrike" kern="1200" cap="none" spc="0" normalizeH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000" b="0" i="0" u="none" strike="noStrike" kern="1200" cap="none" spc="0" normalizeH="0" baseline="0" noProof="0" dirty="0" err="1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</a:t>
            </a:r>
            <a:r>
              <a:rPr kumimoji="0" lang="en-GB" sz="30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A2421A-E493-4E7A-8004-9FF26906F53D}"/>
              </a:ext>
            </a:extLst>
          </p:cNvPr>
          <p:cNvSpPr txBox="1"/>
          <p:nvPr/>
        </p:nvSpPr>
        <p:spPr>
          <a:xfrm>
            <a:off x="6666323" y="4114326"/>
            <a:ext cx="49281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(girls)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pleased.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B1B892-5492-4BB8-85F0-7131BCE8BB38}"/>
              </a:ext>
            </a:extLst>
          </p:cNvPr>
          <p:cNvSpPr txBox="1"/>
          <p:nvPr/>
        </p:nvSpPr>
        <p:spPr>
          <a:xfrm>
            <a:off x="4552143" y="5309986"/>
            <a:ext cx="487170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GB" sz="30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Vous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lang="en-GB" sz="3000" b="1" dirty="0" err="1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ête</a:t>
            </a:r>
            <a:r>
              <a:rPr lang="en-GB" sz="3000" b="1" dirty="0" err="1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s</a:t>
            </a:r>
            <a:r>
              <a:rPr lang="en-GB" sz="3000" b="1" dirty="0">
                <a:solidFill>
                  <a:srgbClr val="4472C4">
                    <a:lumMod val="50000"/>
                  </a:srgbClr>
                </a:solidFill>
                <a:latin typeface="Century Gothic" panose="020B0502020202020204" pitchFamily="34" charset="0"/>
              </a:rPr>
              <a:t>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</a:t>
            </a:r>
            <a:r>
              <a:rPr kumimoji="0" lang="en-GB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7808F43-19E6-40D4-BB6B-2B2BDA8F34EF}"/>
              </a:ext>
            </a:extLst>
          </p:cNvPr>
          <p:cNvSpPr txBox="1"/>
          <p:nvPr/>
        </p:nvSpPr>
        <p:spPr>
          <a:xfrm>
            <a:off x="4552143" y="5863984"/>
            <a:ext cx="77530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(boys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</a:rPr>
              <a:t>|boys &amp; girls</a:t>
            </a:r>
            <a:r>
              <a:rPr kumimoji="0" lang="en-GB" sz="3000" b="0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) </a:t>
            </a:r>
            <a:r>
              <a:rPr kumimoji="0" lang="en-GB" sz="30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are pleased.</a:t>
            </a:r>
          </a:p>
        </p:txBody>
      </p:sp>
      <p:pic>
        <p:nvPicPr>
          <p:cNvPr id="25" name="Picture 24" descr="Shape, circle, rectangle&#10;&#10;Description automatically generated">
            <a:extLst>
              <a:ext uri="{FF2B5EF4-FFF2-40B4-BE49-F238E27FC236}">
                <a16:creationId xmlns:a16="http://schemas.microsoft.com/office/drawing/2014/main" id="{7D394FD3-8338-4580-8072-457C6A76BEC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29" y="5222322"/>
            <a:ext cx="1420443" cy="998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408141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29" grpId="0"/>
      <p:bldP spid="33" grpId="0"/>
      <p:bldP spid="35" grpId="0"/>
      <p:bldP spid="36" grpId="0" animBg="1"/>
      <p:bldP spid="18" grpId="0"/>
      <p:bldP spid="21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D7D67-0354-4144-9687-63666CDEA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4540" y="87041"/>
            <a:ext cx="2303175" cy="582075"/>
          </a:xfrm>
        </p:spPr>
        <p:txBody>
          <a:bodyPr>
            <a:normAutofit/>
          </a:bodyPr>
          <a:lstStyle/>
          <a:p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  <a:cs typeface="Century Gothic"/>
                <a:sym typeface="Century Gothic"/>
              </a:rPr>
              <a:t>Follow up 4: </a:t>
            </a:r>
            <a:endParaRPr lang="en-GB" sz="2800" dirty="0">
              <a:latin typeface="Century Gothic" panose="020B0502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8D0F3FD-6674-482F-AD86-CC59DF404CE2}"/>
              </a:ext>
            </a:extLst>
          </p:cNvPr>
          <p:cNvSpPr txBox="1"/>
          <p:nvPr/>
        </p:nvSpPr>
        <p:spPr>
          <a:xfrm>
            <a:off x="2665825" y="-307644"/>
            <a:ext cx="10820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0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  <a:sym typeface="Wingdings" panose="05000000000000000000" pitchFamily="2" charset="2"/>
              </a:rPr>
              <a:t></a:t>
            </a:r>
            <a:endParaRPr kumimoji="0" lang="en-GB" sz="60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itle 2">
            <a:extLst>
              <a:ext uri="{FF2B5EF4-FFF2-40B4-BE49-F238E27FC236}">
                <a16:creationId xmlns:a16="http://schemas.microsoft.com/office/drawing/2014/main" id="{EB23F3F6-9F04-4702-B0C7-CEA344AE0CDD}"/>
              </a:ext>
            </a:extLst>
          </p:cNvPr>
          <p:cNvSpPr txBox="1">
            <a:spLocks/>
          </p:cNvSpPr>
          <p:nvPr/>
        </p:nvSpPr>
        <p:spPr>
          <a:xfrm>
            <a:off x="11151774" y="1135676"/>
            <a:ext cx="953857" cy="37497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écrire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34" name="Picture 33" descr="Icon&#10;&#10;Description automatically generated">
            <a:extLst>
              <a:ext uri="{FF2B5EF4-FFF2-40B4-BE49-F238E27FC236}">
                <a16:creationId xmlns:a16="http://schemas.microsoft.com/office/drawing/2014/main" id="{D7A95D6E-4BF0-4EE5-BF20-EA95A3CA38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5406" y="5616"/>
            <a:ext cx="1126594" cy="1130060"/>
          </a:xfrm>
          <a:prstGeom prst="rect">
            <a:avLst/>
          </a:prstGeom>
        </p:spPr>
      </p:pic>
      <p:graphicFrame>
        <p:nvGraphicFramePr>
          <p:cNvPr id="35" name="Google Shape;397;p9">
            <a:extLst>
              <a:ext uri="{FF2B5EF4-FFF2-40B4-BE49-F238E27FC236}">
                <a16:creationId xmlns:a16="http://schemas.microsoft.com/office/drawing/2014/main" id="{5BB6A430-4591-4851-A1B2-E7B66912D1F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86477155"/>
              </p:ext>
            </p:extLst>
          </p:nvPr>
        </p:nvGraphicFramePr>
        <p:xfrm>
          <a:off x="189723" y="1600462"/>
          <a:ext cx="10265492" cy="4572100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8109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545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1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I am calm.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2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(a boy) are independent.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3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She is strong.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4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Are we well-behaved?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1557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5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/>
                          <a:ea typeface="Century Gothic"/>
                          <a:cs typeface="Century Gothic"/>
                          <a:sym typeface="Century Gothic"/>
                        </a:rPr>
                        <a:t>You (girls) are important.</a:t>
                      </a: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155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400" b="1" dirty="0">
                        <a:solidFill>
                          <a:srgbClr val="002060"/>
                        </a:solidFill>
                        <a:latin typeface="Century Gothic"/>
                        <a:ea typeface="Century Gothic"/>
                        <a:cs typeface="Century Gothic"/>
                        <a:sym typeface="Century Gothic"/>
                      </a:endParaRPr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25" name="Google Shape;167;p2">
            <a:extLst>
              <a:ext uri="{FF2B5EF4-FFF2-40B4-BE49-F238E27FC236}">
                <a16:creationId xmlns:a16="http://schemas.microsoft.com/office/drawing/2014/main" id="{417AD6AF-DC6B-4897-A0D1-741C8E6F512F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9DDCBC-3F9F-4E64-BEF2-5D2BFA2E25F9}"/>
              </a:ext>
            </a:extLst>
          </p:cNvPr>
          <p:cNvSpPr txBox="1"/>
          <p:nvPr/>
        </p:nvSpPr>
        <p:spPr>
          <a:xfrm>
            <a:off x="1017917" y="2053087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Je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suis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calme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F233F6-C0A1-4829-B888-4E3AFECE35AD}"/>
              </a:ext>
            </a:extLst>
          </p:cNvPr>
          <p:cNvSpPr txBox="1"/>
          <p:nvPr/>
        </p:nvSpPr>
        <p:spPr>
          <a:xfrm>
            <a:off x="1017916" y="2967335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Tu es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indépendant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4871C81-8FC9-4F0B-A3F8-B30DEDD36A90}"/>
              </a:ext>
            </a:extLst>
          </p:cNvPr>
          <p:cNvSpPr txBox="1"/>
          <p:nvPr/>
        </p:nvSpPr>
        <p:spPr>
          <a:xfrm>
            <a:off x="1017916" y="3881583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Elle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est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forte.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2CE6B08-E5C7-4DCB-933B-7B9F1DD13EFF}"/>
              </a:ext>
            </a:extLst>
          </p:cNvPr>
          <p:cNvSpPr txBox="1"/>
          <p:nvPr/>
        </p:nvSpPr>
        <p:spPr>
          <a:xfrm>
            <a:off x="1017916" y="4759823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Nous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sommes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sages ?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629F6D6-8ED9-4B70-905E-DBF9D1256FE6}"/>
              </a:ext>
            </a:extLst>
          </p:cNvPr>
          <p:cNvSpPr txBox="1"/>
          <p:nvPr/>
        </p:nvSpPr>
        <p:spPr>
          <a:xfrm>
            <a:off x="1017915" y="5706356"/>
            <a:ext cx="42096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Vous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êtes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</a:t>
            </a:r>
            <a:r>
              <a:rPr lang="en-GB" sz="24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importantes</a:t>
            </a:r>
            <a:r>
              <a:rPr lang="en-GB" sz="24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14" name="Graphic 13" descr="Teacher">
            <a:extLst>
              <a:ext uri="{FF2B5EF4-FFF2-40B4-BE49-F238E27FC236}">
                <a16:creationId xmlns:a16="http://schemas.microsoft.com/office/drawing/2014/main" id="{2EA29165-C2B0-486C-A356-322DEAC217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89723" y="674884"/>
            <a:ext cx="914400" cy="914400"/>
          </a:xfrm>
          <a:prstGeom prst="rect">
            <a:avLst/>
          </a:prstGeom>
        </p:spPr>
      </p:pic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69D2E3B7-48F4-403A-90E3-C7D319F338ED}"/>
              </a:ext>
            </a:extLst>
          </p:cNvPr>
          <p:cNvSpPr/>
          <p:nvPr/>
        </p:nvSpPr>
        <p:spPr>
          <a:xfrm>
            <a:off x="1302362" y="856034"/>
            <a:ext cx="3313306" cy="510034"/>
          </a:xfrm>
          <a:prstGeom prst="wedgeRoundRectCallout">
            <a:avLst>
              <a:gd name="adj1" fmla="val -63135"/>
              <a:gd name="adj2" fmla="val 16176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. 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itle 4">
            <a:extLst>
              <a:ext uri="{FF2B5EF4-FFF2-40B4-BE49-F238E27FC236}">
                <a16:creationId xmlns:a16="http://schemas.microsoft.com/office/drawing/2014/main" id="{11F6C4E0-0EF6-4DDB-9AAA-97A7DECFC0FD}"/>
              </a:ext>
            </a:extLst>
          </p:cNvPr>
          <p:cNvSpPr txBox="1">
            <a:spLocks/>
          </p:cNvSpPr>
          <p:nvPr/>
        </p:nvSpPr>
        <p:spPr>
          <a:xfrm>
            <a:off x="1290900" y="864380"/>
            <a:ext cx="348094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s-AR" sz="2800" b="1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Écris en français.</a:t>
            </a:r>
            <a:endParaRPr lang="en-GB" sz="2800" kern="0" dirty="0"/>
          </a:p>
        </p:txBody>
      </p:sp>
    </p:spTree>
    <p:extLst>
      <p:ext uri="{BB962C8B-B14F-4D97-AF65-F5344CB8AC3E}">
        <p14:creationId xmlns:p14="http://schemas.microsoft.com/office/powerpoint/2010/main" val="678162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" grpId="0"/>
      <p:bldP spid="26" grpId="0"/>
      <p:bldP spid="27" grpId="0"/>
      <p:bldP spid="29" grpId="0"/>
      <p:bldP spid="3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1BE26A7C-9570-4511-A929-6137973F181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8732149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silence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jouer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 retard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le silence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travailler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B0F0"/>
                          </a:solidFill>
                          <a:latin typeface="Century Gothic" panose="020B0502020202020204" pitchFamily="34" charset="0"/>
                        </a:rPr>
                        <a:t>détester</a:t>
                      </a:r>
                      <a:endParaRPr lang="en-GB" sz="2400" b="1" dirty="0">
                        <a:solidFill>
                          <a:srgbClr val="00B0F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drôles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méchantes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seule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strictes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jeune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92D050"/>
                          </a:solidFill>
                          <a:latin typeface="Century Gothic" panose="020B0502020202020204" pitchFamily="34" charset="0"/>
                        </a:rPr>
                        <a:t>malades</a:t>
                      </a:r>
                      <a:endParaRPr lang="en-GB" sz="2400" b="1" dirty="0">
                        <a:solidFill>
                          <a:srgbClr val="92D05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êtes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rarement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toujours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maintenant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FF3399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endParaRPr lang="en-GB" sz="2400" b="1" dirty="0">
                        <a:solidFill>
                          <a:srgbClr val="FF3399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AA52357-62B5-4501-8406-8AAEF0C4DB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CF86848E-00D3-4C8C-BF0C-2DB539381BB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3175BAD-451F-4097-B6CA-7B78DADC075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5D9ACD1-6B6F-4278-9A67-011420429302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1ADDC2A-E51D-48B9-A91E-95C4881D32F4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82A3A04-2365-4E20-A72A-87B66616FB76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9EC7F8-49FC-4FB1-97E5-C475D7E46448}"/>
              </a:ext>
            </a:extLst>
          </p:cNvPr>
          <p:cNvSpPr txBox="1"/>
          <p:nvPr/>
        </p:nvSpPr>
        <p:spPr>
          <a:xfrm>
            <a:off x="2313281" y="6147341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always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BBEE3DE9-6FF9-4BB7-8B14-083C2935993C}"/>
              </a:ext>
            </a:extLst>
          </p:cNvPr>
          <p:cNvSpPr txBox="1"/>
          <p:nvPr/>
        </p:nvSpPr>
        <p:spPr>
          <a:xfrm>
            <a:off x="4695313" y="618061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now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D4AF96D-5473-4811-B1E6-8F0FED1E9C19}"/>
              </a:ext>
            </a:extLst>
          </p:cNvPr>
          <p:cNvSpPr txBox="1"/>
          <p:nvPr/>
        </p:nvSpPr>
        <p:spPr>
          <a:xfrm>
            <a:off x="7662842" y="6189673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 (plural)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2AFB990-E563-4B97-9D41-28864BDBB375}"/>
              </a:ext>
            </a:extLst>
          </p:cNvPr>
          <p:cNvSpPr txBox="1"/>
          <p:nvPr/>
        </p:nvSpPr>
        <p:spPr>
          <a:xfrm>
            <a:off x="2313280" y="5321170"/>
            <a:ext cx="22158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are (you, pl.)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11B4DC4-0960-4E81-8848-85973A07B7AA}"/>
              </a:ext>
            </a:extLst>
          </p:cNvPr>
          <p:cNvSpPr txBox="1"/>
          <p:nvPr/>
        </p:nvSpPr>
        <p:spPr>
          <a:xfrm>
            <a:off x="4653399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together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8C004C4-D688-4821-B196-9D33A683871C}"/>
              </a:ext>
            </a:extLst>
          </p:cNvPr>
          <p:cNvSpPr txBox="1"/>
          <p:nvPr/>
        </p:nvSpPr>
        <p:spPr>
          <a:xfrm>
            <a:off x="7662842" y="5321170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rarely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E73D956-D9D5-4FF8-8DD6-AF66B3D68061}"/>
              </a:ext>
            </a:extLst>
          </p:cNvPr>
          <p:cNvSpPr txBox="1"/>
          <p:nvPr/>
        </p:nvSpPr>
        <p:spPr>
          <a:xfrm>
            <a:off x="2246062" y="4455927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often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D3DE3F-B13D-4B0F-8AAA-B8484B26A50B}"/>
              </a:ext>
            </a:extLst>
          </p:cNvPr>
          <p:cNvSpPr txBox="1"/>
          <p:nvPr/>
        </p:nvSpPr>
        <p:spPr>
          <a:xfrm>
            <a:off x="4653398" y="4477739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are (we)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1CE95E1-0483-4346-AC3F-1BCCA4290DF3}"/>
              </a:ext>
            </a:extLst>
          </p:cNvPr>
          <p:cNvSpPr txBox="1"/>
          <p:nvPr/>
        </p:nvSpPr>
        <p:spPr>
          <a:xfrm>
            <a:off x="7671172" y="4477739"/>
            <a:ext cx="2161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we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8149A81-5207-44A8-87E6-FF9D619AD053}"/>
              </a:ext>
            </a:extLst>
          </p:cNvPr>
          <p:cNvSpPr txBox="1"/>
          <p:nvPr/>
        </p:nvSpPr>
        <p:spPr>
          <a:xfrm>
            <a:off x="2246061" y="362314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strict</a:t>
            </a:r>
            <a:r>
              <a:rPr kumimoji="0" lang="en-GB" sz="2400" b="0" i="0" u="none" strike="noStrike" kern="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 (f, pl.)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8436581-4251-4CEA-926F-C5A31C06C093}"/>
              </a:ext>
            </a:extLst>
          </p:cNvPr>
          <p:cNvSpPr txBox="1"/>
          <p:nvPr/>
        </p:nvSpPr>
        <p:spPr>
          <a:xfrm>
            <a:off x="4695313" y="3611373"/>
            <a:ext cx="2410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young (m/f)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6209F364-6E76-4962-B2CA-EF55AB79DDDB}"/>
              </a:ext>
            </a:extLst>
          </p:cNvPr>
          <p:cNvSpPr txBox="1"/>
          <p:nvPr/>
        </p:nvSpPr>
        <p:spPr>
          <a:xfrm>
            <a:off x="7659412" y="3609236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ill (m/f, pl.)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8038C3E0-A69E-4D74-8C18-E2B0C4D22924}"/>
              </a:ext>
            </a:extLst>
          </p:cNvPr>
          <p:cNvSpPr txBox="1"/>
          <p:nvPr/>
        </p:nvSpPr>
        <p:spPr>
          <a:xfrm>
            <a:off x="2246060" y="2743519"/>
            <a:ext cx="24073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funny (m/f, pl.)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DEE972D-DD7F-42DB-A87B-EEA82AA07AB1}"/>
              </a:ext>
            </a:extLst>
          </p:cNvPr>
          <p:cNvSpPr txBox="1"/>
          <p:nvPr/>
        </p:nvSpPr>
        <p:spPr>
          <a:xfrm>
            <a:off x="4653397" y="2716525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naughty (f, pl.)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F01E41-FB16-47F4-AC5C-ACB994E84987}"/>
              </a:ext>
            </a:extLst>
          </p:cNvPr>
          <p:cNvSpPr txBox="1"/>
          <p:nvPr/>
        </p:nvSpPr>
        <p:spPr>
          <a:xfrm>
            <a:off x="7657009" y="2754189"/>
            <a:ext cx="248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alone (f)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771F49BC-F167-4EFE-8D7E-657E4BEAFA2A}"/>
              </a:ext>
            </a:extLst>
          </p:cNvPr>
          <p:cNvSpPr txBox="1"/>
          <p:nvPr/>
        </p:nvSpPr>
        <p:spPr>
          <a:xfrm>
            <a:off x="2313279" y="1877910"/>
            <a:ext cx="26359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(the) silence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CADCBE-5395-45AC-83C9-FD9DDC52F2A1}"/>
              </a:ext>
            </a:extLst>
          </p:cNvPr>
          <p:cNvSpPr txBox="1"/>
          <p:nvPr/>
        </p:nvSpPr>
        <p:spPr>
          <a:xfrm>
            <a:off x="4693813" y="1865086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GB" sz="2400" kern="0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to work, working</a:t>
            </a:r>
            <a:endParaRPr kumimoji="0" lang="en-GB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Arial"/>
              <a:sym typeface="Arial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F8F9ECC-B5A4-45EA-9E59-E5E188A0F4BD}"/>
              </a:ext>
            </a:extLst>
          </p:cNvPr>
          <p:cNvSpPr txBox="1"/>
          <p:nvPr/>
        </p:nvSpPr>
        <p:spPr>
          <a:xfrm>
            <a:off x="7666976" y="1877910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hate, hating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3EE59F-71A2-473A-AAAE-F3FA95456A10}"/>
              </a:ext>
            </a:extLst>
          </p:cNvPr>
          <p:cNvSpPr txBox="1"/>
          <p:nvPr/>
        </p:nvSpPr>
        <p:spPr>
          <a:xfrm>
            <a:off x="2313278" y="1026768"/>
            <a:ext cx="189957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in silence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953F0DC-BC47-4B44-ADC2-B0661B407EFE}"/>
              </a:ext>
            </a:extLst>
          </p:cNvPr>
          <p:cNvSpPr txBox="1"/>
          <p:nvPr/>
        </p:nvSpPr>
        <p:spPr>
          <a:xfrm>
            <a:off x="4693811" y="1042129"/>
            <a:ext cx="2792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to play, playing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32C1FF0-E9D3-4722-9F3D-7CAC0A7AE166}"/>
              </a:ext>
            </a:extLst>
          </p:cNvPr>
          <p:cNvSpPr txBox="1"/>
          <p:nvPr/>
        </p:nvSpPr>
        <p:spPr>
          <a:xfrm>
            <a:off x="7674848" y="1014799"/>
            <a:ext cx="2873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Arial"/>
                <a:sym typeface="Arial"/>
              </a:rPr>
              <a:t>late</a:t>
            </a: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55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6C07F60C-7096-4792-A80E-10C02A6037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pic>
        <p:nvPicPr>
          <p:cNvPr id="4" name="Picture 3" descr="Icon&#10;&#10;Description automatically generated">
            <a:extLst>
              <a:ext uri="{FF2B5EF4-FFF2-40B4-BE49-F238E27FC236}">
                <a16:creationId xmlns:a16="http://schemas.microsoft.com/office/drawing/2014/main" id="{E66F45F2-B677-46FD-A292-E05CE1F4A1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0305" y="77103"/>
            <a:ext cx="933659" cy="933659"/>
          </a:xfrm>
          <a:prstGeom prst="rect">
            <a:avLst/>
          </a:prstGeom>
        </p:spPr>
      </p:pic>
      <p:sp>
        <p:nvSpPr>
          <p:cNvPr id="10" name="Explosion: 8 Points 9">
            <a:extLst>
              <a:ext uri="{FF2B5EF4-FFF2-40B4-BE49-F238E27FC236}">
                <a16:creationId xmlns:a16="http://schemas.microsoft.com/office/drawing/2014/main" id="{B8BE6A60-1CFA-43E3-94FE-71206E822483}"/>
              </a:ext>
            </a:extLst>
          </p:cNvPr>
          <p:cNvSpPr/>
          <p:nvPr/>
        </p:nvSpPr>
        <p:spPr>
          <a:xfrm rot="20101036">
            <a:off x="11050892" y="160678"/>
            <a:ext cx="1051265" cy="846793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1" name="Explosion: 8 Points 10">
            <a:extLst>
              <a:ext uri="{FF2B5EF4-FFF2-40B4-BE49-F238E27FC236}">
                <a16:creationId xmlns:a16="http://schemas.microsoft.com/office/drawing/2014/main" id="{B41BDBF2-E6DC-4745-8986-04DDABD48D4D}"/>
              </a:ext>
            </a:extLst>
          </p:cNvPr>
          <p:cNvSpPr/>
          <p:nvPr/>
        </p:nvSpPr>
        <p:spPr>
          <a:xfrm rot="20101036">
            <a:off x="11055408" y="156605"/>
            <a:ext cx="1042233" cy="839518"/>
          </a:xfrm>
          <a:prstGeom prst="irregularSeal1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sym typeface="Arial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5871A45-33B3-485C-BB71-EBE790506937}"/>
              </a:ext>
            </a:extLst>
          </p:cNvPr>
          <p:cNvSpPr txBox="1"/>
          <p:nvPr/>
        </p:nvSpPr>
        <p:spPr>
          <a:xfrm rot="20326871">
            <a:off x="11015203" y="345714"/>
            <a:ext cx="11226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Eras Demi ITC" panose="020B0805030504020804" pitchFamily="34" charset="0"/>
                <a:cs typeface="Arial"/>
                <a:sym typeface="Arial"/>
              </a:rPr>
              <a:t>mots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1CFC2B9-E651-4F49-9EBC-A81A35066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6562" y="1081382"/>
            <a:ext cx="1557451" cy="374973"/>
          </a:xfrm>
          <a:solidFill>
            <a:srgbClr val="FF0066"/>
          </a:solidFill>
        </p:spPr>
        <p:txBody>
          <a:bodyPr/>
          <a:lstStyle/>
          <a:p>
            <a:pPr algn="ctr"/>
            <a:r>
              <a:rPr lang="en-GB" sz="2000" b="1" dirty="0" err="1">
                <a:solidFill>
                  <a:schemeClr val="bg1"/>
                </a:solidFill>
                <a:latin typeface="Century Gothic" panose="020B0502020202020204" pitchFamily="34" charset="0"/>
              </a:rPr>
              <a:t>vocabulaire</a:t>
            </a:r>
            <a:endParaRPr lang="en-GB" sz="20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06EBBC53-04AF-44DE-BDA9-AD7CA398AC4C}"/>
              </a:ext>
            </a:extLst>
          </p:cNvPr>
          <p:cNvSpPr/>
          <p:nvPr/>
        </p:nvSpPr>
        <p:spPr>
          <a:xfrm>
            <a:off x="769971" y="65773"/>
            <a:ext cx="11959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8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Follow up 5 -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Écris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en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</a:t>
            </a:r>
            <a:r>
              <a:rPr kumimoji="0" lang="en-GB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anglais</a:t>
            </a:r>
            <a:r>
              <a:rPr kumimoji="0" lang="en-GB" sz="24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 : </a:t>
            </a:r>
            <a:r>
              <a:rPr kumimoji="0" lang="en-GB" sz="2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Can you get at least 15 points?</a:t>
            </a:r>
            <a:endParaRPr kumimoji="0" lang="en-GB" sz="28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9" name="Google Shape;167;p2">
            <a:extLst>
              <a:ext uri="{FF2B5EF4-FFF2-40B4-BE49-F238E27FC236}">
                <a16:creationId xmlns:a16="http://schemas.microsoft.com/office/drawing/2014/main" id="{886C038C-C793-4178-8BE0-359568307137}"/>
              </a:ext>
            </a:extLst>
          </p:cNvPr>
          <p:cNvSpPr/>
          <p:nvPr/>
        </p:nvSpPr>
        <p:spPr>
          <a:xfrm>
            <a:off x="116256" y="63868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6" name="Table 4">
            <a:extLst>
              <a:ext uri="{FF2B5EF4-FFF2-40B4-BE49-F238E27FC236}">
                <a16:creationId xmlns:a16="http://schemas.microsoft.com/office/drawing/2014/main" id="{2C8A2227-6B86-4B31-89A2-3BACCBCB8B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6801807"/>
              </p:ext>
            </p:extLst>
          </p:nvPr>
        </p:nvGraphicFramePr>
        <p:xfrm>
          <a:off x="557161" y="596480"/>
          <a:ext cx="9810698" cy="60297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0433">
                  <a:extLst>
                    <a:ext uri="{9D8B030D-6E8A-4147-A177-3AD203B41FA5}">
                      <a16:colId xmlns:a16="http://schemas.microsoft.com/office/drawing/2014/main" val="1203737284"/>
                    </a:ext>
                  </a:extLst>
                </a:gridCol>
                <a:gridCol w="2398443">
                  <a:extLst>
                    <a:ext uri="{9D8B030D-6E8A-4147-A177-3AD203B41FA5}">
                      <a16:colId xmlns:a16="http://schemas.microsoft.com/office/drawing/2014/main" val="1810222861"/>
                    </a:ext>
                  </a:extLst>
                </a:gridCol>
                <a:gridCol w="2988400">
                  <a:extLst>
                    <a:ext uri="{9D8B030D-6E8A-4147-A177-3AD203B41FA5}">
                      <a16:colId xmlns:a16="http://schemas.microsoft.com/office/drawing/2014/main" val="274413866"/>
                    </a:ext>
                  </a:extLst>
                </a:gridCol>
                <a:gridCol w="2693422">
                  <a:extLst>
                    <a:ext uri="{9D8B030D-6E8A-4147-A177-3AD203B41FA5}">
                      <a16:colId xmlns:a16="http://schemas.microsoft.com/office/drawing/2014/main" val="2706468897"/>
                    </a:ext>
                  </a:extLst>
                </a:gridCol>
              </a:tblGrid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silence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jouer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</a:t>
                      </a:r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 retard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6656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le silence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travailler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détester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4559424"/>
                  </a:ext>
                </a:extLst>
              </a:tr>
              <a:tr h="861398">
                <a:tc rowSpan="2">
                  <a:txBody>
                    <a:bodyPr/>
                    <a:lstStyle/>
                    <a:p>
                      <a:endParaRPr lang="en-GB" sz="24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drôles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méchantes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seule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0878619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strictes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jeune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malades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692962"/>
                  </a:ext>
                </a:extLst>
              </a:tr>
              <a:tr h="861398">
                <a:tc rowSpan="3">
                  <a:txBody>
                    <a:bodyPr/>
                    <a:lstStyle/>
                    <a:p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souvent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sommes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nous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3794855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êtes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ensemble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rarement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43226472"/>
                  </a:ext>
                </a:extLst>
              </a:tr>
              <a:tr h="861398">
                <a:tc vMerge="1">
                  <a:txBody>
                    <a:bodyPr/>
                    <a:lstStyle/>
                    <a:p>
                      <a:endParaRPr lang="en-GB" sz="28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toujours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maintenant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2400" b="1" dirty="0" err="1">
                          <a:solidFill>
                            <a:srgbClr val="002060"/>
                          </a:solidFill>
                          <a:latin typeface="Century Gothic" panose="020B0502020202020204" pitchFamily="34" charset="0"/>
                        </a:rPr>
                        <a:t>vous</a:t>
                      </a:r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2139915"/>
                  </a:ext>
                </a:extLst>
              </a:tr>
            </a:tbl>
          </a:graphicData>
        </a:graphic>
      </p:graphicFrame>
      <p:pic>
        <p:nvPicPr>
          <p:cNvPr id="19" name="Picture 18">
            <a:extLst>
              <a:ext uri="{FF2B5EF4-FFF2-40B4-BE49-F238E27FC236}">
                <a16:creationId xmlns:a16="http://schemas.microsoft.com/office/drawing/2014/main" id="{211C0850-52D0-41AD-8B0B-FCEA25B8DA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254" y="2675674"/>
            <a:ext cx="1186070" cy="1080360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FDE6C17-CEEC-43B9-9DCD-A177A92EEB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54" y="969694"/>
            <a:ext cx="1186070" cy="118607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ED5EB77-01C9-4D9A-9608-2F2B47C5E0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7364" y="4681233"/>
            <a:ext cx="1162417" cy="110123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AD8A071-86D0-4DDF-BE53-83A0C608CF2B}"/>
              </a:ext>
            </a:extLst>
          </p:cNvPr>
          <p:cNvSpPr txBox="1"/>
          <p:nvPr/>
        </p:nvSpPr>
        <p:spPr>
          <a:xfrm>
            <a:off x="1737282" y="5783201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58F0E5B-AE99-49F3-837E-DF950563DA9A}"/>
              </a:ext>
            </a:extLst>
          </p:cNvPr>
          <p:cNvSpPr txBox="1"/>
          <p:nvPr/>
        </p:nvSpPr>
        <p:spPr>
          <a:xfrm>
            <a:off x="1717476" y="3370893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x2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322AEC4-379C-4B38-BD86-9F8696523F0B}"/>
              </a:ext>
            </a:extLst>
          </p:cNvPr>
          <p:cNvSpPr txBox="1"/>
          <p:nvPr/>
        </p:nvSpPr>
        <p:spPr>
          <a:xfrm>
            <a:off x="1703819" y="1663755"/>
            <a:ext cx="6094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GB" sz="32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/>
                <a:sym typeface="Arial"/>
              </a:rPr>
              <a:t>x3</a:t>
            </a:r>
          </a:p>
        </p:txBody>
      </p:sp>
    </p:spTree>
    <p:extLst>
      <p:ext uri="{BB962C8B-B14F-4D97-AF65-F5344CB8AC3E}">
        <p14:creationId xmlns:p14="http://schemas.microsoft.com/office/powerpoint/2010/main" val="8576288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111;p3"/>
          <p:cNvPicPr/>
          <p:nvPr/>
        </p:nvPicPr>
        <p:blipFill>
          <a:blip r:embed="rId3"/>
          <a:stretch/>
        </p:blipFill>
        <p:spPr>
          <a:xfrm>
            <a:off x="11147760" y="125056"/>
            <a:ext cx="775440" cy="775440"/>
          </a:xfrm>
          <a:prstGeom prst="rect">
            <a:avLst/>
          </a:prstGeom>
          <a:ln>
            <a:noFill/>
          </a:ln>
        </p:spPr>
      </p:pic>
      <p:sp>
        <p:nvSpPr>
          <p:cNvPr id="55" name="CustomShape 3"/>
          <p:cNvSpPr/>
          <p:nvPr/>
        </p:nvSpPr>
        <p:spPr>
          <a:xfrm>
            <a:off x="10678892" y="1039381"/>
            <a:ext cx="1513108" cy="396360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-1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</a:rPr>
              <a:t>prononcer</a:t>
            </a:r>
            <a:endParaRPr kumimoji="0" lang="en-GB" sz="20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1877FE-F3C4-4FE5-BF56-318F705D94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73537" y="125056"/>
            <a:ext cx="2862327" cy="2247330"/>
          </a:xfrm>
        </p:spPr>
        <p:txBody>
          <a:bodyPr/>
          <a:lstStyle/>
          <a:p>
            <a:r>
              <a:rPr lang="en-GB" sz="8800" b="1" spc="-1" dirty="0">
                <a:solidFill>
                  <a:srgbClr val="002060"/>
                </a:solidFill>
                <a:latin typeface="Century Gothic" panose="020B0502020202020204" pitchFamily="34" charset="0"/>
                <a:ea typeface="Century Gothic"/>
              </a:rPr>
              <a:t>[u]</a:t>
            </a:r>
            <a:br>
              <a:rPr lang="en-GB" sz="8800" spc="-1" dirty="0">
                <a:latin typeface="Century Gothic" panose="020B0502020202020204" pitchFamily="34" charset="0"/>
              </a:rPr>
            </a:br>
            <a:endParaRPr lang="en-GB" sz="4000" dirty="0"/>
          </a:p>
        </p:txBody>
      </p:sp>
      <p:sp>
        <p:nvSpPr>
          <p:cNvPr id="14" name="CustomShape 2">
            <a:extLst>
              <a:ext uri="{FF2B5EF4-FFF2-40B4-BE49-F238E27FC236}">
                <a16:creationId xmlns:a16="http://schemas.microsoft.com/office/drawing/2014/main" id="{093CFF18-6F03-42E6-8EC5-E7D5488B5E2E}"/>
              </a:ext>
            </a:extLst>
          </p:cNvPr>
          <p:cNvSpPr/>
          <p:nvPr/>
        </p:nvSpPr>
        <p:spPr>
          <a:xfrm>
            <a:off x="878134" y="1941129"/>
            <a:ext cx="4257730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t</a:t>
            </a:r>
            <a:r>
              <a:rPr kumimoji="0" lang="en-GB" sz="11500" b="1" i="0" u="none" strike="noStrike" kern="1200" cap="none" spc="-1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u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CustomShape 2">
            <a:extLst>
              <a:ext uri="{FF2B5EF4-FFF2-40B4-BE49-F238E27FC236}">
                <a16:creationId xmlns:a16="http://schemas.microsoft.com/office/drawing/2014/main" id="{CAFC1BFF-5682-4A7B-B6E4-150D93E99872}"/>
              </a:ext>
            </a:extLst>
          </p:cNvPr>
          <p:cNvSpPr/>
          <p:nvPr/>
        </p:nvSpPr>
        <p:spPr>
          <a:xfrm>
            <a:off x="5326634" y="1939042"/>
            <a:ext cx="5940513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n</a:t>
            </a:r>
            <a:r>
              <a:rPr kumimoji="0" lang="en-GB" sz="11500" b="1" i="0" u="none" strike="noStrike" kern="1200" cap="none" spc="-1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11500" b="0" i="0" u="none" strike="noStrike" kern="1200" cap="none" spc="-1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s</a:t>
            </a:r>
            <a:endParaRPr kumimoji="0" lang="en-GB" sz="11500" b="0" i="0" u="none" strike="noStrike" kern="1200" cap="none" spc="-1" normalizeH="0" baseline="0" noProof="0" dirty="0">
              <a:ln>
                <a:noFill/>
              </a:ln>
              <a:solidFill>
                <a:srgbClr val="E7E6E6">
                  <a:lumMod val="50000"/>
                </a:srgbClr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pic>
        <p:nvPicPr>
          <p:cNvPr id="16" name="Picture 2" descr="boy pointing to a girl">
            <a:extLst>
              <a:ext uri="{FF2B5EF4-FFF2-40B4-BE49-F238E27FC236}">
                <a16:creationId xmlns:a16="http://schemas.microsoft.com/office/drawing/2014/main" id="{17F7B7FC-149B-40CA-90B0-8F52EE2C6D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8742" y="4313700"/>
            <a:ext cx="1960949" cy="1726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16" descr="group of children">
            <a:extLst>
              <a:ext uri="{FF2B5EF4-FFF2-40B4-BE49-F238E27FC236}">
                <a16:creationId xmlns:a16="http://schemas.microsoft.com/office/drawing/2014/main" id="{7E097D7A-6345-4E72-B437-06CBB2198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343" y="3929724"/>
            <a:ext cx="2567668" cy="2079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CustomShape 1">
            <a:extLst>
              <a:ext uri="{FF2B5EF4-FFF2-40B4-BE49-F238E27FC236}">
                <a16:creationId xmlns:a16="http://schemas.microsoft.com/office/drawing/2014/main" id="{52EF94EC-1187-4AD8-B5D3-96056F93D3A2}"/>
              </a:ext>
            </a:extLst>
          </p:cNvPr>
          <p:cNvSpPr/>
          <p:nvPr/>
        </p:nvSpPr>
        <p:spPr>
          <a:xfrm>
            <a:off x="7233335" y="125056"/>
            <a:ext cx="2328676" cy="18439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[</a:t>
            </a:r>
            <a:r>
              <a:rPr kumimoji="0" lang="en-GB" sz="8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ou</a:t>
            </a:r>
            <a:r>
              <a:rPr kumimoji="0" lang="en-GB" sz="8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Century Gothic"/>
              </a:rPr>
              <a:t>]</a:t>
            </a:r>
            <a:endParaRPr kumimoji="0" lang="en-GB" sz="8800" b="0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"/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F9B81CA-49CF-4113-B92C-AF8FEDD23E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4790" y="58981"/>
            <a:ext cx="2810719" cy="675762"/>
          </a:xfrm>
        </p:spPr>
        <p:txBody>
          <a:bodyPr>
            <a:normAutofit/>
          </a:bodyPr>
          <a:lstStyle/>
          <a:p>
            <a:r>
              <a:rPr lang="en-GB" sz="3200" b="1" dirty="0">
                <a:solidFill>
                  <a:srgbClr val="002060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Follow up 1: </a:t>
            </a:r>
            <a:endParaRPr lang="en-GB" sz="3200" dirty="0"/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FD38AC50-A2F6-49DE-9A1E-A0F09325651D}"/>
              </a:ext>
            </a:extLst>
          </p:cNvPr>
          <p:cNvGraphicFramePr>
            <a:graphicFrameLocks noGrp="1"/>
          </p:cNvGraphicFramePr>
          <p:nvPr/>
        </p:nvGraphicFramePr>
        <p:xfrm>
          <a:off x="214210" y="823463"/>
          <a:ext cx="9970740" cy="5310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7860">
                  <a:extLst>
                    <a:ext uri="{9D8B030D-6E8A-4147-A177-3AD203B41FA5}">
                      <a16:colId xmlns:a16="http://schemas.microsoft.com/office/drawing/2014/main" val="2317160534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926051745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1981279095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1413005132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916668379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3197878774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3280658965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784839498"/>
                    </a:ext>
                  </a:extLst>
                </a:gridCol>
                <a:gridCol w="1107860">
                  <a:extLst>
                    <a:ext uri="{9D8B030D-6E8A-4147-A177-3AD203B41FA5}">
                      <a16:colId xmlns:a16="http://schemas.microsoft.com/office/drawing/2014/main" val="3171281175"/>
                    </a:ext>
                  </a:extLst>
                </a:gridCol>
              </a:tblGrid>
              <a:tr h="531088"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400" b="1" dirty="0">
                        <a:solidFill>
                          <a:srgbClr val="00206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2060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04203897"/>
                  </a:ext>
                </a:extLst>
              </a:tr>
            </a:tbl>
          </a:graphicData>
        </a:graphic>
      </p:graphicFrame>
      <p:sp>
        <p:nvSpPr>
          <p:cNvPr id="34" name="Action Button: Blank 33">
            <a:hlinkClick r:id="" action="ppaction://noaction" highlightClick="1">
              <a:snd r:embed="rId3" name="soupe.wav"/>
            </a:hlinkClick>
            <a:extLst>
              <a:ext uri="{FF2B5EF4-FFF2-40B4-BE49-F238E27FC236}">
                <a16:creationId xmlns:a16="http://schemas.microsoft.com/office/drawing/2014/main" id="{AAFD5BE1-EC68-4769-A85C-60C9402F9512}"/>
              </a:ext>
            </a:extLst>
          </p:cNvPr>
          <p:cNvSpPr/>
          <p:nvPr/>
        </p:nvSpPr>
        <p:spPr>
          <a:xfrm>
            <a:off x="287469" y="874719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35" name="Action Button: Blank 34">
            <a:hlinkClick r:id="" action="ppaction://noaction" highlightClick="1">
              <a:snd r:embed="rId4" name="couleur.wav"/>
            </a:hlinkClick>
            <a:extLst>
              <a:ext uri="{FF2B5EF4-FFF2-40B4-BE49-F238E27FC236}">
                <a16:creationId xmlns:a16="http://schemas.microsoft.com/office/drawing/2014/main" id="{6EE1525E-8CC9-4426-B985-72DAB5E5A220}"/>
              </a:ext>
            </a:extLst>
          </p:cNvPr>
          <p:cNvSpPr/>
          <p:nvPr/>
        </p:nvSpPr>
        <p:spPr>
          <a:xfrm>
            <a:off x="1394551" y="876671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36" name="Action Button: Blank 35">
            <a:hlinkClick r:id="" action="ppaction://noaction" highlightClick="1">
              <a:snd r:embed="rId5" name="culture.wav"/>
            </a:hlinkClick>
            <a:extLst>
              <a:ext uri="{FF2B5EF4-FFF2-40B4-BE49-F238E27FC236}">
                <a16:creationId xmlns:a16="http://schemas.microsoft.com/office/drawing/2014/main" id="{F9A3180A-CFE3-4508-A8BC-BDCCBFCBD684}"/>
              </a:ext>
            </a:extLst>
          </p:cNvPr>
          <p:cNvSpPr/>
          <p:nvPr/>
        </p:nvSpPr>
        <p:spPr>
          <a:xfrm>
            <a:off x="2501633" y="891778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37" name="Action Button: Blank 36">
            <a:hlinkClick r:id="" action="ppaction://noaction" highlightClick="1">
              <a:snd r:embed="rId6" name="souvenir.wav"/>
            </a:hlinkClick>
            <a:extLst>
              <a:ext uri="{FF2B5EF4-FFF2-40B4-BE49-F238E27FC236}">
                <a16:creationId xmlns:a16="http://schemas.microsoft.com/office/drawing/2014/main" id="{FC93587F-F00B-4535-A00A-42363776E913}"/>
              </a:ext>
            </a:extLst>
          </p:cNvPr>
          <p:cNvSpPr/>
          <p:nvPr/>
        </p:nvSpPr>
        <p:spPr>
          <a:xfrm>
            <a:off x="3608715" y="880883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8" name="Action Button: Blank 37">
            <a:hlinkClick r:id="" action="ppaction://noaction" highlightClick="1">
              <a:snd r:embed="rId7" name="urgent.wav"/>
            </a:hlinkClick>
            <a:extLst>
              <a:ext uri="{FF2B5EF4-FFF2-40B4-BE49-F238E27FC236}">
                <a16:creationId xmlns:a16="http://schemas.microsoft.com/office/drawing/2014/main" id="{C1F6880D-64A3-48EF-8675-F14C2F7E71DB}"/>
              </a:ext>
            </a:extLst>
          </p:cNvPr>
          <p:cNvSpPr/>
          <p:nvPr/>
        </p:nvSpPr>
        <p:spPr>
          <a:xfrm>
            <a:off x="4715797" y="891778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5</a:t>
            </a:r>
          </a:p>
        </p:txBody>
      </p:sp>
      <p:sp>
        <p:nvSpPr>
          <p:cNvPr id="39" name="Action Button: Blank 38">
            <a:hlinkClick r:id="" action="ppaction://noaction" highlightClick="1">
              <a:snd r:embed="rId8" name="aventure.wav"/>
            </a:hlinkClick>
            <a:extLst>
              <a:ext uri="{FF2B5EF4-FFF2-40B4-BE49-F238E27FC236}">
                <a16:creationId xmlns:a16="http://schemas.microsoft.com/office/drawing/2014/main" id="{D0642288-3D9D-412F-8FC4-37C3A345DE83}"/>
              </a:ext>
            </a:extLst>
          </p:cNvPr>
          <p:cNvSpPr/>
          <p:nvPr/>
        </p:nvSpPr>
        <p:spPr>
          <a:xfrm>
            <a:off x="5822879" y="892914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6</a:t>
            </a:r>
          </a:p>
        </p:txBody>
      </p:sp>
      <p:sp>
        <p:nvSpPr>
          <p:cNvPr id="40" name="Action Button: Blank 39">
            <a:hlinkClick r:id="" action="ppaction://noaction" highlightClick="1">
              <a:snd r:embed="rId9" name="publicite.wav"/>
            </a:hlinkClick>
            <a:extLst>
              <a:ext uri="{FF2B5EF4-FFF2-40B4-BE49-F238E27FC236}">
                <a16:creationId xmlns:a16="http://schemas.microsoft.com/office/drawing/2014/main" id="{FF081325-A534-4B26-9C2C-4D6A76BDFBEE}"/>
              </a:ext>
            </a:extLst>
          </p:cNvPr>
          <p:cNvSpPr/>
          <p:nvPr/>
        </p:nvSpPr>
        <p:spPr>
          <a:xfrm>
            <a:off x="6929961" y="897942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7</a:t>
            </a:r>
          </a:p>
        </p:txBody>
      </p:sp>
      <p:sp>
        <p:nvSpPr>
          <p:cNvPr id="41" name="Action Button: Blank 40">
            <a:hlinkClick r:id="" action="ppaction://noaction" highlightClick="1">
              <a:snd r:embed="rId10" name="groupe.wav"/>
            </a:hlinkClick>
            <a:extLst>
              <a:ext uri="{FF2B5EF4-FFF2-40B4-BE49-F238E27FC236}">
                <a16:creationId xmlns:a16="http://schemas.microsoft.com/office/drawing/2014/main" id="{B98143CD-8D60-4375-B8E1-263A9A675125}"/>
              </a:ext>
            </a:extLst>
          </p:cNvPr>
          <p:cNvSpPr/>
          <p:nvPr/>
        </p:nvSpPr>
        <p:spPr>
          <a:xfrm>
            <a:off x="8037043" y="887047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8</a:t>
            </a:r>
          </a:p>
        </p:txBody>
      </p:sp>
      <p:sp>
        <p:nvSpPr>
          <p:cNvPr id="42" name="Action Button: Blank 41">
            <a:hlinkClick r:id="" action="ppaction://noaction" highlightClick="1">
              <a:snd r:embed="rId11" name="calculer.wav"/>
            </a:hlinkClick>
            <a:extLst>
              <a:ext uri="{FF2B5EF4-FFF2-40B4-BE49-F238E27FC236}">
                <a16:creationId xmlns:a16="http://schemas.microsoft.com/office/drawing/2014/main" id="{0DD2DCAE-029E-4056-B0D1-52F3BE0E3926}"/>
              </a:ext>
            </a:extLst>
          </p:cNvPr>
          <p:cNvSpPr/>
          <p:nvPr/>
        </p:nvSpPr>
        <p:spPr>
          <a:xfrm>
            <a:off x="9144125" y="897942"/>
            <a:ext cx="437321" cy="394457"/>
          </a:xfrm>
          <a:prstGeom prst="actionButtonBlank">
            <a:avLst/>
          </a:prstGeom>
          <a:solidFill>
            <a:srgbClr val="00B0F0"/>
          </a:solidFill>
          <a:ln>
            <a:solidFill>
              <a:srgbClr val="0070C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9</a:t>
            </a:r>
          </a:p>
        </p:txBody>
      </p:sp>
      <p:pic>
        <p:nvPicPr>
          <p:cNvPr id="44" name="Picture 43" descr="Icon&#10;&#10;Description automatically generated">
            <a:extLst>
              <a:ext uri="{FF2B5EF4-FFF2-40B4-BE49-F238E27FC236}">
                <a16:creationId xmlns:a16="http://schemas.microsoft.com/office/drawing/2014/main" id="{96F8648B-D507-43D9-A472-985C78DF12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720" y="0"/>
            <a:ext cx="1097280" cy="1097280"/>
          </a:xfrm>
          <a:prstGeom prst="rect">
            <a:avLst/>
          </a:prstGeom>
        </p:spPr>
      </p:pic>
      <p:sp>
        <p:nvSpPr>
          <p:cNvPr id="45" name="Title 1">
            <a:extLst>
              <a:ext uri="{FF2B5EF4-FFF2-40B4-BE49-F238E27FC236}">
                <a16:creationId xmlns:a16="http://schemas.microsoft.com/office/drawing/2014/main" id="{413EEEC6-A470-4109-B618-857C53D58F64}"/>
              </a:ext>
            </a:extLst>
          </p:cNvPr>
          <p:cNvSpPr txBox="1">
            <a:spLocks/>
          </p:cNvSpPr>
          <p:nvPr/>
        </p:nvSpPr>
        <p:spPr>
          <a:xfrm>
            <a:off x="10950576" y="1059840"/>
            <a:ext cx="1241424" cy="424815"/>
          </a:xfrm>
          <a:prstGeom prst="rect">
            <a:avLst/>
          </a:prstGeom>
          <a:solidFill>
            <a:srgbClr val="F19D19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écouter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8" name="Picture 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DFB6461-A769-4080-881C-574BE376876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2553" y="3429000"/>
            <a:ext cx="2994337" cy="10306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BD88EAC-D15A-415D-AC20-7423E5193E5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26" y="3252595"/>
            <a:ext cx="4074093" cy="1143751"/>
          </a:xfrm>
          <a:prstGeom prst="rect">
            <a:avLst/>
          </a:prstGeom>
        </p:spPr>
      </p:pic>
      <p:pic>
        <p:nvPicPr>
          <p:cNvPr id="12" name="Picture 11" descr="Icon&#10;&#10;Description automatically generated">
            <a:extLst>
              <a:ext uri="{FF2B5EF4-FFF2-40B4-BE49-F238E27FC236}">
                <a16:creationId xmlns:a16="http://schemas.microsoft.com/office/drawing/2014/main" id="{4182F69D-23D5-46B4-AE27-40A6B460931C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022" y="3313575"/>
            <a:ext cx="3854946" cy="102179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6D94D75-DCC1-40B6-AD4C-88A54C0464F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7322" y="3239081"/>
            <a:ext cx="4241270" cy="104127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5AF449D-1523-4FA3-87BC-7BA379E95C9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996" y="3429000"/>
            <a:ext cx="4291951" cy="774205"/>
          </a:xfrm>
          <a:prstGeom prst="rect">
            <a:avLst/>
          </a:prstGeom>
        </p:spPr>
      </p:pic>
      <p:pic>
        <p:nvPicPr>
          <p:cNvPr id="18" name="Picture 17" descr="A picture containing text&#10;&#10;Description automatically generated">
            <a:extLst>
              <a:ext uri="{FF2B5EF4-FFF2-40B4-BE49-F238E27FC236}">
                <a16:creationId xmlns:a16="http://schemas.microsoft.com/office/drawing/2014/main" id="{1E6A7AB1-C7F0-49BA-8EF2-E4BAA9B093FD}"/>
              </a:ext>
            </a:extLst>
          </p:cNvPr>
          <p:cNvPicPr>
            <a:picLocks noChangeAspect="1"/>
          </p:cNvPicPr>
          <p:nvPr/>
        </p:nvPicPr>
        <p:blipFill>
          <a:blip r:embed="rId18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58" y="3386126"/>
            <a:ext cx="3286125" cy="100965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34F39E3-6327-41C0-BBA8-D142FD4618ED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EFFFC"/>
              </a:clrFrom>
              <a:clrTo>
                <a:srgbClr val="FEFF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452" y="3013530"/>
            <a:ext cx="4078567" cy="1391892"/>
          </a:xfrm>
          <a:prstGeom prst="rect">
            <a:avLst/>
          </a:prstGeom>
        </p:spPr>
      </p:pic>
      <p:pic>
        <p:nvPicPr>
          <p:cNvPr id="22" name="Picture 21" descr="A picture containing projector&#10;&#10;Description automatically generated">
            <a:extLst>
              <a:ext uri="{FF2B5EF4-FFF2-40B4-BE49-F238E27FC236}">
                <a16:creationId xmlns:a16="http://schemas.microsoft.com/office/drawing/2014/main" id="{86BDF7E2-7F69-4662-9498-6693F5E586F4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385" y="3238511"/>
            <a:ext cx="3348423" cy="908308"/>
          </a:xfrm>
          <a:prstGeom prst="rect">
            <a:avLst/>
          </a:prstGeom>
        </p:spPr>
      </p:pic>
      <p:pic>
        <p:nvPicPr>
          <p:cNvPr id="31" name="Picture 30" descr="Logo&#10;&#10;Description automatically generated">
            <a:extLst>
              <a:ext uri="{FF2B5EF4-FFF2-40B4-BE49-F238E27FC236}">
                <a16:creationId xmlns:a16="http://schemas.microsoft.com/office/drawing/2014/main" id="{8B66950C-D907-40C4-9995-1C4399C2923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2928" y="3049657"/>
            <a:ext cx="4152381" cy="1079365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8ED858DE-F845-47A7-97A6-7522FC3A80A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346381" y="1911997"/>
            <a:ext cx="3894355" cy="4492395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FA2C8DAA-E83B-4E9B-9F88-D61F16F185A3}"/>
              </a:ext>
            </a:extLst>
          </p:cNvPr>
          <p:cNvSpPr/>
          <p:nvPr/>
        </p:nvSpPr>
        <p:spPr>
          <a:xfrm>
            <a:off x="9839117" y="3202514"/>
            <a:ext cx="2401619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</a:t>
            </a:r>
            <a:r>
              <a:rPr kumimoji="0" lang="en-US" sz="9200" b="1" i="0" u="none" strike="noStrike" kern="1200" cap="none" spc="0" normalizeH="0" baseline="0" noProof="0" dirty="0" err="1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</a:t>
            </a:r>
            <a:r>
              <a:rPr kumimoji="0" lang="en-US" sz="9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]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6F1F310-8D75-45AE-9699-2A9A85E7D619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821" y="1911997"/>
            <a:ext cx="3894355" cy="4446426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EC76BF67-7DD4-4A64-844D-8E31385B94E3}"/>
              </a:ext>
            </a:extLst>
          </p:cNvPr>
          <p:cNvSpPr/>
          <p:nvPr/>
        </p:nvSpPr>
        <p:spPr>
          <a:xfrm>
            <a:off x="503637" y="3112826"/>
            <a:ext cx="1646605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200" b="1" i="0" u="none" strike="noStrike" kern="1200" cap="none" spc="0" normalizeH="0" baseline="0" noProof="0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[u]</a:t>
            </a:r>
          </a:p>
        </p:txBody>
      </p:sp>
      <p:pic>
        <p:nvPicPr>
          <p:cNvPr id="33" name="Graphic 32" descr="Teacher">
            <a:extLst>
              <a:ext uri="{FF2B5EF4-FFF2-40B4-BE49-F238E27FC236}">
                <a16:creationId xmlns:a16="http://schemas.microsoft.com/office/drawing/2014/main" id="{1C2C2636-A8D1-46DB-B46B-DF937CBC4026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4"/>
              </a:ext>
            </a:extLst>
          </a:blip>
          <a:stretch>
            <a:fillRect/>
          </a:stretch>
        </p:blipFill>
        <p:spPr>
          <a:xfrm>
            <a:off x="3089879" y="29164"/>
            <a:ext cx="914400" cy="914400"/>
          </a:xfrm>
          <a:prstGeom prst="rect">
            <a:avLst/>
          </a:prstGeom>
        </p:spPr>
      </p:pic>
      <p:sp>
        <p:nvSpPr>
          <p:cNvPr id="43" name="Speech Bubble: Rectangle with Corners Rounded 42">
            <a:hlinkClick r:id="" action="ppaction://noaction">
              <a:snd r:embed="rId25" name="T1_W5F_2.1.wav"/>
            </a:hlinkClick>
            <a:extLst>
              <a:ext uri="{FF2B5EF4-FFF2-40B4-BE49-F238E27FC236}">
                <a16:creationId xmlns:a16="http://schemas.microsoft.com/office/drawing/2014/main" id="{7933F24B-8ACB-439A-82DB-5CD69CA7CDC2}"/>
              </a:ext>
            </a:extLst>
          </p:cNvPr>
          <p:cNvSpPr/>
          <p:nvPr/>
        </p:nvSpPr>
        <p:spPr>
          <a:xfrm>
            <a:off x="4097112" y="58650"/>
            <a:ext cx="6877991" cy="621684"/>
          </a:xfrm>
          <a:prstGeom prst="wedgeRoundRectCallout">
            <a:avLst>
              <a:gd name="adj1" fmla="val -58875"/>
              <a:gd name="adj2" fmla="val 10200"/>
              <a:gd name="adj3" fmla="val 16667"/>
            </a:avLst>
          </a:prstGeom>
          <a:solidFill>
            <a:schemeClr val="bg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. Écoute les noms des animaux. C’est [ien] ou [(a)in]?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6" name="CustomShape 7">
            <a:hlinkClick r:id="" action="ppaction://noaction">
              <a:snd r:embed="rId25" name="T1_W5F_2.1.wav"/>
            </a:hlinkClick>
            <a:extLst>
              <a:ext uri="{FF2B5EF4-FFF2-40B4-BE49-F238E27FC236}">
                <a16:creationId xmlns:a16="http://schemas.microsoft.com/office/drawing/2014/main" id="{58552058-C2DA-4825-BC8E-45D9BA7BF325}"/>
              </a:ext>
            </a:extLst>
          </p:cNvPr>
          <p:cNvSpPr/>
          <p:nvPr/>
        </p:nvSpPr>
        <p:spPr>
          <a:xfrm>
            <a:off x="4097112" y="112294"/>
            <a:ext cx="6650920" cy="45534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Écoute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et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écris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. 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C’est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[u] 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ou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 [</a:t>
            </a:r>
            <a:r>
              <a:rPr kumimoji="0" lang="en-GB" sz="2800" b="1" i="0" u="none" strike="noStrike" kern="1200" cap="none" spc="-1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ou</a:t>
            </a:r>
            <a:r>
              <a:rPr kumimoji="0" lang="en-GB" sz="2800" b="1" i="0" u="none" strike="noStrike" kern="1200" cap="none" spc="-1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Century Gothic"/>
                <a:cs typeface="+mn-cs"/>
              </a:rPr>
              <a:t>] ?</a:t>
            </a:r>
            <a:endParaRPr kumimoji="0" lang="en-GB" sz="2800" b="1" i="0" u="none" strike="noStrike" kern="1200" cap="none" spc="-1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9386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0 L 0.63659 0.03125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1.11111E-6 L 0.63659 0.03125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823" y="15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1.11111E-6 L -0.80247 0.03055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130" y="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1.85185E-6 L 0.81784 0.041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85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11111E-6 L -0.76055 0.00995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3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48148E-6 L -0.76055 0.00996 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3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76055 0.00995 " pathEditMode="relative" rAng="0" ptsTypes="AA">
                                      <p:cBhvr>
                                        <p:cTn id="7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3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07407E-6 L 0.81784 0.15023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885" y="7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3.7037E-7 L -0.76055 0.00995 " pathEditMode="relative" rAng="0" ptsTypes="AA">
                                      <p:cBhvr>
                                        <p:cTn id="10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34" y="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0623EBE-61E9-41D3-B684-DDC6E823C94A}"/>
              </a:ext>
            </a:extLst>
          </p:cNvPr>
          <p:cNvSpPr txBox="1"/>
          <p:nvPr/>
        </p:nvSpPr>
        <p:spPr>
          <a:xfrm>
            <a:off x="86369" y="721102"/>
            <a:ext cx="53367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do not need all of the words!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sages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toujours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391996" y="4732362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malades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879577" y="587085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souvent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(all) are often ill.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88600" y="2352354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souvent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malades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9" name="Google Shape;167;p2">
            <a:extLst>
              <a:ext uri="{FF2B5EF4-FFF2-40B4-BE49-F238E27FC236}">
                <a16:creationId xmlns:a16="http://schemas.microsoft.com/office/drawing/2014/main" id="{CC45D4B9-FE7F-4A56-8EBC-FF092E2352F3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" name="Graphic 29" descr="Teacher">
            <a:extLst>
              <a:ext uri="{FF2B5EF4-FFF2-40B4-BE49-F238E27FC236}">
                <a16:creationId xmlns:a16="http://schemas.microsoft.com/office/drawing/2014/main" id="{3AFFBCAF-B588-485F-9556-9CF539BC7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54578" y="40660"/>
            <a:ext cx="833947" cy="914400"/>
          </a:xfrm>
          <a:prstGeom prst="rect">
            <a:avLst/>
          </a:prstGeom>
        </p:spPr>
      </p:pic>
      <p:sp>
        <p:nvSpPr>
          <p:cNvPr id="31" name="Speech Bubble: Rectangle with Corners Rounded 30">
            <a:extLst>
              <a:ext uri="{FF2B5EF4-FFF2-40B4-BE49-F238E27FC236}">
                <a16:creationId xmlns:a16="http://schemas.microsoft.com/office/drawing/2014/main" id="{CBE1CA11-28AB-4E21-9B40-F539F21B8CC8}"/>
              </a:ext>
            </a:extLst>
          </p:cNvPr>
          <p:cNvSpPr/>
          <p:nvPr/>
        </p:nvSpPr>
        <p:spPr>
          <a:xfrm>
            <a:off x="3695819" y="67012"/>
            <a:ext cx="2556719" cy="474368"/>
          </a:xfrm>
          <a:prstGeom prst="wedgeRoundRectCallout">
            <a:avLst>
              <a:gd name="adj1" fmla="val -58071"/>
              <a:gd name="adj2" fmla="val 19301"/>
              <a:gd name="adj3" fmla="val 16667"/>
            </a:avLst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37624A5-C37D-49F4-A34A-7258BD904851}"/>
              </a:ext>
            </a:extLst>
          </p:cNvPr>
          <p:cNvSpPr txBox="1"/>
          <p:nvPr/>
        </p:nvSpPr>
        <p:spPr>
          <a:xfrm>
            <a:off x="3754424" y="78955"/>
            <a:ext cx="24627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en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français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1650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6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19" grpId="0" animBg="1"/>
      <p:bldP spid="20" grpId="0" animBg="1"/>
      <p:bldP spid="22" grpId="0" animBg="1"/>
      <p:bldP spid="25" grpId="0" animBg="1"/>
      <p:bldP spid="26" grpId="0" animBg="1"/>
      <p:bldP spid="2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63529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souvent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contents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391996" y="4732362"/>
            <a:ext cx="324311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maintenant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879577" y="5870853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calmes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</a:t>
            </a:r>
            <a:r>
              <a:rPr lang="en-GB" sz="3600" b="1" dirty="0">
                <a:solidFill>
                  <a:srgbClr val="FFFFFF"/>
                </a:solidFill>
                <a:latin typeface="Century Gothic" panose="020B0502020202020204" pitchFamily="34" charset="0"/>
              </a:rPr>
              <a:t>now 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pleased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990" y="2338652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maintenant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contents.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67;p2">
            <a:extLst>
              <a:ext uri="{FF2B5EF4-FFF2-40B4-BE49-F238E27FC236}">
                <a16:creationId xmlns:a16="http://schemas.microsoft.com/office/drawing/2014/main" id="{CC45D4B9-FE7F-4A56-8EBC-FF092E2352F3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4987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0" grpId="0" animBg="1"/>
      <p:bldP spid="21" grpId="0" animBg="1"/>
      <p:bldP spid="24" grpId="0" animBg="1"/>
      <p:bldP spid="26" grpId="0" animBg="1"/>
      <p:bldP spid="27" grpId="0" animBg="1"/>
      <p:bldP spid="2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90174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prudents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556891" y="5089188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toujours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1684421" y="4732362"/>
            <a:ext cx="195069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prêts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798376" y="5804844"/>
            <a:ext cx="222016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rarement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êtes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(all) are rarely careful!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991" y="2356016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rarement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prudents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9" name="Google Shape;167;p2">
            <a:extLst>
              <a:ext uri="{FF2B5EF4-FFF2-40B4-BE49-F238E27FC236}">
                <a16:creationId xmlns:a16="http://schemas.microsoft.com/office/drawing/2014/main" id="{CC45D4B9-FE7F-4A56-8EBC-FF092E2352F3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3707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8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2" grpId="0" animBg="1"/>
      <p:bldP spid="23" grpId="0" animBg="1"/>
      <p:bldP spid="26" grpId="0" animBg="1"/>
      <p:bldP spid="27" grpId="0" animBg="1"/>
      <p:bldP spid="2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v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003613" y="3038167"/>
            <a:ext cx="190174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grands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085620" y="5137070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478959" y="1115274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noProof="0" dirty="0">
                <a:solidFill>
                  <a:srgbClr val="002060"/>
                </a:solidFill>
                <a:latin typeface="Century Gothic" panose="020B0502020202020204" pitchFamily="34" charset="0"/>
              </a:rPr>
              <a:t>petits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C60EEF38-E5C6-41F1-8ADA-FB8A0E909862}"/>
              </a:ext>
            </a:extLst>
          </p:cNvPr>
          <p:cNvSpPr/>
          <p:nvPr/>
        </p:nvSpPr>
        <p:spPr>
          <a:xfrm>
            <a:off x="1684421" y="4732362"/>
            <a:ext cx="1950690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5444316" y="5804844"/>
            <a:ext cx="157422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mais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en-GB" sz="28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êtes</a:t>
            </a:r>
            <a:endParaRPr lang="en-GB" sz="2800" b="1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short but you (all) are tall.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</a:t>
            </a: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991" y="2316881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Nous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somme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s petits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mais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 v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grands.</a:t>
            </a:r>
          </a:p>
        </p:txBody>
      </p:sp>
      <p:sp>
        <p:nvSpPr>
          <p:cNvPr id="29" name="Google Shape;167;p2">
            <a:extLst>
              <a:ext uri="{FF2B5EF4-FFF2-40B4-BE49-F238E27FC236}">
                <a16:creationId xmlns:a16="http://schemas.microsoft.com/office/drawing/2014/main" id="{CC45D4B9-FE7F-4A56-8EBC-FF092E2352F3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2624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3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6" grpId="0" animBg="1"/>
      <p:bldP spid="2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1789738" y="3038167"/>
            <a:ext cx="1115622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fort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8085620" y="5137070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5055079" y="1115274"/>
            <a:ext cx="135778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lent</a:t>
            </a: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5444316" y="5804844"/>
            <a:ext cx="157422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691263" y="3060610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are</a:t>
            </a:r>
            <a:r>
              <a:rPr kumimoji="0" lang="en-GB" sz="3600" b="1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slow but you are also strong.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65991" y="2356016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es lent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mais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es 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fort </a:t>
            </a:r>
            <a:r>
              <a:rPr lang="en-GB" sz="3600" b="1" dirty="0" err="1">
                <a:solidFill>
                  <a:srgbClr val="FF0066"/>
                </a:solidFill>
                <a:latin typeface="Century Gothic" panose="020B0502020202020204" pitchFamily="34" charset="0"/>
              </a:rPr>
              <a:t>aussi</a:t>
            </a:r>
            <a:r>
              <a:rPr lang="en-GB" sz="3600" b="1" dirty="0">
                <a:solidFill>
                  <a:srgbClr val="FF0066"/>
                </a:solidFill>
                <a:latin typeface="Century Gothic" panose="020B0502020202020204" pitchFamily="34" charset="0"/>
              </a:rPr>
              <a:t>.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Google Shape;167;p2">
            <a:extLst>
              <a:ext uri="{FF2B5EF4-FFF2-40B4-BE49-F238E27FC236}">
                <a16:creationId xmlns:a16="http://schemas.microsoft.com/office/drawing/2014/main" id="{CC45D4B9-FE7F-4A56-8EBC-FF092E2352F3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046AE4-C85A-49F5-B381-C1F462272EB8}"/>
              </a:ext>
            </a:extLst>
          </p:cNvPr>
          <p:cNvSpPr/>
          <p:nvPr/>
        </p:nvSpPr>
        <p:spPr>
          <a:xfrm>
            <a:off x="2347549" y="4847420"/>
            <a:ext cx="1340485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aussi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4820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28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19" grpId="0" animBg="1"/>
      <p:bldP spid="25" grpId="0" animBg="1"/>
      <p:bldP spid="26" grpId="0" animBg="1"/>
      <p:bldP spid="2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410;p19">
            <a:extLst>
              <a:ext uri="{FF2B5EF4-FFF2-40B4-BE49-F238E27FC236}">
                <a16:creationId xmlns:a16="http://schemas.microsoft.com/office/drawing/2014/main" id="{8BEF9B49-15FA-4FA4-8341-4975688B91BD}"/>
              </a:ext>
            </a:extLst>
          </p:cNvPr>
          <p:cNvSpPr txBox="1"/>
          <p:nvPr/>
        </p:nvSpPr>
        <p:spPr>
          <a:xfrm>
            <a:off x="11632979" y="3420295"/>
            <a:ext cx="143986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S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1E4E79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1" name="Google Shape;387;p19">
            <a:extLst>
              <a:ext uri="{FF2B5EF4-FFF2-40B4-BE49-F238E27FC236}">
                <a16:creationId xmlns:a16="http://schemas.microsoft.com/office/drawing/2014/main" id="{95E2ED6E-268D-49F5-B3F6-603BBFA684E9}"/>
              </a:ext>
            </a:extLst>
          </p:cNvPr>
          <p:cNvSpPr/>
          <p:nvPr/>
        </p:nvSpPr>
        <p:spPr>
          <a:xfrm>
            <a:off x="11002736" y="1881617"/>
            <a:ext cx="502131" cy="4156257"/>
          </a:xfrm>
          <a:prstGeom prst="rect">
            <a:avLst/>
          </a:prstGeom>
          <a:solidFill>
            <a:srgbClr val="CC0099"/>
          </a:solidFill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42" name="Google Shape;388;p19">
            <a:extLst>
              <a:ext uri="{FF2B5EF4-FFF2-40B4-BE49-F238E27FC236}">
                <a16:creationId xmlns:a16="http://schemas.microsoft.com/office/drawing/2014/main" id="{C82C0BCD-2F39-485D-852C-3B6ACB5197D9}"/>
              </a:ext>
            </a:extLst>
          </p:cNvPr>
          <p:cNvSpPr/>
          <p:nvPr/>
        </p:nvSpPr>
        <p:spPr>
          <a:xfrm>
            <a:off x="11000369" y="1881615"/>
            <a:ext cx="503528" cy="4156259"/>
          </a:xfrm>
          <a:prstGeom prst="rect">
            <a:avLst/>
          </a:prstGeom>
          <a:solidFill>
            <a:srgbClr val="58E0BA"/>
          </a:solidFill>
          <a:ln w="9525" cap="flat" cmpd="sng">
            <a:solidFill>
              <a:srgbClr val="02456F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ctr" rotWithShape="0">
              <a:srgbClr val="FFFFFF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  <a:tabLst/>
              <a:defRPr/>
            </a:pPr>
            <a:endParaRPr kumimoji="0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cxnSp>
        <p:nvCxnSpPr>
          <p:cNvPr id="43" name="Google Shape;389;p19">
            <a:extLst>
              <a:ext uri="{FF2B5EF4-FFF2-40B4-BE49-F238E27FC236}">
                <a16:creationId xmlns:a16="http://schemas.microsoft.com/office/drawing/2014/main" id="{7E222C7A-18DF-4BF4-855B-B2AEEEF2DF02}"/>
              </a:ext>
            </a:extLst>
          </p:cNvPr>
          <p:cNvCxnSpPr/>
          <p:nvPr/>
        </p:nvCxnSpPr>
        <p:spPr>
          <a:xfrm>
            <a:off x="11686108" y="1870189"/>
            <a:ext cx="0" cy="4156259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390;p19">
            <a:extLst>
              <a:ext uri="{FF2B5EF4-FFF2-40B4-BE49-F238E27FC236}">
                <a16:creationId xmlns:a16="http://schemas.microsoft.com/office/drawing/2014/main" id="{9F797611-EE8E-46BD-977C-2D5A889834D6}"/>
              </a:ext>
            </a:extLst>
          </p:cNvPr>
          <p:cNvCxnSpPr/>
          <p:nvPr/>
        </p:nvCxnSpPr>
        <p:spPr>
          <a:xfrm>
            <a:off x="11663499" y="1870188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391;p19">
            <a:extLst>
              <a:ext uri="{FF2B5EF4-FFF2-40B4-BE49-F238E27FC236}">
                <a16:creationId xmlns:a16="http://schemas.microsoft.com/office/drawing/2014/main" id="{A963F885-44DB-4D00-ACD7-E30DAF43596B}"/>
              </a:ext>
            </a:extLst>
          </p:cNvPr>
          <p:cNvCxnSpPr/>
          <p:nvPr/>
        </p:nvCxnSpPr>
        <p:spPr>
          <a:xfrm>
            <a:off x="11686109" y="6026447"/>
            <a:ext cx="216791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6" name="Google Shape;393;p19">
            <a:extLst>
              <a:ext uri="{FF2B5EF4-FFF2-40B4-BE49-F238E27FC236}">
                <a16:creationId xmlns:a16="http://schemas.microsoft.com/office/drawing/2014/main" id="{D6ED5B8F-E264-4E39-801E-C945DCA3A29D}"/>
              </a:ext>
            </a:extLst>
          </p:cNvPr>
          <p:cNvSpPr txBox="1"/>
          <p:nvPr/>
        </p:nvSpPr>
        <p:spPr>
          <a:xfrm>
            <a:off x="11803030" y="1666496"/>
            <a:ext cx="957385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15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7" name="Google Shape;394;p19">
            <a:extLst>
              <a:ext uri="{FF2B5EF4-FFF2-40B4-BE49-F238E27FC236}">
                <a16:creationId xmlns:a16="http://schemas.microsoft.com/office/drawing/2014/main" id="{51AE33CF-A626-444D-AB53-C634D9F7461D}"/>
              </a:ext>
            </a:extLst>
          </p:cNvPr>
          <p:cNvSpPr txBox="1"/>
          <p:nvPr/>
        </p:nvSpPr>
        <p:spPr>
          <a:xfrm>
            <a:off x="11769073" y="5620178"/>
            <a:ext cx="8726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E4E79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1E4E79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0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8" name="Google Shape;395;p19">
            <a:extLst>
              <a:ext uri="{FF2B5EF4-FFF2-40B4-BE49-F238E27FC236}">
                <a16:creationId xmlns:a16="http://schemas.microsoft.com/office/drawing/2014/main" id="{DEE1642F-9F24-4DD0-BDAB-97A01D36756B}"/>
              </a:ext>
            </a:extLst>
          </p:cNvPr>
          <p:cNvSpPr/>
          <p:nvPr/>
        </p:nvSpPr>
        <p:spPr>
          <a:xfrm>
            <a:off x="10859786" y="6256867"/>
            <a:ext cx="1058732" cy="38208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1F4E79"/>
          </a:solidFill>
          <a:ln>
            <a:noFill/>
          </a:ln>
          <a:effectLst>
            <a:outerShdw blurRad="57150" dist="19050" dir="5400000" algn="ctr" rotWithShape="0">
              <a:srgbClr val="000000">
                <a:alpha val="62745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Century Gothic"/>
              <a:buNone/>
              <a:tabLst/>
              <a:defRPr/>
            </a:pPr>
            <a:r>
              <a:rPr kumimoji="0" lang="en-GB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Century Gothic"/>
                <a:cs typeface="Century Gothic"/>
                <a:sym typeface="Century Gothic"/>
              </a:rPr>
              <a:t>DÉBUT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B11332-DD10-4B5A-ADB8-BD6294827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29" y="143642"/>
            <a:ext cx="2434389" cy="508891"/>
          </a:xfrm>
        </p:spPr>
        <p:txBody>
          <a:bodyPr>
            <a:normAutofit fontScale="90000"/>
          </a:bodyPr>
          <a:lstStyle/>
          <a:p>
            <a:r>
              <a:rPr lang="es-AR" sz="3200" b="1" dirty="0" err="1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Follow</a:t>
            </a:r>
            <a:r>
              <a:rPr lang="es-AR" sz="3200" b="1" dirty="0">
                <a:solidFill>
                  <a:srgbClr val="002060"/>
                </a:solidFill>
                <a:latin typeface="Century Gothic" panose="020B0502020202020204" pitchFamily="34" charset="0"/>
                <a:cs typeface="Arial"/>
                <a:sym typeface="Arial"/>
              </a:rPr>
              <a:t> up 2:</a:t>
            </a:r>
            <a:endParaRPr lang="en-GB" sz="3200" dirty="0"/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1244DC33-B555-435F-B8EB-C5DF5B13D510}"/>
              </a:ext>
            </a:extLst>
          </p:cNvPr>
          <p:cNvSpPr txBox="1">
            <a:spLocks/>
          </p:cNvSpPr>
          <p:nvPr/>
        </p:nvSpPr>
        <p:spPr>
          <a:xfrm>
            <a:off x="11138681" y="1132247"/>
            <a:ext cx="966950" cy="374973"/>
          </a:xfrm>
          <a:prstGeom prst="rect">
            <a:avLst/>
          </a:prstGeom>
          <a:solidFill>
            <a:srgbClr val="FF006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Calibri"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cs typeface="Calibri"/>
                <a:sym typeface="Calibri"/>
              </a:rPr>
              <a:t>parler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 panose="020B0502020202020204" pitchFamily="34" charset="0"/>
              <a:cs typeface="Calibri"/>
              <a:sym typeface="Calibri"/>
            </a:endParaRPr>
          </a:p>
        </p:txBody>
      </p:sp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D37B3EE7-59CE-48E6-8A12-4A3168EC6C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2313" y="12477"/>
            <a:ext cx="1139687" cy="1143194"/>
          </a:xfrm>
          <a:prstGeom prst="rect">
            <a:avLst/>
          </a:prstGeom>
        </p:spPr>
      </p:pic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7A49999-4E17-42A0-8733-FCB4B073B52D}"/>
              </a:ext>
            </a:extLst>
          </p:cNvPr>
          <p:cNvSpPr/>
          <p:nvPr/>
        </p:nvSpPr>
        <p:spPr>
          <a:xfrm>
            <a:off x="1684421" y="1535216"/>
            <a:ext cx="111143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</a:t>
            </a: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ous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8947E14F-BDC1-41B4-885C-CAA045CF414F}"/>
              </a:ext>
            </a:extLst>
          </p:cNvPr>
          <p:cNvSpPr/>
          <p:nvPr/>
        </p:nvSpPr>
        <p:spPr>
          <a:xfrm>
            <a:off x="677529" y="3038167"/>
            <a:ext cx="2227831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amusants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721AC18-035D-4D8E-B3B9-04B56F08E19C}"/>
              </a:ext>
            </a:extLst>
          </p:cNvPr>
          <p:cNvSpPr/>
          <p:nvPr/>
        </p:nvSpPr>
        <p:spPr>
          <a:xfrm>
            <a:off x="6955717" y="5475202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es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8D82593-14F3-478A-A112-EFE8289B8BB0}"/>
              </a:ext>
            </a:extLst>
          </p:cNvPr>
          <p:cNvSpPr/>
          <p:nvPr/>
        </p:nvSpPr>
        <p:spPr>
          <a:xfrm>
            <a:off x="4734536" y="1132247"/>
            <a:ext cx="1690567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3B5B89EE-BDE2-4D2A-B41B-09BE7916B051}"/>
              </a:ext>
            </a:extLst>
          </p:cNvPr>
          <p:cNvSpPr/>
          <p:nvPr/>
        </p:nvSpPr>
        <p:spPr>
          <a:xfrm>
            <a:off x="4258423" y="5841260"/>
            <a:ext cx="1963464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toujours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A4DBC7FE-C834-4CE1-A634-2F06171DABC1}"/>
              </a:ext>
            </a:extLst>
          </p:cNvPr>
          <p:cNvSpPr/>
          <p:nvPr/>
        </p:nvSpPr>
        <p:spPr>
          <a:xfrm>
            <a:off x="8721425" y="2485972"/>
            <a:ext cx="193390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Speech Bubble: Rectangle with Corners Rounded 25">
            <a:extLst>
              <a:ext uri="{FF2B5EF4-FFF2-40B4-BE49-F238E27FC236}">
                <a16:creationId xmlns:a16="http://schemas.microsoft.com/office/drawing/2014/main" id="{915E6818-2FD1-4509-8680-58BBCBD65470}"/>
              </a:ext>
            </a:extLst>
          </p:cNvPr>
          <p:cNvSpPr/>
          <p:nvPr/>
        </p:nvSpPr>
        <p:spPr>
          <a:xfrm>
            <a:off x="3965991" y="2356017"/>
            <a:ext cx="4119629" cy="2376345"/>
          </a:xfrm>
          <a:prstGeom prst="wedgeRoundRectCallout">
            <a:avLst/>
          </a:prstGeom>
          <a:solidFill>
            <a:srgbClr val="FF0066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(all) are young and often funny.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3F4A9EC3-2053-40D4-88EC-951EA44E0910}"/>
              </a:ext>
            </a:extLst>
          </p:cNvPr>
          <p:cNvSpPr/>
          <p:nvPr/>
        </p:nvSpPr>
        <p:spPr>
          <a:xfrm>
            <a:off x="8419624" y="1258888"/>
            <a:ext cx="1700609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Speech Bubble: Rectangle with Corners Rounded 27">
            <a:extLst>
              <a:ext uri="{FF2B5EF4-FFF2-40B4-BE49-F238E27FC236}">
                <a16:creationId xmlns:a16="http://schemas.microsoft.com/office/drawing/2014/main" id="{22FC8B96-D1A1-43DB-9E60-E1327F172776}"/>
              </a:ext>
            </a:extLst>
          </p:cNvPr>
          <p:cNvSpPr/>
          <p:nvPr/>
        </p:nvSpPr>
        <p:spPr>
          <a:xfrm>
            <a:off x="3976997" y="2356017"/>
            <a:ext cx="4119629" cy="2376345"/>
          </a:xfrm>
          <a:prstGeom prst="wedgeRoundRectCallout">
            <a:avLst/>
          </a:prstGeom>
          <a:solidFill>
            <a:schemeClr val="bg1"/>
          </a:solidFill>
          <a:ln>
            <a:solidFill>
              <a:srgbClr val="FF0066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Vous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êtes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jeunes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et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souvent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</a:t>
            </a:r>
            <a:r>
              <a:rPr kumimoji="0" lang="en-GB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amusants</a:t>
            </a:r>
            <a:r>
              <a:rPr kumimoji="0" lang="en-GB" sz="3600" b="1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29" name="Google Shape;167;p2">
            <a:extLst>
              <a:ext uri="{FF2B5EF4-FFF2-40B4-BE49-F238E27FC236}">
                <a16:creationId xmlns:a16="http://schemas.microsoft.com/office/drawing/2014/main" id="{CC45D4B9-FE7F-4A56-8EBC-FF092E2352F3}"/>
              </a:ext>
            </a:extLst>
          </p:cNvPr>
          <p:cNvSpPr/>
          <p:nvPr/>
        </p:nvSpPr>
        <p:spPr>
          <a:xfrm>
            <a:off x="123171" y="128500"/>
            <a:ext cx="521370" cy="478471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12700" cap="flat" cmpd="sng">
            <a:noFill/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CA046AE4-C85A-49F5-B381-C1F462272EB8}"/>
              </a:ext>
            </a:extLst>
          </p:cNvPr>
          <p:cNvSpPr/>
          <p:nvPr/>
        </p:nvSpPr>
        <p:spPr>
          <a:xfrm>
            <a:off x="1684421" y="4847420"/>
            <a:ext cx="2003613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souvent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974363DB-DB3C-401C-AB25-2B09F53F8A09}"/>
              </a:ext>
            </a:extLst>
          </p:cNvPr>
          <p:cNvSpPr/>
          <p:nvPr/>
        </p:nvSpPr>
        <p:spPr>
          <a:xfrm>
            <a:off x="8741555" y="4456587"/>
            <a:ext cx="1056746" cy="781665"/>
          </a:xfrm>
          <a:prstGeom prst="roundRect">
            <a:avLst/>
          </a:prstGeom>
          <a:solidFill>
            <a:srgbClr val="FFFFEF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et</a:t>
            </a:r>
          </a:p>
        </p:txBody>
      </p:sp>
    </p:spTree>
    <p:extLst>
      <p:ext uri="{BB962C8B-B14F-4D97-AF65-F5344CB8AC3E}">
        <p14:creationId xmlns:p14="http://schemas.microsoft.com/office/powerpoint/2010/main" val="1997658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15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3" dur="15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4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</p:childTnLst>
        </p:cTn>
      </p:par>
    </p:tnLst>
    <p:bldLst>
      <p:bldP spid="42" grpId="0" animBg="1"/>
      <p:bldP spid="21" grpId="0" animBg="1"/>
      <p:bldP spid="24" grpId="0" animBg="1"/>
      <p:bldP spid="26" grpId="0" animBg="1"/>
      <p:bldP spid="27" grpId="0" animBg="1"/>
      <p:bldP spid="28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2939</TotalTime>
  <Words>1908</Words>
  <Application>Microsoft Office PowerPoint</Application>
  <PresentationFormat>Widescreen</PresentationFormat>
  <Paragraphs>361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Calibri Light</vt:lpstr>
      <vt:lpstr>Century Gothic</vt:lpstr>
      <vt:lpstr>Eras Demi ITC</vt:lpstr>
      <vt:lpstr>Modern Love</vt:lpstr>
      <vt:lpstr>Symbol</vt:lpstr>
      <vt:lpstr>Wingdings</vt:lpstr>
      <vt:lpstr>1_Office Theme</vt:lpstr>
      <vt:lpstr>Office Theme</vt:lpstr>
      <vt:lpstr>2_Office Theme</vt:lpstr>
      <vt:lpstr>3_Office Theme</vt:lpstr>
      <vt:lpstr>Describing me and others </vt:lpstr>
      <vt:lpstr>[u] </vt:lpstr>
      <vt:lpstr>Follow up 1: </vt:lpstr>
      <vt:lpstr>Follow up 2:</vt:lpstr>
      <vt:lpstr>Follow up 2:</vt:lpstr>
      <vt:lpstr>Follow up 2:</vt:lpstr>
      <vt:lpstr>Follow up 2:</vt:lpstr>
      <vt:lpstr>Follow up 2:</vt:lpstr>
      <vt:lpstr>Follow up 2:</vt:lpstr>
      <vt:lpstr>Follow up 3: </vt:lpstr>
      <vt:lpstr>Describing more than one</vt:lpstr>
      <vt:lpstr>Follow up 4: </vt:lpstr>
      <vt:lpstr>vocabulaire</vt:lpstr>
      <vt:lpstr>vocabulaire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Rachel Hawkes</dc:creator>
  <cp:lastModifiedBy>Rachel Hawkes</cp:lastModifiedBy>
  <cp:revision>50</cp:revision>
  <dcterms:created xsi:type="dcterms:W3CDTF">2021-06-12T06:20:35Z</dcterms:created>
  <dcterms:modified xsi:type="dcterms:W3CDTF">2023-07-09T08:07:32Z</dcterms:modified>
</cp:coreProperties>
</file>