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15"/>
  </p:notesMasterIdLst>
  <p:sldIdLst>
    <p:sldId id="275" r:id="rId4"/>
    <p:sldId id="468" r:id="rId5"/>
    <p:sldId id="465" r:id="rId6"/>
    <p:sldId id="469" r:id="rId7"/>
    <p:sldId id="342" r:id="rId8"/>
    <p:sldId id="467" r:id="rId9"/>
    <p:sldId id="462" r:id="rId10"/>
    <p:sldId id="296" r:id="rId11"/>
    <p:sldId id="466" r:id="rId12"/>
    <p:sldId id="464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F0066"/>
    <a:srgbClr val="195869"/>
    <a:srgbClr val="006666"/>
    <a:srgbClr val="009999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90952" autoAdjust="0"/>
  </p:normalViewPr>
  <p:slideViewPr>
    <p:cSldViewPr snapToGrid="0">
      <p:cViewPr varScale="1">
        <p:scale>
          <a:sx n="98" d="100"/>
          <a:sy n="98" d="100"/>
        </p:scale>
        <p:origin x="84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yumpu.com%2Ffr%2Fdocument%2Fread%2F10919945%2Fprononciation-et-liaison-des-chiffres-5-6-7-8-9-10-&amp;data=04%7C01%7C%7C9c68476d263a4816120b08d96cb4e586%7C7eeaedd6bf3740158fe919fbc2c02d55%7C0%7C0%7C637660346475502923%7CUnknown%7CTWFpbGZsb3d8eyJWIjoiMC4wLjAwMDAiLCJQIjoiV2luMzIiLCJBTiI6Ik1haWwiLCJXVCI6Mn0%3D%7C1000&amp;sdata=lmsSQq8vkWRYHBfFJDdz3zBkQHls963GR1juYx4i15k%3D&amp;reserved=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revisit SSC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an|en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introduce [am|em]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temps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[64]</a:t>
            </a: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sommes [5] nous [31]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quel, quelle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date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[660] jour [78] mois [179]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saison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[1667] semaine [245] lundi [1091], mardi [1044]  mercredi [1168]  jeudi [1112] vendredi [1086] samedi [1356] dimanche [1235] aujourd’hui [233] </a:t>
            </a:r>
          </a:p>
          <a:p>
            <a:pPr marL="0" indent="-216000">
              <a:lnSpc>
                <a:spcPct val="100000"/>
              </a:lnSpc>
            </a:pP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[5] suis, est, es [5] je [22] tu [112]  il [13] elle [38] qui ? [14] ami(e) [467] école [477] monsieur [79] madame [294] professeur(e) [110] anglais [784] français [251] calme [1731] amusant [4695] heureux [764] important [215] inquiet [1392] intelligent [2509] perdu [2264] prêt [422] sérieux [412] bien [47] mal [277] comment ? [234] Salut ! [2205] Ça va ? [54/53] Oui [284] Non [75] Bonjour ! [1972] Au revoir [4/1274]</a:t>
            </a:r>
            <a:b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 [76] faim [1986] raison [72] soif [4659] tort [1652]</a:t>
            </a: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2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spoken recall of the days of the week.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to elicit pupils’ oral translation of the days of the week in a jumbled order.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try to say the word before the animation is finished. The French word appears after each animation.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Finally, click to reveal the English again. Elicit all of the days in French one more time.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Click on the image to hear the audio, if required.</a:t>
            </a:r>
            <a:endParaRPr lang="en-GB" b="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84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 </a:t>
            </a:r>
            <a:r>
              <a:rPr lang="en-GB" b="0" dirty="0"/>
              <a:t>and remind pupils that this sound has two spellings. Note: in the follow ups this week, we will also introduce pupils to [</a:t>
            </a:r>
            <a:r>
              <a:rPr lang="en-GB" b="1" dirty="0" err="1"/>
              <a:t>am|em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0" dirty="0"/>
              <a:t>individual SSC [</a:t>
            </a:r>
            <a:r>
              <a:rPr lang="en-GB" b="1" dirty="0" err="1"/>
              <a:t>an|en</a:t>
            </a:r>
            <a:r>
              <a:rPr lang="en-GB" b="0" dirty="0"/>
              <a:t>]. Practise saying it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information about nasal and oral vowel sounds.  Practise saying [</a:t>
            </a:r>
            <a:r>
              <a:rPr lang="en-GB" b="1" dirty="0"/>
              <a:t>a</a:t>
            </a:r>
            <a:r>
              <a:rPr lang="en-GB" b="0" dirty="0"/>
              <a:t>] then [</a:t>
            </a:r>
            <a:r>
              <a:rPr lang="en-GB" b="1" dirty="0" err="1"/>
              <a:t>an|en</a:t>
            </a:r>
            <a:r>
              <a:rPr lang="en-GB" b="0" dirty="0"/>
              <a:t>]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source word ‘</a:t>
            </a:r>
            <a:r>
              <a:rPr lang="en-GB" b="1" dirty="0"/>
              <a:t>enfant</a:t>
            </a:r>
            <a:r>
              <a:rPr lang="en-GB" b="0" dirty="0"/>
              <a:t>’ (with gesture, if using). Say the word several times.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picture and get pupils to repeat the words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Bring up the 2</a:t>
            </a:r>
            <a:r>
              <a:rPr lang="en-GB" b="0" baseline="30000" dirty="0"/>
              <a:t>nd</a:t>
            </a:r>
            <a:r>
              <a:rPr lang="en-GB" b="0" dirty="0"/>
              <a:t> callout reminding pupils that [an] and [</a:t>
            </a:r>
            <a:r>
              <a:rPr lang="en-GB" b="0" dirty="0" err="1"/>
              <a:t>en</a:t>
            </a:r>
            <a:r>
              <a:rPr lang="en-GB" b="0" dirty="0"/>
              <a:t>] sounds the same and that they need to think carefully about how to write accurately words that they have already learnt.</a:t>
            </a:r>
            <a:br>
              <a:rPr lang="en-GB" b="0" dirty="0"/>
            </a:br>
            <a:r>
              <a:rPr lang="en-GB" b="0" dirty="0"/>
              <a:t>(The next activity practises transcription of eight such words).</a:t>
            </a: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 </a:t>
            </a:r>
            <a:r>
              <a:rPr lang="en-GB" b="0" dirty="0"/>
              <a:t>and practise accurate transcription of [an] and [</a:t>
            </a:r>
            <a:r>
              <a:rPr lang="en-GB" b="0" dirty="0" err="1"/>
              <a:t>en</a:t>
            </a:r>
            <a:r>
              <a:rPr lang="en-GB" b="0" dirty="0"/>
              <a:t>] with known words.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each word.  Pupils transcribe the word, paying attention to the spelling of the [</a:t>
            </a:r>
            <a:r>
              <a:rPr lang="en-GB" dirty="0" err="1"/>
              <a:t>an|en</a:t>
            </a:r>
            <a:r>
              <a:rPr lang="en-GB" dirty="0"/>
              <a:t>] sound.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Ensure pupils are clear about the meanings as these words are part of this week’s revisiting sets.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0" dirty="0"/>
            </a:br>
            <a:r>
              <a:rPr lang="en-GB" b="0" dirty="0" err="1"/>
              <a:t>différent</a:t>
            </a:r>
            <a:br>
              <a:rPr lang="en-GB" b="0" dirty="0"/>
            </a:br>
            <a:r>
              <a:rPr lang="en-GB" b="0" dirty="0"/>
              <a:t>comment ?</a:t>
            </a:r>
            <a:br>
              <a:rPr lang="en-GB" b="0" dirty="0"/>
            </a:br>
            <a:r>
              <a:rPr lang="en-GB" b="0" dirty="0"/>
              <a:t>important</a:t>
            </a:r>
            <a:br>
              <a:rPr lang="en-GB" b="0" dirty="0"/>
            </a:br>
            <a:r>
              <a:rPr lang="en-GB" b="0" dirty="0" err="1"/>
              <a:t>dimanche</a:t>
            </a:r>
            <a:br>
              <a:rPr lang="en-GB" b="0" dirty="0"/>
            </a:br>
            <a:r>
              <a:rPr lang="en-GB" b="0" dirty="0" err="1"/>
              <a:t>anglais</a:t>
            </a:r>
            <a:br>
              <a:rPr lang="en-GB" b="0" dirty="0"/>
            </a:br>
            <a:r>
              <a:rPr lang="en-GB" b="0" dirty="0" err="1"/>
              <a:t>amusant</a:t>
            </a:r>
            <a:br>
              <a:rPr lang="en-GB" b="0" dirty="0"/>
            </a:br>
            <a:r>
              <a:rPr lang="en-GB" b="0" dirty="0" err="1"/>
              <a:t>français</a:t>
            </a:r>
            <a:br>
              <a:rPr lang="en-GB" b="0" dirty="0"/>
            </a:br>
            <a:r>
              <a:rPr lang="en-GB" b="0" dirty="0" err="1"/>
              <a:t>vendredi</a:t>
            </a:r>
            <a:br>
              <a:rPr lang="en-GB" b="0" dirty="0"/>
            </a:b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16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</a:t>
            </a:r>
            <a:r>
              <a:rPr lang="en-GB" b="0" baseline="0" dirty="0"/>
              <a:t>practise aural comprehension and spoken production of numbers 11-30.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instruction in French.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pupils to write the number (not the word) – here we focus on the link between sound and meaning.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speaker icon to play the recording. The 13 numbers are said with a gap of 3 seconds between each one.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make all numbers disappear and elicit numbers in French from pupils, in the order they were mentioned (each number appears on an individual click).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</a:t>
            </a:r>
            <a:r>
              <a:rPr lang="en-GB" b="0" dirty="0" err="1"/>
              <a:t>quel</a:t>
            </a:r>
            <a:r>
              <a:rPr lang="en-GB" b="0" dirty="0"/>
              <a:t> ? and quelle 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98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recap the way to refer to the date with and without days; to recap the use of </a:t>
            </a:r>
            <a:r>
              <a:rPr lang="en-GB" b="0" i="1" baseline="0" dirty="0" err="1"/>
              <a:t>quel</a:t>
            </a:r>
            <a:r>
              <a:rPr lang="en-GB" b="0" i="1" baseline="0" dirty="0"/>
              <a:t>/quelle </a:t>
            </a:r>
            <a:r>
              <a:rPr lang="en-GB" b="0" baseline="0" dirty="0"/>
              <a:t>in questions about dates, ahead of the next activity.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Notes: </a:t>
            </a:r>
            <a:br>
              <a:rPr lang="en-GB" b="1" dirty="0"/>
            </a:br>
            <a:r>
              <a:rPr lang="en-GB" b="0" dirty="0" err="1"/>
              <a:t>i</a:t>
            </a:r>
            <a:r>
              <a:rPr lang="en-GB" b="0" dirty="0"/>
              <a:t>) it is correct to pronounce the –x  on 10 </a:t>
            </a:r>
            <a:r>
              <a:rPr lang="en-GB" b="0" dirty="0" err="1"/>
              <a:t>novembre</a:t>
            </a:r>
            <a:r>
              <a:rPr lang="en-GB" b="0" dirty="0"/>
              <a:t> and also </a:t>
            </a:r>
            <a:r>
              <a:rPr lang="en-GB" b="0" u="sng" dirty="0"/>
              <a:t>not</a:t>
            </a:r>
            <a:r>
              <a:rPr lang="en-GB" b="0" dirty="0"/>
              <a:t> to pronounce it (i.e. di </a:t>
            </a:r>
            <a:r>
              <a:rPr lang="en-GB" b="0" dirty="0" err="1"/>
              <a:t>novembre</a:t>
            </a:r>
            <a:r>
              <a:rPr lang="en-GB" b="0" dirty="0"/>
              <a:t>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ii) we pronounce it here as pupils have learnt this pronunciation so it avoids overloading them with too many new things.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iii) to read more:</a:t>
            </a:r>
            <a:br>
              <a:rPr lang="en-GB" b="0" dirty="0"/>
            </a:b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https://www.yumpu.com/fr/document/read/10919945/prononciation-et-liaison-des-chiffres-5-6-7-8-9-10-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0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040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the forms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quel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/quelle and their connection to meaning.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1-5 and the correct French word and English meaning from the two options given.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10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written differentiation in production of the two forms </a:t>
            </a:r>
            <a:r>
              <a:rPr lang="en-GB" sz="12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quelle ?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based on knowledge of noun gender and recognition in listening.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the message icon to hear the question. (Note: this could simply be done as a reading task, but the audio reinforces the fact that the two forms sound the same.  For greater challenge, pupils could listen ‘blind’ – simply cover the whole statement with a text box during listening.)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decide which question word is missing based on the gender of the word that follows.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reveal the answers.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Click again to bring up a table of possible responses to these questions.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Pupils read and match questions and answers.  They will need to read very carefully paying close attention to the detail.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mois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Juillet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jour,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aujourd’hui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Claudine,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quelle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saison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maintenant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quelle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semaine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quelle date 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Ton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anniversaire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jour, Claudine 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024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338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642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980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076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257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476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55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75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015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298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515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146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4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3795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782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729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79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6386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996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947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542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27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2911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audio" Target="../media/audio39.wav"/><Relationship Id="rId3" Type="http://schemas.openxmlformats.org/officeDocument/2006/relationships/audio" Target="../media/audio35.wav"/><Relationship Id="rId7" Type="http://schemas.openxmlformats.org/officeDocument/2006/relationships/image" Target="../media/image55.png"/><Relationship Id="rId12" Type="http://schemas.openxmlformats.org/officeDocument/2006/relationships/audio" Target="../media/audio38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6.wav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5" Type="http://schemas.openxmlformats.org/officeDocument/2006/relationships/audio" Target="../media/audio6.wav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audio" Target="../media/audio37.wav"/><Relationship Id="rId14" Type="http://schemas.openxmlformats.org/officeDocument/2006/relationships/audio" Target="../media/audio4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video" Target="../media/media2.mkv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image" Target="../media/image11.png"/><Relationship Id="rId15" Type="http://schemas.openxmlformats.org/officeDocument/2006/relationships/audio" Target="../media/audio11.wav"/><Relationship Id="rId10" Type="http://schemas.openxmlformats.org/officeDocument/2006/relationships/audio" Target="../media/audio8.wav"/><Relationship Id="rId4" Type="http://schemas.openxmlformats.org/officeDocument/2006/relationships/audio" Target="../media/audio3.wav"/><Relationship Id="rId9" Type="http://schemas.openxmlformats.org/officeDocument/2006/relationships/audio" Target="../media/audio7.wav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13.sv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microsoft.com/office/2007/relationships/hdphoto" Target="../media/hdphoto6.wdp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11.png"/><Relationship Id="rId40" Type="http://schemas.openxmlformats.org/officeDocument/2006/relationships/audio" Target="../media/audio13.wav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audio" Target="../media/audio12.wav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0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7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4.wav"/><Relationship Id="rId7" Type="http://schemas.openxmlformats.org/officeDocument/2006/relationships/image" Target="../media/image42.gif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audio" Target="../media/audio15.wav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6.wav"/><Relationship Id="rId7" Type="http://schemas.openxmlformats.org/officeDocument/2006/relationships/image" Target="../media/image42.gif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audio" Target="../media/audio17.wav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10" Type="http://schemas.openxmlformats.org/officeDocument/2006/relationships/image" Target="../media/image46.png"/><Relationship Id="rId4" Type="http://schemas.openxmlformats.org/officeDocument/2006/relationships/audio" Target="../media/audio19.wav"/><Relationship Id="rId9" Type="http://schemas.openxmlformats.org/officeDocument/2006/relationships/audio" Target="../media/audio2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png"/><Relationship Id="rId9" Type="http://schemas.openxmlformats.org/officeDocument/2006/relationships/audio" Target="../media/audio2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2.wav"/><Relationship Id="rId18" Type="http://schemas.openxmlformats.org/officeDocument/2006/relationships/audio" Target="../media/audio34.wav"/><Relationship Id="rId3" Type="http://schemas.openxmlformats.org/officeDocument/2006/relationships/image" Target="../media/image14.png"/><Relationship Id="rId7" Type="http://schemas.openxmlformats.org/officeDocument/2006/relationships/image" Target="../media/image51.png"/><Relationship Id="rId12" Type="http://schemas.openxmlformats.org/officeDocument/2006/relationships/audio" Target="../media/audio22.wav"/><Relationship Id="rId17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8.wav"/><Relationship Id="rId11" Type="http://schemas.openxmlformats.org/officeDocument/2006/relationships/audio" Target="../media/audio31.wav"/><Relationship Id="rId5" Type="http://schemas.openxmlformats.org/officeDocument/2006/relationships/audio" Target="../media/audio27.wav"/><Relationship Id="rId15" Type="http://schemas.openxmlformats.org/officeDocument/2006/relationships/audio" Target="../media/audio33.wav"/><Relationship Id="rId10" Type="http://schemas.openxmlformats.org/officeDocument/2006/relationships/image" Target="../media/image52.gif"/><Relationship Id="rId4" Type="http://schemas.openxmlformats.org/officeDocument/2006/relationships/audio" Target="../media/audio26.wav"/><Relationship Id="rId9" Type="http://schemas.openxmlformats.org/officeDocument/2006/relationships/audio" Target="../media/audio30.wav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17688"/>
            <a:ext cx="4571280" cy="19403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Asking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and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giving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dates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Using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quel/quelle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an|en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and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am|em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A0AEFF-4773-4357-94EC-8B37ABFF43FC}"/>
              </a:ext>
            </a:extLst>
          </p:cNvPr>
          <p:cNvGrpSpPr/>
          <p:nvPr/>
        </p:nvGrpSpPr>
        <p:grpSpPr>
          <a:xfrm>
            <a:off x="490882" y="1557004"/>
            <a:ext cx="3589516" cy="3133454"/>
            <a:chOff x="7190302" y="4058728"/>
            <a:chExt cx="3064129" cy="2674820"/>
          </a:xfrm>
        </p:grpSpPr>
        <p:pic>
          <p:nvPicPr>
            <p:cNvPr id="9" name="Picture 8" descr="Calendar&#10;&#10;Description automatically generated">
              <a:extLst>
                <a:ext uri="{FF2B5EF4-FFF2-40B4-BE49-F238E27FC236}">
                  <a16:creationId xmlns:a16="http://schemas.microsoft.com/office/drawing/2014/main" id="{D55D88A8-A5B9-42D9-9863-C2FD858CE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302" y="4058728"/>
              <a:ext cx="2936337" cy="2674820"/>
            </a:xfrm>
            <a:prstGeom prst="rect">
              <a:avLst/>
            </a:prstGeom>
          </p:spPr>
        </p:pic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F4FE59CD-C973-49CD-B4DF-2F219054E304}"/>
                </a:ext>
              </a:extLst>
            </p:cNvPr>
            <p:cNvSpPr/>
            <p:nvPr/>
          </p:nvSpPr>
          <p:spPr>
            <a:xfrm>
              <a:off x="9411577" y="5705631"/>
              <a:ext cx="840373" cy="654284"/>
            </a:xfrm>
            <a:prstGeom prst="irregularSeal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74D6D77A-9C09-4E33-8E7D-ADB57DCC8935}"/>
                </a:ext>
              </a:extLst>
            </p:cNvPr>
            <p:cNvSpPr/>
            <p:nvPr/>
          </p:nvSpPr>
          <p:spPr>
            <a:xfrm>
              <a:off x="9414058" y="5753167"/>
              <a:ext cx="840373" cy="654284"/>
            </a:xfrm>
            <a:prstGeom prst="irregularSeal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ADD608F-8FF6-41D5-8162-283067725DE7}"/>
              </a:ext>
            </a:extLst>
          </p:cNvPr>
          <p:cNvSpPr txBox="1"/>
          <p:nvPr/>
        </p:nvSpPr>
        <p:spPr>
          <a:xfrm>
            <a:off x="9693269" y="6488983"/>
            <a:ext cx="2525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5629-4371-490E-911D-6DBAEE315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1" y="136526"/>
            <a:ext cx="3760694" cy="455146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jours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semaine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Flip calendar">
            <a:hlinkClick r:id="" action="ppaction://noaction">
              <a:snd r:embed="rId3" name="lundi.wav"/>
            </a:hlinkClick>
            <a:extLst>
              <a:ext uri="{FF2B5EF4-FFF2-40B4-BE49-F238E27FC236}">
                <a16:creationId xmlns:a16="http://schemas.microsoft.com/office/drawing/2014/main" id="{639F3ED7-8388-4E02-969B-0BB61281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999" y="591672"/>
            <a:ext cx="2577353" cy="2577353"/>
          </a:xfrm>
          <a:prstGeom prst="rect">
            <a:avLst/>
          </a:prstGeom>
        </p:spPr>
      </p:pic>
      <p:pic>
        <p:nvPicPr>
          <p:cNvPr id="5" name="Graphic 4" descr="Flip calendar">
            <a:hlinkClick r:id="" action="ppaction://noaction">
              <a:snd r:embed="rId6" name="mardi.wav"/>
            </a:hlinkClick>
            <a:extLst>
              <a:ext uri="{FF2B5EF4-FFF2-40B4-BE49-F238E27FC236}">
                <a16:creationId xmlns:a16="http://schemas.microsoft.com/office/drawing/2014/main" id="{653E42A2-7FF0-4110-B06B-7F8559FAF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8352" y="591672"/>
            <a:ext cx="2577353" cy="2577353"/>
          </a:xfrm>
          <a:prstGeom prst="rect">
            <a:avLst/>
          </a:prstGeom>
        </p:spPr>
      </p:pic>
      <p:pic>
        <p:nvPicPr>
          <p:cNvPr id="6" name="Graphic 5" descr="Flip calendar">
            <a:hlinkClick r:id="" action="ppaction://noaction">
              <a:snd r:embed="rId9" name="mercredi.wav"/>
            </a:hlinkClick>
            <a:extLst>
              <a:ext uri="{FF2B5EF4-FFF2-40B4-BE49-F238E27FC236}">
                <a16:creationId xmlns:a16="http://schemas.microsoft.com/office/drawing/2014/main" id="{5AD27F73-CFEC-4C00-90BC-D03A2F229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97070" y="591672"/>
            <a:ext cx="2577353" cy="2577353"/>
          </a:xfrm>
          <a:prstGeom prst="rect">
            <a:avLst/>
          </a:prstGeom>
        </p:spPr>
      </p:pic>
      <p:pic>
        <p:nvPicPr>
          <p:cNvPr id="7" name="Graphic 6" descr="Flip calendar">
            <a:hlinkClick r:id="" action="ppaction://noaction">
              <a:snd r:embed="rId12" name="jeudi.wav"/>
            </a:hlinkClick>
            <a:extLst>
              <a:ext uri="{FF2B5EF4-FFF2-40B4-BE49-F238E27FC236}">
                <a16:creationId xmlns:a16="http://schemas.microsoft.com/office/drawing/2014/main" id="{D2E95574-72D7-4A60-A93F-7FAF13596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1634" y="591672"/>
            <a:ext cx="2577353" cy="2577353"/>
          </a:xfrm>
          <a:prstGeom prst="rect">
            <a:avLst/>
          </a:prstGeom>
        </p:spPr>
      </p:pic>
      <p:pic>
        <p:nvPicPr>
          <p:cNvPr id="8" name="Graphic 7" descr="Flip calendar">
            <a:hlinkClick r:id="" action="ppaction://noaction">
              <a:snd r:embed="rId13" name="vendredi.wav"/>
            </a:hlinkClick>
            <a:extLst>
              <a:ext uri="{FF2B5EF4-FFF2-40B4-BE49-F238E27FC236}">
                <a16:creationId xmlns:a16="http://schemas.microsoft.com/office/drawing/2014/main" id="{2241C857-4E4B-4E55-8B36-F491DE1D0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9675" y="3624171"/>
            <a:ext cx="2577353" cy="2577353"/>
          </a:xfrm>
          <a:prstGeom prst="rect">
            <a:avLst/>
          </a:prstGeom>
        </p:spPr>
      </p:pic>
      <p:pic>
        <p:nvPicPr>
          <p:cNvPr id="9" name="Graphic 8" descr="Flip calendar">
            <a:hlinkClick r:id="" action="ppaction://noaction">
              <a:snd r:embed="rId14" name="samedi.wav"/>
            </a:hlinkClick>
            <a:extLst>
              <a:ext uri="{FF2B5EF4-FFF2-40B4-BE49-F238E27FC236}">
                <a16:creationId xmlns:a16="http://schemas.microsoft.com/office/drawing/2014/main" id="{668227E3-2C3A-40BA-B706-CF3DBCEFDB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07323" y="3639858"/>
            <a:ext cx="2577353" cy="2577353"/>
          </a:xfrm>
          <a:prstGeom prst="rect">
            <a:avLst/>
          </a:prstGeom>
        </p:spPr>
      </p:pic>
      <p:pic>
        <p:nvPicPr>
          <p:cNvPr id="10" name="Graphic 9" descr="Flip calendar">
            <a:hlinkClick r:id="" action="ppaction://noaction">
              <a:snd r:embed="rId15" name="s3_dimanche.wav"/>
            </a:hlinkClick>
            <a:extLst>
              <a:ext uri="{FF2B5EF4-FFF2-40B4-BE49-F238E27FC236}">
                <a16:creationId xmlns:a16="http://schemas.microsoft.com/office/drawing/2014/main" id="{686E0F20-2C68-4EEC-AC52-B174BA78E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972" y="3639858"/>
            <a:ext cx="2577353" cy="2577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21314F-C3FE-4631-A018-542BE712E54E}"/>
              </a:ext>
            </a:extLst>
          </p:cNvPr>
          <p:cNvSpPr txBox="1"/>
          <p:nvPr/>
        </p:nvSpPr>
        <p:spPr>
          <a:xfrm>
            <a:off x="889746" y="1990165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B9128-C7FC-4741-B233-8A108FF7B8DB}"/>
              </a:ext>
            </a:extLst>
          </p:cNvPr>
          <p:cNvSpPr txBox="1"/>
          <p:nvPr/>
        </p:nvSpPr>
        <p:spPr>
          <a:xfrm>
            <a:off x="3467099" y="199016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Tuesday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F4AB3-0AC4-4760-81F4-160BC279F2FB}"/>
              </a:ext>
            </a:extLst>
          </p:cNvPr>
          <p:cNvSpPr txBox="1"/>
          <p:nvPr/>
        </p:nvSpPr>
        <p:spPr>
          <a:xfrm>
            <a:off x="6116168" y="2051719"/>
            <a:ext cx="173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Wednesday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BC1CE-4CA8-44CB-A56A-75085F7B2CF4}"/>
              </a:ext>
            </a:extLst>
          </p:cNvPr>
          <p:cNvSpPr txBox="1"/>
          <p:nvPr/>
        </p:nvSpPr>
        <p:spPr>
          <a:xfrm>
            <a:off x="9110381" y="1990163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Thursday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BE6B80-A43F-4594-9A68-56068EE4400F}"/>
              </a:ext>
            </a:extLst>
          </p:cNvPr>
          <p:cNvSpPr txBox="1"/>
          <p:nvPr/>
        </p:nvSpPr>
        <p:spPr>
          <a:xfrm>
            <a:off x="2187388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EAC25D-5E77-4A34-B450-2D6C15CC8FA1}"/>
              </a:ext>
            </a:extLst>
          </p:cNvPr>
          <p:cNvSpPr txBox="1"/>
          <p:nvPr/>
        </p:nvSpPr>
        <p:spPr>
          <a:xfrm>
            <a:off x="5325037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Saturday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CE9D3-EA96-48D8-9E3B-1E21A5333908}"/>
              </a:ext>
            </a:extLst>
          </p:cNvPr>
          <p:cNvSpPr txBox="1"/>
          <p:nvPr/>
        </p:nvSpPr>
        <p:spPr>
          <a:xfrm>
            <a:off x="8453719" y="5074023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D5ADBF-FCF5-46D2-BC3A-D77D34604CD8}"/>
              </a:ext>
            </a:extLst>
          </p:cNvPr>
          <p:cNvSpPr txBox="1"/>
          <p:nvPr/>
        </p:nvSpPr>
        <p:spPr>
          <a:xfrm>
            <a:off x="965946" y="2041525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lundi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A79987-0BCA-4ABB-B739-2A5F3776F452}"/>
              </a:ext>
            </a:extLst>
          </p:cNvPr>
          <p:cNvSpPr txBox="1"/>
          <p:nvPr/>
        </p:nvSpPr>
        <p:spPr>
          <a:xfrm>
            <a:off x="3543299" y="2051719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76AE70-0841-40DC-A4C5-0EFA717D3863}"/>
              </a:ext>
            </a:extLst>
          </p:cNvPr>
          <p:cNvSpPr txBox="1"/>
          <p:nvPr/>
        </p:nvSpPr>
        <p:spPr>
          <a:xfrm>
            <a:off x="6239435" y="2076186"/>
            <a:ext cx="14791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mercredi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8DB73B-7937-4BD9-8AAA-893C1D7C6F13}"/>
              </a:ext>
            </a:extLst>
          </p:cNvPr>
          <p:cNvSpPr txBox="1"/>
          <p:nvPr/>
        </p:nvSpPr>
        <p:spPr>
          <a:xfrm>
            <a:off x="9233647" y="2037024"/>
            <a:ext cx="13626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EF90F4-E6D9-4C9F-8F92-CEBC5BCD9C61}"/>
              </a:ext>
            </a:extLst>
          </p:cNvPr>
          <p:cNvSpPr txBox="1"/>
          <p:nvPr/>
        </p:nvSpPr>
        <p:spPr>
          <a:xfrm>
            <a:off x="2222131" y="5131285"/>
            <a:ext cx="14448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vendredi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39C66C-265E-4F5A-8F63-6A7EA4B53196}"/>
              </a:ext>
            </a:extLst>
          </p:cNvPr>
          <p:cNvSpPr txBox="1"/>
          <p:nvPr/>
        </p:nvSpPr>
        <p:spPr>
          <a:xfrm>
            <a:off x="5412439" y="5131285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517376-A933-4EAB-A705-D6413045B7F4}"/>
              </a:ext>
            </a:extLst>
          </p:cNvPr>
          <p:cNvSpPr txBox="1"/>
          <p:nvPr/>
        </p:nvSpPr>
        <p:spPr>
          <a:xfrm>
            <a:off x="8497254" y="5121497"/>
            <a:ext cx="14696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dimanche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BB225BCE-795A-47CE-8574-2E09DB3D045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231" y="0"/>
            <a:ext cx="1139687" cy="1143194"/>
          </a:xfrm>
          <a:prstGeom prst="rect">
            <a:avLst/>
          </a:prstGeom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id="{D5F6CD20-BEE2-4C53-825E-4EE893AEB480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96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058922" y="1032131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hild, Happy, Boy, Hair, Smiling, Smile, Kid, Play">
            <a:extLst>
              <a:ext uri="{FF2B5EF4-FFF2-40B4-BE49-F238E27FC236}">
                <a16:creationId xmlns:a16="http://schemas.microsoft.com/office/drawing/2014/main" id="{21DF9BAF-5F37-421C-A6C0-EB5F311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94" y="2774064"/>
            <a:ext cx="2465566" cy="39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E692697F-186E-435F-9435-7ADF8DE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41" y="2486024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1BF3E6-FD6F-4C84-BDCE-04CAF390FFA1}"/>
              </a:ext>
            </a:extLst>
          </p:cNvPr>
          <p:cNvGrpSpPr/>
          <p:nvPr/>
        </p:nvGrpSpPr>
        <p:grpSpPr>
          <a:xfrm>
            <a:off x="105335" y="4208445"/>
            <a:ext cx="5310294" cy="2357460"/>
            <a:chOff x="448123" y="2284209"/>
            <a:chExt cx="5310294" cy="2357460"/>
          </a:xfrm>
        </p:grpSpPr>
        <p:sp>
          <p:nvSpPr>
            <p:cNvPr id="12" name="CustomShape 14">
              <a:extLst>
                <a:ext uri="{FF2B5EF4-FFF2-40B4-BE49-F238E27FC236}">
                  <a16:creationId xmlns:a16="http://schemas.microsoft.com/office/drawing/2014/main" id="{32082D6F-05AC-48D9-840E-BC31FE90DB6D}"/>
                </a:ext>
              </a:extLst>
            </p:cNvPr>
            <p:cNvSpPr/>
            <p:nvPr/>
          </p:nvSpPr>
          <p:spPr>
            <a:xfrm>
              <a:off x="448123" y="2284210"/>
              <a:ext cx="4803146" cy="2357459"/>
            </a:xfrm>
            <a:prstGeom prst="wedgeEllipseCallout">
              <a:avLst>
                <a:gd name="adj1" fmla="val -2120"/>
                <a:gd name="adj2" fmla="val -79017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F8B01-B5BB-45C9-8E09-D3931AC782C8}"/>
                </a:ext>
              </a:extLst>
            </p:cNvPr>
            <p:cNvSpPr txBox="1"/>
            <p:nvPr/>
          </p:nvSpPr>
          <p:spPr>
            <a:xfrm>
              <a:off x="746668" y="2484209"/>
              <a:ext cx="42060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French vowels are either </a:t>
              </a:r>
              <a:b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</a:b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nasal like [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an</a:t>
              </a: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|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 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non-nasal (oral) like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e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 and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08B835-F42F-406A-81F2-1ADF406B5832}"/>
                </a:ext>
              </a:extLst>
            </p:cNvPr>
            <p:cNvSpPr/>
            <p:nvPr/>
          </p:nvSpPr>
          <p:spPr>
            <a:xfrm>
              <a:off x="787469" y="3506568"/>
              <a:ext cx="4124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When you say a nasal vowel, air passes through your nose as well as your mouth.</a:t>
              </a:r>
            </a:p>
          </p:txBody>
        </p:sp>
        <p:pic>
          <p:nvPicPr>
            <p:cNvPr id="11" name="Picture 2" descr="Alphabet Word Images, Face, Human">
              <a:extLst>
                <a:ext uri="{FF2B5EF4-FFF2-40B4-BE49-F238E27FC236}">
                  <a16:creationId xmlns:a16="http://schemas.microsoft.com/office/drawing/2014/main" id="{F6569C48-AFE5-4AF0-8D90-DBA83143E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93" y="2284209"/>
              <a:ext cx="741629" cy="86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ips, Sexy, Mouth, Kiss, Passion, Teeth, Gloss">
              <a:extLst>
                <a:ext uri="{FF2B5EF4-FFF2-40B4-BE49-F238E27FC236}">
                  <a16:creationId xmlns:a16="http://schemas.microsoft.com/office/drawing/2014/main" id="{AFEEE695-0ED5-41CE-B07F-2A3CD5E0A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95" y="3012996"/>
              <a:ext cx="663922" cy="486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Alphabet Word Images, Face, Human">
            <a:extLst>
              <a:ext uri="{FF2B5EF4-FFF2-40B4-BE49-F238E27FC236}">
                <a16:creationId xmlns:a16="http://schemas.microsoft.com/office/drawing/2014/main" id="{D1286FAA-E373-4A36-A552-B100EDC3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766" y="97117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lphabet Word Images, Face, Human">
            <a:extLst>
              <a:ext uri="{FF2B5EF4-FFF2-40B4-BE49-F238E27FC236}">
                <a16:creationId xmlns:a16="http://schemas.microsoft.com/office/drawing/2014/main" id="{0AB791C4-42E6-4FB2-9B4C-62218AF36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815" y="102758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5" y="128804"/>
            <a:ext cx="5001089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dirty="0"/>
          </a:p>
        </p:txBody>
      </p:sp>
      <p:pic>
        <p:nvPicPr>
          <p:cNvPr id="6" name="enfant">
            <a:hlinkClick r:id="" action="ppaction://media"/>
            <a:extLst>
              <a:ext uri="{FF2B5EF4-FFF2-40B4-BE49-F238E27FC236}">
                <a16:creationId xmlns:a16="http://schemas.microsoft.com/office/drawing/2014/main" id="{DC3C05A9-0212-4448-9CAA-44886BDF12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86426" y="4385979"/>
            <a:ext cx="3305574" cy="2479181"/>
          </a:xfrm>
          <a:prstGeom prst="rect">
            <a:avLst/>
          </a:prstGeom>
        </p:spPr>
      </p:pic>
      <p:pic>
        <p:nvPicPr>
          <p:cNvPr id="7" name="an en">
            <a:hlinkClick r:id="" action="ppaction://media"/>
            <a:extLst>
              <a:ext uri="{FF2B5EF4-FFF2-40B4-BE49-F238E27FC236}">
                <a16:creationId xmlns:a16="http://schemas.microsoft.com/office/drawing/2014/main" id="{5CD9A6D7-5990-4023-8821-B05EF2510C4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5084" y="1443110"/>
            <a:ext cx="2482679" cy="1862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n 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nf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6" y="128804"/>
            <a:ext cx="2876404" cy="56693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GB" sz="5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5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5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2000" dirty="0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5FF44F0E-5122-45F5-BBAC-E011BAA7300F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3DCB5C38-F876-44B1-858E-7DF27CF2A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1912A0B-C1EE-4FAB-8394-42DDE0784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757790"/>
              </p:ext>
            </p:extLst>
          </p:nvPr>
        </p:nvGraphicFramePr>
        <p:xfrm>
          <a:off x="360782" y="1661092"/>
          <a:ext cx="5241916" cy="394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0818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4231098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</a:tblGrid>
              <a:tr h="986144">
                <a:tc>
                  <a:txBody>
                    <a:bodyPr/>
                    <a:lstStyle/>
                    <a:p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é r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o m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 p o r t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h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</a:tbl>
          </a:graphicData>
        </a:graphic>
      </p:graphicFrame>
      <p:pic>
        <p:nvPicPr>
          <p:cNvPr id="20" name="Picture 19">
            <a:hlinkClick r:id="" action="ppaction://noaction">
              <a:snd r:embed="rId4" name="different.wav"/>
            </a:hlinkClick>
            <a:extLst>
              <a:ext uri="{FF2B5EF4-FFF2-40B4-BE49-F238E27FC236}">
                <a16:creationId xmlns:a16="http://schemas.microsoft.com/office/drawing/2014/main" id="{13360AAC-392E-4968-B91F-B15652DF1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1879328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hlinkClick r:id="" action="ppaction://noaction">
              <a:snd r:embed="rId6" name="s3_comment.wav"/>
            </a:hlinkClick>
            <a:extLst>
              <a:ext uri="{FF2B5EF4-FFF2-40B4-BE49-F238E27FC236}">
                <a16:creationId xmlns:a16="http://schemas.microsoft.com/office/drawing/2014/main" id="{B828CE3E-F756-46A9-A771-D5720CAAF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2844681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hlinkClick r:id="" action="ppaction://noaction">
              <a:snd r:embed="rId7" name="s3_important.wav"/>
            </a:hlinkClick>
            <a:extLst>
              <a:ext uri="{FF2B5EF4-FFF2-40B4-BE49-F238E27FC236}">
                <a16:creationId xmlns:a16="http://schemas.microsoft.com/office/drawing/2014/main" id="{E7861746-59B6-405C-908B-2F8D7BB29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3786648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hlinkClick r:id="" action="ppaction://noaction">
              <a:snd r:embed="rId8" name="s3_dimanche.wav"/>
            </a:hlinkClick>
            <a:extLst>
              <a:ext uri="{FF2B5EF4-FFF2-40B4-BE49-F238E27FC236}">
                <a16:creationId xmlns:a16="http://schemas.microsoft.com/office/drawing/2014/main" id="{36305825-ED57-42F7-B183-1ACB0E47A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4758165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66F046-552A-4F38-932D-85B61D2BD152}"/>
              </a:ext>
            </a:extLst>
          </p:cNvPr>
          <p:cNvSpPr/>
          <p:nvPr/>
        </p:nvSpPr>
        <p:spPr>
          <a:xfrm>
            <a:off x="2035808" y="1839572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 _ _ _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08F6F24-FA29-4FB6-AC40-3CC165F87030}"/>
              </a:ext>
            </a:extLst>
          </p:cNvPr>
          <p:cNvSpPr/>
          <p:nvPr/>
        </p:nvSpPr>
        <p:spPr>
          <a:xfrm>
            <a:off x="1850278" y="2804925"/>
            <a:ext cx="3039774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 _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6489D76-9A21-418F-986B-8C6ED394DAED}"/>
              </a:ext>
            </a:extLst>
          </p:cNvPr>
          <p:cNvSpPr/>
          <p:nvPr/>
        </p:nvSpPr>
        <p:spPr>
          <a:xfrm>
            <a:off x="2175353" y="3786648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 _ _ _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ACBA37-D9C6-404F-AB61-75DFAF6CFBD2}"/>
              </a:ext>
            </a:extLst>
          </p:cNvPr>
          <p:cNvSpPr/>
          <p:nvPr/>
        </p:nvSpPr>
        <p:spPr>
          <a:xfrm>
            <a:off x="2012815" y="4768371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 _ _ 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FFE63310-840A-4E4D-9710-22F5E2239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88214"/>
              </p:ext>
            </p:extLst>
          </p:nvPr>
        </p:nvGraphicFramePr>
        <p:xfrm>
          <a:off x="6269359" y="1661092"/>
          <a:ext cx="5241916" cy="394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0818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4231098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</a:tblGrid>
              <a:tr h="986144">
                <a:tc>
                  <a:txBody>
                    <a:bodyPr/>
                    <a:lstStyle/>
                    <a:p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 l 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 u s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 r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 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r e d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</a:tbl>
          </a:graphicData>
        </a:graphic>
      </p:graphicFrame>
      <p:pic>
        <p:nvPicPr>
          <p:cNvPr id="29" name="Picture 28">
            <a:hlinkClick r:id="" action="ppaction://noaction">
              <a:snd r:embed="rId9" name="s3_anglais.wav"/>
            </a:hlinkClick>
            <a:extLst>
              <a:ext uri="{FF2B5EF4-FFF2-40B4-BE49-F238E27FC236}">
                <a16:creationId xmlns:a16="http://schemas.microsoft.com/office/drawing/2014/main" id="{CC4D654D-72F0-4C2C-9503-AF62F164A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1890523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hlinkClick r:id="" action="ppaction://noaction">
              <a:snd r:embed="rId10" name="s3_amusant.wav"/>
            </a:hlinkClick>
            <a:extLst>
              <a:ext uri="{FF2B5EF4-FFF2-40B4-BE49-F238E27FC236}">
                <a16:creationId xmlns:a16="http://schemas.microsoft.com/office/drawing/2014/main" id="{6C1CF311-7889-4DF8-83E2-F23741E6C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2855876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hlinkClick r:id="" action="ppaction://noaction">
              <a:snd r:embed="rId11" name="s3_francais.wav"/>
            </a:hlinkClick>
            <a:extLst>
              <a:ext uri="{FF2B5EF4-FFF2-40B4-BE49-F238E27FC236}">
                <a16:creationId xmlns:a16="http://schemas.microsoft.com/office/drawing/2014/main" id="{30769C73-7109-4FAA-98CB-A101713C1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3797843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hlinkClick r:id="" action="ppaction://noaction">
              <a:snd r:embed="rId12" name="s3_vendredi.wav"/>
            </a:hlinkClick>
            <a:extLst>
              <a:ext uri="{FF2B5EF4-FFF2-40B4-BE49-F238E27FC236}">
                <a16:creationId xmlns:a16="http://schemas.microsoft.com/office/drawing/2014/main" id="{FD2A6CE8-71B2-4781-B8E6-BD34D9837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4769360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6A2E959-31A9-49B5-9170-5F1F52FBA994}"/>
              </a:ext>
            </a:extLst>
          </p:cNvPr>
          <p:cNvSpPr/>
          <p:nvPr/>
        </p:nvSpPr>
        <p:spPr>
          <a:xfrm>
            <a:off x="7770173" y="1819480"/>
            <a:ext cx="3039774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 _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3F2D186-BF76-4243-B265-01FBB7E79C67}"/>
              </a:ext>
            </a:extLst>
          </p:cNvPr>
          <p:cNvSpPr/>
          <p:nvPr/>
        </p:nvSpPr>
        <p:spPr>
          <a:xfrm>
            <a:off x="7787506" y="2844681"/>
            <a:ext cx="3039774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 _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C5D894A-0D8C-43BE-A44A-D283801EA0BE}"/>
              </a:ext>
            </a:extLst>
          </p:cNvPr>
          <p:cNvSpPr/>
          <p:nvPr/>
        </p:nvSpPr>
        <p:spPr>
          <a:xfrm>
            <a:off x="7950043" y="3797843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 _ _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9B07AA5-3A4C-4DAA-9711-66E7EFA31272}"/>
              </a:ext>
            </a:extLst>
          </p:cNvPr>
          <p:cNvSpPr/>
          <p:nvPr/>
        </p:nvSpPr>
        <p:spPr>
          <a:xfrm>
            <a:off x="8057448" y="4787989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 _ _ </a:t>
            </a: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F809BE09-ADE1-49F3-9F23-CDB7A5D593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05223" y="53430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F26E8F5F-EF74-4C91-B2F4-BC94C40F6587}"/>
              </a:ext>
            </a:extLst>
          </p:cNvPr>
          <p:cNvSpPr/>
          <p:nvPr/>
        </p:nvSpPr>
        <p:spPr>
          <a:xfrm>
            <a:off x="3917862" y="234580"/>
            <a:ext cx="7147544" cy="547644"/>
          </a:xfrm>
          <a:prstGeom prst="wedgeRoundRectCallout">
            <a:avLst>
              <a:gd name="adj1" fmla="val -56221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CustomShape 7">
            <a:hlinkClick r:id="" action="ppaction://noaction">
              <a:snd r:embed="rId15" name="3_1.wav"/>
            </a:hlinkClick>
            <a:extLst>
              <a:ext uri="{FF2B5EF4-FFF2-40B4-BE49-F238E27FC236}">
                <a16:creationId xmlns:a16="http://schemas.microsoft.com/office/drawing/2014/main" id="{812EA8F1-A289-4FD4-9680-5234CE40033B}"/>
              </a:ext>
            </a:extLst>
          </p:cNvPr>
          <p:cNvSpPr/>
          <p:nvPr/>
        </p:nvSpPr>
        <p:spPr>
          <a:xfrm>
            <a:off x="3973512" y="277853"/>
            <a:ext cx="709189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écris les mots. C’est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[an]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[en] ?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9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2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Number, Seventeen, 17, Rounded">
            <a:extLst>
              <a:ext uri="{FF2B5EF4-FFF2-40B4-BE49-F238E27FC236}">
                <a16:creationId xmlns:a16="http://schemas.microsoft.com/office/drawing/2014/main" id="{29725171-2566-4CEA-A9B3-0DD31A228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9" y="136531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ighteen, Number, Box, Red, White">
            <a:extLst>
              <a:ext uri="{FF2B5EF4-FFF2-40B4-BE49-F238E27FC236}">
                <a16:creationId xmlns:a16="http://schemas.microsoft.com/office/drawing/2014/main" id="{36C7D3B6-A261-4EAE-9BA9-CACA9FD6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32" y="2242488"/>
            <a:ext cx="101755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Number, 19, Nineteen, Rounded, Rectangle">
            <a:extLst>
              <a:ext uri="{FF2B5EF4-FFF2-40B4-BE49-F238E27FC236}">
                <a16:creationId xmlns:a16="http://schemas.microsoft.com/office/drawing/2014/main" id="{4C1E7E9F-416B-477B-89B2-C92D47A1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753" y="4737847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leven, Number, Rectangle, Shape">
            <a:extLst>
              <a:ext uri="{FF2B5EF4-FFF2-40B4-BE49-F238E27FC236}">
                <a16:creationId xmlns:a16="http://schemas.microsoft.com/office/drawing/2014/main" id="{EDC428C2-5516-4F9B-8C8F-DCDBB8C1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2" y="3143415"/>
            <a:ext cx="89295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umber, 12, Twelve, Rounded, Rectangle, Blue, White">
            <a:extLst>
              <a:ext uri="{FF2B5EF4-FFF2-40B4-BE49-F238E27FC236}">
                <a16:creationId xmlns:a16="http://schemas.microsoft.com/office/drawing/2014/main" id="{EEC34115-A7EE-48B5-86C5-31FC4439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4" y="3494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Number, Thirteen, 13, Rounded, Rectangle, Brown, White">
            <a:extLst>
              <a:ext uri="{FF2B5EF4-FFF2-40B4-BE49-F238E27FC236}">
                <a16:creationId xmlns:a16="http://schemas.microsoft.com/office/drawing/2014/main" id="{23E83F31-AEAC-490F-8D46-14F54E6E6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01" y="2522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umber, Fourteen, Rounded, Rectangle">
            <a:extLst>
              <a:ext uri="{FF2B5EF4-FFF2-40B4-BE49-F238E27FC236}">
                <a16:creationId xmlns:a16="http://schemas.microsoft.com/office/drawing/2014/main" id="{10450523-A3AB-4F74-9F7D-5CB37E83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008000"/>
              </a:clrFrom>
              <a:clrTo>
                <a:srgbClr val="008000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2" y="321130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Number, 15, Fifteen, Rectangle, Rounded, Red, White">
            <a:extLst>
              <a:ext uri="{FF2B5EF4-FFF2-40B4-BE49-F238E27FC236}">
                <a16:creationId xmlns:a16="http://schemas.microsoft.com/office/drawing/2014/main" id="{0727E461-CF72-4F46-B353-F579E88A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1" y="5412496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Number, Sixteen, 16, Rounded, Rectangle, Blue, White">
            <a:extLst>
              <a:ext uri="{FF2B5EF4-FFF2-40B4-BE49-F238E27FC236}">
                <a16:creationId xmlns:a16="http://schemas.microsoft.com/office/drawing/2014/main" id="{046EC23A-C0B5-4C82-BF90-C23D74F1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598" y="909681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Twenty, Number, 20, Rounded, Rectangle">
            <a:extLst>
              <a:ext uri="{FF2B5EF4-FFF2-40B4-BE49-F238E27FC236}">
                <a16:creationId xmlns:a16="http://schemas.microsoft.com/office/drawing/2014/main" id="{842194BC-9277-406D-89E6-1A242D63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5542891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Twenty, Two, Red, White, Number, 22">
            <a:extLst>
              <a:ext uri="{FF2B5EF4-FFF2-40B4-BE49-F238E27FC236}">
                <a16:creationId xmlns:a16="http://schemas.microsoft.com/office/drawing/2014/main" id="{29110966-7E54-4266-A3E3-C8FD3555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1142169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Rectangle, Rounded, Number, Twenty, Four">
            <a:extLst>
              <a:ext uri="{FF2B5EF4-FFF2-40B4-BE49-F238E27FC236}">
                <a16:creationId xmlns:a16="http://schemas.microsoft.com/office/drawing/2014/main" id="{A592ACA1-EA7E-4105-80A4-4D07A5CD9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A52A2A"/>
              </a:clrFrom>
              <a:clrTo>
                <a:srgbClr val="A52A2A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45" y="4602155"/>
            <a:ext cx="106600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Rectangle, Rounded, 30, Number, Thirty, Red, White">
            <a:extLst>
              <a:ext uri="{FF2B5EF4-FFF2-40B4-BE49-F238E27FC236}">
                <a16:creationId xmlns:a16="http://schemas.microsoft.com/office/drawing/2014/main" id="{78A48E62-4617-4DD1-A4AC-14E67AA2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1" y="5172451"/>
            <a:ext cx="1066747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42CD08-64BE-4E09-814E-A7C40C33E5A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81968" y="3494464"/>
            <a:ext cx="1018120" cy="969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3DE5F7-5478-4977-B866-FD700670B9C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77932" y="3497116"/>
            <a:ext cx="1066892" cy="9693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9C243A-6CFD-4826-8922-00CC8FA687D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08862" y="2241953"/>
            <a:ext cx="1018120" cy="9754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E7CE1A-24D7-4777-9AE9-059C7B1DC66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291854" y="2201120"/>
            <a:ext cx="1018120" cy="9693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08696C-483A-4C71-A495-66B40776910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30408" y="3491415"/>
            <a:ext cx="1024217" cy="9754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DAA5AA-C28F-4E77-AAD2-923BC015529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72121" y="2204916"/>
            <a:ext cx="1066892" cy="9754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110D3A-3CDE-4922-8690-F323C40593E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31191" y="2204915"/>
            <a:ext cx="1024217" cy="9754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EB250F-B83A-46C3-A471-58F36D4664D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14499" y="3491415"/>
            <a:ext cx="1066892" cy="9754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1318A1-1587-4F4C-A2F0-AFC7A250414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73573" y="3498128"/>
            <a:ext cx="1018120" cy="969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390A7A-2FF3-4FB4-AC7B-F9967A33297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62293" y="2241953"/>
            <a:ext cx="896190" cy="9693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B09F4D-6D4B-4797-912C-D7A0CC6F0BD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98282" y="3494464"/>
            <a:ext cx="1066892" cy="9754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CB07D7-C739-4AAF-84FA-147116A45B9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33457" y="2204915"/>
            <a:ext cx="1018120" cy="969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7B6D65-FDA9-4FC0-9A5B-373C5B7CCF7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071783" y="3494464"/>
            <a:ext cx="1024217" cy="969348"/>
          </a:xfrm>
          <a:prstGeom prst="rect">
            <a:avLst/>
          </a:prstGeom>
        </p:spPr>
      </p:pic>
      <p:pic>
        <p:nvPicPr>
          <p:cNvPr id="33" name="Picture 32">
            <a:hlinkClick r:id="" action="ppaction://noaction">
              <a:snd r:embed="rId36" name="extra (online-audio-converter.com).wav"/>
            </a:hlinkClick>
            <a:extLst>
              <a:ext uri="{FF2B5EF4-FFF2-40B4-BE49-F238E27FC236}">
                <a16:creationId xmlns:a16="http://schemas.microsoft.com/office/drawing/2014/main" id="{87C5D523-A91A-4AC1-BB39-42FC8846204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904714" y="5556806"/>
            <a:ext cx="1066000" cy="1042572"/>
          </a:xfrm>
          <a:prstGeom prst="rect">
            <a:avLst/>
          </a:prstGeom>
        </p:spPr>
      </p:pic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2410B477-4A95-4A76-B1C4-3A269D0F334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74528" y="89039"/>
            <a:ext cx="914400" cy="914400"/>
          </a:xfrm>
          <a:prstGeom prst="rect">
            <a:avLst/>
          </a:prstGeom>
        </p:spPr>
      </p:pic>
      <p:sp>
        <p:nvSpPr>
          <p:cNvPr id="38" name="Speech Bubble: Rectangle with Corners Rounded 37">
            <a:hlinkClick r:id="" action="ppaction://noaction">
              <a:snd r:embed="rId40" name="4_1.wav"/>
            </a:hlinkClick>
            <a:extLst>
              <a:ext uri="{FF2B5EF4-FFF2-40B4-BE49-F238E27FC236}">
                <a16:creationId xmlns:a16="http://schemas.microsoft.com/office/drawing/2014/main" id="{119EEB7C-E0B4-4BBB-AAD9-13D6E8DD5DB5}"/>
              </a:ext>
            </a:extLst>
          </p:cNvPr>
          <p:cNvSpPr/>
          <p:nvPr/>
        </p:nvSpPr>
        <p:spPr>
          <a:xfrm>
            <a:off x="1387166" y="270189"/>
            <a:ext cx="9517547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CustomShape 7">
            <a:hlinkClick r:id="" action="ppaction://noaction">
              <a:snd r:embed="rId40" name="4_1.wav"/>
            </a:hlinkClick>
            <a:extLst>
              <a:ext uri="{FF2B5EF4-FFF2-40B4-BE49-F238E27FC236}">
                <a16:creationId xmlns:a16="http://schemas.microsoft.com/office/drawing/2014/main" id="{15E1BD2A-6316-4910-AF9F-BC40BDBDF023}"/>
              </a:ext>
            </a:extLst>
          </p:cNvPr>
          <p:cNvSpPr/>
          <p:nvPr/>
        </p:nvSpPr>
        <p:spPr>
          <a:xfrm>
            <a:off x="1435659" y="259681"/>
            <a:ext cx="910510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écris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numéros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dans le bon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ordre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C845A3FB-F0FE-4D82-85C4-0D9164C49DF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Rachel Hawkes / Emma Marsden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7A8497-5281-4B15-ABD4-9FD97F23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9E5428B4-7A76-4E1E-A19B-6AAC85B5D2DE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Which?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E8F10B99-B88B-45F6-B620-30700BF5A81C}"/>
              </a:ext>
            </a:extLst>
          </p:cNvPr>
          <p:cNvSpPr txBox="1"/>
          <p:nvPr/>
        </p:nvSpPr>
        <p:spPr>
          <a:xfrm>
            <a:off x="1418214" y="85644"/>
            <a:ext cx="102123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E52956-66E8-4960-9C4C-32BE7204B7AD}"/>
              </a:ext>
            </a:extLst>
          </p:cNvPr>
          <p:cNvSpPr txBox="1"/>
          <p:nvPr/>
        </p:nvSpPr>
        <p:spPr>
          <a:xfrm>
            <a:off x="1757061" y="4863650"/>
            <a:ext cx="900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Nous </a:t>
            </a:r>
            <a:r>
              <a:rPr kumimoji="0" lang="es-E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sommes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quel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jour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74C4B-CB79-4DBA-8B62-65754912CDAC}"/>
              </a:ext>
            </a:extLst>
          </p:cNvPr>
          <p:cNvSpPr txBox="1"/>
          <p:nvPr/>
        </p:nvSpPr>
        <p:spPr>
          <a:xfrm>
            <a:off x="2367193" y="5776952"/>
            <a:ext cx="689731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We are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 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?]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day is it?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138FB3-6879-4293-9916-33B686A96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7" y="72165"/>
            <a:ext cx="1712804" cy="1573296"/>
          </a:xfrm>
          <a:prstGeom prst="rect">
            <a:avLst/>
          </a:prstGeom>
        </p:spPr>
      </p:pic>
      <p:pic>
        <p:nvPicPr>
          <p:cNvPr id="26" name="Picture 2" descr="Warning, Exclamation, Caution, Sign">
            <a:extLst>
              <a:ext uri="{FF2B5EF4-FFF2-40B4-BE49-F238E27FC236}">
                <a16:creationId xmlns:a16="http://schemas.microsoft.com/office/drawing/2014/main" id="{A291B70E-70FC-443D-9D79-BFDD8340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08" y="5786980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D9DB7F-6BD1-48F8-BDB7-CDA45F3945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296" y="5315919"/>
            <a:ext cx="1478398" cy="1344782"/>
          </a:xfrm>
          <a:prstGeom prst="rect">
            <a:avLst/>
          </a:prstGeom>
        </p:spPr>
      </p:pic>
      <p:pic>
        <p:nvPicPr>
          <p:cNvPr id="28" name="Picture 8" descr="Number, Thirteen, 13, Rounded, Rectangle, Brown, White">
            <a:extLst>
              <a:ext uri="{FF2B5EF4-FFF2-40B4-BE49-F238E27FC236}">
                <a16:creationId xmlns:a16="http://schemas.microsoft.com/office/drawing/2014/main" id="{061B0EDE-CCC4-42F0-ABF7-443710CF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3" y="1744974"/>
            <a:ext cx="430472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14" descr="Number, Sixteen, 16, Rounded, Rectangle, Blue, White">
            <a:extLst>
              <a:ext uri="{FF2B5EF4-FFF2-40B4-BE49-F238E27FC236}">
                <a16:creationId xmlns:a16="http://schemas.microsoft.com/office/drawing/2014/main" id="{FF5E62E0-17B5-4F81-9E65-6F220462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1" y="1902089"/>
            <a:ext cx="450526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D25EC3-1138-47E9-B605-00416AA12A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098" y="1947703"/>
            <a:ext cx="370232" cy="2855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2D1C9DD-ECA5-44FF-B1CF-0141841C8880}"/>
              </a:ext>
            </a:extLst>
          </p:cNvPr>
          <p:cNvSpPr/>
          <p:nvPr/>
        </p:nvSpPr>
        <p:spPr>
          <a:xfrm>
            <a:off x="7321744" y="2258643"/>
            <a:ext cx="4751648" cy="2279473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we often say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it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we often use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(which) and 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(we are).</a:t>
            </a:r>
          </a:p>
        </p:txBody>
      </p:sp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q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nous_sommes_quel_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24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C845A3FB-F0FE-4D82-85C4-0D9164C49DF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Rachel Hawkes / Emma Marsden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7A8497-5281-4B15-ABD4-9FD97F23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9E5428B4-7A76-4E1E-A19B-6AAC85B5D2DE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Which?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E8F10B99-B88B-45F6-B620-30700BF5A81C}"/>
              </a:ext>
            </a:extLst>
          </p:cNvPr>
          <p:cNvSpPr txBox="1"/>
          <p:nvPr/>
        </p:nvSpPr>
        <p:spPr>
          <a:xfrm>
            <a:off x="1418214" y="85644"/>
            <a:ext cx="102123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E52956-66E8-4960-9C4C-32BE7204B7AD}"/>
              </a:ext>
            </a:extLst>
          </p:cNvPr>
          <p:cNvSpPr txBox="1"/>
          <p:nvPr/>
        </p:nvSpPr>
        <p:spPr>
          <a:xfrm>
            <a:off x="1468086" y="4823863"/>
            <a:ext cx="10112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Nous </a:t>
            </a:r>
            <a:r>
              <a:rPr kumimoji="0" lang="es-E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sommes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quelle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date</a:t>
            </a:r>
            <a:r>
              <a:rPr kumimoji="0" lang="es-E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?</a:t>
            </a:r>
            <a:endParaRPr kumimoji="0" lang="es-E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74C4B-CB79-4DBA-8B62-65754912CDAC}"/>
              </a:ext>
            </a:extLst>
          </p:cNvPr>
          <p:cNvSpPr txBox="1"/>
          <p:nvPr/>
        </p:nvSpPr>
        <p:spPr>
          <a:xfrm>
            <a:off x="2367193" y="5776952"/>
            <a:ext cx="689731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We are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date?]</a:t>
            </a:r>
            <a:br>
              <a:rPr kumimoji="0" lang="en-GB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24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What date is it?</a:t>
            </a:r>
            <a:endParaRPr kumimoji="0" lang="en-GB" sz="32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138FB3-6879-4293-9916-33B686A96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7" y="72165"/>
            <a:ext cx="1712804" cy="1573296"/>
          </a:xfrm>
          <a:prstGeom prst="rect">
            <a:avLst/>
          </a:prstGeom>
        </p:spPr>
      </p:pic>
      <p:pic>
        <p:nvPicPr>
          <p:cNvPr id="26" name="Picture 2" descr="Warning, Exclamation, Caution, Sign">
            <a:extLst>
              <a:ext uri="{FF2B5EF4-FFF2-40B4-BE49-F238E27FC236}">
                <a16:creationId xmlns:a16="http://schemas.microsoft.com/office/drawing/2014/main" id="{A291B70E-70FC-443D-9D79-BFDD8340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08" y="5786980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D9DB7F-6BD1-48F8-BDB7-CDA45F3945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296" y="5315919"/>
            <a:ext cx="1478398" cy="1344782"/>
          </a:xfrm>
          <a:prstGeom prst="rect">
            <a:avLst/>
          </a:prstGeom>
        </p:spPr>
      </p:pic>
      <p:pic>
        <p:nvPicPr>
          <p:cNvPr id="28" name="Picture 8" descr="Number, Thirteen, 13, Rounded, Rectangle, Brown, White">
            <a:extLst>
              <a:ext uri="{FF2B5EF4-FFF2-40B4-BE49-F238E27FC236}">
                <a16:creationId xmlns:a16="http://schemas.microsoft.com/office/drawing/2014/main" id="{061B0EDE-CCC4-42F0-ABF7-443710CF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3" y="1744974"/>
            <a:ext cx="430472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14" descr="Number, Sixteen, 16, Rounded, Rectangle, Blue, White">
            <a:extLst>
              <a:ext uri="{FF2B5EF4-FFF2-40B4-BE49-F238E27FC236}">
                <a16:creationId xmlns:a16="http://schemas.microsoft.com/office/drawing/2014/main" id="{FF5E62E0-17B5-4F81-9E65-6F220462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1" y="1902089"/>
            <a:ext cx="450526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D25EC3-1138-47E9-B605-00416AA12A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098" y="1947703"/>
            <a:ext cx="370232" cy="2855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2D1C9DD-ECA5-44FF-B1CF-0141841C8880}"/>
              </a:ext>
            </a:extLst>
          </p:cNvPr>
          <p:cNvSpPr/>
          <p:nvPr/>
        </p:nvSpPr>
        <p:spPr>
          <a:xfrm>
            <a:off x="7812818" y="1892412"/>
            <a:ext cx="4054872" cy="2789861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195869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singular masculine nouns,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singular feminine nouns. They sound almost the same.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71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_que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_nous_sommes_quelle_d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24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</a:pPr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quel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? </a:t>
            </a:r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|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quelle ? </a:t>
            </a:r>
            <a:r>
              <a:rPr lang="en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|</a:t>
            </a:r>
            <a:endParaRPr lang="en-GB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131543" y="777402"/>
            <a:ext cx="622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[which (m), which (f)]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52741-8AD9-4B2B-BF36-BF1EEADE5154}"/>
              </a:ext>
            </a:extLst>
          </p:cNvPr>
          <p:cNvSpPr txBox="1"/>
          <p:nvPr/>
        </p:nvSpPr>
        <p:spPr>
          <a:xfrm>
            <a:off x="204236" y="1421166"/>
            <a:ext cx="1175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Here are two ways to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say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today’s date: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B4B166-A3DA-4C2C-B8C7-7A7A911A1ED7}"/>
              </a:ext>
            </a:extLst>
          </p:cNvPr>
          <p:cNvSpPr txBox="1"/>
          <p:nvPr/>
        </p:nvSpPr>
        <p:spPr>
          <a:xfrm>
            <a:off x="221097" y="1936630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Compare: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A10A8-CE9D-4859-90E1-B9269548F0AF}"/>
              </a:ext>
            </a:extLst>
          </p:cNvPr>
          <p:cNvSpPr txBox="1"/>
          <p:nvPr/>
        </p:nvSpPr>
        <p:spPr>
          <a:xfrm>
            <a:off x="267235" y="2372224"/>
            <a:ext cx="471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10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novembre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73E3C-29D0-40EC-8D6D-0533C3A39842}"/>
              </a:ext>
            </a:extLst>
          </p:cNvPr>
          <p:cNvSpPr txBox="1"/>
          <p:nvPr/>
        </p:nvSpPr>
        <p:spPr>
          <a:xfrm>
            <a:off x="267235" y="2905560"/>
            <a:ext cx="6091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mercredi</a:t>
            </a: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10 </a:t>
            </a:r>
            <a:r>
              <a:rPr kumimoji="0" lang="en-GB" sz="24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novembre</a:t>
            </a: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45E1F-0275-45AE-BDA8-1AC30258E4D0}"/>
              </a:ext>
            </a:extLst>
          </p:cNvPr>
          <p:cNvSpPr txBox="1"/>
          <p:nvPr/>
        </p:nvSpPr>
        <p:spPr>
          <a:xfrm>
            <a:off x="6748266" y="2395313"/>
            <a:ext cx="3542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the 10</a:t>
            </a:r>
            <a:r>
              <a:rPr lang="en-GB" sz="2400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November.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1AFC87-04FC-4B01-99FB-DC873376F2A2}"/>
              </a:ext>
            </a:extLst>
          </p:cNvPr>
          <p:cNvSpPr txBox="1"/>
          <p:nvPr/>
        </p:nvSpPr>
        <p:spPr>
          <a:xfrm>
            <a:off x="6748266" y="2936408"/>
            <a:ext cx="57041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Wednesday</a:t>
            </a:r>
            <a:r>
              <a:rPr kumimoji="0" lang="en-GB" sz="24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10</a:t>
            </a:r>
            <a:r>
              <a:rPr kumimoji="0" lang="en-GB" sz="240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November.</a:t>
            </a:r>
            <a:endParaRPr kumimoji="0" lang="en-GB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F9D0783-B99D-41E3-8D4E-45AE42D1E755}"/>
              </a:ext>
            </a:extLst>
          </p:cNvPr>
          <p:cNvSpPr/>
          <p:nvPr/>
        </p:nvSpPr>
        <p:spPr>
          <a:xfrm>
            <a:off x="6358360" y="672978"/>
            <a:ext cx="3505084" cy="1255288"/>
          </a:xfrm>
          <a:prstGeom prst="wedgeRoundRectCallout">
            <a:avLst>
              <a:gd name="adj1" fmla="val -126471"/>
              <a:gd name="adj2" fmla="val 135406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you say the day you don’t use ‘le’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78DC8C-D2FC-41A7-A5E1-9D09ABD2FDCE}"/>
              </a:ext>
            </a:extLst>
          </p:cNvPr>
          <p:cNvSpPr txBox="1"/>
          <p:nvPr/>
        </p:nvSpPr>
        <p:spPr>
          <a:xfrm>
            <a:off x="267235" y="3515413"/>
            <a:ext cx="1175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ask questions about dates like this: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C3A4E2-B85A-4621-BAE5-EEF5F795A519}"/>
              </a:ext>
            </a:extLst>
          </p:cNvPr>
          <p:cNvSpPr txBox="1"/>
          <p:nvPr/>
        </p:nvSpPr>
        <p:spPr>
          <a:xfrm>
            <a:off x="267235" y="4069722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jour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470893-757E-4495-830F-60E42BB3A42F}"/>
              </a:ext>
            </a:extLst>
          </p:cNvPr>
          <p:cNvSpPr txBox="1"/>
          <p:nvPr/>
        </p:nvSpPr>
        <p:spPr>
          <a:xfrm>
            <a:off x="267235" y="4582086"/>
            <a:ext cx="3993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DCAB40-6A00-4E9E-9D2D-A3BBD466D889}"/>
              </a:ext>
            </a:extLst>
          </p:cNvPr>
          <p:cNvSpPr txBox="1"/>
          <p:nvPr/>
        </p:nvSpPr>
        <p:spPr>
          <a:xfrm>
            <a:off x="267235" y="5136395"/>
            <a:ext cx="430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FBEFFD-0562-48CC-8057-3368F600DB46}"/>
              </a:ext>
            </a:extLst>
          </p:cNvPr>
          <p:cNvSpPr txBox="1"/>
          <p:nvPr/>
        </p:nvSpPr>
        <p:spPr>
          <a:xfrm>
            <a:off x="267235" y="5690704"/>
            <a:ext cx="551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semaine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B89DCE-D86A-44F7-9725-E4ED8A6428D6}"/>
              </a:ext>
            </a:extLst>
          </p:cNvPr>
          <p:cNvSpPr txBox="1"/>
          <p:nvPr/>
        </p:nvSpPr>
        <p:spPr>
          <a:xfrm>
            <a:off x="6748267" y="4045362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day is it?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E17513-9CEC-491E-8567-419176ABF4BA}"/>
              </a:ext>
            </a:extLst>
          </p:cNvPr>
          <p:cNvSpPr txBox="1"/>
          <p:nvPr/>
        </p:nvSpPr>
        <p:spPr>
          <a:xfrm>
            <a:off x="6748266" y="4603058"/>
            <a:ext cx="273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month is it?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72CE1E-4E3B-4C0B-8B7F-BF3021598748}"/>
              </a:ext>
            </a:extLst>
          </p:cNvPr>
          <p:cNvSpPr txBox="1"/>
          <p:nvPr/>
        </p:nvSpPr>
        <p:spPr>
          <a:xfrm>
            <a:off x="6748266" y="5136394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date is it?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E79F69-ACDC-4125-B30F-A3BFD4AC255E}"/>
              </a:ext>
            </a:extLst>
          </p:cNvPr>
          <p:cNvSpPr txBox="1"/>
          <p:nvPr/>
        </p:nvSpPr>
        <p:spPr>
          <a:xfrm>
            <a:off x="6748267" y="5690703"/>
            <a:ext cx="3789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Which week are we in?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3F148620-3E85-4FB5-8AA5-5221DCDB32E0}"/>
              </a:ext>
            </a:extLst>
          </p:cNvPr>
          <p:cNvSpPr/>
          <p:nvPr/>
        </p:nvSpPr>
        <p:spPr>
          <a:xfrm>
            <a:off x="6358360" y="464695"/>
            <a:ext cx="3505084" cy="1485745"/>
          </a:xfrm>
          <a:prstGeom prst="wedgeRoundRectCallout">
            <a:avLst>
              <a:gd name="adj1" fmla="val -140156"/>
              <a:gd name="adj2" fmla="val 83522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 that in French we use cardinal numbers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dates (no </a:t>
            </a:r>
            <a:r>
              <a:rPr kumimoji="0" lang="en-GB" sz="2400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40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400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CD742CB8-B023-4731-8B5D-2166BAA4F42F}"/>
              </a:ext>
            </a:extLst>
          </p:cNvPr>
          <p:cNvSpPr/>
          <p:nvPr/>
        </p:nvSpPr>
        <p:spPr>
          <a:xfrm>
            <a:off x="9074638" y="3315209"/>
            <a:ext cx="3016484" cy="1282395"/>
          </a:xfrm>
          <a:prstGeom prst="wedgeRoundRectCallout">
            <a:avLst>
              <a:gd name="adj1" fmla="val -15921"/>
              <a:gd name="adj2" fmla="val 84691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jour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mois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masculine;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semaine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feminine.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648C96-9319-413A-B963-A84B1782EFB3}"/>
              </a:ext>
            </a:extLst>
          </p:cNvPr>
          <p:cNvSpPr txBox="1"/>
          <p:nvPr/>
        </p:nvSpPr>
        <p:spPr>
          <a:xfrm>
            <a:off x="267234" y="6295712"/>
            <a:ext cx="4963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3E8CAB-97DE-49C9-A4B6-30D76D1F8F5B}"/>
              </a:ext>
            </a:extLst>
          </p:cNvPr>
          <p:cNvSpPr txBox="1"/>
          <p:nvPr/>
        </p:nvSpPr>
        <p:spPr>
          <a:xfrm>
            <a:off x="6748266" y="6295711"/>
            <a:ext cx="3884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Which season are we in?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dd_W4_7.1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dd_W4_7.2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nous_sommes_quel_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us_sommes_quel_mo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nous_sommes_quelle_d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_nous_sommes_en_quelle_sema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_nous_sommes_en_quelle_s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11" grpId="0"/>
      <p:bldP spid="12" grpId="0"/>
      <p:bldP spid="17" grpId="0" animBg="1"/>
      <p:bldP spid="18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35" grpId="0" animBg="1"/>
      <p:bldP spid="36" grpId="0" animBg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Adèle gets lots of messages.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2" name="CustomShape 8"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-3895661" y="-2677483"/>
            <a:ext cx="847134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1-5 et le mot correct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et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anglais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B4432-5146-4FCB-9339-AF98E6E82F50}"/>
              </a:ext>
            </a:extLst>
          </p:cNvPr>
          <p:cNvSpPr txBox="1"/>
          <p:nvPr/>
        </p:nvSpPr>
        <p:spPr>
          <a:xfrm>
            <a:off x="9977151" y="568888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9005E-A1D0-43F5-8CAA-8B7CB84253B7}"/>
              </a:ext>
            </a:extLst>
          </p:cNvPr>
          <p:cNvSpPr txBox="1"/>
          <p:nvPr/>
        </p:nvSpPr>
        <p:spPr>
          <a:xfrm>
            <a:off x="9974372" y="373770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E98A6-4588-4F99-A09A-AD3A3E925270}"/>
              </a:ext>
            </a:extLst>
          </p:cNvPr>
          <p:cNvSpPr txBox="1"/>
          <p:nvPr/>
        </p:nvSpPr>
        <p:spPr>
          <a:xfrm>
            <a:off x="3990872" y="579244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88093" y="383239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1279-333B-453F-B9FA-6D14DCBBBFF4}"/>
              </a:ext>
            </a:extLst>
          </p:cNvPr>
          <p:cNvSpPr txBox="1"/>
          <p:nvPr/>
        </p:nvSpPr>
        <p:spPr>
          <a:xfrm>
            <a:off x="5195531" y="194753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2654560" y="37948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2627919" y="71144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4711772" y="185722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2118893" y="1402261"/>
            <a:ext cx="2433570" cy="949474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2056733" y="1338667"/>
            <a:ext cx="2473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quelle </a:t>
            </a:r>
            <a:b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jour | date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352035" y="120312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8BB9-4907-432F-9B6E-52E1D914C9D7}"/>
              </a:ext>
            </a:extLst>
          </p:cNvPr>
          <p:cNvSpPr txBox="1"/>
          <p:nvPr/>
        </p:nvSpPr>
        <p:spPr>
          <a:xfrm>
            <a:off x="5195531" y="131245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FC432-5E19-4F84-B63E-E189C50EEB68}"/>
              </a:ext>
            </a:extLst>
          </p:cNvPr>
          <p:cNvSpPr txBox="1"/>
          <p:nvPr/>
        </p:nvSpPr>
        <p:spPr>
          <a:xfrm>
            <a:off x="5880471" y="134002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B93CCC8-FA2B-41F8-B88F-A8C6BA420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48" y="1850097"/>
            <a:ext cx="498794" cy="5195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4548B4-4D5C-4D2B-AF47-3AB7ED5CC829}"/>
              </a:ext>
            </a:extLst>
          </p:cNvPr>
          <p:cNvSpPr txBox="1"/>
          <p:nvPr/>
        </p:nvSpPr>
        <p:spPr>
          <a:xfrm>
            <a:off x="5880471" y="197511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0189" y="3298661"/>
            <a:ext cx="2392549" cy="1020839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03043" y="3456896"/>
            <a:ext cx="2498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date |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mois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88093" y="320618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3033" y="3233758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D2934C2-8098-45CF-A325-CD66B455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24" y="3767791"/>
            <a:ext cx="498794" cy="5195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3033" y="386884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month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6468" y="3096852"/>
            <a:ext cx="2392549" cy="1252365"/>
          </a:xfrm>
          <a:prstGeom prst="wedgeRoundRectCallout">
            <a:avLst>
              <a:gd name="adj1" fmla="val 24066"/>
              <a:gd name="adj2" fmla="val 5800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890961" y="3046183"/>
            <a:ext cx="2392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Mercredi</a:t>
            </a:r>
            <a:r>
              <a:rPr lang="en-GB" sz="20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. </a:t>
            </a:r>
            <a:r>
              <a:rPr lang="en-GB" sz="2000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Mais</a:t>
            </a:r>
            <a:r>
              <a:rPr lang="en-GB" sz="20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nous </a:t>
            </a:r>
            <a:r>
              <a:rPr lang="en-GB" sz="2000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sommes</a:t>
            </a:r>
            <a:r>
              <a:rPr lang="en-GB" sz="2000" noProof="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noProof="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le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mois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| date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191836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EAB5EB-25F7-49A6-977E-49CE777EE45D}"/>
              </a:ext>
            </a:extLst>
          </p:cNvPr>
          <p:cNvSpPr txBox="1"/>
          <p:nvPr/>
        </p:nvSpPr>
        <p:spPr>
          <a:xfrm>
            <a:off x="9974372" y="310261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F1DD4E-FFF1-4DA3-AC02-61BC5E24341C}"/>
              </a:ext>
            </a:extLst>
          </p:cNvPr>
          <p:cNvSpPr txBox="1"/>
          <p:nvPr/>
        </p:nvSpPr>
        <p:spPr>
          <a:xfrm>
            <a:off x="10659312" y="3130189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month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C275BE0-8301-4B7A-AA48-96DAE94FCD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518" y="3607817"/>
            <a:ext cx="498794" cy="51957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FA14D0B-96C7-4D75-8279-19937D497A9F}"/>
              </a:ext>
            </a:extLst>
          </p:cNvPr>
          <p:cNvSpPr txBox="1"/>
          <p:nvPr/>
        </p:nvSpPr>
        <p:spPr>
          <a:xfrm>
            <a:off x="10659312" y="376527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17745" y="5225397"/>
            <a:ext cx="2392549" cy="1010636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98209" y="5177387"/>
            <a:ext cx="2395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Avril ? Nous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date |jour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ED6C2-96D8-4F81-B8D6-2091DED743C4}"/>
              </a:ext>
            </a:extLst>
          </p:cNvPr>
          <p:cNvSpPr txBox="1"/>
          <p:nvPr/>
        </p:nvSpPr>
        <p:spPr>
          <a:xfrm>
            <a:off x="3990872" y="515736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FC993E-93FB-4EB3-B5B0-45DD68D7A7B3}"/>
              </a:ext>
            </a:extLst>
          </p:cNvPr>
          <p:cNvSpPr txBox="1"/>
          <p:nvPr/>
        </p:nvSpPr>
        <p:spPr>
          <a:xfrm>
            <a:off x="4675812" y="518493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384A492-50C0-4D41-9C7E-D40A807B1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15" y="5716457"/>
            <a:ext cx="498794" cy="51957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0DB56D6-06F6-4E51-B6E3-9F906DDAD7E3}"/>
              </a:ext>
            </a:extLst>
          </p:cNvPr>
          <p:cNvSpPr txBox="1"/>
          <p:nvPr/>
        </p:nvSpPr>
        <p:spPr>
          <a:xfrm>
            <a:off x="4675812" y="582002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09539" y="445278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926468" y="5064913"/>
            <a:ext cx="2392549" cy="1092938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6868660" y="5119785"/>
            <a:ext cx="2395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, nous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jour |date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94615" y="494446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E5569-4463-484E-89A3-1CE67BF3C788}"/>
              </a:ext>
            </a:extLst>
          </p:cNvPr>
          <p:cNvSpPr txBox="1"/>
          <p:nvPr/>
        </p:nvSpPr>
        <p:spPr>
          <a:xfrm>
            <a:off x="9977151" y="505379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36EEA6-FCC1-4D4E-B943-E23EB4F45E10}"/>
              </a:ext>
            </a:extLst>
          </p:cNvPr>
          <p:cNvSpPr txBox="1"/>
          <p:nvPr/>
        </p:nvSpPr>
        <p:spPr>
          <a:xfrm>
            <a:off x="10662091" y="508136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434EDCA-40E1-4BA4-A6C2-80556438B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271" y="4935523"/>
            <a:ext cx="498794" cy="51957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CE8A91A-A765-4E9C-A7AA-A4C332CFE7EB}"/>
              </a:ext>
            </a:extLst>
          </p:cNvPr>
          <p:cNvSpPr txBox="1"/>
          <p:nvPr/>
        </p:nvSpPr>
        <p:spPr>
          <a:xfrm>
            <a:off x="10662091" y="571645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48E67-4BB4-4DF1-892D-7D4D190E4B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-386425" y="1123203"/>
            <a:ext cx="2307281" cy="1703826"/>
          </a:xfrm>
          <a:prstGeom prst="rect">
            <a:avLst/>
          </a:prstGeom>
        </p:spPr>
      </p:pic>
      <p:pic>
        <p:nvPicPr>
          <p:cNvPr id="69" name="Picture 68" descr="Map&#10;&#10;Description automatically generated">
            <a:extLst>
              <a:ext uri="{FF2B5EF4-FFF2-40B4-BE49-F238E27FC236}">
                <a16:creationId xmlns:a16="http://schemas.microsoft.com/office/drawing/2014/main" id="{3754C15D-FFF6-4850-937A-1B946050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37" y="464253"/>
            <a:ext cx="3467509" cy="2335434"/>
          </a:xfrm>
          <a:prstGeom prst="rect">
            <a:avLst/>
          </a:prstGeom>
        </p:spPr>
      </p:pic>
      <p:sp>
        <p:nvSpPr>
          <p:cNvPr id="67" name="CustomShape 8">
            <a:extLst>
              <a:ext uri="{FF2B5EF4-FFF2-40B4-BE49-F238E27FC236}">
                <a16:creationId xmlns:a16="http://schemas.microsoft.com/office/drawing/2014/main" id="{353AB394-9275-4DD7-9CFC-5D736559388A}"/>
              </a:ext>
            </a:extLst>
          </p:cNvPr>
          <p:cNvSpPr/>
          <p:nvPr/>
        </p:nvSpPr>
        <p:spPr>
          <a:xfrm>
            <a:off x="4692184" y="30420"/>
            <a:ext cx="479842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What are people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asking her?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CA844B-C288-40CD-8335-57177643656B}"/>
              </a:ext>
            </a:extLst>
          </p:cNvPr>
          <p:cNvSpPr/>
          <p:nvPr/>
        </p:nvSpPr>
        <p:spPr>
          <a:xfrm>
            <a:off x="2398426" y="2020192"/>
            <a:ext cx="779489" cy="2865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7E75938-83D7-4621-957D-3F6E3666D100}"/>
              </a:ext>
            </a:extLst>
          </p:cNvPr>
          <p:cNvSpPr/>
          <p:nvPr/>
        </p:nvSpPr>
        <p:spPr>
          <a:xfrm>
            <a:off x="998209" y="3867605"/>
            <a:ext cx="779489" cy="2865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C98A4170-5D5F-4852-9B0C-9913B54A6667}"/>
              </a:ext>
            </a:extLst>
          </p:cNvPr>
          <p:cNvSpPr/>
          <p:nvPr/>
        </p:nvSpPr>
        <p:spPr>
          <a:xfrm>
            <a:off x="1093760" y="5865102"/>
            <a:ext cx="779489" cy="2865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4BA24DB-DDD4-4460-A6DA-1BEFD7361D8D}"/>
              </a:ext>
            </a:extLst>
          </p:cNvPr>
          <p:cNvSpPr/>
          <p:nvPr/>
        </p:nvSpPr>
        <p:spPr>
          <a:xfrm>
            <a:off x="7236792" y="4029710"/>
            <a:ext cx="779489" cy="2865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A71CF443-830C-4AE7-A8BF-B3B3D362DE03}"/>
              </a:ext>
            </a:extLst>
          </p:cNvPr>
          <p:cNvSpPr/>
          <p:nvPr/>
        </p:nvSpPr>
        <p:spPr>
          <a:xfrm>
            <a:off x="7831721" y="5783618"/>
            <a:ext cx="779489" cy="2865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Graphic 72" descr="Teacher">
            <a:extLst>
              <a:ext uri="{FF2B5EF4-FFF2-40B4-BE49-F238E27FC236}">
                <a16:creationId xmlns:a16="http://schemas.microsoft.com/office/drawing/2014/main" id="{01E63F69-4FCA-4D18-A2F9-7D11BAA5D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4314" y="282446"/>
            <a:ext cx="914400" cy="914400"/>
          </a:xfrm>
          <a:prstGeom prst="rect">
            <a:avLst/>
          </a:prstGeom>
        </p:spPr>
      </p:pic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C4BFE9B1-14AC-40E6-88D4-1E46E2E1FB4F}"/>
              </a:ext>
            </a:extLst>
          </p:cNvPr>
          <p:cNvSpPr/>
          <p:nvPr/>
        </p:nvSpPr>
        <p:spPr>
          <a:xfrm>
            <a:off x="1236952" y="483980"/>
            <a:ext cx="8588158" cy="547644"/>
          </a:xfrm>
          <a:prstGeom prst="wedgeRoundRectCallout">
            <a:avLst>
              <a:gd name="adj1" fmla="val -56193"/>
              <a:gd name="adj2" fmla="val -835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CustomShape 7">
            <a:hlinkClick r:id="" action="ppaction://noaction">
              <a:snd r:embed="rId9" name="Add_W4_8.1M.wav"/>
            </a:hlinkClick>
            <a:extLst>
              <a:ext uri="{FF2B5EF4-FFF2-40B4-BE49-F238E27FC236}">
                <a16:creationId xmlns:a16="http://schemas.microsoft.com/office/drawing/2014/main" id="{95E84F81-6D1E-4996-8C16-58F7D768733A}"/>
              </a:ext>
            </a:extLst>
          </p:cNvPr>
          <p:cNvSpPr/>
          <p:nvPr/>
        </p:nvSpPr>
        <p:spPr>
          <a:xfrm>
            <a:off x="1236951" y="530647"/>
            <a:ext cx="9239737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Choisis le mot correct en français et en anglais de 1 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à 5.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/>
      <p:bldP spid="31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 animBg="1"/>
      <p:bldP spid="63" grpId="0" animBg="1"/>
      <p:bldP spid="64" grpId="0" animBg="1"/>
      <p:bldP spid="66" grpId="0" animBg="1"/>
      <p:bldP spid="2" grpId="0" animBg="1"/>
      <p:bldP spid="68" grpId="0" animBg="1"/>
      <p:bldP spid="70" grpId="0" animBg="1"/>
      <p:bldP spid="71" grpId="0" animBg="1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466" y="1087671"/>
            <a:ext cx="769143" cy="769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7186" y="1800649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477D345-8016-4529-9DD1-15275A30BB5F}"/>
              </a:ext>
            </a:extLst>
          </p:cNvPr>
          <p:cNvSpPr/>
          <p:nvPr/>
        </p:nvSpPr>
        <p:spPr>
          <a:xfrm>
            <a:off x="355135" y="1274009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hlinkClick r:id="" action="ppaction://noaction">
              <a:snd r:embed="rId4" name="Add_W4_9.1.wav"/>
            </a:hlinkClick>
            <a:extLst>
              <a:ext uri="{FF2B5EF4-FFF2-40B4-BE49-F238E27FC236}">
                <a16:creationId xmlns:a16="http://schemas.microsoft.com/office/drawing/2014/main" id="{2A914A8C-F8A5-40C6-A4DA-15E2C407B2BD}"/>
              </a:ext>
            </a:extLst>
          </p:cNvPr>
          <p:cNvSpPr txBox="1"/>
          <p:nvPr/>
        </p:nvSpPr>
        <p:spPr>
          <a:xfrm>
            <a:off x="3451534" y="86131"/>
            <a:ext cx="4985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Claudine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des messages.</a:t>
            </a:r>
          </a:p>
        </p:txBody>
      </p:sp>
      <p:sp>
        <p:nvSpPr>
          <p:cNvPr id="59" name="TextBox 58">
            <a:hlinkClick r:id="" action="ppaction://noaction">
              <a:snd r:embed="rId5" name="Add_W4_9.2.wav"/>
            </a:hlinkClick>
            <a:extLst>
              <a:ext uri="{FF2B5EF4-FFF2-40B4-BE49-F238E27FC236}">
                <a16:creationId xmlns:a16="http://schemas.microsoft.com/office/drawing/2014/main" id="{D15B9A27-7637-4CCA-B09A-A2833268248E}"/>
              </a:ext>
            </a:extLst>
          </p:cNvPr>
          <p:cNvSpPr txBox="1"/>
          <p:nvPr/>
        </p:nvSpPr>
        <p:spPr>
          <a:xfrm>
            <a:off x="232429" y="628108"/>
            <a:ext cx="3325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demandent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quoi ?</a:t>
            </a:r>
          </a:p>
        </p:txBody>
      </p:sp>
      <p:pic>
        <p:nvPicPr>
          <p:cNvPr id="60" name="Picture 59" descr="Icon&#10;&#10;Description automatically generated">
            <a:hlinkClick r:id="" action="ppaction://noaction">
              <a:snd r:embed="rId6" name="s9_1.wav"/>
            </a:hlinkClick>
            <a:extLst>
              <a:ext uri="{FF2B5EF4-FFF2-40B4-BE49-F238E27FC236}">
                <a16:creationId xmlns:a16="http://schemas.microsoft.com/office/drawing/2014/main" id="{98D6CB0E-08A2-4916-8EFB-0B9DAF0B3D0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4" y="127400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BD75F3B-74D7-47B1-BF57-E37DE0C67EC8}"/>
              </a:ext>
            </a:extLst>
          </p:cNvPr>
          <p:cNvSpPr txBox="1"/>
          <p:nvPr/>
        </p:nvSpPr>
        <p:spPr>
          <a:xfrm>
            <a:off x="12242" y="1274008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354F1E0-5ED5-44C7-AE08-758BEFA0C979}"/>
              </a:ext>
            </a:extLst>
          </p:cNvPr>
          <p:cNvSpPr/>
          <p:nvPr/>
        </p:nvSpPr>
        <p:spPr>
          <a:xfrm>
            <a:off x="355134" y="3146892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B9C0068-3B71-4848-93E7-D8F4CA13EA3E}"/>
              </a:ext>
            </a:extLst>
          </p:cNvPr>
          <p:cNvSpPr/>
          <p:nvPr/>
        </p:nvSpPr>
        <p:spPr>
          <a:xfrm>
            <a:off x="355134" y="5019776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34648A-B62D-413F-BCB4-855136FDFED9}"/>
              </a:ext>
            </a:extLst>
          </p:cNvPr>
          <p:cNvSpPr/>
          <p:nvPr/>
        </p:nvSpPr>
        <p:spPr>
          <a:xfrm>
            <a:off x="4182978" y="1274009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" name="Picture 64" descr="Icon&#10;&#10;Description automatically generated">
            <a:hlinkClick r:id="" action="ppaction://noaction">
              <a:snd r:embed="rId8" name="s9_5.wav"/>
            </a:hlinkClick>
            <a:extLst>
              <a:ext uri="{FF2B5EF4-FFF2-40B4-BE49-F238E27FC236}">
                <a16:creationId xmlns:a16="http://schemas.microsoft.com/office/drawing/2014/main" id="{64095110-B3EB-4E61-A43C-D1A8AD3CF1C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77" y="127400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6C6CFD6-299B-4B26-A0C4-F0904C7CCA9C}"/>
              </a:ext>
            </a:extLst>
          </p:cNvPr>
          <p:cNvSpPr/>
          <p:nvPr/>
        </p:nvSpPr>
        <p:spPr>
          <a:xfrm>
            <a:off x="4182977" y="3146892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6CEB660-4E03-4924-B6A6-67B1086AC744}"/>
              </a:ext>
            </a:extLst>
          </p:cNvPr>
          <p:cNvSpPr/>
          <p:nvPr/>
        </p:nvSpPr>
        <p:spPr>
          <a:xfrm>
            <a:off x="4182977" y="5019776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064D3A1-5EEE-4FD4-8BDD-5F7EC8BC906F}"/>
              </a:ext>
            </a:extLst>
          </p:cNvPr>
          <p:cNvSpPr txBox="1"/>
          <p:nvPr/>
        </p:nvSpPr>
        <p:spPr>
          <a:xfrm>
            <a:off x="23385" y="3083540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A3F00A0-E786-426D-ABBD-5E8E94FD7541}"/>
              </a:ext>
            </a:extLst>
          </p:cNvPr>
          <p:cNvSpPr txBox="1"/>
          <p:nvPr/>
        </p:nvSpPr>
        <p:spPr>
          <a:xfrm>
            <a:off x="2520" y="4986459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CA318F6-111D-4895-92B1-6E652CB1B1FB}"/>
              </a:ext>
            </a:extLst>
          </p:cNvPr>
          <p:cNvSpPr txBox="1"/>
          <p:nvPr/>
        </p:nvSpPr>
        <p:spPr>
          <a:xfrm>
            <a:off x="3835430" y="1307325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5CF7598-AA38-4947-8FED-B1725B335F4F}"/>
              </a:ext>
            </a:extLst>
          </p:cNvPr>
          <p:cNvSpPr txBox="1"/>
          <p:nvPr/>
        </p:nvSpPr>
        <p:spPr>
          <a:xfrm>
            <a:off x="3846573" y="3116857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2052661-98BD-437B-8C21-5D31BCF3C934}"/>
              </a:ext>
            </a:extLst>
          </p:cNvPr>
          <p:cNvSpPr txBox="1"/>
          <p:nvPr/>
        </p:nvSpPr>
        <p:spPr>
          <a:xfrm>
            <a:off x="3825708" y="5019776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73" name="Picture 72" descr="Icon&#10;&#10;Description automatically generated">
            <a:hlinkClick r:id="" action="ppaction://noaction">
              <a:snd r:embed="rId9" name="s9_6.wav"/>
            </a:hlinkClick>
            <a:extLst>
              <a:ext uri="{FF2B5EF4-FFF2-40B4-BE49-F238E27FC236}">
                <a16:creationId xmlns:a16="http://schemas.microsoft.com/office/drawing/2014/main" id="{E1F726FA-220A-4398-B950-76B0E5311C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00" y="5006465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86B8871-C798-485C-87BB-913864CB166C}"/>
              </a:ext>
            </a:extLst>
          </p:cNvPr>
          <p:cNvSpPr txBox="1"/>
          <p:nvPr/>
        </p:nvSpPr>
        <p:spPr>
          <a:xfrm>
            <a:off x="1394274" y="1507039"/>
            <a:ext cx="257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sommes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mois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b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Juillet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D6C6194-6CA5-4153-A633-2A1E7D23ADE3}"/>
              </a:ext>
            </a:extLst>
          </p:cNvPr>
          <p:cNvSpPr txBox="1"/>
          <p:nvPr/>
        </p:nvSpPr>
        <p:spPr>
          <a:xfrm>
            <a:off x="1238451" y="3432380"/>
            <a:ext cx="257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sommes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jour,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5DCEFAF-3127-412B-B3A4-1B0E97657699}"/>
              </a:ext>
            </a:extLst>
          </p:cNvPr>
          <p:cNvSpPr txBox="1"/>
          <p:nvPr/>
        </p:nvSpPr>
        <p:spPr>
          <a:xfrm>
            <a:off x="1104377" y="5039162"/>
            <a:ext cx="257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Claudine, nous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sommes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quelle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saison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maintenant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FDE50F9-F62E-4DA7-98C4-2711490AD32F}"/>
              </a:ext>
            </a:extLst>
          </p:cNvPr>
          <p:cNvSpPr txBox="1"/>
          <p:nvPr/>
        </p:nvSpPr>
        <p:spPr>
          <a:xfrm>
            <a:off x="4873420" y="1596760"/>
            <a:ext cx="257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sommes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quelle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semaine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6B45CCE-7CA1-45FD-A1CC-703FFCC475E0}"/>
              </a:ext>
            </a:extLst>
          </p:cNvPr>
          <p:cNvSpPr txBox="1"/>
          <p:nvPr/>
        </p:nvSpPr>
        <p:spPr>
          <a:xfrm>
            <a:off x="5227530" y="3343941"/>
            <a:ext cx="270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sommes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quelle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date ? 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38AD23-D650-4751-B907-4F9764978E24}"/>
              </a:ext>
            </a:extLst>
          </p:cNvPr>
          <p:cNvSpPr txBox="1"/>
          <p:nvPr/>
        </p:nvSpPr>
        <p:spPr>
          <a:xfrm>
            <a:off x="4941942" y="5269611"/>
            <a:ext cx="270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jour, Claudine ?</a:t>
            </a:r>
          </a:p>
        </p:txBody>
      </p:sp>
      <p:pic>
        <p:nvPicPr>
          <p:cNvPr id="82" name="Picture 8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90AD831-8678-4AC1-ADD0-047D4FE16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6752" y="81287"/>
            <a:ext cx="1170514" cy="1515474"/>
          </a:xfrm>
          <a:prstGeom prst="rect">
            <a:avLst/>
          </a:prstGeom>
        </p:spPr>
      </p:pic>
      <p:pic>
        <p:nvPicPr>
          <p:cNvPr id="84" name="Picture 83" descr="Icon&#10;&#10;Description automatically generated">
            <a:hlinkClick r:id="" action="ppaction://noaction">
              <a:snd r:embed="rId11" name="s9_2.wav"/>
            </a:hlinkClick>
            <a:extLst>
              <a:ext uri="{FF2B5EF4-FFF2-40B4-BE49-F238E27FC236}">
                <a16:creationId xmlns:a16="http://schemas.microsoft.com/office/drawing/2014/main" id="{97F5E0F0-43C0-4B0A-852F-7E11BE366DC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6" y="3131243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7" name="Picture 86" descr="Icon&#10;&#10;Description automatically generated">
            <a:hlinkClick r:id="" action="ppaction://noaction">
              <a:snd r:embed="rId12" name="7_nous_sommes_quelle_date.wav"/>
            </a:hlinkClick>
            <a:extLst>
              <a:ext uri="{FF2B5EF4-FFF2-40B4-BE49-F238E27FC236}">
                <a16:creationId xmlns:a16="http://schemas.microsoft.com/office/drawing/2014/main" id="{ED7983B2-AC4C-4809-9346-5A02D5E1B04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50" y="313124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55339E52-1CC0-4C89-8550-827DDE112D2E}"/>
              </a:ext>
            </a:extLst>
          </p:cNvPr>
          <p:cNvSpPr txBox="1"/>
          <p:nvPr/>
        </p:nvSpPr>
        <p:spPr>
          <a:xfrm>
            <a:off x="7730448" y="1595266"/>
            <a:ext cx="4447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Cherche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réponse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correspondante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91" name="Table 13">
            <a:extLst>
              <a:ext uri="{FF2B5EF4-FFF2-40B4-BE49-F238E27FC236}">
                <a16:creationId xmlns:a16="http://schemas.microsoft.com/office/drawing/2014/main" id="{6BA8C528-F197-41C2-9730-4028456D7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79390"/>
              </p:ext>
            </p:extLst>
          </p:nvPr>
        </p:nvGraphicFramePr>
        <p:xfrm>
          <a:off x="7929981" y="2362101"/>
          <a:ext cx="4048659" cy="4412560"/>
        </p:xfrm>
        <a:graphic>
          <a:graphicData uri="http://schemas.openxmlformats.org/drawingml/2006/table">
            <a:tbl>
              <a:tblPr firstRow="1" bandRow="1"/>
              <a:tblGrid>
                <a:gridCol w="500787">
                  <a:extLst>
                    <a:ext uri="{9D8B030D-6E8A-4147-A177-3AD203B41FA5}">
                      <a16:colId xmlns:a16="http://schemas.microsoft.com/office/drawing/2014/main" val="4274493765"/>
                    </a:ext>
                  </a:extLst>
                </a:gridCol>
                <a:gridCol w="3547872">
                  <a:extLst>
                    <a:ext uri="{9D8B030D-6E8A-4147-A177-3AD203B41FA5}">
                      <a16:colId xmlns:a16="http://schemas.microsoft.com/office/drawing/2014/main" val="4063294849"/>
                    </a:ext>
                  </a:extLst>
                </a:gridCol>
              </a:tblGrid>
              <a:tr h="7898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25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septembre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659549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Non, nous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mois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décembre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316944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automne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03819"/>
                  </a:ext>
                </a:extLst>
              </a:tr>
              <a:tr h="7898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514787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3.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697714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anniversaire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4440"/>
                  </a:ext>
                </a:extLst>
              </a:tr>
            </a:tbl>
          </a:graphicData>
        </a:graphic>
      </p:graphicFrame>
      <p:sp>
        <p:nvSpPr>
          <p:cNvPr id="92" name="TextBox 91">
            <a:extLst>
              <a:ext uri="{FF2B5EF4-FFF2-40B4-BE49-F238E27FC236}">
                <a16:creationId xmlns:a16="http://schemas.microsoft.com/office/drawing/2014/main" id="{7EB7A74E-EC36-4B2F-818D-E4B255FD67B5}"/>
              </a:ext>
            </a:extLst>
          </p:cNvPr>
          <p:cNvSpPr txBox="1"/>
          <p:nvPr/>
        </p:nvSpPr>
        <p:spPr>
          <a:xfrm>
            <a:off x="366277" y="2157325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834BF6A-FAD2-4123-8F33-C113C8F65989}"/>
              </a:ext>
            </a:extLst>
          </p:cNvPr>
          <p:cNvSpPr txBox="1"/>
          <p:nvPr/>
        </p:nvSpPr>
        <p:spPr>
          <a:xfrm>
            <a:off x="298079" y="3989772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F12CBD-B0F5-4D33-A79B-9A9716098364}"/>
              </a:ext>
            </a:extLst>
          </p:cNvPr>
          <p:cNvSpPr txBox="1"/>
          <p:nvPr/>
        </p:nvSpPr>
        <p:spPr>
          <a:xfrm>
            <a:off x="352649" y="5820991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471BB2B-F4BD-43CD-8856-D50280748F95}"/>
              </a:ext>
            </a:extLst>
          </p:cNvPr>
          <p:cNvSpPr txBox="1"/>
          <p:nvPr/>
        </p:nvSpPr>
        <p:spPr>
          <a:xfrm>
            <a:off x="4304513" y="2094663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63E59C0-2D39-47A5-AA04-D0F4C02099A2}"/>
              </a:ext>
            </a:extLst>
          </p:cNvPr>
          <p:cNvSpPr txBox="1"/>
          <p:nvPr/>
        </p:nvSpPr>
        <p:spPr>
          <a:xfrm>
            <a:off x="4267970" y="3934063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5E1CA21-BFE3-4A91-8B2E-C0283E0E768F}"/>
              </a:ext>
            </a:extLst>
          </p:cNvPr>
          <p:cNvSpPr txBox="1"/>
          <p:nvPr/>
        </p:nvSpPr>
        <p:spPr>
          <a:xfrm>
            <a:off x="4288049" y="5839250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</a:t>
            </a:r>
          </a:p>
        </p:txBody>
      </p:sp>
      <p:pic>
        <p:nvPicPr>
          <p:cNvPr id="98" name="Picture 97" descr="Icon&#10;&#10;Description automatically generated">
            <a:hlinkClick r:id="" action="ppaction://noaction">
              <a:snd r:embed="rId13" name="s9_3.wav"/>
            </a:hlinkClick>
            <a:extLst>
              <a:ext uri="{FF2B5EF4-FFF2-40B4-BE49-F238E27FC236}">
                <a16:creationId xmlns:a16="http://schemas.microsoft.com/office/drawing/2014/main" id="{32D284FF-4F4D-447B-AB92-8EAD762AF9F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7" y="4986459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9C6B12-798D-45F3-8649-DB8D3552FDE8}"/>
              </a:ext>
            </a:extLst>
          </p:cNvPr>
          <p:cNvSpPr/>
          <p:nvPr/>
        </p:nvSpPr>
        <p:spPr>
          <a:xfrm>
            <a:off x="8461902" y="3301931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FDE35FDD-48E6-4EBB-B4ED-21D2468ADE8A}"/>
              </a:ext>
            </a:extLst>
          </p:cNvPr>
          <p:cNvSpPr/>
          <p:nvPr/>
        </p:nvSpPr>
        <p:spPr>
          <a:xfrm>
            <a:off x="8517186" y="4674984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1F5CE15-4BC7-4D0C-B6D3-EEC7DC6398F3}"/>
              </a:ext>
            </a:extLst>
          </p:cNvPr>
          <p:cNvSpPr/>
          <p:nvPr/>
        </p:nvSpPr>
        <p:spPr>
          <a:xfrm>
            <a:off x="8461902" y="4032224"/>
            <a:ext cx="3399672" cy="4263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C4A7679B-A1E2-45E0-8F20-66DDAF2E1EAC}"/>
              </a:ext>
            </a:extLst>
          </p:cNvPr>
          <p:cNvSpPr/>
          <p:nvPr/>
        </p:nvSpPr>
        <p:spPr>
          <a:xfrm>
            <a:off x="8437194" y="5481441"/>
            <a:ext cx="3399672" cy="3578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13D01A1-8565-4B99-B410-A42BCB57F2A9}"/>
              </a:ext>
            </a:extLst>
          </p:cNvPr>
          <p:cNvSpPr/>
          <p:nvPr/>
        </p:nvSpPr>
        <p:spPr>
          <a:xfrm>
            <a:off x="8517186" y="2471502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F6291D6-733B-409D-B386-8C0EB780EB99}"/>
              </a:ext>
            </a:extLst>
          </p:cNvPr>
          <p:cNvSpPr/>
          <p:nvPr/>
        </p:nvSpPr>
        <p:spPr>
          <a:xfrm>
            <a:off x="8517186" y="6038523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7E99CD-4736-4C0D-891C-3F6D1F40192E}"/>
              </a:ext>
            </a:extLst>
          </p:cNvPr>
          <p:cNvSpPr/>
          <p:nvPr/>
        </p:nvSpPr>
        <p:spPr>
          <a:xfrm>
            <a:off x="1399625" y="1939567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8F388BB-A6C3-4096-A298-5D0F4862B04B}"/>
              </a:ext>
            </a:extLst>
          </p:cNvPr>
          <p:cNvSpPr/>
          <p:nvPr/>
        </p:nvSpPr>
        <p:spPr>
          <a:xfrm>
            <a:off x="1238450" y="3893416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28F06B8-44FC-4A15-A329-384898ACFA35}"/>
              </a:ext>
            </a:extLst>
          </p:cNvPr>
          <p:cNvSpPr/>
          <p:nvPr/>
        </p:nvSpPr>
        <p:spPr>
          <a:xfrm>
            <a:off x="1209763" y="5869775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7C44BB1-986C-4D20-A25A-64024F018BBC}"/>
              </a:ext>
            </a:extLst>
          </p:cNvPr>
          <p:cNvSpPr/>
          <p:nvPr/>
        </p:nvSpPr>
        <p:spPr>
          <a:xfrm>
            <a:off x="5913655" y="2020936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98FE92C-E2A2-41BE-82B1-090E79FA029E}"/>
              </a:ext>
            </a:extLst>
          </p:cNvPr>
          <p:cNvSpPr/>
          <p:nvPr/>
        </p:nvSpPr>
        <p:spPr>
          <a:xfrm>
            <a:off x="5295967" y="3795125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513F455-A0D4-4841-B46B-8B1F53C6F205}"/>
              </a:ext>
            </a:extLst>
          </p:cNvPr>
          <p:cNvSpPr/>
          <p:nvPr/>
        </p:nvSpPr>
        <p:spPr>
          <a:xfrm>
            <a:off x="5708824" y="5713794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______</a:t>
            </a:r>
          </a:p>
        </p:txBody>
      </p:sp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51BB2E66-0D31-4E2D-9C8B-5F6FBD5C37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602" y="0"/>
            <a:ext cx="756569" cy="758897"/>
          </a:xfrm>
          <a:prstGeom prst="rect">
            <a:avLst/>
          </a:prstGeom>
        </p:spPr>
      </p:pic>
      <p:sp>
        <p:nvSpPr>
          <p:cNvPr id="56" name="Title 2">
            <a:extLst>
              <a:ext uri="{FF2B5EF4-FFF2-40B4-BE49-F238E27FC236}">
                <a16:creationId xmlns:a16="http://schemas.microsoft.com/office/drawing/2014/main" id="{50711BF2-4614-44D3-8F49-16538B7CD034}"/>
              </a:ext>
            </a:extLst>
          </p:cNvPr>
          <p:cNvSpPr txBox="1">
            <a:spLocks/>
          </p:cNvSpPr>
          <p:nvPr/>
        </p:nvSpPr>
        <p:spPr>
          <a:xfrm>
            <a:off x="11432028" y="708047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000" b="1">
                <a:solidFill>
                  <a:sysClr val="window" lastClr="FFFFFF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ysClr val="window" lastClr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itle 1">
            <a:hlinkClick r:id="" action="ppaction://noaction">
              <a:snd r:embed="rId15" name="9_1.wav"/>
            </a:hlinkClick>
            <a:extLst>
              <a:ext uri="{FF2B5EF4-FFF2-40B4-BE49-F238E27FC236}">
                <a16:creationId xmlns:a16="http://schemas.microsoft.com/office/drawing/2014/main" id="{3CF4AF6E-5F8D-4637-9FED-3326CC0E70EE}"/>
              </a:ext>
            </a:extLst>
          </p:cNvPr>
          <p:cNvSpPr txBox="1">
            <a:spLocks/>
          </p:cNvSpPr>
          <p:nvPr/>
        </p:nvSpPr>
        <p:spPr>
          <a:xfrm>
            <a:off x="232429" y="33498"/>
            <a:ext cx="3325896" cy="637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Quelle ?</a:t>
            </a: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30A77D73-BD1D-456F-A0AD-199475F32D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60245" y="408467"/>
            <a:ext cx="914400" cy="914400"/>
          </a:xfrm>
          <a:prstGeom prst="rect">
            <a:avLst/>
          </a:prstGeom>
        </p:spPr>
      </p:pic>
      <p:sp>
        <p:nvSpPr>
          <p:cNvPr id="104" name="Speech Bubble: Rectangle with Corners Rounded 103">
            <a:extLst>
              <a:ext uri="{FF2B5EF4-FFF2-40B4-BE49-F238E27FC236}">
                <a16:creationId xmlns:a16="http://schemas.microsoft.com/office/drawing/2014/main" id="{C28DCF32-CE61-4F6D-8307-D3A79CD09594}"/>
              </a:ext>
            </a:extLst>
          </p:cNvPr>
          <p:cNvSpPr/>
          <p:nvPr/>
        </p:nvSpPr>
        <p:spPr>
          <a:xfrm>
            <a:off x="4738633" y="550944"/>
            <a:ext cx="310545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5" name="TextBox 104">
            <a:hlinkClick r:id="" action="ppaction://noaction">
              <a:snd r:embed="rId18" name="9_4.wav"/>
            </a:hlinkClick>
            <a:extLst>
              <a:ext uri="{FF2B5EF4-FFF2-40B4-BE49-F238E27FC236}">
                <a16:creationId xmlns:a16="http://schemas.microsoft.com/office/drawing/2014/main" id="{BC7C8360-5A2A-4F93-8A5A-EEA6815E0EBA}"/>
              </a:ext>
            </a:extLst>
          </p:cNvPr>
          <p:cNvSpPr txBox="1"/>
          <p:nvPr/>
        </p:nvSpPr>
        <p:spPr>
          <a:xfrm>
            <a:off x="4736113" y="564455"/>
            <a:ext cx="3325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097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3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4" grpId="0" animBg="1"/>
      <p:bldP spid="50" grpId="0" animBg="1"/>
      <p:bldP spid="51" grpId="0" animBg="1"/>
      <p:bldP spid="52" grpId="0" animBg="1"/>
      <p:bldP spid="54" grpId="0" animBg="1"/>
      <p:bldP spid="5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7745</TotalTime>
  <Words>2220</Words>
  <Application>Microsoft Office PowerPoint</Application>
  <PresentationFormat>Widescreen</PresentationFormat>
  <Paragraphs>261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Describing me and others</vt:lpstr>
      <vt:lpstr>[an|en]</vt:lpstr>
      <vt:lpstr>[an|en]</vt:lpstr>
      <vt:lpstr>écouter</vt:lpstr>
      <vt:lpstr>prononcer</vt:lpstr>
      <vt:lpstr>prononcer</vt:lpstr>
      <vt:lpstr>quel ? | quelle ? |</vt:lpstr>
      <vt:lpstr>lire</vt:lpstr>
      <vt:lpstr>écouter</vt:lpstr>
      <vt:lpstr>Les jours de la semaine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61</cp:revision>
  <dcterms:created xsi:type="dcterms:W3CDTF">2021-07-02T19:27:01Z</dcterms:created>
  <dcterms:modified xsi:type="dcterms:W3CDTF">2023-09-27T18:36:59Z</dcterms:modified>
</cp:coreProperties>
</file>