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15"/>
  </p:notesMasterIdLst>
  <p:sldIdLst>
    <p:sldId id="275" r:id="rId4"/>
    <p:sldId id="361" r:id="rId5"/>
    <p:sldId id="468" r:id="rId6"/>
    <p:sldId id="469" r:id="rId7"/>
    <p:sldId id="342" r:id="rId8"/>
    <p:sldId id="467" r:id="rId9"/>
    <p:sldId id="462" r:id="rId10"/>
    <p:sldId id="296" r:id="rId11"/>
    <p:sldId id="470" r:id="rId12"/>
    <p:sldId id="464" r:id="rId13"/>
    <p:sldId id="2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DEEBF7"/>
    <a:srgbClr val="195869"/>
    <a:srgbClr val="006666"/>
    <a:srgbClr val="009999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9" autoAdjust="0"/>
    <p:restoredTop sz="41246" autoAdjust="0"/>
  </p:normalViewPr>
  <p:slideViewPr>
    <p:cSldViewPr snapToGrid="0">
      <p:cViewPr varScale="1">
        <p:scale>
          <a:sx n="43" d="100"/>
          <a:sy n="43" d="100"/>
        </p:scale>
        <p:origin x="3306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1.safelinks.protection.outlook.com/?url=https%3A%2F%2Fwww.yumpu.com%2Ffr%2Fdocument%2Fread%2F10919945%2Fprononciation-et-liaison-des-chiffres-5-6-7-8-9-10-&amp;data=04%7C01%7C%7C9c68476d263a4816120b08d96cb4e586%7C7eeaedd6bf3740158fe919fbc2c02d55%7C0%7C0%7C637660346475502923%7CUnknown%7CTWFpbGZsb3d8eyJWIjoiMC4wLjAwMDAiLCJQIjoiV2luMzIiLCJBTiI6Ik1haWwiLCJXVCI6Mn0%3D%7C1000&amp;sdata=lmsSQq8vkWRYHBfFJDdz3zBkQHls963GR1juYx4i15k%3D&amp;reserved=0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revisit SSC [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an|en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enfant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[138] </a:t>
            </a:r>
            <a:r>
              <a:rPr lang="it-IT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and introduce [am|em]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temps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[64]</a:t>
            </a:r>
          </a:p>
          <a:p>
            <a:pPr marL="21600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it-IT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sommes [5] nous [31]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quel, quelle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[146]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date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[660] jour [78] mois [179]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saison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[1667] semaine [245] lundi [1091], mardi [1044]  mercredi [1168]  jeudi [1112] vendredi [1086] samedi [1356] dimanche [1235] aujourd’hui [233] </a:t>
            </a:r>
          </a:p>
          <a:p>
            <a:pPr marL="0" indent="-216000">
              <a:lnSpc>
                <a:spcPct val="100000"/>
              </a:lnSpc>
            </a:pPr>
            <a:endParaRPr lang="fr-FR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être [5] suis, est, es [5] je [22] tu [112]  il [13] elle [38] qui ? [14] ami(e) [467] école [477] monsieur [79] madame [294] professeur(e) [110] anglais [784] français [251] calme [1731] amusant [4695] heureux [764] important [215] inquiet [1392] intelligent [2509] perdu [2264] prêt [422] sérieux [412] bien [47] mal [277] comment ? [234] Salut ! [2205] Ça va ? [54/53] Oui [284] Non [75] Bonjour ! [1972] Au revoir [4/1274]</a:t>
            </a:r>
            <a:b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it-IT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</a:t>
            </a:r>
            <a:r>
              <a:rPr lang="it-IT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 [76] faim [1986] raison [72] soif [4659] tort [1652]</a:t>
            </a:r>
            <a:b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2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spoken recall of the days of the week.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Click to elicit pupils’ oral translation of the days of the week in a jumbled order.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Pupils try to say the word before the animation is finished. The French word appears after each animation.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Finally, click to reveal the English again. Elicit all of the days in French one more time.</a:t>
            </a:r>
            <a:endParaRPr lang="en-GB" b="0" dirty="0"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5CB3E-F697-4EF5-82C2-431E736C45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184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</a:t>
            </a:r>
            <a:r>
              <a:rPr lang="en-GB" b="1" dirty="0" err="1"/>
              <a:t>an|en</a:t>
            </a:r>
            <a:r>
              <a:rPr lang="en-GB" b="1" dirty="0"/>
              <a:t>] </a:t>
            </a:r>
            <a:r>
              <a:rPr lang="en-GB" b="0" dirty="0"/>
              <a:t>and remind pupils that this sound has two spellings. Note: in the follow ups this week, we will also introduce pupils to [</a:t>
            </a:r>
            <a:r>
              <a:rPr lang="en-GB" b="1" dirty="0" err="1"/>
              <a:t>am|em</a:t>
            </a:r>
            <a:r>
              <a:rPr lang="en-GB" b="0" dirty="0"/>
              <a:t>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0" dirty="0"/>
              <a:t>individual SSC [</a:t>
            </a:r>
            <a:r>
              <a:rPr lang="en-GB" b="1" dirty="0" err="1"/>
              <a:t>an|en</a:t>
            </a:r>
            <a:r>
              <a:rPr lang="en-GB" b="0" dirty="0"/>
              <a:t>]. Practise saying it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information about nasal and oral vowel sounds.  Practise saying [</a:t>
            </a:r>
            <a:r>
              <a:rPr lang="en-GB" b="1" dirty="0"/>
              <a:t>a</a:t>
            </a:r>
            <a:r>
              <a:rPr lang="en-GB" b="0" dirty="0"/>
              <a:t>] then [</a:t>
            </a:r>
            <a:r>
              <a:rPr lang="en-GB" b="1" dirty="0" err="1"/>
              <a:t>an|en</a:t>
            </a:r>
            <a:r>
              <a:rPr lang="en-GB" b="0" dirty="0"/>
              <a:t>]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source word ‘</a:t>
            </a:r>
            <a:r>
              <a:rPr lang="en-GB" b="1" dirty="0"/>
              <a:t>enfant</a:t>
            </a:r>
            <a:r>
              <a:rPr lang="en-GB" b="0" dirty="0"/>
              <a:t>’ (with gesture, if using). Say the word several times.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Click to bring up the picture and get pupils to repeat the words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Bring up the 2</a:t>
            </a:r>
            <a:r>
              <a:rPr lang="en-GB" b="0" baseline="30000" dirty="0"/>
              <a:t>nd</a:t>
            </a:r>
            <a:r>
              <a:rPr lang="en-GB" b="0" dirty="0"/>
              <a:t> callout reminding pupils that [an] and [</a:t>
            </a:r>
            <a:r>
              <a:rPr lang="en-GB" b="0" dirty="0" err="1"/>
              <a:t>en</a:t>
            </a:r>
            <a:r>
              <a:rPr lang="en-GB" b="0" dirty="0"/>
              <a:t>] sounds the same and that they need to think carefully about how to write accurately words that they have already learnt.</a:t>
            </a:r>
            <a:br>
              <a:rPr lang="en-GB" b="0" dirty="0"/>
            </a:br>
            <a:r>
              <a:rPr lang="en-GB" b="0" dirty="0"/>
              <a:t>(The next activity practises transcription of eight such words).</a:t>
            </a:r>
            <a:endParaRPr b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</a:t>
            </a:r>
            <a:r>
              <a:rPr lang="en-GB" b="1" dirty="0" err="1"/>
              <a:t>an|en</a:t>
            </a:r>
            <a:r>
              <a:rPr lang="en-GB" b="1" dirty="0"/>
              <a:t>] </a:t>
            </a:r>
            <a:r>
              <a:rPr lang="en-GB" b="0" dirty="0"/>
              <a:t>and practise accurate transcription of [an] and [</a:t>
            </a:r>
            <a:r>
              <a:rPr lang="en-GB" b="0" dirty="0" err="1"/>
              <a:t>en</a:t>
            </a:r>
            <a:r>
              <a:rPr lang="en-GB" b="0" dirty="0"/>
              <a:t>] with known words.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listen to each word.  Pupils transcribe the word, paying attention to the spelling of the [</a:t>
            </a:r>
            <a:r>
              <a:rPr lang="en-GB" dirty="0" err="1"/>
              <a:t>an|en</a:t>
            </a:r>
            <a:r>
              <a:rPr lang="en-GB" dirty="0"/>
              <a:t>] sound.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the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Ensure pupils are clear about the meanings as these words are part of this week’s revisiting sets.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br>
              <a:rPr lang="en-GB" b="0" dirty="0"/>
            </a:br>
            <a:r>
              <a:rPr lang="en-GB" b="0" dirty="0" err="1"/>
              <a:t>différent</a:t>
            </a:r>
            <a:br>
              <a:rPr lang="en-GB" b="0" dirty="0"/>
            </a:br>
            <a:r>
              <a:rPr lang="en-GB" b="0" dirty="0"/>
              <a:t>comment ?</a:t>
            </a:r>
            <a:br>
              <a:rPr lang="en-GB" b="0" dirty="0"/>
            </a:br>
            <a:r>
              <a:rPr lang="en-GB" b="0" dirty="0"/>
              <a:t>important</a:t>
            </a:r>
            <a:br>
              <a:rPr lang="en-GB" b="0" dirty="0"/>
            </a:br>
            <a:r>
              <a:rPr lang="en-GB" b="0" dirty="0" err="1"/>
              <a:t>dimanche</a:t>
            </a:r>
            <a:br>
              <a:rPr lang="en-GB" b="0" dirty="0"/>
            </a:br>
            <a:r>
              <a:rPr lang="en-GB" b="0" dirty="0" err="1"/>
              <a:t>anglais</a:t>
            </a:r>
            <a:br>
              <a:rPr lang="en-GB" b="0" dirty="0"/>
            </a:br>
            <a:r>
              <a:rPr lang="en-GB" b="0" dirty="0" err="1"/>
              <a:t>amusant</a:t>
            </a:r>
            <a:br>
              <a:rPr lang="en-GB" b="0" dirty="0"/>
            </a:br>
            <a:r>
              <a:rPr lang="en-GB" b="0" dirty="0" err="1"/>
              <a:t>français</a:t>
            </a:r>
            <a:br>
              <a:rPr lang="en-GB" b="0" dirty="0"/>
            </a:br>
            <a:r>
              <a:rPr lang="en-GB" b="0" dirty="0" err="1"/>
              <a:t>vendredi</a:t>
            </a:r>
            <a:br>
              <a:rPr lang="en-GB" b="0" dirty="0"/>
            </a:br>
            <a:endParaRPr b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16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Timing: 3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</a:t>
            </a:r>
            <a:r>
              <a:rPr lang="en-GB" b="0" baseline="0" dirty="0"/>
              <a:t>practise aural comprehension and spoken production of numbers 11-30.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reads instruction in French.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pupils to write the number (not the word) – here we focus on the link between sound and meaning.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on the speaker icon to play the recording. The 13 numbers are said with a gap of 3 seconds between each one.</a:t>
            </a: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make all numbers disappear and elicit numbers </a:t>
            </a:r>
            <a:r>
              <a:rPr lang="en-GB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French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pupils, in the order they were mentioned (each number appears on an individual click).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question word </a:t>
            </a:r>
            <a:r>
              <a:rPr lang="en-GB" b="0" dirty="0" err="1"/>
              <a:t>quel</a:t>
            </a:r>
            <a:r>
              <a:rPr lang="en-GB" b="0" dirty="0"/>
              <a:t> ? and quelle ?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them to repeat one more time.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 and elicit English translation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Continue with the next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840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them to repeat one more time.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 and elicit English translation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998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2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recap the way to refer to the date with and without days; to recap the use of </a:t>
            </a:r>
            <a:r>
              <a:rPr lang="en-GB" b="0" i="1" baseline="0" dirty="0" err="1"/>
              <a:t>quel</a:t>
            </a:r>
            <a:r>
              <a:rPr lang="en-GB" b="0" i="1" baseline="0" dirty="0"/>
              <a:t>/quelle </a:t>
            </a:r>
            <a:r>
              <a:rPr lang="en-GB" b="0" baseline="0" dirty="0"/>
              <a:t>in questions about dates, ahead of the next activity.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 </a:t>
            </a: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English translation from the examples.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baseline="0" dirty="0"/>
            </a:br>
            <a:r>
              <a:rPr lang="en-GB" b="1" dirty="0"/>
              <a:t>Notes: </a:t>
            </a:r>
            <a:br>
              <a:rPr lang="en-GB" b="1" dirty="0"/>
            </a:br>
            <a:r>
              <a:rPr lang="en-GB" b="0" dirty="0" err="1"/>
              <a:t>i</a:t>
            </a:r>
            <a:r>
              <a:rPr lang="en-GB" b="0" dirty="0"/>
              <a:t>) it is correct to pronounce the –x  on 10 </a:t>
            </a:r>
            <a:r>
              <a:rPr lang="en-GB" b="0" dirty="0" err="1"/>
              <a:t>novembre</a:t>
            </a:r>
            <a:r>
              <a:rPr lang="en-GB" b="0" dirty="0"/>
              <a:t> and also </a:t>
            </a:r>
            <a:r>
              <a:rPr lang="en-GB" b="0" u="sng" dirty="0"/>
              <a:t>not</a:t>
            </a:r>
            <a:r>
              <a:rPr lang="en-GB" b="0" dirty="0"/>
              <a:t> to pronounce it (i.e. di </a:t>
            </a:r>
            <a:r>
              <a:rPr lang="en-GB" b="0" dirty="0" err="1"/>
              <a:t>novembre</a:t>
            </a:r>
            <a:r>
              <a:rPr lang="en-GB" b="0" dirty="0"/>
              <a:t>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ii) we pronounce it here as pupils have learnt this pronunciation so it avoids overloading them with too many new things.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iii) to read more:</a:t>
            </a:r>
            <a:br>
              <a:rPr lang="en-GB" b="0" dirty="0"/>
            </a:b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https://www.yumpu.com/fr/document/read/10919945/prononciation-et-liaison-des-chiffres-5-6-7-8-9-10-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2040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recognition of the forms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quel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/quelle and their connection to meaning.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1-5 and the correct French word and English meaning from the two options given.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10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written differentiation in production of the two forms </a:t>
            </a:r>
            <a:r>
              <a:rPr lang="en-GB" sz="12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quel</a:t>
            </a:r>
            <a:r>
              <a:rPr lang="en-GB" sz="12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?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 </a:t>
            </a:r>
            <a:r>
              <a:rPr lang="en-GB" sz="12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quelle ?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based on knowledge of noun gender and recognition in listening.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Click the message icon to hear the question. (Note: this could simply be done as a reading task, but the audio reinforces the fact that the two forms sound the same.  For greater challenge, pupils could listen ‘blind’ – simply cover the whole statement with a text box during listening.)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Pupils decide which question word is missing based on the gender of the word that follows.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Click to reveal the answers.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Click again to bring up a table of possible responses to these questions.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Pupils read and match questions and answers.  They will need to read very carefully paying close attention to the detail.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Nous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sommes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quel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mois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?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Juillet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?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Nous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sommes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quel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jour,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aujourd’hui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?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Claudine, nous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sommes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quelle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saison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maintenant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Nous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sommes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quelle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semaine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?</a:t>
            </a:r>
            <a:endParaRPr lang="en-GB" b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Nous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sommes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quelle date ?</a:t>
            </a:r>
            <a:endParaRPr lang="en-GB" b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Ton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anniversaire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quel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jour, Claudine ?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242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338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642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980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076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257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4760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551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75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015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2981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515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11465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4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37953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37821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8729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4792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6386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09965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59472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5424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27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2911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audio" Target="../media/audio3.wav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2.wav"/><Relationship Id="rId11" Type="http://schemas.openxmlformats.org/officeDocument/2006/relationships/audio" Target="../media/audio7.wav"/><Relationship Id="rId5" Type="http://schemas.openxmlformats.org/officeDocument/2006/relationships/image" Target="../media/image9.png"/><Relationship Id="rId15" Type="http://schemas.openxmlformats.org/officeDocument/2006/relationships/audio" Target="../media/audio9.wav"/><Relationship Id="rId10" Type="http://schemas.openxmlformats.org/officeDocument/2006/relationships/audio" Target="../media/audio6.wav"/><Relationship Id="rId4" Type="http://schemas.openxmlformats.org/officeDocument/2006/relationships/audio" Target="../media/audio1.wav"/><Relationship Id="rId9" Type="http://schemas.openxmlformats.org/officeDocument/2006/relationships/audio" Target="../media/audio5.wav"/><Relationship Id="rId1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9" Type="http://schemas.openxmlformats.org/officeDocument/2006/relationships/image" Target="../media/image11.svg"/><Relationship Id="rId21" Type="http://schemas.openxmlformats.org/officeDocument/2006/relationships/image" Target="../media/image24.png"/><Relationship Id="rId34" Type="http://schemas.openxmlformats.org/officeDocument/2006/relationships/image" Target="../media/image37.pn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17" Type="http://schemas.microsoft.com/office/2007/relationships/hdphoto" Target="../media/hdphoto6.wdp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38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37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openxmlformats.org/officeDocument/2006/relationships/image" Target="../media/image19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36" Type="http://schemas.openxmlformats.org/officeDocument/2006/relationships/audio" Target="../media/audio10.wav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13.png"/><Relationship Id="rId9" Type="http://schemas.microsoft.com/office/2007/relationships/hdphoto" Target="../media/hdphoto3.wdp"/><Relationship Id="rId14" Type="http://schemas.openxmlformats.org/officeDocument/2006/relationships/image" Target="../media/image18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Relationship Id="rId35" Type="http://schemas.openxmlformats.org/officeDocument/2006/relationships/image" Target="../media/image38.png"/><Relationship Id="rId8" Type="http://schemas.openxmlformats.org/officeDocument/2006/relationships/image" Target="../media/image15.png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audio" Target="../media/audio13.wav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2.wav"/><Relationship Id="rId11" Type="http://schemas.openxmlformats.org/officeDocument/2006/relationships/audio" Target="../media/audio16.wav"/><Relationship Id="rId5" Type="http://schemas.openxmlformats.org/officeDocument/2006/relationships/image" Target="../media/image49.png"/><Relationship Id="rId15" Type="http://schemas.openxmlformats.org/officeDocument/2006/relationships/audio" Target="../media/audio17.wav"/><Relationship Id="rId10" Type="http://schemas.openxmlformats.org/officeDocument/2006/relationships/audio" Target="../media/audio15.wav"/><Relationship Id="rId4" Type="http://schemas.openxmlformats.org/officeDocument/2006/relationships/audio" Target="../media/audio11.wav"/><Relationship Id="rId9" Type="http://schemas.openxmlformats.org/officeDocument/2006/relationships/audio" Target="../media/audio14.wav"/><Relationship Id="rId1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C8EC6C81-7B1C-48AC-8CEE-B881474E6344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4917688"/>
            <a:ext cx="4571280" cy="19403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Asking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and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giving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dates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Using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quel/quelle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an|en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 and [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am|em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C1829EC-D257-499B-90F6-5E4D0570DD64}"/>
              </a:ext>
            </a:extLst>
          </p:cNvPr>
          <p:cNvGrpSpPr/>
          <p:nvPr/>
        </p:nvGrpSpPr>
        <p:grpSpPr>
          <a:xfrm>
            <a:off x="490882" y="1557004"/>
            <a:ext cx="3589516" cy="3133454"/>
            <a:chOff x="7190302" y="4058728"/>
            <a:chExt cx="3064129" cy="2674820"/>
          </a:xfrm>
        </p:grpSpPr>
        <p:pic>
          <p:nvPicPr>
            <p:cNvPr id="9" name="Picture 8" descr="Calendar&#10;&#10;Description automatically generated">
              <a:extLst>
                <a:ext uri="{FF2B5EF4-FFF2-40B4-BE49-F238E27FC236}">
                  <a16:creationId xmlns:a16="http://schemas.microsoft.com/office/drawing/2014/main" id="{691B765B-114D-4C81-89BF-C148D62A2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0302" y="4058728"/>
              <a:ext cx="2936337" cy="2674820"/>
            </a:xfrm>
            <a:prstGeom prst="rect">
              <a:avLst/>
            </a:prstGeom>
          </p:spPr>
        </p:pic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4DE35B5C-E971-4AB3-9CB6-A644D562E121}"/>
                </a:ext>
              </a:extLst>
            </p:cNvPr>
            <p:cNvSpPr/>
            <p:nvPr/>
          </p:nvSpPr>
          <p:spPr>
            <a:xfrm>
              <a:off x="9411577" y="5705631"/>
              <a:ext cx="840373" cy="654284"/>
            </a:xfrm>
            <a:prstGeom prst="irregularSeal1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0AD10270-D220-4447-8A94-175BA5BA0347}"/>
                </a:ext>
              </a:extLst>
            </p:cNvPr>
            <p:cNvSpPr/>
            <p:nvPr/>
          </p:nvSpPr>
          <p:spPr>
            <a:xfrm>
              <a:off x="9414058" y="5753167"/>
              <a:ext cx="840373" cy="654284"/>
            </a:xfrm>
            <a:prstGeom prst="irregularSeal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09E5BA1-B742-4A47-BC1D-A862235D7D61}"/>
              </a:ext>
            </a:extLst>
          </p:cNvPr>
          <p:cNvSpPr txBox="1"/>
          <p:nvPr/>
        </p:nvSpPr>
        <p:spPr>
          <a:xfrm>
            <a:off x="9693269" y="6488983"/>
            <a:ext cx="2525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35629-4371-490E-911D-6DBAEE315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1" y="136526"/>
            <a:ext cx="3760694" cy="455146"/>
          </a:xfrm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jours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 la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semaine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raphic 3" descr="Flip calendar">
            <a:extLst>
              <a:ext uri="{FF2B5EF4-FFF2-40B4-BE49-F238E27FC236}">
                <a16:creationId xmlns:a16="http://schemas.microsoft.com/office/drawing/2014/main" id="{639F3ED7-8388-4E02-969B-0BB612811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0999" y="591672"/>
            <a:ext cx="2577353" cy="2577353"/>
          </a:xfrm>
          <a:prstGeom prst="rect">
            <a:avLst/>
          </a:prstGeom>
        </p:spPr>
      </p:pic>
      <p:pic>
        <p:nvPicPr>
          <p:cNvPr id="5" name="Graphic 4" descr="Flip calendar">
            <a:extLst>
              <a:ext uri="{FF2B5EF4-FFF2-40B4-BE49-F238E27FC236}">
                <a16:creationId xmlns:a16="http://schemas.microsoft.com/office/drawing/2014/main" id="{653E42A2-7FF0-4110-B06B-7F8559FAF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58352" y="591672"/>
            <a:ext cx="2577353" cy="2577353"/>
          </a:xfrm>
          <a:prstGeom prst="rect">
            <a:avLst/>
          </a:prstGeom>
        </p:spPr>
      </p:pic>
      <p:pic>
        <p:nvPicPr>
          <p:cNvPr id="6" name="Graphic 5" descr="Flip calendar">
            <a:extLst>
              <a:ext uri="{FF2B5EF4-FFF2-40B4-BE49-F238E27FC236}">
                <a16:creationId xmlns:a16="http://schemas.microsoft.com/office/drawing/2014/main" id="{5AD27F73-CFEC-4C00-90BC-D03A2F229D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97070" y="591672"/>
            <a:ext cx="2577353" cy="2577353"/>
          </a:xfrm>
          <a:prstGeom prst="rect">
            <a:avLst/>
          </a:prstGeom>
        </p:spPr>
      </p:pic>
      <p:pic>
        <p:nvPicPr>
          <p:cNvPr id="7" name="Graphic 6" descr="Flip calendar">
            <a:extLst>
              <a:ext uri="{FF2B5EF4-FFF2-40B4-BE49-F238E27FC236}">
                <a16:creationId xmlns:a16="http://schemas.microsoft.com/office/drawing/2014/main" id="{D2E95574-72D7-4A60-A93F-7FAF13596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01634" y="591672"/>
            <a:ext cx="2577353" cy="2577353"/>
          </a:xfrm>
          <a:prstGeom prst="rect">
            <a:avLst/>
          </a:prstGeom>
        </p:spPr>
      </p:pic>
      <p:pic>
        <p:nvPicPr>
          <p:cNvPr id="8" name="Graphic 7" descr="Flip calendar">
            <a:extLst>
              <a:ext uri="{FF2B5EF4-FFF2-40B4-BE49-F238E27FC236}">
                <a16:creationId xmlns:a16="http://schemas.microsoft.com/office/drawing/2014/main" id="{2241C857-4E4B-4E55-8B36-F491DE1D0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9675" y="3624171"/>
            <a:ext cx="2577353" cy="2577353"/>
          </a:xfrm>
          <a:prstGeom prst="rect">
            <a:avLst/>
          </a:prstGeom>
        </p:spPr>
      </p:pic>
      <p:pic>
        <p:nvPicPr>
          <p:cNvPr id="9" name="Graphic 8" descr="Flip calendar">
            <a:extLst>
              <a:ext uri="{FF2B5EF4-FFF2-40B4-BE49-F238E27FC236}">
                <a16:creationId xmlns:a16="http://schemas.microsoft.com/office/drawing/2014/main" id="{668227E3-2C3A-40BA-B706-CF3DBCEFDB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07323" y="3639858"/>
            <a:ext cx="2577353" cy="2577353"/>
          </a:xfrm>
          <a:prstGeom prst="rect">
            <a:avLst/>
          </a:prstGeom>
        </p:spPr>
      </p:pic>
      <p:pic>
        <p:nvPicPr>
          <p:cNvPr id="10" name="Graphic 9" descr="Flip calendar">
            <a:extLst>
              <a:ext uri="{FF2B5EF4-FFF2-40B4-BE49-F238E27FC236}">
                <a16:creationId xmlns:a16="http://schemas.microsoft.com/office/drawing/2014/main" id="{686E0F20-2C68-4EEC-AC52-B174BA78E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4972" y="3639858"/>
            <a:ext cx="2577353" cy="25773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21314F-C3FE-4631-A018-542BE712E54E}"/>
              </a:ext>
            </a:extLst>
          </p:cNvPr>
          <p:cNvSpPr txBox="1"/>
          <p:nvPr/>
        </p:nvSpPr>
        <p:spPr>
          <a:xfrm>
            <a:off x="889746" y="1990165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0B9128-C7FC-4741-B233-8A108FF7B8DB}"/>
              </a:ext>
            </a:extLst>
          </p:cNvPr>
          <p:cNvSpPr txBox="1"/>
          <p:nvPr/>
        </p:nvSpPr>
        <p:spPr>
          <a:xfrm>
            <a:off x="3467099" y="1990164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Tuesday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8F4AB3-0AC4-4760-81F4-160BC279F2FB}"/>
              </a:ext>
            </a:extLst>
          </p:cNvPr>
          <p:cNvSpPr txBox="1"/>
          <p:nvPr/>
        </p:nvSpPr>
        <p:spPr>
          <a:xfrm>
            <a:off x="6116168" y="2051719"/>
            <a:ext cx="173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Wednesday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DBC1CE-4CA8-44CB-A56A-75085F7B2CF4}"/>
              </a:ext>
            </a:extLst>
          </p:cNvPr>
          <p:cNvSpPr txBox="1"/>
          <p:nvPr/>
        </p:nvSpPr>
        <p:spPr>
          <a:xfrm>
            <a:off x="9110381" y="1990163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Thursday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BE6B80-A43F-4594-9A68-56068EE4400F}"/>
              </a:ext>
            </a:extLst>
          </p:cNvPr>
          <p:cNvSpPr txBox="1"/>
          <p:nvPr/>
        </p:nvSpPr>
        <p:spPr>
          <a:xfrm>
            <a:off x="2187388" y="5074024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Friday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EAC25D-5E77-4A34-B450-2D6C15CC8FA1}"/>
              </a:ext>
            </a:extLst>
          </p:cNvPr>
          <p:cNvSpPr txBox="1"/>
          <p:nvPr/>
        </p:nvSpPr>
        <p:spPr>
          <a:xfrm>
            <a:off x="5325037" y="5074024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Saturday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1CE9D3-EA96-48D8-9E3B-1E21A5333908}"/>
              </a:ext>
            </a:extLst>
          </p:cNvPr>
          <p:cNvSpPr txBox="1"/>
          <p:nvPr/>
        </p:nvSpPr>
        <p:spPr>
          <a:xfrm>
            <a:off x="8453719" y="5074023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Sunday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D5ADBF-FCF5-46D2-BC3A-D77D34604CD8}"/>
              </a:ext>
            </a:extLst>
          </p:cNvPr>
          <p:cNvSpPr txBox="1"/>
          <p:nvPr/>
        </p:nvSpPr>
        <p:spPr>
          <a:xfrm>
            <a:off x="965946" y="2041525"/>
            <a:ext cx="14074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lundi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A79987-0BCA-4ABB-B739-2A5F3776F452}"/>
              </a:ext>
            </a:extLst>
          </p:cNvPr>
          <p:cNvSpPr txBox="1"/>
          <p:nvPr/>
        </p:nvSpPr>
        <p:spPr>
          <a:xfrm>
            <a:off x="3543299" y="2051719"/>
            <a:ext cx="14074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mardi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76AE70-0841-40DC-A4C5-0EFA717D3863}"/>
              </a:ext>
            </a:extLst>
          </p:cNvPr>
          <p:cNvSpPr txBox="1"/>
          <p:nvPr/>
        </p:nvSpPr>
        <p:spPr>
          <a:xfrm>
            <a:off x="6239435" y="2076186"/>
            <a:ext cx="14791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mercredi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8DB73B-7937-4BD9-8AAA-893C1D7C6F13}"/>
              </a:ext>
            </a:extLst>
          </p:cNvPr>
          <p:cNvSpPr txBox="1"/>
          <p:nvPr/>
        </p:nvSpPr>
        <p:spPr>
          <a:xfrm>
            <a:off x="9233647" y="2037024"/>
            <a:ext cx="136263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jeudi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EF90F4-E6D9-4C9F-8F92-CEBC5BCD9C61}"/>
              </a:ext>
            </a:extLst>
          </p:cNvPr>
          <p:cNvSpPr txBox="1"/>
          <p:nvPr/>
        </p:nvSpPr>
        <p:spPr>
          <a:xfrm>
            <a:off x="2222131" y="5131285"/>
            <a:ext cx="14448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vendredi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39C66C-265E-4F5A-8F63-6A7EA4B53196}"/>
              </a:ext>
            </a:extLst>
          </p:cNvPr>
          <p:cNvSpPr txBox="1"/>
          <p:nvPr/>
        </p:nvSpPr>
        <p:spPr>
          <a:xfrm>
            <a:off x="5412439" y="5131285"/>
            <a:ext cx="14074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samedi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517376-A933-4EAB-A705-D6413045B7F4}"/>
              </a:ext>
            </a:extLst>
          </p:cNvPr>
          <p:cNvSpPr txBox="1"/>
          <p:nvPr/>
        </p:nvSpPr>
        <p:spPr>
          <a:xfrm>
            <a:off x="8497254" y="5121497"/>
            <a:ext cx="14696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dimanche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5432FD04-DF69-413C-AC60-9388E51EED9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231" y="0"/>
            <a:ext cx="1139687" cy="1143194"/>
          </a:xfrm>
          <a:prstGeom prst="rect">
            <a:avLst/>
          </a:prstGeom>
        </p:spPr>
      </p:pic>
      <p:sp>
        <p:nvSpPr>
          <p:cNvPr id="26" name="Title 2">
            <a:extLst>
              <a:ext uri="{FF2B5EF4-FFF2-40B4-BE49-F238E27FC236}">
                <a16:creationId xmlns:a16="http://schemas.microsoft.com/office/drawing/2014/main" id="{0C9B5F59-6346-44A6-BEF5-CA26A0647D1E}"/>
              </a:ext>
            </a:extLst>
          </p:cNvPr>
          <p:cNvSpPr txBox="1">
            <a:spLocks/>
          </p:cNvSpPr>
          <p:nvPr/>
        </p:nvSpPr>
        <p:spPr>
          <a:xfrm>
            <a:off x="11236600" y="1056481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096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3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159CC3EE-6418-4B96-B169-9D62FD17399A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5058922" y="1032131"/>
            <a:ext cx="7125988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115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1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115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en-GB" sz="115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kumimoji="0" sz="115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016455" y="971171"/>
            <a:ext cx="1907370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prononciation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hild, Happy, Boy, Hair, Smiling, Smile, Kid, Play">
            <a:extLst>
              <a:ext uri="{FF2B5EF4-FFF2-40B4-BE49-F238E27FC236}">
                <a16:creationId xmlns:a16="http://schemas.microsoft.com/office/drawing/2014/main" id="{21DF9BAF-5F37-421C-A6C0-EB5F3113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094" y="2774064"/>
            <a:ext cx="2465566" cy="393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Quiet Sign Clip Art">
            <a:extLst>
              <a:ext uri="{FF2B5EF4-FFF2-40B4-BE49-F238E27FC236}">
                <a16:creationId xmlns:a16="http://schemas.microsoft.com/office/drawing/2014/main" id="{E692697F-186E-435F-9435-7ADF8DE90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441" y="2486024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51BF3E6-FD6F-4C84-BDCE-04CAF390FFA1}"/>
              </a:ext>
            </a:extLst>
          </p:cNvPr>
          <p:cNvGrpSpPr/>
          <p:nvPr/>
        </p:nvGrpSpPr>
        <p:grpSpPr>
          <a:xfrm>
            <a:off x="85565" y="2250270"/>
            <a:ext cx="5310294" cy="2357460"/>
            <a:chOff x="448123" y="2284209"/>
            <a:chExt cx="5310294" cy="2357460"/>
          </a:xfrm>
        </p:grpSpPr>
        <p:sp>
          <p:nvSpPr>
            <p:cNvPr id="12" name="CustomShape 14">
              <a:extLst>
                <a:ext uri="{FF2B5EF4-FFF2-40B4-BE49-F238E27FC236}">
                  <a16:creationId xmlns:a16="http://schemas.microsoft.com/office/drawing/2014/main" id="{32082D6F-05AC-48D9-840E-BC31FE90DB6D}"/>
                </a:ext>
              </a:extLst>
            </p:cNvPr>
            <p:cNvSpPr/>
            <p:nvPr/>
          </p:nvSpPr>
          <p:spPr>
            <a:xfrm>
              <a:off x="448123" y="2284210"/>
              <a:ext cx="4803146" cy="2357459"/>
            </a:xfrm>
            <a:prstGeom prst="wedgeEllipseCallout">
              <a:avLst>
                <a:gd name="adj1" fmla="val -2120"/>
                <a:gd name="adj2" fmla="val -79017"/>
              </a:avLst>
            </a:prstGeom>
            <a:solidFill>
              <a:schemeClr val="accent3">
                <a:lumMod val="50000"/>
              </a:scheme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7F8B01-B5BB-45C9-8E09-D3931AC782C8}"/>
                </a:ext>
              </a:extLst>
            </p:cNvPr>
            <p:cNvSpPr txBox="1"/>
            <p:nvPr/>
          </p:nvSpPr>
          <p:spPr>
            <a:xfrm>
              <a:off x="746668" y="2484209"/>
              <a:ext cx="42060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French vowels are either </a:t>
              </a:r>
              <a:b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</a:b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nasal like [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an</a:t>
              </a:r>
              <a:r>
                <a:rPr kumimoji="0" lang="en-GB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|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en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] or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non-nasal (oral) like [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e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] and [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a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].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08B835-F42F-406A-81F2-1ADF406B5832}"/>
                </a:ext>
              </a:extLst>
            </p:cNvPr>
            <p:cNvSpPr/>
            <p:nvPr/>
          </p:nvSpPr>
          <p:spPr>
            <a:xfrm>
              <a:off x="787469" y="3506568"/>
              <a:ext cx="412445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When you say a nasal vowel, air passes through your nose as well as your mouth.</a:t>
              </a:r>
            </a:p>
          </p:txBody>
        </p:sp>
        <p:pic>
          <p:nvPicPr>
            <p:cNvPr id="11" name="Picture 2" descr="Alphabet Word Images, Face, Human">
              <a:extLst>
                <a:ext uri="{FF2B5EF4-FFF2-40B4-BE49-F238E27FC236}">
                  <a16:creationId xmlns:a16="http://schemas.microsoft.com/office/drawing/2014/main" id="{F6569C48-AFE5-4AF0-8D90-DBA83143EE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893" y="2284209"/>
              <a:ext cx="741629" cy="869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Lips, Sexy, Mouth, Kiss, Passion, Teeth, Gloss">
              <a:extLst>
                <a:ext uri="{FF2B5EF4-FFF2-40B4-BE49-F238E27FC236}">
                  <a16:creationId xmlns:a16="http://schemas.microsoft.com/office/drawing/2014/main" id="{AFEEE695-0ED5-41CE-B07F-2A3CD5E0AF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495" y="3012996"/>
              <a:ext cx="663922" cy="486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2" descr="Alphabet Word Images, Face, Human">
            <a:extLst>
              <a:ext uri="{FF2B5EF4-FFF2-40B4-BE49-F238E27FC236}">
                <a16:creationId xmlns:a16="http://schemas.microsoft.com/office/drawing/2014/main" id="{D1286FAA-E373-4A36-A552-B100EDC3D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766" y="971171"/>
            <a:ext cx="550467" cy="64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lphabet Word Images, Face, Human">
            <a:extLst>
              <a:ext uri="{FF2B5EF4-FFF2-40B4-BE49-F238E27FC236}">
                <a16:creationId xmlns:a16="http://schemas.microsoft.com/office/drawing/2014/main" id="{0AB791C4-42E6-4FB2-9B4C-62218AF36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815" y="1027581"/>
            <a:ext cx="550467" cy="64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C5B27AD-8256-4385-AAB2-4C95ADBE4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35" y="128804"/>
            <a:ext cx="5001089" cy="1325563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</a:pPr>
            <a:r>
              <a:rPr lang="en-GB" sz="9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0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an|en</a:t>
            </a:r>
            <a:r>
              <a:rPr lang="en-GB" sz="9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C5B27AD-8256-4385-AAB2-4C95ADBE4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36" y="128804"/>
            <a:ext cx="2876404" cy="566935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en-GB" sz="5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5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an|en</a:t>
            </a:r>
            <a:r>
              <a:rPr lang="en-GB" sz="5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2000" dirty="0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5FF44F0E-5122-45F5-BBAC-E011BAA7300F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36AFCE">
              <a:lumMod val="75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écrire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3DCB5C38-F876-44B1-858E-7DF27CF2A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1912A0B-C1EE-4FAB-8394-42DDE07840E4}"/>
              </a:ext>
            </a:extLst>
          </p:cNvPr>
          <p:cNvGraphicFramePr>
            <a:graphicFrameLocks noGrp="1"/>
          </p:cNvGraphicFramePr>
          <p:nvPr/>
        </p:nvGraphicFramePr>
        <p:xfrm>
          <a:off x="360782" y="1661092"/>
          <a:ext cx="5241916" cy="39445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0818">
                  <a:extLst>
                    <a:ext uri="{9D8B030D-6E8A-4147-A177-3AD203B41FA5}">
                      <a16:colId xmlns:a16="http://schemas.microsoft.com/office/drawing/2014/main" val="3436599560"/>
                    </a:ext>
                  </a:extLst>
                </a:gridCol>
                <a:gridCol w="4231098">
                  <a:extLst>
                    <a:ext uri="{9D8B030D-6E8A-4147-A177-3AD203B41FA5}">
                      <a16:colId xmlns:a16="http://schemas.microsoft.com/office/drawing/2014/main" val="27803791"/>
                    </a:ext>
                  </a:extLst>
                </a:gridCol>
              </a:tblGrid>
              <a:tr h="986144">
                <a:tc>
                  <a:txBody>
                    <a:bodyPr/>
                    <a:lstStyle/>
                    <a:p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f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é r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3197438"/>
                  </a:ext>
                </a:extLst>
              </a:tr>
              <a:tr h="986144">
                <a:tc>
                  <a:txBody>
                    <a:bodyPr/>
                    <a:lstStyle/>
                    <a:p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 o m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  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0671531"/>
                  </a:ext>
                </a:extLst>
              </a:tr>
              <a:tr h="986144">
                <a:tc>
                  <a:txBody>
                    <a:bodyPr/>
                    <a:lstStyle/>
                    <a:p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 p o r t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7220981"/>
                  </a:ext>
                </a:extLst>
              </a:tr>
              <a:tr h="986144">
                <a:tc>
                  <a:txBody>
                    <a:bodyPr/>
                    <a:lstStyle/>
                    <a:p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 h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8029714"/>
                  </a:ext>
                </a:extLst>
              </a:tr>
            </a:tbl>
          </a:graphicData>
        </a:graphic>
      </p:graphicFrame>
      <p:pic>
        <p:nvPicPr>
          <p:cNvPr id="20" name="Picture 19">
            <a:hlinkClick r:id="" action="ppaction://noaction">
              <a:snd r:embed="rId4" name="different.wav"/>
            </a:hlinkClick>
            <a:extLst>
              <a:ext uri="{FF2B5EF4-FFF2-40B4-BE49-F238E27FC236}">
                <a16:creationId xmlns:a16="http://schemas.microsoft.com/office/drawing/2014/main" id="{13360AAC-392E-4968-B91F-B15652DF1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82" y="1879328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hlinkClick r:id="" action="ppaction://noaction">
              <a:snd r:embed="rId6" name="s3_comment.wav"/>
            </a:hlinkClick>
            <a:extLst>
              <a:ext uri="{FF2B5EF4-FFF2-40B4-BE49-F238E27FC236}">
                <a16:creationId xmlns:a16="http://schemas.microsoft.com/office/drawing/2014/main" id="{B828CE3E-F756-46A9-A771-D5720CAAF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82" y="2844681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hlinkClick r:id="" action="ppaction://noaction">
              <a:snd r:embed="rId7" name="s3_important.wav"/>
            </a:hlinkClick>
            <a:extLst>
              <a:ext uri="{FF2B5EF4-FFF2-40B4-BE49-F238E27FC236}">
                <a16:creationId xmlns:a16="http://schemas.microsoft.com/office/drawing/2014/main" id="{E7861746-59B6-405C-908B-2F8D7BB29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82" y="3786648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hlinkClick r:id="" action="ppaction://noaction">
              <a:snd r:embed="rId8" name="s3_dimanche.wav"/>
            </a:hlinkClick>
            <a:extLst>
              <a:ext uri="{FF2B5EF4-FFF2-40B4-BE49-F238E27FC236}">
                <a16:creationId xmlns:a16="http://schemas.microsoft.com/office/drawing/2014/main" id="{36305825-ED57-42F7-B183-1ACB0E47A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82" y="4758165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966F046-552A-4F38-932D-85B61D2BD152}"/>
              </a:ext>
            </a:extLst>
          </p:cNvPr>
          <p:cNvSpPr/>
          <p:nvPr/>
        </p:nvSpPr>
        <p:spPr>
          <a:xfrm>
            <a:off x="2035808" y="1839572"/>
            <a:ext cx="2714699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 _ _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08F6F24-FA29-4FB6-AC40-3CC165F87030}"/>
              </a:ext>
            </a:extLst>
          </p:cNvPr>
          <p:cNvSpPr/>
          <p:nvPr/>
        </p:nvSpPr>
        <p:spPr>
          <a:xfrm>
            <a:off x="1850278" y="2804925"/>
            <a:ext cx="3039774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6489D76-9A21-418F-986B-8C6ED394DAED}"/>
              </a:ext>
            </a:extLst>
          </p:cNvPr>
          <p:cNvSpPr/>
          <p:nvPr/>
        </p:nvSpPr>
        <p:spPr>
          <a:xfrm>
            <a:off x="2175353" y="3786648"/>
            <a:ext cx="2714699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 _ _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CACBA37-D9C6-404F-AB61-75DFAF6CFBD2}"/>
              </a:ext>
            </a:extLst>
          </p:cNvPr>
          <p:cNvSpPr/>
          <p:nvPr/>
        </p:nvSpPr>
        <p:spPr>
          <a:xfrm>
            <a:off x="2012815" y="4768371"/>
            <a:ext cx="2714699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 _ </a:t>
            </a:r>
          </a:p>
        </p:txBody>
      </p:sp>
      <p:graphicFrame>
        <p:nvGraphicFramePr>
          <p:cNvPr id="28" name="Table 6">
            <a:extLst>
              <a:ext uri="{FF2B5EF4-FFF2-40B4-BE49-F238E27FC236}">
                <a16:creationId xmlns:a16="http://schemas.microsoft.com/office/drawing/2014/main" id="{FFE63310-840A-4E4D-9710-22F5E2239FB3}"/>
              </a:ext>
            </a:extLst>
          </p:cNvPr>
          <p:cNvGraphicFramePr>
            <a:graphicFrameLocks noGrp="1"/>
          </p:cNvGraphicFramePr>
          <p:nvPr/>
        </p:nvGraphicFramePr>
        <p:xfrm>
          <a:off x="6269359" y="1661092"/>
          <a:ext cx="5241916" cy="39445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0818">
                  <a:extLst>
                    <a:ext uri="{9D8B030D-6E8A-4147-A177-3AD203B41FA5}">
                      <a16:colId xmlns:a16="http://schemas.microsoft.com/office/drawing/2014/main" val="3436599560"/>
                    </a:ext>
                  </a:extLst>
                </a:gridCol>
                <a:gridCol w="4231098">
                  <a:extLst>
                    <a:ext uri="{9D8B030D-6E8A-4147-A177-3AD203B41FA5}">
                      <a16:colId xmlns:a16="http://schemas.microsoft.com/office/drawing/2014/main" val="27803791"/>
                    </a:ext>
                  </a:extLst>
                </a:gridCol>
              </a:tblGrid>
              <a:tr h="986144">
                <a:tc>
                  <a:txBody>
                    <a:bodyPr/>
                    <a:lstStyle/>
                    <a:p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 l a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3197438"/>
                  </a:ext>
                </a:extLst>
              </a:tr>
              <a:tr h="986144">
                <a:tc>
                  <a:txBody>
                    <a:bodyPr/>
                    <a:lstStyle/>
                    <a:p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m u s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0671531"/>
                  </a:ext>
                </a:extLst>
              </a:tr>
              <a:tr h="986144">
                <a:tc>
                  <a:txBody>
                    <a:bodyPr/>
                    <a:lstStyle/>
                    <a:p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 r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ç a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7220981"/>
                  </a:ext>
                </a:extLst>
              </a:tr>
              <a:tr h="986144">
                <a:tc>
                  <a:txBody>
                    <a:bodyPr/>
                    <a:lstStyle/>
                    <a:p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 r e d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8029714"/>
                  </a:ext>
                </a:extLst>
              </a:tr>
            </a:tbl>
          </a:graphicData>
        </a:graphic>
      </p:graphicFrame>
      <p:pic>
        <p:nvPicPr>
          <p:cNvPr id="29" name="Picture 28">
            <a:hlinkClick r:id="" action="ppaction://noaction">
              <a:snd r:embed="rId9" name="s3_anglais.wav"/>
            </a:hlinkClick>
            <a:extLst>
              <a:ext uri="{FF2B5EF4-FFF2-40B4-BE49-F238E27FC236}">
                <a16:creationId xmlns:a16="http://schemas.microsoft.com/office/drawing/2014/main" id="{CC4D654D-72F0-4C2C-9503-AF62F164A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477" y="1890523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hlinkClick r:id="" action="ppaction://noaction">
              <a:snd r:embed="rId10" name="s3_amusant.wav"/>
            </a:hlinkClick>
            <a:extLst>
              <a:ext uri="{FF2B5EF4-FFF2-40B4-BE49-F238E27FC236}">
                <a16:creationId xmlns:a16="http://schemas.microsoft.com/office/drawing/2014/main" id="{6C1CF311-7889-4DF8-83E2-F23741E6C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477" y="2855876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hlinkClick r:id="" action="ppaction://noaction">
              <a:snd r:embed="rId11" name="s3_francais.wav"/>
            </a:hlinkClick>
            <a:extLst>
              <a:ext uri="{FF2B5EF4-FFF2-40B4-BE49-F238E27FC236}">
                <a16:creationId xmlns:a16="http://schemas.microsoft.com/office/drawing/2014/main" id="{30769C73-7109-4FAA-98CB-A101713C1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477" y="3797843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hlinkClick r:id="" action="ppaction://noaction">
              <a:snd r:embed="rId12" name="s3_vendredi.wav"/>
            </a:hlinkClick>
            <a:extLst>
              <a:ext uri="{FF2B5EF4-FFF2-40B4-BE49-F238E27FC236}">
                <a16:creationId xmlns:a16="http://schemas.microsoft.com/office/drawing/2014/main" id="{FD2A6CE8-71B2-4781-B8E6-BD34D9837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477" y="4769360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6A2E959-31A9-49B5-9170-5F1F52FBA994}"/>
              </a:ext>
            </a:extLst>
          </p:cNvPr>
          <p:cNvSpPr/>
          <p:nvPr/>
        </p:nvSpPr>
        <p:spPr>
          <a:xfrm>
            <a:off x="7770173" y="1819480"/>
            <a:ext cx="3039774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3F2D186-BF76-4243-B265-01FBB7E79C67}"/>
              </a:ext>
            </a:extLst>
          </p:cNvPr>
          <p:cNvSpPr/>
          <p:nvPr/>
        </p:nvSpPr>
        <p:spPr>
          <a:xfrm>
            <a:off x="7787506" y="2844681"/>
            <a:ext cx="3039774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C5D894A-0D8C-43BE-A44A-D283801EA0BE}"/>
              </a:ext>
            </a:extLst>
          </p:cNvPr>
          <p:cNvSpPr/>
          <p:nvPr/>
        </p:nvSpPr>
        <p:spPr>
          <a:xfrm>
            <a:off x="7950043" y="3797843"/>
            <a:ext cx="2714699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 _ 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9B07AA5-3A4C-4DAA-9711-66E7EFA31272}"/>
              </a:ext>
            </a:extLst>
          </p:cNvPr>
          <p:cNvSpPr/>
          <p:nvPr/>
        </p:nvSpPr>
        <p:spPr>
          <a:xfrm>
            <a:off x="8057448" y="4787989"/>
            <a:ext cx="2714699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 _ </a:t>
            </a:r>
          </a:p>
        </p:txBody>
      </p:sp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D37F25AC-E2D4-4CE3-B552-417F9B7E8F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05223" y="53430"/>
            <a:ext cx="914400" cy="914400"/>
          </a:xfrm>
          <a:prstGeom prst="rect">
            <a:avLst/>
          </a:prstGeom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0B468062-59F5-4626-8309-03E6193EC225}"/>
              </a:ext>
            </a:extLst>
          </p:cNvPr>
          <p:cNvSpPr/>
          <p:nvPr/>
        </p:nvSpPr>
        <p:spPr>
          <a:xfrm>
            <a:off x="3917862" y="234580"/>
            <a:ext cx="714754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CustomShape 7">
            <a:hlinkClick r:id="" action="ppaction://noaction">
              <a:snd r:embed="rId15" name="3_1.wav"/>
            </a:hlinkClick>
            <a:extLst>
              <a:ext uri="{FF2B5EF4-FFF2-40B4-BE49-F238E27FC236}">
                <a16:creationId xmlns:a16="http://schemas.microsoft.com/office/drawing/2014/main" id="{349AA304-69E1-4D77-9B28-0FF0705B7768}"/>
              </a:ext>
            </a:extLst>
          </p:cNvPr>
          <p:cNvSpPr/>
          <p:nvPr/>
        </p:nvSpPr>
        <p:spPr>
          <a:xfrm>
            <a:off x="3973512" y="277853"/>
            <a:ext cx="7091894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 et écris les mots. C’est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[an] </a:t>
            </a: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[en] ?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18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26" grpId="0" animBg="1"/>
      <p:bldP spid="2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Number, Seventeen, 17, Rounded">
            <a:extLst>
              <a:ext uri="{FF2B5EF4-FFF2-40B4-BE49-F238E27FC236}">
                <a16:creationId xmlns:a16="http://schemas.microsoft.com/office/drawing/2014/main" id="{29725171-2566-4CEA-A9B3-0DD31A228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9" y="1365311"/>
            <a:ext cx="1017548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ighteen, Number, Box, Red, White">
            <a:extLst>
              <a:ext uri="{FF2B5EF4-FFF2-40B4-BE49-F238E27FC236}">
                <a16:creationId xmlns:a16="http://schemas.microsoft.com/office/drawing/2014/main" id="{36C7D3B6-A261-4EAE-9BA9-CACA9FD6B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432" y="2242488"/>
            <a:ext cx="101755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Number, 19, Nineteen, Rounded, Rectangle">
            <a:extLst>
              <a:ext uri="{FF2B5EF4-FFF2-40B4-BE49-F238E27FC236}">
                <a16:creationId xmlns:a16="http://schemas.microsoft.com/office/drawing/2014/main" id="{4C1E7E9F-416B-477B-89B2-C92D47A15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753" y="4737847"/>
            <a:ext cx="1017548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leven, Number, Rectangle, Shape">
            <a:extLst>
              <a:ext uri="{FF2B5EF4-FFF2-40B4-BE49-F238E27FC236}">
                <a16:creationId xmlns:a16="http://schemas.microsoft.com/office/drawing/2014/main" id="{EDC428C2-5516-4F9B-8C8F-DCDBB8C13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502" y="3143415"/>
            <a:ext cx="892952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Number, 12, Twelve, Rounded, Rectangle, Blue, White">
            <a:extLst>
              <a:ext uri="{FF2B5EF4-FFF2-40B4-BE49-F238E27FC236}">
                <a16:creationId xmlns:a16="http://schemas.microsoft.com/office/drawing/2014/main" id="{EEC34115-A7EE-48B5-86C5-31FC44393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74" y="3494464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Number, Thirteen, 13, Rounded, Rectangle, Brown, White">
            <a:extLst>
              <a:ext uri="{FF2B5EF4-FFF2-40B4-BE49-F238E27FC236}">
                <a16:creationId xmlns:a16="http://schemas.microsoft.com/office/drawing/2014/main" id="{23E83F31-AEAC-490F-8D46-14F54E6E6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8B4513"/>
              </a:clrFrom>
              <a:clrTo>
                <a:srgbClr val="8B4513">
                  <a:alpha val="0"/>
                </a:srgbClr>
              </a:clrTo>
            </a:clrChange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201" y="2522464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Number, Fourteen, Rounded, Rectangle">
            <a:extLst>
              <a:ext uri="{FF2B5EF4-FFF2-40B4-BE49-F238E27FC236}">
                <a16:creationId xmlns:a16="http://schemas.microsoft.com/office/drawing/2014/main" id="{10450523-A3AB-4F74-9F7D-5CB37E83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008000"/>
              </a:clrFrom>
              <a:clrTo>
                <a:srgbClr val="008000">
                  <a:alpha val="0"/>
                </a:srgbClr>
              </a:clrTo>
            </a:clrChange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22" y="3211301"/>
            <a:ext cx="1017548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Number, 15, Fifteen, Rectangle, Rounded, Red, White">
            <a:extLst>
              <a:ext uri="{FF2B5EF4-FFF2-40B4-BE49-F238E27FC236}">
                <a16:creationId xmlns:a16="http://schemas.microsoft.com/office/drawing/2014/main" id="{0727E461-CF72-4F46-B353-F579E88A9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501" y="5412496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Number, Sixteen, 16, Rounded, Rectangle, Blue, White">
            <a:extLst>
              <a:ext uri="{FF2B5EF4-FFF2-40B4-BE49-F238E27FC236}">
                <a16:creationId xmlns:a16="http://schemas.microsoft.com/office/drawing/2014/main" id="{046EC23A-C0B5-4C82-BF90-C23D74F16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598" y="909681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Twenty, Number, 20, Rounded, Rectangle">
            <a:extLst>
              <a:ext uri="{FF2B5EF4-FFF2-40B4-BE49-F238E27FC236}">
                <a16:creationId xmlns:a16="http://schemas.microsoft.com/office/drawing/2014/main" id="{842194BC-9277-406D-89E6-1A242D630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75" y="5542891"/>
            <a:ext cx="1066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Twenty, Two, Red, White, Number, 22">
            <a:extLst>
              <a:ext uri="{FF2B5EF4-FFF2-40B4-BE49-F238E27FC236}">
                <a16:creationId xmlns:a16="http://schemas.microsoft.com/office/drawing/2014/main" id="{29110966-7E54-4266-A3E3-C8FD35554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75" y="1142169"/>
            <a:ext cx="1066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Rectangle, Rounded, Number, Twenty, Four">
            <a:extLst>
              <a:ext uri="{FF2B5EF4-FFF2-40B4-BE49-F238E27FC236}">
                <a16:creationId xmlns:a16="http://schemas.microsoft.com/office/drawing/2014/main" id="{A592ACA1-EA7E-4105-80A4-4D07A5CD9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A52A2A"/>
              </a:clrFrom>
              <a:clrTo>
                <a:srgbClr val="A52A2A">
                  <a:alpha val="0"/>
                </a:srgbClr>
              </a:clrTo>
            </a:clrChange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645" y="4602155"/>
            <a:ext cx="1066002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Rectangle, Rounded, 30, Number, Thirty, Red, White">
            <a:extLst>
              <a:ext uri="{FF2B5EF4-FFF2-40B4-BE49-F238E27FC236}">
                <a16:creationId xmlns:a16="http://schemas.microsoft.com/office/drawing/2014/main" id="{78A48E62-4617-4DD1-A4AC-14E67AA2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21" y="5172451"/>
            <a:ext cx="1066747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42CD08-64BE-4E09-814E-A7C40C33E5A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5486" y="1629495"/>
            <a:ext cx="1018120" cy="969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33DE5F7-5478-4977-B866-FD700670B9C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111916" y="1629495"/>
            <a:ext cx="1066892" cy="9693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9C243A-6CFD-4826-8922-00CC8FA687D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853072" y="1569908"/>
            <a:ext cx="1018120" cy="9754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E7CE1A-24D7-4777-9AE9-059C7B1DC66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813930" y="1580659"/>
            <a:ext cx="1018120" cy="9693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08696C-483A-4C71-A495-66B40776910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441654" y="1610874"/>
            <a:ext cx="1024217" cy="9754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DAA5AA-C28F-4E77-AAD2-923BC015529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075475" y="1610445"/>
            <a:ext cx="1066892" cy="9754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5110D3A-3CDE-4922-8690-F323C40593E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946497" y="1628169"/>
            <a:ext cx="1024217" cy="9754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AEB250F-B83A-46C3-A471-58F36D4664D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289718" y="2838738"/>
            <a:ext cx="1066892" cy="9754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11318A1-1587-4F4C-A2F0-AFC7A250414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900530" y="2872878"/>
            <a:ext cx="1018120" cy="9693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8390A7A-2FF3-4FB4-AC7B-F9967A33297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960939" y="2883614"/>
            <a:ext cx="896190" cy="9693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4B09F4D-6D4B-4797-912C-D7A0CC6F0BDA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479220" y="2866781"/>
            <a:ext cx="1066892" cy="9754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3CB07D7-C739-4AAF-84FA-147116A45B94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330500" y="2883614"/>
            <a:ext cx="1018120" cy="9693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37B6D65-FDA9-4FC0-9A5B-373C5B7CCF7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980311" y="2838738"/>
            <a:ext cx="1024217" cy="969348"/>
          </a:xfrm>
          <a:prstGeom prst="rect">
            <a:avLst/>
          </a:prstGeom>
        </p:spPr>
      </p:pic>
      <p:pic>
        <p:nvPicPr>
          <p:cNvPr id="33" name="Picture 32">
            <a:hlinkClick r:id="" action="ppaction://noaction">
              <a:snd r:embed="rId36" name="number_sequence.wav"/>
            </a:hlinkClick>
            <a:extLst>
              <a:ext uri="{FF2B5EF4-FFF2-40B4-BE49-F238E27FC236}">
                <a16:creationId xmlns:a16="http://schemas.microsoft.com/office/drawing/2014/main" id="{87C5D523-A91A-4AC1-BB39-42FC88462046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0904714" y="5556806"/>
            <a:ext cx="1066000" cy="1042572"/>
          </a:xfrm>
          <a:prstGeom prst="rect">
            <a:avLst/>
          </a:prstGeom>
        </p:spPr>
      </p:pic>
      <p:pic>
        <p:nvPicPr>
          <p:cNvPr id="35" name="Graphic 34" descr="Teacher">
            <a:extLst>
              <a:ext uri="{FF2B5EF4-FFF2-40B4-BE49-F238E27FC236}">
                <a16:creationId xmlns:a16="http://schemas.microsoft.com/office/drawing/2014/main" id="{18FA8A45-09E5-4B72-9D03-88588DC3C308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74528" y="89039"/>
            <a:ext cx="914400" cy="914400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A0936CCB-9B04-4EBA-B52B-105B94FAD312}"/>
              </a:ext>
            </a:extLst>
          </p:cNvPr>
          <p:cNvSpPr/>
          <p:nvPr/>
        </p:nvSpPr>
        <p:spPr>
          <a:xfrm>
            <a:off x="1387166" y="270189"/>
            <a:ext cx="9517547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7" name="CustomShape 7">
            <a:extLst>
              <a:ext uri="{FF2B5EF4-FFF2-40B4-BE49-F238E27FC236}">
                <a16:creationId xmlns:a16="http://schemas.microsoft.com/office/drawing/2014/main" id="{C8D91A33-D000-43E8-AB4D-DED897F37A61}"/>
              </a:ext>
            </a:extLst>
          </p:cNvPr>
          <p:cNvSpPr/>
          <p:nvPr/>
        </p:nvSpPr>
        <p:spPr>
          <a:xfrm>
            <a:off x="1423100" y="246906"/>
            <a:ext cx="9105104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 et écris 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les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numéros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dans le bon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ordre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C845A3FB-F0FE-4D82-85C4-0D9164C49DF1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Rachel Hawkes / Emma Marsden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7A8497-5281-4B15-ABD4-9FD97F23E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32">
            <a:off x="4623160" y="2579349"/>
            <a:ext cx="2332069" cy="21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9E5428B4-7A76-4E1E-A19B-6AAC85B5D2DE}"/>
              </a:ext>
            </a:extLst>
          </p:cNvPr>
          <p:cNvSpPr txBox="1"/>
          <p:nvPr/>
        </p:nvSpPr>
        <p:spPr>
          <a:xfrm rot="21349562">
            <a:off x="4783249" y="3281881"/>
            <a:ext cx="2065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Which?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E8F10B99-B88B-45F6-B620-30700BF5A81C}"/>
              </a:ext>
            </a:extLst>
          </p:cNvPr>
          <p:cNvSpPr txBox="1"/>
          <p:nvPr/>
        </p:nvSpPr>
        <p:spPr>
          <a:xfrm>
            <a:off x="1418214" y="85644"/>
            <a:ext cx="102123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E52956-66E8-4960-9C4C-32BE7204B7AD}"/>
              </a:ext>
            </a:extLst>
          </p:cNvPr>
          <p:cNvSpPr txBox="1"/>
          <p:nvPr/>
        </p:nvSpPr>
        <p:spPr>
          <a:xfrm>
            <a:off x="1757061" y="4863650"/>
            <a:ext cx="9006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Nous </a:t>
            </a:r>
            <a:r>
              <a:rPr kumimoji="0" lang="es-E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sommes</a:t>
            </a: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quel</a:t>
            </a: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jour</a:t>
            </a: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?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374C4B-CB79-4DBA-8B62-65754912CDAC}"/>
              </a:ext>
            </a:extLst>
          </p:cNvPr>
          <p:cNvSpPr txBox="1"/>
          <p:nvPr/>
        </p:nvSpPr>
        <p:spPr>
          <a:xfrm>
            <a:off x="2367193" y="5776952"/>
            <a:ext cx="689731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We are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which 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day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?]</a:t>
            </a:r>
            <a:b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day is it?</a:t>
            </a:r>
            <a:endParaRPr kumimoji="0" lang="en-GB" sz="3200" b="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2138FB3-6879-4293-9916-33B686A969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7" y="72165"/>
            <a:ext cx="1712804" cy="1573296"/>
          </a:xfrm>
          <a:prstGeom prst="rect">
            <a:avLst/>
          </a:prstGeom>
        </p:spPr>
      </p:pic>
      <p:pic>
        <p:nvPicPr>
          <p:cNvPr id="26" name="Picture 2" descr="Warning, Exclamation, Caution, Sign">
            <a:extLst>
              <a:ext uri="{FF2B5EF4-FFF2-40B4-BE49-F238E27FC236}">
                <a16:creationId xmlns:a16="http://schemas.microsoft.com/office/drawing/2014/main" id="{A291B70E-70FC-443D-9D79-BFDD83401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508" y="5786980"/>
            <a:ext cx="595032" cy="57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6D9DB7F-6BD1-48F8-BDB7-CDA45F3945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296" y="5315919"/>
            <a:ext cx="1478398" cy="1344782"/>
          </a:xfrm>
          <a:prstGeom prst="rect">
            <a:avLst/>
          </a:prstGeom>
        </p:spPr>
      </p:pic>
      <p:pic>
        <p:nvPicPr>
          <p:cNvPr id="28" name="Picture 8" descr="Number, Thirteen, 13, Rounded, Rectangle, Brown, White">
            <a:extLst>
              <a:ext uri="{FF2B5EF4-FFF2-40B4-BE49-F238E27FC236}">
                <a16:creationId xmlns:a16="http://schemas.microsoft.com/office/drawing/2014/main" id="{061B0EDE-CCC4-42F0-ABF7-443710CF7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8B4513"/>
              </a:clrFrom>
              <a:clrTo>
                <a:srgbClr val="8B4513">
                  <a:alpha val="0"/>
                </a:srgbClr>
              </a:clrTo>
            </a:clrChange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73" y="1744974"/>
            <a:ext cx="430472" cy="3311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14" descr="Number, Sixteen, 16, Rounded, Rectangle, Blue, White">
            <a:extLst>
              <a:ext uri="{FF2B5EF4-FFF2-40B4-BE49-F238E27FC236}">
                <a16:creationId xmlns:a16="http://schemas.microsoft.com/office/drawing/2014/main" id="{FF5E62E0-17B5-4F81-9E65-6F2204624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31" y="1902089"/>
            <a:ext cx="450526" cy="3311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CD25EC3-1138-47E9-B605-00416AA12A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3098" y="1947703"/>
            <a:ext cx="370232" cy="2855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02D1C9DD-ECA5-44FF-B1CF-0141841C8880}"/>
              </a:ext>
            </a:extLst>
          </p:cNvPr>
          <p:cNvSpPr/>
          <p:nvPr/>
        </p:nvSpPr>
        <p:spPr>
          <a:xfrm>
            <a:off x="7321744" y="2258643"/>
            <a:ext cx="4751648" cy="2279473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195869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English, we often say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it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French, we often use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(which) and nous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(we are).</a:t>
            </a:r>
          </a:p>
        </p:txBody>
      </p:sp>
    </p:spTree>
    <p:extLst>
      <p:ext uri="{BB962C8B-B14F-4D97-AF65-F5344CB8AC3E}">
        <p14:creationId xmlns:p14="http://schemas.microsoft.com/office/powerpoint/2010/main" val="42191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3" grpId="0"/>
      <p:bldP spid="24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C845A3FB-F0FE-4D82-85C4-0D9164C49DF1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Rachel Hawkes / Emma Marsden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7A8497-5281-4B15-ABD4-9FD97F23E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32">
            <a:off x="4623160" y="2579349"/>
            <a:ext cx="2332069" cy="21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9E5428B4-7A76-4E1E-A19B-6AAC85B5D2DE}"/>
              </a:ext>
            </a:extLst>
          </p:cNvPr>
          <p:cNvSpPr txBox="1"/>
          <p:nvPr/>
        </p:nvSpPr>
        <p:spPr>
          <a:xfrm rot="21349562">
            <a:off x="4783249" y="3281881"/>
            <a:ext cx="2065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Which?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E8F10B99-B88B-45F6-B620-30700BF5A81C}"/>
              </a:ext>
            </a:extLst>
          </p:cNvPr>
          <p:cNvSpPr txBox="1"/>
          <p:nvPr/>
        </p:nvSpPr>
        <p:spPr>
          <a:xfrm>
            <a:off x="1418214" y="85644"/>
            <a:ext cx="102123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quelle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E52956-66E8-4960-9C4C-32BE7204B7AD}"/>
              </a:ext>
            </a:extLst>
          </p:cNvPr>
          <p:cNvSpPr txBox="1"/>
          <p:nvPr/>
        </p:nvSpPr>
        <p:spPr>
          <a:xfrm>
            <a:off x="1468086" y="4823863"/>
            <a:ext cx="10112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Nous </a:t>
            </a:r>
            <a:r>
              <a:rPr kumimoji="0" lang="es-E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sommes</a:t>
            </a: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quelle</a:t>
            </a: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date</a:t>
            </a:r>
            <a:r>
              <a:rPr kumimoji="0" lang="es-E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?</a:t>
            </a:r>
            <a:endParaRPr kumimoji="0" lang="es-E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374C4B-CB79-4DBA-8B62-65754912CDAC}"/>
              </a:ext>
            </a:extLst>
          </p:cNvPr>
          <p:cNvSpPr txBox="1"/>
          <p:nvPr/>
        </p:nvSpPr>
        <p:spPr>
          <a:xfrm>
            <a:off x="2367193" y="5776952"/>
            <a:ext cx="689731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We are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which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date?]</a:t>
            </a:r>
            <a:br>
              <a:rPr kumimoji="0" lang="en-GB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GB" sz="240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What date is it?</a:t>
            </a:r>
            <a:endParaRPr kumimoji="0" lang="en-GB" sz="32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2138FB3-6879-4293-9916-33B686A969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7" y="72165"/>
            <a:ext cx="1712804" cy="1573296"/>
          </a:xfrm>
          <a:prstGeom prst="rect">
            <a:avLst/>
          </a:prstGeom>
        </p:spPr>
      </p:pic>
      <p:pic>
        <p:nvPicPr>
          <p:cNvPr id="26" name="Picture 2" descr="Warning, Exclamation, Caution, Sign">
            <a:extLst>
              <a:ext uri="{FF2B5EF4-FFF2-40B4-BE49-F238E27FC236}">
                <a16:creationId xmlns:a16="http://schemas.microsoft.com/office/drawing/2014/main" id="{A291B70E-70FC-443D-9D79-BFDD83401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508" y="5786980"/>
            <a:ext cx="595032" cy="57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6D9DB7F-6BD1-48F8-BDB7-CDA45F3945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296" y="5315919"/>
            <a:ext cx="1478398" cy="1344782"/>
          </a:xfrm>
          <a:prstGeom prst="rect">
            <a:avLst/>
          </a:prstGeom>
        </p:spPr>
      </p:pic>
      <p:pic>
        <p:nvPicPr>
          <p:cNvPr id="28" name="Picture 8" descr="Number, Thirteen, 13, Rounded, Rectangle, Brown, White">
            <a:extLst>
              <a:ext uri="{FF2B5EF4-FFF2-40B4-BE49-F238E27FC236}">
                <a16:creationId xmlns:a16="http://schemas.microsoft.com/office/drawing/2014/main" id="{061B0EDE-CCC4-42F0-ABF7-443710CF7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8B4513"/>
              </a:clrFrom>
              <a:clrTo>
                <a:srgbClr val="8B4513">
                  <a:alpha val="0"/>
                </a:srgbClr>
              </a:clrTo>
            </a:clrChange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73" y="1744974"/>
            <a:ext cx="430472" cy="3311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14" descr="Number, Sixteen, 16, Rounded, Rectangle, Blue, White">
            <a:extLst>
              <a:ext uri="{FF2B5EF4-FFF2-40B4-BE49-F238E27FC236}">
                <a16:creationId xmlns:a16="http://schemas.microsoft.com/office/drawing/2014/main" id="{FF5E62E0-17B5-4F81-9E65-6F2204624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31" y="1902089"/>
            <a:ext cx="450526" cy="3311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CD25EC3-1138-47E9-B605-00416AA12A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3098" y="1947703"/>
            <a:ext cx="370232" cy="2855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02D1C9DD-ECA5-44FF-B1CF-0141841C8880}"/>
              </a:ext>
            </a:extLst>
          </p:cNvPr>
          <p:cNvSpPr/>
          <p:nvPr/>
        </p:nvSpPr>
        <p:spPr>
          <a:xfrm>
            <a:off x="7812818" y="1892412"/>
            <a:ext cx="4054872" cy="2789861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195869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which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 singular masculine nouns,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quelle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 singular feminine nouns. They sound almost the same.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71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3" grpId="0"/>
      <p:bldP spid="24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</a:pP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quel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? </a:t>
            </a:r>
            <a:r>
              <a:rPr lang="en-GB" sz="3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|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quelle ? </a:t>
            </a:r>
            <a:r>
              <a:rPr lang="en-GB" sz="3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|</a:t>
            </a:r>
            <a:endParaRPr lang="en-GB" sz="3600" b="1" i="0" u="none" strike="noStrike" cap="none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" name="Google Shape;170;p8" descr="Jigsaw, Puzzle, Piece, Game, Concept, Solution">
            <a:extLst>
              <a:ext uri="{FF2B5EF4-FFF2-40B4-BE49-F238E27FC236}">
                <a16:creationId xmlns:a16="http://schemas.microsoft.com/office/drawing/2014/main" id="{4469AD41-6D4F-41AC-95A3-74454F9016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65966D-5CAC-4020-A103-5325F76C7CD8}"/>
              </a:ext>
            </a:extLst>
          </p:cNvPr>
          <p:cNvSpPr txBox="1"/>
          <p:nvPr/>
        </p:nvSpPr>
        <p:spPr>
          <a:xfrm>
            <a:off x="131543" y="777402"/>
            <a:ext cx="6226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[which (m), which (f)]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252741-8AD9-4B2B-BF36-BF1EEADE5154}"/>
              </a:ext>
            </a:extLst>
          </p:cNvPr>
          <p:cNvSpPr txBox="1"/>
          <p:nvPr/>
        </p:nvSpPr>
        <p:spPr>
          <a:xfrm>
            <a:off x="204236" y="1421166"/>
            <a:ext cx="11751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Here are two ways to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say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today’s date: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B4B166-A3DA-4C2C-B8C7-7A7A911A1ED7}"/>
              </a:ext>
            </a:extLst>
          </p:cNvPr>
          <p:cNvSpPr txBox="1"/>
          <p:nvPr/>
        </p:nvSpPr>
        <p:spPr>
          <a:xfrm>
            <a:off x="221097" y="1936630"/>
            <a:ext cx="1699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Compare: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DA10A8-CE9D-4859-90E1-B9269548F0AF}"/>
              </a:ext>
            </a:extLst>
          </p:cNvPr>
          <p:cNvSpPr txBox="1"/>
          <p:nvPr/>
        </p:nvSpPr>
        <p:spPr>
          <a:xfrm>
            <a:off x="267235" y="2372224"/>
            <a:ext cx="4719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10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novembre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473E3C-29D0-40EC-8D6D-0533C3A39842}"/>
              </a:ext>
            </a:extLst>
          </p:cNvPr>
          <p:cNvSpPr txBox="1"/>
          <p:nvPr/>
        </p:nvSpPr>
        <p:spPr>
          <a:xfrm>
            <a:off x="267235" y="2913319"/>
            <a:ext cx="60911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4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4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mercredi</a:t>
            </a:r>
            <a:r>
              <a:rPr kumimoji="0" lang="en-GB" sz="24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10 </a:t>
            </a:r>
            <a:r>
              <a:rPr kumimoji="0" lang="en-GB" sz="24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novembre</a:t>
            </a:r>
            <a:r>
              <a:rPr kumimoji="0" lang="en-GB" sz="24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145E1F-0275-45AE-BDA8-1AC30258E4D0}"/>
              </a:ext>
            </a:extLst>
          </p:cNvPr>
          <p:cNvSpPr txBox="1"/>
          <p:nvPr/>
        </p:nvSpPr>
        <p:spPr>
          <a:xfrm>
            <a:off x="6748266" y="2395313"/>
            <a:ext cx="3542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It’s the 10</a:t>
            </a:r>
            <a:r>
              <a:rPr lang="en-GB" sz="2400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th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November.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1AFC87-04FC-4B01-99FB-DC873376F2A2}"/>
              </a:ext>
            </a:extLst>
          </p:cNvPr>
          <p:cNvSpPr txBox="1"/>
          <p:nvPr/>
        </p:nvSpPr>
        <p:spPr>
          <a:xfrm>
            <a:off x="6748266" y="2959770"/>
            <a:ext cx="57041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Wednesday</a:t>
            </a:r>
            <a:r>
              <a:rPr kumimoji="0" lang="en-GB" sz="24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10</a:t>
            </a:r>
            <a:r>
              <a:rPr kumimoji="0" lang="en-GB" sz="240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24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November.</a:t>
            </a:r>
            <a:endParaRPr kumimoji="0" lang="en-GB" sz="24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F9D0783-B99D-41E3-8D4E-45AE42D1E755}"/>
              </a:ext>
            </a:extLst>
          </p:cNvPr>
          <p:cNvSpPr/>
          <p:nvPr/>
        </p:nvSpPr>
        <p:spPr>
          <a:xfrm>
            <a:off x="6358360" y="672978"/>
            <a:ext cx="3505084" cy="1255288"/>
          </a:xfrm>
          <a:prstGeom prst="wedgeRoundRectCallout">
            <a:avLst>
              <a:gd name="adj1" fmla="val -120992"/>
              <a:gd name="adj2" fmla="val 134038"/>
              <a:gd name="adj3" fmla="val 16667"/>
            </a:avLst>
          </a:prstGeom>
          <a:solidFill>
            <a:srgbClr val="195869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you say the day you don’t use ‘le’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78DC8C-D2FC-41A7-A5E1-9D09ABD2FDCE}"/>
              </a:ext>
            </a:extLst>
          </p:cNvPr>
          <p:cNvSpPr txBox="1"/>
          <p:nvPr/>
        </p:nvSpPr>
        <p:spPr>
          <a:xfrm>
            <a:off x="267235" y="3602164"/>
            <a:ext cx="11751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can ask questions about dates like this: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C3A4E2-B85A-4621-BAE5-EEF5F795A519}"/>
              </a:ext>
            </a:extLst>
          </p:cNvPr>
          <p:cNvSpPr txBox="1"/>
          <p:nvPr/>
        </p:nvSpPr>
        <p:spPr>
          <a:xfrm>
            <a:off x="267235" y="4156473"/>
            <a:ext cx="3866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jour 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470893-757E-4495-830F-60E42BB3A42F}"/>
              </a:ext>
            </a:extLst>
          </p:cNvPr>
          <p:cNvSpPr txBox="1"/>
          <p:nvPr/>
        </p:nvSpPr>
        <p:spPr>
          <a:xfrm>
            <a:off x="267235" y="4668837"/>
            <a:ext cx="3993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DCAB40-6A00-4E9E-9D2D-A3BBD466D889}"/>
              </a:ext>
            </a:extLst>
          </p:cNvPr>
          <p:cNvSpPr txBox="1"/>
          <p:nvPr/>
        </p:nvSpPr>
        <p:spPr>
          <a:xfrm>
            <a:off x="267235" y="5223146"/>
            <a:ext cx="4309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date 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FBEFFD-0562-48CC-8057-3368F600DB46}"/>
              </a:ext>
            </a:extLst>
          </p:cNvPr>
          <p:cNvSpPr txBox="1"/>
          <p:nvPr/>
        </p:nvSpPr>
        <p:spPr>
          <a:xfrm>
            <a:off x="267235" y="5777455"/>
            <a:ext cx="5330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semaine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B89DCE-D86A-44F7-9725-E4ED8A6428D6}"/>
              </a:ext>
            </a:extLst>
          </p:cNvPr>
          <p:cNvSpPr txBox="1"/>
          <p:nvPr/>
        </p:nvSpPr>
        <p:spPr>
          <a:xfrm>
            <a:off x="6748267" y="4132113"/>
            <a:ext cx="2350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day is it?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E17513-9CEC-491E-8567-419176ABF4BA}"/>
              </a:ext>
            </a:extLst>
          </p:cNvPr>
          <p:cNvSpPr txBox="1"/>
          <p:nvPr/>
        </p:nvSpPr>
        <p:spPr>
          <a:xfrm>
            <a:off x="6748266" y="4689809"/>
            <a:ext cx="2733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month is it?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72CE1E-4E3B-4C0B-8B7F-BF3021598748}"/>
              </a:ext>
            </a:extLst>
          </p:cNvPr>
          <p:cNvSpPr txBox="1"/>
          <p:nvPr/>
        </p:nvSpPr>
        <p:spPr>
          <a:xfrm>
            <a:off x="6748266" y="5223145"/>
            <a:ext cx="2489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date is it?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E79F69-ACDC-4125-B30F-A3BFD4AC255E}"/>
              </a:ext>
            </a:extLst>
          </p:cNvPr>
          <p:cNvSpPr txBox="1"/>
          <p:nvPr/>
        </p:nvSpPr>
        <p:spPr>
          <a:xfrm>
            <a:off x="6748267" y="5777454"/>
            <a:ext cx="3655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Which week are we in?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3F148620-3E85-4FB5-8AA5-5221DCDB32E0}"/>
              </a:ext>
            </a:extLst>
          </p:cNvPr>
          <p:cNvSpPr/>
          <p:nvPr/>
        </p:nvSpPr>
        <p:spPr>
          <a:xfrm>
            <a:off x="6358360" y="464695"/>
            <a:ext cx="3505084" cy="1485745"/>
          </a:xfrm>
          <a:prstGeom prst="wedgeRoundRectCallout">
            <a:avLst>
              <a:gd name="adj1" fmla="val -140156"/>
              <a:gd name="adj2" fmla="val 83522"/>
              <a:gd name="adj3" fmla="val 16667"/>
            </a:avLst>
          </a:prstGeom>
          <a:solidFill>
            <a:srgbClr val="195869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 that in French we use cardinal numbers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 dates (no </a:t>
            </a:r>
            <a:r>
              <a:rPr kumimoji="0" lang="en-GB" sz="2400" i="0" u="none" strike="noStrike" kern="1200" cap="none" spc="0" normalizeH="0" baseline="3000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240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</a:t>
            </a:r>
            <a:r>
              <a:rPr kumimoji="0" lang="en-GB" sz="2400" i="0" u="none" strike="noStrike" kern="1200" cap="none" spc="0" normalizeH="0" baseline="3000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CD742CB8-B023-4731-8B5D-2166BAA4F42F}"/>
              </a:ext>
            </a:extLst>
          </p:cNvPr>
          <p:cNvSpPr/>
          <p:nvPr/>
        </p:nvSpPr>
        <p:spPr>
          <a:xfrm>
            <a:off x="9074638" y="3401960"/>
            <a:ext cx="3016484" cy="1282395"/>
          </a:xfrm>
          <a:prstGeom prst="wedgeRoundRectCallout">
            <a:avLst>
              <a:gd name="adj1" fmla="val -15921"/>
              <a:gd name="adj2" fmla="val 84691"/>
              <a:gd name="adj3" fmla="val 16667"/>
            </a:avLst>
          </a:prstGeom>
          <a:solidFill>
            <a:srgbClr val="195869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jour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mois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masculine;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semaine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saison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 feminine.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6CB70C-A7D1-452B-A0C9-4BB10DF06825}"/>
              </a:ext>
            </a:extLst>
          </p:cNvPr>
          <p:cNvSpPr txBox="1"/>
          <p:nvPr/>
        </p:nvSpPr>
        <p:spPr>
          <a:xfrm>
            <a:off x="267235" y="6289819"/>
            <a:ext cx="4963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saison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55C782-2F92-42E1-926C-EA2E5F753D03}"/>
              </a:ext>
            </a:extLst>
          </p:cNvPr>
          <p:cNvSpPr txBox="1"/>
          <p:nvPr/>
        </p:nvSpPr>
        <p:spPr>
          <a:xfrm>
            <a:off x="6748267" y="6331763"/>
            <a:ext cx="3884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Which season are we in?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87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11" grpId="0"/>
      <p:bldP spid="12" grpId="0"/>
      <p:bldP spid="17" grpId="0" animBg="1"/>
      <p:bldP spid="18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35" grpId="0" animBg="1"/>
      <p:bldP spid="36" grpId="0" animBg="1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Adèle gets lots of messages.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6B4432-5146-4FCB-9339-AF98E6E82F50}"/>
              </a:ext>
            </a:extLst>
          </p:cNvPr>
          <p:cNvSpPr txBox="1"/>
          <p:nvPr/>
        </p:nvSpPr>
        <p:spPr>
          <a:xfrm>
            <a:off x="9977151" y="568888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F9005E-A1D0-43F5-8CAA-8B7CB84253B7}"/>
              </a:ext>
            </a:extLst>
          </p:cNvPr>
          <p:cNvSpPr txBox="1"/>
          <p:nvPr/>
        </p:nvSpPr>
        <p:spPr>
          <a:xfrm>
            <a:off x="9974372" y="373770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E98A6-4588-4F99-A09A-AD3A3E925270}"/>
              </a:ext>
            </a:extLst>
          </p:cNvPr>
          <p:cNvSpPr txBox="1"/>
          <p:nvPr/>
        </p:nvSpPr>
        <p:spPr>
          <a:xfrm>
            <a:off x="3990872" y="5792449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432952-FE32-4582-8FC5-D83265ED6D5D}"/>
              </a:ext>
            </a:extLst>
          </p:cNvPr>
          <p:cNvSpPr txBox="1"/>
          <p:nvPr/>
        </p:nvSpPr>
        <p:spPr>
          <a:xfrm>
            <a:off x="3988093" y="3832397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5C1279-333B-453F-B9FA-6D14DCBBBFF4}"/>
              </a:ext>
            </a:extLst>
          </p:cNvPr>
          <p:cNvSpPr txBox="1"/>
          <p:nvPr/>
        </p:nvSpPr>
        <p:spPr>
          <a:xfrm>
            <a:off x="5195531" y="1947539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EDC220-2790-45FA-9898-FA0C4D05DE84}"/>
              </a:ext>
            </a:extLst>
          </p:cNvPr>
          <p:cNvSpPr/>
          <p:nvPr/>
        </p:nvSpPr>
        <p:spPr>
          <a:xfrm rot="16200000">
            <a:off x="2654560" y="37948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7F2670-6BCA-4586-BE79-49400960C4D6}"/>
              </a:ext>
            </a:extLst>
          </p:cNvPr>
          <p:cNvSpPr/>
          <p:nvPr/>
        </p:nvSpPr>
        <p:spPr>
          <a:xfrm rot="16200000">
            <a:off x="2627919" y="71144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6BB17D-BB01-4E52-8822-1E64474E7E38}"/>
              </a:ext>
            </a:extLst>
          </p:cNvPr>
          <p:cNvSpPr/>
          <p:nvPr/>
        </p:nvSpPr>
        <p:spPr>
          <a:xfrm>
            <a:off x="4711772" y="185722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C25D4C6-59F2-469D-8A83-04427990B34A}"/>
              </a:ext>
            </a:extLst>
          </p:cNvPr>
          <p:cNvSpPr/>
          <p:nvPr/>
        </p:nvSpPr>
        <p:spPr>
          <a:xfrm>
            <a:off x="2118893" y="1402261"/>
            <a:ext cx="2433570" cy="949474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FECA15-1662-4CED-89CD-8541D308D281}"/>
              </a:ext>
            </a:extLst>
          </p:cNvPr>
          <p:cNvSpPr txBox="1"/>
          <p:nvPr/>
        </p:nvSpPr>
        <p:spPr>
          <a:xfrm>
            <a:off x="2056733" y="1338667"/>
            <a:ext cx="2473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quelle </a:t>
            </a:r>
            <a:b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jour | date 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629107-549E-4B60-9A05-7B0B89B30765}"/>
              </a:ext>
            </a:extLst>
          </p:cNvPr>
          <p:cNvSpPr txBox="1"/>
          <p:nvPr/>
        </p:nvSpPr>
        <p:spPr>
          <a:xfrm>
            <a:off x="1352035" y="120312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D58BB9-4907-432F-9B6E-52E1D914C9D7}"/>
              </a:ext>
            </a:extLst>
          </p:cNvPr>
          <p:cNvSpPr txBox="1"/>
          <p:nvPr/>
        </p:nvSpPr>
        <p:spPr>
          <a:xfrm>
            <a:off x="5195531" y="131245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CFC432-5E19-4F84-B63E-E189C50EEB68}"/>
              </a:ext>
            </a:extLst>
          </p:cNvPr>
          <p:cNvSpPr txBox="1"/>
          <p:nvPr/>
        </p:nvSpPr>
        <p:spPr>
          <a:xfrm>
            <a:off x="5880471" y="134002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day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B93CCC8-FA2B-41F8-B88F-A8C6BA4202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448" y="1850097"/>
            <a:ext cx="498794" cy="5195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B4548B4-4D5C-4D2B-AF47-3AB7ED5CC829}"/>
              </a:ext>
            </a:extLst>
          </p:cNvPr>
          <p:cNvSpPr txBox="1"/>
          <p:nvPr/>
        </p:nvSpPr>
        <p:spPr>
          <a:xfrm>
            <a:off x="5880471" y="1975116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date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BA9AEE-F0F5-41CE-A809-DA7D51B09546}"/>
              </a:ext>
            </a:extLst>
          </p:cNvPr>
          <p:cNvSpPr/>
          <p:nvPr/>
        </p:nvSpPr>
        <p:spPr>
          <a:xfrm rot="16200000">
            <a:off x="1447122" y="227321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906FC0-3549-4811-96C2-D23A5FCF78AE}"/>
              </a:ext>
            </a:extLst>
          </p:cNvPr>
          <p:cNvSpPr/>
          <p:nvPr/>
        </p:nvSpPr>
        <p:spPr>
          <a:xfrm rot="16200000">
            <a:off x="1420481" y="260517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75C672D-5AD7-4B45-9A10-93A61B900574}"/>
              </a:ext>
            </a:extLst>
          </p:cNvPr>
          <p:cNvSpPr/>
          <p:nvPr/>
        </p:nvSpPr>
        <p:spPr>
          <a:xfrm>
            <a:off x="3504334" y="375095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C2FDF49-5E66-409F-9191-B608914861C4}"/>
              </a:ext>
            </a:extLst>
          </p:cNvPr>
          <p:cNvSpPr/>
          <p:nvPr/>
        </p:nvSpPr>
        <p:spPr>
          <a:xfrm>
            <a:off x="940189" y="3298661"/>
            <a:ext cx="2392549" cy="1020839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8E9CED-CA58-4AB9-A28D-F66718AEBFDA}"/>
              </a:ext>
            </a:extLst>
          </p:cNvPr>
          <p:cNvSpPr txBox="1"/>
          <p:nvPr/>
        </p:nvSpPr>
        <p:spPr>
          <a:xfrm>
            <a:off x="903043" y="3456896"/>
            <a:ext cx="2498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date |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mois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1232D9-BAD1-486E-AC36-E2DD1E9885CC}"/>
              </a:ext>
            </a:extLst>
          </p:cNvPr>
          <p:cNvSpPr txBox="1"/>
          <p:nvPr/>
        </p:nvSpPr>
        <p:spPr>
          <a:xfrm>
            <a:off x="144597" y="309685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9511B3-BF06-4D6D-A03F-C9631C3FDC8E}"/>
              </a:ext>
            </a:extLst>
          </p:cNvPr>
          <p:cNvSpPr txBox="1"/>
          <p:nvPr/>
        </p:nvSpPr>
        <p:spPr>
          <a:xfrm>
            <a:off x="3988093" y="320618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3CDFFE-D6D4-44D9-A932-090A213F4140}"/>
              </a:ext>
            </a:extLst>
          </p:cNvPr>
          <p:cNvSpPr txBox="1"/>
          <p:nvPr/>
        </p:nvSpPr>
        <p:spPr>
          <a:xfrm>
            <a:off x="4673033" y="3233758"/>
            <a:ext cx="1428750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date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D2934C2-8098-45CF-A325-CD66B4556E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224" y="3767791"/>
            <a:ext cx="498794" cy="51957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DE4D58C-58AF-41D0-9DBD-2050E813B8BF}"/>
              </a:ext>
            </a:extLst>
          </p:cNvPr>
          <p:cNvSpPr txBox="1"/>
          <p:nvPr/>
        </p:nvSpPr>
        <p:spPr>
          <a:xfrm>
            <a:off x="4673033" y="386884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month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E28DD37-D5E8-4E4C-8EEB-2F9F5E0BCC55}"/>
              </a:ext>
            </a:extLst>
          </p:cNvPr>
          <p:cNvSpPr/>
          <p:nvPr/>
        </p:nvSpPr>
        <p:spPr>
          <a:xfrm rot="16200000">
            <a:off x="7433401" y="2169645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A356C31-5657-4CE9-B3B7-EF0D30FDB7B0}"/>
              </a:ext>
            </a:extLst>
          </p:cNvPr>
          <p:cNvSpPr/>
          <p:nvPr/>
        </p:nvSpPr>
        <p:spPr>
          <a:xfrm rot="16200000">
            <a:off x="7406760" y="2501603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8FA7F6C-4C89-4C7C-AAF0-0FB93DD8BC8C}"/>
              </a:ext>
            </a:extLst>
          </p:cNvPr>
          <p:cNvSpPr/>
          <p:nvPr/>
        </p:nvSpPr>
        <p:spPr>
          <a:xfrm>
            <a:off x="9490613" y="3647386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4215E34-8A1F-4BB4-AD90-930DBCAA9CED}"/>
              </a:ext>
            </a:extLst>
          </p:cNvPr>
          <p:cNvSpPr/>
          <p:nvPr/>
        </p:nvSpPr>
        <p:spPr>
          <a:xfrm>
            <a:off x="6926468" y="3096852"/>
            <a:ext cx="2392549" cy="1252365"/>
          </a:xfrm>
          <a:prstGeom prst="wedgeRoundRectCallout">
            <a:avLst>
              <a:gd name="adj1" fmla="val 24066"/>
              <a:gd name="adj2" fmla="val 5800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FD7C7F-1C0E-47E3-AA58-933C0F389B84}"/>
              </a:ext>
            </a:extLst>
          </p:cNvPr>
          <p:cNvSpPr txBox="1"/>
          <p:nvPr/>
        </p:nvSpPr>
        <p:spPr>
          <a:xfrm>
            <a:off x="6890961" y="3046183"/>
            <a:ext cx="23925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noProof="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Mercredi</a:t>
            </a:r>
            <a:r>
              <a:rPr lang="en-GB" sz="2000" noProof="0" dirty="0">
                <a:solidFill>
                  <a:srgbClr val="1F4E79"/>
                </a:solidFill>
                <a:latin typeface="Century Gothic" panose="020B0502020202020204" pitchFamily="34" charset="0"/>
              </a:rPr>
              <a:t>. </a:t>
            </a:r>
            <a:r>
              <a:rPr lang="en-GB" sz="2000" noProof="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Mais</a:t>
            </a:r>
            <a:r>
              <a:rPr lang="en-GB" sz="2000" noProof="0" dirty="0">
                <a:solidFill>
                  <a:srgbClr val="1F4E79"/>
                </a:solidFill>
                <a:latin typeface="Century Gothic" panose="020B0502020202020204" pitchFamily="34" charset="0"/>
              </a:rPr>
              <a:t> nous </a:t>
            </a:r>
            <a:r>
              <a:rPr lang="en-GB" sz="2000" noProof="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sommes</a:t>
            </a:r>
            <a:r>
              <a:rPr lang="en-GB" sz="2000" noProof="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noProof="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quel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le </a:t>
            </a:r>
            <a:b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</a:b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mois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| date 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4211E8-A02A-46E8-9D59-5FDAFA50B723}"/>
              </a:ext>
            </a:extLst>
          </p:cNvPr>
          <p:cNvSpPr txBox="1"/>
          <p:nvPr/>
        </p:nvSpPr>
        <p:spPr>
          <a:xfrm>
            <a:off x="6191836" y="2993284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EAB5EB-25F7-49A6-977E-49CE777EE45D}"/>
              </a:ext>
            </a:extLst>
          </p:cNvPr>
          <p:cNvSpPr txBox="1"/>
          <p:nvPr/>
        </p:nvSpPr>
        <p:spPr>
          <a:xfrm>
            <a:off x="9974372" y="3102612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F1DD4E-FFF1-4DA3-AC02-61BC5E24341C}"/>
              </a:ext>
            </a:extLst>
          </p:cNvPr>
          <p:cNvSpPr txBox="1"/>
          <p:nvPr/>
        </p:nvSpPr>
        <p:spPr>
          <a:xfrm>
            <a:off x="10659312" y="3130189"/>
            <a:ext cx="1428750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month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C275BE0-8301-4B7A-AA48-96DAE94FCD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518" y="3607817"/>
            <a:ext cx="498794" cy="51957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FA14D0B-96C7-4D75-8279-19937D497A9F}"/>
              </a:ext>
            </a:extLst>
          </p:cNvPr>
          <p:cNvSpPr txBox="1"/>
          <p:nvPr/>
        </p:nvSpPr>
        <p:spPr>
          <a:xfrm>
            <a:off x="10659312" y="3765278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date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95FCBAE-AEAD-41BF-8514-10259C925CA5}"/>
              </a:ext>
            </a:extLst>
          </p:cNvPr>
          <p:cNvSpPr/>
          <p:nvPr/>
        </p:nvSpPr>
        <p:spPr>
          <a:xfrm rot="16200000">
            <a:off x="1449901" y="422439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3DAEBA-5920-49A3-91B2-3223A0061B60}"/>
              </a:ext>
            </a:extLst>
          </p:cNvPr>
          <p:cNvSpPr/>
          <p:nvPr/>
        </p:nvSpPr>
        <p:spPr>
          <a:xfrm rot="16200000">
            <a:off x="1423260" y="455635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27E31CA-32EF-43BE-AFF4-A412252CCF5D}"/>
              </a:ext>
            </a:extLst>
          </p:cNvPr>
          <p:cNvSpPr/>
          <p:nvPr/>
        </p:nvSpPr>
        <p:spPr>
          <a:xfrm>
            <a:off x="3507113" y="570213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CF8D28C7-9242-4023-9F82-7DA71DD36CD3}"/>
              </a:ext>
            </a:extLst>
          </p:cNvPr>
          <p:cNvSpPr/>
          <p:nvPr/>
        </p:nvSpPr>
        <p:spPr>
          <a:xfrm>
            <a:off x="917745" y="5225397"/>
            <a:ext cx="2392549" cy="1010636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711254-B2AB-461B-9000-F57453818BB6}"/>
              </a:ext>
            </a:extLst>
          </p:cNvPr>
          <p:cNvSpPr txBox="1"/>
          <p:nvPr/>
        </p:nvSpPr>
        <p:spPr>
          <a:xfrm>
            <a:off x="998209" y="5177387"/>
            <a:ext cx="2395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Avril ? Nous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date |jour 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8654096-BC00-45D3-89B8-99ECBA40136D}"/>
              </a:ext>
            </a:extLst>
          </p:cNvPr>
          <p:cNvSpPr txBox="1"/>
          <p:nvPr/>
        </p:nvSpPr>
        <p:spPr>
          <a:xfrm>
            <a:off x="147376" y="504803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71ED6C2-96D8-4F81-B8D6-2091DED743C4}"/>
              </a:ext>
            </a:extLst>
          </p:cNvPr>
          <p:cNvSpPr txBox="1"/>
          <p:nvPr/>
        </p:nvSpPr>
        <p:spPr>
          <a:xfrm>
            <a:off x="3990872" y="515736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FC993E-93FB-4EB3-B5B0-45DD68D7A7B3}"/>
              </a:ext>
            </a:extLst>
          </p:cNvPr>
          <p:cNvSpPr txBox="1"/>
          <p:nvPr/>
        </p:nvSpPr>
        <p:spPr>
          <a:xfrm>
            <a:off x="4675812" y="518493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date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384A492-50C0-4D41-9C7E-D40A807B11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215" y="5716457"/>
            <a:ext cx="498794" cy="51957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0DB56D6-06F6-4E51-B6E3-9F906DDAD7E3}"/>
              </a:ext>
            </a:extLst>
          </p:cNvPr>
          <p:cNvSpPr txBox="1"/>
          <p:nvPr/>
        </p:nvSpPr>
        <p:spPr>
          <a:xfrm>
            <a:off x="4675812" y="5820026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day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E9CDF83-31D5-4DC2-9E33-47E33FF2F18B}"/>
              </a:ext>
            </a:extLst>
          </p:cNvPr>
          <p:cNvSpPr/>
          <p:nvPr/>
        </p:nvSpPr>
        <p:spPr>
          <a:xfrm rot="16200000">
            <a:off x="7436180" y="412082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6C14C37-2813-4210-B414-4D2A216CE3A3}"/>
              </a:ext>
            </a:extLst>
          </p:cNvPr>
          <p:cNvSpPr/>
          <p:nvPr/>
        </p:nvSpPr>
        <p:spPr>
          <a:xfrm rot="16200000">
            <a:off x="7409539" y="445278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56C975A-2CED-425A-B508-65D93DB2FABF}"/>
              </a:ext>
            </a:extLst>
          </p:cNvPr>
          <p:cNvSpPr/>
          <p:nvPr/>
        </p:nvSpPr>
        <p:spPr>
          <a:xfrm>
            <a:off x="9493392" y="559856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EDBA1CB1-FF4A-4A07-800E-E8F5F5CAD871}"/>
              </a:ext>
            </a:extLst>
          </p:cNvPr>
          <p:cNvSpPr/>
          <p:nvPr/>
        </p:nvSpPr>
        <p:spPr>
          <a:xfrm>
            <a:off x="6926468" y="5064913"/>
            <a:ext cx="2392549" cy="1092938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A906E03-8FD3-4961-8A92-3CA9D85EF565}"/>
              </a:ext>
            </a:extLst>
          </p:cNvPr>
          <p:cNvSpPr txBox="1"/>
          <p:nvPr/>
        </p:nvSpPr>
        <p:spPr>
          <a:xfrm>
            <a:off x="6868660" y="5119785"/>
            <a:ext cx="2395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Aujourd’hui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, nous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jour |date 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06A5264-6A2C-431C-8F07-EAEA01BA084D}"/>
              </a:ext>
            </a:extLst>
          </p:cNvPr>
          <p:cNvSpPr txBox="1"/>
          <p:nvPr/>
        </p:nvSpPr>
        <p:spPr>
          <a:xfrm>
            <a:off x="6194615" y="494446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22E5569-4463-484E-89A3-1CE67BF3C788}"/>
              </a:ext>
            </a:extLst>
          </p:cNvPr>
          <p:cNvSpPr txBox="1"/>
          <p:nvPr/>
        </p:nvSpPr>
        <p:spPr>
          <a:xfrm>
            <a:off x="9977151" y="505379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B36EEA6-FCC1-4D4E-B943-E23EB4F45E10}"/>
              </a:ext>
            </a:extLst>
          </p:cNvPr>
          <p:cNvSpPr txBox="1"/>
          <p:nvPr/>
        </p:nvSpPr>
        <p:spPr>
          <a:xfrm>
            <a:off x="10662091" y="5081368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day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C434EDCA-40E1-4BA4-A6C2-80556438BE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271" y="4935523"/>
            <a:ext cx="498794" cy="519576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3CE8A91A-A765-4E9C-A7AA-A4C332CFE7EB}"/>
              </a:ext>
            </a:extLst>
          </p:cNvPr>
          <p:cNvSpPr txBox="1"/>
          <p:nvPr/>
        </p:nvSpPr>
        <p:spPr>
          <a:xfrm>
            <a:off x="10662091" y="571645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48E67-4BB4-4DF1-892D-7D4D190E4B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t="3229" r="-4534" b="68631"/>
          <a:stretch/>
        </p:blipFill>
        <p:spPr>
          <a:xfrm flipH="1">
            <a:off x="-386425" y="1123203"/>
            <a:ext cx="2307281" cy="1703826"/>
          </a:xfrm>
          <a:prstGeom prst="rect">
            <a:avLst/>
          </a:prstGeom>
        </p:spPr>
      </p:pic>
      <p:pic>
        <p:nvPicPr>
          <p:cNvPr id="69" name="Picture 68" descr="Map&#10;&#10;Description automatically generated">
            <a:extLst>
              <a:ext uri="{FF2B5EF4-FFF2-40B4-BE49-F238E27FC236}">
                <a16:creationId xmlns:a16="http://schemas.microsoft.com/office/drawing/2014/main" id="{3754C15D-FFF6-4850-937A-1B946050D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37" y="464253"/>
            <a:ext cx="3467509" cy="2335434"/>
          </a:xfrm>
          <a:prstGeom prst="rect">
            <a:avLst/>
          </a:prstGeom>
        </p:spPr>
      </p:pic>
      <p:sp>
        <p:nvSpPr>
          <p:cNvPr id="67" name="CustomShape 8">
            <a:extLst>
              <a:ext uri="{FF2B5EF4-FFF2-40B4-BE49-F238E27FC236}">
                <a16:creationId xmlns:a16="http://schemas.microsoft.com/office/drawing/2014/main" id="{353AB394-9275-4DD7-9CFC-5D736559388A}"/>
              </a:ext>
            </a:extLst>
          </p:cNvPr>
          <p:cNvSpPr/>
          <p:nvPr/>
        </p:nvSpPr>
        <p:spPr>
          <a:xfrm>
            <a:off x="4692184" y="30420"/>
            <a:ext cx="479842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What are people</a:t>
            </a:r>
            <a:r>
              <a:rPr kumimoji="0" lang="en-GB" sz="240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asking her?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CA844B-C288-40CD-8335-57177643656B}"/>
              </a:ext>
            </a:extLst>
          </p:cNvPr>
          <p:cNvSpPr/>
          <p:nvPr/>
        </p:nvSpPr>
        <p:spPr>
          <a:xfrm>
            <a:off x="2398426" y="2020192"/>
            <a:ext cx="779489" cy="2865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C7E75938-83D7-4621-957D-3F6E3666D100}"/>
              </a:ext>
            </a:extLst>
          </p:cNvPr>
          <p:cNvSpPr/>
          <p:nvPr/>
        </p:nvSpPr>
        <p:spPr>
          <a:xfrm>
            <a:off x="998209" y="3867605"/>
            <a:ext cx="779489" cy="2865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C98A4170-5D5F-4852-9B0C-9913B54A6667}"/>
              </a:ext>
            </a:extLst>
          </p:cNvPr>
          <p:cNvSpPr/>
          <p:nvPr/>
        </p:nvSpPr>
        <p:spPr>
          <a:xfrm>
            <a:off x="1093760" y="5865102"/>
            <a:ext cx="779489" cy="2865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C4BA24DB-DDD4-4460-A6DA-1BEFD7361D8D}"/>
              </a:ext>
            </a:extLst>
          </p:cNvPr>
          <p:cNvSpPr/>
          <p:nvPr/>
        </p:nvSpPr>
        <p:spPr>
          <a:xfrm>
            <a:off x="7236792" y="4029710"/>
            <a:ext cx="779489" cy="2865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A71CF443-830C-4AE7-A8BF-B3B3D362DE03}"/>
              </a:ext>
            </a:extLst>
          </p:cNvPr>
          <p:cNvSpPr/>
          <p:nvPr/>
        </p:nvSpPr>
        <p:spPr>
          <a:xfrm>
            <a:off x="7831721" y="5783618"/>
            <a:ext cx="779489" cy="2865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Graphic 72" descr="Teacher">
            <a:extLst>
              <a:ext uri="{FF2B5EF4-FFF2-40B4-BE49-F238E27FC236}">
                <a16:creationId xmlns:a16="http://schemas.microsoft.com/office/drawing/2014/main" id="{F9CB8D06-AD5A-45BF-A514-CB15786711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4314" y="282446"/>
            <a:ext cx="914400" cy="914400"/>
          </a:xfrm>
          <a:prstGeom prst="rect">
            <a:avLst/>
          </a:prstGeom>
        </p:spPr>
      </p:pic>
      <p:sp>
        <p:nvSpPr>
          <p:cNvPr id="74" name="Speech Bubble: Rectangle with Corners Rounded 73">
            <a:extLst>
              <a:ext uri="{FF2B5EF4-FFF2-40B4-BE49-F238E27FC236}">
                <a16:creationId xmlns:a16="http://schemas.microsoft.com/office/drawing/2014/main" id="{DA5DF3A2-5C62-4685-9E9D-221F503ACC60}"/>
              </a:ext>
            </a:extLst>
          </p:cNvPr>
          <p:cNvSpPr/>
          <p:nvPr/>
        </p:nvSpPr>
        <p:spPr>
          <a:xfrm>
            <a:off x="1236953" y="463596"/>
            <a:ext cx="8565824" cy="547644"/>
          </a:xfrm>
          <a:prstGeom prst="wedgeRoundRectCallout">
            <a:avLst>
              <a:gd name="adj1" fmla="val -57888"/>
              <a:gd name="adj2" fmla="val -74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5" name="CustomShape 7">
            <a:extLst>
              <a:ext uri="{FF2B5EF4-FFF2-40B4-BE49-F238E27FC236}">
                <a16:creationId xmlns:a16="http://schemas.microsoft.com/office/drawing/2014/main" id="{3D66A33C-1A4D-4379-910B-922D9E2EB2C5}"/>
              </a:ext>
            </a:extLst>
          </p:cNvPr>
          <p:cNvSpPr/>
          <p:nvPr/>
        </p:nvSpPr>
        <p:spPr>
          <a:xfrm>
            <a:off x="1214495" y="545329"/>
            <a:ext cx="9089077" cy="3907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Choisis le mot correct en français et en anglais de 1 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à 5.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/>
      <p:bldP spid="31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 animBg="1"/>
      <p:bldP spid="53" grpId="0" animBg="1"/>
      <p:bldP spid="54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/>
      <p:bldP spid="62" grpId="0" animBg="1"/>
      <p:bldP spid="63" grpId="0" animBg="1"/>
      <p:bldP spid="64" grpId="0" animBg="1"/>
      <p:bldP spid="66" grpId="0" animBg="1"/>
      <p:bldP spid="2" grpId="0" animBg="1"/>
      <p:bldP spid="68" grpId="0" animBg="1"/>
      <p:bldP spid="70" grpId="0" animBg="1"/>
      <p:bldP spid="71" grpId="0" animBg="1"/>
      <p:bldP spid="7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466" y="1087671"/>
            <a:ext cx="769143" cy="769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7186" y="1800649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477D345-8016-4529-9DD1-15275A30BB5F}"/>
              </a:ext>
            </a:extLst>
          </p:cNvPr>
          <p:cNvSpPr/>
          <p:nvPr/>
        </p:nvSpPr>
        <p:spPr>
          <a:xfrm>
            <a:off x="355135" y="1274009"/>
            <a:ext cx="3434384" cy="1602431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2250798E-F42A-42B8-B349-3928A18539C4}"/>
              </a:ext>
            </a:extLst>
          </p:cNvPr>
          <p:cNvSpPr txBox="1">
            <a:spLocks/>
          </p:cNvSpPr>
          <p:nvPr/>
        </p:nvSpPr>
        <p:spPr>
          <a:xfrm>
            <a:off x="221286" y="101304"/>
            <a:ext cx="7509295" cy="637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 Quelle 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A914A8C-F8A5-40C6-A4DA-15E2C407B2BD}"/>
              </a:ext>
            </a:extLst>
          </p:cNvPr>
          <p:cNvSpPr txBox="1"/>
          <p:nvPr/>
        </p:nvSpPr>
        <p:spPr>
          <a:xfrm>
            <a:off x="3441297" y="134443"/>
            <a:ext cx="4985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Claudine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des messages.</a:t>
            </a:r>
          </a:p>
        </p:txBody>
      </p:sp>
      <p:pic>
        <p:nvPicPr>
          <p:cNvPr id="60" name="Picture 59" descr="Icon&#10;&#10;Description automatically generated">
            <a:hlinkClick r:id="" action="ppaction://noaction">
              <a:snd r:embed="rId4" name="s9_1.wav"/>
            </a:hlinkClick>
            <a:extLst>
              <a:ext uri="{FF2B5EF4-FFF2-40B4-BE49-F238E27FC236}">
                <a16:creationId xmlns:a16="http://schemas.microsoft.com/office/drawing/2014/main" id="{98D6CB0E-08A2-4916-8EFB-0B9DAF0B3D0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4" y="1274008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2BD75F3B-74D7-47B1-BF57-E37DE0C67EC8}"/>
              </a:ext>
            </a:extLst>
          </p:cNvPr>
          <p:cNvSpPr txBox="1"/>
          <p:nvPr/>
        </p:nvSpPr>
        <p:spPr>
          <a:xfrm>
            <a:off x="12242" y="1274008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354F1E0-5ED5-44C7-AE08-758BEFA0C979}"/>
              </a:ext>
            </a:extLst>
          </p:cNvPr>
          <p:cNvSpPr/>
          <p:nvPr/>
        </p:nvSpPr>
        <p:spPr>
          <a:xfrm>
            <a:off x="355134" y="3146892"/>
            <a:ext cx="3434384" cy="1602431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B9C0068-3B71-4848-93E7-D8F4CA13EA3E}"/>
              </a:ext>
            </a:extLst>
          </p:cNvPr>
          <p:cNvSpPr/>
          <p:nvPr/>
        </p:nvSpPr>
        <p:spPr>
          <a:xfrm>
            <a:off x="355134" y="5019776"/>
            <a:ext cx="3434384" cy="1602431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F334648A-B62D-413F-BCB4-855136FDFED9}"/>
              </a:ext>
            </a:extLst>
          </p:cNvPr>
          <p:cNvSpPr/>
          <p:nvPr/>
        </p:nvSpPr>
        <p:spPr>
          <a:xfrm>
            <a:off x="4182978" y="1274009"/>
            <a:ext cx="3434384" cy="1602431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5" name="Picture 64" descr="Icon&#10;&#10;Description automatically generated">
            <a:hlinkClick r:id="" action="ppaction://noaction">
              <a:snd r:embed="rId6" name="s9_5.wav"/>
            </a:hlinkClick>
            <a:extLst>
              <a:ext uri="{FF2B5EF4-FFF2-40B4-BE49-F238E27FC236}">
                <a16:creationId xmlns:a16="http://schemas.microsoft.com/office/drawing/2014/main" id="{64095110-B3EB-4E61-A43C-D1A8AD3CF1C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977" y="1274008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36C6CFD6-299B-4B26-A0C4-F0904C7CCA9C}"/>
              </a:ext>
            </a:extLst>
          </p:cNvPr>
          <p:cNvSpPr/>
          <p:nvPr/>
        </p:nvSpPr>
        <p:spPr>
          <a:xfrm>
            <a:off x="4182977" y="3146892"/>
            <a:ext cx="3434384" cy="1602431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B6CEB660-4E03-4924-B6A6-67B1086AC744}"/>
              </a:ext>
            </a:extLst>
          </p:cNvPr>
          <p:cNvSpPr/>
          <p:nvPr/>
        </p:nvSpPr>
        <p:spPr>
          <a:xfrm>
            <a:off x="4182977" y="5019776"/>
            <a:ext cx="3434384" cy="1602431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064D3A1-5EEE-4FD4-8BDD-5F7EC8BC906F}"/>
              </a:ext>
            </a:extLst>
          </p:cNvPr>
          <p:cNvSpPr txBox="1"/>
          <p:nvPr/>
        </p:nvSpPr>
        <p:spPr>
          <a:xfrm>
            <a:off x="23385" y="3083540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A3F00A0-E786-426D-ABBD-5E8E94FD7541}"/>
              </a:ext>
            </a:extLst>
          </p:cNvPr>
          <p:cNvSpPr txBox="1"/>
          <p:nvPr/>
        </p:nvSpPr>
        <p:spPr>
          <a:xfrm>
            <a:off x="2520" y="4986459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CA318F6-111D-4895-92B1-6E652CB1B1FB}"/>
              </a:ext>
            </a:extLst>
          </p:cNvPr>
          <p:cNvSpPr txBox="1"/>
          <p:nvPr/>
        </p:nvSpPr>
        <p:spPr>
          <a:xfrm>
            <a:off x="3835430" y="1307325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5CF7598-AA38-4947-8FED-B1725B335F4F}"/>
              </a:ext>
            </a:extLst>
          </p:cNvPr>
          <p:cNvSpPr txBox="1"/>
          <p:nvPr/>
        </p:nvSpPr>
        <p:spPr>
          <a:xfrm>
            <a:off x="3846573" y="3116857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2052661-98BD-437B-8C21-5D31BCF3C934}"/>
              </a:ext>
            </a:extLst>
          </p:cNvPr>
          <p:cNvSpPr txBox="1"/>
          <p:nvPr/>
        </p:nvSpPr>
        <p:spPr>
          <a:xfrm>
            <a:off x="3825708" y="5019776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pic>
        <p:nvPicPr>
          <p:cNvPr id="73" name="Picture 72" descr="Icon&#10;&#10;Description automatically generated">
            <a:hlinkClick r:id="" action="ppaction://noaction">
              <a:snd r:embed="rId7" name="s9_6.wav"/>
            </a:hlinkClick>
            <a:extLst>
              <a:ext uri="{FF2B5EF4-FFF2-40B4-BE49-F238E27FC236}">
                <a16:creationId xmlns:a16="http://schemas.microsoft.com/office/drawing/2014/main" id="{E1F726FA-220A-4398-B950-76B0E5311C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600" y="5006465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486B8871-C798-485C-87BB-913864CB166C}"/>
              </a:ext>
            </a:extLst>
          </p:cNvPr>
          <p:cNvSpPr txBox="1"/>
          <p:nvPr/>
        </p:nvSpPr>
        <p:spPr>
          <a:xfrm>
            <a:off x="1394274" y="1507039"/>
            <a:ext cx="2575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sommes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Juillet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D6C6194-6CA5-4153-A633-2A1E7D23ADE3}"/>
              </a:ext>
            </a:extLst>
          </p:cNvPr>
          <p:cNvSpPr txBox="1"/>
          <p:nvPr/>
        </p:nvSpPr>
        <p:spPr>
          <a:xfrm>
            <a:off x="1238451" y="3432380"/>
            <a:ext cx="2575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sommes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jour,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aujourd’hui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5DCEFAF-3127-412B-B3A4-1B0E97657699}"/>
              </a:ext>
            </a:extLst>
          </p:cNvPr>
          <p:cNvSpPr txBox="1"/>
          <p:nvPr/>
        </p:nvSpPr>
        <p:spPr>
          <a:xfrm>
            <a:off x="1104377" y="5039162"/>
            <a:ext cx="2575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Claudine, nous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sommes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saison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maintenant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FDE50F9-F62E-4DA7-98C4-2711490AD32F}"/>
              </a:ext>
            </a:extLst>
          </p:cNvPr>
          <p:cNvSpPr txBox="1"/>
          <p:nvPr/>
        </p:nvSpPr>
        <p:spPr>
          <a:xfrm>
            <a:off x="4873420" y="1596760"/>
            <a:ext cx="2575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sommes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semaine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6B45CCE-7CA1-45FD-A1CC-703FFCC475E0}"/>
              </a:ext>
            </a:extLst>
          </p:cNvPr>
          <p:cNvSpPr txBox="1"/>
          <p:nvPr/>
        </p:nvSpPr>
        <p:spPr>
          <a:xfrm>
            <a:off x="5227530" y="3343941"/>
            <a:ext cx="2702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sommes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date ? 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638AD23-D650-4751-B907-4F9764978E24}"/>
              </a:ext>
            </a:extLst>
          </p:cNvPr>
          <p:cNvSpPr txBox="1"/>
          <p:nvPr/>
        </p:nvSpPr>
        <p:spPr>
          <a:xfrm>
            <a:off x="4941942" y="5269611"/>
            <a:ext cx="2702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anniversaire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 jour, Claudine ?</a:t>
            </a:r>
          </a:p>
        </p:txBody>
      </p:sp>
      <p:pic>
        <p:nvPicPr>
          <p:cNvPr id="82" name="Picture 8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90AD831-8678-4AC1-ADD0-047D4FE162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752" y="81287"/>
            <a:ext cx="1170514" cy="1515474"/>
          </a:xfrm>
          <a:prstGeom prst="rect">
            <a:avLst/>
          </a:prstGeom>
        </p:spPr>
      </p:pic>
      <p:pic>
        <p:nvPicPr>
          <p:cNvPr id="84" name="Picture 83" descr="Icon&#10;&#10;Description automatically generated">
            <a:hlinkClick r:id="" action="ppaction://noaction">
              <a:snd r:embed="rId9" name="s9_2.wav"/>
            </a:hlinkClick>
            <a:extLst>
              <a:ext uri="{FF2B5EF4-FFF2-40B4-BE49-F238E27FC236}">
                <a16:creationId xmlns:a16="http://schemas.microsoft.com/office/drawing/2014/main" id="{97F5E0F0-43C0-4B0A-852F-7E11BE366DC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26" y="3131243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7" name="Picture 86" descr="Icon&#10;&#10;Description automatically generated">
            <a:hlinkClick r:id="" action="ppaction://noaction">
              <a:snd r:embed="rId10" name="7_nous_sommes_quelle_date.wav"/>
            </a:hlinkClick>
            <a:extLst>
              <a:ext uri="{FF2B5EF4-FFF2-40B4-BE49-F238E27FC236}">
                <a16:creationId xmlns:a16="http://schemas.microsoft.com/office/drawing/2014/main" id="{ED7983B2-AC4C-4809-9346-5A02D5E1B04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50" y="3131242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55339E52-1CC0-4C89-8550-827DDE112D2E}"/>
              </a:ext>
            </a:extLst>
          </p:cNvPr>
          <p:cNvSpPr txBox="1"/>
          <p:nvPr/>
        </p:nvSpPr>
        <p:spPr>
          <a:xfrm>
            <a:off x="7730448" y="1595266"/>
            <a:ext cx="4447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Cherche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réponse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correspondante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graphicFrame>
        <p:nvGraphicFramePr>
          <p:cNvPr id="91" name="Table 13">
            <a:extLst>
              <a:ext uri="{FF2B5EF4-FFF2-40B4-BE49-F238E27FC236}">
                <a16:creationId xmlns:a16="http://schemas.microsoft.com/office/drawing/2014/main" id="{6BA8C528-F197-41C2-9730-4028456D7E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477138"/>
              </p:ext>
            </p:extLst>
          </p:nvPr>
        </p:nvGraphicFramePr>
        <p:xfrm>
          <a:off x="7929981" y="2362101"/>
          <a:ext cx="4048659" cy="4412560"/>
        </p:xfrm>
        <a:graphic>
          <a:graphicData uri="http://schemas.openxmlformats.org/drawingml/2006/table">
            <a:tbl>
              <a:tblPr firstRow="1" bandRow="1"/>
              <a:tblGrid>
                <a:gridCol w="500787">
                  <a:extLst>
                    <a:ext uri="{9D8B030D-6E8A-4147-A177-3AD203B41FA5}">
                      <a16:colId xmlns:a16="http://schemas.microsoft.com/office/drawing/2014/main" val="4274493765"/>
                    </a:ext>
                  </a:extLst>
                </a:gridCol>
                <a:gridCol w="3547872">
                  <a:extLst>
                    <a:ext uri="{9D8B030D-6E8A-4147-A177-3AD203B41FA5}">
                      <a16:colId xmlns:a16="http://schemas.microsoft.com/office/drawing/2014/main" val="4063294849"/>
                    </a:ext>
                  </a:extLst>
                </a:gridCol>
              </a:tblGrid>
              <a:tr h="7898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sommes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jeudi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25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septembre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659549"/>
                  </a:ext>
                </a:extLst>
              </a:tr>
              <a:tr h="560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Non, nous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sommes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le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mois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décembre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1316944"/>
                  </a:ext>
                </a:extLst>
              </a:tr>
              <a:tr h="560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automne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903819"/>
                  </a:ext>
                </a:extLst>
              </a:tr>
              <a:tr h="7898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Aujourd’hui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lundi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5514787"/>
                  </a:ext>
                </a:extLst>
              </a:tr>
              <a:tr h="560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semaine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3.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6697714"/>
                  </a:ext>
                </a:extLst>
              </a:tr>
              <a:tr h="560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anniversaire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mercredi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14440"/>
                  </a:ext>
                </a:extLst>
              </a:tr>
            </a:tbl>
          </a:graphicData>
        </a:graphic>
      </p:graphicFrame>
      <p:sp>
        <p:nvSpPr>
          <p:cNvPr id="92" name="TextBox 91">
            <a:extLst>
              <a:ext uri="{FF2B5EF4-FFF2-40B4-BE49-F238E27FC236}">
                <a16:creationId xmlns:a16="http://schemas.microsoft.com/office/drawing/2014/main" id="{7EB7A74E-EC36-4B2F-818D-E4B255FD67B5}"/>
              </a:ext>
            </a:extLst>
          </p:cNvPr>
          <p:cNvSpPr txBox="1"/>
          <p:nvPr/>
        </p:nvSpPr>
        <p:spPr>
          <a:xfrm>
            <a:off x="366277" y="2157325"/>
            <a:ext cx="634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834BF6A-FAD2-4123-8F33-C113C8F65989}"/>
              </a:ext>
            </a:extLst>
          </p:cNvPr>
          <p:cNvSpPr txBox="1"/>
          <p:nvPr/>
        </p:nvSpPr>
        <p:spPr>
          <a:xfrm>
            <a:off x="298079" y="3989772"/>
            <a:ext cx="634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4F12CBD-B0F5-4D33-A79B-9A9716098364}"/>
              </a:ext>
            </a:extLst>
          </p:cNvPr>
          <p:cNvSpPr txBox="1"/>
          <p:nvPr/>
        </p:nvSpPr>
        <p:spPr>
          <a:xfrm>
            <a:off x="352649" y="5820991"/>
            <a:ext cx="634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471BB2B-F4BD-43CD-8856-D50280748F95}"/>
              </a:ext>
            </a:extLst>
          </p:cNvPr>
          <p:cNvSpPr txBox="1"/>
          <p:nvPr/>
        </p:nvSpPr>
        <p:spPr>
          <a:xfrm>
            <a:off x="4304513" y="2094663"/>
            <a:ext cx="634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63E59C0-2D39-47A5-AA04-D0F4C02099A2}"/>
              </a:ext>
            </a:extLst>
          </p:cNvPr>
          <p:cNvSpPr txBox="1"/>
          <p:nvPr/>
        </p:nvSpPr>
        <p:spPr>
          <a:xfrm>
            <a:off x="4267970" y="3934063"/>
            <a:ext cx="634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5E1CA21-BFE3-4A91-8B2E-C0283E0E768F}"/>
              </a:ext>
            </a:extLst>
          </p:cNvPr>
          <p:cNvSpPr txBox="1"/>
          <p:nvPr/>
        </p:nvSpPr>
        <p:spPr>
          <a:xfrm>
            <a:off x="4288049" y="5839250"/>
            <a:ext cx="634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F</a:t>
            </a:r>
          </a:p>
        </p:txBody>
      </p:sp>
      <p:pic>
        <p:nvPicPr>
          <p:cNvPr id="98" name="Picture 97" descr="Icon&#10;&#10;Description automatically generated">
            <a:hlinkClick r:id="" action="ppaction://noaction">
              <a:snd r:embed="rId11" name="s9_3.wav"/>
            </a:hlinkClick>
            <a:extLst>
              <a:ext uri="{FF2B5EF4-FFF2-40B4-BE49-F238E27FC236}">
                <a16:creationId xmlns:a16="http://schemas.microsoft.com/office/drawing/2014/main" id="{32D284FF-4F4D-447B-AB92-8EAD762AF9F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57" y="4986459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9C6B12-798D-45F3-8649-DB8D3552FDE8}"/>
              </a:ext>
            </a:extLst>
          </p:cNvPr>
          <p:cNvSpPr/>
          <p:nvPr/>
        </p:nvSpPr>
        <p:spPr>
          <a:xfrm>
            <a:off x="8517186" y="3274213"/>
            <a:ext cx="3399672" cy="6629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FDE35FDD-48E6-4EBB-B4ED-21D2468ADE8A}"/>
              </a:ext>
            </a:extLst>
          </p:cNvPr>
          <p:cNvSpPr/>
          <p:nvPr/>
        </p:nvSpPr>
        <p:spPr>
          <a:xfrm>
            <a:off x="8517186" y="4674984"/>
            <a:ext cx="3399672" cy="6629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61F5CE15-4BC7-4D0C-B6D3-EEC7DC6398F3}"/>
              </a:ext>
            </a:extLst>
          </p:cNvPr>
          <p:cNvSpPr/>
          <p:nvPr/>
        </p:nvSpPr>
        <p:spPr>
          <a:xfrm>
            <a:off x="8461902" y="4032224"/>
            <a:ext cx="3399672" cy="4263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C4A7679B-A1E2-45E0-8F20-66DDAF2E1EAC}"/>
              </a:ext>
            </a:extLst>
          </p:cNvPr>
          <p:cNvSpPr/>
          <p:nvPr/>
        </p:nvSpPr>
        <p:spPr>
          <a:xfrm>
            <a:off x="8437194" y="5481441"/>
            <a:ext cx="3399672" cy="3578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E13D01A1-8565-4B99-B410-A42BCB57F2A9}"/>
              </a:ext>
            </a:extLst>
          </p:cNvPr>
          <p:cNvSpPr/>
          <p:nvPr/>
        </p:nvSpPr>
        <p:spPr>
          <a:xfrm>
            <a:off x="8517186" y="2471502"/>
            <a:ext cx="3399672" cy="6629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9F6291D6-733B-409D-B386-8C0EB780EB99}"/>
              </a:ext>
            </a:extLst>
          </p:cNvPr>
          <p:cNvSpPr/>
          <p:nvPr/>
        </p:nvSpPr>
        <p:spPr>
          <a:xfrm>
            <a:off x="8517186" y="6045762"/>
            <a:ext cx="3399672" cy="6629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F7E99CD-4736-4C0D-891C-3F6D1F40192E}"/>
              </a:ext>
            </a:extLst>
          </p:cNvPr>
          <p:cNvSpPr/>
          <p:nvPr/>
        </p:nvSpPr>
        <p:spPr>
          <a:xfrm>
            <a:off x="1399625" y="1939567"/>
            <a:ext cx="998801" cy="351975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8F388BB-A6C3-4096-A298-5D0F4862B04B}"/>
              </a:ext>
            </a:extLst>
          </p:cNvPr>
          <p:cNvSpPr/>
          <p:nvPr/>
        </p:nvSpPr>
        <p:spPr>
          <a:xfrm>
            <a:off x="1238450" y="3893416"/>
            <a:ext cx="998801" cy="351975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128F06B8-44FC-4A15-A329-384898ACFA35}"/>
              </a:ext>
            </a:extLst>
          </p:cNvPr>
          <p:cNvSpPr/>
          <p:nvPr/>
        </p:nvSpPr>
        <p:spPr>
          <a:xfrm>
            <a:off x="1209763" y="5869775"/>
            <a:ext cx="998801" cy="351975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7C44BB1-986C-4D20-A25A-64024F018BBC}"/>
              </a:ext>
            </a:extLst>
          </p:cNvPr>
          <p:cNvSpPr/>
          <p:nvPr/>
        </p:nvSpPr>
        <p:spPr>
          <a:xfrm>
            <a:off x="5913655" y="2020936"/>
            <a:ext cx="998801" cy="351975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98FE92C-E2A2-41BE-82B1-090E79FA029E}"/>
              </a:ext>
            </a:extLst>
          </p:cNvPr>
          <p:cNvSpPr/>
          <p:nvPr/>
        </p:nvSpPr>
        <p:spPr>
          <a:xfrm>
            <a:off x="5295967" y="3795125"/>
            <a:ext cx="998801" cy="351975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513F455-A0D4-4841-B46B-8B1F53C6F205}"/>
              </a:ext>
            </a:extLst>
          </p:cNvPr>
          <p:cNvSpPr/>
          <p:nvPr/>
        </p:nvSpPr>
        <p:spPr>
          <a:xfrm>
            <a:off x="5708824" y="5713794"/>
            <a:ext cx="998801" cy="351975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</a:t>
            </a:r>
          </a:p>
        </p:txBody>
      </p:sp>
      <p:pic>
        <p:nvPicPr>
          <p:cNvPr id="80" name="Picture 79" descr="Icon&#10;&#10;Description automatically generated">
            <a:extLst>
              <a:ext uri="{FF2B5EF4-FFF2-40B4-BE49-F238E27FC236}">
                <a16:creationId xmlns:a16="http://schemas.microsoft.com/office/drawing/2014/main" id="{51BB2E66-0D31-4E2D-9C8B-5F6FBD5C37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602" y="0"/>
            <a:ext cx="756569" cy="758897"/>
          </a:xfrm>
          <a:prstGeom prst="rect">
            <a:avLst/>
          </a:prstGeom>
        </p:spPr>
      </p:pic>
      <p:sp>
        <p:nvSpPr>
          <p:cNvPr id="56" name="Title 2">
            <a:extLst>
              <a:ext uri="{FF2B5EF4-FFF2-40B4-BE49-F238E27FC236}">
                <a16:creationId xmlns:a16="http://schemas.microsoft.com/office/drawing/2014/main" id="{50711BF2-4614-44D3-8F49-16538B7CD034}"/>
              </a:ext>
            </a:extLst>
          </p:cNvPr>
          <p:cNvSpPr txBox="1">
            <a:spLocks/>
          </p:cNvSpPr>
          <p:nvPr/>
        </p:nvSpPr>
        <p:spPr>
          <a:xfrm>
            <a:off x="11432028" y="708047"/>
            <a:ext cx="781120" cy="374973"/>
          </a:xfrm>
          <a:prstGeom prst="rect">
            <a:avLst/>
          </a:prstGeom>
          <a:solidFill>
            <a:srgbClr val="36AFCE">
              <a:lumMod val="75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5" name="Graphic 84" descr="Teacher">
            <a:extLst>
              <a:ext uri="{FF2B5EF4-FFF2-40B4-BE49-F238E27FC236}">
                <a16:creationId xmlns:a16="http://schemas.microsoft.com/office/drawing/2014/main" id="{F4291900-8967-4D8A-B9B7-6C6AE7884B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40826" y="531024"/>
            <a:ext cx="914400" cy="914400"/>
          </a:xfrm>
          <a:prstGeom prst="rect">
            <a:avLst/>
          </a:prstGeom>
        </p:spPr>
      </p:pic>
      <p:sp>
        <p:nvSpPr>
          <p:cNvPr id="86" name="Speech Bubble: Rectangle with Corners Rounded 85">
            <a:extLst>
              <a:ext uri="{FF2B5EF4-FFF2-40B4-BE49-F238E27FC236}">
                <a16:creationId xmlns:a16="http://schemas.microsoft.com/office/drawing/2014/main" id="{72C0FE46-8713-41B7-A511-07B6620597EC}"/>
              </a:ext>
            </a:extLst>
          </p:cNvPr>
          <p:cNvSpPr/>
          <p:nvPr/>
        </p:nvSpPr>
        <p:spPr>
          <a:xfrm>
            <a:off x="1141881" y="637176"/>
            <a:ext cx="7158090" cy="547644"/>
          </a:xfrm>
          <a:prstGeom prst="wedgeRoundRectCallout">
            <a:avLst>
              <a:gd name="adj1" fmla="val -52605"/>
              <a:gd name="adj2" fmla="val 1360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8" name="TextBox 87">
            <a:hlinkClick r:id="" action="ppaction://noaction">
              <a:snd r:embed="rId15" name="9_4.wav"/>
            </a:hlinkClick>
            <a:extLst>
              <a:ext uri="{FF2B5EF4-FFF2-40B4-BE49-F238E27FC236}">
                <a16:creationId xmlns:a16="http://schemas.microsoft.com/office/drawing/2014/main" id="{FE633AEA-DD2A-4B3C-B445-4204D7EDB469}"/>
              </a:ext>
            </a:extLst>
          </p:cNvPr>
          <p:cNvSpPr txBox="1"/>
          <p:nvPr/>
        </p:nvSpPr>
        <p:spPr>
          <a:xfrm>
            <a:off x="4523311" y="678700"/>
            <a:ext cx="3325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15B9A27-7637-4CCA-B09A-A2833268248E}"/>
              </a:ext>
            </a:extLst>
          </p:cNvPr>
          <p:cNvSpPr txBox="1"/>
          <p:nvPr/>
        </p:nvSpPr>
        <p:spPr>
          <a:xfrm>
            <a:off x="1193359" y="682561"/>
            <a:ext cx="3325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demandent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quoi ?</a:t>
            </a:r>
          </a:p>
        </p:txBody>
      </p:sp>
    </p:spTree>
    <p:extLst>
      <p:ext uri="{BB962C8B-B14F-4D97-AF65-F5344CB8AC3E}">
        <p14:creationId xmlns:p14="http://schemas.microsoft.com/office/powerpoint/2010/main" val="370128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  <p:bldP spid="95" grpId="0"/>
      <p:bldP spid="96" grpId="0"/>
      <p:bldP spid="97" grpId="0"/>
      <p:bldP spid="3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4" grpId="0" animBg="1"/>
      <p:bldP spid="50" grpId="0" animBg="1"/>
      <p:bldP spid="51" grpId="0" animBg="1"/>
      <p:bldP spid="52" grpId="0" animBg="1"/>
      <p:bldP spid="54" grpId="0" animBg="1"/>
      <p:bldP spid="5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2779</TotalTime>
  <Words>2196</Words>
  <Application>Microsoft Office PowerPoint</Application>
  <PresentationFormat>Widescreen</PresentationFormat>
  <Paragraphs>259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Century Gothic</vt:lpstr>
      <vt:lpstr>Modern Love</vt:lpstr>
      <vt:lpstr>Symbol</vt:lpstr>
      <vt:lpstr>Wingdings</vt:lpstr>
      <vt:lpstr>1_Office Theme</vt:lpstr>
      <vt:lpstr>Office Theme</vt:lpstr>
      <vt:lpstr>2_Office Theme</vt:lpstr>
      <vt:lpstr>Describing me and others</vt:lpstr>
      <vt:lpstr>[an|en]</vt:lpstr>
      <vt:lpstr>[an|en]</vt:lpstr>
      <vt:lpstr>écouter</vt:lpstr>
      <vt:lpstr>prononcer</vt:lpstr>
      <vt:lpstr>prononcer</vt:lpstr>
      <vt:lpstr>quel ? | quelle ? |</vt:lpstr>
      <vt:lpstr>lire</vt:lpstr>
      <vt:lpstr>écouter</vt:lpstr>
      <vt:lpstr>Les jours de la semaine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50</cp:revision>
  <dcterms:created xsi:type="dcterms:W3CDTF">2021-07-02T19:27:01Z</dcterms:created>
  <dcterms:modified xsi:type="dcterms:W3CDTF">2023-09-27T18:36:50Z</dcterms:modified>
</cp:coreProperties>
</file>