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7" r:id="rId4"/>
    <p:sldId id="366" r:id="rId5"/>
    <p:sldId id="367" r:id="rId6"/>
    <p:sldId id="296" r:id="rId7"/>
    <p:sldId id="298" r:id="rId8"/>
    <p:sldId id="297" r:id="rId9"/>
    <p:sldId id="368" r:id="rId10"/>
    <p:sldId id="363" r:id="rId11"/>
    <p:sldId id="364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347" autoAdjust="0"/>
  </p:normalViewPr>
  <p:slideViewPr>
    <p:cSldViewPr snapToGrid="0">
      <p:cViewPr varScale="1">
        <p:scale>
          <a:sx n="75" d="100"/>
          <a:sy n="75" d="100"/>
        </p:scale>
        <p:origin x="18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revisit [a] and [</a:t>
            </a:r>
            <a:r>
              <a:rPr lang="en-GB" sz="20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an|en</a:t>
            </a:r>
            <a:r>
              <a:rPr lang="en-GB" sz="20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lang="fr-FR" sz="20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banane [&gt;5000] enfant [126] maman [2168]</a:t>
            </a:r>
            <a:endParaRPr lang="en-GB" sz="18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it-IT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(new words in </a:t>
            </a: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): </a:t>
            </a:r>
            <a:r>
              <a:rPr lang="fr-FR" sz="1800" b="1" strike="noStrike" spc="-1" dirty="0">
                <a:latin typeface="Arial"/>
              </a:rPr>
              <a:t>sommes</a:t>
            </a:r>
            <a:r>
              <a:rPr lang="fr-FR" sz="1800" b="0" strike="noStrike" spc="-1" dirty="0">
                <a:latin typeface="Arial"/>
              </a:rPr>
              <a:t> [5] </a:t>
            </a:r>
            <a:r>
              <a:rPr lang="fr-FR" sz="1800" b="1" strike="noStrike" spc="-1" dirty="0">
                <a:latin typeface="Arial"/>
              </a:rPr>
              <a:t>nous</a:t>
            </a:r>
            <a:r>
              <a:rPr lang="fr-FR" sz="1800" b="0" strike="noStrike" spc="-1" dirty="0">
                <a:latin typeface="Arial"/>
              </a:rPr>
              <a:t> [31] absent [2016] amusant [4695] calme [1731] content [1841] différent [350] difficile [296] drôle [2166] fort [107] grand [59] jeune [152] lent [2572] malade [1066] méchant [3184] intelligent [2509] indépendant [954] important [215] petit [138] présent [216] prudent [1529] rapide [672] </a:t>
            </a:r>
            <a:r>
              <a:rPr lang="fr-FR" sz="1800" b="1" strike="noStrike" spc="-1" dirty="0">
                <a:latin typeface="Arial"/>
              </a:rPr>
              <a:t>strict</a:t>
            </a:r>
            <a:r>
              <a:rPr lang="fr-FR" sz="1800" b="0" strike="noStrike" spc="-1" dirty="0">
                <a:latin typeface="Arial"/>
              </a:rPr>
              <a:t> [1859] </a:t>
            </a:r>
            <a:r>
              <a:rPr lang="fr-FR" sz="1800" b="1" strike="noStrike" spc="-1" dirty="0">
                <a:latin typeface="Arial"/>
              </a:rPr>
              <a:t>sage</a:t>
            </a:r>
            <a:r>
              <a:rPr lang="fr-FR" sz="1800" b="0" strike="noStrike" spc="-1" dirty="0">
                <a:latin typeface="Arial"/>
              </a:rPr>
              <a:t> [2643] triste [1843] </a:t>
            </a:r>
          </a:p>
          <a:p>
            <a:pPr marL="0" indent="-216000">
              <a:lnSpc>
                <a:spcPct val="100000"/>
              </a:lnSpc>
            </a:pPr>
            <a:br>
              <a:rPr lang="en-GB" sz="1800" b="0" strike="noStrike" spc="-1" dirty="0">
                <a:latin typeface="Arial"/>
              </a:rPr>
            </a:br>
            <a:r>
              <a:rPr lang="en-GB" sz="1800" b="1" strike="noStrike" spc="-1" dirty="0">
                <a:latin typeface="Arial"/>
              </a:rPr>
              <a:t>Revisit 1</a:t>
            </a:r>
            <a:r>
              <a:rPr lang="en-GB" sz="1800" b="0" strike="noStrike" spc="-1" dirty="0">
                <a:latin typeface="Arial"/>
              </a:rPr>
              <a:t>: --</a:t>
            </a:r>
            <a:br>
              <a:rPr lang="en-GB" sz="1800" b="0" strike="noStrike" spc="-1" dirty="0">
                <a:latin typeface="Arial"/>
              </a:rPr>
            </a:br>
            <a:r>
              <a:rPr lang="en-GB" sz="1800" b="1" strike="noStrike" spc="-1" dirty="0">
                <a:latin typeface="Arial"/>
              </a:rPr>
              <a:t>Revisit 2</a:t>
            </a:r>
            <a:r>
              <a:rPr lang="en-GB" sz="1800" b="0" strike="noStrike" spc="-1" dirty="0">
                <a:latin typeface="Arial"/>
              </a:rPr>
              <a:t>: </a:t>
            </a:r>
            <a:r>
              <a:rPr lang="fr-FR" sz="1800" b="0" strike="noStrike" spc="-1" dirty="0">
                <a:latin typeface="Arial"/>
              </a:rPr>
              <a:t>trop [195] pour [10] moi [131] puis [230] idéal [1429]</a:t>
            </a:r>
          </a:p>
          <a:p>
            <a:pPr marL="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8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the revisited set.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revisited set 1 are green and those from revisited set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84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4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spoken production of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an|en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 aural comprehension of previously taught vocabulary and structures.</a:t>
            </a: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Note: this is the ANSWER SLIDE.  Don’t click until after pupils have completed the task.</a:t>
            </a:r>
            <a:b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</a:b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Give out the handout (see final slide).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Pupil A reads his/her sentence beginnings and Pupil B finishes the sentence with the appropriate ending.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They read the sentences again and between them tally the number of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an|en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] sounds in each sentence.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Then they swap roles and repeat with the 2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+mn-lt"/>
              </a:rPr>
              <a:t>nd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text.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this slide to show the full sentences, the number of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an|en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] sounds and click the audio buttons to hear the lines read by a native speaker.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Transcript 1</a:t>
            </a:r>
            <a:r>
              <a:rPr lang="en-GB" sz="1200" b="0" strike="noStrike" spc="-1" dirty="0">
                <a:latin typeface="Arial"/>
              </a:rPr>
              <a:t>: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Roman </a:t>
            </a:r>
            <a:r>
              <a:rPr lang="en-GB" sz="1200" b="0" strike="noStrike" spc="-1" dirty="0" err="1">
                <a:latin typeface="Arial"/>
              </a:rPr>
              <a:t>est</a:t>
            </a:r>
            <a:r>
              <a:rPr lang="en-GB" sz="1200" b="0" strike="noStrike" spc="-1" dirty="0">
                <a:latin typeface="Arial"/>
              </a:rPr>
              <a:t> un </a:t>
            </a:r>
            <a:r>
              <a:rPr lang="en-GB" sz="1200" b="0" strike="noStrike" spc="-1" dirty="0" err="1">
                <a:latin typeface="Arial"/>
              </a:rPr>
              <a:t>éléphant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indépendant</a:t>
            </a:r>
            <a:r>
              <a:rPr lang="en-GB" sz="1200" b="0" strike="noStrike" spc="-1" dirty="0">
                <a:latin typeface="Arial"/>
              </a:rPr>
              <a:t>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Il </a:t>
            </a:r>
            <a:r>
              <a:rPr lang="en-GB" sz="1200" b="0" strike="noStrike" spc="-1" dirty="0" err="1">
                <a:latin typeface="Arial"/>
              </a:rPr>
              <a:t>est</a:t>
            </a:r>
            <a:r>
              <a:rPr lang="en-GB" sz="1200" b="0" strike="noStrike" spc="-1" dirty="0">
                <a:latin typeface="Arial"/>
              </a:rPr>
              <a:t> lent </a:t>
            </a:r>
            <a:r>
              <a:rPr lang="en-GB" sz="1200" b="0" strike="noStrike" spc="-1" dirty="0" err="1">
                <a:latin typeface="Arial"/>
              </a:rPr>
              <a:t>mais</a:t>
            </a:r>
            <a:r>
              <a:rPr lang="en-GB" sz="1200" b="0" strike="noStrike" spc="-1" dirty="0">
                <a:latin typeface="Arial"/>
              </a:rPr>
              <a:t> intelligent.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Il </a:t>
            </a:r>
            <a:r>
              <a:rPr lang="en-GB" sz="1200" b="0" strike="noStrike" spc="-1" dirty="0" err="1">
                <a:latin typeface="Arial"/>
              </a:rPr>
              <a:t>chante</a:t>
            </a:r>
            <a:r>
              <a:rPr lang="en-GB" sz="1200" b="0" strike="noStrike" spc="-1" dirty="0">
                <a:latin typeface="Arial"/>
              </a:rPr>
              <a:t> et </a:t>
            </a:r>
            <a:r>
              <a:rPr lang="en-GB" sz="1200" b="0" strike="noStrike" spc="-1" dirty="0" err="1">
                <a:latin typeface="Arial"/>
              </a:rPr>
              <a:t>il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danse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souvent</a:t>
            </a:r>
            <a:r>
              <a:rPr lang="en-GB" sz="1200" b="0" strike="noStrike" spc="-1" dirty="0">
                <a:latin typeface="Arial"/>
              </a:rPr>
              <a:t>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Il </a:t>
            </a:r>
            <a:r>
              <a:rPr lang="en-GB" sz="1200" b="0" strike="noStrike" spc="-1" dirty="0" err="1">
                <a:latin typeface="Arial"/>
              </a:rPr>
              <a:t>habite</a:t>
            </a:r>
            <a:r>
              <a:rPr lang="en-GB" sz="1200" b="0" strike="noStrike" spc="-1" dirty="0">
                <a:latin typeface="Arial"/>
              </a:rPr>
              <a:t> à Rouen.</a:t>
            </a:r>
            <a:br>
              <a:rPr lang="en-GB" sz="1200" b="0" strike="noStrike" spc="-1" dirty="0">
                <a:latin typeface="Arial"/>
              </a:rPr>
            </a:b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Transcript 2</a:t>
            </a:r>
            <a:r>
              <a:rPr lang="en-GB" sz="1200" b="0" strike="noStrike" spc="-1" dirty="0">
                <a:latin typeface="Arial"/>
              </a:rPr>
              <a:t>: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Il </a:t>
            </a:r>
            <a:r>
              <a:rPr lang="en-GB" sz="1200" b="0" strike="noStrike" spc="-1" dirty="0" err="1">
                <a:latin typeface="Arial"/>
              </a:rPr>
              <a:t>habite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en</a:t>
            </a:r>
            <a:r>
              <a:rPr lang="en-GB" sz="1200" b="0" strike="noStrike" spc="-1" dirty="0">
                <a:latin typeface="Arial"/>
              </a:rPr>
              <a:t> France.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Il </a:t>
            </a:r>
            <a:r>
              <a:rPr lang="en-GB" sz="1200" b="0" strike="noStrike" spc="-1" dirty="0" err="1">
                <a:latin typeface="Arial"/>
              </a:rPr>
              <a:t>est</a:t>
            </a:r>
            <a:r>
              <a:rPr lang="en-GB" sz="1200" b="0" strike="noStrike" spc="-1" dirty="0">
                <a:latin typeface="Arial"/>
              </a:rPr>
              <a:t> different et </a:t>
            </a:r>
            <a:r>
              <a:rPr lang="en-GB" sz="1200" b="0" strike="noStrike" spc="-1" dirty="0" err="1">
                <a:latin typeface="Arial"/>
              </a:rPr>
              <a:t>méchant</a:t>
            </a:r>
            <a:r>
              <a:rPr lang="en-GB" sz="1200" b="0" strike="noStrike" spc="-1" dirty="0">
                <a:latin typeface="Arial"/>
              </a:rPr>
              <a:t>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Il mange </a:t>
            </a:r>
            <a:r>
              <a:rPr lang="en-GB" sz="1200" b="0" strike="noStrike" spc="-1" dirty="0" err="1">
                <a:latin typeface="Arial"/>
              </a:rPr>
              <a:t>souvent</a:t>
            </a:r>
            <a:r>
              <a:rPr lang="en-GB" sz="1200" b="0" strike="noStrike" spc="-1" dirty="0">
                <a:latin typeface="Arial"/>
              </a:rPr>
              <a:t> des oranges.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Laurent </a:t>
            </a:r>
            <a:r>
              <a:rPr lang="en-GB" sz="1200" b="0" strike="noStrike" spc="-1" dirty="0" err="1">
                <a:latin typeface="Arial"/>
              </a:rPr>
              <a:t>est</a:t>
            </a:r>
            <a:r>
              <a:rPr lang="en-GB" sz="1200" b="0" strike="noStrike" spc="-1" dirty="0">
                <a:latin typeface="Arial"/>
              </a:rPr>
              <a:t> un serpent blanc.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5 minutes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aural recognition of the distinction between masculine and feminine plural adjectives. 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1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listen.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Remind pupils that a masculine plural ending also applies to a mixed group, and a feminine ending only to an all-female group.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Pupils note nous (f) or nous (m, m/f) and the English meaning of the adjective.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1" strike="noStrike" spc="-1" dirty="0">
              <a:solidFill>
                <a:srgbClr val="000000"/>
              </a:solidFill>
              <a:latin typeface="+mn-lt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Transcript: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1.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méchantes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2.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absents.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3.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petits.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4.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différentes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5.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prudentes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6.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indépendants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7.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fortes.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8. Nous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sommes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importants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br>
              <a:rPr lang="en-GB" sz="1200" b="0" strike="noStrike" spc="-1" dirty="0">
                <a:solidFill>
                  <a:srgbClr val="000000"/>
                </a:solidFill>
                <a:latin typeface="+mn-lt"/>
              </a:rPr>
            </a:br>
            <a:endParaRPr lang="en-GB" sz="1200" b="0" strike="noStrike" spc="-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</a:t>
            </a:r>
            <a:r>
              <a:rPr lang="en-US" b="0" dirty="0" err="1"/>
              <a:t>practise</a:t>
            </a:r>
            <a:r>
              <a:rPr lang="en-US" b="0" dirty="0"/>
              <a:t> recognition of </a:t>
            </a:r>
            <a:r>
              <a:rPr lang="en-GB" b="0" baseline="0" noProof="0" dirty="0"/>
              <a:t>the different forms of </a:t>
            </a:r>
            <a:r>
              <a:rPr lang="fr-FR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être</a:t>
            </a:r>
            <a:r>
              <a:rPr lang="fr-FR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and adjectives </a:t>
            </a:r>
            <a:r>
              <a:rPr lang="fr-FR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with</a:t>
            </a:r>
            <a:r>
              <a:rPr lang="fr-FR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number</a:t>
            </a:r>
            <a:r>
              <a:rPr lang="fr-FR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agreement.</a:t>
            </a:r>
            <a:endParaRPr lang="en-GB" b="0" i="1" baseline="0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noProof="0" dirty="0"/>
              <a:t>1. In this second </a:t>
            </a:r>
            <a:r>
              <a:rPr lang="en-GB" b="0" baseline="0" noProof="0" dirty="0"/>
              <a:t>reading activity, pupils are required to attend to the subject pronoun and verb form to determine singular or plural.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2. </a:t>
            </a:r>
            <a:r>
              <a:rPr lang="en-GB" b="0" baseline="0" noProof="0" dirty="0"/>
              <a:t>Then select the correct form of the adjective.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noProof="0" dirty="0"/>
              <a:t>3. Answers revealed on clicks.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practise oral </a:t>
            </a:r>
            <a:r>
              <a:rPr lang="en-GB" b="0" baseline="0" dirty="0"/>
              <a:t>production of the newly-introduced ‘nous’ form of ‘</a:t>
            </a:r>
            <a:r>
              <a:rPr lang="fr-FR" b="0" baseline="0" noProof="0" dirty="0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GB" b="0" baseline="0" noProof="0" dirty="0">
                <a:latin typeface="Calibri" panose="020F0502020204030204" pitchFamily="34" charset="0"/>
                <a:cs typeface="Calibri" panose="020F0502020204030204" pitchFamily="34" charset="0"/>
              </a:rPr>
              <a:t>’ and known vocabulary.</a:t>
            </a: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US" b="1" dirty="0"/>
              <a:t>Procedure:</a:t>
            </a:r>
          </a:p>
          <a:p>
            <a:pPr marL="0" indent="0">
              <a:buNone/>
            </a:pPr>
            <a:r>
              <a:rPr lang="en-US" b="0" dirty="0"/>
              <a:t>1. Pupils split into pairs.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GB" sz="1200" i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Teacher clicks to start the timer.</a:t>
            </a:r>
            <a:endParaRPr lang="en-GB" dirty="0"/>
          </a:p>
          <a:p>
            <a:r>
              <a:rPr lang="en-GB" sz="12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 Pupils take turns to say sentences (two each) in the </a:t>
            </a:r>
            <a:r>
              <a:rPr lang="en-GB" sz="1200" i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nous</a:t>
            </a:r>
            <a:r>
              <a:rPr lang="en-GB" sz="1200" i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form, taking care not to pronounce the –s on the adjective. Pupils should use each adjective only once.</a:t>
            </a:r>
            <a:br>
              <a:rPr lang="en-GB" sz="1200" i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GB" sz="1200" i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1200" i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They should repeat the task a couple of times to improve their confidence and speed in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free written production of the four known parts of </a:t>
            </a:r>
            <a:r>
              <a:rPr lang="en-GB" b="0" i="1" dirty="0" err="1"/>
              <a:t>être</a:t>
            </a:r>
            <a:r>
              <a:rPr lang="en-GB" b="0" i="1" dirty="0"/>
              <a:t> </a:t>
            </a:r>
            <a:r>
              <a:rPr lang="en-GB" b="0" i="0" dirty="0"/>
              <a:t>and adjectives.</a:t>
            </a:r>
            <a:endParaRPr lang="en-GB" b="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Tell pupils to complete the English sentences first, with their own choice of adjectives.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Then write the four sentences in French.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Teacher circulates to offer support,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the revisited set.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revisited set 1 are green and those from revisited set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(editable)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0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(for printing)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6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5.gif"/><Relationship Id="rId1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audio" Target="../media/audio7.wav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gif"/><Relationship Id="rId20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5" Type="http://schemas.openxmlformats.org/officeDocument/2006/relationships/audio" Target="../media/audio5.wav"/><Relationship Id="rId15" Type="http://schemas.openxmlformats.org/officeDocument/2006/relationships/image" Target="../media/image17.gif"/><Relationship Id="rId10" Type="http://schemas.openxmlformats.org/officeDocument/2006/relationships/audio" Target="../media/audio10.wav"/><Relationship Id="rId19" Type="http://schemas.openxmlformats.org/officeDocument/2006/relationships/image" Target="../media/image12.sv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0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12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audio" Target="../media/audio13.wav"/><Relationship Id="rId5" Type="http://schemas.openxmlformats.org/officeDocument/2006/relationships/image" Target="../media/image25.png"/><Relationship Id="rId10" Type="http://schemas.openxmlformats.org/officeDocument/2006/relationships/image" Target="../media/image12.sv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E0BAEEB9-F9C8-475A-8C67-B800A4FD4040}"/>
              </a:ext>
            </a:extLst>
          </p:cNvPr>
          <p:cNvSpPr/>
          <p:nvPr/>
        </p:nvSpPr>
        <p:spPr>
          <a:xfrm>
            <a:off x="-4016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34B823-80E7-4D63-935E-E38BA77CC270}"/>
              </a:ext>
            </a:extLst>
          </p:cNvPr>
          <p:cNvGrpSpPr/>
          <p:nvPr/>
        </p:nvGrpSpPr>
        <p:grpSpPr>
          <a:xfrm>
            <a:off x="0" y="1691071"/>
            <a:ext cx="4889827" cy="2376093"/>
            <a:chOff x="0" y="1691071"/>
            <a:chExt cx="4889827" cy="2376093"/>
          </a:xfrm>
        </p:grpSpPr>
        <p:pic>
          <p:nvPicPr>
            <p:cNvPr id="10" name="Google Shape;213;p9">
              <a:extLst>
                <a:ext uri="{FF2B5EF4-FFF2-40B4-BE49-F238E27FC236}">
                  <a16:creationId xmlns:a16="http://schemas.microsoft.com/office/drawing/2014/main" id="{91DCFFC9-6FD6-4AB4-806A-D9184D0B922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 flipH="1">
              <a:off x="0" y="1691071"/>
              <a:ext cx="1836112" cy="18319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358B0E1D-3EFD-48DD-A06A-08DB96FAA0B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579" y="1882321"/>
              <a:ext cx="1821953" cy="1715719"/>
            </a:xfrm>
            <a:prstGeom prst="rect">
              <a:avLst/>
            </a:prstGeom>
          </p:spPr>
        </p:pic>
        <p:pic>
          <p:nvPicPr>
            <p:cNvPr id="12" name="Google Shape;232;p10">
              <a:extLst>
                <a:ext uri="{FF2B5EF4-FFF2-40B4-BE49-F238E27FC236}">
                  <a16:creationId xmlns:a16="http://schemas.microsoft.com/office/drawing/2014/main" id="{37D98D3A-18C3-4FBD-9CAD-E1D54ACDFB8A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60229" y="1957329"/>
              <a:ext cx="1692747" cy="15657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4CA7EBE3-ED54-4CE4-BC18-2C1F5002051A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13495" r="27377" b="13640"/>
            <a:stretch/>
          </p:blipFill>
          <p:spPr>
            <a:xfrm>
              <a:off x="1654904" y="2046655"/>
              <a:ext cx="1796143" cy="18155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9BC12A-9D71-477A-9793-F2CA1F5E2740}"/>
                </a:ext>
              </a:extLst>
            </p:cNvPr>
            <p:cNvSpPr txBox="1"/>
            <p:nvPr/>
          </p:nvSpPr>
          <p:spPr>
            <a:xfrm>
              <a:off x="450370" y="3482389"/>
              <a:ext cx="4439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les </a:t>
              </a:r>
              <a:r>
                <a:rPr lang="en-GB" sz="3200" dirty="0" err="1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professeurs</a:t>
              </a:r>
              <a:endParaRPr lang="en-GB" sz="3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2B8BA6-21C8-44DC-AC6D-2CA641C2B11C}"/>
              </a:ext>
            </a:extLst>
          </p:cNvPr>
          <p:cNvSpPr txBox="1"/>
          <p:nvPr/>
        </p:nvSpPr>
        <p:spPr>
          <a:xfrm>
            <a:off x="8782380" y="6482570"/>
            <a:ext cx="344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/>
        </p:nvGraphicFramePr>
        <p:xfrm>
          <a:off x="557161" y="596480"/>
          <a:ext cx="10105923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8864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difficile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préféré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rapide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prudents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stricte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97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1030190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[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an|en</a:t>
            </a:r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3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4E65C31-782F-427C-A9B3-988A800FD63C}"/>
              </a:ext>
            </a:extLst>
          </p:cNvPr>
          <p:cNvSpPr/>
          <p:nvPr/>
        </p:nvSpPr>
        <p:spPr>
          <a:xfrm>
            <a:off x="268800" y="1574550"/>
            <a:ext cx="4879670" cy="221992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FF44A3-4359-41D0-B633-828110CBCF9C}"/>
              </a:ext>
            </a:extLst>
          </p:cNvPr>
          <p:cNvSpPr txBox="1"/>
          <p:nvPr/>
        </p:nvSpPr>
        <p:spPr>
          <a:xfrm>
            <a:off x="268799" y="1574550"/>
            <a:ext cx="28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</a:t>
            </a:r>
          </a:p>
        </p:txBody>
      </p:sp>
      <p:graphicFrame>
        <p:nvGraphicFramePr>
          <p:cNvPr id="84" name="Table 5">
            <a:extLst>
              <a:ext uri="{FF2B5EF4-FFF2-40B4-BE49-F238E27FC236}">
                <a16:creationId xmlns:a16="http://schemas.microsoft.com/office/drawing/2014/main" id="{2A1177CA-3D5C-41F1-89FB-C635D8087041}"/>
              </a:ext>
            </a:extLst>
          </p:cNvPr>
          <p:cNvGraphicFramePr>
            <a:graphicFrameLocks noGrp="1"/>
          </p:cNvGraphicFramePr>
          <p:nvPr/>
        </p:nvGraphicFramePr>
        <p:xfrm>
          <a:off x="375147" y="2036215"/>
          <a:ext cx="4666975" cy="1584960"/>
        </p:xfrm>
        <a:graphic>
          <a:graphicData uri="http://schemas.openxmlformats.org/drawingml/2006/table">
            <a:tbl>
              <a:tblPr firstRow="1" bandRow="1"/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Roman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lent…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et…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habite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graphicFrame>
        <p:nvGraphicFramePr>
          <p:cNvPr id="85" name="Table 5">
            <a:extLst>
              <a:ext uri="{FF2B5EF4-FFF2-40B4-BE49-F238E27FC236}">
                <a16:creationId xmlns:a16="http://schemas.microsoft.com/office/drawing/2014/main" id="{419D5D6A-19AA-4BE9-99C5-7B99F024061A}"/>
              </a:ext>
            </a:extLst>
          </p:cNvPr>
          <p:cNvGraphicFramePr>
            <a:graphicFrameLocks noGrp="1"/>
          </p:cNvGraphicFramePr>
          <p:nvPr/>
        </p:nvGraphicFramePr>
        <p:xfrm>
          <a:off x="7064547" y="4918000"/>
          <a:ext cx="4666975" cy="1584960"/>
        </p:xfrm>
        <a:graphic>
          <a:graphicData uri="http://schemas.openxmlformats.org/drawingml/2006/table">
            <a:tbl>
              <a:tblPr firstRow="1" bandRow="1"/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serpent blanc.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France.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des oranges.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879313C6-47D3-492F-B04C-7EE1C6D3C2BA}"/>
              </a:ext>
            </a:extLst>
          </p:cNvPr>
          <p:cNvSpPr/>
          <p:nvPr/>
        </p:nvSpPr>
        <p:spPr>
          <a:xfrm>
            <a:off x="6947693" y="1574550"/>
            <a:ext cx="4879670" cy="221992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BCDCAB-DC2C-41EC-8F68-AA3D596CEB62}"/>
              </a:ext>
            </a:extLst>
          </p:cNvPr>
          <p:cNvSpPr txBox="1"/>
          <p:nvPr/>
        </p:nvSpPr>
        <p:spPr>
          <a:xfrm>
            <a:off x="6947692" y="1574550"/>
            <a:ext cx="28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</a:t>
            </a:r>
          </a:p>
        </p:txBody>
      </p:sp>
      <p:graphicFrame>
        <p:nvGraphicFramePr>
          <p:cNvPr id="88" name="Table 5">
            <a:extLst>
              <a:ext uri="{FF2B5EF4-FFF2-40B4-BE49-F238E27FC236}">
                <a16:creationId xmlns:a16="http://schemas.microsoft.com/office/drawing/2014/main" id="{7B4F6C72-979D-4187-9C61-B2FE1B8CC5F2}"/>
              </a:ext>
            </a:extLst>
          </p:cNvPr>
          <p:cNvGraphicFramePr>
            <a:graphicFrameLocks noGrp="1"/>
          </p:cNvGraphicFramePr>
          <p:nvPr/>
        </p:nvGraphicFramePr>
        <p:xfrm>
          <a:off x="7054040" y="2036215"/>
          <a:ext cx="4666975" cy="1584960"/>
        </p:xfrm>
        <a:graphic>
          <a:graphicData uri="http://schemas.openxmlformats.org/drawingml/2006/table">
            <a:tbl>
              <a:tblPr firstRow="1" bandRow="1"/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danse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à Rouen.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éléphant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indépendant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intelligent.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graphicFrame>
        <p:nvGraphicFramePr>
          <p:cNvPr id="89" name="Table 5">
            <a:extLst>
              <a:ext uri="{FF2B5EF4-FFF2-40B4-BE49-F238E27FC236}">
                <a16:creationId xmlns:a16="http://schemas.microsoft.com/office/drawing/2014/main" id="{CA30DBB9-0A68-4908-BA06-30657435E90A}"/>
              </a:ext>
            </a:extLst>
          </p:cNvPr>
          <p:cNvGraphicFramePr>
            <a:graphicFrameLocks noGrp="1"/>
          </p:cNvGraphicFramePr>
          <p:nvPr/>
        </p:nvGraphicFramePr>
        <p:xfrm>
          <a:off x="375147" y="4900702"/>
          <a:ext cx="4666975" cy="1584960"/>
        </p:xfrm>
        <a:graphic>
          <a:graphicData uri="http://schemas.openxmlformats.org/drawingml/2006/table">
            <a:tbl>
              <a:tblPr firstRow="1" bandRow="1"/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habite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et...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mange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Laurent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pic>
        <p:nvPicPr>
          <p:cNvPr id="90" name="Picture 89">
            <a:extLst>
              <a:ext uri="{FF2B5EF4-FFF2-40B4-BE49-F238E27FC236}">
                <a16:creationId xmlns:a16="http://schemas.microsoft.com/office/drawing/2014/main" id="{6A97E124-964D-4098-AC6B-608033223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45" y="724261"/>
            <a:ext cx="1537869" cy="1178632"/>
          </a:xfrm>
          <a:prstGeom prst="rect">
            <a:avLst/>
          </a:prstGeom>
        </p:spPr>
      </p:pic>
      <p:pic>
        <p:nvPicPr>
          <p:cNvPr id="91" name="Picture 90" descr="Shape, arrow&#10;&#10;Description automatically generated">
            <a:extLst>
              <a:ext uri="{FF2B5EF4-FFF2-40B4-BE49-F238E27FC236}">
                <a16:creationId xmlns:a16="http://schemas.microsoft.com/office/drawing/2014/main" id="{0395B6E9-8A75-4E74-B97D-E247026F389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29" y="794934"/>
            <a:ext cx="1731773" cy="119329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A43985FD-18E6-49D0-8A0C-3D83A4B4B75E}"/>
              </a:ext>
            </a:extLst>
          </p:cNvPr>
          <p:cNvSpPr txBox="1"/>
          <p:nvPr/>
        </p:nvSpPr>
        <p:spPr>
          <a:xfrm>
            <a:off x="268799" y="4394839"/>
            <a:ext cx="28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01CB770-2436-4119-9815-FDB181135E14}"/>
              </a:ext>
            </a:extLst>
          </p:cNvPr>
          <p:cNvSpPr txBox="1"/>
          <p:nvPr/>
        </p:nvSpPr>
        <p:spPr>
          <a:xfrm>
            <a:off x="6901882" y="4391664"/>
            <a:ext cx="28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792EE-8FEE-421F-AF00-21A4DBD01B73}"/>
              </a:ext>
            </a:extLst>
          </p:cNvPr>
          <p:cNvSpPr/>
          <p:nvPr/>
        </p:nvSpPr>
        <p:spPr>
          <a:xfrm>
            <a:off x="268800" y="4439037"/>
            <a:ext cx="4879670" cy="221992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D6967F9-93C9-47FC-80AE-823C0B0AE79E}"/>
              </a:ext>
            </a:extLst>
          </p:cNvPr>
          <p:cNvSpPr/>
          <p:nvPr/>
        </p:nvSpPr>
        <p:spPr>
          <a:xfrm>
            <a:off x="6947692" y="4432687"/>
            <a:ext cx="4879670" cy="221992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6" name="Graphic 95" descr="Line arrow Straight">
            <a:extLst>
              <a:ext uri="{FF2B5EF4-FFF2-40B4-BE49-F238E27FC236}">
                <a16:creationId xmlns:a16="http://schemas.microsoft.com/office/drawing/2014/main" id="{5B8438A7-7953-447C-B82B-6FDEC725D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62016">
            <a:off x="5029313" y="2161372"/>
            <a:ext cx="2000219" cy="914400"/>
          </a:xfrm>
          <a:prstGeom prst="rect">
            <a:avLst/>
          </a:prstGeom>
        </p:spPr>
      </p:pic>
      <p:pic>
        <p:nvPicPr>
          <p:cNvPr id="97" name="Graphic 96" descr="Line arrow Straight">
            <a:extLst>
              <a:ext uri="{FF2B5EF4-FFF2-40B4-BE49-F238E27FC236}">
                <a16:creationId xmlns:a16="http://schemas.microsoft.com/office/drawing/2014/main" id="{FDE72F55-102D-411B-AA46-57A63F726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62016">
            <a:off x="5029313" y="2569718"/>
            <a:ext cx="2000219" cy="914400"/>
          </a:xfrm>
          <a:prstGeom prst="rect">
            <a:avLst/>
          </a:prstGeom>
        </p:spPr>
      </p:pic>
      <p:pic>
        <p:nvPicPr>
          <p:cNvPr id="98" name="Graphic 97" descr="Line arrow Straight">
            <a:extLst>
              <a:ext uri="{FF2B5EF4-FFF2-40B4-BE49-F238E27FC236}">
                <a16:creationId xmlns:a16="http://schemas.microsoft.com/office/drawing/2014/main" id="{567AEDF0-2466-48C6-9209-03A91C50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365661">
            <a:off x="5047972" y="2225251"/>
            <a:ext cx="2000219" cy="914400"/>
          </a:xfrm>
          <a:prstGeom prst="rect">
            <a:avLst/>
          </a:prstGeom>
        </p:spPr>
      </p:pic>
      <p:pic>
        <p:nvPicPr>
          <p:cNvPr id="99" name="Graphic 98" descr="Line arrow Straight">
            <a:extLst>
              <a:ext uri="{FF2B5EF4-FFF2-40B4-BE49-F238E27FC236}">
                <a16:creationId xmlns:a16="http://schemas.microsoft.com/office/drawing/2014/main" id="{28C89420-6BE9-4D40-BFF6-053F6C3F7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365661">
            <a:off x="5028803" y="2674794"/>
            <a:ext cx="2000219" cy="914400"/>
          </a:xfrm>
          <a:prstGeom prst="rect">
            <a:avLst/>
          </a:prstGeom>
        </p:spPr>
      </p:pic>
      <p:pic>
        <p:nvPicPr>
          <p:cNvPr id="100" name="Graphic 99" descr="Line arrow Straight">
            <a:extLst>
              <a:ext uri="{FF2B5EF4-FFF2-40B4-BE49-F238E27FC236}">
                <a16:creationId xmlns:a16="http://schemas.microsoft.com/office/drawing/2014/main" id="{46887CAB-01DE-48B9-9482-C2BE0BBAD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721638">
            <a:off x="5085294" y="4881441"/>
            <a:ext cx="2000219" cy="914400"/>
          </a:xfrm>
          <a:prstGeom prst="rect">
            <a:avLst/>
          </a:prstGeom>
        </p:spPr>
      </p:pic>
      <p:pic>
        <p:nvPicPr>
          <p:cNvPr id="101" name="Graphic 100" descr="Line arrow Straight">
            <a:extLst>
              <a:ext uri="{FF2B5EF4-FFF2-40B4-BE49-F238E27FC236}">
                <a16:creationId xmlns:a16="http://schemas.microsoft.com/office/drawing/2014/main" id="{59657F6E-263A-4A03-A9DA-D9CE6ACE7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306438">
            <a:off x="5058456" y="5475677"/>
            <a:ext cx="2000219" cy="914400"/>
          </a:xfrm>
          <a:prstGeom prst="rect">
            <a:avLst/>
          </a:prstGeom>
        </p:spPr>
      </p:pic>
      <p:pic>
        <p:nvPicPr>
          <p:cNvPr id="102" name="Graphic 101" descr="Line arrow Straight">
            <a:extLst>
              <a:ext uri="{FF2B5EF4-FFF2-40B4-BE49-F238E27FC236}">
                <a16:creationId xmlns:a16="http://schemas.microsoft.com/office/drawing/2014/main" id="{E80A3C00-9A06-4542-9CE7-0DD49DF62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042122" y="5446319"/>
            <a:ext cx="2000219" cy="914400"/>
          </a:xfrm>
          <a:prstGeom prst="rect">
            <a:avLst/>
          </a:prstGeom>
        </p:spPr>
      </p:pic>
      <p:pic>
        <p:nvPicPr>
          <p:cNvPr id="103" name="Graphic 102" descr="Line arrow Straight">
            <a:extLst>
              <a:ext uri="{FF2B5EF4-FFF2-40B4-BE49-F238E27FC236}">
                <a16:creationId xmlns:a16="http://schemas.microsoft.com/office/drawing/2014/main" id="{7573BFD3-0088-431F-9AEB-F02B5E14C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843168">
            <a:off x="4932437" y="5278963"/>
            <a:ext cx="2252256" cy="9144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0D6EAF5-0EB5-464F-8E9E-818FD1AE7A03}"/>
              </a:ext>
            </a:extLst>
          </p:cNvPr>
          <p:cNvSpPr txBox="1"/>
          <p:nvPr/>
        </p:nvSpPr>
        <p:spPr>
          <a:xfrm>
            <a:off x="11247199" y="2748057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7D3BBA9-2A1D-41E8-948E-39746C2BBF16}"/>
              </a:ext>
            </a:extLst>
          </p:cNvPr>
          <p:cNvSpPr txBox="1"/>
          <p:nvPr/>
        </p:nvSpPr>
        <p:spPr>
          <a:xfrm>
            <a:off x="11247198" y="3184598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003E8E4-2807-411F-9E05-03D31887CA00}"/>
              </a:ext>
            </a:extLst>
          </p:cNvPr>
          <p:cNvSpPr txBox="1"/>
          <p:nvPr/>
        </p:nvSpPr>
        <p:spPr>
          <a:xfrm>
            <a:off x="11260934" y="1982181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75A57CA-34BB-4BB8-8643-71471307728D}"/>
              </a:ext>
            </a:extLst>
          </p:cNvPr>
          <p:cNvSpPr txBox="1"/>
          <p:nvPr/>
        </p:nvSpPr>
        <p:spPr>
          <a:xfrm>
            <a:off x="11254067" y="2372751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3C4125-4F87-4374-ABCB-10321A64CDD3}"/>
              </a:ext>
            </a:extLst>
          </p:cNvPr>
          <p:cNvSpPr txBox="1"/>
          <p:nvPr/>
        </p:nvSpPr>
        <p:spPr>
          <a:xfrm>
            <a:off x="11257707" y="5618596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A89E297-DD64-47BE-A3F3-E67ED816B542}"/>
              </a:ext>
            </a:extLst>
          </p:cNvPr>
          <p:cNvSpPr txBox="1"/>
          <p:nvPr/>
        </p:nvSpPr>
        <p:spPr>
          <a:xfrm>
            <a:off x="11257706" y="6055137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EF8447-0FD9-4AF8-ACB4-96F027CDA332}"/>
              </a:ext>
            </a:extLst>
          </p:cNvPr>
          <p:cNvSpPr txBox="1"/>
          <p:nvPr/>
        </p:nvSpPr>
        <p:spPr>
          <a:xfrm>
            <a:off x="11271442" y="4852720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A7789F8-EF1F-46B9-8658-5E57B1684CC6}"/>
              </a:ext>
            </a:extLst>
          </p:cNvPr>
          <p:cNvSpPr txBox="1"/>
          <p:nvPr/>
        </p:nvSpPr>
        <p:spPr>
          <a:xfrm>
            <a:off x="11264575" y="5243290"/>
            <a:ext cx="4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2" name="Action Button: Sound 111">
            <a:hlinkClick r:id="" action="ppaction://noaction" highlightClick="1">
              <a:snd r:embed="rId8" name="Roman_4_lines.wav"/>
            </a:hlinkClick>
            <a:extLst>
              <a:ext uri="{FF2B5EF4-FFF2-40B4-BE49-F238E27FC236}">
                <a16:creationId xmlns:a16="http://schemas.microsoft.com/office/drawing/2014/main" id="{57CDAA2D-F2C1-4AC1-B15D-3BC1EE84763A}"/>
              </a:ext>
            </a:extLst>
          </p:cNvPr>
          <p:cNvSpPr/>
          <p:nvPr/>
        </p:nvSpPr>
        <p:spPr>
          <a:xfrm>
            <a:off x="291496" y="1012020"/>
            <a:ext cx="495699" cy="482962"/>
          </a:xfrm>
          <a:prstGeom prst="actionButtonSound">
            <a:avLst/>
          </a:prstGeom>
          <a:solidFill>
            <a:srgbClr val="F19D19">
              <a:lumMod val="40000"/>
              <a:lumOff val="6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Action Button: Sound 112">
            <a:hlinkClick r:id="" action="ppaction://noaction" highlightClick="1">
              <a:snd r:embed="rId9" name="Laurent_4_lines.wav"/>
            </a:hlinkClick>
            <a:extLst>
              <a:ext uri="{FF2B5EF4-FFF2-40B4-BE49-F238E27FC236}">
                <a16:creationId xmlns:a16="http://schemas.microsoft.com/office/drawing/2014/main" id="{FD9C270A-C899-408C-A822-519B3481F85D}"/>
              </a:ext>
            </a:extLst>
          </p:cNvPr>
          <p:cNvSpPr/>
          <p:nvPr/>
        </p:nvSpPr>
        <p:spPr>
          <a:xfrm>
            <a:off x="253159" y="3862516"/>
            <a:ext cx="495699" cy="482962"/>
          </a:xfrm>
          <a:prstGeom prst="actionButtonSound">
            <a:avLst/>
          </a:prstGeom>
          <a:solidFill>
            <a:srgbClr val="F19D19">
              <a:lumMod val="40000"/>
              <a:lumOff val="6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CustomShape 3">
            <a:extLst>
              <a:ext uri="{FF2B5EF4-FFF2-40B4-BE49-F238E27FC236}">
                <a16:creationId xmlns:a16="http://schemas.microsoft.com/office/drawing/2014/main" id="{518A78AA-5755-45ED-8A52-6D482BFCC6BB}"/>
              </a:ext>
            </a:extLst>
          </p:cNvPr>
          <p:cNvSpPr/>
          <p:nvPr/>
        </p:nvSpPr>
        <p:spPr>
          <a:xfrm>
            <a:off x="10121760" y="905449"/>
            <a:ext cx="2059200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prononciation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8" name="Graphic 37" descr="Teacher">
            <a:extLst>
              <a:ext uri="{FF2B5EF4-FFF2-40B4-BE49-F238E27FC236}">
                <a16:creationId xmlns:a16="http://schemas.microsoft.com/office/drawing/2014/main" id="{DA750987-9A8D-4B59-BFC2-6591E85B1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18130" y="-17451"/>
            <a:ext cx="914400" cy="914400"/>
          </a:xfrm>
          <a:prstGeom prst="rect">
            <a:avLst/>
          </a:prstGeom>
        </p:spPr>
      </p:pic>
      <p:sp>
        <p:nvSpPr>
          <p:cNvPr id="39" name="Speech Bubble: Rectangle with Corners Rounded 38">
            <a:hlinkClick r:id="" action="ppaction://noaction">
              <a:snd r:embed="rId12" name="Complete la phrase.wav"/>
            </a:hlinkClick>
            <a:extLst>
              <a:ext uri="{FF2B5EF4-FFF2-40B4-BE49-F238E27FC236}">
                <a16:creationId xmlns:a16="http://schemas.microsoft.com/office/drawing/2014/main" id="{3EABC66E-34B4-4D2C-94FC-E7A4129905A5}"/>
              </a:ext>
            </a:extLst>
          </p:cNvPr>
          <p:cNvSpPr/>
          <p:nvPr/>
        </p:nvSpPr>
        <p:spPr>
          <a:xfrm>
            <a:off x="5850033" y="162135"/>
            <a:ext cx="3277925" cy="547644"/>
          </a:xfrm>
          <a:prstGeom prst="wedgeRoundRectCallout">
            <a:avLst>
              <a:gd name="adj1" fmla="val -60298"/>
              <a:gd name="adj2" fmla="val 141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Complète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phrase.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6" grpId="0" animBg="1"/>
      <p:bldP spid="87" grpId="0"/>
      <p:bldP spid="92" grpId="0"/>
      <p:bldP spid="93" grpId="0"/>
      <p:bldP spid="94" grpId="0" animBg="1"/>
      <p:bldP spid="95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0EC16544-7F6F-4EA6-898A-471D4D2DF20F}"/>
              </a:ext>
            </a:extLst>
          </p:cNvPr>
          <p:cNvGraphicFramePr/>
          <p:nvPr/>
        </p:nvGraphicFramePr>
        <p:xfrm>
          <a:off x="275625" y="877836"/>
          <a:ext cx="10221185" cy="5497911"/>
        </p:xfrm>
        <a:graphic>
          <a:graphicData uri="http://schemas.openxmlformats.org/drawingml/2006/table">
            <a:tbl>
              <a:tblPr/>
              <a:tblGrid>
                <a:gridCol w="62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792">
                  <a:extLst>
                    <a:ext uri="{9D8B030D-6E8A-4147-A177-3AD203B41FA5}">
                      <a16:colId xmlns:a16="http://schemas.microsoft.com/office/drawing/2014/main" val="2585032733"/>
                    </a:ext>
                  </a:extLst>
                </a:gridCol>
              </a:tblGrid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</a:t>
                      </a:r>
                      <a:r>
                        <a:rPr lang="en-GB" sz="28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4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</a:t>
                      </a:r>
                      <a:r>
                        <a:rPr lang="en-GB" sz="28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b="1" strike="noStrike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strike="noStrike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anglais</a:t>
                      </a:r>
                      <a:endParaRPr lang="en-GB" sz="2800" b="1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771333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62202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18" name="Action Button: Blank 17">
            <a:hlinkClick r:id="" action="ppaction://noaction" highlightClick="1">
              <a:snd r:embed="rId4" name="nous_sommes_mechantes.wav"/>
            </a:hlinkClick>
            <a:extLst>
              <a:ext uri="{FF2B5EF4-FFF2-40B4-BE49-F238E27FC236}">
                <a16:creationId xmlns:a16="http://schemas.microsoft.com/office/drawing/2014/main" id="{1FC0478B-6373-4380-AFE9-8BB1604EEDA8}"/>
              </a:ext>
            </a:extLst>
          </p:cNvPr>
          <p:cNvSpPr/>
          <p:nvPr/>
        </p:nvSpPr>
        <p:spPr>
          <a:xfrm>
            <a:off x="382873" y="160030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Action Button: Blank 18">
            <a:hlinkClick r:id="" action="ppaction://noaction" highlightClick="1">
              <a:snd r:embed="rId5" name="nous_sommes_absents.wav"/>
            </a:hlinkClick>
            <a:extLst>
              <a:ext uri="{FF2B5EF4-FFF2-40B4-BE49-F238E27FC236}">
                <a16:creationId xmlns:a16="http://schemas.microsoft.com/office/drawing/2014/main" id="{66559B29-0B9A-4674-8BD2-C786F0D5FE35}"/>
              </a:ext>
            </a:extLst>
          </p:cNvPr>
          <p:cNvSpPr/>
          <p:nvPr/>
        </p:nvSpPr>
        <p:spPr>
          <a:xfrm>
            <a:off x="376252" y="220421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Action Button: Blank 19">
            <a:hlinkClick r:id="" action="ppaction://noaction" highlightClick="1">
              <a:snd r:embed="rId6" name="nous_sommes_petits.wav"/>
            </a:hlinkClick>
            <a:extLst>
              <a:ext uri="{FF2B5EF4-FFF2-40B4-BE49-F238E27FC236}">
                <a16:creationId xmlns:a16="http://schemas.microsoft.com/office/drawing/2014/main" id="{665ABB26-B81E-479A-A6CC-82C80B519ABC}"/>
              </a:ext>
            </a:extLst>
          </p:cNvPr>
          <p:cNvSpPr/>
          <p:nvPr/>
        </p:nvSpPr>
        <p:spPr>
          <a:xfrm>
            <a:off x="382873" y="281172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1" name="Action Button: Blank 20">
            <a:hlinkClick r:id="" action="ppaction://noaction" highlightClick="1">
              <a:snd r:embed="rId7" name="nous_sommes_differentes.wav"/>
            </a:hlinkClick>
            <a:extLst>
              <a:ext uri="{FF2B5EF4-FFF2-40B4-BE49-F238E27FC236}">
                <a16:creationId xmlns:a16="http://schemas.microsoft.com/office/drawing/2014/main" id="{4F4E14F5-1C64-4657-A403-0E55E14170ED}"/>
              </a:ext>
            </a:extLst>
          </p:cNvPr>
          <p:cNvSpPr/>
          <p:nvPr/>
        </p:nvSpPr>
        <p:spPr>
          <a:xfrm>
            <a:off x="391279" y="340882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2" name="Action Button: Blank 21">
            <a:hlinkClick r:id="" action="ppaction://noaction" highlightClick="1">
              <a:snd r:embed="rId8" name="nous_sommes_prudentes.wav"/>
            </a:hlinkClick>
            <a:extLst>
              <a:ext uri="{FF2B5EF4-FFF2-40B4-BE49-F238E27FC236}">
                <a16:creationId xmlns:a16="http://schemas.microsoft.com/office/drawing/2014/main" id="{A342A36C-1ACA-4530-88F5-613DA1F6B391}"/>
              </a:ext>
            </a:extLst>
          </p:cNvPr>
          <p:cNvSpPr/>
          <p:nvPr/>
        </p:nvSpPr>
        <p:spPr>
          <a:xfrm>
            <a:off x="391279" y="4034579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3" name="Action Button: Blank 22">
            <a:hlinkClick r:id="" action="ppaction://noaction" highlightClick="1">
              <a:snd r:embed="rId9" name="nous_sommes_independants.wav"/>
            </a:hlinkClick>
            <a:extLst>
              <a:ext uri="{FF2B5EF4-FFF2-40B4-BE49-F238E27FC236}">
                <a16:creationId xmlns:a16="http://schemas.microsoft.com/office/drawing/2014/main" id="{9FAD0C31-0F5F-4054-91FA-851757868BF2}"/>
              </a:ext>
            </a:extLst>
          </p:cNvPr>
          <p:cNvSpPr/>
          <p:nvPr/>
        </p:nvSpPr>
        <p:spPr>
          <a:xfrm>
            <a:off x="377049" y="466033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4" name="Action Button: Blank 23">
            <a:hlinkClick r:id="" action="ppaction://noaction" highlightClick="1">
              <a:snd r:embed="rId10" name="nous_sommes_fortes.wav"/>
            </a:hlinkClick>
            <a:extLst>
              <a:ext uri="{FF2B5EF4-FFF2-40B4-BE49-F238E27FC236}">
                <a16:creationId xmlns:a16="http://schemas.microsoft.com/office/drawing/2014/main" id="{7E098376-4811-45B6-A94C-024CC729CBD2}"/>
              </a:ext>
            </a:extLst>
          </p:cNvPr>
          <p:cNvSpPr/>
          <p:nvPr/>
        </p:nvSpPr>
        <p:spPr>
          <a:xfrm>
            <a:off x="376251" y="528608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5" name="Action Button: Blank 24">
            <a:hlinkClick r:id="" action="ppaction://noaction" highlightClick="1">
              <a:snd r:embed="rId11" name="nous_sommes_importants.wav"/>
            </a:hlinkClick>
            <a:extLst>
              <a:ext uri="{FF2B5EF4-FFF2-40B4-BE49-F238E27FC236}">
                <a16:creationId xmlns:a16="http://schemas.microsoft.com/office/drawing/2014/main" id="{4994A669-3A6B-4850-B4E4-E5B9C0772B10}"/>
              </a:ext>
            </a:extLst>
          </p:cNvPr>
          <p:cNvSpPr/>
          <p:nvPr/>
        </p:nvSpPr>
        <p:spPr>
          <a:xfrm>
            <a:off x="380547" y="586495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739C5A-A145-4C48-8471-02649D6A4B39}"/>
              </a:ext>
            </a:extLst>
          </p:cNvPr>
          <p:cNvSpPr txBox="1"/>
          <p:nvPr/>
        </p:nvSpPr>
        <p:spPr>
          <a:xfrm>
            <a:off x="7932327" y="1484654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naughty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FDF83A-5A58-4EAA-B3C6-34923B061175}"/>
              </a:ext>
            </a:extLst>
          </p:cNvPr>
          <p:cNvSpPr txBox="1"/>
          <p:nvPr/>
        </p:nvSpPr>
        <p:spPr>
          <a:xfrm>
            <a:off x="7932327" y="2069429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F65425-56C6-4F91-A7C8-E16918DB7ACD}"/>
              </a:ext>
            </a:extLst>
          </p:cNvPr>
          <p:cNvSpPr txBox="1"/>
          <p:nvPr/>
        </p:nvSpPr>
        <p:spPr>
          <a:xfrm>
            <a:off x="7932327" y="2660638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B256FC-C560-4002-8D83-863F4D38F7CA}"/>
              </a:ext>
            </a:extLst>
          </p:cNvPr>
          <p:cNvSpPr txBox="1"/>
          <p:nvPr/>
        </p:nvSpPr>
        <p:spPr>
          <a:xfrm>
            <a:off x="7923152" y="3269487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different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F90742-0E78-40F2-8A22-5CE81A68B64C}"/>
              </a:ext>
            </a:extLst>
          </p:cNvPr>
          <p:cNvSpPr txBox="1"/>
          <p:nvPr/>
        </p:nvSpPr>
        <p:spPr>
          <a:xfrm>
            <a:off x="7932327" y="3921380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careful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B3347E-05B6-447F-942E-38A9BAE10DFB}"/>
              </a:ext>
            </a:extLst>
          </p:cNvPr>
          <p:cNvSpPr txBox="1"/>
          <p:nvPr/>
        </p:nvSpPr>
        <p:spPr>
          <a:xfrm>
            <a:off x="7530527" y="4543308"/>
            <a:ext cx="278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independent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2DF537-C608-4760-9C4C-2BBD0EA76B78}"/>
              </a:ext>
            </a:extLst>
          </p:cNvPr>
          <p:cNvSpPr txBox="1"/>
          <p:nvPr/>
        </p:nvSpPr>
        <p:spPr>
          <a:xfrm>
            <a:off x="7878590" y="5144037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strong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4E0F40-7C9A-472F-B6A9-B525EBBE05AA}"/>
              </a:ext>
            </a:extLst>
          </p:cNvPr>
          <p:cNvSpPr txBox="1"/>
          <p:nvPr/>
        </p:nvSpPr>
        <p:spPr>
          <a:xfrm>
            <a:off x="7878590" y="5788811"/>
            <a:ext cx="209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</a:t>
            </a:r>
          </a:p>
        </p:txBody>
      </p:sp>
      <p:sp>
        <p:nvSpPr>
          <p:cNvPr id="42" name="Google Shape;167;p2">
            <a:extLst>
              <a:ext uri="{FF2B5EF4-FFF2-40B4-BE49-F238E27FC236}">
                <a16:creationId xmlns:a16="http://schemas.microsoft.com/office/drawing/2014/main" id="{B55635A6-6EE1-4C26-AABE-670D016B3D0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26CCD5E-3827-486D-8C61-567C31ED1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0424" y="917405"/>
            <a:ext cx="676514" cy="547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B38F0-74EB-414E-9437-B9271F81B2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39"/>
          <a:stretch/>
        </p:blipFill>
        <p:spPr>
          <a:xfrm>
            <a:off x="1380700" y="863130"/>
            <a:ext cx="825557" cy="58477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BB92AFC-F181-4D00-962A-9B7564C8B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05" y="893617"/>
            <a:ext cx="593996" cy="60313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7DC74E9-55EA-4631-81BD-E84DDB41F6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4"/>
          <a:stretch/>
        </p:blipFill>
        <p:spPr>
          <a:xfrm>
            <a:off x="1017694" y="870653"/>
            <a:ext cx="649978" cy="578604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90FDFAD-01D2-43F7-9F43-2FAF2678592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63"/>
          <a:stretch/>
        </p:blipFill>
        <p:spPr>
          <a:xfrm>
            <a:off x="4028884" y="909261"/>
            <a:ext cx="578663" cy="58477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87D6C88-2EE9-4111-877F-B91EEBF7F81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2233247" y="1626028"/>
            <a:ext cx="346161" cy="3605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62725F3-1EDC-4A79-8F6F-7283F9B8FB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5538607" y="2181524"/>
            <a:ext cx="346161" cy="3605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0AFEACF-CB2F-4249-A584-EAD4F517AD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5538606" y="2772733"/>
            <a:ext cx="346161" cy="3605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3D1B71F-277F-49E3-95CA-4DD3B670C91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2258856" y="3381582"/>
            <a:ext cx="319068" cy="3605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00AC066-C72F-4D73-A43B-C2BAE5319F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2233691" y="4049851"/>
            <a:ext cx="346161" cy="36058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7344FAE-3022-42EB-9A15-8D46228296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5538606" y="4701275"/>
            <a:ext cx="346161" cy="36058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3B2F3E3-29FC-4ADC-8145-C875E07C91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2231943" y="5225661"/>
            <a:ext cx="346161" cy="3605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4562AAA-3467-42C3-987B-08FBA56201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5538606" y="5826869"/>
            <a:ext cx="346161" cy="360584"/>
          </a:xfrm>
          <a:prstGeom prst="rect">
            <a:avLst/>
          </a:prstGeom>
        </p:spPr>
      </p:pic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AF1206FE-CADD-47F5-9105-C7C0E07BDC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14619" y="25053"/>
            <a:ext cx="914400" cy="914400"/>
          </a:xfrm>
          <a:prstGeom prst="rect">
            <a:avLst/>
          </a:prstGeom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7A8D911-FB25-471A-B247-6B13D01C46FA}"/>
              </a:ext>
            </a:extLst>
          </p:cNvPr>
          <p:cNvSpPr/>
          <p:nvPr/>
        </p:nvSpPr>
        <p:spPr>
          <a:xfrm>
            <a:off x="4533030" y="189381"/>
            <a:ext cx="5963780" cy="547644"/>
          </a:xfrm>
          <a:prstGeom prst="wedgeRoundRectCallout">
            <a:avLst>
              <a:gd name="adj1" fmla="val -59223"/>
              <a:gd name="adj2" fmla="val 252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Écoute les noms des animaux. C’est [ien] ou [(a)in]?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CustomShape 7">
            <a:hlinkClick r:id="" action="ppaction://noaction">
              <a:snd r:embed="rId20" name="3_1.wav"/>
            </a:hlinkClick>
            <a:extLst>
              <a:ext uri="{FF2B5EF4-FFF2-40B4-BE49-F238E27FC236}">
                <a16:creationId xmlns:a16="http://schemas.microsoft.com/office/drawing/2014/main" id="{FCA351BF-FD4F-46AA-A2A4-A04D0B8A3517}"/>
              </a:ext>
            </a:extLst>
          </p:cNvPr>
          <p:cNvSpPr/>
          <p:nvPr/>
        </p:nvSpPr>
        <p:spPr>
          <a:xfrm>
            <a:off x="4587883" y="181478"/>
            <a:ext cx="5822641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les phrases. Qui parle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6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46" grpId="0"/>
      <p:bldP spid="48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D9A9AC-8259-4142-A405-4445BF42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C49E32B-3859-4E8C-9040-D8F27C077AE8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3AE8817-4A40-4AA2-8811-BBACE47B1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92612"/>
              </p:ext>
            </p:extLst>
          </p:nvPr>
        </p:nvGraphicFramePr>
        <p:xfrm>
          <a:off x="269636" y="1656034"/>
          <a:ext cx="11640284" cy="4145280"/>
        </p:xfrm>
        <a:graphic>
          <a:graphicData uri="http://schemas.openxmlformats.org/drawingml/2006/table">
            <a:tbl>
              <a:tblPr firstRow="1" bandRow="1"/>
              <a:tblGrid>
                <a:gridCol w="87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745458274"/>
                    </a:ext>
                  </a:extLst>
                </a:gridCol>
                <a:gridCol w="2914652">
                  <a:extLst>
                    <a:ext uri="{9D8B030D-6E8A-4147-A177-3AD203B41FA5}">
                      <a16:colId xmlns:a16="http://schemas.microsoft.com/office/drawing/2014/main" val="1347700533"/>
                    </a:ext>
                  </a:extLst>
                </a:gridCol>
                <a:gridCol w="285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intelligentes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petits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8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échant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8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échants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5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F0302020204030204"/>
                          <a:sym typeface="Arial"/>
                        </a:defRPr>
                      </a:lvl9pPr>
                    </a:lstStyle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CB72E710-0DAB-4BAE-B6F4-23918662A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8555967" y="1726593"/>
            <a:ext cx="346161" cy="3605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4A90E6-3E95-4716-B3E6-A8EBF8A77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8517782" y="2294214"/>
            <a:ext cx="346161" cy="360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792988-4982-467D-B31B-4A646D9A9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8530750" y="2824482"/>
            <a:ext cx="346161" cy="3605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2D80C9-BA98-4963-B21B-2A7AD1108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11338302" y="3288937"/>
            <a:ext cx="346161" cy="360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8A6A7A-930C-4FB2-9BDD-B0C680E60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8574273" y="3819273"/>
            <a:ext cx="346161" cy="3605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E8B98D-DBB7-4D6A-869E-F4129C365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11389815" y="4324038"/>
            <a:ext cx="346161" cy="3605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8419EE-A29D-499B-ACE1-C5B7BBD23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8607066" y="4872645"/>
            <a:ext cx="346161" cy="3605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6F27DE0-671D-49D9-8574-F408159FB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948">
            <a:off x="11389816" y="5364757"/>
            <a:ext cx="346161" cy="3605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49A6F7B-2CC6-47CC-BA8C-3C87E86C57AE}"/>
              </a:ext>
            </a:extLst>
          </p:cNvPr>
          <p:cNvSpPr txBox="1"/>
          <p:nvPr/>
        </p:nvSpPr>
        <p:spPr>
          <a:xfrm>
            <a:off x="1152787" y="2193845"/>
            <a:ext cx="4642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Il </a:t>
            </a:r>
            <a:r>
              <a:rPr lang="en-GB" sz="3200" dirty="0" err="1">
                <a:solidFill>
                  <a:srgbClr val="002060"/>
                </a:solidFill>
                <a:latin typeface="Century Gothic" panose="020F0302020204030204"/>
              </a:rPr>
              <a:t>est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 ......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55A947-6639-4190-9267-C1865C8A7A1E}"/>
              </a:ext>
            </a:extLst>
          </p:cNvPr>
          <p:cNvSpPr txBox="1"/>
          <p:nvPr/>
        </p:nvSpPr>
        <p:spPr>
          <a:xfrm>
            <a:off x="1152787" y="424958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Nous </a:t>
            </a:r>
            <a:r>
              <a:rPr lang="en-GB" sz="3200" dirty="0" err="1">
                <a:solidFill>
                  <a:srgbClr val="002060"/>
                </a:solidFill>
                <a:latin typeface="Century Gothic" panose="020F0302020204030204"/>
              </a:rPr>
              <a:t>sommes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 ......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1D9E1-BFB7-40EE-A1C6-48CB5AE4C9DC}"/>
              </a:ext>
            </a:extLst>
          </p:cNvPr>
          <p:cNvSpPr txBox="1"/>
          <p:nvPr/>
        </p:nvSpPr>
        <p:spPr>
          <a:xfrm>
            <a:off x="1152787" y="317684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Nous </a:t>
            </a:r>
            <a:r>
              <a:rPr lang="en-GB" sz="3200" dirty="0" err="1">
                <a:solidFill>
                  <a:srgbClr val="002060"/>
                </a:solidFill>
                <a:latin typeface="Century Gothic" panose="020F0302020204030204"/>
              </a:rPr>
              <a:t>sommes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 ......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DCFF3F-D24B-42BC-B068-6EF44758527C}"/>
              </a:ext>
            </a:extLst>
          </p:cNvPr>
          <p:cNvSpPr txBox="1"/>
          <p:nvPr/>
        </p:nvSpPr>
        <p:spPr>
          <a:xfrm>
            <a:off x="1149910" y="268054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Elle </a:t>
            </a:r>
            <a:r>
              <a:rPr lang="en-GB" sz="3200" dirty="0" err="1">
                <a:solidFill>
                  <a:srgbClr val="002060"/>
                </a:solidFill>
                <a:latin typeface="Century Gothic" panose="020F0302020204030204"/>
              </a:rPr>
              <a:t>est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 ......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BF8D2E-8C76-4580-BA98-7E3FECD16FF5}"/>
              </a:ext>
            </a:extLst>
          </p:cNvPr>
          <p:cNvSpPr txBox="1"/>
          <p:nvPr/>
        </p:nvSpPr>
        <p:spPr>
          <a:xfrm>
            <a:off x="1120229" y="1629295"/>
            <a:ext cx="470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Je </a:t>
            </a:r>
            <a:r>
              <a:rPr lang="en-GB" sz="3200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suis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</a:t>
            </a:r>
            <a:r>
              <a:rPr lang="en-GB" sz="3200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Léa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et je </a:t>
            </a:r>
            <a:r>
              <a:rPr lang="en-GB" sz="3200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suis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......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D3370F-016C-4235-BD17-AACECED8FF76}"/>
              </a:ext>
            </a:extLst>
          </p:cNvPr>
          <p:cNvSpPr txBox="1"/>
          <p:nvPr/>
        </p:nvSpPr>
        <p:spPr>
          <a:xfrm>
            <a:off x="1152787" y="3721165"/>
            <a:ext cx="523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Adèle ! Tu es 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......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21C2A1-2A62-40B0-9157-A0FA997FFA17}"/>
              </a:ext>
            </a:extLst>
          </p:cNvPr>
          <p:cNvSpPr txBox="1"/>
          <p:nvPr/>
        </p:nvSpPr>
        <p:spPr>
          <a:xfrm>
            <a:off x="1152787" y="529999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Nous </a:t>
            </a:r>
            <a:r>
              <a:rPr lang="en-GB" sz="3200" dirty="0" err="1">
                <a:solidFill>
                  <a:srgbClr val="002060"/>
                </a:solidFill>
                <a:latin typeface="Century Gothic" panose="020F0302020204030204"/>
              </a:rPr>
              <a:t>sommes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 ......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58A731-E4C8-40A2-9C60-FC559CC2CD76}"/>
              </a:ext>
            </a:extLst>
          </p:cNvPr>
          <p:cNvSpPr txBox="1"/>
          <p:nvPr/>
        </p:nvSpPr>
        <p:spPr>
          <a:xfrm>
            <a:off x="1152787" y="4747511"/>
            <a:ext cx="473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Il </a:t>
            </a:r>
            <a:r>
              <a:rPr lang="en-GB" sz="3200" dirty="0" err="1">
                <a:solidFill>
                  <a:srgbClr val="002060"/>
                </a:solidFill>
                <a:latin typeface="Century Gothic" panose="020F0302020204030204"/>
              </a:rPr>
              <a:t>est</a:t>
            </a:r>
            <a:r>
              <a:rPr lang="en-GB" sz="3200" dirty="0">
                <a:solidFill>
                  <a:srgbClr val="002060"/>
                </a:solidFill>
                <a:latin typeface="Century Gothic" panose="020F0302020204030204"/>
              </a:rPr>
              <a:t> ......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39F31DE-C503-4C9A-A195-F22ADB1B13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39"/>
          <a:stretch/>
        </p:blipFill>
        <p:spPr>
          <a:xfrm>
            <a:off x="536977" y="1006522"/>
            <a:ext cx="825557" cy="584775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B6DF65CB-4457-47FF-A344-96DA958B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07" y="1021766"/>
            <a:ext cx="593996" cy="603135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8C2529A0-F8F3-40A6-85F0-A5FDE2D5F0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4"/>
          <a:stretch/>
        </p:blipFill>
        <p:spPr>
          <a:xfrm>
            <a:off x="173971" y="1014045"/>
            <a:ext cx="649978" cy="578604"/>
          </a:xfrm>
          <a:prstGeom prst="rect">
            <a:avLst/>
          </a:prstGeom>
        </p:spPr>
      </p:pic>
      <p:pic>
        <p:nvPicPr>
          <p:cNvPr id="51" name="Picture 5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43E20AC-E551-4E9A-BE44-14FA144A2D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63"/>
          <a:stretch/>
        </p:blipFill>
        <p:spPr>
          <a:xfrm>
            <a:off x="1332286" y="1037410"/>
            <a:ext cx="578663" cy="584776"/>
          </a:xfrm>
          <a:prstGeom prst="rect">
            <a:avLst/>
          </a:prstGeom>
        </p:spPr>
      </p:pic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F588B411-17DF-4C99-9E34-2DCAD0A01F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08203" y="-41108"/>
            <a:ext cx="914400" cy="914400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F7DD5419-8A73-4E16-AE33-40ECD80096EC}"/>
              </a:ext>
            </a:extLst>
          </p:cNvPr>
          <p:cNvSpPr/>
          <p:nvPr/>
        </p:nvSpPr>
        <p:spPr>
          <a:xfrm>
            <a:off x="4098796" y="63165"/>
            <a:ext cx="6758389" cy="547644"/>
          </a:xfrm>
          <a:prstGeom prst="wedgeRoundRectCallout">
            <a:avLst>
              <a:gd name="adj1" fmla="val -54336"/>
              <a:gd name="adj2" fmla="val 62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les phrases. </a:t>
            </a:r>
            <a:r>
              <a:rPr lang="es-AR" sz="2400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L’adjectif, c’est quoi ?</a:t>
            </a:r>
            <a:endParaRPr kumimoji="0" lang="es-A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FFFFFF"/>
                </a:solidFill>
                <a:latin typeface="Century Gothic"/>
                <a:cs typeface="Arial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218809B7-4F5B-4094-98E3-1B0980F7E7D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E8A33-DA74-49ED-9B60-9DD70DF83C4F}"/>
              </a:ext>
            </a:extLst>
          </p:cNvPr>
          <p:cNvSpPr txBox="1"/>
          <p:nvPr/>
        </p:nvSpPr>
        <p:spPr>
          <a:xfrm>
            <a:off x="275806" y="722661"/>
            <a:ext cx="8650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Choose four adjectives. Say four sentences to describe yourself and your friends (we).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42701-E86B-45C8-B02C-7A1ED924822D}"/>
              </a:ext>
            </a:extLst>
          </p:cNvPr>
          <p:cNvSpPr txBox="1"/>
          <p:nvPr/>
        </p:nvSpPr>
        <p:spPr>
          <a:xfrm>
            <a:off x="5928138" y="594284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calm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02E72-6DFF-4ABF-96D7-0EDAE32F8D10}"/>
              </a:ext>
            </a:extLst>
          </p:cNvPr>
          <p:cNvSpPr txBox="1"/>
          <p:nvPr/>
        </p:nvSpPr>
        <p:spPr>
          <a:xfrm>
            <a:off x="974253" y="5335575"/>
            <a:ext cx="289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intelligent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1B07F0-B9C0-4A30-92A2-4B694B1DF02C}"/>
              </a:ext>
            </a:extLst>
          </p:cNvPr>
          <p:cNvSpPr txBox="1"/>
          <p:nvPr/>
        </p:nvSpPr>
        <p:spPr>
          <a:xfrm>
            <a:off x="8457802" y="2630268"/>
            <a:ext cx="94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1127CF-4CCB-4C76-8CE3-453B1730AD98}"/>
              </a:ext>
            </a:extLst>
          </p:cNvPr>
          <p:cNvSpPr txBox="1"/>
          <p:nvPr/>
        </p:nvSpPr>
        <p:spPr>
          <a:xfrm>
            <a:off x="5713521" y="320558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pleased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0973B-E01E-4BF4-801E-919AC5DBFF50}"/>
              </a:ext>
            </a:extLst>
          </p:cNvPr>
          <p:cNvSpPr txBox="1"/>
          <p:nvPr/>
        </p:nvSpPr>
        <p:spPr>
          <a:xfrm>
            <a:off x="2956338" y="374354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funny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5AA2D7-3005-40F3-B999-B02022A3154E}"/>
              </a:ext>
            </a:extLst>
          </p:cNvPr>
          <p:cNvSpPr txBox="1"/>
          <p:nvPr/>
        </p:nvSpPr>
        <p:spPr>
          <a:xfrm>
            <a:off x="426674" y="351271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naughty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85E1E-5D44-4C71-A5A6-0391304D2531}"/>
              </a:ext>
            </a:extLst>
          </p:cNvPr>
          <p:cNvSpPr txBox="1"/>
          <p:nvPr/>
        </p:nvSpPr>
        <p:spPr>
          <a:xfrm>
            <a:off x="4442238" y="487391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E2AA1-9A0E-411C-A3E9-66FE385DD19A}"/>
              </a:ext>
            </a:extLst>
          </p:cNvPr>
          <p:cNvSpPr txBox="1"/>
          <p:nvPr/>
        </p:nvSpPr>
        <p:spPr>
          <a:xfrm>
            <a:off x="2997015" y="2446178"/>
            <a:ext cx="131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fast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6D26C9-651D-41F1-BC43-5441F1116922}"/>
              </a:ext>
            </a:extLst>
          </p:cNvPr>
          <p:cNvSpPr txBox="1"/>
          <p:nvPr/>
        </p:nvSpPr>
        <p:spPr>
          <a:xfrm>
            <a:off x="8257207" y="3789627"/>
            <a:ext cx="205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careful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692159-86AB-440C-BE58-DF93A5FB7495}"/>
              </a:ext>
            </a:extLst>
          </p:cNvPr>
          <p:cNvSpPr txBox="1"/>
          <p:nvPr/>
        </p:nvSpPr>
        <p:spPr>
          <a:xfrm>
            <a:off x="5976458" y="1863235"/>
            <a:ext cx="190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different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5C320-BECB-40F8-A8F7-D80BCBFF0802}"/>
              </a:ext>
            </a:extLst>
          </p:cNvPr>
          <p:cNvSpPr txBox="1"/>
          <p:nvPr/>
        </p:nvSpPr>
        <p:spPr>
          <a:xfrm>
            <a:off x="344773" y="2056014"/>
            <a:ext cx="182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ill, sick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88B031-E856-4AAB-BAC7-0831E3A578DD}"/>
              </a:ext>
            </a:extLst>
          </p:cNvPr>
          <p:cNvSpPr txBox="1"/>
          <p:nvPr/>
        </p:nvSpPr>
        <p:spPr>
          <a:xfrm>
            <a:off x="6884093" y="4896886"/>
            <a:ext cx="272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well-behaved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2011F15-EE20-4484-84AD-916F664E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938" y="720564"/>
            <a:ext cx="2058722" cy="1665891"/>
          </a:xfrm>
          <a:prstGeom prst="rect">
            <a:avLst/>
          </a:prstGeom>
        </p:spPr>
      </p:pic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799CD4D2-5649-48AB-A45D-0E0363940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3497" y="-7477"/>
            <a:ext cx="914400" cy="914400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40DA9184-2821-4560-80EE-72AE89A6CDFA}"/>
              </a:ext>
            </a:extLst>
          </p:cNvPr>
          <p:cNvSpPr/>
          <p:nvPr/>
        </p:nvSpPr>
        <p:spPr>
          <a:xfrm>
            <a:off x="3782175" y="177502"/>
            <a:ext cx="5991379" cy="54764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 Écoute les noms des animaux. C’est [ien] ou [(a)in]?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EFD371-7B3E-468A-9DE3-E67E6C4BE1C5}"/>
              </a:ext>
            </a:extLst>
          </p:cNvPr>
          <p:cNvSpPr txBox="1"/>
          <p:nvPr/>
        </p:nvSpPr>
        <p:spPr>
          <a:xfrm>
            <a:off x="3782175" y="140371"/>
            <a:ext cx="596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Parle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avec ton/ta </a:t>
            </a: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partenaire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dj\Google Drive\Primary\Y5 SoW\From Tracy\Pronouns\i.png">
            <a:extLst>
              <a:ext uri="{FF2B5EF4-FFF2-40B4-BE49-F238E27FC236}">
                <a16:creationId xmlns:a16="http://schemas.microsoft.com/office/drawing/2014/main" id="{E4DF9642-1F22-4221-A7CC-A0A2D81E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" y="2948438"/>
            <a:ext cx="509132" cy="119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C97FD1-76FF-48AF-9894-BB086E5DF19A}"/>
              </a:ext>
            </a:extLst>
          </p:cNvPr>
          <p:cNvGrpSpPr/>
          <p:nvPr/>
        </p:nvGrpSpPr>
        <p:grpSpPr>
          <a:xfrm>
            <a:off x="267548" y="898952"/>
            <a:ext cx="838775" cy="1106177"/>
            <a:chOff x="300038" y="2473418"/>
            <a:chExt cx="660212" cy="820081"/>
          </a:xfrm>
        </p:grpSpPr>
        <p:pic>
          <p:nvPicPr>
            <p:cNvPr id="7" name="Picture 2" descr="C:\Users\wdj\Google Drive\Primary\Y5 SoW\From Tracy\Pronouns\you.png">
              <a:extLst>
                <a:ext uri="{FF2B5EF4-FFF2-40B4-BE49-F238E27FC236}">
                  <a16:creationId xmlns:a16="http://schemas.microsoft.com/office/drawing/2014/main" id="{F0D2C1C0-9850-4B13-8B2E-E65A16355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58"/>
            <a:stretch/>
          </p:blipFill>
          <p:spPr bwMode="auto">
            <a:xfrm>
              <a:off x="300038" y="2479336"/>
              <a:ext cx="409646" cy="74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wdj\Google Drive\Primary\Y5 SoW\From Tracy\Pronouns\he.png">
              <a:extLst>
                <a:ext uri="{FF2B5EF4-FFF2-40B4-BE49-F238E27FC236}">
                  <a16:creationId xmlns:a16="http://schemas.microsoft.com/office/drawing/2014/main" id="{7876829B-8393-4901-A6AE-219F1067D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9" r="38341"/>
            <a:stretch/>
          </p:blipFill>
          <p:spPr bwMode="auto">
            <a:xfrm>
              <a:off x="650486" y="2473418"/>
              <a:ext cx="309764" cy="82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D64951-69A7-4803-B4E2-33CC9049894C}"/>
              </a:ext>
            </a:extLst>
          </p:cNvPr>
          <p:cNvSpPr txBox="1"/>
          <p:nvPr/>
        </p:nvSpPr>
        <p:spPr>
          <a:xfrm>
            <a:off x="1596948" y="3913184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(I am  ____________).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D9762-61C7-40EF-B220-9FD8C0038BD6}"/>
              </a:ext>
            </a:extLst>
          </p:cNvPr>
          <p:cNvSpPr txBox="1"/>
          <p:nvPr/>
        </p:nvSpPr>
        <p:spPr>
          <a:xfrm>
            <a:off x="1479929" y="5879994"/>
            <a:ext cx="27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(She is ____________).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6B872-F474-4E79-BC4F-0B483932B36C}"/>
              </a:ext>
            </a:extLst>
          </p:cNvPr>
          <p:cNvSpPr txBox="1"/>
          <p:nvPr/>
        </p:nvSpPr>
        <p:spPr>
          <a:xfrm>
            <a:off x="1479929" y="1976143"/>
            <a:ext cx="343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(You are ____________).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D7C92-0C97-48AB-9EEA-4B3178EDAFBD}"/>
              </a:ext>
            </a:extLst>
          </p:cNvPr>
          <p:cNvSpPr txBox="1"/>
          <p:nvPr/>
        </p:nvSpPr>
        <p:spPr>
          <a:xfrm>
            <a:off x="1334049" y="1272667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B5848-EB1B-4670-B0E2-9E79D3DF3EC7}"/>
              </a:ext>
            </a:extLst>
          </p:cNvPr>
          <p:cNvSpPr txBox="1"/>
          <p:nvPr/>
        </p:nvSpPr>
        <p:spPr>
          <a:xfrm>
            <a:off x="1255190" y="3150057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CF14F-26E1-4375-8DC0-F41AAF9BF3DF}"/>
              </a:ext>
            </a:extLst>
          </p:cNvPr>
          <p:cNvSpPr txBox="1"/>
          <p:nvPr/>
        </p:nvSpPr>
        <p:spPr>
          <a:xfrm>
            <a:off x="1342822" y="5233195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3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3890D-C288-44D2-B7E2-9B9D7FA2F14B}"/>
              </a:ext>
            </a:extLst>
          </p:cNvPr>
          <p:cNvSpPr txBox="1"/>
          <p:nvPr/>
        </p:nvSpPr>
        <p:spPr>
          <a:xfrm>
            <a:off x="1708650" y="5243804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17850-D006-4562-A7E8-B068C9CCE3E1}"/>
              </a:ext>
            </a:extLst>
          </p:cNvPr>
          <p:cNvSpPr txBox="1"/>
          <p:nvPr/>
        </p:nvSpPr>
        <p:spPr>
          <a:xfrm>
            <a:off x="1708650" y="1281270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s-AR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4D3F3-2603-429B-BF87-50261421E514}"/>
              </a:ext>
            </a:extLst>
          </p:cNvPr>
          <p:cNvSpPr txBox="1"/>
          <p:nvPr/>
        </p:nvSpPr>
        <p:spPr>
          <a:xfrm>
            <a:off x="1690673" y="319491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D6A3C-AE49-4B93-894B-52D70908C966}"/>
              </a:ext>
            </a:extLst>
          </p:cNvPr>
          <p:cNvSpPr txBox="1"/>
          <p:nvPr/>
        </p:nvSpPr>
        <p:spPr>
          <a:xfrm>
            <a:off x="1158973" y="51763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C0AE4D-F2CC-4E5E-881F-9617A5BB68BF}"/>
              </a:ext>
            </a:extLst>
          </p:cNvPr>
          <p:cNvSpPr txBox="1"/>
          <p:nvPr/>
        </p:nvSpPr>
        <p:spPr>
          <a:xfrm>
            <a:off x="1081104" y="2395550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A41F83-AC28-47E6-B4B2-BD87D17CF7F9}"/>
              </a:ext>
            </a:extLst>
          </p:cNvPr>
          <p:cNvSpPr txBox="1"/>
          <p:nvPr/>
        </p:nvSpPr>
        <p:spPr>
          <a:xfrm>
            <a:off x="1255190" y="4450125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2" descr="C:\Users\wdj\Google Drive\Primary\Y5 SoW\From Tracy\Pronouns\she.png">
            <a:extLst>
              <a:ext uri="{FF2B5EF4-FFF2-40B4-BE49-F238E27FC236}">
                <a16:creationId xmlns:a16="http://schemas.microsoft.com/office/drawing/2014/main" id="{F8E496E6-448E-45EC-9891-E1DEDF5C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" y="5127705"/>
            <a:ext cx="1112224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F41BD53F-7ABA-478A-AAAD-4B84A1C8BF3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DEA76-51BA-4590-B00D-A8912F41E14E}"/>
              </a:ext>
            </a:extLst>
          </p:cNvPr>
          <p:cNvSpPr txBox="1"/>
          <p:nvPr/>
        </p:nvSpPr>
        <p:spPr>
          <a:xfrm>
            <a:off x="7207385" y="3842185"/>
            <a:ext cx="27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(We are ____________).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72FDD-5610-4715-B361-A65A351EF2AB}"/>
              </a:ext>
            </a:extLst>
          </p:cNvPr>
          <p:cNvSpPr txBox="1"/>
          <p:nvPr/>
        </p:nvSpPr>
        <p:spPr>
          <a:xfrm>
            <a:off x="7070278" y="3195386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4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2CDFC-30AA-40F6-96F4-C74D4151DF63}"/>
              </a:ext>
            </a:extLst>
          </p:cNvPr>
          <p:cNvSpPr txBox="1"/>
          <p:nvPr/>
        </p:nvSpPr>
        <p:spPr>
          <a:xfrm>
            <a:off x="7436106" y="320599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CBF8CA-3E4C-4F8E-B045-75BAD7E135CD}"/>
              </a:ext>
            </a:extLst>
          </p:cNvPr>
          <p:cNvSpPr txBox="1"/>
          <p:nvPr/>
        </p:nvSpPr>
        <p:spPr>
          <a:xfrm>
            <a:off x="6982646" y="2412316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9348885-652F-4ECC-B690-AA2A021E3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6262" y="3241353"/>
            <a:ext cx="972570" cy="786991"/>
          </a:xfrm>
          <a:prstGeom prst="rect">
            <a:avLst/>
          </a:prstGeom>
        </p:spPr>
      </p:pic>
      <p:sp>
        <p:nvSpPr>
          <p:cNvPr id="40" name="Google Shape;155;p7">
            <a:extLst>
              <a:ext uri="{FF2B5EF4-FFF2-40B4-BE49-F238E27FC236}">
                <a16:creationId xmlns:a16="http://schemas.microsoft.com/office/drawing/2014/main" id="{85E19C1D-007D-4C9C-982F-808AC3006918}"/>
              </a:ext>
            </a:extLst>
          </p:cNvPr>
          <p:cNvSpPr/>
          <p:nvPr/>
        </p:nvSpPr>
        <p:spPr>
          <a:xfrm>
            <a:off x="6544478" y="1510649"/>
            <a:ext cx="3716638" cy="1015663"/>
          </a:xfrm>
          <a:prstGeom prst="wedgeRoundRectCallout">
            <a:avLst>
              <a:gd name="adj1" fmla="val -69823"/>
              <a:gd name="adj2" fmla="val 127831"/>
              <a:gd name="adj3" fmla="val 16667"/>
            </a:avLst>
          </a:prstGeom>
          <a:solidFill>
            <a:srgbClr val="1F386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Here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talking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about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yourself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41" name="Graphic 40" descr="Teacher">
            <a:extLst>
              <a:ext uri="{FF2B5EF4-FFF2-40B4-BE49-F238E27FC236}">
                <a16:creationId xmlns:a16="http://schemas.microsoft.com/office/drawing/2014/main" id="{3F652761-0EDE-4E2C-9FAE-0F73F4013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3497" y="-7477"/>
            <a:ext cx="914400" cy="914400"/>
          </a:xfrm>
          <a:prstGeom prst="rect">
            <a:avLst/>
          </a:prstGeom>
        </p:spPr>
      </p:pic>
      <p:sp>
        <p:nvSpPr>
          <p:cNvPr id="42" name="Speech Bubble: Rectangle with Corners Rounded 41">
            <a:hlinkClick r:id="" action="ppaction://noaction">
              <a:snd r:embed="rId11" name="4_1.wav"/>
            </a:hlinkClick>
            <a:extLst>
              <a:ext uri="{FF2B5EF4-FFF2-40B4-BE49-F238E27FC236}">
                <a16:creationId xmlns:a16="http://schemas.microsoft.com/office/drawing/2014/main" id="{E9F895B8-E8CA-484D-8CA8-48C6B840C3D7}"/>
              </a:ext>
            </a:extLst>
          </p:cNvPr>
          <p:cNvSpPr/>
          <p:nvPr/>
        </p:nvSpPr>
        <p:spPr>
          <a:xfrm>
            <a:off x="3736644" y="147066"/>
            <a:ext cx="5116075" cy="54764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187D8B-53FC-49FA-B84F-60FB4FD9776F}"/>
              </a:ext>
            </a:extLst>
          </p:cNvPr>
          <p:cNvSpPr txBox="1"/>
          <p:nvPr/>
        </p:nvSpPr>
        <p:spPr>
          <a:xfrm>
            <a:off x="7770688" y="-24020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E6FA1-8DA5-4498-93BA-A275095FC358}"/>
              </a:ext>
            </a:extLst>
          </p:cNvPr>
          <p:cNvSpPr txBox="1"/>
          <p:nvPr/>
        </p:nvSpPr>
        <p:spPr>
          <a:xfrm>
            <a:off x="3784601" y="111130"/>
            <a:ext cx="583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Écris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quatre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phrases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/>
        </p:nvGraphicFramePr>
        <p:xfrm>
          <a:off x="557161" y="596480"/>
          <a:ext cx="10105923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8864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difficile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préféré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jaune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rapide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différentes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lents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drôles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méchantes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prudents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stricte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hlinkClick r:id="" action="ppaction://noaction">
              <a:snd r:embed="rId8" name="ecris_en_anglais.wav"/>
            </a:hlinkClick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are (we)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242172"/>
            <a:ext cx="307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well-behaved (m/f, pl.)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294230" y="5321170"/>
            <a:ext cx="239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naughty (f, pl.)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29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careful (m, pl.)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strict (f)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262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strong (f, pl.)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ill, sick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9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funny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(m/f, pl.)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24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slow (m, pl.)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24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young (m/f)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strong (m)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fast (m/f)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60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sad (m/f)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different (f, pl.)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difficult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1" y="18807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favourite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267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yellow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he, it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she, it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3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614" y="0"/>
            <a:ext cx="1444386" cy="204759"/>
          </a:xfrm>
        </p:spPr>
        <p:txBody>
          <a:bodyPr/>
          <a:lstStyle/>
          <a:p>
            <a:r>
              <a:rPr lang="en-GB" sz="12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handout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5E9937-0A36-4007-BAAB-C3779BD64ED3}"/>
              </a:ext>
            </a:extLst>
          </p:cNvPr>
          <p:cNvSpPr/>
          <p:nvPr/>
        </p:nvSpPr>
        <p:spPr>
          <a:xfrm>
            <a:off x="342372" y="987695"/>
            <a:ext cx="4879670" cy="49015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AF951-2F0A-4066-B1F8-664E9A68D699}"/>
              </a:ext>
            </a:extLst>
          </p:cNvPr>
          <p:cNvSpPr txBox="1"/>
          <p:nvPr/>
        </p:nvSpPr>
        <p:spPr>
          <a:xfrm>
            <a:off x="342371" y="987695"/>
            <a:ext cx="28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</a:p>
        </p:txBody>
      </p: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AC956B22-86D7-4276-840F-02E6DFC3C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28637"/>
              </p:ext>
            </p:extLst>
          </p:nvPr>
        </p:nvGraphicFramePr>
        <p:xfrm>
          <a:off x="448719" y="1449360"/>
          <a:ext cx="466697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Roman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lent…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et…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habite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54B3AF6A-2266-4830-87A0-5D22A30CC690}"/>
              </a:ext>
            </a:extLst>
          </p:cNvPr>
          <p:cNvGraphicFramePr>
            <a:graphicFrameLocks noGrp="1"/>
          </p:cNvGraphicFramePr>
          <p:nvPr/>
        </p:nvGraphicFramePr>
        <p:xfrm>
          <a:off x="448718" y="4007030"/>
          <a:ext cx="466697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serpent blanc.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France.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des oranges.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8BC7411-6B79-4554-A35C-4C1C598B238C}"/>
              </a:ext>
            </a:extLst>
          </p:cNvPr>
          <p:cNvSpPr/>
          <p:nvPr/>
        </p:nvSpPr>
        <p:spPr>
          <a:xfrm>
            <a:off x="6969958" y="976907"/>
            <a:ext cx="4879670" cy="49015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0903D-917A-41D2-AEC1-49BB63AF7AD5}"/>
              </a:ext>
            </a:extLst>
          </p:cNvPr>
          <p:cNvSpPr txBox="1"/>
          <p:nvPr/>
        </p:nvSpPr>
        <p:spPr>
          <a:xfrm>
            <a:off x="6969957" y="976907"/>
            <a:ext cx="28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</a:t>
            </a: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C5709EC0-8D12-4FA0-9E28-3AAC78E204CE}"/>
              </a:ext>
            </a:extLst>
          </p:cNvPr>
          <p:cNvGraphicFramePr>
            <a:graphicFrameLocks noGrp="1"/>
          </p:cNvGraphicFramePr>
          <p:nvPr/>
        </p:nvGraphicFramePr>
        <p:xfrm>
          <a:off x="7076305" y="1438572"/>
          <a:ext cx="466697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danse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à Rouen.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éléphant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indépendant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intelligent.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0CC9C8C4-3FBE-4F6E-BF5B-BF4703EDE8B8}"/>
              </a:ext>
            </a:extLst>
          </p:cNvPr>
          <p:cNvGraphicFramePr>
            <a:graphicFrameLocks noGrp="1"/>
          </p:cNvGraphicFramePr>
          <p:nvPr/>
        </p:nvGraphicFramePr>
        <p:xfrm>
          <a:off x="7076304" y="3996242"/>
          <a:ext cx="466697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6975">
                  <a:extLst>
                    <a:ext uri="{9D8B030D-6E8A-4147-A177-3AD203B41FA5}">
                      <a16:colId xmlns:a16="http://schemas.microsoft.com/office/drawing/2014/main" val="1114976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habite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5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et...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3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mange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Laurent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50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614" y="0"/>
            <a:ext cx="1444386" cy="204759"/>
          </a:xfrm>
        </p:spPr>
        <p:txBody>
          <a:bodyPr/>
          <a:lstStyle/>
          <a:p>
            <a:r>
              <a:rPr lang="en-GB" sz="12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handout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F70A22FE-D687-461F-B47E-B1340D16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535"/>
            <a:ext cx="2922183" cy="290789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E6C5920-1A2E-43DF-B28E-89CACCF38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88" y="66535"/>
            <a:ext cx="2922183" cy="2907894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C97057BF-1DC2-4789-B032-C9A58BFB4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28" y="66535"/>
            <a:ext cx="2922183" cy="2907894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1F49B6A-E7CA-4263-9A0C-918950ADF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5" y="66535"/>
            <a:ext cx="2922183" cy="29078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D25B15-A5E3-4CAC-A339-FC116AF51F9F}"/>
              </a:ext>
            </a:extLst>
          </p:cNvPr>
          <p:cNvSpPr txBox="1">
            <a:spLocks/>
          </p:cNvSpPr>
          <p:nvPr/>
        </p:nvSpPr>
        <p:spPr>
          <a:xfrm>
            <a:off x="10747612" y="3817036"/>
            <a:ext cx="1444386" cy="20475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spc="-1">
                <a:solidFill>
                  <a:schemeClr val="bg1"/>
                </a:solidFill>
                <a:latin typeface="Century Gothic" panose="020B0502020202020204" pitchFamily="34" charset="0"/>
              </a:rPr>
              <a:t>handout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7DF8B99A-9570-41DE-90A6-050FE955E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83571"/>
            <a:ext cx="2922183" cy="290789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5816CA7-F3AB-4274-A681-FB8FF5541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86" y="3883571"/>
            <a:ext cx="2922183" cy="2907894"/>
          </a:xfrm>
          <a:prstGeom prst="rect">
            <a:avLst/>
          </a:prstGeom>
        </p:spPr>
      </p:pic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AF4D0AA9-A136-4B31-A293-7F6C93D9A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26" y="3883571"/>
            <a:ext cx="2922183" cy="2907894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B2A09F0C-3FB9-4C0A-9F47-CD41357C5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3" y="3883571"/>
            <a:ext cx="2922183" cy="29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6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1732</Words>
  <Application>Microsoft Office PowerPoint</Application>
  <PresentationFormat>Widescreen</PresentationFormat>
  <Paragraphs>315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Cavolini</vt:lpstr>
      <vt:lpstr>Century Gothic</vt:lpstr>
      <vt:lpstr>Eras Demi ITC</vt:lpstr>
      <vt:lpstr>Georgia</vt:lpstr>
      <vt:lpstr>Modern Love</vt:lpstr>
      <vt:lpstr>Symbol</vt:lpstr>
      <vt:lpstr>Wingdings</vt:lpstr>
      <vt:lpstr>1_Office Theme</vt:lpstr>
      <vt:lpstr>Office Theme</vt:lpstr>
      <vt:lpstr>2_Office Theme</vt:lpstr>
      <vt:lpstr>Describing me and others </vt:lpstr>
      <vt:lpstr>Follow up 1: [an|en]</vt:lpstr>
      <vt:lpstr>Follow up 2:</vt:lpstr>
      <vt:lpstr>Follow up 3:</vt:lpstr>
      <vt:lpstr>Follow up 4:</vt:lpstr>
      <vt:lpstr>Follow up 5: </vt:lpstr>
      <vt:lpstr>vocabulaire</vt:lpstr>
      <vt:lpstr>handout</vt:lpstr>
      <vt:lpstr>handout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48</cp:revision>
  <dcterms:created xsi:type="dcterms:W3CDTF">2021-06-12T06:20:35Z</dcterms:created>
  <dcterms:modified xsi:type="dcterms:W3CDTF">2023-07-07T16:25:04Z</dcterms:modified>
</cp:coreProperties>
</file>