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75" r:id="rId2"/>
    <p:sldId id="261" r:id="rId3"/>
    <p:sldId id="533" r:id="rId4"/>
    <p:sldId id="620" r:id="rId5"/>
    <p:sldId id="538" r:id="rId6"/>
    <p:sldId id="529" r:id="rId7"/>
    <p:sldId id="537" r:id="rId8"/>
    <p:sldId id="535" r:id="rId9"/>
    <p:sldId id="536" r:id="rId10"/>
    <p:sldId id="621" r:id="rId11"/>
    <p:sldId id="292" r:id="rId12"/>
    <p:sldId id="556" r:id="rId13"/>
    <p:sldId id="632" r:id="rId14"/>
    <p:sldId id="290" r:id="rId15"/>
    <p:sldId id="622" r:id="rId16"/>
    <p:sldId id="623" r:id="rId17"/>
    <p:sldId id="624" r:id="rId18"/>
    <p:sldId id="625" r:id="rId19"/>
    <p:sldId id="626" r:id="rId20"/>
    <p:sldId id="627" r:id="rId21"/>
    <p:sldId id="628" r:id="rId22"/>
    <p:sldId id="629" r:id="rId23"/>
    <p:sldId id="630" r:id="rId24"/>
    <p:sldId id="6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3"/>
    <a:srgbClr val="DEEAF6"/>
    <a:srgbClr val="EFF9FB"/>
    <a:srgbClr val="DDDDCD"/>
    <a:srgbClr val="1D9A78"/>
    <a:srgbClr val="FF0066"/>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3807" autoAdjust="0"/>
  </p:normalViewPr>
  <p:slideViewPr>
    <p:cSldViewPr snapToGrid="0">
      <p:cViewPr>
        <p:scale>
          <a:sx n="66" d="100"/>
          <a:sy n="66" d="100"/>
        </p:scale>
        <p:origin x="1290" y="1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jK7vtzClNSc"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CpMi3H8CXz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jK7vtzClNSc"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v=CpMi3H8CXz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336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catchy Haitian folk song can fit in either at the end of this week’s lesson or in the follow up time this week.  There are no other follow up materials this week, as we anticipate schools will be busy at this time of term. The song would make a good addition to a Christmas assembly. Note that there will be more activities in Week 14 to learn about Haitian Christmas traditions.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Haitian folk song; to learn more about Haiti.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Procedure:</a:t>
            </a:r>
            <a:br>
              <a:rPr lang="en-GB" sz="1200" b="0" strike="noStrike" spc="-1" dirty="0">
                <a:solidFill>
                  <a:srgbClr val="000000"/>
                </a:solidFill>
                <a:latin typeface="+mn-lt"/>
              </a:rPr>
            </a:br>
            <a:r>
              <a:rPr lang="en-GB" sz="1200" b="0" strike="noStrike" spc="-1" dirty="0">
                <a:solidFill>
                  <a:srgbClr val="000000"/>
                </a:solidFill>
                <a:latin typeface="+mn-lt"/>
              </a:rPr>
              <a:t>1. Click to bring up the information about Haiti’s two official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2. Click to bring up the introduction to the folk song.  This part of the song is not repeated and is not obviously connected to the other part of the song.  We use this part to introduce pupils to Haitian Creole.  </a:t>
            </a:r>
            <a:br>
              <a:rPr lang="en-GB" sz="1200" b="0" strike="noStrike" spc="-1" dirty="0">
                <a:solidFill>
                  <a:srgbClr val="000000"/>
                </a:solidFill>
                <a:latin typeface="+mn-lt"/>
              </a:rPr>
            </a:br>
            <a:r>
              <a:rPr lang="en-GB" sz="1200" b="0" strike="noStrike" spc="-1" dirty="0">
                <a:solidFill>
                  <a:srgbClr val="000000"/>
                </a:solidFill>
                <a:latin typeface="+mn-lt"/>
              </a:rPr>
              <a:t>3. Pupils will be able to pick out the obvious cognate (rat) but they may also remember ‘</a:t>
            </a:r>
            <a:r>
              <a:rPr lang="en-GB" sz="1200" b="0" strike="noStrike" spc="-1" dirty="0" err="1">
                <a:solidFill>
                  <a:srgbClr val="000000"/>
                </a:solidFill>
                <a:latin typeface="+mn-lt"/>
              </a:rPr>
              <a:t>souris</a:t>
            </a:r>
            <a:r>
              <a:rPr lang="en-GB" sz="1200" b="0" strike="noStrike" spc="-1" dirty="0">
                <a:solidFill>
                  <a:srgbClr val="000000"/>
                </a:solidFill>
                <a:latin typeface="+mn-lt"/>
              </a:rPr>
              <a:t>’. They will also probably be able to spot the other two animals, from similar letters (</a:t>
            </a:r>
            <a:r>
              <a:rPr lang="en-GB" sz="1200" b="0" strike="noStrike" spc="-1" dirty="0" err="1">
                <a:solidFill>
                  <a:srgbClr val="000000"/>
                </a:solidFill>
                <a:latin typeface="+mn-lt"/>
              </a:rPr>
              <a:t>pijon</a:t>
            </a:r>
            <a:r>
              <a:rPr lang="en-GB" sz="1200" b="0" strike="noStrike" spc="-1" dirty="0">
                <a:solidFill>
                  <a:srgbClr val="000000"/>
                </a:solidFill>
                <a:latin typeface="+mn-lt"/>
              </a:rPr>
              <a:t>/pigeon) and from the syntax (</a:t>
            </a:r>
            <a:r>
              <a:rPr lang="en-GB" sz="1200" b="0" strike="noStrike" spc="-1" dirty="0" err="1">
                <a:solidFill>
                  <a:srgbClr val="000000"/>
                </a:solidFill>
                <a:latin typeface="+mn-lt"/>
              </a:rPr>
              <a:t>zanzolit</a:t>
            </a:r>
            <a:r>
              <a:rPr lang="en-GB" sz="1200" b="0" strike="noStrike" spc="-1" dirty="0">
                <a:solidFill>
                  <a:srgbClr val="000000"/>
                </a:solidFill>
                <a:latin typeface="+mn-lt"/>
              </a:rPr>
              <a:t>/lizard).  See if they also remember ‘mange’ from Y3/4.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4. Reinforce the point that many of words in Haitian Creole come from French, but that the spelling is usually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5. Click to bring up an explanation of the poem’s title, Balance Yaya.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indent="0">
              <a:lnSpc>
                <a:spcPct val="100000"/>
              </a:lnSpc>
              <a:buNone/>
            </a:pPr>
            <a:endParaRPr lang="en-GB"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Lovely version with live singing, minus the introduction: </a:t>
            </a:r>
            <a:r>
              <a:rPr lang="en-GB" sz="1200" u="sng" kern="1200" dirty="0">
                <a:solidFill>
                  <a:schemeClr val="tx1"/>
                </a:solidFill>
                <a:effectLst/>
                <a:latin typeface="+mn-lt"/>
                <a:ea typeface="+mn-ea"/>
                <a:cs typeface="+mn-cs"/>
                <a:hlinkClick r:id="rId3"/>
              </a:rPr>
              <a:t>https://www.youtube.com/watch?v=jK7vtzClNSc</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one is the best for joining in.</a:t>
            </a:r>
          </a:p>
          <a:p>
            <a:pPr marL="0" indent="0">
              <a:lnSpc>
                <a:spcPct val="100000"/>
              </a:lnSpc>
              <a:buNone/>
            </a:pPr>
            <a:endParaRPr lang="en-GB"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Alternative version, recording: </a:t>
            </a:r>
            <a:r>
              <a:rPr lang="en-GB" sz="1200" u="sng" kern="1200" dirty="0">
                <a:solidFill>
                  <a:schemeClr val="tx1"/>
                </a:solidFill>
                <a:effectLst/>
                <a:latin typeface="+mn-lt"/>
                <a:ea typeface="+mn-ea"/>
                <a:cs typeface="+mn-cs"/>
                <a:hlinkClick r:id="rId4"/>
              </a:rPr>
              <a:t>https://www.youtube.com/watch?v=CpMi3H8CXz0</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version has the full song, including the introductory verse.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endParaRPr lang="en-GB"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875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Lovely version with live singing, minus the introduction: </a:t>
            </a:r>
            <a:r>
              <a:rPr lang="en-GB" sz="1200" u="sng" kern="1200" dirty="0">
                <a:solidFill>
                  <a:schemeClr val="tx1"/>
                </a:solidFill>
                <a:effectLst/>
                <a:latin typeface="+mn-lt"/>
                <a:ea typeface="+mn-ea"/>
                <a:cs typeface="+mn-cs"/>
                <a:hlinkClick r:id="rId3"/>
              </a:rPr>
              <a:t>https://www.youtube.com/watch?v=jK7vtzClNSc</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one is the best for joining in, though a couple of the verses have a different noun in the verse.</a:t>
            </a:r>
          </a:p>
          <a:p>
            <a:pPr marL="0" indent="0">
              <a:lnSpc>
                <a:spcPct val="100000"/>
              </a:lnSpc>
              <a:buNone/>
            </a:pPr>
            <a:endParaRPr lang="en-GB" sz="1200" b="0" strike="noStrike" spc="-1" dirty="0">
              <a:solidFill>
                <a:srgbClr val="0000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Alternative version, recording: </a:t>
            </a:r>
            <a:r>
              <a:rPr lang="en-GB" sz="1200" u="sng" kern="1200" dirty="0">
                <a:solidFill>
                  <a:schemeClr val="tx1"/>
                </a:solidFill>
                <a:effectLst/>
                <a:latin typeface="+mn-lt"/>
                <a:ea typeface="+mn-ea"/>
                <a:cs typeface="+mn-cs"/>
                <a:hlinkClick r:id="rId4"/>
              </a:rPr>
              <a:t>https://www.youtube.com/watch?v=CpMi3H8CXz0</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version has the full song, including the introductory verse.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sz="1200" b="1" strike="noStrike" spc="-1" dirty="0">
                <a:solidFill>
                  <a:srgbClr val="000000"/>
                </a:solidFill>
                <a:latin typeface="Calibri"/>
              </a:rPr>
              <a:t>Procedure:</a:t>
            </a:r>
            <a:br>
              <a:rPr lang="en-GB" sz="1200" b="0" strike="noStrike" spc="-1" dirty="0">
                <a:solidFill>
                  <a:srgbClr val="000000"/>
                </a:solidFill>
                <a:latin typeface="Calibri"/>
              </a:rPr>
            </a:br>
            <a:r>
              <a:rPr lang="en-GB" sz="1200" b="0" strike="noStrike" spc="-1" dirty="0">
                <a:solidFill>
                  <a:srgbClr val="000000"/>
                </a:solidFill>
                <a:latin typeface="Calibri"/>
              </a:rPr>
              <a:t>1. Pupils listen to the song reading along with the words, and the English translation.</a:t>
            </a:r>
            <a:br>
              <a:rPr lang="en-GB" sz="1200" b="0" strike="noStrike" spc="-1" dirty="0">
                <a:solidFill>
                  <a:srgbClr val="000000"/>
                </a:solidFill>
                <a:latin typeface="Calibri"/>
              </a:rPr>
            </a:br>
            <a:r>
              <a:rPr lang="en-GB" sz="1200" b="0" strike="noStrike" spc="-1" dirty="0">
                <a:solidFill>
                  <a:srgbClr val="000000"/>
                </a:solidFill>
                <a:latin typeface="Calibri"/>
              </a:rPr>
              <a:t>2. Teacher can remind pupils that most Haitian Creole words are related to French, but may have different spellings.</a:t>
            </a:r>
          </a:p>
          <a:p>
            <a:pPr marL="0" indent="0">
              <a:lnSpc>
                <a:spcPct val="100000"/>
              </a:lnSpc>
              <a:buNone/>
            </a:pPr>
            <a:r>
              <a:rPr lang="en-GB" sz="1200" b="0" strike="noStrike" spc="-1" dirty="0">
                <a:solidFill>
                  <a:srgbClr val="000000"/>
                </a:solidFill>
                <a:latin typeface="Calibri"/>
              </a:rPr>
              <a:t>3. See if pupils can come up with the French for the three words that are hidden.</a:t>
            </a:r>
            <a:br>
              <a:rPr lang="en-GB" sz="1200" b="0" strike="noStrike" spc="-1" dirty="0">
                <a:solidFill>
                  <a:srgbClr val="000000"/>
                </a:solidFill>
                <a:latin typeface="Calibri"/>
              </a:rPr>
            </a:br>
            <a:r>
              <a:rPr lang="en-GB" sz="1200" b="0" strike="noStrike" spc="-1" dirty="0">
                <a:solidFill>
                  <a:srgbClr val="000000"/>
                </a:solidFill>
                <a:latin typeface="Calibri"/>
              </a:rPr>
              <a:t>4. Play the song again and join in.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409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r>
              <a:rPr lang="fr-FR" sz="1200" kern="1200" dirty="0">
                <a:solidFill>
                  <a:schemeClr val="tx1"/>
                </a:solidFill>
                <a:effectLst/>
                <a:latin typeface="+mn-lt"/>
                <a:ea typeface="+mn-ea"/>
                <a:cs typeface="+mn-cs"/>
              </a:rPr>
              <a:t>1. quinze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chercher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ils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qui</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399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 </a:t>
            </a: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r>
              <a:rPr lang="fr-FR" sz="1200" kern="1200" dirty="0">
                <a:solidFill>
                  <a:schemeClr val="tx1"/>
                </a:solidFill>
                <a:effectLst/>
                <a:latin typeface="+mn-lt"/>
                <a:ea typeface="+mn-ea"/>
                <a:cs typeface="+mn-cs"/>
              </a:rPr>
              <a:t>5. prêt</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prudent</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prononcer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seul</a:t>
            </a:r>
            <a:endParaRPr lang="en-GB" sz="1200" kern="1200" dirty="0">
              <a:solidFill>
                <a:schemeClr val="tx1"/>
              </a:solidFill>
              <a:effectLst/>
              <a:latin typeface="+mn-lt"/>
              <a:ea typeface="+mn-ea"/>
              <a:cs typeface="+mn-cs"/>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7111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1. mars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quand</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un bureau</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le nez</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379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ANSWERS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5. un ordinateur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dimanche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seize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la mère</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2297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828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r>
              <a:rPr lang="fr-FR" sz="1200" kern="1200" dirty="0">
                <a:solidFill>
                  <a:schemeClr val="tx1"/>
                </a:solidFill>
                <a:effectLst/>
                <a:latin typeface="+mn-lt"/>
                <a:ea typeface="+mn-ea"/>
                <a:cs typeface="+mn-cs"/>
              </a:rPr>
              <a:t>1. quinze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chercher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ils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qui</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2557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6593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763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579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ANSWERS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68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r>
              <a:rPr lang="fr-FR" sz="1200" kern="1200" dirty="0">
                <a:solidFill>
                  <a:schemeClr val="tx1"/>
                </a:solidFill>
                <a:effectLst/>
                <a:latin typeface="+mn-lt"/>
                <a:ea typeface="+mn-ea"/>
                <a:cs typeface="+mn-cs"/>
              </a:rPr>
              <a:t>5. prêt</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prudent</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prononcer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seul</a:t>
            </a:r>
            <a:endParaRPr lang="en-GB" sz="1200" kern="1200" dirty="0">
              <a:solidFill>
                <a:schemeClr val="tx1"/>
              </a:solidFill>
              <a:effectLst/>
              <a:latin typeface="+mn-lt"/>
              <a:ea typeface="+mn-ea"/>
              <a:cs typeface="+mn-cs"/>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1. mars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quand</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un bureau</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le nez</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5. un ordinateur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 dimanche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seize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la mère</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6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8.gi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audio" Target="../media/audio4.wav"/><Relationship Id="rId4" Type="http://schemas.openxmlformats.org/officeDocument/2006/relationships/image" Target="../media/image5.png"/><Relationship Id="rId9"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4.png"/><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image" Target="../media/image5.png"/><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audio" Target="../media/audio9.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audio" Target="../media/audio12.wav"/><Relationship Id="rId4" Type="http://schemas.openxmlformats.org/officeDocument/2006/relationships/image" Target="../media/image5.png"/><Relationship Id="rId9" Type="http://schemas.openxmlformats.org/officeDocument/2006/relationships/audio" Target="../media/audio11.wav"/></Relationships>
</file>

<file path=ppt/slides/_rels/slide1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4.png"/><Relationship Id="rId7" Type="http://schemas.openxmlformats.org/officeDocument/2006/relationships/audio" Target="../media/audio13.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audio" Target="../media/audio16.wav"/><Relationship Id="rId4" Type="http://schemas.openxmlformats.org/officeDocument/2006/relationships/image" Target="../media/image5.png"/><Relationship Id="rId9" Type="http://schemas.openxmlformats.org/officeDocument/2006/relationships/audio" Target="../media/audio15.wav"/></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4.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456199"/>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err="1">
                <a:solidFill>
                  <a:prstClr val="white"/>
                </a:solidFill>
                <a:latin typeface="Century Gothic" panose="020B0502020202020204" pitchFamily="34" charset="0"/>
                <a:ea typeface="Century Gothic"/>
              </a:rPr>
              <a:t>Vocabulary</a:t>
            </a:r>
            <a:r>
              <a:rPr lang="fr-FR" sz="2800" b="1" spc="-1" dirty="0">
                <a:solidFill>
                  <a:prstClr val="white"/>
                </a:solidFill>
                <a:latin typeface="Century Gothic" panose="020B0502020202020204" pitchFamily="34" charset="0"/>
                <a:ea typeface="Century Gothic"/>
              </a:rPr>
              <a:t> &amp; </a:t>
            </a:r>
            <a:r>
              <a:rPr lang="fr-FR" sz="2800" b="1" spc="-1" dirty="0" err="1">
                <a:solidFill>
                  <a:prstClr val="white"/>
                </a:solidFill>
                <a:latin typeface="Century Gothic" panose="020B0502020202020204" pitchFamily="34" charset="0"/>
                <a:ea typeface="Century Gothic"/>
              </a:rPr>
              <a:t>Grammar</a:t>
            </a:r>
            <a:r>
              <a:rPr lang="fr-FR" sz="2800" b="1" spc="-1" dirty="0">
                <a:solidFill>
                  <a:prstClr val="white"/>
                </a:solidFill>
                <a:latin typeface="Century Gothic" panose="020B0502020202020204" pitchFamily="34" charset="0"/>
                <a:ea typeface="Century Gothic"/>
              </a:rPr>
              <a:t> Quiz</a:t>
            </a:r>
          </a:p>
          <a:p>
            <a:pPr marL="457920" lvl="0" indent="-457200">
              <a:buClr>
                <a:prstClr val="white"/>
              </a:buClr>
              <a:buFont typeface="Wingdings" panose="05000000000000000000" pitchFamily="2" charset="2"/>
              <a:buChar char="§"/>
              <a:defRPr/>
            </a:pPr>
            <a:r>
              <a:rPr lang="fr-FR" sz="2800" b="1" spc="-1" dirty="0" err="1">
                <a:solidFill>
                  <a:prstClr val="white"/>
                </a:solidFill>
                <a:latin typeface="Century Gothic" panose="020B0502020202020204" pitchFamily="34" charset="0"/>
                <a:ea typeface="Century Gothic"/>
              </a:rPr>
              <a:t>Haitian</a:t>
            </a:r>
            <a:r>
              <a:rPr lang="fr-FR" sz="2800" b="1" spc="-1" dirty="0">
                <a:solidFill>
                  <a:prstClr val="white"/>
                </a:solidFill>
                <a:latin typeface="Century Gothic" panose="020B0502020202020204" pitchFamily="34" charset="0"/>
                <a:ea typeface="Century Gothic"/>
              </a:rPr>
              <a:t> folk </a:t>
            </a:r>
            <a:r>
              <a:rPr lang="fr-FR" sz="2800" b="1" spc="-1" dirty="0" err="1">
                <a:solidFill>
                  <a:prstClr val="white"/>
                </a:solidFill>
                <a:latin typeface="Century Gothic" panose="020B0502020202020204" pitchFamily="34" charset="0"/>
                <a:ea typeface="Century Gothic"/>
              </a:rPr>
              <a:t>song</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2" descr="Navidad, El Árbol De Navidad, Bell, Calcetín, Un Regalo">
            <a:extLst>
              <a:ext uri="{FF2B5EF4-FFF2-40B4-BE49-F238E27FC236}">
                <a16:creationId xmlns:a16="http://schemas.microsoft.com/office/drawing/2014/main" id="{560ECA4F-1012-4F66-BFAC-7A13F7B79C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35988" y="1603899"/>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FA274C50-ACE3-4B02-A1C9-826F17E3E8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647366" y="1263680"/>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22EC5FE7-BC5C-4762-ACFB-AEE216C184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avidad, Decoraciones, Decoración, Verde, Antecedentes">
            <a:extLst>
              <a:ext uri="{FF2B5EF4-FFF2-40B4-BE49-F238E27FC236}">
                <a16:creationId xmlns:a16="http://schemas.microsoft.com/office/drawing/2014/main" id="{EEB23352-01B9-491C-B7BA-9F40964791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770724"/>
          </a:xfrm>
          <a:prstGeom prst="rect">
            <a:avLst/>
          </a:prstGeom>
        </p:spPr>
        <p:txBody>
          <a:bodyPr wrap="square">
            <a:spAutoFit/>
          </a:bodyPr>
          <a:lstStyle/>
          <a:p>
            <a:pPr>
              <a:lnSpc>
                <a:spcPct val="107000"/>
              </a:lnSpc>
              <a:spcAft>
                <a:spcPts val="800"/>
              </a:spcAft>
            </a:pPr>
            <a:r>
              <a:rPr lang="en-US" sz="24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to make a question.</a:t>
            </a:r>
            <a:b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b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extLst>
              <p:ext uri="{D42A27DB-BD31-4B8C-83A1-F6EECF244321}">
                <p14:modId xmlns:p14="http://schemas.microsoft.com/office/powerpoint/2010/main" val="2113795379"/>
              </p:ext>
            </p:extLst>
          </p:nvPr>
        </p:nvGraphicFramePr>
        <p:xfrm>
          <a:off x="1278965" y="996937"/>
          <a:ext cx="9656373" cy="2320544"/>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quoi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graphicFrame>
        <p:nvGraphicFramePr>
          <p:cNvPr id="14" name="Table 13">
            <a:extLst>
              <a:ext uri="{FF2B5EF4-FFF2-40B4-BE49-F238E27FC236}">
                <a16:creationId xmlns:a16="http://schemas.microsoft.com/office/drawing/2014/main" id="{F0854DE5-DBCC-473F-9707-AEE797902544}"/>
              </a:ext>
            </a:extLst>
          </p:cNvPr>
          <p:cNvGraphicFramePr>
            <a:graphicFrameLocks noGrp="1"/>
          </p:cNvGraphicFramePr>
          <p:nvPr>
            <p:extLst>
              <p:ext uri="{D42A27DB-BD31-4B8C-83A1-F6EECF244321}">
                <p14:modId xmlns:p14="http://schemas.microsoft.com/office/powerpoint/2010/main" val="1287418943"/>
              </p:ext>
            </p:extLst>
          </p:nvPr>
        </p:nvGraphicFramePr>
        <p:xfrm>
          <a:off x="821487" y="3532742"/>
          <a:ext cx="10777290" cy="3221317"/>
        </p:xfrm>
        <a:graphic>
          <a:graphicData uri="http://schemas.openxmlformats.org/drawingml/2006/table">
            <a:tbl>
              <a:tblPr firstRow="1" firstCol="1" bandRow="1"/>
              <a:tblGrid>
                <a:gridCol w="420440">
                  <a:extLst>
                    <a:ext uri="{9D8B030D-6E8A-4147-A177-3AD203B41FA5}">
                      <a16:colId xmlns:a16="http://schemas.microsoft.com/office/drawing/2014/main" val="1602804294"/>
                    </a:ext>
                  </a:extLst>
                </a:gridCol>
                <a:gridCol w="7668033">
                  <a:extLst>
                    <a:ext uri="{9D8B030D-6E8A-4147-A177-3AD203B41FA5}">
                      <a16:colId xmlns:a16="http://schemas.microsoft.com/office/drawing/2014/main" val="1790457150"/>
                    </a:ext>
                  </a:extLst>
                </a:gridCol>
                <a:gridCol w="2688817">
                  <a:extLst>
                    <a:ext uri="{9D8B030D-6E8A-4147-A177-3AD203B41FA5}">
                      <a16:colId xmlns:a16="http://schemas.microsoft.com/office/drawing/2014/main" val="4030763506"/>
                    </a:ext>
                  </a:extLst>
                </a:gridCol>
              </a:tblGrid>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392055"/>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Tu ___________ là. (are)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être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060639"/>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 ___________ un chapeau. (have)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957724"/>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Elles ___________ un problème. (have)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98958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Nous _______________ le 11 juillet.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être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824726"/>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 _________ un cheval.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50336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__________ des chats?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653985"/>
                  </a:ext>
                </a:extLst>
              </a:tr>
            </a:tbl>
          </a:graphicData>
        </a:graphic>
      </p:graphicFrame>
      <p:sp>
        <p:nvSpPr>
          <p:cNvPr id="4" name="Rectangle 3">
            <a:extLst>
              <a:ext uri="{FF2B5EF4-FFF2-40B4-BE49-F238E27FC236}">
                <a16:creationId xmlns:a16="http://schemas.microsoft.com/office/drawing/2014/main" id="{F0405A41-DBB0-45CE-95F0-43C7C9270BA6}"/>
              </a:ext>
            </a:extLst>
          </p:cNvPr>
          <p:cNvSpPr/>
          <p:nvPr/>
        </p:nvSpPr>
        <p:spPr>
          <a:xfrm>
            <a:off x="10707709" y="3598424"/>
            <a:ext cx="875561" cy="404534"/>
          </a:xfrm>
          <a:prstGeom prst="rect">
            <a:avLst/>
          </a:prstGeom>
        </p:spPr>
        <p:txBody>
          <a:bodyPr wrap="none">
            <a:spAutoFit/>
          </a:bodyPr>
          <a:lstStyle/>
          <a:p>
            <a:pPr lvl="0">
              <a:lnSpc>
                <a:spcPct val="107000"/>
              </a:lnSpc>
            </a:pPr>
            <a:r>
              <a:rPr lang="en-GB" sz="20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Clues</a:t>
            </a:r>
            <a:endParaRPr lang="en-GB" sz="2000" dirty="0">
              <a:solidFill>
                <a:prstClr val="black"/>
              </a:solidFill>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spTree>
    <p:extLst>
      <p:ext uri="{BB962C8B-B14F-4D97-AF65-F5344CB8AC3E}">
        <p14:creationId xmlns:p14="http://schemas.microsoft.com/office/powerpoint/2010/main" val="311188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6" name="Picture 75">
            <a:extLst>
              <a:ext uri="{FF2B5EF4-FFF2-40B4-BE49-F238E27FC236}">
                <a16:creationId xmlns:a16="http://schemas.microsoft.com/office/drawing/2014/main" id="{9D4660C2-C70A-47B3-A6B8-73503BF96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7F770F30-CCB1-466A-A3D7-ED738F2AC876}"/>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077C6DC0-AFA0-4C98-A91B-4707ECC10DE3}"/>
              </a:ext>
            </a:extLst>
          </p:cNvPr>
          <p:cNvSpPr/>
          <p:nvPr/>
        </p:nvSpPr>
        <p:spPr>
          <a:xfrm>
            <a:off x="1142884" y="550013"/>
            <a:ext cx="9788673" cy="1136786"/>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F</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the French article ‘the’.  The gender (and number) of the noun is provided.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1600"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DB7211BF-EC37-4A61-9407-FABF2CB07292}"/>
              </a:ext>
            </a:extLst>
          </p:cNvPr>
          <p:cNvGraphicFramePr>
            <a:graphicFrameLocks noGrp="1"/>
          </p:cNvGraphicFramePr>
          <p:nvPr>
            <p:extLst>
              <p:ext uri="{D42A27DB-BD31-4B8C-83A1-F6EECF244321}">
                <p14:modId xmlns:p14="http://schemas.microsoft.com/office/powerpoint/2010/main" val="3276122721"/>
              </p:ext>
            </p:extLst>
          </p:nvPr>
        </p:nvGraphicFramePr>
        <p:xfrm>
          <a:off x="1278967" y="1301564"/>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1379396879"/>
                    </a:ext>
                  </a:extLst>
                </a:gridCol>
                <a:gridCol w="6481052">
                  <a:extLst>
                    <a:ext uri="{9D8B030D-6E8A-4147-A177-3AD203B41FA5}">
                      <a16:colId xmlns:a16="http://schemas.microsoft.com/office/drawing/2014/main" val="10920693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mur (m) gris.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760339"/>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chiens (mpl) noirs.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4428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tête (f)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ovale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84025"/>
                  </a:ext>
                </a:extLst>
              </a:tr>
            </a:tbl>
          </a:graphicData>
        </a:graphic>
      </p:graphicFrame>
      <p:graphicFrame>
        <p:nvGraphicFramePr>
          <p:cNvPr id="12" name="Table 11">
            <a:extLst>
              <a:ext uri="{FF2B5EF4-FFF2-40B4-BE49-F238E27FC236}">
                <a16:creationId xmlns:a16="http://schemas.microsoft.com/office/drawing/2014/main" id="{0FB1293C-2F80-42A4-8B56-6FDF9F56A531}"/>
              </a:ext>
            </a:extLst>
          </p:cNvPr>
          <p:cNvGraphicFramePr>
            <a:graphicFrameLocks noGrp="1"/>
          </p:cNvGraphicFramePr>
          <p:nvPr>
            <p:extLst>
              <p:ext uri="{D42A27DB-BD31-4B8C-83A1-F6EECF244321}">
                <p14:modId xmlns:p14="http://schemas.microsoft.com/office/powerpoint/2010/main" val="2373187801"/>
              </p:ext>
            </p:extLst>
          </p:nvPr>
        </p:nvGraphicFramePr>
        <p:xfrm>
          <a:off x="1278967" y="3287592"/>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2070951337"/>
                    </a:ext>
                  </a:extLst>
                </a:gridCol>
                <a:gridCol w="6481052">
                  <a:extLst>
                    <a:ext uri="{9D8B030D-6E8A-4147-A177-3AD203B41FA5}">
                      <a16:colId xmlns:a16="http://schemas.microsoft.com/office/drawing/2014/main" val="2816907172"/>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a _______ maison. (f)</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21957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y a ________ fraises. (fpl)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93592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 village.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15921"/>
                  </a:ext>
                </a:extLst>
              </a:tr>
            </a:tbl>
          </a:graphicData>
        </a:graphic>
      </p:graphicFrame>
      <p:sp>
        <p:nvSpPr>
          <p:cNvPr id="13" name="Rectangle 12">
            <a:extLst>
              <a:ext uri="{FF2B5EF4-FFF2-40B4-BE49-F238E27FC236}">
                <a16:creationId xmlns:a16="http://schemas.microsoft.com/office/drawing/2014/main" id="{FCB96B49-EFF9-4AD2-B6D5-D76EB2D98CD0}"/>
              </a:ext>
            </a:extLst>
          </p:cNvPr>
          <p:cNvSpPr/>
          <p:nvPr/>
        </p:nvSpPr>
        <p:spPr>
          <a:xfrm>
            <a:off x="1142883" y="4531263"/>
            <a:ext cx="7754046" cy="404534"/>
          </a:xfrm>
          <a:prstGeom prst="rect">
            <a:avLst/>
          </a:prstGeom>
        </p:spPr>
        <p:txBody>
          <a:bodyPr wrap="non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H</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quel</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or ‘quelle’. The gender of the noun is provided.</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3D8DF780-3E5B-40A0-B60A-A566880D1AF3}"/>
              </a:ext>
            </a:extLst>
          </p:cNvPr>
          <p:cNvGraphicFramePr>
            <a:graphicFrameLocks noGrp="1"/>
          </p:cNvGraphicFramePr>
          <p:nvPr>
            <p:extLst>
              <p:ext uri="{D42A27DB-BD31-4B8C-83A1-F6EECF244321}">
                <p14:modId xmlns:p14="http://schemas.microsoft.com/office/powerpoint/2010/main" val="2514077503"/>
              </p:ext>
            </p:extLst>
          </p:nvPr>
        </p:nvGraphicFramePr>
        <p:xfrm>
          <a:off x="1278967" y="5152673"/>
          <a:ext cx="6836410" cy="684530"/>
        </p:xfrm>
        <a:graphic>
          <a:graphicData uri="http://schemas.openxmlformats.org/drawingml/2006/table">
            <a:tbl>
              <a:tblPr firstRow="1" firstCol="1" bandRow="1"/>
              <a:tblGrid>
                <a:gridCol w="355798">
                  <a:extLst>
                    <a:ext uri="{9D8B030D-6E8A-4147-A177-3AD203B41FA5}">
                      <a16:colId xmlns:a16="http://schemas.microsoft.com/office/drawing/2014/main" val="3746962003"/>
                    </a:ext>
                  </a:extLst>
                </a:gridCol>
                <a:gridCol w="6480612">
                  <a:extLst>
                    <a:ext uri="{9D8B030D-6E8A-4147-A177-3AD203B41FA5}">
                      <a16:colId xmlns:a16="http://schemas.microsoft.com/office/drawing/2014/main" val="25780729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êtes en ____________ saison (f) ?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467888"/>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 __________ jour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197537"/>
                  </a:ext>
                </a:extLst>
              </a:tr>
            </a:tbl>
          </a:graphicData>
        </a:graphic>
      </p:graphicFrame>
      <p:sp>
        <p:nvSpPr>
          <p:cNvPr id="15" name="Rectangle 14">
            <a:extLst>
              <a:ext uri="{FF2B5EF4-FFF2-40B4-BE49-F238E27FC236}">
                <a16:creationId xmlns:a16="http://schemas.microsoft.com/office/drawing/2014/main" id="{BCA26427-C897-44F7-9AD0-24F1B16B8A27}"/>
              </a:ext>
            </a:extLst>
          </p:cNvPr>
          <p:cNvSpPr/>
          <p:nvPr/>
        </p:nvSpPr>
        <p:spPr>
          <a:xfrm>
            <a:off x="1295283" y="2593352"/>
            <a:ext cx="11047661" cy="734047"/>
          </a:xfrm>
          <a:prstGeom prst="rect">
            <a:avLst/>
          </a:prstGeom>
        </p:spPr>
        <p:txBody>
          <a:bodyPr wrap="squar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G</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the French article ‘a’ or ‘some’. The gender (and number) of the noun is provided.</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5103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1184617" y="2830655"/>
            <a:ext cx="4046301" cy="3669274"/>
          </a:xfrm>
          <a:prstGeom prst="rect">
            <a:avLst/>
          </a:prstGeom>
          <a:solidFill>
            <a:srgbClr val="DEEAF6"/>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rPr>
              <a:t>Jezi</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t>, Marie, Joseph</a:t>
            </a:r>
            <a:b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t>Rat</a:t>
            </a:r>
            <a: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t> la mange </a:t>
            </a:r>
            <a:r>
              <a:rPr kumimoji="0" lang="fr-FR" altLang="en-US" sz="2400" b="0" i="0" u="none" strike="noStrike" kern="1200" cap="none" spc="0" normalizeH="0" noProof="0" dirty="0" err="1">
                <a:ln>
                  <a:noFill/>
                </a:ln>
                <a:solidFill>
                  <a:srgbClr val="002060"/>
                </a:solidFill>
                <a:effectLst/>
                <a:uLnTx/>
                <a:uFillTx/>
                <a:latin typeface="Century Gothic" panose="020B0502020202020204" pitchFamily="34" charset="0"/>
              </a:rPr>
              <a:t>pijon</a:t>
            </a:r>
            <a: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fr-FR" altLang="en-US" sz="2400" b="0" i="0" u="none" strike="noStrike" kern="1200" cap="none" spc="0" normalizeH="0" noProof="0" dirty="0" err="1">
                <a:ln>
                  <a:noFill/>
                </a:ln>
                <a:solidFill>
                  <a:srgbClr val="002060"/>
                </a:solidFill>
                <a:effectLst/>
                <a:uLnTx/>
                <a:uFillTx/>
                <a:latin typeface="Century Gothic" panose="020B0502020202020204" pitchFamily="34" charset="0"/>
              </a:rPr>
              <a:t>mwen</a:t>
            </a:r>
            <a:b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br>
            <a: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t>Rat </a:t>
            </a:r>
            <a:r>
              <a:rPr kumimoji="0" lang="fr-FR" altLang="en-US" sz="2400" b="0" i="0" u="none" strike="noStrike" kern="1200" cap="none" spc="0" normalizeH="0" noProof="0" dirty="0" err="1">
                <a:ln>
                  <a:noFill/>
                </a:ln>
                <a:solidFill>
                  <a:srgbClr val="002060"/>
                </a:solidFill>
                <a:effectLst/>
                <a:uLnTx/>
                <a:uFillTx/>
                <a:latin typeface="Century Gothic" panose="020B0502020202020204" pitchFamily="34" charset="0"/>
              </a:rPr>
              <a:t>pase</a:t>
            </a:r>
            <a:r>
              <a:rPr lang="fr-FR" altLang="en-US" sz="2400" noProof="0" dirty="0">
                <a:solidFill>
                  <a:srgbClr val="002060"/>
                </a:solidFill>
                <a:latin typeface="Century Gothic" panose="020B0502020202020204" pitchFamily="34" charset="0"/>
              </a:rPr>
              <a:t>, </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dirty="0">
                <a:ln>
                  <a:noFill/>
                </a:ln>
                <a:solidFill>
                  <a:srgbClr val="002060"/>
                </a:solidFill>
                <a:effectLst/>
                <a:uLnTx/>
                <a:uFillTx/>
                <a:latin typeface="Century Gothic" panose="020B0502020202020204" pitchFamily="34" charset="0"/>
              </a:rPr>
              <a:t>sourit</a:t>
            </a:r>
            <a:r>
              <a:rPr kumimoji="0" lang="fr-FR" altLang="en-US" sz="2400" b="0" i="0" u="none" strike="noStrike" kern="1200" cap="none" spc="0" normalizeH="0" dirty="0">
                <a:ln>
                  <a:noFill/>
                </a:ln>
                <a:solidFill>
                  <a:srgbClr val="002060"/>
                </a:solidFill>
                <a:effectLst/>
                <a:uLnTx/>
                <a:uFillTx/>
                <a:latin typeface="Century Gothic" panose="020B0502020202020204" pitchFamily="34" charset="0"/>
              </a:rPr>
              <a:t> </a:t>
            </a:r>
            <a:r>
              <a:rPr kumimoji="0" lang="fr-FR" altLang="en-US" sz="2400" b="0" i="0" u="none" strike="noStrike" kern="1200" cap="none" spc="0" normalizeH="0" dirty="0" err="1">
                <a:ln>
                  <a:noFill/>
                </a:ln>
                <a:solidFill>
                  <a:srgbClr val="002060"/>
                </a:solidFill>
                <a:effectLst/>
                <a:uLnTx/>
                <a:uFillTx/>
                <a:latin typeface="Century Gothic" panose="020B0502020202020204" pitchFamily="34" charset="0"/>
              </a:rPr>
              <a:t>pase</a:t>
            </a:r>
            <a:r>
              <a:rPr kumimoji="0" lang="fr-FR" altLang="en-US" sz="2400" b="0" i="0" u="none" strike="noStrike" kern="1200" cap="none" spc="0" normalizeH="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baseline="0" noProof="0" dirty="0" err="1">
                <a:solidFill>
                  <a:srgbClr val="002060"/>
                </a:solidFill>
                <a:latin typeface="Century Gothic" panose="020B0502020202020204" pitchFamily="34" charset="0"/>
              </a:rPr>
              <a:t>zanzolit</a:t>
            </a:r>
            <a:r>
              <a:rPr lang="fr-FR" altLang="en-US" sz="2400" noProof="0" dirty="0">
                <a:solidFill>
                  <a:srgbClr val="002060"/>
                </a:solidFill>
                <a:latin typeface="Century Gothic" panose="020B0502020202020204" pitchFamily="34" charset="0"/>
              </a:rPr>
              <a:t> </a:t>
            </a:r>
            <a:r>
              <a:rPr lang="fr-FR" altLang="en-US" sz="2400" noProof="0" dirty="0" err="1">
                <a:solidFill>
                  <a:srgbClr val="002060"/>
                </a:solidFill>
                <a:latin typeface="Century Gothic" panose="020B0502020202020204" pitchFamily="34" charset="0"/>
              </a:rPr>
              <a:t>pase</a:t>
            </a:r>
            <a:r>
              <a:rPr lang="fr-FR" altLang="en-US" sz="2400" noProof="0" dirty="0">
                <a:solidFill>
                  <a:srgbClr val="002060"/>
                </a:solidFill>
                <a:latin typeface="Century Gothic" panose="020B0502020202020204" pitchFamily="34" charset="0"/>
              </a:rPr>
              <a:t>.</a:t>
            </a:r>
            <a:endPar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8137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folk: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Balance Yaya</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52538" y="918304"/>
            <a:ext cx="10214906" cy="707886"/>
          </a:xfrm>
          <a:prstGeom prst="rect">
            <a:avLst/>
          </a:prstGeom>
          <a:noFill/>
        </p:spPr>
        <p:txBody>
          <a:bodyPr wrap="square">
            <a:spAutoFit/>
          </a:bodyPr>
          <a:lstStyle/>
          <a:p>
            <a:pPr>
              <a:spcAft>
                <a:spcPts val="1200"/>
              </a:spcAft>
            </a:pPr>
            <a:r>
              <a:rPr lang="en-GB" sz="2000" dirty="0">
                <a:solidFill>
                  <a:srgbClr val="002060"/>
                </a:solidFill>
                <a:latin typeface="Century Gothic" panose="020B0502020202020204" pitchFamily="34" charset="0"/>
                <a:ea typeface="Times New Roman" panose="02020603050405020304" pitchFamily="18" charset="0"/>
              </a:rPr>
              <a:t>The two official languages of Haiti are </a:t>
            </a:r>
            <a:r>
              <a:rPr lang="en-GB" sz="2000" b="1" dirty="0">
                <a:solidFill>
                  <a:srgbClr val="002060"/>
                </a:solidFill>
                <a:latin typeface="Century Gothic" panose="020B0502020202020204" pitchFamily="34" charset="0"/>
                <a:ea typeface="Times New Roman" panose="02020603050405020304" pitchFamily="18" charset="0"/>
              </a:rPr>
              <a:t>French</a:t>
            </a:r>
            <a:r>
              <a:rPr lang="en-GB" sz="2000" dirty="0">
                <a:solidFill>
                  <a:srgbClr val="002060"/>
                </a:solidFill>
                <a:latin typeface="Century Gothic" panose="020B0502020202020204" pitchFamily="34" charset="0"/>
                <a:ea typeface="Times New Roman" panose="02020603050405020304" pitchFamily="18" charset="0"/>
              </a:rPr>
              <a:t> and </a:t>
            </a:r>
            <a:r>
              <a:rPr lang="en-GB" sz="2000" b="1" dirty="0">
                <a:solidFill>
                  <a:srgbClr val="002060"/>
                </a:solidFill>
                <a:latin typeface="Century Gothic" panose="020B0502020202020204" pitchFamily="34" charset="0"/>
                <a:ea typeface="Times New Roman" panose="02020603050405020304" pitchFamily="18" charset="0"/>
              </a:rPr>
              <a:t>Haitian Creole</a:t>
            </a:r>
            <a:r>
              <a:rPr lang="en-GB" sz="2000" dirty="0">
                <a:solidFill>
                  <a:srgbClr val="002060"/>
                </a:solidFill>
                <a:latin typeface="Century Gothic" panose="020B0502020202020204" pitchFamily="34" charset="0"/>
                <a:ea typeface="Times New Roman" panose="02020603050405020304" pitchFamily="18" charset="0"/>
              </a:rPr>
              <a:t>.  </a:t>
            </a:r>
            <a:br>
              <a:rPr lang="en-GB" sz="2000" dirty="0">
                <a:solidFill>
                  <a:srgbClr val="002060"/>
                </a:solidFill>
                <a:latin typeface="Century Gothic" panose="020B0502020202020204" pitchFamily="34" charset="0"/>
                <a:ea typeface="Times New Roman" panose="02020603050405020304" pitchFamily="18" charset="0"/>
              </a:rPr>
            </a:br>
            <a:r>
              <a:rPr lang="en-GB" sz="2000" dirty="0">
                <a:solidFill>
                  <a:srgbClr val="002060"/>
                </a:solidFill>
                <a:latin typeface="Century Gothic" panose="020B0502020202020204" pitchFamily="34" charset="0"/>
                <a:ea typeface="Times New Roman" panose="02020603050405020304" pitchFamily="18" charset="0"/>
              </a:rPr>
              <a:t>Haitian Creole is spoken by almost everyone in Haiti, French by around half. </a:t>
            </a:r>
          </a:p>
        </p:txBody>
      </p:sp>
      <p:sp>
        <p:nvSpPr>
          <p:cNvPr id="23" name="Rectangle: Rounded Corners 22">
            <a:extLst>
              <a:ext uri="{FF2B5EF4-FFF2-40B4-BE49-F238E27FC236}">
                <a16:creationId xmlns:a16="http://schemas.microsoft.com/office/drawing/2014/main" id="{2416F5B6-72A0-4EFB-915E-8868EBB9F782}"/>
              </a:ext>
            </a:extLst>
          </p:cNvPr>
          <p:cNvSpPr/>
          <p:nvPr/>
        </p:nvSpPr>
        <p:spPr>
          <a:xfrm>
            <a:off x="8640418" y="4422371"/>
            <a:ext cx="3454051" cy="2077558"/>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Yaya is a girl’s name.</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Balance </a:t>
            </a:r>
            <a:r>
              <a:rPr lang="en-GB" sz="2000" kern="0" dirty="0">
                <a:solidFill>
                  <a:srgbClr val="002060"/>
                </a:solidFill>
                <a:latin typeface="Century Gothic" panose="020B0502020202020204" pitchFamily="34" charset="0"/>
              </a:rPr>
              <a:t>means ‘swing’ or ‘balance’. This song, ‘Swing, Yaya’ is a very well-known folk song in Haiti.</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Map&#10;&#10;Description automatically generated">
            <a:extLst>
              <a:ext uri="{FF2B5EF4-FFF2-40B4-BE49-F238E27FC236}">
                <a16:creationId xmlns:a16="http://schemas.microsoft.com/office/drawing/2014/main" id="{D0153FCA-1CB6-4BB3-AAF7-83B322ACC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2722" y="172354"/>
            <a:ext cx="1651998" cy="1324999"/>
          </a:xfrm>
          <a:prstGeom prst="rect">
            <a:avLst/>
          </a:prstGeom>
        </p:spPr>
      </p:pic>
      <p:sp>
        <p:nvSpPr>
          <p:cNvPr id="3" name="Rectangle 2">
            <a:extLst>
              <a:ext uri="{FF2B5EF4-FFF2-40B4-BE49-F238E27FC236}">
                <a16:creationId xmlns:a16="http://schemas.microsoft.com/office/drawing/2014/main" id="{EE35A1AA-4F44-4F5B-9302-0913A07571A4}"/>
              </a:ext>
            </a:extLst>
          </p:cNvPr>
          <p:cNvSpPr/>
          <p:nvPr/>
        </p:nvSpPr>
        <p:spPr>
          <a:xfrm>
            <a:off x="152538" y="1599164"/>
            <a:ext cx="12039462" cy="707886"/>
          </a:xfrm>
          <a:prstGeom prst="rect">
            <a:avLst/>
          </a:prstGeom>
        </p:spPr>
        <p:txBody>
          <a:bodyPr wrap="square">
            <a:spAutoFit/>
          </a:bodyPr>
          <a:lstStyle/>
          <a:p>
            <a:r>
              <a:rPr lang="en-GB" sz="2000" dirty="0">
                <a:solidFill>
                  <a:srgbClr val="002060"/>
                </a:solidFill>
                <a:latin typeface="Century Gothic" panose="020B0502020202020204" pitchFamily="34" charset="0"/>
                <a:ea typeface="Times New Roman" panose="02020603050405020304" pitchFamily="18" charset="0"/>
              </a:rPr>
              <a:t>The vocabulary in Haitian Creole is 90% derived from French, but its grammar is more like some West African languages.</a:t>
            </a:r>
            <a:endParaRPr lang="en-GB" sz="2000" dirty="0"/>
          </a:p>
        </p:txBody>
      </p:sp>
      <p:sp>
        <p:nvSpPr>
          <p:cNvPr id="27" name="Rectangle 26">
            <a:extLst>
              <a:ext uri="{FF2B5EF4-FFF2-40B4-BE49-F238E27FC236}">
                <a16:creationId xmlns:a16="http://schemas.microsoft.com/office/drawing/2014/main" id="{38DA6F1A-5C53-4456-845D-C053BECA4A98}"/>
              </a:ext>
            </a:extLst>
          </p:cNvPr>
          <p:cNvSpPr/>
          <p:nvPr/>
        </p:nvSpPr>
        <p:spPr>
          <a:xfrm>
            <a:off x="152538" y="2353162"/>
            <a:ext cx="12039462" cy="400110"/>
          </a:xfrm>
          <a:prstGeom prst="rect">
            <a:avLst/>
          </a:prstGeom>
        </p:spPr>
        <p:txBody>
          <a:bodyPr wrap="square">
            <a:spAutoFit/>
          </a:bodyPr>
          <a:lstStyle/>
          <a:p>
            <a:r>
              <a:rPr lang="en-GB" sz="2000" dirty="0">
                <a:solidFill>
                  <a:srgbClr val="002060"/>
                </a:solidFill>
                <a:latin typeface="Century Gothic" panose="020B0502020202020204" pitchFamily="34" charset="0"/>
                <a:ea typeface="Times New Roman" panose="02020603050405020304" pitchFamily="18" charset="0"/>
              </a:rPr>
              <a:t>Look at the words in the first part of the song </a:t>
            </a:r>
            <a:r>
              <a:rPr lang="en-GB" sz="2000" b="1" i="1" dirty="0">
                <a:solidFill>
                  <a:srgbClr val="002060"/>
                </a:solidFill>
                <a:latin typeface="Century Gothic" panose="020B0502020202020204" pitchFamily="34" charset="0"/>
                <a:ea typeface="Times New Roman" panose="02020603050405020304" pitchFamily="18" charset="0"/>
              </a:rPr>
              <a:t>Balance Yaya</a:t>
            </a:r>
            <a:r>
              <a:rPr lang="en-GB" sz="2000" dirty="0">
                <a:solidFill>
                  <a:srgbClr val="002060"/>
                </a:solidFill>
                <a:latin typeface="Century Gothic" panose="020B0502020202020204" pitchFamily="34" charset="0"/>
                <a:ea typeface="Times New Roman" panose="02020603050405020304" pitchFamily="18" charset="0"/>
              </a:rPr>
              <a:t>.</a:t>
            </a:r>
            <a:endParaRPr lang="en-GB" sz="2000" dirty="0"/>
          </a:p>
        </p:txBody>
      </p:sp>
      <p:sp>
        <p:nvSpPr>
          <p:cNvPr id="30" name="TextBox 5">
            <a:extLst>
              <a:ext uri="{FF2B5EF4-FFF2-40B4-BE49-F238E27FC236}">
                <a16:creationId xmlns:a16="http://schemas.microsoft.com/office/drawing/2014/main" id="{2340505A-4603-4880-A002-EA4A7DD6CBAE}"/>
              </a:ext>
            </a:extLst>
          </p:cNvPr>
          <p:cNvSpPr txBox="1">
            <a:spLocks noChangeArrowheads="1"/>
          </p:cNvSpPr>
          <p:nvPr/>
        </p:nvSpPr>
        <p:spPr bwMode="auto">
          <a:xfrm>
            <a:off x="5230918" y="2830655"/>
            <a:ext cx="3280065" cy="3669274"/>
          </a:xfrm>
          <a:prstGeom prst="rect">
            <a:avLst/>
          </a:prstGeom>
          <a:solidFill>
            <a:srgbClr val="FFFFF3"/>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dirty="0" err="1">
                <a:solidFill>
                  <a:srgbClr val="002060"/>
                </a:solidFill>
                <a:latin typeface="Century Gothic" panose="020B0502020202020204" pitchFamily="34" charset="0"/>
              </a:rPr>
              <a:t>Jesus</a:t>
            </a:r>
            <a:r>
              <a:rPr lang="fr-FR" altLang="en-US" sz="2400" dirty="0">
                <a:solidFill>
                  <a:srgbClr val="002060"/>
                </a:solidFill>
                <a:latin typeface="Century Gothic" panose="020B0502020202020204" pitchFamily="34" charset="0"/>
              </a:rPr>
              <a:t>, Mary, Joseph</a:t>
            </a:r>
            <a:b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t>A rat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rPr>
              <a:t>ate</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altLang="en-US" sz="2400" b="0" i="0" u="none" strike="noStrike" kern="1200" cap="none" spc="0" normalizeH="0" baseline="0" noProof="0" dirty="0" err="1">
                <a:ln>
                  <a:noFill/>
                </a:ln>
                <a:solidFill>
                  <a:srgbClr val="002060"/>
                </a:solidFill>
                <a:effectLst/>
                <a:uLnTx/>
                <a:uFillTx/>
                <a:latin typeface="Century Gothic" panose="020B0502020202020204" pitchFamily="34" charset="0"/>
              </a:rPr>
              <a:t>my</a:t>
            </a:r>
            <a:r>
              <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rPr>
              <a:t> pigeon,</a:t>
            </a:r>
            <a:b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br>
            <a: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t>A rat </a:t>
            </a:r>
            <a:r>
              <a:rPr kumimoji="0" lang="fr-FR" altLang="en-US" sz="2400" b="0" i="0" u="none" strike="noStrike" kern="1200" cap="none" spc="0" normalizeH="0" noProof="0" dirty="0" err="1">
                <a:ln>
                  <a:noFill/>
                </a:ln>
                <a:solidFill>
                  <a:srgbClr val="002060"/>
                </a:solidFill>
                <a:effectLst/>
                <a:uLnTx/>
                <a:uFillTx/>
                <a:latin typeface="Century Gothic" panose="020B0502020202020204" pitchFamily="34" charset="0"/>
              </a:rPr>
              <a:t>went</a:t>
            </a:r>
            <a:r>
              <a:rPr kumimoji="0" lang="fr-FR" altLang="en-US" sz="2400" b="0" i="0" u="none" strike="noStrike" kern="1200" cap="none" spc="0" normalizeH="0" noProof="0" dirty="0">
                <a:ln>
                  <a:noFill/>
                </a:ln>
                <a:solidFill>
                  <a:srgbClr val="002060"/>
                </a:solidFill>
                <a:effectLst/>
                <a:uLnTx/>
                <a:uFillTx/>
                <a:latin typeface="Century Gothic" panose="020B0502020202020204" pitchFamily="34" charset="0"/>
              </a:rPr>
              <a:t> by,</a:t>
            </a:r>
            <a:endParaRPr lang="fr-FR" altLang="en-US" sz="2400" noProof="0" dirty="0">
              <a:solidFill>
                <a:srgbClr val="002060"/>
              </a:solidFill>
              <a:latin typeface="Century Gothic" panose="020B0502020202020204" pitchFamily="34" charset="0"/>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kumimoji="0" lang="fr-FR" altLang="en-US" sz="2400" b="0" i="0" u="none" strike="noStrike" kern="1200" cap="none" spc="0" normalizeH="0" baseline="0" dirty="0">
                <a:ln>
                  <a:noFill/>
                </a:ln>
                <a:solidFill>
                  <a:srgbClr val="002060"/>
                </a:solidFill>
                <a:effectLst/>
                <a:uLnTx/>
                <a:uFillTx/>
                <a:latin typeface="Century Gothic" panose="020B0502020202020204" pitchFamily="34" charset="0"/>
              </a:rPr>
              <a:t>a mouse </a:t>
            </a:r>
            <a:r>
              <a:rPr kumimoji="0" lang="fr-FR" altLang="en-US" sz="2400" b="0" i="0" u="none" strike="noStrike" kern="1200" cap="none" spc="0" normalizeH="0" baseline="0" dirty="0" err="1">
                <a:ln>
                  <a:noFill/>
                </a:ln>
                <a:solidFill>
                  <a:srgbClr val="002060"/>
                </a:solidFill>
                <a:effectLst/>
                <a:uLnTx/>
                <a:uFillTx/>
                <a:latin typeface="Century Gothic" panose="020B0502020202020204" pitchFamily="34" charset="0"/>
              </a:rPr>
              <a:t>went</a:t>
            </a:r>
            <a:r>
              <a:rPr kumimoji="0" lang="fr-FR" altLang="en-US" sz="2400" b="0" i="0" u="none" strike="noStrike" kern="1200" cap="none" spc="0" normalizeH="0" baseline="0" dirty="0">
                <a:ln>
                  <a:noFill/>
                </a:ln>
                <a:solidFill>
                  <a:srgbClr val="002060"/>
                </a:solidFill>
                <a:effectLst/>
                <a:uLnTx/>
                <a:uFillTx/>
                <a:latin typeface="Century Gothic" panose="020B0502020202020204" pitchFamily="34" charset="0"/>
              </a:rPr>
              <a:t> by,</a:t>
            </a:r>
            <a:endParaRPr kumimoji="0" lang="fr-FR" altLang="en-US" sz="2400" b="0" i="0" u="none" strike="noStrike" kern="1200" cap="none" spc="0" normalizeH="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200000"/>
              </a:lnSpc>
              <a:spcBef>
                <a:spcPct val="0"/>
              </a:spcBef>
              <a:spcAft>
                <a:spcPts val="0"/>
              </a:spcAft>
              <a:buClrTx/>
              <a:buSzTx/>
              <a:buFont typeface="Arial" panose="020B0604020202020204" pitchFamily="34" charset="0"/>
              <a:buNone/>
              <a:tabLst/>
              <a:defRPr/>
            </a:pPr>
            <a:r>
              <a:rPr lang="fr-FR" altLang="en-US" sz="2400" dirty="0">
                <a:solidFill>
                  <a:srgbClr val="002060"/>
                </a:solidFill>
                <a:latin typeface="Century Gothic" panose="020B0502020202020204" pitchFamily="34" charset="0"/>
              </a:rPr>
              <a:t>a </a:t>
            </a:r>
            <a:r>
              <a:rPr lang="fr-FR" altLang="en-US" sz="2400" dirty="0" err="1">
                <a:solidFill>
                  <a:srgbClr val="002060"/>
                </a:solidFill>
                <a:latin typeface="Century Gothic" panose="020B0502020202020204" pitchFamily="34" charset="0"/>
              </a:rPr>
              <a:t>lizard</a:t>
            </a:r>
            <a:r>
              <a:rPr lang="fr-FR" altLang="en-US" sz="2400" dirty="0">
                <a:solidFill>
                  <a:srgbClr val="002060"/>
                </a:solidFill>
                <a:latin typeface="Century Gothic" panose="020B0502020202020204" pitchFamily="34" charset="0"/>
              </a:rPr>
              <a:t> </a:t>
            </a:r>
            <a:r>
              <a:rPr lang="fr-FR" altLang="en-US" sz="2400" dirty="0" err="1">
                <a:solidFill>
                  <a:srgbClr val="002060"/>
                </a:solidFill>
                <a:latin typeface="Century Gothic" panose="020B0502020202020204" pitchFamily="34" charset="0"/>
              </a:rPr>
              <a:t>went</a:t>
            </a:r>
            <a:r>
              <a:rPr lang="fr-FR" altLang="en-US" sz="2400" dirty="0">
                <a:solidFill>
                  <a:srgbClr val="002060"/>
                </a:solidFill>
                <a:latin typeface="Century Gothic" panose="020B0502020202020204" pitchFamily="34" charset="0"/>
              </a:rPr>
              <a:t> by.</a:t>
            </a:r>
            <a:endPar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EC334D30-5257-44B8-A860-A16CF0B3F5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817" y="2001680"/>
            <a:ext cx="2329543" cy="2329543"/>
          </a:xfrm>
          <a:prstGeom prst="rect">
            <a:avLst/>
          </a:prstGeom>
        </p:spPr>
      </p:pic>
    </p:spTree>
    <p:extLst>
      <p:ext uri="{BB962C8B-B14F-4D97-AF65-F5344CB8AC3E}">
        <p14:creationId xmlns:p14="http://schemas.microsoft.com/office/powerpoint/2010/main" val="16170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3" grpId="0"/>
      <p:bldP spid="27"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8F6EB6D1-CD2C-46B4-94A5-2A03FF83EF0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302760" y="1461772"/>
            <a:ext cx="5881956" cy="5396228"/>
          </a:xfrm>
          <a:prstGeom prst="rect">
            <a:avLst/>
          </a:prstGeom>
        </p:spPr>
      </p:pic>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7284" y="1587326"/>
            <a:ext cx="6575839" cy="372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fr-FR" altLang="en-US" sz="2000" dirty="0">
                <a:solidFill>
                  <a:srgbClr val="002060"/>
                </a:solidFill>
                <a:latin typeface="Century Gothic" panose="020B0502020202020204" pitchFamily="34" charset="0"/>
              </a:rPr>
              <a:t>1. Balance Yaya, Yaya o Yaya </a:t>
            </a:r>
            <a:r>
              <a:rPr lang="fr-FR" altLang="en-US" sz="2000" dirty="0" err="1">
                <a:solidFill>
                  <a:srgbClr val="002060"/>
                </a:solidFill>
                <a:latin typeface="Century Gothic" panose="020B0502020202020204" pitchFamily="34" charset="0"/>
              </a:rPr>
              <a:t>madan</a:t>
            </a:r>
            <a:r>
              <a:rPr lang="fr-FR" altLang="en-US" sz="2000"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mango</a:t>
            </a:r>
            <a:endParaRPr lang="fr-FR" altLang="en-US" sz="2000" dirty="0">
              <a:solidFill>
                <a:srgbClr val="002060"/>
              </a:solidFill>
              <a:latin typeface="Century Gothic" panose="020B0502020202020204" pitchFamily="34" charset="0"/>
            </a:endParaRPr>
          </a:p>
          <a:p>
            <a:pPr lvl="0">
              <a:lnSpc>
                <a:spcPct val="150000"/>
              </a:lnSpc>
              <a:spcBef>
                <a:spcPct val="0"/>
              </a:spcBef>
              <a:buNone/>
              <a:defRPr/>
            </a:pPr>
            <a:r>
              <a:rPr lang="fr-FR" altLang="en-US" sz="2000" dirty="0">
                <a:solidFill>
                  <a:srgbClr val="002060"/>
                </a:solidFill>
                <a:latin typeface="Century Gothic" panose="020B0502020202020204" pitchFamily="34" charset="0"/>
              </a:rPr>
              <a:t>    Balance Yaya </a:t>
            </a:r>
            <a:r>
              <a:rPr lang="fr-FR" altLang="en-US" sz="2000" b="1" dirty="0" err="1">
                <a:solidFill>
                  <a:srgbClr val="002060"/>
                </a:solidFill>
                <a:latin typeface="Century Gothic" panose="020B0502020202020204" pitchFamily="34" charset="0"/>
              </a:rPr>
              <a:t>mwen</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fe</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priyè</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mwen</a:t>
            </a:r>
            <a:r>
              <a:rPr lang="fr-FR" altLang="en-US" sz="2000" dirty="0">
                <a:solidFill>
                  <a:srgbClr val="002060"/>
                </a:solidFill>
                <a:latin typeface="Century Gothic" panose="020B0502020202020204" pitchFamily="34" charset="0"/>
              </a:rPr>
              <a:t>, se pou Yaya</a:t>
            </a:r>
          </a:p>
          <a:p>
            <a:pPr lvl="0">
              <a:lnSpc>
                <a:spcPct val="150000"/>
              </a:lnSpc>
              <a:spcBef>
                <a:spcPct val="0"/>
              </a:spcBef>
              <a:buNone/>
              <a:defRPr/>
            </a:pPr>
            <a:r>
              <a:rPr lang="fr-FR" altLang="en-US" sz="2000" dirty="0">
                <a:solidFill>
                  <a:srgbClr val="002060"/>
                </a:solidFill>
                <a:latin typeface="Century Gothic" panose="020B0502020202020204" pitchFamily="34" charset="0"/>
              </a:rPr>
              <a:t>2. Balance Yaya, Yaya o Yaya </a:t>
            </a:r>
            <a:r>
              <a:rPr lang="fr-FR" altLang="en-US" sz="2000" dirty="0" err="1">
                <a:solidFill>
                  <a:srgbClr val="002060"/>
                </a:solidFill>
                <a:latin typeface="Century Gothic" panose="020B0502020202020204" pitchFamily="34" charset="0"/>
              </a:rPr>
              <a:t>madan</a:t>
            </a:r>
            <a:r>
              <a:rPr lang="fr-FR" altLang="en-US" sz="2000"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mango</a:t>
            </a:r>
            <a:endParaRPr lang="fr-FR" altLang="en-US" sz="2000" dirty="0">
              <a:solidFill>
                <a:srgbClr val="002060"/>
              </a:solidFill>
              <a:latin typeface="Century Gothic" panose="020B0502020202020204" pitchFamily="34" charset="0"/>
            </a:endParaRPr>
          </a:p>
          <a:p>
            <a:pPr lvl="0">
              <a:lnSpc>
                <a:spcPct val="150000"/>
              </a:lnSpc>
              <a:spcBef>
                <a:spcPct val="0"/>
              </a:spcBef>
              <a:buNone/>
              <a:defRPr/>
            </a:pPr>
            <a:r>
              <a:rPr lang="fr-FR" altLang="en-US" sz="2000" dirty="0">
                <a:solidFill>
                  <a:srgbClr val="002060"/>
                </a:solidFill>
                <a:latin typeface="Century Gothic" panose="020B0502020202020204" pitchFamily="34" charset="0"/>
              </a:rPr>
              <a:t>    Balance Yaya, </a:t>
            </a:r>
            <a:r>
              <a:rPr lang="fr-FR" altLang="en-US" sz="2000" b="1" dirty="0">
                <a:solidFill>
                  <a:srgbClr val="002060"/>
                </a:solidFill>
                <a:latin typeface="Century Gothic" panose="020B0502020202020204" pitchFamily="34" charset="0"/>
              </a:rPr>
              <a:t>men ti poulet </a:t>
            </a:r>
            <a:r>
              <a:rPr lang="fr-FR" altLang="en-US" sz="2000" dirty="0">
                <a:solidFill>
                  <a:srgbClr val="002060"/>
                </a:solidFill>
                <a:latin typeface="Century Gothic" panose="020B0502020202020204" pitchFamily="34" charset="0"/>
              </a:rPr>
              <a:t>sa-a se pou Yaya</a:t>
            </a:r>
          </a:p>
          <a:p>
            <a:pPr lvl="0">
              <a:lnSpc>
                <a:spcPct val="150000"/>
              </a:lnSpc>
              <a:spcBef>
                <a:spcPct val="0"/>
              </a:spcBef>
              <a:buNone/>
              <a:defRPr/>
            </a:pPr>
            <a:r>
              <a:rPr lang="fr-FR" altLang="en-US" sz="2000" dirty="0">
                <a:solidFill>
                  <a:srgbClr val="002060"/>
                </a:solidFill>
                <a:latin typeface="Century Gothic" panose="020B0502020202020204" pitchFamily="34" charset="0"/>
              </a:rPr>
              <a:t>3. Balance Yaya, Yaya o Yaya </a:t>
            </a:r>
            <a:r>
              <a:rPr lang="fr-FR" altLang="en-US" sz="2000" dirty="0" err="1">
                <a:solidFill>
                  <a:srgbClr val="002060"/>
                </a:solidFill>
                <a:latin typeface="Century Gothic" panose="020B0502020202020204" pitchFamily="34" charset="0"/>
              </a:rPr>
              <a:t>madan</a:t>
            </a:r>
            <a:r>
              <a:rPr lang="fr-FR" altLang="en-US" sz="2000"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mango</a:t>
            </a:r>
            <a:endParaRPr lang="fr-FR" altLang="en-US" sz="2000" dirty="0">
              <a:solidFill>
                <a:srgbClr val="002060"/>
              </a:solidFill>
              <a:latin typeface="Century Gothic" panose="020B0502020202020204" pitchFamily="34" charset="0"/>
            </a:endParaRPr>
          </a:p>
          <a:p>
            <a:pPr lvl="0">
              <a:lnSpc>
                <a:spcPct val="150000"/>
              </a:lnSpc>
              <a:spcBef>
                <a:spcPct val="0"/>
              </a:spcBef>
              <a:buNone/>
              <a:defRPr/>
            </a:pPr>
            <a:r>
              <a:rPr lang="fr-FR" altLang="en-US" sz="2000" dirty="0">
                <a:solidFill>
                  <a:srgbClr val="002060"/>
                </a:solidFill>
                <a:latin typeface="Century Gothic" panose="020B0502020202020204" pitchFamily="34" charset="0"/>
              </a:rPr>
              <a:t>    Balance Yaya </a:t>
            </a:r>
            <a:r>
              <a:rPr lang="fr-FR" altLang="en-US" sz="2000" b="1" dirty="0">
                <a:solidFill>
                  <a:srgbClr val="002060"/>
                </a:solidFill>
                <a:latin typeface="Century Gothic" panose="020B0502020202020204" pitchFamily="34" charset="0"/>
              </a:rPr>
              <a:t>men ti </a:t>
            </a:r>
            <a:r>
              <a:rPr lang="fr-FR" altLang="en-US" sz="2000" b="1" dirty="0" err="1">
                <a:solidFill>
                  <a:srgbClr val="002060"/>
                </a:solidFill>
                <a:latin typeface="Century Gothic" panose="020B0502020202020204" pitchFamily="34" charset="0"/>
              </a:rPr>
              <a:t>chapo</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pay</a:t>
            </a:r>
            <a:r>
              <a:rPr lang="fr-FR" altLang="en-US" sz="2000" b="1" dirty="0">
                <a:solidFill>
                  <a:srgbClr val="002060"/>
                </a:solidFill>
                <a:latin typeface="Century Gothic" panose="020B0502020202020204" pitchFamily="34" charset="0"/>
              </a:rPr>
              <a:t> </a:t>
            </a:r>
            <a:r>
              <a:rPr lang="fr-FR" altLang="en-US" sz="2000" dirty="0">
                <a:solidFill>
                  <a:srgbClr val="002060"/>
                </a:solidFill>
                <a:latin typeface="Century Gothic" panose="020B0502020202020204" pitchFamily="34" charset="0"/>
              </a:rPr>
              <a:t>sa se pou Yaya</a:t>
            </a:r>
          </a:p>
          <a:p>
            <a:pPr lvl="0">
              <a:lnSpc>
                <a:spcPct val="150000"/>
              </a:lnSpc>
              <a:spcBef>
                <a:spcPct val="0"/>
              </a:spcBef>
              <a:buNone/>
              <a:defRPr/>
            </a:pPr>
            <a:r>
              <a:rPr lang="fr-FR" altLang="en-US" sz="2000" dirty="0">
                <a:solidFill>
                  <a:srgbClr val="002060"/>
                </a:solidFill>
                <a:latin typeface="Century Gothic" panose="020B0502020202020204" pitchFamily="34" charset="0"/>
              </a:rPr>
              <a:t>4. Balance Yaya </a:t>
            </a:r>
            <a:r>
              <a:rPr lang="fr-FR" altLang="en-US" sz="2000" dirty="0" err="1">
                <a:solidFill>
                  <a:srgbClr val="002060"/>
                </a:solidFill>
                <a:latin typeface="Century Gothic" panose="020B0502020202020204" pitchFamily="34" charset="0"/>
              </a:rPr>
              <a:t>Yaya</a:t>
            </a:r>
            <a:r>
              <a:rPr lang="fr-FR" altLang="en-US" sz="2000" dirty="0">
                <a:solidFill>
                  <a:srgbClr val="002060"/>
                </a:solidFill>
                <a:latin typeface="Century Gothic" panose="020B0502020202020204" pitchFamily="34" charset="0"/>
              </a:rPr>
              <a:t> o Yaya </a:t>
            </a:r>
            <a:r>
              <a:rPr lang="fr-FR" altLang="en-US" sz="2000" dirty="0" err="1">
                <a:solidFill>
                  <a:srgbClr val="002060"/>
                </a:solidFill>
                <a:latin typeface="Century Gothic" panose="020B0502020202020204" pitchFamily="34" charset="0"/>
              </a:rPr>
              <a:t>madan</a:t>
            </a:r>
            <a:r>
              <a:rPr lang="fr-FR" altLang="en-US" sz="2000"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mango</a:t>
            </a:r>
            <a:endParaRPr lang="fr-FR" altLang="en-US" sz="2000" dirty="0">
              <a:solidFill>
                <a:srgbClr val="002060"/>
              </a:solidFill>
              <a:latin typeface="Century Gothic" panose="020B0502020202020204" pitchFamily="34" charset="0"/>
            </a:endParaRPr>
          </a:p>
          <a:p>
            <a:pPr lvl="0">
              <a:lnSpc>
                <a:spcPct val="150000"/>
              </a:lnSpc>
              <a:spcBef>
                <a:spcPct val="0"/>
              </a:spcBef>
              <a:buNone/>
              <a:defRPr/>
            </a:pPr>
            <a:r>
              <a:rPr lang="fr-FR" altLang="en-US" sz="2000" dirty="0">
                <a:solidFill>
                  <a:srgbClr val="002060"/>
                </a:solidFill>
                <a:latin typeface="Century Gothic" panose="020B0502020202020204" pitchFamily="34" charset="0"/>
              </a:rPr>
              <a:t>    Balance Yaya </a:t>
            </a:r>
            <a:r>
              <a:rPr lang="fr-FR" altLang="en-US" sz="2000" b="1" dirty="0" err="1">
                <a:solidFill>
                  <a:srgbClr val="002060"/>
                </a:solidFill>
                <a:latin typeface="Century Gothic" panose="020B0502020202020204" pitchFamily="34" charset="0"/>
              </a:rPr>
              <a:t>talón</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kikit</a:t>
            </a:r>
            <a:r>
              <a:rPr lang="fr-FR" altLang="en-US" sz="2000" b="1" dirty="0">
                <a:solidFill>
                  <a:srgbClr val="002060"/>
                </a:solidFill>
                <a:latin typeface="Century Gothic" panose="020B0502020202020204" pitchFamily="34" charset="0"/>
              </a:rPr>
              <a:t> </a:t>
            </a:r>
            <a:r>
              <a:rPr lang="fr-FR" altLang="en-US" sz="2000" dirty="0">
                <a:solidFill>
                  <a:srgbClr val="002060"/>
                </a:solidFill>
                <a:latin typeface="Century Gothic" panose="020B0502020202020204" pitchFamily="34" charset="0"/>
              </a:rPr>
              <a:t>sa se pou Yaya</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8137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folk: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Balance Yaya</a:t>
            </a:r>
          </a:p>
        </p:txBody>
      </p:sp>
      <p:sp>
        <p:nvSpPr>
          <p:cNvPr id="21" name="TextBox 20">
            <a:extLst>
              <a:ext uri="{FF2B5EF4-FFF2-40B4-BE49-F238E27FC236}">
                <a16:creationId xmlns:a16="http://schemas.microsoft.com/office/drawing/2014/main" id="{54976326-3228-4E95-92B4-DF6F88355E25}"/>
              </a:ext>
            </a:extLst>
          </p:cNvPr>
          <p:cNvSpPr txBox="1"/>
          <p:nvPr/>
        </p:nvSpPr>
        <p:spPr>
          <a:xfrm>
            <a:off x="191837" y="1009312"/>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E177BBB3-62F3-4926-844D-DBB8BD7FBEBA}"/>
              </a:ext>
            </a:extLst>
          </p:cNvPr>
          <p:cNvSpPr txBox="1"/>
          <p:nvPr/>
        </p:nvSpPr>
        <p:spPr>
          <a:xfrm>
            <a:off x="2051167" y="1020192"/>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chante.</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Map&#10;&#10;Description automatically generated">
            <a:extLst>
              <a:ext uri="{FF2B5EF4-FFF2-40B4-BE49-F238E27FC236}">
                <a16:creationId xmlns:a16="http://schemas.microsoft.com/office/drawing/2014/main" id="{D0153FCA-1CB6-4BB3-AAF7-83B322ACC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1246" y="-51744"/>
            <a:ext cx="1915571" cy="1536400"/>
          </a:xfrm>
          <a:prstGeom prst="rect">
            <a:avLst/>
          </a:prstGeom>
        </p:spPr>
      </p:pic>
      <p:sp>
        <p:nvSpPr>
          <p:cNvPr id="23" name="Rectangle: Rounded Corners 22">
            <a:extLst>
              <a:ext uri="{FF2B5EF4-FFF2-40B4-BE49-F238E27FC236}">
                <a16:creationId xmlns:a16="http://schemas.microsoft.com/office/drawing/2014/main" id="{2416F5B6-72A0-4EFB-915E-8868EBB9F782}"/>
              </a:ext>
            </a:extLst>
          </p:cNvPr>
          <p:cNvSpPr/>
          <p:nvPr/>
        </p:nvSpPr>
        <p:spPr>
          <a:xfrm>
            <a:off x="191837" y="5423400"/>
            <a:ext cx="5243058" cy="1158455"/>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sa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ça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se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c’est</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rPr>
              <a:t>sont</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pou</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pour |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mwen</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mon, ma</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madan</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Madame |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rPr>
              <a:t>chapo</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 - chapeau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5">
            <a:extLst>
              <a:ext uri="{FF2B5EF4-FFF2-40B4-BE49-F238E27FC236}">
                <a16:creationId xmlns:a16="http://schemas.microsoft.com/office/drawing/2014/main" id="{995B952B-F37A-45FA-8F91-369702DC718E}"/>
              </a:ext>
            </a:extLst>
          </p:cNvPr>
          <p:cNvSpPr txBox="1">
            <a:spLocks noChangeArrowheads="1"/>
          </p:cNvSpPr>
          <p:nvPr/>
        </p:nvSpPr>
        <p:spPr bwMode="auto">
          <a:xfrm>
            <a:off x="6660299" y="1565541"/>
            <a:ext cx="5636479" cy="372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fr-FR" altLang="en-US" sz="2000" dirty="0" err="1">
                <a:solidFill>
                  <a:srgbClr val="002060"/>
                </a:solidFill>
                <a:latin typeface="Century Gothic" panose="020B0502020202020204" pitchFamily="34" charset="0"/>
              </a:rPr>
              <a:t>Swing,Yaya</a:t>
            </a:r>
            <a:r>
              <a:rPr lang="fr-FR" altLang="en-US" sz="2000" dirty="0">
                <a:solidFill>
                  <a:srgbClr val="002060"/>
                </a:solidFill>
                <a:latin typeface="Century Gothic" panose="020B0502020202020204" pitchFamily="34" charset="0"/>
              </a:rPr>
              <a:t>, Yaya o Yaya, Madame Mango</a:t>
            </a:r>
          </a:p>
          <a:p>
            <a:pPr lvl="0">
              <a:lnSpc>
                <a:spcPct val="150000"/>
              </a:lnSpc>
              <a:spcBef>
                <a:spcPct val="0"/>
              </a:spcBef>
              <a:buNone/>
              <a:defRPr/>
            </a:pPr>
            <a:r>
              <a:rPr lang="fr-FR" altLang="en-US" sz="2000" dirty="0">
                <a:solidFill>
                  <a:srgbClr val="002060"/>
                </a:solidFill>
                <a:latin typeface="Century Gothic" panose="020B0502020202020204" pitchFamily="34" charset="0"/>
              </a:rPr>
              <a:t>Swings Yaya </a:t>
            </a:r>
            <a:r>
              <a:rPr lang="fr-FR" altLang="en-US" sz="2000" b="1" dirty="0">
                <a:solidFill>
                  <a:srgbClr val="002060"/>
                </a:solidFill>
                <a:latin typeface="Century Gothic" panose="020B0502020202020204" pitchFamily="34" charset="0"/>
              </a:rPr>
              <a:t>all </a:t>
            </a:r>
            <a:r>
              <a:rPr lang="fr-FR" altLang="en-US" sz="2000" b="1" dirty="0" err="1">
                <a:solidFill>
                  <a:srgbClr val="002060"/>
                </a:solidFill>
                <a:latin typeface="Century Gothic" panose="020B0502020202020204" pitchFamily="34" charset="0"/>
              </a:rPr>
              <a:t>my</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prayers</a:t>
            </a:r>
            <a:r>
              <a:rPr lang="fr-FR" altLang="en-US" sz="2000" dirty="0">
                <a:solidFill>
                  <a:srgbClr val="002060"/>
                </a:solidFill>
                <a:latin typeface="Century Gothic" panose="020B0502020202020204" pitchFamily="34" charset="0"/>
              </a:rPr>
              <a:t> are for Yaya</a:t>
            </a:r>
          </a:p>
          <a:p>
            <a:pPr lvl="0">
              <a:lnSpc>
                <a:spcPct val="150000"/>
              </a:lnSpc>
              <a:spcBef>
                <a:spcPct val="0"/>
              </a:spcBef>
              <a:buNone/>
              <a:defRPr/>
            </a:pPr>
            <a:r>
              <a:rPr lang="fr-FR" altLang="en-US" sz="2000" dirty="0" err="1">
                <a:solidFill>
                  <a:srgbClr val="002060"/>
                </a:solidFill>
                <a:latin typeface="Century Gothic" panose="020B0502020202020204" pitchFamily="34" charset="0"/>
              </a:rPr>
              <a:t>Swing,Yaya</a:t>
            </a:r>
            <a:r>
              <a:rPr lang="fr-FR" altLang="en-US" sz="2000" dirty="0">
                <a:solidFill>
                  <a:srgbClr val="002060"/>
                </a:solidFill>
                <a:latin typeface="Century Gothic" panose="020B0502020202020204" pitchFamily="34" charset="0"/>
              </a:rPr>
              <a:t>, Yaya o Yaya, Madame Mango</a:t>
            </a:r>
          </a:p>
          <a:p>
            <a:pPr lvl="0">
              <a:lnSpc>
                <a:spcPct val="150000"/>
              </a:lnSpc>
              <a:spcBef>
                <a:spcPct val="0"/>
              </a:spcBef>
              <a:buNone/>
              <a:defRPr/>
            </a:pPr>
            <a:r>
              <a:rPr lang="fr-FR" altLang="en-US" sz="2000" dirty="0">
                <a:solidFill>
                  <a:srgbClr val="002060"/>
                </a:solidFill>
                <a:latin typeface="Century Gothic" panose="020B0502020202020204" pitchFamily="34" charset="0"/>
              </a:rPr>
              <a:t>Swings Yaya, </a:t>
            </a:r>
            <a:r>
              <a:rPr lang="fr-FR" altLang="en-US" sz="2000" b="1" dirty="0">
                <a:solidFill>
                  <a:srgbClr val="002060"/>
                </a:solidFill>
                <a:latin typeface="Century Gothic" panose="020B0502020202020204" pitchFamily="34" charset="0"/>
              </a:rPr>
              <a:t>the </a:t>
            </a:r>
            <a:r>
              <a:rPr lang="fr-FR" altLang="en-US" sz="2000" b="1" dirty="0" err="1">
                <a:solidFill>
                  <a:srgbClr val="002060"/>
                </a:solidFill>
                <a:latin typeface="Century Gothic" panose="020B0502020202020204" pitchFamily="34" charset="0"/>
              </a:rPr>
              <a:t>chicken</a:t>
            </a:r>
            <a:r>
              <a:rPr lang="fr-FR" altLang="en-US" sz="2000" b="1"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is</a:t>
            </a:r>
            <a:r>
              <a:rPr lang="fr-FR" altLang="en-US" sz="2000" dirty="0">
                <a:solidFill>
                  <a:srgbClr val="002060"/>
                </a:solidFill>
                <a:latin typeface="Century Gothic" panose="020B0502020202020204" pitchFamily="34" charset="0"/>
              </a:rPr>
              <a:t> for Yaya</a:t>
            </a:r>
          </a:p>
          <a:p>
            <a:pPr lvl="0">
              <a:lnSpc>
                <a:spcPct val="150000"/>
              </a:lnSpc>
              <a:spcBef>
                <a:spcPct val="0"/>
              </a:spcBef>
              <a:buNone/>
              <a:defRPr/>
            </a:pPr>
            <a:r>
              <a:rPr lang="fr-FR" altLang="en-US" sz="2000" dirty="0" err="1">
                <a:solidFill>
                  <a:srgbClr val="002060"/>
                </a:solidFill>
                <a:latin typeface="Century Gothic" panose="020B0502020202020204" pitchFamily="34" charset="0"/>
              </a:rPr>
              <a:t>Swing,Yaya</a:t>
            </a:r>
            <a:r>
              <a:rPr lang="fr-FR" altLang="en-US" sz="2000" dirty="0">
                <a:solidFill>
                  <a:srgbClr val="002060"/>
                </a:solidFill>
                <a:latin typeface="Century Gothic" panose="020B0502020202020204" pitchFamily="34" charset="0"/>
              </a:rPr>
              <a:t>, Yaya o Yaya, Madame Mango</a:t>
            </a:r>
          </a:p>
          <a:p>
            <a:pPr lvl="0">
              <a:lnSpc>
                <a:spcPct val="150000"/>
              </a:lnSpc>
              <a:spcBef>
                <a:spcPct val="0"/>
              </a:spcBef>
              <a:buNone/>
              <a:defRPr/>
            </a:pPr>
            <a:r>
              <a:rPr lang="fr-FR" altLang="en-US" sz="2000" dirty="0">
                <a:solidFill>
                  <a:srgbClr val="002060"/>
                </a:solidFill>
                <a:latin typeface="Century Gothic" panose="020B0502020202020204" pitchFamily="34" charset="0"/>
              </a:rPr>
              <a:t>Swings Yaya, </a:t>
            </a:r>
            <a:r>
              <a:rPr lang="fr-FR" altLang="en-US" sz="2000" b="1" dirty="0">
                <a:solidFill>
                  <a:srgbClr val="002060"/>
                </a:solidFill>
                <a:latin typeface="Century Gothic" panose="020B0502020202020204" pitchFamily="34" charset="0"/>
              </a:rPr>
              <a:t>the </a:t>
            </a:r>
            <a:r>
              <a:rPr lang="fr-FR" altLang="en-US" sz="2000" b="1" dirty="0" err="1">
                <a:solidFill>
                  <a:srgbClr val="002060"/>
                </a:solidFill>
                <a:latin typeface="Century Gothic" panose="020B0502020202020204" pitchFamily="34" charset="0"/>
              </a:rPr>
              <a:t>straw</a:t>
            </a:r>
            <a:r>
              <a:rPr lang="fr-FR" altLang="en-US" sz="2000" b="1" dirty="0">
                <a:solidFill>
                  <a:srgbClr val="002060"/>
                </a:solidFill>
                <a:latin typeface="Century Gothic" panose="020B0502020202020204" pitchFamily="34" charset="0"/>
              </a:rPr>
              <a:t> </a:t>
            </a:r>
            <a:r>
              <a:rPr lang="fr-FR" altLang="en-US" sz="2000" b="1" dirty="0" err="1">
                <a:solidFill>
                  <a:srgbClr val="002060"/>
                </a:solidFill>
                <a:latin typeface="Century Gothic" panose="020B0502020202020204" pitchFamily="34" charset="0"/>
              </a:rPr>
              <a:t>hat</a:t>
            </a:r>
            <a:r>
              <a:rPr lang="fr-FR" altLang="en-US" sz="2000" b="1" dirty="0">
                <a:solidFill>
                  <a:srgbClr val="002060"/>
                </a:solidFill>
                <a:latin typeface="Century Gothic" panose="020B0502020202020204" pitchFamily="34" charset="0"/>
              </a:rPr>
              <a:t> </a:t>
            </a:r>
            <a:r>
              <a:rPr lang="fr-FR" altLang="en-US" sz="2000" dirty="0" err="1">
                <a:solidFill>
                  <a:srgbClr val="002060"/>
                </a:solidFill>
                <a:latin typeface="Century Gothic" panose="020B0502020202020204" pitchFamily="34" charset="0"/>
              </a:rPr>
              <a:t>is</a:t>
            </a:r>
            <a:r>
              <a:rPr lang="fr-FR" altLang="en-US" sz="2000" dirty="0">
                <a:solidFill>
                  <a:srgbClr val="002060"/>
                </a:solidFill>
                <a:latin typeface="Century Gothic" panose="020B0502020202020204" pitchFamily="34" charset="0"/>
              </a:rPr>
              <a:t> for Yaya</a:t>
            </a:r>
          </a:p>
          <a:p>
            <a:pPr lvl="0">
              <a:lnSpc>
                <a:spcPct val="150000"/>
              </a:lnSpc>
              <a:spcBef>
                <a:spcPct val="0"/>
              </a:spcBef>
              <a:buNone/>
              <a:defRPr/>
            </a:pPr>
            <a:r>
              <a:rPr lang="fr-FR" altLang="en-US" sz="2000" dirty="0" err="1">
                <a:solidFill>
                  <a:srgbClr val="002060"/>
                </a:solidFill>
                <a:latin typeface="Century Gothic" panose="020B0502020202020204" pitchFamily="34" charset="0"/>
              </a:rPr>
              <a:t>Swing,Yaya</a:t>
            </a:r>
            <a:r>
              <a:rPr lang="fr-FR" altLang="en-US" sz="2000" dirty="0">
                <a:solidFill>
                  <a:srgbClr val="002060"/>
                </a:solidFill>
                <a:latin typeface="Century Gothic" panose="020B0502020202020204" pitchFamily="34" charset="0"/>
              </a:rPr>
              <a:t>, Yaya o Yaya, Madame Mango</a:t>
            </a:r>
          </a:p>
          <a:p>
            <a:pPr lvl="0">
              <a:lnSpc>
                <a:spcPct val="150000"/>
              </a:lnSpc>
              <a:spcBef>
                <a:spcPct val="0"/>
              </a:spcBef>
              <a:buNone/>
              <a:defRPr/>
            </a:pPr>
            <a:r>
              <a:rPr lang="fr-FR" altLang="en-US" sz="2000" dirty="0">
                <a:solidFill>
                  <a:srgbClr val="002060"/>
                </a:solidFill>
                <a:latin typeface="Century Gothic" panose="020B0502020202020204" pitchFamily="34" charset="0"/>
              </a:rPr>
              <a:t>Swings Yaya, </a:t>
            </a:r>
            <a:r>
              <a:rPr lang="fr-FR" altLang="en-US" sz="2000" b="1" dirty="0">
                <a:solidFill>
                  <a:srgbClr val="002060"/>
                </a:solidFill>
                <a:latin typeface="Century Gothic" panose="020B0502020202020204" pitchFamily="34" charset="0"/>
              </a:rPr>
              <a:t>the high heels </a:t>
            </a:r>
            <a:r>
              <a:rPr lang="fr-FR" altLang="en-US" sz="2000" dirty="0">
                <a:solidFill>
                  <a:srgbClr val="002060"/>
                </a:solidFill>
                <a:latin typeface="Century Gothic" panose="020B0502020202020204" pitchFamily="34" charset="0"/>
              </a:rPr>
              <a:t>are for Yaya</a:t>
            </a:r>
          </a:p>
        </p:txBody>
      </p:sp>
      <p:sp>
        <p:nvSpPr>
          <p:cNvPr id="7" name="Rectangle: Rounded Corners 6">
            <a:extLst>
              <a:ext uri="{FF2B5EF4-FFF2-40B4-BE49-F238E27FC236}">
                <a16:creationId xmlns:a16="http://schemas.microsoft.com/office/drawing/2014/main" id="{99921AD1-9BA7-4130-B712-CD51CFD46EFC}"/>
              </a:ext>
            </a:extLst>
          </p:cNvPr>
          <p:cNvSpPr/>
          <p:nvPr/>
        </p:nvSpPr>
        <p:spPr>
          <a:xfrm>
            <a:off x="2163229" y="5602514"/>
            <a:ext cx="1432262" cy="24617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3832617F-2AB4-4B36-8ACC-D00DAC12FA18}"/>
              </a:ext>
            </a:extLst>
          </p:cNvPr>
          <p:cNvSpPr/>
          <p:nvPr/>
        </p:nvSpPr>
        <p:spPr>
          <a:xfrm>
            <a:off x="1335036" y="6201261"/>
            <a:ext cx="1432262" cy="24617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C4CC0C2-4E88-469C-B269-8F9473EC332F}"/>
              </a:ext>
            </a:extLst>
          </p:cNvPr>
          <p:cNvSpPr/>
          <p:nvPr/>
        </p:nvSpPr>
        <p:spPr>
          <a:xfrm>
            <a:off x="1108229" y="5900509"/>
            <a:ext cx="720571" cy="246174"/>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65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3770939"/>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look for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find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(plural)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which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18" name="Graphic 17" descr="Close">
            <a:extLst>
              <a:ext uri="{FF2B5EF4-FFF2-40B4-BE49-F238E27FC236}">
                <a16:creationId xmlns:a16="http://schemas.microsoft.com/office/drawing/2014/main" id="{688E736A-4778-4735-9C5C-11737F02F5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91516" y="3008153"/>
            <a:ext cx="259625" cy="259625"/>
          </a:xfrm>
          <a:prstGeom prst="rect">
            <a:avLst/>
          </a:prstGeom>
        </p:spPr>
      </p:pic>
      <p:pic>
        <p:nvPicPr>
          <p:cNvPr id="19" name="Graphic 18" descr="Close">
            <a:extLst>
              <a:ext uri="{FF2B5EF4-FFF2-40B4-BE49-F238E27FC236}">
                <a16:creationId xmlns:a16="http://schemas.microsoft.com/office/drawing/2014/main" id="{FC2ED4D5-789F-49B4-8D3B-5D63C933D7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7502" y="4110264"/>
            <a:ext cx="259625" cy="259625"/>
          </a:xfrm>
          <a:prstGeom prst="rect">
            <a:avLst/>
          </a:prstGeom>
        </p:spPr>
      </p:pic>
      <p:pic>
        <p:nvPicPr>
          <p:cNvPr id="20" name="Graphic 19" descr="Close">
            <a:extLst>
              <a:ext uri="{FF2B5EF4-FFF2-40B4-BE49-F238E27FC236}">
                <a16:creationId xmlns:a16="http://schemas.microsoft.com/office/drawing/2014/main" id="{2B4B4CC5-2A74-4008-860D-022CA70839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0477" y="4908044"/>
            <a:ext cx="259625" cy="259625"/>
          </a:xfrm>
          <a:prstGeom prst="rect">
            <a:avLst/>
          </a:prstGeom>
        </p:spPr>
      </p:pic>
      <p:pic>
        <p:nvPicPr>
          <p:cNvPr id="21" name="Graphic 20" descr="Close">
            <a:extLst>
              <a:ext uri="{FF2B5EF4-FFF2-40B4-BE49-F238E27FC236}">
                <a16:creationId xmlns:a16="http://schemas.microsoft.com/office/drawing/2014/main" id="{3BAA540B-9173-45B4-A6B2-3C645FDA81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43127" y="5690167"/>
            <a:ext cx="259625" cy="259625"/>
          </a:xfrm>
          <a:prstGeom prst="rect">
            <a:avLst/>
          </a:prstGeom>
        </p:spPr>
      </p:pic>
      <p:sp>
        <p:nvSpPr>
          <p:cNvPr id="22" name="Rectangle 21">
            <a:hlinkClick r:id="" action="ppaction://noaction">
              <a:snd r:embed="rId7" name="1_quinze.wav"/>
            </a:hlinkClick>
            <a:extLst>
              <a:ext uri="{FF2B5EF4-FFF2-40B4-BE49-F238E27FC236}">
                <a16:creationId xmlns:a16="http://schemas.microsoft.com/office/drawing/2014/main" id="{F7EE0CD5-77BB-4C0C-BB78-FE7FBA4688BD}"/>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23" name="Rectangle 22">
            <a:hlinkClick r:id="" action="ppaction://noaction">
              <a:snd r:embed="rId8" name="2_chercher.wav"/>
            </a:hlinkClick>
            <a:extLst>
              <a:ext uri="{FF2B5EF4-FFF2-40B4-BE49-F238E27FC236}">
                <a16:creationId xmlns:a16="http://schemas.microsoft.com/office/drawing/2014/main" id="{018F4221-2A01-4619-BCBF-4211478C5ABE}"/>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4" name="Rectangle 23">
            <a:hlinkClick r:id="" action="ppaction://noaction">
              <a:snd r:embed="rId9" name="3_ils.wav"/>
            </a:hlinkClick>
            <a:extLst>
              <a:ext uri="{FF2B5EF4-FFF2-40B4-BE49-F238E27FC236}">
                <a16:creationId xmlns:a16="http://schemas.microsoft.com/office/drawing/2014/main" id="{CC74DC45-6CF2-4814-9F6F-521A48BA0330}"/>
              </a:ext>
            </a:extLst>
          </p:cNvPr>
          <p:cNvSpPr/>
          <p:nvPr/>
        </p:nvSpPr>
        <p:spPr>
          <a:xfrm>
            <a:off x="553965" y="45335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5" name="Rectangle 24">
            <a:hlinkClick r:id="" action="ppaction://noaction">
              <a:snd r:embed="rId10" name="4_qui.wav"/>
            </a:hlinkClick>
            <a:extLst>
              <a:ext uri="{FF2B5EF4-FFF2-40B4-BE49-F238E27FC236}">
                <a16:creationId xmlns:a16="http://schemas.microsoft.com/office/drawing/2014/main" id="{71BE0CDC-E16D-43A4-B9C6-C852ECCF71A2}"/>
              </a:ext>
            </a:extLst>
          </p:cNvPr>
          <p:cNvSpPr/>
          <p:nvPr/>
        </p:nvSpPr>
        <p:spPr>
          <a:xfrm>
            <a:off x="557763" y="537334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8163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ready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worried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heavy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naughty</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funny</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careful</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slow</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prefer</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think</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wear</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pronounce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simple</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special</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serious</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11" name="Graphic 10" descr="Close">
            <a:extLst>
              <a:ext uri="{FF2B5EF4-FFF2-40B4-BE49-F238E27FC236}">
                <a16:creationId xmlns:a16="http://schemas.microsoft.com/office/drawing/2014/main" id="{799455D9-EEEE-4687-B87E-52C59C839B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5602" y="2397092"/>
            <a:ext cx="259625" cy="259625"/>
          </a:xfrm>
          <a:prstGeom prst="rect">
            <a:avLst/>
          </a:prstGeom>
        </p:spPr>
      </p:pic>
      <p:pic>
        <p:nvPicPr>
          <p:cNvPr id="12" name="Graphic 11" descr="Close">
            <a:extLst>
              <a:ext uri="{FF2B5EF4-FFF2-40B4-BE49-F238E27FC236}">
                <a16:creationId xmlns:a16="http://schemas.microsoft.com/office/drawing/2014/main" id="{7DF68635-E403-4FC5-AAC3-E53E54E35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8102" y="3673575"/>
            <a:ext cx="259625" cy="259625"/>
          </a:xfrm>
          <a:prstGeom prst="rect">
            <a:avLst/>
          </a:prstGeom>
        </p:spPr>
      </p:pic>
      <p:pic>
        <p:nvPicPr>
          <p:cNvPr id="14" name="Graphic 13" descr="Close">
            <a:extLst>
              <a:ext uri="{FF2B5EF4-FFF2-40B4-BE49-F238E27FC236}">
                <a16:creationId xmlns:a16="http://schemas.microsoft.com/office/drawing/2014/main" id="{1DF7A81A-80CE-4EF7-90AB-4A8B1F4ADD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1702" y="4840692"/>
            <a:ext cx="259625" cy="259625"/>
          </a:xfrm>
          <a:prstGeom prst="rect">
            <a:avLst/>
          </a:prstGeom>
        </p:spPr>
      </p:pic>
      <p:pic>
        <p:nvPicPr>
          <p:cNvPr id="15" name="Graphic 14" descr="Close">
            <a:extLst>
              <a:ext uri="{FF2B5EF4-FFF2-40B4-BE49-F238E27FC236}">
                <a16:creationId xmlns:a16="http://schemas.microsoft.com/office/drawing/2014/main" id="{7013EEA8-063D-4759-A1DA-D3C8B4A7D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8577" y="6126632"/>
            <a:ext cx="259625" cy="259625"/>
          </a:xfrm>
          <a:prstGeom prst="rect">
            <a:avLst/>
          </a:prstGeom>
        </p:spPr>
      </p:pic>
      <p:sp>
        <p:nvSpPr>
          <p:cNvPr id="16" name="Rectangle 15">
            <a:hlinkClick r:id="" action="ppaction://noaction">
              <a:snd r:embed="rId7" name="5_pret.wav"/>
            </a:hlinkClick>
            <a:extLst>
              <a:ext uri="{FF2B5EF4-FFF2-40B4-BE49-F238E27FC236}">
                <a16:creationId xmlns:a16="http://schemas.microsoft.com/office/drawing/2014/main" id="{96AE8B5B-FC00-4ACA-96A5-0A95F6F01419}"/>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7" name="Rectangle 16">
            <a:hlinkClick r:id="" action="ppaction://noaction">
              <a:snd r:embed="rId8" name="6_prudent.wav"/>
            </a:hlinkClick>
            <a:extLst>
              <a:ext uri="{FF2B5EF4-FFF2-40B4-BE49-F238E27FC236}">
                <a16:creationId xmlns:a16="http://schemas.microsoft.com/office/drawing/2014/main" id="{D418D54F-0F47-4937-8640-2F0B807C05B9}"/>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8" name="Rectangle 17">
            <a:hlinkClick r:id="" action="ppaction://noaction">
              <a:snd r:embed="rId9" name="7_prononcer.wav"/>
            </a:hlinkClick>
            <a:extLst>
              <a:ext uri="{FF2B5EF4-FFF2-40B4-BE49-F238E27FC236}">
                <a16:creationId xmlns:a16="http://schemas.microsoft.com/office/drawing/2014/main" id="{42F7E5CE-91F1-4F3A-8B4D-647F7C6EE64C}"/>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9" name="Rectangle 18">
            <a:hlinkClick r:id="" action="ppaction://noaction">
              <a:snd r:embed="rId10" name="8_seul.wav"/>
            </a:hlinkClick>
            <a:extLst>
              <a:ext uri="{FF2B5EF4-FFF2-40B4-BE49-F238E27FC236}">
                <a16:creationId xmlns:a16="http://schemas.microsoft.com/office/drawing/2014/main" id="{B3D91EA7-3827-4966-B99D-FAAAA702EB01}"/>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42176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pic>
        <p:nvPicPr>
          <p:cNvPr id="12" name="Graphic 11" descr="Close">
            <a:extLst>
              <a:ext uri="{FF2B5EF4-FFF2-40B4-BE49-F238E27FC236}">
                <a16:creationId xmlns:a16="http://schemas.microsoft.com/office/drawing/2014/main" id="{7CE49B69-928A-4391-A3E9-B81C517A92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1427" y="2806736"/>
            <a:ext cx="259625" cy="259625"/>
          </a:xfrm>
          <a:prstGeom prst="rect">
            <a:avLst/>
          </a:prstGeom>
        </p:spPr>
      </p:pic>
      <p:pic>
        <p:nvPicPr>
          <p:cNvPr id="14" name="Graphic 13" descr="Close">
            <a:extLst>
              <a:ext uri="{FF2B5EF4-FFF2-40B4-BE49-F238E27FC236}">
                <a16:creationId xmlns:a16="http://schemas.microsoft.com/office/drawing/2014/main" id="{B4269D22-5578-4895-A6C0-1225222C32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1427" y="3532675"/>
            <a:ext cx="259625" cy="259625"/>
          </a:xfrm>
          <a:prstGeom prst="rect">
            <a:avLst/>
          </a:prstGeom>
        </p:spPr>
      </p:pic>
      <p:pic>
        <p:nvPicPr>
          <p:cNvPr id="15" name="Graphic 14" descr="Close">
            <a:extLst>
              <a:ext uri="{FF2B5EF4-FFF2-40B4-BE49-F238E27FC236}">
                <a16:creationId xmlns:a16="http://schemas.microsoft.com/office/drawing/2014/main" id="{C8989C1B-965F-4788-82DD-D37BE71FD8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1602" y="4268768"/>
            <a:ext cx="259625" cy="259625"/>
          </a:xfrm>
          <a:prstGeom prst="rect">
            <a:avLst/>
          </a:prstGeom>
        </p:spPr>
      </p:pic>
      <p:pic>
        <p:nvPicPr>
          <p:cNvPr id="16" name="Graphic 15" descr="Close">
            <a:extLst>
              <a:ext uri="{FF2B5EF4-FFF2-40B4-BE49-F238E27FC236}">
                <a16:creationId xmlns:a16="http://schemas.microsoft.com/office/drawing/2014/main" id="{B788B7FF-3D37-438D-877D-73328D530B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1777" y="5182659"/>
            <a:ext cx="259625" cy="259625"/>
          </a:xfrm>
          <a:prstGeom prst="rect">
            <a:avLst/>
          </a:prstGeom>
        </p:spPr>
      </p:pic>
      <p:sp>
        <p:nvSpPr>
          <p:cNvPr id="17" name="Rectangle 16">
            <a:hlinkClick r:id="" action="ppaction://noaction">
              <a:snd r:embed="rId7" name="1b_mars.wav"/>
            </a:hlinkClick>
            <a:extLst>
              <a:ext uri="{FF2B5EF4-FFF2-40B4-BE49-F238E27FC236}">
                <a16:creationId xmlns:a16="http://schemas.microsoft.com/office/drawing/2014/main" id="{8D3D939C-6B77-4581-90BF-EA459D1AB70B}"/>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8" name="Rectangle 17">
            <a:hlinkClick r:id="" action="ppaction://noaction">
              <a:snd r:embed="rId8" name="2b_quand.wav"/>
            </a:hlinkClick>
            <a:extLst>
              <a:ext uri="{FF2B5EF4-FFF2-40B4-BE49-F238E27FC236}">
                <a16:creationId xmlns:a16="http://schemas.microsoft.com/office/drawing/2014/main" id="{998C0A5F-765A-4D3F-A438-EBBF55CB4E5B}"/>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9" name="Rectangle 18">
            <a:hlinkClick r:id="" action="ppaction://noaction">
              <a:snd r:embed="rId9" name="3b_bureau.wav"/>
            </a:hlinkClick>
            <a:extLst>
              <a:ext uri="{FF2B5EF4-FFF2-40B4-BE49-F238E27FC236}">
                <a16:creationId xmlns:a16="http://schemas.microsoft.com/office/drawing/2014/main" id="{19BF42BE-99DD-48F8-A1BA-8D7A2EFC7301}"/>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20" name="Rectangle 19">
            <a:hlinkClick r:id="" action="ppaction://noaction">
              <a:snd r:embed="rId10" name="4_le_nez.wav"/>
            </a:hlinkClick>
            <a:extLst>
              <a:ext uri="{FF2B5EF4-FFF2-40B4-BE49-F238E27FC236}">
                <a16:creationId xmlns:a16="http://schemas.microsoft.com/office/drawing/2014/main" id="{3AA3821D-60F4-4D46-AEA6-38AAFFE440FB}"/>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61378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pic>
        <p:nvPicPr>
          <p:cNvPr id="12" name="Graphic 11" descr="Close">
            <a:extLst>
              <a:ext uri="{FF2B5EF4-FFF2-40B4-BE49-F238E27FC236}">
                <a16:creationId xmlns:a16="http://schemas.microsoft.com/office/drawing/2014/main" id="{04FC084F-3787-4FE9-8786-904841FAFB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1602" y="2811070"/>
            <a:ext cx="259625" cy="259625"/>
          </a:xfrm>
          <a:prstGeom prst="rect">
            <a:avLst/>
          </a:prstGeom>
        </p:spPr>
      </p:pic>
      <p:pic>
        <p:nvPicPr>
          <p:cNvPr id="14" name="Graphic 13" descr="Close">
            <a:extLst>
              <a:ext uri="{FF2B5EF4-FFF2-40B4-BE49-F238E27FC236}">
                <a16:creationId xmlns:a16="http://schemas.microsoft.com/office/drawing/2014/main" id="{D0622210-8779-473E-8854-36028BC94F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2252" y="3535338"/>
            <a:ext cx="259625" cy="259625"/>
          </a:xfrm>
          <a:prstGeom prst="rect">
            <a:avLst/>
          </a:prstGeom>
        </p:spPr>
      </p:pic>
      <p:pic>
        <p:nvPicPr>
          <p:cNvPr id="15" name="Graphic 14" descr="Close">
            <a:extLst>
              <a:ext uri="{FF2B5EF4-FFF2-40B4-BE49-F238E27FC236}">
                <a16:creationId xmlns:a16="http://schemas.microsoft.com/office/drawing/2014/main" id="{61B3D091-2A0F-4B42-884C-AE9E398328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1777" y="4261936"/>
            <a:ext cx="259625" cy="259625"/>
          </a:xfrm>
          <a:prstGeom prst="rect">
            <a:avLst/>
          </a:prstGeom>
        </p:spPr>
      </p:pic>
      <p:pic>
        <p:nvPicPr>
          <p:cNvPr id="16" name="Graphic 15" descr="Close">
            <a:extLst>
              <a:ext uri="{FF2B5EF4-FFF2-40B4-BE49-F238E27FC236}">
                <a16:creationId xmlns:a16="http://schemas.microsoft.com/office/drawing/2014/main" id="{7B9BDF8F-4A0D-4724-B5DC-F5AC5095AA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80952" y="5184222"/>
            <a:ext cx="259625" cy="259625"/>
          </a:xfrm>
          <a:prstGeom prst="rect">
            <a:avLst/>
          </a:prstGeom>
        </p:spPr>
      </p:pic>
      <p:sp>
        <p:nvSpPr>
          <p:cNvPr id="17" name="Rectangle 16">
            <a:hlinkClick r:id="" action="ppaction://noaction">
              <a:snd r:embed="rId7" name="5_ordinateur.wav"/>
            </a:hlinkClick>
            <a:extLst>
              <a:ext uri="{FF2B5EF4-FFF2-40B4-BE49-F238E27FC236}">
                <a16:creationId xmlns:a16="http://schemas.microsoft.com/office/drawing/2014/main" id="{DC3F0263-6452-496A-9A4A-83BCFC189A20}"/>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8" name="Rectangle 17">
            <a:hlinkClick r:id="" action="ppaction://noaction">
              <a:snd r:embed="rId8" name="6_dimanche.wav"/>
            </a:hlinkClick>
            <a:extLst>
              <a:ext uri="{FF2B5EF4-FFF2-40B4-BE49-F238E27FC236}">
                <a16:creationId xmlns:a16="http://schemas.microsoft.com/office/drawing/2014/main" id="{10168FE8-A12B-40B8-BBB5-9C660DD380C6}"/>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9" name="Rectangle 18">
            <a:hlinkClick r:id="" action="ppaction://noaction">
              <a:snd r:embed="rId9" name="7b_seize.wav"/>
            </a:hlinkClick>
            <a:extLst>
              <a:ext uri="{FF2B5EF4-FFF2-40B4-BE49-F238E27FC236}">
                <a16:creationId xmlns:a16="http://schemas.microsoft.com/office/drawing/2014/main" id="{159DB5F6-CD68-4AFF-8093-FD8156388E95}"/>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20" name="Rectangle 19">
            <a:hlinkClick r:id="" action="ppaction://noaction">
              <a:snd r:embed="rId10" name="8b_la_mere.wav"/>
            </a:hlinkClick>
            <a:extLst>
              <a:ext uri="{FF2B5EF4-FFF2-40B4-BE49-F238E27FC236}">
                <a16:creationId xmlns:a16="http://schemas.microsoft.com/office/drawing/2014/main" id="{DA1713EA-D940-4AB4-90CE-36EBD9B698BD}"/>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1876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les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crépus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has _____________ hair.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professeure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nouvelle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idée.	The teacher has a ________ idea.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un </a:t>
            </a:r>
            <a:r>
              <a:rPr kumimoji="0" lang="es-ES_tradnl"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nez</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rond</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have a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treize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cahiers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Décembre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December is a ____________ 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toujours</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très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sérieuse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is ____________ 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beaucoup de</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stylos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Does he have _____________ pens?.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Il y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crayons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There are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vieille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fenêtre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an ___________ window.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Monsieur Dupont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rarement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strict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 Pau is  __________ ________________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7CAD5AB5-31D3-415A-926D-DC8C10DD515F}"/>
              </a:ext>
            </a:extLst>
          </p:cNvPr>
          <p:cNvSpPr txBox="1"/>
          <p:nvPr/>
        </p:nvSpPr>
        <p:spPr>
          <a:xfrm>
            <a:off x="7819876" y="158714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frizzy</a:t>
            </a:r>
          </a:p>
        </p:txBody>
      </p:sp>
      <p:sp>
        <p:nvSpPr>
          <p:cNvPr id="7" name="TextBox 6">
            <a:extLst>
              <a:ext uri="{FF2B5EF4-FFF2-40B4-BE49-F238E27FC236}">
                <a16:creationId xmlns:a16="http://schemas.microsoft.com/office/drawing/2014/main" id="{DD20123C-8158-4CD1-8151-7B195C2C60A1}"/>
              </a:ext>
            </a:extLst>
          </p:cNvPr>
          <p:cNvSpPr txBox="1"/>
          <p:nvPr/>
        </p:nvSpPr>
        <p:spPr>
          <a:xfrm>
            <a:off x="8883582" y="203397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new</a:t>
            </a:r>
          </a:p>
        </p:txBody>
      </p:sp>
      <p:sp>
        <p:nvSpPr>
          <p:cNvPr id="8" name="TextBox 7">
            <a:extLst>
              <a:ext uri="{FF2B5EF4-FFF2-40B4-BE49-F238E27FC236}">
                <a16:creationId xmlns:a16="http://schemas.microsoft.com/office/drawing/2014/main" id="{8AB2AEFB-3B14-477A-AB21-176D4CED38AE}"/>
              </a:ext>
            </a:extLst>
          </p:cNvPr>
          <p:cNvSpPr txBox="1"/>
          <p:nvPr/>
        </p:nvSpPr>
        <p:spPr>
          <a:xfrm>
            <a:off x="8324701" y="2477273"/>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round</a:t>
            </a:r>
          </a:p>
        </p:txBody>
      </p:sp>
      <p:sp>
        <p:nvSpPr>
          <p:cNvPr id="9" name="TextBox 8">
            <a:extLst>
              <a:ext uri="{FF2B5EF4-FFF2-40B4-BE49-F238E27FC236}">
                <a16:creationId xmlns:a16="http://schemas.microsoft.com/office/drawing/2014/main" id="{06024D45-3370-44D8-A4FC-93AF37068B68}"/>
              </a:ext>
            </a:extLst>
          </p:cNvPr>
          <p:cNvSpPr txBox="1"/>
          <p:nvPr/>
        </p:nvSpPr>
        <p:spPr>
          <a:xfrm>
            <a:off x="9653259" y="2477272"/>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nose</a:t>
            </a:r>
          </a:p>
        </p:txBody>
      </p:sp>
      <p:sp>
        <p:nvSpPr>
          <p:cNvPr id="10" name="TextBox 9">
            <a:extLst>
              <a:ext uri="{FF2B5EF4-FFF2-40B4-BE49-F238E27FC236}">
                <a16:creationId xmlns:a16="http://schemas.microsoft.com/office/drawing/2014/main" id="{3C159A14-0672-4681-B6F9-03DCD95839B4}"/>
              </a:ext>
            </a:extLst>
          </p:cNvPr>
          <p:cNvSpPr txBox="1"/>
          <p:nvPr/>
        </p:nvSpPr>
        <p:spPr>
          <a:xfrm>
            <a:off x="7819876" y="2967335"/>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13</a:t>
            </a:r>
          </a:p>
        </p:txBody>
      </p:sp>
      <p:sp>
        <p:nvSpPr>
          <p:cNvPr id="11" name="TextBox 10">
            <a:extLst>
              <a:ext uri="{FF2B5EF4-FFF2-40B4-BE49-F238E27FC236}">
                <a16:creationId xmlns:a16="http://schemas.microsoft.com/office/drawing/2014/main" id="{46B91624-7163-440F-9588-7AA7F00E7DC5}"/>
              </a:ext>
            </a:extLst>
          </p:cNvPr>
          <p:cNvSpPr txBox="1"/>
          <p:nvPr/>
        </p:nvSpPr>
        <p:spPr>
          <a:xfrm>
            <a:off x="8949064" y="2952500"/>
            <a:ext cx="26907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exercise books</a:t>
            </a:r>
          </a:p>
        </p:txBody>
      </p:sp>
      <p:sp>
        <p:nvSpPr>
          <p:cNvPr id="12" name="TextBox 11">
            <a:extLst>
              <a:ext uri="{FF2B5EF4-FFF2-40B4-BE49-F238E27FC236}">
                <a16:creationId xmlns:a16="http://schemas.microsoft.com/office/drawing/2014/main" id="{386FD9C8-3C6F-487F-AD99-ACC3FEB81068}"/>
              </a:ext>
            </a:extLst>
          </p:cNvPr>
          <p:cNvSpPr txBox="1"/>
          <p:nvPr/>
        </p:nvSpPr>
        <p:spPr>
          <a:xfrm>
            <a:off x="8709800" y="3425046"/>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beautiful</a:t>
            </a:r>
          </a:p>
        </p:txBody>
      </p:sp>
      <p:sp>
        <p:nvSpPr>
          <p:cNvPr id="13" name="TextBox 12">
            <a:extLst>
              <a:ext uri="{FF2B5EF4-FFF2-40B4-BE49-F238E27FC236}">
                <a16:creationId xmlns:a16="http://schemas.microsoft.com/office/drawing/2014/main" id="{E65A37F7-CD09-4EB3-B3F0-168E2932182E}"/>
              </a:ext>
            </a:extLst>
          </p:cNvPr>
          <p:cNvSpPr txBox="1"/>
          <p:nvPr/>
        </p:nvSpPr>
        <p:spPr>
          <a:xfrm>
            <a:off x="10217272" y="3408422"/>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month</a:t>
            </a:r>
          </a:p>
        </p:txBody>
      </p:sp>
      <p:sp>
        <p:nvSpPr>
          <p:cNvPr id="14" name="TextBox 13">
            <a:extLst>
              <a:ext uri="{FF2B5EF4-FFF2-40B4-BE49-F238E27FC236}">
                <a16:creationId xmlns:a16="http://schemas.microsoft.com/office/drawing/2014/main" id="{748798F4-A711-4285-8D26-88AF879C9134}"/>
              </a:ext>
            </a:extLst>
          </p:cNvPr>
          <p:cNvSpPr txBox="1"/>
          <p:nvPr/>
        </p:nvSpPr>
        <p:spPr>
          <a:xfrm>
            <a:off x="7527996" y="3882757"/>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always</a:t>
            </a:r>
          </a:p>
        </p:txBody>
      </p:sp>
      <p:sp>
        <p:nvSpPr>
          <p:cNvPr id="15" name="TextBox 14">
            <a:extLst>
              <a:ext uri="{FF2B5EF4-FFF2-40B4-BE49-F238E27FC236}">
                <a16:creationId xmlns:a16="http://schemas.microsoft.com/office/drawing/2014/main" id="{F233393F-0A18-40E3-A8C2-976150CD5665}"/>
              </a:ext>
            </a:extLst>
          </p:cNvPr>
          <p:cNvSpPr txBox="1"/>
          <p:nvPr/>
        </p:nvSpPr>
        <p:spPr>
          <a:xfrm>
            <a:off x="9018574" y="3882756"/>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very</a:t>
            </a:r>
          </a:p>
        </p:txBody>
      </p:sp>
      <p:sp>
        <p:nvSpPr>
          <p:cNvPr id="16" name="TextBox 15">
            <a:extLst>
              <a:ext uri="{FF2B5EF4-FFF2-40B4-BE49-F238E27FC236}">
                <a16:creationId xmlns:a16="http://schemas.microsoft.com/office/drawing/2014/main" id="{9D6B7E45-4108-432A-B044-B8779BF88B89}"/>
              </a:ext>
            </a:extLst>
          </p:cNvPr>
          <p:cNvSpPr txBox="1"/>
          <p:nvPr/>
        </p:nvSpPr>
        <p:spPr>
          <a:xfrm>
            <a:off x="10524374" y="3889116"/>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serious</a:t>
            </a:r>
          </a:p>
        </p:txBody>
      </p:sp>
      <p:sp>
        <p:nvSpPr>
          <p:cNvPr id="18" name="TextBox 17">
            <a:extLst>
              <a:ext uri="{FF2B5EF4-FFF2-40B4-BE49-F238E27FC236}">
                <a16:creationId xmlns:a16="http://schemas.microsoft.com/office/drawing/2014/main" id="{0062088E-8E0F-41F4-ABE8-983A128B6558}"/>
              </a:ext>
            </a:extLst>
          </p:cNvPr>
          <p:cNvSpPr txBox="1"/>
          <p:nvPr/>
        </p:nvSpPr>
        <p:spPr>
          <a:xfrm>
            <a:off x="8633474" y="4311220"/>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lots of</a:t>
            </a:r>
          </a:p>
        </p:txBody>
      </p:sp>
      <p:sp>
        <p:nvSpPr>
          <p:cNvPr id="19" name="TextBox 18">
            <a:extLst>
              <a:ext uri="{FF2B5EF4-FFF2-40B4-BE49-F238E27FC236}">
                <a16:creationId xmlns:a16="http://schemas.microsoft.com/office/drawing/2014/main" id="{2C0C1A96-84A7-4EF4-8131-7DB8C5A00C58}"/>
              </a:ext>
            </a:extLst>
          </p:cNvPr>
          <p:cNvSpPr txBox="1"/>
          <p:nvPr/>
        </p:nvSpPr>
        <p:spPr>
          <a:xfrm>
            <a:off x="7819876" y="477727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some</a:t>
            </a:r>
          </a:p>
        </p:txBody>
      </p:sp>
      <p:sp>
        <p:nvSpPr>
          <p:cNvPr id="20" name="TextBox 19">
            <a:extLst>
              <a:ext uri="{FF2B5EF4-FFF2-40B4-BE49-F238E27FC236}">
                <a16:creationId xmlns:a16="http://schemas.microsoft.com/office/drawing/2014/main" id="{C76B0CF3-28A9-48DF-B590-4C24E1AA74CA}"/>
              </a:ext>
            </a:extLst>
          </p:cNvPr>
          <p:cNvSpPr txBox="1"/>
          <p:nvPr/>
        </p:nvSpPr>
        <p:spPr>
          <a:xfrm>
            <a:off x="9282394" y="4768930"/>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pencils</a:t>
            </a:r>
          </a:p>
        </p:txBody>
      </p:sp>
      <p:sp>
        <p:nvSpPr>
          <p:cNvPr id="21" name="TextBox 20">
            <a:extLst>
              <a:ext uri="{FF2B5EF4-FFF2-40B4-BE49-F238E27FC236}">
                <a16:creationId xmlns:a16="http://schemas.microsoft.com/office/drawing/2014/main" id="{8E7DBF74-E70D-42DF-9390-21CA7EA1F4E9}"/>
              </a:ext>
            </a:extLst>
          </p:cNvPr>
          <p:cNvSpPr txBox="1"/>
          <p:nvPr/>
        </p:nvSpPr>
        <p:spPr>
          <a:xfrm>
            <a:off x="7648855" y="522410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old</a:t>
            </a:r>
          </a:p>
        </p:txBody>
      </p:sp>
      <p:sp>
        <p:nvSpPr>
          <p:cNvPr id="22" name="TextBox 21">
            <a:extLst>
              <a:ext uri="{FF2B5EF4-FFF2-40B4-BE49-F238E27FC236}">
                <a16:creationId xmlns:a16="http://schemas.microsoft.com/office/drawing/2014/main" id="{FD85A5B2-97E8-44F9-A2F3-FDA6177BCA52}"/>
              </a:ext>
            </a:extLst>
          </p:cNvPr>
          <p:cNvSpPr txBox="1"/>
          <p:nvPr/>
        </p:nvSpPr>
        <p:spPr>
          <a:xfrm>
            <a:off x="7819876" y="569446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rarely</a:t>
            </a:r>
          </a:p>
        </p:txBody>
      </p:sp>
      <p:sp>
        <p:nvSpPr>
          <p:cNvPr id="23" name="TextBox 22">
            <a:extLst>
              <a:ext uri="{FF2B5EF4-FFF2-40B4-BE49-F238E27FC236}">
                <a16:creationId xmlns:a16="http://schemas.microsoft.com/office/drawing/2014/main" id="{8826F35F-C840-44BD-874D-A288C07E1955}"/>
              </a:ext>
            </a:extLst>
          </p:cNvPr>
          <p:cNvSpPr txBox="1"/>
          <p:nvPr/>
        </p:nvSpPr>
        <p:spPr>
          <a:xfrm>
            <a:off x="9713688" y="5675427"/>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strict</a:t>
            </a:r>
          </a:p>
        </p:txBody>
      </p:sp>
    </p:spTree>
    <p:extLst>
      <p:ext uri="{BB962C8B-B14F-4D97-AF65-F5344CB8AC3E}">
        <p14:creationId xmlns:p14="http://schemas.microsoft.com/office/powerpoint/2010/main" val="30127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3321958326"/>
              </p:ext>
            </p:extLst>
          </p:nvPr>
        </p:nvGraphicFramePr>
        <p:xfrm>
          <a:off x="430968" y="2205745"/>
          <a:ext cx="10410584" cy="3770939"/>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look for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find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play</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(plural)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which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1_quinze.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2_chercher.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3_ils.wav"/>
            </a:hlinkClick>
            <a:extLst>
              <a:ext uri="{FF2B5EF4-FFF2-40B4-BE49-F238E27FC236}">
                <a16:creationId xmlns:a16="http://schemas.microsoft.com/office/drawing/2014/main" id="{01CC2E26-13CF-4F85-819C-F4E7E8906553}"/>
              </a:ext>
            </a:extLst>
          </p:cNvPr>
          <p:cNvSpPr/>
          <p:nvPr/>
        </p:nvSpPr>
        <p:spPr>
          <a:xfrm>
            <a:off x="553965" y="45335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4_qui.wav"/>
            </a:hlinkClick>
            <a:extLst>
              <a:ext uri="{FF2B5EF4-FFF2-40B4-BE49-F238E27FC236}">
                <a16:creationId xmlns:a16="http://schemas.microsoft.com/office/drawing/2014/main" id="{38586378-39B8-4178-BE89-C951F6DBEA88}"/>
              </a:ext>
            </a:extLst>
          </p:cNvPr>
          <p:cNvSpPr/>
          <p:nvPr/>
        </p:nvSpPr>
        <p:spPr>
          <a:xfrm>
            <a:off x="557763" y="537334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an</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oval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 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ovale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It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small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space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 petit 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The doctor (f)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good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médecin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green bedroom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Madame Pau is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brave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Mrs Pau is  _______________.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I’m doing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difficult task</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The doctor (m)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old.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médecin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blue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eyes.		.	Il a 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yeux</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Today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Monday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speaks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French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parle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AD87CCDC-A5D7-4D3A-9577-8E54182BDBDC}"/>
              </a:ext>
            </a:extLst>
          </p:cNvPr>
          <p:cNvSpPr txBox="1"/>
          <p:nvPr/>
        </p:nvSpPr>
        <p:spPr>
          <a:xfrm>
            <a:off x="5286655" y="185225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10" name="TextBox 9">
            <a:extLst>
              <a:ext uri="{FF2B5EF4-FFF2-40B4-BE49-F238E27FC236}">
                <a16:creationId xmlns:a16="http://schemas.microsoft.com/office/drawing/2014/main" id="{2331BF10-9E12-4B3B-8E76-1D3792B97C73}"/>
              </a:ext>
            </a:extLst>
          </p:cNvPr>
          <p:cNvSpPr txBox="1"/>
          <p:nvPr/>
        </p:nvSpPr>
        <p:spPr>
          <a:xfrm>
            <a:off x="6286780" y="185225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visage</a:t>
            </a:r>
          </a:p>
        </p:txBody>
      </p:sp>
      <p:sp>
        <p:nvSpPr>
          <p:cNvPr id="11" name="TextBox 10">
            <a:extLst>
              <a:ext uri="{FF2B5EF4-FFF2-40B4-BE49-F238E27FC236}">
                <a16:creationId xmlns:a16="http://schemas.microsoft.com/office/drawing/2014/main" id="{8CE334EE-60DA-4D3E-8214-F208334B1496}"/>
              </a:ext>
            </a:extLst>
          </p:cNvPr>
          <p:cNvSpPr txBox="1"/>
          <p:nvPr/>
        </p:nvSpPr>
        <p:spPr>
          <a:xfrm>
            <a:off x="5477155" y="2356366"/>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12" name="TextBox 11">
            <a:extLst>
              <a:ext uri="{FF2B5EF4-FFF2-40B4-BE49-F238E27FC236}">
                <a16:creationId xmlns:a16="http://schemas.microsoft.com/office/drawing/2014/main" id="{A0786386-9AF7-4048-8C93-ADCBBBBA4438}"/>
              </a:ext>
            </a:extLst>
          </p:cNvPr>
          <p:cNvSpPr txBox="1"/>
          <p:nvPr/>
        </p:nvSpPr>
        <p:spPr>
          <a:xfrm>
            <a:off x="6949706" y="2356366"/>
            <a:ext cx="147255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espace</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9F819DCC-B78D-4734-B954-C66C7B727B8E}"/>
              </a:ext>
            </a:extLst>
          </p:cNvPr>
          <p:cNvSpPr txBox="1"/>
          <p:nvPr/>
        </p:nvSpPr>
        <p:spPr>
          <a:xfrm>
            <a:off x="7201180" y="2795323"/>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bon</a:t>
            </a:r>
          </a:p>
        </p:txBody>
      </p:sp>
      <p:sp>
        <p:nvSpPr>
          <p:cNvPr id="14" name="TextBox 13">
            <a:extLst>
              <a:ext uri="{FF2B5EF4-FFF2-40B4-BE49-F238E27FC236}">
                <a16:creationId xmlns:a16="http://schemas.microsoft.com/office/drawing/2014/main" id="{76AFB4A2-B991-4EDD-B35F-548273A782DB}"/>
              </a:ext>
            </a:extLst>
          </p:cNvPr>
          <p:cNvSpPr txBox="1"/>
          <p:nvPr/>
        </p:nvSpPr>
        <p:spPr>
          <a:xfrm>
            <a:off x="6081505" y="3256988"/>
            <a:ext cx="173640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chambre</a:t>
            </a:r>
            <a:endParaRPr lang="en-GB" sz="2400" b="1" dirty="0">
              <a:solidFill>
                <a:srgbClr val="FF0066"/>
              </a:solidFill>
              <a:latin typeface="Century Gothic" panose="020B0502020202020204" pitchFamily="34" charset="0"/>
            </a:endParaRPr>
          </a:p>
        </p:txBody>
      </p:sp>
      <p:sp>
        <p:nvSpPr>
          <p:cNvPr id="15" name="TextBox 14">
            <a:extLst>
              <a:ext uri="{FF2B5EF4-FFF2-40B4-BE49-F238E27FC236}">
                <a16:creationId xmlns:a16="http://schemas.microsoft.com/office/drawing/2014/main" id="{05884FF3-CA07-424F-BF5D-8BF67AEB4655}"/>
              </a:ext>
            </a:extLst>
          </p:cNvPr>
          <p:cNvSpPr txBox="1"/>
          <p:nvPr/>
        </p:nvSpPr>
        <p:spPr>
          <a:xfrm>
            <a:off x="7413861" y="3256988"/>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vert</a:t>
            </a:r>
          </a:p>
        </p:txBody>
      </p:sp>
      <p:sp>
        <p:nvSpPr>
          <p:cNvPr id="16" name="TextBox 15">
            <a:extLst>
              <a:ext uri="{FF2B5EF4-FFF2-40B4-BE49-F238E27FC236}">
                <a16:creationId xmlns:a16="http://schemas.microsoft.com/office/drawing/2014/main" id="{463C41AF-A9FA-47C3-A2C7-09351A0045EC}"/>
              </a:ext>
            </a:extLst>
          </p:cNvPr>
          <p:cNvSpPr txBox="1"/>
          <p:nvPr/>
        </p:nvSpPr>
        <p:spPr>
          <a:xfrm>
            <a:off x="6506135" y="3695313"/>
            <a:ext cx="207589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courageuse</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27428158-1EE3-4095-A0E4-6E8639D12A8F}"/>
              </a:ext>
            </a:extLst>
          </p:cNvPr>
          <p:cNvSpPr txBox="1"/>
          <p:nvPr/>
        </p:nvSpPr>
        <p:spPr>
          <a:xfrm>
            <a:off x="6393260" y="4160811"/>
            <a:ext cx="147255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tâche</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E9BDEF92-E323-4400-BFF0-A007768270D2}"/>
              </a:ext>
            </a:extLst>
          </p:cNvPr>
          <p:cNvSpPr txBox="1"/>
          <p:nvPr/>
        </p:nvSpPr>
        <p:spPr>
          <a:xfrm>
            <a:off x="7685981" y="4180318"/>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difficile</a:t>
            </a:r>
          </a:p>
        </p:txBody>
      </p:sp>
      <p:sp>
        <p:nvSpPr>
          <p:cNvPr id="19" name="TextBox 18">
            <a:extLst>
              <a:ext uri="{FF2B5EF4-FFF2-40B4-BE49-F238E27FC236}">
                <a16:creationId xmlns:a16="http://schemas.microsoft.com/office/drawing/2014/main" id="{FD1167C8-9814-40E7-9227-CF59F76AFB7F}"/>
              </a:ext>
            </a:extLst>
          </p:cNvPr>
          <p:cNvSpPr txBox="1"/>
          <p:nvPr/>
        </p:nvSpPr>
        <p:spPr>
          <a:xfrm>
            <a:off x="7109474" y="4641983"/>
            <a:ext cx="147255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vieux</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FA6D8A05-AE02-4541-94BF-7C391222BF77}"/>
              </a:ext>
            </a:extLst>
          </p:cNvPr>
          <p:cNvSpPr txBox="1"/>
          <p:nvPr/>
        </p:nvSpPr>
        <p:spPr>
          <a:xfrm>
            <a:off x="5343392" y="5091393"/>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les</a:t>
            </a:r>
          </a:p>
        </p:txBody>
      </p:sp>
      <p:sp>
        <p:nvSpPr>
          <p:cNvPr id="21" name="TextBox 20">
            <a:extLst>
              <a:ext uri="{FF2B5EF4-FFF2-40B4-BE49-F238E27FC236}">
                <a16:creationId xmlns:a16="http://schemas.microsoft.com/office/drawing/2014/main" id="{8DE51AAF-ABC8-4AE3-87DC-ACA96F69C745}"/>
              </a:ext>
            </a:extLst>
          </p:cNvPr>
          <p:cNvSpPr txBox="1"/>
          <p:nvPr/>
        </p:nvSpPr>
        <p:spPr>
          <a:xfrm>
            <a:off x="6949705" y="5081640"/>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bleus</a:t>
            </a:r>
          </a:p>
        </p:txBody>
      </p:sp>
      <p:sp>
        <p:nvSpPr>
          <p:cNvPr id="22" name="TextBox 21">
            <a:extLst>
              <a:ext uri="{FF2B5EF4-FFF2-40B4-BE49-F238E27FC236}">
                <a16:creationId xmlns:a16="http://schemas.microsoft.com/office/drawing/2014/main" id="{83BDCC4E-1647-400F-815D-301630953032}"/>
              </a:ext>
            </a:extLst>
          </p:cNvPr>
          <p:cNvSpPr txBox="1"/>
          <p:nvPr/>
        </p:nvSpPr>
        <p:spPr>
          <a:xfrm>
            <a:off x="4633065" y="5527428"/>
            <a:ext cx="212614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Aujourd’hui</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F5F2F122-7B10-49D9-BF88-EB55029EF872}"/>
              </a:ext>
            </a:extLst>
          </p:cNvPr>
          <p:cNvSpPr txBox="1"/>
          <p:nvPr/>
        </p:nvSpPr>
        <p:spPr>
          <a:xfrm>
            <a:off x="7395305" y="5540804"/>
            <a:ext cx="147255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lundi</a:t>
            </a:r>
            <a:endParaRPr lang="en-GB" sz="24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DD212A75-0087-42BE-91ED-9B24E6C6416F}"/>
              </a:ext>
            </a:extLst>
          </p:cNvPr>
          <p:cNvSpPr txBox="1"/>
          <p:nvPr/>
        </p:nvSpPr>
        <p:spPr>
          <a:xfrm>
            <a:off x="4768615" y="5994658"/>
            <a:ext cx="147255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Non</a:t>
            </a:r>
          </a:p>
        </p:txBody>
      </p:sp>
      <p:sp>
        <p:nvSpPr>
          <p:cNvPr id="25" name="TextBox 24">
            <a:extLst>
              <a:ext uri="{FF2B5EF4-FFF2-40B4-BE49-F238E27FC236}">
                <a16:creationId xmlns:a16="http://schemas.microsoft.com/office/drawing/2014/main" id="{285C9654-F421-45E0-9FBD-5AF4F57F0EFE}"/>
              </a:ext>
            </a:extLst>
          </p:cNvPr>
          <p:cNvSpPr txBox="1"/>
          <p:nvPr/>
        </p:nvSpPr>
        <p:spPr>
          <a:xfrm>
            <a:off x="6778749" y="5994657"/>
            <a:ext cx="1472551"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français</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34565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093235" y="-53346"/>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2874583" y="-53346"/>
            <a:ext cx="6718506"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8966060-81A1-4487-9212-C4EED7E81F7F}"/>
              </a:ext>
            </a:extLst>
          </p:cNvPr>
          <p:cNvGraphicFramePr>
            <a:graphicFrameLocks noGrp="1"/>
          </p:cNvGraphicFramePr>
          <p:nvPr/>
        </p:nvGraphicFramePr>
        <p:xfrm>
          <a:off x="1328820" y="421920"/>
          <a:ext cx="9810033" cy="6248400"/>
        </p:xfrm>
        <a:graphic>
          <a:graphicData uri="http://schemas.openxmlformats.org/drawingml/2006/table">
            <a:tbl>
              <a:tblPr firstRow="1" firstCol="1" bandRow="1"/>
              <a:tblGrid>
                <a:gridCol w="457695">
                  <a:extLst>
                    <a:ext uri="{9D8B030D-6E8A-4147-A177-3AD203B41FA5}">
                      <a16:colId xmlns:a16="http://schemas.microsoft.com/office/drawing/2014/main" val="1149303594"/>
                    </a:ext>
                  </a:extLst>
                </a:gridCol>
                <a:gridCol w="2081624">
                  <a:extLst>
                    <a:ext uri="{9D8B030D-6E8A-4147-A177-3AD203B41FA5}">
                      <a16:colId xmlns:a16="http://schemas.microsoft.com/office/drawing/2014/main" val="1420969906"/>
                    </a:ext>
                  </a:extLst>
                </a:gridCol>
                <a:gridCol w="2083498">
                  <a:extLst>
                    <a:ext uri="{9D8B030D-6E8A-4147-A177-3AD203B41FA5}">
                      <a16:colId xmlns:a16="http://schemas.microsoft.com/office/drawing/2014/main" val="865908690"/>
                    </a:ext>
                  </a:extLst>
                </a:gridCol>
                <a:gridCol w="307938">
                  <a:extLst>
                    <a:ext uri="{9D8B030D-6E8A-4147-A177-3AD203B41FA5}">
                      <a16:colId xmlns:a16="http://schemas.microsoft.com/office/drawing/2014/main" val="1794277663"/>
                    </a:ext>
                  </a:extLst>
                </a:gridCol>
                <a:gridCol w="463310">
                  <a:extLst>
                    <a:ext uri="{9D8B030D-6E8A-4147-A177-3AD203B41FA5}">
                      <a16:colId xmlns:a16="http://schemas.microsoft.com/office/drawing/2014/main" val="3848634413"/>
                    </a:ext>
                  </a:extLst>
                </a:gridCol>
                <a:gridCol w="2207984">
                  <a:extLst>
                    <a:ext uri="{9D8B030D-6E8A-4147-A177-3AD203B41FA5}">
                      <a16:colId xmlns:a16="http://schemas.microsoft.com/office/drawing/2014/main" val="2695728451"/>
                    </a:ext>
                  </a:extLst>
                </a:gridCol>
                <a:gridCol w="2207984">
                  <a:extLst>
                    <a:ext uri="{9D8B030D-6E8A-4147-A177-3AD203B41FA5}">
                      <a16:colId xmlns:a16="http://schemas.microsoft.com/office/drawing/2014/main" val="161732094"/>
                    </a:ext>
                  </a:extLst>
                </a:gridCol>
              </a:tblGrid>
              <a:tr h="1493662">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drôle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avons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chaise.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92420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inquiètes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ensemble.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21802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triste.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…as un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exercice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635190"/>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5F3DB39E-3D0D-4D9D-BE9F-585BD05CD017}"/>
              </a:ext>
            </a:extLst>
          </p:cNvPr>
          <p:cNvSpPr/>
          <p:nvPr/>
        </p:nvSpPr>
        <p:spPr>
          <a:xfrm>
            <a:off x="3397250" y="460792"/>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pic>
        <p:nvPicPr>
          <p:cNvPr id="10" name="Graphic 9" descr="Close">
            <a:extLst>
              <a:ext uri="{FF2B5EF4-FFF2-40B4-BE49-F238E27FC236}">
                <a16:creationId xmlns:a16="http://schemas.microsoft.com/office/drawing/2014/main" id="{1F223361-44B0-436D-9245-74F3B4766A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7606" y="1149328"/>
            <a:ext cx="259625" cy="259625"/>
          </a:xfrm>
          <a:prstGeom prst="rect">
            <a:avLst/>
          </a:prstGeom>
        </p:spPr>
      </p:pic>
      <p:pic>
        <p:nvPicPr>
          <p:cNvPr id="11" name="Graphic 10" descr="Close">
            <a:extLst>
              <a:ext uri="{FF2B5EF4-FFF2-40B4-BE49-F238E27FC236}">
                <a16:creationId xmlns:a16="http://schemas.microsoft.com/office/drawing/2014/main" id="{D686B6B7-3117-43C8-8D60-83ECEE34F8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0499" y="4360484"/>
            <a:ext cx="259625" cy="259625"/>
          </a:xfrm>
          <a:prstGeom prst="rect">
            <a:avLst/>
          </a:prstGeom>
        </p:spPr>
      </p:pic>
      <p:pic>
        <p:nvPicPr>
          <p:cNvPr id="12" name="Graphic 11" descr="Close">
            <a:extLst>
              <a:ext uri="{FF2B5EF4-FFF2-40B4-BE49-F238E27FC236}">
                <a16:creationId xmlns:a16="http://schemas.microsoft.com/office/drawing/2014/main" id="{52C0AEA1-9352-4D5D-829E-9EAEB1D3B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7606" y="4620109"/>
            <a:ext cx="259625" cy="259625"/>
          </a:xfrm>
          <a:prstGeom prst="rect">
            <a:avLst/>
          </a:prstGeom>
        </p:spPr>
      </p:pic>
      <p:pic>
        <p:nvPicPr>
          <p:cNvPr id="13" name="Graphic 12" descr="Close">
            <a:extLst>
              <a:ext uri="{FF2B5EF4-FFF2-40B4-BE49-F238E27FC236}">
                <a16:creationId xmlns:a16="http://schemas.microsoft.com/office/drawing/2014/main" id="{AEA20B62-290E-4C7E-9271-B70622325F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8001" y="1588709"/>
            <a:ext cx="259625" cy="259625"/>
          </a:xfrm>
          <a:prstGeom prst="rect">
            <a:avLst/>
          </a:prstGeom>
        </p:spPr>
      </p:pic>
      <p:pic>
        <p:nvPicPr>
          <p:cNvPr id="14" name="Graphic 13" descr="Close">
            <a:extLst>
              <a:ext uri="{FF2B5EF4-FFF2-40B4-BE49-F238E27FC236}">
                <a16:creationId xmlns:a16="http://schemas.microsoft.com/office/drawing/2014/main" id="{ED83317E-26FB-4DBA-94C3-D2774BA31E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8001" y="4066376"/>
            <a:ext cx="259625" cy="259625"/>
          </a:xfrm>
          <a:prstGeom prst="rect">
            <a:avLst/>
          </a:prstGeom>
        </p:spPr>
      </p:pic>
      <p:pic>
        <p:nvPicPr>
          <p:cNvPr id="15" name="Graphic 14" descr="Close">
            <a:extLst>
              <a:ext uri="{FF2B5EF4-FFF2-40B4-BE49-F238E27FC236}">
                <a16:creationId xmlns:a16="http://schemas.microsoft.com/office/drawing/2014/main" id="{CDC75BFD-E9B6-4338-9E87-3665167D88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8001" y="4971566"/>
            <a:ext cx="259625" cy="259625"/>
          </a:xfrm>
          <a:prstGeom prst="rect">
            <a:avLst/>
          </a:prstGeom>
        </p:spPr>
      </p:pic>
    </p:spTree>
    <p:extLst>
      <p:ext uri="{BB962C8B-B14F-4D97-AF65-F5344CB8AC3E}">
        <p14:creationId xmlns:p14="http://schemas.microsoft.com/office/powerpoint/2010/main" val="58488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634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4BAD106-F23B-4B55-A749-CF973E7F7A5A}"/>
              </a:ext>
            </a:extLst>
          </p:cNvPr>
          <p:cNvGraphicFramePr>
            <a:graphicFrameLocks noGrp="1"/>
          </p:cNvGraphicFramePr>
          <p:nvPr/>
        </p:nvGraphicFramePr>
        <p:xfrm>
          <a:off x="1432630" y="1101542"/>
          <a:ext cx="6361992" cy="1560830"/>
        </p:xfrm>
        <a:graphic>
          <a:graphicData uri="http://schemas.openxmlformats.org/drawingml/2006/table">
            <a:tbl>
              <a:tblPr firstRow="1" firstCol="1" bandRow="1"/>
              <a:tblGrid>
                <a:gridCol w="1237030">
                  <a:extLst>
                    <a:ext uri="{9D8B030D-6E8A-4147-A177-3AD203B41FA5}">
                      <a16:colId xmlns:a16="http://schemas.microsoft.com/office/drawing/2014/main" val="3873307135"/>
                    </a:ext>
                  </a:extLst>
                </a:gridCol>
                <a:gridCol w="2429637">
                  <a:extLst>
                    <a:ext uri="{9D8B030D-6E8A-4147-A177-3AD203B41FA5}">
                      <a16:colId xmlns:a16="http://schemas.microsoft.com/office/drawing/2014/main" val="43945803"/>
                    </a:ext>
                  </a:extLst>
                </a:gridCol>
                <a:gridCol w="2695325">
                  <a:extLst>
                    <a:ext uri="{9D8B030D-6E8A-4147-A177-3AD203B41FA5}">
                      <a16:colId xmlns:a16="http://schemas.microsoft.com/office/drawing/2014/main" val="581187751"/>
                    </a:ext>
                  </a:extLst>
                </a:gridCol>
              </a:tblGrid>
              <a:tr h="58674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heureuses.</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115528"/>
                  </a:ext>
                </a:extLst>
              </a:tr>
              <a:tr h="59055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perdus.	</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887459"/>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7639C382-4DD4-4D55-9FDC-0E07D61596A1}"/>
              </a:ext>
            </a:extLst>
          </p:cNvPr>
          <p:cNvSpPr/>
          <p:nvPr/>
        </p:nvSpPr>
        <p:spPr>
          <a:xfrm>
            <a:off x="4033715" y="1916722"/>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3" name="Right Brace 12" descr="right brace to connect possible answers with the question">
            <a:extLst>
              <a:ext uri="{FF2B5EF4-FFF2-40B4-BE49-F238E27FC236}">
                <a16:creationId xmlns:a16="http://schemas.microsoft.com/office/drawing/2014/main" id="{A78895BC-03D6-4DC9-815D-6D696D98FA3F}"/>
              </a:ext>
            </a:extLst>
          </p:cNvPr>
          <p:cNvSpPr/>
          <p:nvPr/>
        </p:nvSpPr>
        <p:spPr>
          <a:xfrm>
            <a:off x="4052507" y="1145249"/>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278966" y="2894154"/>
            <a:ext cx="7766538"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nvGraphicFramePr>
        <p:xfrm>
          <a:off x="1432630" y="3547065"/>
          <a:ext cx="9656373" cy="1923288"/>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livre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amusant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belles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tortues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pic>
        <p:nvPicPr>
          <p:cNvPr id="14" name="Graphic 13" descr="Close">
            <a:extLst>
              <a:ext uri="{FF2B5EF4-FFF2-40B4-BE49-F238E27FC236}">
                <a16:creationId xmlns:a16="http://schemas.microsoft.com/office/drawing/2014/main" id="{441844FA-7228-4624-952E-EC248264EC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8577" y="1603282"/>
            <a:ext cx="259625" cy="259625"/>
          </a:xfrm>
          <a:prstGeom prst="rect">
            <a:avLst/>
          </a:prstGeom>
        </p:spPr>
      </p:pic>
      <p:pic>
        <p:nvPicPr>
          <p:cNvPr id="15" name="Graphic 14" descr="Close">
            <a:extLst>
              <a:ext uri="{FF2B5EF4-FFF2-40B4-BE49-F238E27FC236}">
                <a16:creationId xmlns:a16="http://schemas.microsoft.com/office/drawing/2014/main" id="{380C063B-F0A7-47FB-8FA1-C14284E16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8577" y="1905626"/>
            <a:ext cx="259625" cy="259625"/>
          </a:xfrm>
          <a:prstGeom prst="rect">
            <a:avLst/>
          </a:prstGeom>
        </p:spPr>
      </p:pic>
      <p:sp>
        <p:nvSpPr>
          <p:cNvPr id="18" name="TextBox 17">
            <a:extLst>
              <a:ext uri="{FF2B5EF4-FFF2-40B4-BE49-F238E27FC236}">
                <a16:creationId xmlns:a16="http://schemas.microsoft.com/office/drawing/2014/main" id="{1420ADD5-EBA5-4250-B38E-F969419A6B7A}"/>
              </a:ext>
            </a:extLst>
          </p:cNvPr>
          <p:cNvSpPr txBox="1"/>
          <p:nvPr/>
        </p:nvSpPr>
        <p:spPr>
          <a:xfrm>
            <a:off x="5923856" y="3734865"/>
            <a:ext cx="483551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 livre </a:t>
            </a:r>
            <a:r>
              <a:rPr lang="en-GB" sz="2400" b="1" dirty="0" err="1">
                <a:solidFill>
                  <a:srgbClr val="FF0066"/>
                </a:solidFill>
                <a:latin typeface="Century Gothic" panose="020B0502020202020204" pitchFamily="34" charset="0"/>
              </a:rPr>
              <a:t>amusant</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CC11AAEE-8400-4C0A-AE2E-F932A785EC1D}"/>
              </a:ext>
            </a:extLst>
          </p:cNvPr>
          <p:cNvSpPr txBox="1"/>
          <p:nvPr/>
        </p:nvSpPr>
        <p:spPr>
          <a:xfrm>
            <a:off x="5923856" y="4713839"/>
            <a:ext cx="483551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les belles </a:t>
            </a:r>
            <a:r>
              <a:rPr lang="en-GB" sz="2400" b="1" dirty="0" err="1">
                <a:solidFill>
                  <a:srgbClr val="FF0066"/>
                </a:solidFill>
                <a:latin typeface="Century Gothic" panose="020B0502020202020204" pitchFamily="34" charset="0"/>
              </a:rPr>
              <a:t>tortues</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208504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77072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to make a question.</a:t>
            </a:r>
            <a:b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b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nvGraphicFramePr>
        <p:xfrm>
          <a:off x="1278965" y="996937"/>
          <a:ext cx="9656373" cy="2320544"/>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quoi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graphicFrame>
        <p:nvGraphicFramePr>
          <p:cNvPr id="14" name="Table 13">
            <a:extLst>
              <a:ext uri="{FF2B5EF4-FFF2-40B4-BE49-F238E27FC236}">
                <a16:creationId xmlns:a16="http://schemas.microsoft.com/office/drawing/2014/main" id="{F0854DE5-DBCC-473F-9707-AEE797902544}"/>
              </a:ext>
            </a:extLst>
          </p:cNvPr>
          <p:cNvGraphicFramePr>
            <a:graphicFrameLocks noGrp="1"/>
          </p:cNvGraphicFramePr>
          <p:nvPr/>
        </p:nvGraphicFramePr>
        <p:xfrm>
          <a:off x="821487" y="3532742"/>
          <a:ext cx="10777290" cy="3221317"/>
        </p:xfrm>
        <a:graphic>
          <a:graphicData uri="http://schemas.openxmlformats.org/drawingml/2006/table">
            <a:tbl>
              <a:tblPr firstRow="1" firstCol="1" bandRow="1"/>
              <a:tblGrid>
                <a:gridCol w="420440">
                  <a:extLst>
                    <a:ext uri="{9D8B030D-6E8A-4147-A177-3AD203B41FA5}">
                      <a16:colId xmlns:a16="http://schemas.microsoft.com/office/drawing/2014/main" val="1602804294"/>
                    </a:ext>
                  </a:extLst>
                </a:gridCol>
                <a:gridCol w="7668033">
                  <a:extLst>
                    <a:ext uri="{9D8B030D-6E8A-4147-A177-3AD203B41FA5}">
                      <a16:colId xmlns:a16="http://schemas.microsoft.com/office/drawing/2014/main" val="1790457150"/>
                    </a:ext>
                  </a:extLst>
                </a:gridCol>
                <a:gridCol w="2688817">
                  <a:extLst>
                    <a:ext uri="{9D8B030D-6E8A-4147-A177-3AD203B41FA5}">
                      <a16:colId xmlns:a16="http://schemas.microsoft.com/office/drawing/2014/main" val="4030763506"/>
                    </a:ext>
                  </a:extLst>
                </a:gridCol>
              </a:tblGrid>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392055"/>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Tu ___________ là. (are)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être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060639"/>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 ___________ un chapeau. (have)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957724"/>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Elles ___________ un problème. (have)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98958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Nous _______________ le 11 juillet.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être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824726"/>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 _________ un cheval.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50336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__________ des chats?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653985"/>
                  </a:ext>
                </a:extLst>
              </a:tr>
            </a:tbl>
          </a:graphicData>
        </a:graphic>
      </p:graphicFrame>
      <p:sp>
        <p:nvSpPr>
          <p:cNvPr id="4" name="Rectangle 3">
            <a:extLst>
              <a:ext uri="{FF2B5EF4-FFF2-40B4-BE49-F238E27FC236}">
                <a16:creationId xmlns:a16="http://schemas.microsoft.com/office/drawing/2014/main" id="{F0405A41-DBB0-45CE-95F0-43C7C9270BA6}"/>
              </a:ext>
            </a:extLst>
          </p:cNvPr>
          <p:cNvSpPr/>
          <p:nvPr/>
        </p:nvSpPr>
        <p:spPr>
          <a:xfrm>
            <a:off x="10707709" y="3598424"/>
            <a:ext cx="875561"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Clues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sp>
        <p:nvSpPr>
          <p:cNvPr id="13" name="TextBox 12">
            <a:extLst>
              <a:ext uri="{FF2B5EF4-FFF2-40B4-BE49-F238E27FC236}">
                <a16:creationId xmlns:a16="http://schemas.microsoft.com/office/drawing/2014/main" id="{07530650-2059-4696-8758-51A14F017ECD}"/>
              </a:ext>
            </a:extLst>
          </p:cNvPr>
          <p:cNvSpPr txBox="1"/>
          <p:nvPr/>
        </p:nvSpPr>
        <p:spPr>
          <a:xfrm>
            <a:off x="5419031" y="1305996"/>
            <a:ext cx="483551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il</a:t>
            </a:r>
            <a:r>
              <a:rPr lang="en-GB" sz="2400" b="1" dirty="0">
                <a:solidFill>
                  <a:srgbClr val="FF0066"/>
                </a:solidFill>
                <a:latin typeface="Century Gothic" panose="020B0502020202020204" pitchFamily="34" charset="0"/>
              </a:rPr>
              <a:t> a quoi ?</a:t>
            </a:r>
          </a:p>
        </p:txBody>
      </p:sp>
      <p:sp>
        <p:nvSpPr>
          <p:cNvPr id="18" name="TextBox 17">
            <a:extLst>
              <a:ext uri="{FF2B5EF4-FFF2-40B4-BE49-F238E27FC236}">
                <a16:creationId xmlns:a16="http://schemas.microsoft.com/office/drawing/2014/main" id="{CB578C22-8786-4FF4-BEAC-D2D136302E2D}"/>
              </a:ext>
            </a:extLst>
          </p:cNvPr>
          <p:cNvSpPr txBox="1"/>
          <p:nvPr/>
        </p:nvSpPr>
        <p:spPr>
          <a:xfrm>
            <a:off x="5419031" y="2429824"/>
            <a:ext cx="483551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Elle </a:t>
            </a:r>
            <a:r>
              <a:rPr lang="en-GB" sz="2400" b="1" dirty="0" err="1">
                <a:solidFill>
                  <a:srgbClr val="FF0066"/>
                </a:solidFill>
                <a:latin typeface="Century Gothic" panose="020B0502020202020204" pitchFamily="34" charset="0"/>
              </a:rPr>
              <a:t>est</a:t>
            </a:r>
            <a:r>
              <a:rPr lang="en-GB" sz="2400" b="1" dirty="0">
                <a:solidFill>
                  <a:srgbClr val="FF0066"/>
                </a:solidFill>
                <a:latin typeface="Century Gothic" panose="020B0502020202020204" pitchFamily="34" charset="0"/>
              </a:rPr>
              <a:t> qui ?</a:t>
            </a:r>
          </a:p>
        </p:txBody>
      </p:sp>
      <p:sp>
        <p:nvSpPr>
          <p:cNvPr id="19" name="TextBox 18">
            <a:extLst>
              <a:ext uri="{FF2B5EF4-FFF2-40B4-BE49-F238E27FC236}">
                <a16:creationId xmlns:a16="http://schemas.microsoft.com/office/drawing/2014/main" id="{6907636C-4E88-402A-9EB1-16CD6AC226EE}"/>
              </a:ext>
            </a:extLst>
          </p:cNvPr>
          <p:cNvSpPr txBox="1"/>
          <p:nvPr/>
        </p:nvSpPr>
        <p:spPr>
          <a:xfrm>
            <a:off x="1378669" y="3979644"/>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es</a:t>
            </a:r>
          </a:p>
        </p:txBody>
      </p:sp>
      <p:sp>
        <p:nvSpPr>
          <p:cNvPr id="21" name="TextBox 20">
            <a:extLst>
              <a:ext uri="{FF2B5EF4-FFF2-40B4-BE49-F238E27FC236}">
                <a16:creationId xmlns:a16="http://schemas.microsoft.com/office/drawing/2014/main" id="{855D2243-7944-4D93-B562-C4D07272AFB9}"/>
              </a:ext>
            </a:extLst>
          </p:cNvPr>
          <p:cNvSpPr txBox="1"/>
          <p:nvPr/>
        </p:nvSpPr>
        <p:spPr>
          <a:xfrm>
            <a:off x="1445344" y="4441309"/>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ai</a:t>
            </a:r>
          </a:p>
        </p:txBody>
      </p:sp>
      <p:sp>
        <p:nvSpPr>
          <p:cNvPr id="22" name="TextBox 21">
            <a:extLst>
              <a:ext uri="{FF2B5EF4-FFF2-40B4-BE49-F238E27FC236}">
                <a16:creationId xmlns:a16="http://schemas.microsoft.com/office/drawing/2014/main" id="{AE25774B-D4F1-4BB7-ABBF-76C36A71EEFC}"/>
              </a:ext>
            </a:extLst>
          </p:cNvPr>
          <p:cNvSpPr txBox="1"/>
          <p:nvPr/>
        </p:nvSpPr>
        <p:spPr>
          <a:xfrm>
            <a:off x="1622385" y="4893517"/>
            <a:ext cx="175329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ont</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16B7DEE2-D0A5-470E-B2A6-86EE1F4E90C4}"/>
              </a:ext>
            </a:extLst>
          </p:cNvPr>
          <p:cNvSpPr txBox="1"/>
          <p:nvPr/>
        </p:nvSpPr>
        <p:spPr>
          <a:xfrm>
            <a:off x="1931119" y="5351094"/>
            <a:ext cx="175329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sommes</a:t>
            </a:r>
            <a:endParaRPr lang="en-GB" sz="24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9F2090B0-7781-4A7C-ABD1-64C90C27AEE2}"/>
              </a:ext>
            </a:extLst>
          </p:cNvPr>
          <p:cNvSpPr txBox="1"/>
          <p:nvPr/>
        </p:nvSpPr>
        <p:spPr>
          <a:xfrm>
            <a:off x="1375071" y="5808671"/>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a:t>
            </a:r>
          </a:p>
        </p:txBody>
      </p:sp>
      <p:sp>
        <p:nvSpPr>
          <p:cNvPr id="25" name="TextBox 24">
            <a:extLst>
              <a:ext uri="{FF2B5EF4-FFF2-40B4-BE49-F238E27FC236}">
                <a16:creationId xmlns:a16="http://schemas.microsoft.com/office/drawing/2014/main" id="{2389B9E2-61B1-4374-9EE3-0433870943E0}"/>
              </a:ext>
            </a:extLst>
          </p:cNvPr>
          <p:cNvSpPr txBox="1"/>
          <p:nvPr/>
        </p:nvSpPr>
        <p:spPr>
          <a:xfrm>
            <a:off x="1622385" y="6285622"/>
            <a:ext cx="175329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avez</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2447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6" name="Picture 75">
            <a:extLst>
              <a:ext uri="{FF2B5EF4-FFF2-40B4-BE49-F238E27FC236}">
                <a16:creationId xmlns:a16="http://schemas.microsoft.com/office/drawing/2014/main" id="{9D4660C2-C70A-47B3-A6B8-73503BF96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7F770F30-CCB1-466A-A3D7-ED738F2AC876}"/>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077C6DC0-AFA0-4C98-A91B-4707ECC10DE3}"/>
              </a:ext>
            </a:extLst>
          </p:cNvPr>
          <p:cNvSpPr/>
          <p:nvPr/>
        </p:nvSpPr>
        <p:spPr>
          <a:xfrm>
            <a:off x="1142884" y="550013"/>
            <a:ext cx="9788673" cy="113678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the French article ‘the’.  The gender (and number) of the noun is provided.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DB7211BF-EC37-4A61-9407-FABF2CB07292}"/>
              </a:ext>
            </a:extLst>
          </p:cNvPr>
          <p:cNvGraphicFramePr>
            <a:graphicFrameLocks noGrp="1"/>
          </p:cNvGraphicFramePr>
          <p:nvPr/>
        </p:nvGraphicFramePr>
        <p:xfrm>
          <a:off x="1278967" y="1301564"/>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1379396879"/>
                    </a:ext>
                  </a:extLst>
                </a:gridCol>
                <a:gridCol w="6481052">
                  <a:extLst>
                    <a:ext uri="{9D8B030D-6E8A-4147-A177-3AD203B41FA5}">
                      <a16:colId xmlns:a16="http://schemas.microsoft.com/office/drawing/2014/main" val="10920693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mur (m) gris.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760339"/>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chiens (mpl) noirs.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4428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tête (f)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ovale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84025"/>
                  </a:ext>
                </a:extLst>
              </a:tr>
            </a:tbl>
          </a:graphicData>
        </a:graphic>
      </p:graphicFrame>
      <p:graphicFrame>
        <p:nvGraphicFramePr>
          <p:cNvPr id="12" name="Table 11">
            <a:extLst>
              <a:ext uri="{FF2B5EF4-FFF2-40B4-BE49-F238E27FC236}">
                <a16:creationId xmlns:a16="http://schemas.microsoft.com/office/drawing/2014/main" id="{0FB1293C-2F80-42A4-8B56-6FDF9F56A531}"/>
              </a:ext>
            </a:extLst>
          </p:cNvPr>
          <p:cNvGraphicFramePr>
            <a:graphicFrameLocks noGrp="1"/>
          </p:cNvGraphicFramePr>
          <p:nvPr/>
        </p:nvGraphicFramePr>
        <p:xfrm>
          <a:off x="1278967" y="3287592"/>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2070951337"/>
                    </a:ext>
                  </a:extLst>
                </a:gridCol>
                <a:gridCol w="6481052">
                  <a:extLst>
                    <a:ext uri="{9D8B030D-6E8A-4147-A177-3AD203B41FA5}">
                      <a16:colId xmlns:a16="http://schemas.microsoft.com/office/drawing/2014/main" val="2816907172"/>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a _______ maison. (f)</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21957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y a ________ fraises. (fpl)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93592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 village.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15921"/>
                  </a:ext>
                </a:extLst>
              </a:tr>
            </a:tbl>
          </a:graphicData>
        </a:graphic>
      </p:graphicFrame>
      <p:sp>
        <p:nvSpPr>
          <p:cNvPr id="13" name="Rectangle 12">
            <a:extLst>
              <a:ext uri="{FF2B5EF4-FFF2-40B4-BE49-F238E27FC236}">
                <a16:creationId xmlns:a16="http://schemas.microsoft.com/office/drawing/2014/main" id="{FCB96B49-EFF9-4AD2-B6D5-D76EB2D98CD0}"/>
              </a:ext>
            </a:extLst>
          </p:cNvPr>
          <p:cNvSpPr/>
          <p:nvPr/>
        </p:nvSpPr>
        <p:spPr>
          <a:xfrm>
            <a:off x="1142883" y="4531263"/>
            <a:ext cx="7754046"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quel</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or ‘quelle’. The gender of the noun is provided.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3D8DF780-3E5B-40A0-B60A-A566880D1AF3}"/>
              </a:ext>
            </a:extLst>
          </p:cNvPr>
          <p:cNvGraphicFramePr>
            <a:graphicFrameLocks noGrp="1"/>
          </p:cNvGraphicFramePr>
          <p:nvPr/>
        </p:nvGraphicFramePr>
        <p:xfrm>
          <a:off x="1278967" y="5152673"/>
          <a:ext cx="6836410" cy="684530"/>
        </p:xfrm>
        <a:graphic>
          <a:graphicData uri="http://schemas.openxmlformats.org/drawingml/2006/table">
            <a:tbl>
              <a:tblPr firstRow="1" firstCol="1" bandRow="1"/>
              <a:tblGrid>
                <a:gridCol w="355798">
                  <a:extLst>
                    <a:ext uri="{9D8B030D-6E8A-4147-A177-3AD203B41FA5}">
                      <a16:colId xmlns:a16="http://schemas.microsoft.com/office/drawing/2014/main" val="3746962003"/>
                    </a:ext>
                  </a:extLst>
                </a:gridCol>
                <a:gridCol w="6480612">
                  <a:extLst>
                    <a:ext uri="{9D8B030D-6E8A-4147-A177-3AD203B41FA5}">
                      <a16:colId xmlns:a16="http://schemas.microsoft.com/office/drawing/2014/main" val="25780729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êtes en ____________ saison (f) ?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467888"/>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 __________ jour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197537"/>
                  </a:ext>
                </a:extLst>
              </a:tr>
            </a:tbl>
          </a:graphicData>
        </a:graphic>
      </p:graphicFrame>
      <p:sp>
        <p:nvSpPr>
          <p:cNvPr id="15" name="Rectangle 14">
            <a:extLst>
              <a:ext uri="{FF2B5EF4-FFF2-40B4-BE49-F238E27FC236}">
                <a16:creationId xmlns:a16="http://schemas.microsoft.com/office/drawing/2014/main" id="{BCA26427-C897-44F7-9AD0-24F1B16B8A27}"/>
              </a:ext>
            </a:extLst>
          </p:cNvPr>
          <p:cNvSpPr/>
          <p:nvPr/>
        </p:nvSpPr>
        <p:spPr>
          <a:xfrm>
            <a:off x="1295283" y="2593352"/>
            <a:ext cx="11047661" cy="7340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the French article ‘a’ or ‘some’. The gender (and number) of the noun is provided.</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8BE36A97-E14F-409F-96BB-05CDADDD1BAF}"/>
              </a:ext>
            </a:extLst>
          </p:cNvPr>
          <p:cNvSpPr txBox="1"/>
          <p:nvPr/>
        </p:nvSpPr>
        <p:spPr>
          <a:xfrm>
            <a:off x="1213600" y="1225134"/>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a:t>
            </a:r>
          </a:p>
        </p:txBody>
      </p:sp>
      <p:sp>
        <p:nvSpPr>
          <p:cNvPr id="17" name="TextBox 16">
            <a:extLst>
              <a:ext uri="{FF2B5EF4-FFF2-40B4-BE49-F238E27FC236}">
                <a16:creationId xmlns:a16="http://schemas.microsoft.com/office/drawing/2014/main" id="{51F9B2A5-F41C-486F-967A-2E0BC4AA6EC7}"/>
              </a:ext>
            </a:extLst>
          </p:cNvPr>
          <p:cNvSpPr txBox="1"/>
          <p:nvPr/>
        </p:nvSpPr>
        <p:spPr>
          <a:xfrm>
            <a:off x="1148233" y="1553735"/>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les</a:t>
            </a:r>
          </a:p>
        </p:txBody>
      </p:sp>
      <p:sp>
        <p:nvSpPr>
          <p:cNvPr id="18" name="TextBox 17">
            <a:extLst>
              <a:ext uri="{FF2B5EF4-FFF2-40B4-BE49-F238E27FC236}">
                <a16:creationId xmlns:a16="http://schemas.microsoft.com/office/drawing/2014/main" id="{5D00E5D9-EDE8-40EC-9A3B-49448B6B023C}"/>
              </a:ext>
            </a:extLst>
          </p:cNvPr>
          <p:cNvSpPr txBox="1"/>
          <p:nvPr/>
        </p:nvSpPr>
        <p:spPr>
          <a:xfrm>
            <a:off x="1142883" y="1893006"/>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a:t>
            </a:r>
          </a:p>
        </p:txBody>
      </p:sp>
      <p:sp>
        <p:nvSpPr>
          <p:cNvPr id="19" name="TextBox 18">
            <a:extLst>
              <a:ext uri="{FF2B5EF4-FFF2-40B4-BE49-F238E27FC236}">
                <a16:creationId xmlns:a16="http://schemas.microsoft.com/office/drawing/2014/main" id="{BDD4305A-C5DE-4EDC-B065-226E1F6BE175}"/>
              </a:ext>
            </a:extLst>
          </p:cNvPr>
          <p:cNvSpPr txBox="1"/>
          <p:nvPr/>
        </p:nvSpPr>
        <p:spPr>
          <a:xfrm>
            <a:off x="1654894" y="3219264"/>
            <a:ext cx="175329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9133DC04-0037-4D72-94C8-9A9583045AEF}"/>
              </a:ext>
            </a:extLst>
          </p:cNvPr>
          <p:cNvSpPr txBox="1"/>
          <p:nvPr/>
        </p:nvSpPr>
        <p:spPr>
          <a:xfrm>
            <a:off x="1873969" y="3541360"/>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des</a:t>
            </a:r>
          </a:p>
        </p:txBody>
      </p:sp>
      <p:sp>
        <p:nvSpPr>
          <p:cNvPr id="21" name="TextBox 20">
            <a:extLst>
              <a:ext uri="{FF2B5EF4-FFF2-40B4-BE49-F238E27FC236}">
                <a16:creationId xmlns:a16="http://schemas.microsoft.com/office/drawing/2014/main" id="{78A42691-7396-447E-8938-C96F926B9B7B}"/>
              </a:ext>
            </a:extLst>
          </p:cNvPr>
          <p:cNvSpPr txBox="1"/>
          <p:nvPr/>
        </p:nvSpPr>
        <p:spPr>
          <a:xfrm>
            <a:off x="2014624" y="3902436"/>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22" name="TextBox 21">
            <a:extLst>
              <a:ext uri="{FF2B5EF4-FFF2-40B4-BE49-F238E27FC236}">
                <a16:creationId xmlns:a16="http://schemas.microsoft.com/office/drawing/2014/main" id="{AB354545-5CDA-46E2-B26D-99F3A5D369F7}"/>
              </a:ext>
            </a:extLst>
          </p:cNvPr>
          <p:cNvSpPr txBox="1"/>
          <p:nvPr/>
        </p:nvSpPr>
        <p:spPr>
          <a:xfrm>
            <a:off x="3169369" y="5085682"/>
            <a:ext cx="175329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quelle</a:t>
            </a:r>
          </a:p>
        </p:txBody>
      </p:sp>
      <p:sp>
        <p:nvSpPr>
          <p:cNvPr id="23" name="TextBox 22">
            <a:extLst>
              <a:ext uri="{FF2B5EF4-FFF2-40B4-BE49-F238E27FC236}">
                <a16:creationId xmlns:a16="http://schemas.microsoft.com/office/drawing/2014/main" id="{925FEB36-D951-4E63-839A-0AECAFA0CC64}"/>
              </a:ext>
            </a:extLst>
          </p:cNvPr>
          <p:cNvSpPr txBox="1"/>
          <p:nvPr/>
        </p:nvSpPr>
        <p:spPr>
          <a:xfrm>
            <a:off x="2090247" y="5442529"/>
            <a:ext cx="175329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quel</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5985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730388278"/>
              </p:ext>
            </p:extLst>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ready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worried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heavy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naughty</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funny</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careful</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slow</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prefer</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think</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wear</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a:t>
                      </a: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pronounce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simple</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special</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alone</a:t>
                      </a:r>
                      <a:endParaRPr lang="en-GB" sz="16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serious</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5_pret.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6_prudent.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7_prononcer.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8_seul.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3453562739"/>
              </p:ext>
            </p:extLst>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1b_mars.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2b_quand.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3b_bureau.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4_le_nez.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696257909"/>
              </p:ext>
            </p:extLst>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5_ordinateur.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6_dimanche.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7b_seize.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8b_la_mere.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Il</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les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cheveux</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crépus</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He has _____________ hair.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La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professeure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nouvelle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idée.	The teacher has a ________ idea.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Tu as un </a:t>
            </a:r>
            <a:r>
              <a:rPr lang="es-ES_tradnl" sz="2000" b="1"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nez</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b="1"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rond</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You have a ___________ 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Il y a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treize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cahiers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Décembre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beau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mois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December is a ____________ ___________.</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Elle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toujours</a:t>
            </a:r>
            <a:r>
              <a:rPr lang="en-GB"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très</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sérieuse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She is ____________ __________ 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Il a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beaucoup de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stylos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Does he have ________________________?.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Il y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crayons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There are _______ ______________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vieille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fenêtre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 an ___________ 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Monsieur Dupont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rarement</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strict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Mr Pau is  __________ ________________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61802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an</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oval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_____ 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ovale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It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small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space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 petit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The doctor (f)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good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La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médecin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He has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green bedroom</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Madame Pau is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brave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Mrs Pau is  _______________.		(write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I’m doing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difficult task</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Je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fais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 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The doctor (m)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old.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médecin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blue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eyes.		.	Il a 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yeux</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Monday</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 speaks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French</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parle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82062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093235" y="-53346"/>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2874583" y="-53346"/>
            <a:ext cx="6718506"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8966060-81A1-4487-9212-C4EED7E81F7F}"/>
              </a:ext>
            </a:extLst>
          </p:cNvPr>
          <p:cNvGraphicFramePr>
            <a:graphicFrameLocks noGrp="1"/>
          </p:cNvGraphicFramePr>
          <p:nvPr>
            <p:extLst>
              <p:ext uri="{D42A27DB-BD31-4B8C-83A1-F6EECF244321}">
                <p14:modId xmlns:p14="http://schemas.microsoft.com/office/powerpoint/2010/main" val="3867253934"/>
              </p:ext>
            </p:extLst>
          </p:nvPr>
        </p:nvGraphicFramePr>
        <p:xfrm>
          <a:off x="1328820" y="421920"/>
          <a:ext cx="9810033" cy="6248400"/>
        </p:xfrm>
        <a:graphic>
          <a:graphicData uri="http://schemas.openxmlformats.org/drawingml/2006/table">
            <a:tbl>
              <a:tblPr firstRow="1" firstCol="1" bandRow="1"/>
              <a:tblGrid>
                <a:gridCol w="457695">
                  <a:extLst>
                    <a:ext uri="{9D8B030D-6E8A-4147-A177-3AD203B41FA5}">
                      <a16:colId xmlns:a16="http://schemas.microsoft.com/office/drawing/2014/main" val="1149303594"/>
                    </a:ext>
                  </a:extLst>
                </a:gridCol>
                <a:gridCol w="2081624">
                  <a:extLst>
                    <a:ext uri="{9D8B030D-6E8A-4147-A177-3AD203B41FA5}">
                      <a16:colId xmlns:a16="http://schemas.microsoft.com/office/drawing/2014/main" val="1420969906"/>
                    </a:ext>
                  </a:extLst>
                </a:gridCol>
                <a:gridCol w="2083498">
                  <a:extLst>
                    <a:ext uri="{9D8B030D-6E8A-4147-A177-3AD203B41FA5}">
                      <a16:colId xmlns:a16="http://schemas.microsoft.com/office/drawing/2014/main" val="865908690"/>
                    </a:ext>
                  </a:extLst>
                </a:gridCol>
                <a:gridCol w="307938">
                  <a:extLst>
                    <a:ext uri="{9D8B030D-6E8A-4147-A177-3AD203B41FA5}">
                      <a16:colId xmlns:a16="http://schemas.microsoft.com/office/drawing/2014/main" val="1794277663"/>
                    </a:ext>
                  </a:extLst>
                </a:gridCol>
                <a:gridCol w="463310">
                  <a:extLst>
                    <a:ext uri="{9D8B030D-6E8A-4147-A177-3AD203B41FA5}">
                      <a16:colId xmlns:a16="http://schemas.microsoft.com/office/drawing/2014/main" val="3848634413"/>
                    </a:ext>
                  </a:extLst>
                </a:gridCol>
                <a:gridCol w="2207984">
                  <a:extLst>
                    <a:ext uri="{9D8B030D-6E8A-4147-A177-3AD203B41FA5}">
                      <a16:colId xmlns:a16="http://schemas.microsoft.com/office/drawing/2014/main" val="2695728451"/>
                    </a:ext>
                  </a:extLst>
                </a:gridCol>
                <a:gridCol w="2207984">
                  <a:extLst>
                    <a:ext uri="{9D8B030D-6E8A-4147-A177-3AD203B41FA5}">
                      <a16:colId xmlns:a16="http://schemas.microsoft.com/office/drawing/2014/main" val="161732094"/>
                    </a:ext>
                  </a:extLst>
                </a:gridCol>
              </a:tblGrid>
              <a:tr h="1493662">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drôle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avons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chaise.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92420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inquiètes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ensemble.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21802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suis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triste.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…as un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exercice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635190"/>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5F3DB39E-3D0D-4D9D-BE9F-585BD05CD017}"/>
              </a:ext>
            </a:extLst>
          </p:cNvPr>
          <p:cNvSpPr/>
          <p:nvPr/>
        </p:nvSpPr>
        <p:spPr>
          <a:xfrm>
            <a:off x="3382736" y="55077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5" name="Right Brace 14" descr="right brace to connect possible answers with the question">
            <a:extLst>
              <a:ext uri="{FF2B5EF4-FFF2-40B4-BE49-F238E27FC236}">
                <a16:creationId xmlns:a16="http://schemas.microsoft.com/office/drawing/2014/main" id="{CF82DEDE-B305-42AE-8F84-279B60C35296}"/>
              </a:ext>
            </a:extLst>
          </p:cNvPr>
          <p:cNvSpPr/>
          <p:nvPr/>
        </p:nvSpPr>
        <p:spPr>
          <a:xfrm>
            <a:off x="8237765" y="550770"/>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6" name="Right Brace 15" descr="right brace to connect possible answers with the question">
            <a:extLst>
              <a:ext uri="{FF2B5EF4-FFF2-40B4-BE49-F238E27FC236}">
                <a16:creationId xmlns:a16="http://schemas.microsoft.com/office/drawing/2014/main" id="{A31D8EBD-6EE2-4752-88E4-424BC82FA00F}"/>
              </a:ext>
            </a:extLst>
          </p:cNvPr>
          <p:cNvSpPr/>
          <p:nvPr/>
        </p:nvSpPr>
        <p:spPr>
          <a:xfrm>
            <a:off x="3382736" y="2662383"/>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8" name="Right Brace 17" descr="right brace to connect possible answers with the question">
            <a:extLst>
              <a:ext uri="{FF2B5EF4-FFF2-40B4-BE49-F238E27FC236}">
                <a16:creationId xmlns:a16="http://schemas.microsoft.com/office/drawing/2014/main" id="{0032A0AD-F584-4AD9-B094-8B2D27F10BED}"/>
              </a:ext>
            </a:extLst>
          </p:cNvPr>
          <p:cNvSpPr/>
          <p:nvPr/>
        </p:nvSpPr>
        <p:spPr>
          <a:xfrm>
            <a:off x="3382736" y="4676518"/>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9" name="Right Brace 18" descr="right brace to connect possible answers with the question">
            <a:extLst>
              <a:ext uri="{FF2B5EF4-FFF2-40B4-BE49-F238E27FC236}">
                <a16:creationId xmlns:a16="http://schemas.microsoft.com/office/drawing/2014/main" id="{885BAC8B-4628-4BFE-87CE-FC0C2D8DB250}"/>
              </a:ext>
            </a:extLst>
          </p:cNvPr>
          <p:cNvSpPr/>
          <p:nvPr/>
        </p:nvSpPr>
        <p:spPr>
          <a:xfrm>
            <a:off x="8237765" y="2662382"/>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20" name="Right Brace 19" descr="right brace to connect possible answers with the question">
            <a:extLst>
              <a:ext uri="{FF2B5EF4-FFF2-40B4-BE49-F238E27FC236}">
                <a16:creationId xmlns:a16="http://schemas.microsoft.com/office/drawing/2014/main" id="{70A3C01D-FAEB-43C4-A688-B61F8809ACC2}"/>
              </a:ext>
            </a:extLst>
          </p:cNvPr>
          <p:cNvSpPr/>
          <p:nvPr/>
        </p:nvSpPr>
        <p:spPr>
          <a:xfrm>
            <a:off x="8237765" y="466635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Tree>
    <p:extLst>
      <p:ext uri="{BB962C8B-B14F-4D97-AF65-F5344CB8AC3E}">
        <p14:creationId xmlns:p14="http://schemas.microsoft.com/office/powerpoint/2010/main" val="189946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6343"/>
          </a:xfrm>
          <a:prstGeom prst="rect">
            <a:avLst/>
          </a:prstGeom>
        </p:spPr>
        <p:txBody>
          <a:bodyPr wrap="square">
            <a:spAutoFit/>
          </a:bodyPr>
          <a:lstStyle/>
          <a:p>
            <a:pPr>
              <a:lnSpc>
                <a:spcPct val="107000"/>
              </a:lnSpc>
              <a:spcAft>
                <a:spcPts val="800"/>
              </a:spcAft>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next to </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4BAD106-F23B-4B55-A749-CF973E7F7A5A}"/>
              </a:ext>
            </a:extLst>
          </p:cNvPr>
          <p:cNvGraphicFramePr>
            <a:graphicFrameLocks noGrp="1"/>
          </p:cNvGraphicFramePr>
          <p:nvPr>
            <p:extLst>
              <p:ext uri="{D42A27DB-BD31-4B8C-83A1-F6EECF244321}">
                <p14:modId xmlns:p14="http://schemas.microsoft.com/office/powerpoint/2010/main" val="2343956294"/>
              </p:ext>
            </p:extLst>
          </p:nvPr>
        </p:nvGraphicFramePr>
        <p:xfrm>
          <a:off x="1432630" y="1101542"/>
          <a:ext cx="6361992" cy="1560830"/>
        </p:xfrm>
        <a:graphic>
          <a:graphicData uri="http://schemas.openxmlformats.org/drawingml/2006/table">
            <a:tbl>
              <a:tblPr firstRow="1" firstCol="1" bandRow="1"/>
              <a:tblGrid>
                <a:gridCol w="1237030">
                  <a:extLst>
                    <a:ext uri="{9D8B030D-6E8A-4147-A177-3AD203B41FA5}">
                      <a16:colId xmlns:a16="http://schemas.microsoft.com/office/drawing/2014/main" val="3873307135"/>
                    </a:ext>
                  </a:extLst>
                </a:gridCol>
                <a:gridCol w="2429637">
                  <a:extLst>
                    <a:ext uri="{9D8B030D-6E8A-4147-A177-3AD203B41FA5}">
                      <a16:colId xmlns:a16="http://schemas.microsoft.com/office/drawing/2014/main" val="43945803"/>
                    </a:ext>
                  </a:extLst>
                </a:gridCol>
                <a:gridCol w="2695325">
                  <a:extLst>
                    <a:ext uri="{9D8B030D-6E8A-4147-A177-3AD203B41FA5}">
                      <a16:colId xmlns:a16="http://schemas.microsoft.com/office/drawing/2014/main" val="581187751"/>
                    </a:ext>
                  </a:extLst>
                </a:gridCol>
              </a:tblGrid>
              <a:tr h="58674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heureuses.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115528"/>
                  </a:ext>
                </a:extLst>
              </a:tr>
              <a:tr h="59055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perdus.	</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887459"/>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7639C382-4DD4-4D55-9FDC-0E07D61596A1}"/>
              </a:ext>
            </a:extLst>
          </p:cNvPr>
          <p:cNvSpPr/>
          <p:nvPr/>
        </p:nvSpPr>
        <p:spPr>
          <a:xfrm>
            <a:off x="4033715" y="1916722"/>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ight Brace 12" descr="right brace to connect possible answers with the question">
            <a:extLst>
              <a:ext uri="{FF2B5EF4-FFF2-40B4-BE49-F238E27FC236}">
                <a16:creationId xmlns:a16="http://schemas.microsoft.com/office/drawing/2014/main" id="{A78895BC-03D6-4DC9-815D-6D696D98FA3F}"/>
              </a:ext>
            </a:extLst>
          </p:cNvPr>
          <p:cNvSpPr/>
          <p:nvPr/>
        </p:nvSpPr>
        <p:spPr>
          <a:xfrm>
            <a:off x="4052507" y="1145249"/>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F5D553A6-D554-4EFF-893E-18BF97C8693E}"/>
              </a:ext>
            </a:extLst>
          </p:cNvPr>
          <p:cNvSpPr/>
          <p:nvPr/>
        </p:nvSpPr>
        <p:spPr>
          <a:xfrm>
            <a:off x="1278966" y="2894154"/>
            <a:ext cx="7766538" cy="516360"/>
          </a:xfrm>
          <a:prstGeom prst="rect">
            <a:avLst/>
          </a:prstGeom>
        </p:spPr>
        <p:txBody>
          <a:bodyPr wrap="square">
            <a:spAutoFit/>
          </a:bodyPr>
          <a:lstStyle/>
          <a:p>
            <a:pPr>
              <a:lnSpc>
                <a:spcPct val="107000"/>
              </a:lnSpc>
              <a:spcAft>
                <a:spcPts val="800"/>
              </a:spcAft>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8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extLst>
              <p:ext uri="{D42A27DB-BD31-4B8C-83A1-F6EECF244321}">
                <p14:modId xmlns:p14="http://schemas.microsoft.com/office/powerpoint/2010/main" val="1456440714"/>
              </p:ext>
            </p:extLst>
          </p:nvPr>
        </p:nvGraphicFramePr>
        <p:xfrm>
          <a:off x="1432630" y="3547065"/>
          <a:ext cx="9656373" cy="1923288"/>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livre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amusant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belles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tortues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spTree>
    <p:extLst>
      <p:ext uri="{BB962C8B-B14F-4D97-AF65-F5344CB8AC3E}">
        <p14:creationId xmlns:p14="http://schemas.microsoft.com/office/powerpoint/2010/main" val="26134666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6134</TotalTime>
  <Words>4417</Words>
  <Application>Microsoft Office PowerPoint</Application>
  <PresentationFormat>Widescreen</PresentationFormat>
  <Paragraphs>972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MS Gothic</vt:lpstr>
      <vt:lpstr>Arial</vt:lpstr>
      <vt:lpstr>Calibri</vt:lpstr>
      <vt:lpstr>Century Gothic</vt:lpstr>
      <vt:lpstr>Modern Love</vt:lpstr>
      <vt:lpstr>Symbol</vt:lpstr>
      <vt:lpstr>Wingdings</vt:lpstr>
      <vt:lpstr>1_Office Theme</vt:lpstr>
      <vt:lpstr>Saying what I and others have</vt:lpstr>
      <vt:lpstr>écouter</vt:lpstr>
      <vt:lpstr>écouter</vt:lpstr>
      <vt:lpstr>écouter</vt:lpstr>
      <vt:lpstr>écouter</vt:lpstr>
      <vt:lpstr>lire</vt:lpstr>
      <vt:lpstr>écrire</vt:lpstr>
      <vt:lpstr>lire</vt:lpstr>
      <vt:lpstr>lire</vt:lpstr>
      <vt:lpstr>lire</vt:lpstr>
      <vt:lpstr>écrire</vt:lpstr>
      <vt:lpstr>écouter</vt:lpstr>
      <vt:lpstr>écouter</vt:lpstr>
      <vt:lpstr>Au revoir !</vt:lpstr>
      <vt:lpstr>écouter</vt:lpstr>
      <vt:lpstr>écouter</vt:lpstr>
      <vt:lpstr>écouter</vt:lpstr>
      <vt:lpstr>écouter</vt:lpstr>
      <vt:lpstr>lire</vt:lpstr>
      <vt:lpstr>écrire</vt:lpstr>
      <vt:lpstr>lire</vt:lpstr>
      <vt:lpstr>lire</vt:lpstr>
      <vt:lpstr>lire</vt:lpstr>
      <vt:lpstr>écrire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188</cp:revision>
  <dcterms:created xsi:type="dcterms:W3CDTF">2021-07-02T19:27:01Z</dcterms:created>
  <dcterms:modified xsi:type="dcterms:W3CDTF">2021-11-29T00:04:43Z</dcterms:modified>
</cp:coreProperties>
</file>