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2"/>
  </p:notesMasterIdLst>
  <p:sldIdLst>
    <p:sldId id="257" r:id="rId4"/>
    <p:sldId id="780" r:id="rId5"/>
    <p:sldId id="781" r:id="rId6"/>
    <p:sldId id="774" r:id="rId7"/>
    <p:sldId id="782" r:id="rId8"/>
    <p:sldId id="783" r:id="rId9"/>
    <p:sldId id="357" r:id="rId10"/>
    <p:sldId id="50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56639" autoAdjust="0"/>
  </p:normalViewPr>
  <p:slideViewPr>
    <p:cSldViewPr snapToGrid="0">
      <p:cViewPr>
        <p:scale>
          <a:sx n="44" d="100"/>
          <a:sy n="44" d="100"/>
        </p:scale>
        <p:origin x="3012" y="4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-606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</a:t>
            </a:r>
            <a:r>
              <a:rPr lang="en-GB" sz="2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[1235] marché [280] chercher [336] chat [3138] bouche [1838]</a:t>
            </a: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bouche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[1938]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cheveu [2296] médecin [827]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nez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[2661]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œil, yeux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[474] visage [1292]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bleu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[1216]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blond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[4585] brun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crépu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gris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[2769] long [202] marron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noir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[572] ovale &gt;5000] rond [2268] roux [-]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vert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[1060] </a:t>
            </a:r>
            <a:endParaRPr lang="fr-FR" sz="2000" b="0" i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as [8] a [8] donner [46] organiser [791] parler [106] poser [218] préparer [368] trouver [83] utiliser [345]  livre [358] question [144] phrase [2074] problème [188] sac [2343] réponse [456]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solution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[608]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court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[545]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simple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[212]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spécial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anniversaire [2043] mois [179] janvier [939] février [1139] mars [868] avril [1022] mai [943] juin [931] juillet [1326] aout [1445] septembre [944] octobre [826] novembre [982] décembre [891] quand [119]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quatorze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[3359]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[1472]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dix-sept [3812] dix-huit [3592] dix-neuf [4851]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[1273]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[1273/6/3] vingt-deux, vingt-trois vingt-quatre vingt-cinq vingt-six vingt-sept vingt-huit vingt-neuf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trente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[1646]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2-3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read aloud of a mixture of known and unknown words, with the SSC [</a:t>
            </a:r>
            <a:r>
              <a:rPr lang="en-GB" b="0" dirty="0" err="1"/>
              <a:t>ch</a:t>
            </a:r>
            <a:r>
              <a:rPr lang="en-GB" b="0" dirty="0"/>
              <a:t>] and soft [c] with an element of time pressure.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secretly selects 5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has 20 seconds to ‘find’ them all by saying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s/he pronounces inaccurately, his/her partner can impose a 2-second penalty.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When time elapses,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several rounds of activity to build up familiarity and fluency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[</a:t>
            </a:r>
            <a:r>
              <a:rPr lang="en-GB" b="0" dirty="0" err="1"/>
              <a:t>ch</a:t>
            </a:r>
            <a:r>
              <a:rPr lang="en-GB" b="0" dirty="0"/>
              <a:t>] and soft [c] sounds in a well-known tongue twister.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to listen to the tongue twister said by a native speaker at three different speeds: slow, medium,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30 seconds more to practise saying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3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this week’s vocabulary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pupils.  They write (or say) the English sentence meaning (they could do this on mini whiteboards).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sentences 1-7 and click to correct them.  The English sentence meanings appear on consecutive mouse clicks.</a:t>
            </a:r>
            <a:br>
              <a:rPr lang="en-GB" dirty="0"/>
            </a:b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 to the example. Pupils complete the sentence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2 and 3, pupils can either turn away from the board and try to write the whole sentence, or use the written support on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After each item, click to reveal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4 – 7, pupils listen and translate the full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reveal the answer each time.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The final click reveals Max.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vingt-quatre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aout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l’anniversaire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Max.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roux.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le visage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cahiers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 in sentences.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Pupils write </a:t>
            </a:r>
            <a:r>
              <a:rPr lang="en-GB" b="0" u="none" dirty="0" err="1"/>
              <a:t>vrai</a:t>
            </a:r>
            <a:r>
              <a:rPr lang="en-GB" b="0" u="none" dirty="0"/>
              <a:t> (true) or faux (false).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Extra: for the incorrect items, pupils can provide a correct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u="non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noirs.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Hervé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blonds.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a 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ovale.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Adèle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blonds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162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audio" Target="../media/audio22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5" Type="http://schemas.openxmlformats.org/officeDocument/2006/relationships/image" Target="../media/image12.gif"/><Relationship Id="rId10" Type="http://schemas.openxmlformats.org/officeDocument/2006/relationships/audio" Target="../media/audio25.wav"/><Relationship Id="rId4" Type="http://schemas.openxmlformats.org/officeDocument/2006/relationships/image" Target="../media/image8.png"/><Relationship Id="rId9" Type="http://schemas.openxmlformats.org/officeDocument/2006/relationships/audio" Target="../media/audio24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image" Target="../media/image7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9.wav"/><Relationship Id="rId11" Type="http://schemas.openxmlformats.org/officeDocument/2006/relationships/image" Target="../media/image14.png"/><Relationship Id="rId5" Type="http://schemas.openxmlformats.org/officeDocument/2006/relationships/audio" Target="../media/audio28.wav"/><Relationship Id="rId10" Type="http://schemas.openxmlformats.org/officeDocument/2006/relationships/image" Target="../media/image13.png"/><Relationship Id="rId4" Type="http://schemas.openxmlformats.org/officeDocument/2006/relationships/audio" Target="../media/audio27.wav"/><Relationship Id="rId9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98B93-6A69-4A47-BBC1-94ADD0962660}"/>
              </a:ext>
            </a:extLst>
          </p:cNvPr>
          <p:cNvSpPr txBox="1"/>
          <p:nvPr/>
        </p:nvSpPr>
        <p:spPr>
          <a:xfrm>
            <a:off x="9649838" y="6442623"/>
            <a:ext cx="2542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D9292-BC86-4300-9B19-EC2E0FEB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6" y="2039737"/>
            <a:ext cx="2664531" cy="2290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1A: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1" y="683020"/>
            <a:ext cx="1009425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et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Secrectly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choose 5 of the words. 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Your partner will try to say them within 20 seconds.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 s/he confuses [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and [c], stop him/her for a 2-second penalty!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CustomShape 2">
            <a:hlinkClick r:id="" action="ppaction://noaction">
              <a:snd r:embed="rId4" name="bouche.wav"/>
            </a:hlinkClick>
            <a:extLst>
              <a:ext uri="{FF2B5EF4-FFF2-40B4-BE49-F238E27FC236}">
                <a16:creationId xmlns:a16="http://schemas.microsoft.com/office/drawing/2014/main" id="{CA274592-C27C-40BC-AF77-2D6D8D70249C}"/>
              </a:ext>
            </a:extLst>
          </p:cNvPr>
          <p:cNvSpPr/>
          <p:nvPr/>
        </p:nvSpPr>
        <p:spPr>
          <a:xfrm rot="21146026">
            <a:off x="409285" y="2171997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bouche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1" name="CustomShape 2">
            <a:hlinkClick r:id="" action="ppaction://noaction">
              <a:snd r:embed="rId5" name="chanter.wav"/>
            </a:hlinkClick>
            <a:extLst>
              <a:ext uri="{FF2B5EF4-FFF2-40B4-BE49-F238E27FC236}">
                <a16:creationId xmlns:a16="http://schemas.microsoft.com/office/drawing/2014/main" id="{06030563-A0DB-4E37-88B7-74477A837A69}"/>
              </a:ext>
            </a:extLst>
          </p:cNvPr>
          <p:cNvSpPr/>
          <p:nvPr/>
        </p:nvSpPr>
        <p:spPr>
          <a:xfrm rot="442391">
            <a:off x="3042254" y="217539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chanter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2" name="CustomShape 2">
            <a:hlinkClick r:id="" action="ppaction://noaction">
              <a:snd r:embed="rId6" name="decembre.wav"/>
            </a:hlinkClick>
            <a:extLst>
              <a:ext uri="{FF2B5EF4-FFF2-40B4-BE49-F238E27FC236}">
                <a16:creationId xmlns:a16="http://schemas.microsoft.com/office/drawing/2014/main" id="{51FF89F5-8AC8-4FFE-8E60-4ABED357861C}"/>
              </a:ext>
            </a:extLst>
          </p:cNvPr>
          <p:cNvSpPr/>
          <p:nvPr/>
        </p:nvSpPr>
        <p:spPr>
          <a:xfrm rot="442391">
            <a:off x="8244946" y="2092128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décembre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3" name="CustomShape 2">
            <a:hlinkClick r:id="" action="ppaction://noaction">
              <a:snd r:embed="rId7" name="affiche.wav"/>
            </a:hlinkClick>
            <a:extLst>
              <a:ext uri="{FF2B5EF4-FFF2-40B4-BE49-F238E27FC236}">
                <a16:creationId xmlns:a16="http://schemas.microsoft.com/office/drawing/2014/main" id="{7A43AC54-A1A9-458D-952A-B155E7A2CE63}"/>
              </a:ext>
            </a:extLst>
          </p:cNvPr>
          <p:cNvSpPr/>
          <p:nvPr/>
        </p:nvSpPr>
        <p:spPr>
          <a:xfrm rot="21146026">
            <a:off x="5732959" y="2171997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affiche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4" name="CustomShape 2">
            <a:hlinkClick r:id="" action="ppaction://noaction">
              <a:snd r:embed="rId8" name="chocolat.wav"/>
            </a:hlinkClick>
            <a:extLst>
              <a:ext uri="{FF2B5EF4-FFF2-40B4-BE49-F238E27FC236}">
                <a16:creationId xmlns:a16="http://schemas.microsoft.com/office/drawing/2014/main" id="{9A5A1E85-F414-4AF5-BD90-AAB6B9B8CDF7}"/>
              </a:ext>
            </a:extLst>
          </p:cNvPr>
          <p:cNvSpPr/>
          <p:nvPr/>
        </p:nvSpPr>
        <p:spPr>
          <a:xfrm rot="21146026">
            <a:off x="413436" y="43204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chocolat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5" name="CustomShape 2">
            <a:hlinkClick r:id="" action="ppaction://noaction">
              <a:snd r:embed="rId9" name="exercice.wav"/>
            </a:hlinkClick>
            <a:extLst>
              <a:ext uri="{FF2B5EF4-FFF2-40B4-BE49-F238E27FC236}">
                <a16:creationId xmlns:a16="http://schemas.microsoft.com/office/drawing/2014/main" id="{7E3B3A59-C96B-427C-9D77-995E96801F73}"/>
              </a:ext>
            </a:extLst>
          </p:cNvPr>
          <p:cNvSpPr/>
          <p:nvPr/>
        </p:nvSpPr>
        <p:spPr>
          <a:xfrm rot="442391">
            <a:off x="2975841" y="424057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exercice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CustomShape 2">
            <a:hlinkClick r:id="" action="ppaction://noaction">
              <a:snd r:embed="rId10" name="cereales.wav"/>
            </a:hlinkClick>
            <a:extLst>
              <a:ext uri="{FF2B5EF4-FFF2-40B4-BE49-F238E27FC236}">
                <a16:creationId xmlns:a16="http://schemas.microsoft.com/office/drawing/2014/main" id="{C348EEFC-080C-46B9-BE32-C978F639EB3F}"/>
              </a:ext>
            </a:extLst>
          </p:cNvPr>
          <p:cNvSpPr/>
          <p:nvPr/>
        </p:nvSpPr>
        <p:spPr>
          <a:xfrm rot="442391">
            <a:off x="8249097" y="424057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céréale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7" name="CustomShape 2">
            <a:hlinkClick r:id="" action="ppaction://noaction">
              <a:snd r:embed="rId11" name="cheveux.wav"/>
            </a:hlinkClick>
            <a:extLst>
              <a:ext uri="{FF2B5EF4-FFF2-40B4-BE49-F238E27FC236}">
                <a16:creationId xmlns:a16="http://schemas.microsoft.com/office/drawing/2014/main" id="{74FA40DA-7D8E-45E9-978B-75F3BE81C65B}"/>
              </a:ext>
            </a:extLst>
          </p:cNvPr>
          <p:cNvSpPr/>
          <p:nvPr/>
        </p:nvSpPr>
        <p:spPr>
          <a:xfrm rot="21146026">
            <a:off x="5737110" y="43204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cheveux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CustomShape 2">
            <a:hlinkClick r:id="" action="ppaction://noaction">
              <a:snd r:embed="rId12" name="chapeau.wav"/>
            </a:hlinkClick>
            <a:extLst>
              <a:ext uri="{FF2B5EF4-FFF2-40B4-BE49-F238E27FC236}">
                <a16:creationId xmlns:a16="http://schemas.microsoft.com/office/drawing/2014/main" id="{C821ECAB-9D50-4CC9-AE51-00E3DA68FBC8}"/>
              </a:ext>
            </a:extLst>
          </p:cNvPr>
          <p:cNvSpPr/>
          <p:nvPr/>
        </p:nvSpPr>
        <p:spPr>
          <a:xfrm rot="442391">
            <a:off x="392296" y="3157499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chapeau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CustomShape 2">
            <a:hlinkClick r:id="" action="ppaction://noaction">
              <a:snd r:embed="rId13" name="speciale.wav"/>
            </a:hlinkClick>
            <a:extLst>
              <a:ext uri="{FF2B5EF4-FFF2-40B4-BE49-F238E27FC236}">
                <a16:creationId xmlns:a16="http://schemas.microsoft.com/office/drawing/2014/main" id="{1627AA10-32AB-4E99-8DD3-7F65D90E4F25}"/>
              </a:ext>
            </a:extLst>
          </p:cNvPr>
          <p:cNvSpPr/>
          <p:nvPr/>
        </p:nvSpPr>
        <p:spPr>
          <a:xfrm rot="21146026">
            <a:off x="2975425" y="3185759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spéciale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0" name="CustomShape 2">
            <a:hlinkClick r:id="" action="ppaction://noaction">
              <a:snd r:embed="rId14" name="espace.wav"/>
            </a:hlinkClick>
            <a:extLst>
              <a:ext uri="{FF2B5EF4-FFF2-40B4-BE49-F238E27FC236}">
                <a16:creationId xmlns:a16="http://schemas.microsoft.com/office/drawing/2014/main" id="{42D595D4-0B6A-4478-A71B-A44ACAC6AE13}"/>
              </a:ext>
            </a:extLst>
          </p:cNvPr>
          <p:cNvSpPr/>
          <p:nvPr/>
        </p:nvSpPr>
        <p:spPr>
          <a:xfrm rot="442391">
            <a:off x="5775871" y="3185626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espace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1" name="CustomShape 2">
            <a:hlinkClick r:id="" action="ppaction://noaction">
              <a:snd r:embed="rId15" name="gauche.wav"/>
            </a:hlinkClick>
            <a:extLst>
              <a:ext uri="{FF2B5EF4-FFF2-40B4-BE49-F238E27FC236}">
                <a16:creationId xmlns:a16="http://schemas.microsoft.com/office/drawing/2014/main" id="{D06EBDF4-7C88-4632-AF12-8FD9CBFAC953}"/>
              </a:ext>
            </a:extLst>
          </p:cNvPr>
          <p:cNvSpPr/>
          <p:nvPr/>
        </p:nvSpPr>
        <p:spPr>
          <a:xfrm rot="21146026">
            <a:off x="8359000" y="3213886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gauche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2" name="CustomShape 2">
            <a:hlinkClick r:id="" action="ppaction://noaction">
              <a:snd r:embed="rId16" name="centre.wav"/>
            </a:hlinkClick>
            <a:extLst>
              <a:ext uri="{FF2B5EF4-FFF2-40B4-BE49-F238E27FC236}">
                <a16:creationId xmlns:a16="http://schemas.microsoft.com/office/drawing/2014/main" id="{7A4B6FD3-92E2-4914-97E6-A70664CFD1B0}"/>
              </a:ext>
            </a:extLst>
          </p:cNvPr>
          <p:cNvSpPr/>
          <p:nvPr/>
        </p:nvSpPr>
        <p:spPr>
          <a:xfrm rot="442391">
            <a:off x="527546" y="56147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centre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3" name="CustomShape 2">
            <a:hlinkClick r:id="" action="ppaction://noaction">
              <a:snd r:embed="rId17" name="medecin.wav"/>
            </a:hlinkClick>
            <a:extLst>
              <a:ext uri="{FF2B5EF4-FFF2-40B4-BE49-F238E27FC236}">
                <a16:creationId xmlns:a16="http://schemas.microsoft.com/office/drawing/2014/main" id="{C3404A3B-440B-4C85-AF1B-393EB535A471}"/>
              </a:ext>
            </a:extLst>
          </p:cNvPr>
          <p:cNvSpPr/>
          <p:nvPr/>
        </p:nvSpPr>
        <p:spPr>
          <a:xfrm rot="21146026">
            <a:off x="3110675" y="564300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médecin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4" name="CustomShape 2">
            <a:hlinkClick r:id="" action="ppaction://noaction">
              <a:snd r:embed="rId18" name="marche.wav"/>
            </a:hlinkClick>
            <a:extLst>
              <a:ext uri="{FF2B5EF4-FFF2-40B4-BE49-F238E27FC236}">
                <a16:creationId xmlns:a16="http://schemas.microsoft.com/office/drawing/2014/main" id="{32AE19D2-D399-40D2-9792-986F52A49EFF}"/>
              </a:ext>
            </a:extLst>
          </p:cNvPr>
          <p:cNvSpPr/>
          <p:nvPr/>
        </p:nvSpPr>
        <p:spPr>
          <a:xfrm rot="442391">
            <a:off x="5911121" y="5642871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marché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5" name="CustomShape 2">
            <a:hlinkClick r:id="" action="ppaction://noaction">
              <a:snd r:embed="rId19" name="vache.wav"/>
            </a:hlinkClick>
            <a:extLst>
              <a:ext uri="{FF2B5EF4-FFF2-40B4-BE49-F238E27FC236}">
                <a16:creationId xmlns:a16="http://schemas.microsoft.com/office/drawing/2014/main" id="{C3D0DFB7-EDB4-42C0-8B55-5E2A3856D519}"/>
              </a:ext>
            </a:extLst>
          </p:cNvPr>
          <p:cNvSpPr/>
          <p:nvPr/>
        </p:nvSpPr>
        <p:spPr>
          <a:xfrm rot="21146026">
            <a:off x="8494250" y="5671131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vache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1B: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virelangue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!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vérifie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84F966-374B-40AC-B2D6-3BF2D5F0D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20" y="71250"/>
            <a:ext cx="1606650" cy="1445741"/>
          </a:xfrm>
          <a:prstGeom prst="rect">
            <a:avLst/>
          </a:prstGeom>
        </p:spPr>
      </p:pic>
      <p:sp>
        <p:nvSpPr>
          <p:cNvPr id="34" name="CustomShape 22">
            <a:hlinkClick r:id="" action="ppaction://noaction">
              <a:snd r:embed="rId5" name="virelangue2_slow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1433182" y="1836886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6" name="virelangue2_medium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2128786" y="183054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7" name="virelangue2_fast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2876828" y="183054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B3C85-EA5B-4DF4-987D-79285C9B6DE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1602" y="1363567"/>
            <a:ext cx="5095355" cy="53015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279932" y="2401067"/>
            <a:ext cx="8937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chasseur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sachant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chasser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savoir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chasser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sans son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900A9-C51E-45D6-80F6-8923EB22A362}"/>
              </a:ext>
            </a:extLst>
          </p:cNvPr>
          <p:cNvSpPr/>
          <p:nvPr/>
        </p:nvSpPr>
        <p:spPr>
          <a:xfrm>
            <a:off x="1285105" y="3426032"/>
            <a:ext cx="9659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hunter who knows how to hunt must know how to hunt without his dog.</a:t>
            </a:r>
          </a:p>
        </p:txBody>
      </p:sp>
    </p:spTree>
    <p:extLst>
      <p:ext uri="{BB962C8B-B14F-4D97-AF65-F5344CB8AC3E}">
        <p14:creationId xmlns:p14="http://schemas.microsoft.com/office/powerpoint/2010/main" val="3798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3037248" y="9744"/>
            <a:ext cx="8125560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personnes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comment ?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1" name="CustomShape 8">
            <a:extLst>
              <a:ext uri="{FF2B5EF4-FFF2-40B4-BE49-F238E27FC236}">
                <a16:creationId xmlns:a16="http://schemas.microsoft.com/office/drawing/2014/main" id="{18103AA4-E890-463B-8A40-7674A8BB7D05}"/>
              </a:ext>
            </a:extLst>
          </p:cNvPr>
          <p:cNvSpPr/>
          <p:nvPr/>
        </p:nvSpPr>
        <p:spPr>
          <a:xfrm>
            <a:off x="8445432" y="40511"/>
            <a:ext cx="4239256" cy="476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90" name="Table 5">
            <a:extLst>
              <a:ext uri="{FF2B5EF4-FFF2-40B4-BE49-F238E27FC236}">
                <a16:creationId xmlns:a16="http://schemas.microsoft.com/office/drawing/2014/main" id="{08E73310-E99B-470C-83DC-2007FBA98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543897"/>
              </p:ext>
            </p:extLst>
          </p:nvPr>
        </p:nvGraphicFramePr>
        <p:xfrm>
          <a:off x="276726" y="670395"/>
          <a:ext cx="11039048" cy="5878684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Jean-Michel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verts.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médecin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 visage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Claudine a la bouche rouge.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Adèle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Léa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noirs.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7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Pierre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courts.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1B811DDD-A285-4776-962A-45BF14DE0746}"/>
              </a:ext>
            </a:extLst>
          </p:cNvPr>
          <p:cNvSpPr txBox="1"/>
          <p:nvPr/>
        </p:nvSpPr>
        <p:spPr>
          <a:xfrm>
            <a:off x="941207" y="103398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has frizzy hair.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FE648C-F4DD-48DD-8CC5-3EAE952C4FD5}"/>
              </a:ext>
            </a:extLst>
          </p:cNvPr>
          <p:cNvSpPr txBox="1"/>
          <p:nvPr/>
        </p:nvSpPr>
        <p:spPr>
          <a:xfrm>
            <a:off x="941206" y="191026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teacher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green eyes.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4BA821-9290-4B05-9953-629D107D57A7}"/>
              </a:ext>
            </a:extLst>
          </p:cNvPr>
          <p:cNvSpPr txBox="1"/>
          <p:nvPr/>
        </p:nvSpPr>
        <p:spPr>
          <a:xfrm>
            <a:off x="876226" y="277436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doctor has a round face.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6C4F3E-AAD7-456B-B599-7DCD51D7446B}"/>
              </a:ext>
            </a:extLst>
          </p:cNvPr>
          <p:cNvSpPr txBox="1"/>
          <p:nvPr/>
        </p:nvSpPr>
        <p:spPr>
          <a:xfrm>
            <a:off x="909680" y="3636434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Claudine has a red mouth.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8A45F2-5AC8-4D52-A64D-4EDE100716E1}"/>
              </a:ext>
            </a:extLst>
          </p:cNvPr>
          <p:cNvSpPr txBox="1"/>
          <p:nvPr/>
        </p:nvSpPr>
        <p:spPr>
          <a:xfrm>
            <a:off x="909680" y="443088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has blond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hair.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9AFB25-DD86-48E4-AD30-C5E3E59054CB}"/>
              </a:ext>
            </a:extLst>
          </p:cNvPr>
          <p:cNvSpPr txBox="1"/>
          <p:nvPr/>
        </p:nvSpPr>
        <p:spPr>
          <a:xfrm>
            <a:off x="876225" y="5259150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black eyes.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30727C-C22E-48BE-956A-A931A1DD4C12}"/>
              </a:ext>
            </a:extLst>
          </p:cNvPr>
          <p:cNvSpPr txBox="1"/>
          <p:nvPr/>
        </p:nvSpPr>
        <p:spPr>
          <a:xfrm>
            <a:off x="876224" y="612432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has short hair.</a:t>
            </a:r>
          </a:p>
        </p:txBody>
      </p:sp>
    </p:spTree>
    <p:extLst>
      <p:ext uri="{BB962C8B-B14F-4D97-AF65-F5344CB8AC3E}">
        <p14:creationId xmlns:p14="http://schemas.microsoft.com/office/powerpoint/2010/main" val="2730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97528" y="28656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Pierre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82404" y="619989"/>
            <a:ext cx="629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16" descr="United, Flag, Kingdom, British, Great, Britain">
            <a:extLst>
              <a:ext uri="{FF2B5EF4-FFF2-40B4-BE49-F238E27FC236}">
                <a16:creationId xmlns:a16="http://schemas.microsoft.com/office/drawing/2014/main" id="{8B02D129-4124-47A2-8B58-BE95B912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80" y="7129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ction Button: Blank 23">
            <a:hlinkClick r:id="" action="ppaction://noaction" highlightClick="1">
              <a:snd r:embed="rId5" name="Max_exemple.wav"/>
            </a:hlinkClick>
            <a:extLst>
              <a:ext uri="{FF2B5EF4-FFF2-40B4-BE49-F238E27FC236}">
                <a16:creationId xmlns:a16="http://schemas.microsoft.com/office/drawing/2014/main" id="{1F3DA442-F5EF-4C80-BBBF-4506C3023176}"/>
              </a:ext>
            </a:extLst>
          </p:cNvPr>
          <p:cNvSpPr/>
          <p:nvPr/>
        </p:nvSpPr>
        <p:spPr>
          <a:xfrm>
            <a:off x="383856" y="197077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Max_1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2" y="257642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Max_2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4" y="31894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Max_3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4" y="38024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Max_4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3" y="442027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Max_5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3" y="5025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23B83-2A25-453D-9E25-95DEFD9549E6}"/>
              </a:ext>
            </a:extLst>
          </p:cNvPr>
          <p:cNvSpPr txBox="1"/>
          <p:nvPr/>
        </p:nvSpPr>
        <p:spPr>
          <a:xfrm>
            <a:off x="906142" y="193752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 24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August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4FCD0F-8753-4860-891F-2FA9E4A537C8}"/>
              </a:ext>
            </a:extLst>
          </p:cNvPr>
          <p:cNvSpPr/>
          <p:nvPr/>
        </p:nvSpPr>
        <p:spPr>
          <a:xfrm>
            <a:off x="2244436" y="1915845"/>
            <a:ext cx="3851564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06142" y="2579648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my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friend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Max’s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1" name="Max_6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2" y="559273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D39032-F404-4717-A0D5-827D0C27F5D0}"/>
              </a:ext>
            </a:extLst>
          </p:cNvPr>
          <p:cNvSpPr/>
          <p:nvPr/>
        </p:nvSpPr>
        <p:spPr>
          <a:xfrm>
            <a:off x="1951617" y="2570374"/>
            <a:ext cx="1145911" cy="449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21F2F6-F75C-45BA-BE79-AE2E0723DE7D}"/>
              </a:ext>
            </a:extLst>
          </p:cNvPr>
          <p:cNvSpPr/>
          <p:nvPr/>
        </p:nvSpPr>
        <p:spPr>
          <a:xfrm>
            <a:off x="4164916" y="2589317"/>
            <a:ext cx="2523392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4" y="319896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English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3477AF-475C-4892-9225-C671E1F0FE3D}"/>
              </a:ext>
            </a:extLst>
          </p:cNvPr>
          <p:cNvSpPr/>
          <p:nvPr/>
        </p:nvSpPr>
        <p:spPr>
          <a:xfrm>
            <a:off x="1675220" y="3180865"/>
            <a:ext cx="3851564" cy="419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2" y="3768032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short, red hair.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4" y="4400886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 round face.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4" y="4968487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his bag he has some exercise books, some pencils and a pen.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90953" y="5602811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 bottle and a banana, too.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B935428-4D13-488C-918E-8AB0234D2908}"/>
              </a:ext>
            </a:extLst>
          </p:cNvPr>
          <p:cNvSpPr/>
          <p:nvPr/>
        </p:nvSpPr>
        <p:spPr>
          <a:xfrm>
            <a:off x="962483" y="3818274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E167A88-A46E-4BA6-AA1E-E953DEAF6370}"/>
              </a:ext>
            </a:extLst>
          </p:cNvPr>
          <p:cNvSpPr/>
          <p:nvPr/>
        </p:nvSpPr>
        <p:spPr>
          <a:xfrm>
            <a:off x="962482" y="4447306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4B96D3-F23E-4A15-A999-BA8F57D8C03B}"/>
              </a:ext>
            </a:extLst>
          </p:cNvPr>
          <p:cNvSpPr/>
          <p:nvPr/>
        </p:nvSpPr>
        <p:spPr>
          <a:xfrm>
            <a:off x="917334" y="5028372"/>
            <a:ext cx="1086217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2AC936-8876-46E2-93B0-8329A45BABD9}"/>
              </a:ext>
            </a:extLst>
          </p:cNvPr>
          <p:cNvSpPr/>
          <p:nvPr/>
        </p:nvSpPr>
        <p:spPr>
          <a:xfrm>
            <a:off x="962482" y="5609438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72F94921-7CF2-41C7-9467-B700237E2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30076" y="290161"/>
            <a:ext cx="1686364" cy="196997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16062F1-7506-479A-99EF-4A38307922AA}"/>
              </a:ext>
            </a:extLst>
          </p:cNvPr>
          <p:cNvSpPr txBox="1"/>
          <p:nvPr/>
        </p:nvSpPr>
        <p:spPr>
          <a:xfrm>
            <a:off x="8873492" y="1159136"/>
            <a:ext cx="65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52B7B-FCE3-423C-AD2E-F2C8CA4B0C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8"/>
          <a:stretch/>
        </p:blipFill>
        <p:spPr>
          <a:xfrm>
            <a:off x="8472704" y="522775"/>
            <a:ext cx="1413869" cy="1451716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1D0B75E-777B-4FA5-A99F-3652A1C2C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7" y="366537"/>
            <a:ext cx="1411189" cy="39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8" grpId="0" animBg="1"/>
      <p:bldP spid="4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97528" y="28656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82404" y="619989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4" name="Lea_ronds_noirs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6" y="179287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5" name="Herve_courts_blonds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8" y="24058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6" name="Max_yeux_bleus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8" y="30188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7" name="prof_visage_ovale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7" y="36367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8" name="medecin_nez_rond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7" y="42423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06146" y="1796097"/>
            <a:ext cx="4029411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black hair.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9" name="Adele_longs_blonds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6" y="480918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8" y="241541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Hervé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long, blond hair.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6" y="298448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has blue eyes.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8" y="3617335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[male]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has an oval face.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8" y="4184936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[female]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doctor has a long nose.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19719" y="4821971"/>
            <a:ext cx="536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has long, blond hair.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B44F5F-9F85-4EF5-B9DA-FC4328C8F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55" y="2827292"/>
            <a:ext cx="1076732" cy="7383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B624918-0273-4EFA-A8EB-6252E2C029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85" y="1775394"/>
            <a:ext cx="850472" cy="415111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A0D1E8C9-C194-49F7-8BF0-F6CF5B23A5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1" y="2459960"/>
            <a:ext cx="850472" cy="415111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5E7A778-A230-4CED-953B-96E3D7558B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83" y="3446605"/>
            <a:ext cx="1076732" cy="738331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97D5D8C5-BEC6-48CC-AB46-455752DD7C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09" y="4196835"/>
            <a:ext cx="850472" cy="415111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85A4AE2-CD3E-411B-8A27-C4B41C495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68" y="4604515"/>
            <a:ext cx="1076732" cy="7383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507FC3D-5A2A-4C06-81E8-16CDC8B2F06E}"/>
              </a:ext>
            </a:extLst>
          </p:cNvPr>
          <p:cNvSpPr txBox="1"/>
          <p:nvPr/>
        </p:nvSpPr>
        <p:spPr>
          <a:xfrm>
            <a:off x="5019268" y="1739955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round, black eyes.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93BA63-F2ED-44C6-B49D-5EC3D5B139A0}"/>
              </a:ext>
            </a:extLst>
          </p:cNvPr>
          <p:cNvSpPr txBox="1"/>
          <p:nvPr/>
        </p:nvSpPr>
        <p:spPr>
          <a:xfrm>
            <a:off x="5944983" y="2451036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Hervé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short, blond hair.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5D1A5-220A-4489-964B-9DBA36F206CE}"/>
              </a:ext>
            </a:extLst>
          </p:cNvPr>
          <p:cNvSpPr txBox="1"/>
          <p:nvPr/>
        </p:nvSpPr>
        <p:spPr>
          <a:xfrm>
            <a:off x="7143584" y="4193235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doctor has a round nose.</a:t>
            </a:r>
          </a:p>
        </p:txBody>
      </p:sp>
    </p:spTree>
    <p:extLst>
      <p:ext uri="{BB962C8B-B14F-4D97-AF65-F5344CB8AC3E}">
        <p14:creationId xmlns:p14="http://schemas.microsoft.com/office/powerpoint/2010/main" val="37878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458459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spécial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hair (pl)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[female]</a:t>
            </a:r>
            <a:r>
              <a:rPr kumimoji="0" lang="en-GB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doctor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oval-shaped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ginger, red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frizzy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especial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find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use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30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14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4628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spécial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6132</TotalTime>
  <Words>1673</Words>
  <Application>Microsoft Office PowerPoint</Application>
  <PresentationFormat>Widescreen</PresentationFormat>
  <Paragraphs>263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1A:</vt:lpstr>
      <vt:lpstr>Follow up 1B:</vt:lpstr>
      <vt:lpstr>Follow up 2:</vt:lpstr>
      <vt:lpstr>Follow up 3: 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156</cp:revision>
  <dcterms:created xsi:type="dcterms:W3CDTF">2021-06-12T06:20:35Z</dcterms:created>
  <dcterms:modified xsi:type="dcterms:W3CDTF">2023-07-13T14:13:05Z</dcterms:modified>
</cp:coreProperties>
</file>