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75" r:id="rId2"/>
    <p:sldId id="553" r:id="rId3"/>
    <p:sldId id="554" r:id="rId4"/>
    <p:sldId id="555" r:id="rId5"/>
    <p:sldId id="556" r:id="rId6"/>
    <p:sldId id="557" r:id="rId7"/>
    <p:sldId id="592" r:id="rId8"/>
    <p:sldId id="593" r:id="rId9"/>
    <p:sldId id="594" r:id="rId10"/>
    <p:sldId id="595" r:id="rId11"/>
    <p:sldId id="596" r:id="rId12"/>
    <p:sldId id="597" r:id="rId13"/>
    <p:sldId id="599" r:id="rId14"/>
    <p:sldId id="600" r:id="rId15"/>
    <p:sldId id="601" r:id="rId16"/>
    <p:sldId id="602" r:id="rId17"/>
    <p:sldId id="603" r:id="rId18"/>
    <p:sldId id="604" r:id="rId19"/>
    <p:sldId id="605" r:id="rId20"/>
    <p:sldId id="606" r:id="rId21"/>
    <p:sldId id="29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DDDDCD"/>
    <a:srgbClr val="1D9A78"/>
    <a:srgbClr val="195869"/>
    <a:srgbClr val="EFF9FB"/>
    <a:srgbClr val="786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68273" autoAdjust="0"/>
  </p:normalViewPr>
  <p:slideViewPr>
    <p:cSldViewPr snapToGrid="0">
      <p:cViewPr varScale="1">
        <p:scale>
          <a:sx n="74" d="100"/>
          <a:sy n="74" d="100"/>
        </p:scale>
        <p:origin x="1734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revisit liaison</a:t>
            </a:r>
            <a:endParaRPr lang="it-IT" sz="12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endParaRPr lang="it-IT" sz="1200" b="1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):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ont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[8] ils [13] elles [38] bureau [273] chaise [3419] chose [125]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espace 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[870]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fenêtre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[1601]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jardin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[2284] idée [239]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lampe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[4699] ordinateur [2201]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salle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[812]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beau belle 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[393]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bon bonne 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[94]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mauvais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[274]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nouveau nouvelle 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[52]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vieux vielle 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[671] de</a:t>
            </a:r>
            <a:r>
              <a:rPr lang="fr-FR" sz="1200" b="0" i="1" strike="noStrike" spc="-1" baseline="30000" dirty="0">
                <a:solidFill>
                  <a:srgbClr val="FF0066"/>
                </a:solidFill>
                <a:latin typeface="Century Gothic"/>
                <a:ea typeface="Century Gothic"/>
              </a:rPr>
              <a:t>2 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[2] beaucoup de [150]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chez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[206] </a:t>
            </a:r>
          </a:p>
          <a:p>
            <a:pPr marL="0" indent="-216000">
              <a:lnSpc>
                <a:spcPct val="100000"/>
              </a:lnSpc>
            </a:pPr>
            <a:endParaRPr lang="en-GB" sz="110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1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avoir [8] j’ai [8] il a [8] elle a [8]un [3] une [3] animal [1002] chambre [633] livre [358] maison [325] professeur/ professeure [110]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problème 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[188]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tâche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[887]amusant [4695] différent [350]  idéal [1429] important [215] indépendant [854] lent [2572]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lourd 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[1026] parfait [1600] propre1 [237] 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sage [2643] strict [1859]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très [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66] </a:t>
            </a:r>
          </a:p>
          <a:p>
            <a:pPr marL="0" indent="-216000">
              <a:lnSpc>
                <a:spcPct val="100000"/>
              </a:lnSpc>
            </a:pP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2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sommes 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[5]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[31] absent [2016] amusant [4695] calme [1731] content [1841] différent [350] difficile [296] drôle [2166] fort [107] grand [59] jeune [152] lent [2572] malade [1066] méchant [3184] intelligent [2509] indépendant [954] important [215] petit [138] présent [216] prudent [1529] rapide [672]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strict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[1859]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sage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[2643] triste [1843] </a:t>
            </a:r>
          </a:p>
          <a:p>
            <a:pPr marL="0" indent="-216000">
              <a:lnSpc>
                <a:spcPct val="100000"/>
              </a:lnSpc>
            </a:pPr>
            <a:endParaRPr lang="en-GB" sz="110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FF0066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FF0066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[4/6]</a:t>
            </a: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Elles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ont</a:t>
            </a:r>
            <a:r>
              <a:rPr lang="en-GB" sz="1200" b="0" strike="noStrike" spc="-1" dirty="0">
                <a:latin typeface="Arial"/>
              </a:rPr>
              <a:t> des livres.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7331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[5/6]</a:t>
            </a: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Nous </a:t>
            </a:r>
            <a:r>
              <a:rPr lang="en-GB" sz="1200" b="0" strike="noStrike" spc="-1" dirty="0" err="1">
                <a:latin typeface="Arial"/>
              </a:rPr>
              <a:t>avons</a:t>
            </a:r>
            <a:r>
              <a:rPr lang="en-GB" sz="1200" b="0" strike="noStrike" spc="-1" dirty="0">
                <a:latin typeface="Arial"/>
              </a:rPr>
              <a:t> un </a:t>
            </a:r>
            <a:r>
              <a:rPr lang="en-GB" sz="1200" b="0" strike="noStrike" spc="-1" dirty="0" err="1">
                <a:latin typeface="Arial"/>
              </a:rPr>
              <a:t>jardin</a:t>
            </a:r>
            <a:r>
              <a:rPr lang="en-GB" sz="1200" b="0" strike="noStrike" spc="-1" dirty="0">
                <a:latin typeface="Arial"/>
              </a:rPr>
              <a:t>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101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[6/6]</a:t>
            </a: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Nous </a:t>
            </a:r>
            <a:r>
              <a:rPr lang="en-GB" sz="1200" b="0" strike="noStrike" spc="-1" dirty="0" err="1">
                <a:latin typeface="Arial"/>
              </a:rPr>
              <a:t>avons</a:t>
            </a:r>
            <a:r>
              <a:rPr lang="en-GB" sz="1200" b="0" strike="noStrike" spc="-1" dirty="0">
                <a:latin typeface="Arial"/>
              </a:rPr>
              <a:t> des </a:t>
            </a:r>
            <a:r>
              <a:rPr lang="en-GB" sz="1200" b="0" strike="noStrike" spc="-1" dirty="0" err="1">
                <a:latin typeface="Arial"/>
              </a:rPr>
              <a:t>ordinateurs</a:t>
            </a:r>
            <a:r>
              <a:rPr lang="en-GB" sz="1200" b="0" strike="noStrike" spc="-1" dirty="0">
                <a:latin typeface="Arial"/>
              </a:rPr>
              <a:t>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89504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latin typeface="Arial"/>
            </a:endParaRPr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comprehension of </a:t>
            </a:r>
            <a:r>
              <a:rPr lang="en-US" b="0" dirty="0" err="1"/>
              <a:t>avons</a:t>
            </a:r>
            <a:r>
              <a:rPr lang="en-US" b="0" dirty="0"/>
              <a:t> and </a:t>
            </a:r>
            <a:r>
              <a:rPr lang="en-US" b="0" dirty="0" err="1"/>
              <a:t>ont</a:t>
            </a:r>
            <a:r>
              <a:rPr lang="en-US" b="0" dirty="0"/>
              <a:t>, and previously taught nouns and adjectives.</a:t>
            </a:r>
          </a:p>
          <a:p>
            <a:endParaRPr lang="en-US" b="0" dirty="0"/>
          </a:p>
          <a:p>
            <a:r>
              <a:rPr lang="en-US" b="1" dirty="0"/>
              <a:t>Procedure</a:t>
            </a:r>
          </a:p>
          <a:p>
            <a:pPr marL="228600" indent="-228600">
              <a:buAutoNum type="arabicPeriod"/>
            </a:pPr>
            <a:r>
              <a:rPr lang="en-US" b="0" dirty="0"/>
              <a:t>Pupils listen to the short sentences and decide if they hear the verb form for ‘we have’ or ‘they have’.</a:t>
            </a:r>
          </a:p>
          <a:p>
            <a:pPr marL="228600" indent="-228600">
              <a:buAutoNum type="arabicPeriod"/>
            </a:pPr>
            <a:r>
              <a:rPr lang="en-US" b="0" dirty="0"/>
              <a:t>Click to check.</a:t>
            </a:r>
          </a:p>
          <a:p>
            <a:pPr marL="228600" indent="-228600">
              <a:buAutoNum type="arabicPeriod"/>
            </a:pPr>
            <a:r>
              <a:rPr lang="en-US" b="0" dirty="0"/>
              <a:t>Pupils listen again and note in English the noun and description.</a:t>
            </a:r>
          </a:p>
          <a:p>
            <a:pPr marL="228600" indent="-228600">
              <a:buAutoNum type="arabicPeriod"/>
            </a:pPr>
            <a:r>
              <a:rPr lang="en-US" b="0" dirty="0"/>
              <a:t>Click to reveal answers.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Transcript:</a:t>
            </a:r>
          </a:p>
          <a:p>
            <a:pPr marL="0" indent="0">
              <a:buNone/>
            </a:pPr>
            <a:r>
              <a:rPr lang="en-US" b="0" dirty="0"/>
              <a:t>[Nous] </a:t>
            </a:r>
            <a:r>
              <a:rPr lang="en-US" b="0" dirty="0" err="1"/>
              <a:t>avons</a:t>
            </a:r>
            <a:r>
              <a:rPr lang="en-US" b="0" dirty="0"/>
              <a:t> </a:t>
            </a:r>
            <a:r>
              <a:rPr lang="en-US" b="0" dirty="0" err="1"/>
              <a:t>une</a:t>
            </a:r>
            <a:r>
              <a:rPr lang="en-US" b="0" dirty="0"/>
              <a:t> </a:t>
            </a:r>
            <a:r>
              <a:rPr lang="en-US" b="0" dirty="0" err="1"/>
              <a:t>maison</a:t>
            </a:r>
            <a:r>
              <a:rPr lang="en-US" b="0" dirty="0"/>
              <a:t>.</a:t>
            </a:r>
            <a:br>
              <a:rPr lang="en-US" b="0" dirty="0"/>
            </a:br>
            <a:r>
              <a:rPr lang="en-US" b="0" dirty="0"/>
              <a:t>[</a:t>
            </a:r>
            <a:r>
              <a:rPr lang="en-US" b="0" dirty="0" err="1"/>
              <a:t>Ils</a:t>
            </a:r>
            <a:r>
              <a:rPr lang="en-US" b="0" dirty="0"/>
              <a:t>] </a:t>
            </a:r>
            <a:r>
              <a:rPr lang="en-US" b="0" dirty="0" err="1"/>
              <a:t>ont</a:t>
            </a:r>
            <a:r>
              <a:rPr lang="en-US" b="0" dirty="0"/>
              <a:t> un </a:t>
            </a:r>
            <a:r>
              <a:rPr lang="en-US" b="0" dirty="0" err="1"/>
              <a:t>jardin</a:t>
            </a:r>
            <a:r>
              <a:rPr lang="en-US" b="0" dirty="0"/>
              <a:t>.</a:t>
            </a:r>
          </a:p>
          <a:p>
            <a:pPr marL="0" indent="0">
              <a:buNone/>
            </a:pPr>
            <a:r>
              <a:rPr lang="en-US" b="0" dirty="0"/>
              <a:t>[</a:t>
            </a:r>
            <a:r>
              <a:rPr lang="en-US" b="0" dirty="0" err="1"/>
              <a:t>Ils</a:t>
            </a:r>
            <a:r>
              <a:rPr lang="en-US" b="0" dirty="0"/>
              <a:t>] </a:t>
            </a:r>
            <a:r>
              <a:rPr lang="en-US" b="0" dirty="0" err="1"/>
              <a:t>ont</a:t>
            </a:r>
            <a:r>
              <a:rPr lang="en-US" b="0" dirty="0"/>
              <a:t> </a:t>
            </a:r>
            <a:r>
              <a:rPr lang="en-US" b="0" dirty="0" err="1"/>
              <a:t>une</a:t>
            </a:r>
            <a:r>
              <a:rPr lang="en-US" b="0" dirty="0"/>
              <a:t> salle.</a:t>
            </a:r>
          </a:p>
          <a:p>
            <a:pPr marL="0" indent="0">
              <a:buNone/>
            </a:pPr>
            <a:r>
              <a:rPr lang="en-US" b="0" dirty="0"/>
              <a:t>[Nous] </a:t>
            </a:r>
            <a:r>
              <a:rPr lang="en-US" b="0" dirty="0" err="1"/>
              <a:t>avons</a:t>
            </a:r>
            <a:r>
              <a:rPr lang="en-US" b="0" dirty="0"/>
              <a:t> un bureau.</a:t>
            </a:r>
          </a:p>
          <a:p>
            <a:pPr marL="0" indent="0">
              <a:buNone/>
            </a:pPr>
            <a:r>
              <a:rPr lang="en-US" b="0" dirty="0"/>
              <a:t>[Nous] </a:t>
            </a:r>
            <a:r>
              <a:rPr lang="en-US" b="0" dirty="0" err="1"/>
              <a:t>avons</a:t>
            </a:r>
            <a:r>
              <a:rPr lang="en-US" b="0" dirty="0"/>
              <a:t> </a:t>
            </a:r>
            <a:r>
              <a:rPr lang="en-US" b="0" dirty="0" err="1"/>
              <a:t>uns</a:t>
            </a:r>
            <a:r>
              <a:rPr lang="en-US" b="0" dirty="0"/>
              <a:t> </a:t>
            </a:r>
            <a:r>
              <a:rPr lang="en-US" b="0" dirty="0" err="1"/>
              <a:t>chambre</a:t>
            </a:r>
            <a:r>
              <a:rPr lang="en-US" b="0" dirty="0"/>
              <a:t>.</a:t>
            </a:r>
            <a:br>
              <a:rPr lang="en-US" b="0" dirty="0"/>
            </a:br>
            <a:r>
              <a:rPr lang="en-US" b="0" dirty="0"/>
              <a:t>[</a:t>
            </a:r>
            <a:r>
              <a:rPr lang="en-US" b="0" dirty="0" err="1"/>
              <a:t>Ils</a:t>
            </a:r>
            <a:r>
              <a:rPr lang="en-US" b="0" dirty="0"/>
              <a:t>] </a:t>
            </a:r>
            <a:r>
              <a:rPr lang="en-US" b="0" dirty="0" err="1"/>
              <a:t>ont</a:t>
            </a:r>
            <a:r>
              <a:rPr lang="en-US" b="0" dirty="0"/>
              <a:t> beaucoup </a:t>
            </a:r>
            <a:r>
              <a:rPr lang="en-US" b="0" dirty="0" err="1"/>
              <a:t>d’espace</a:t>
            </a:r>
            <a:r>
              <a:rPr lang="en-US" b="0" dirty="0"/>
              <a:t>!</a:t>
            </a:r>
          </a:p>
          <a:p>
            <a:endParaRPr lang="en-GB" b="1" dirty="0"/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1452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1F45DDDA-6F8A-47D7-8C4C-20CB2C9741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2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recap the rule pupils know about French adjectives.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dirty="0"/>
              <a:t>Procedure</a:t>
            </a:r>
            <a:r>
              <a:rPr lang="en-GB" b="0" i="0" dirty="0"/>
              <a:t>:</a:t>
            </a:r>
            <a:br>
              <a:rPr lang="en-GB" b="0" i="0" dirty="0"/>
            </a:br>
            <a:r>
              <a:rPr lang="en-GB" b="0" i="0" dirty="0"/>
              <a:t>1. Click to present the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0" i="0" dirty="0"/>
              <a:t>2. Elicit the English meanings.</a:t>
            </a:r>
            <a:endParaRPr lang="en-GB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5571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1F45DDDA-6F8A-47D7-8C4C-20CB2C9741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2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introduce some adjectives that go before the noun.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dirty="0"/>
              <a:t>Procedure</a:t>
            </a:r>
            <a:r>
              <a:rPr lang="en-GB" b="0" i="0" dirty="0"/>
              <a:t>:</a:t>
            </a:r>
            <a:br>
              <a:rPr lang="en-GB" b="0" i="0" dirty="0"/>
            </a:br>
            <a:r>
              <a:rPr lang="en-GB" b="0" i="0" dirty="0"/>
              <a:t>1. Click to present the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0" i="0" dirty="0"/>
              <a:t>2. Elicit the English meanings.</a:t>
            </a:r>
            <a:endParaRPr lang="en-GB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33808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(four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the four new irregular adjectives for this week, in masculine and feminine forms.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play number 1. Then play number 2.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Pupils write 1 A or B and 2 A or B.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reveal the written answers.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Continue with the next three slides.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belle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beau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83374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nouvelle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nouveau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75890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un </a:t>
            </a:r>
            <a:r>
              <a:rPr lang="en-GB" sz="1200" b="0" strike="noStrike" spc="-1" dirty="0" err="1">
                <a:latin typeface="Arial"/>
              </a:rPr>
              <a:t>vieux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ordinateur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une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vieille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maison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69970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un petit </a:t>
            </a:r>
            <a:r>
              <a:rPr lang="en-GB" sz="1200" b="0" strike="noStrike" spc="-1" dirty="0" err="1">
                <a:latin typeface="Arial"/>
              </a:rPr>
              <a:t>espace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une</a:t>
            </a:r>
            <a:r>
              <a:rPr lang="en-GB" sz="1200" b="0" strike="noStrike" spc="-1" dirty="0">
                <a:latin typeface="Arial"/>
              </a:rPr>
              <a:t> petite question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449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4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revisit previously taught vocabulary and to introduce three new words.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to start the timer.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Pupils try in pairs to name the three words in French before the timer runs out.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Elicit words from pupils, then click to reveal the full written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If desired, click on the picture to hear the words pronounced.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Continue for the next two slides.</a:t>
            </a:r>
          </a:p>
          <a:p>
            <a:pPr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</a:t>
            </a:r>
            <a:r>
              <a:rPr lang="en-GB" sz="1200" b="0" strike="noStrike" spc="-1" dirty="0">
                <a:latin typeface="Arial"/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en-GB" sz="1200" b="0" strike="noStrike" spc="-1" dirty="0" err="1">
                <a:latin typeface="Arial"/>
              </a:rPr>
              <a:t>une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chambre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un </a:t>
            </a:r>
            <a:r>
              <a:rPr lang="en-GB" sz="1200" b="0" strike="noStrike" spc="-1" dirty="0" err="1">
                <a:latin typeface="Arial"/>
              </a:rPr>
              <a:t>ordinateur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0" strike="noStrike" spc="-1" dirty="0" err="1">
                <a:latin typeface="Arial"/>
              </a:rPr>
              <a:t>une</a:t>
            </a:r>
            <a:r>
              <a:rPr lang="en-GB" sz="1200" b="0" strike="noStrike" spc="-1" dirty="0">
                <a:latin typeface="Arial"/>
              </a:rPr>
              <a:t> idée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635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latin typeface="Arial"/>
            </a:endParaRPr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comprehension of feminine and masculine forms of new and previously taught prenominal adjectives.</a:t>
            </a:r>
          </a:p>
          <a:p>
            <a:endParaRPr lang="en-US" b="0" dirty="0"/>
          </a:p>
          <a:p>
            <a:r>
              <a:rPr lang="en-US" b="1" dirty="0"/>
              <a:t>Procedure</a:t>
            </a:r>
          </a:p>
          <a:p>
            <a:pPr marL="228600" indent="-228600">
              <a:buAutoNum type="arabicPeriod"/>
            </a:pPr>
            <a:r>
              <a:rPr lang="en-US" b="0" dirty="0"/>
              <a:t>Pupils listen to the short sentences and decide which noun they are describing, based on the adjective form (and gender of the noun).</a:t>
            </a:r>
          </a:p>
          <a:p>
            <a:pPr marL="228600" indent="-228600">
              <a:buAutoNum type="arabicPeriod"/>
            </a:pPr>
            <a:r>
              <a:rPr lang="en-US" b="0" dirty="0"/>
              <a:t>Click to check.</a:t>
            </a:r>
          </a:p>
          <a:p>
            <a:pPr marL="228600" indent="-228600">
              <a:buAutoNum type="arabicPeriod"/>
            </a:pPr>
            <a:r>
              <a:rPr lang="en-US" b="0" dirty="0"/>
              <a:t>Click again to bring up a 2</a:t>
            </a:r>
            <a:r>
              <a:rPr lang="en-US" b="0" baseline="30000" dirty="0"/>
              <a:t>nd</a:t>
            </a:r>
            <a:r>
              <a:rPr lang="en-US" b="0" dirty="0"/>
              <a:t> set of audio buttons. Pupils listen again – this time to the full sentences - and note in English the noun and description.</a:t>
            </a:r>
          </a:p>
          <a:p>
            <a:pPr marL="228600" indent="-228600">
              <a:buAutoNum type="arabicPeriod"/>
            </a:pPr>
            <a:r>
              <a:rPr lang="en-US" b="0" dirty="0"/>
              <a:t>Click to reveal answers.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Transcript 1: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[…]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petite.  (choice of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fenêtre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| bureau)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[…]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nouveau.  (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stylo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|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gomme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[…]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mauvaise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ordinateur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| chaise)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[…]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grande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chambre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|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espace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[…]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vieux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livre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| lampe)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[…]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belle. (peluche |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sac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b="1" dirty="0"/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Transcript 2: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fenêtre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petite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stylo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nouveau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chaise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mauvaise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chambre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grande.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livre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vieux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peluche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belle.</a:t>
            </a:r>
            <a:endParaRPr lang="en-US" b="0" dirty="0"/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1981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</a:t>
            </a:r>
            <a:r>
              <a:rPr lang="en-GB" sz="1200" b="0" strike="noStrike" spc="-1" dirty="0">
                <a:latin typeface="Arial"/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en-GB" sz="1200" b="0" strike="noStrike" spc="-1" dirty="0" err="1">
                <a:latin typeface="Arial"/>
              </a:rPr>
              <a:t>une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fenêtre</a:t>
            </a:r>
            <a:br>
              <a:rPr lang="en-GB" sz="1200" b="0" strike="noStrike" spc="-1">
                <a:latin typeface="Arial"/>
              </a:rPr>
            </a:br>
            <a:r>
              <a:rPr lang="en-GB" sz="1200" b="0" strike="noStrike" spc="-1">
                <a:latin typeface="Arial"/>
              </a:rPr>
              <a:t>un </a:t>
            </a:r>
            <a:r>
              <a:rPr lang="en-GB" sz="1200" b="0" strike="noStrike" spc="-1" dirty="0">
                <a:latin typeface="Arial"/>
              </a:rPr>
              <a:t>bureau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une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lampe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2856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1F45DDDA-6F8A-47D7-8C4C-20CB2C9741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2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present the 3</a:t>
            </a:r>
            <a:r>
              <a:rPr lang="en-GB" b="0" baseline="30000" dirty="0"/>
              <a:t>rd</a:t>
            </a:r>
            <a:r>
              <a:rPr lang="en-GB" b="0" dirty="0"/>
              <a:t> person plural forms of </a:t>
            </a:r>
            <a:r>
              <a:rPr lang="en-GB" b="0" i="1" dirty="0" err="1"/>
              <a:t>avoir</a:t>
            </a:r>
            <a:r>
              <a:rPr lang="en-GB" b="0" i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dirty="0"/>
              <a:t>Procedure</a:t>
            </a:r>
            <a:r>
              <a:rPr lang="en-GB" b="0" i="0" dirty="0"/>
              <a:t>:</a:t>
            </a:r>
            <a:br>
              <a:rPr lang="en-GB" b="0" i="0" dirty="0"/>
            </a:br>
            <a:r>
              <a:rPr lang="en-GB" b="0" i="0" dirty="0"/>
              <a:t>1. Click to present the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0" i="0" dirty="0"/>
              <a:t>2. Elicit the English meanings.</a:t>
            </a:r>
            <a:endParaRPr lang="en-GB" b="1" dirty="0"/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6 minutes (six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SFC ‘s’ before a consonant and t-liaison before a vowel in sentences with nous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avons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vous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avez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plural indefinite articles.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sentence.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the audio button to hear the sentence.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Pupils repeat. </a:t>
            </a:r>
            <a:r>
              <a:rPr lang="en-GB" i="0" baseline="0" dirty="0"/>
              <a:t>Highlight that </a:t>
            </a:r>
            <a:r>
              <a:rPr lang="en-GB" i="1" baseline="0" dirty="0" err="1"/>
              <a:t>elles</a:t>
            </a:r>
            <a:r>
              <a:rPr lang="en-GB" i="1" baseline="0" dirty="0"/>
              <a:t> </a:t>
            </a:r>
            <a:r>
              <a:rPr lang="en-GB" i="1" baseline="0" dirty="0" err="1"/>
              <a:t>ont</a:t>
            </a:r>
            <a:r>
              <a:rPr lang="en-GB" i="1" baseline="0" dirty="0"/>
              <a:t> </a:t>
            </a:r>
            <a:r>
              <a:rPr lang="en-GB" i="0" baseline="0" dirty="0"/>
              <a:t>sounds like one word, rather than two.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Elicit English meaning and click to reveal English and picture.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Continue with the next five slides.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elles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ont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318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[2/6]</a:t>
            </a: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ils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ont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0744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[3/6]</a:t>
            </a: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Ils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ont</a:t>
            </a:r>
            <a:r>
              <a:rPr lang="en-GB" sz="1200" b="0" strike="noStrike" spc="-1" dirty="0">
                <a:latin typeface="Arial"/>
              </a:rPr>
              <a:t> des </a:t>
            </a:r>
            <a:r>
              <a:rPr lang="en-GB" sz="1200" b="0" strike="noStrike" spc="-1" dirty="0" err="1">
                <a:latin typeface="Arial"/>
              </a:rPr>
              <a:t>animaux</a:t>
            </a:r>
            <a:r>
              <a:rPr lang="en-GB" sz="1200" b="0" strike="noStrike" spc="-1" dirty="0">
                <a:latin typeface="Arial"/>
              </a:rPr>
              <a:t>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832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audio" Target="../media/audio16.wav"/><Relationship Id="rId3" Type="http://schemas.openxmlformats.org/officeDocument/2006/relationships/image" Target="../media/image5.png"/><Relationship Id="rId7" Type="http://schemas.openxmlformats.org/officeDocument/2006/relationships/image" Target="../media/image22.svg"/><Relationship Id="rId12" Type="http://schemas.openxmlformats.org/officeDocument/2006/relationships/image" Target="../media/image27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audio" Target="../media/audio18.wav"/><Relationship Id="rId10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3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22.svg"/><Relationship Id="rId12" Type="http://schemas.openxmlformats.org/officeDocument/2006/relationships/audio" Target="../media/audio16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7.svg"/><Relationship Id="rId5" Type="http://schemas.openxmlformats.org/officeDocument/2006/relationships/audio" Target="../media/audio19.wav"/><Relationship Id="rId10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png"/><Relationship Id="rId7" Type="http://schemas.openxmlformats.org/officeDocument/2006/relationships/image" Target="../media/image22.svg"/><Relationship Id="rId12" Type="http://schemas.openxmlformats.org/officeDocument/2006/relationships/audio" Target="../media/audio16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7.svg"/><Relationship Id="rId5" Type="http://schemas.openxmlformats.org/officeDocument/2006/relationships/audio" Target="../media/audio20.wav"/><Relationship Id="rId10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13" Type="http://schemas.openxmlformats.org/officeDocument/2006/relationships/audio" Target="../media/audio28.wav"/><Relationship Id="rId18" Type="http://schemas.openxmlformats.org/officeDocument/2006/relationships/audio" Target="../media/audio29.wav"/><Relationship Id="rId3" Type="http://schemas.openxmlformats.org/officeDocument/2006/relationships/image" Target="../media/image35.gif"/><Relationship Id="rId7" Type="http://schemas.openxmlformats.org/officeDocument/2006/relationships/audio" Target="../media/audio22.wav"/><Relationship Id="rId12" Type="http://schemas.openxmlformats.org/officeDocument/2006/relationships/audio" Target="../media/audio27.wav"/><Relationship Id="rId17" Type="http://schemas.openxmlformats.org/officeDocument/2006/relationships/image" Target="../media/image27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1.wav"/><Relationship Id="rId11" Type="http://schemas.openxmlformats.org/officeDocument/2006/relationships/audio" Target="../media/audio26.wav"/><Relationship Id="rId5" Type="http://schemas.openxmlformats.org/officeDocument/2006/relationships/image" Target="../media/image37.png"/><Relationship Id="rId15" Type="http://schemas.openxmlformats.org/officeDocument/2006/relationships/image" Target="../media/image39.gif"/><Relationship Id="rId10" Type="http://schemas.openxmlformats.org/officeDocument/2006/relationships/audio" Target="../media/audio25.wav"/><Relationship Id="rId19" Type="http://schemas.openxmlformats.org/officeDocument/2006/relationships/audio" Target="../media/audio30.wav"/><Relationship Id="rId4" Type="http://schemas.openxmlformats.org/officeDocument/2006/relationships/image" Target="../media/image36.png"/><Relationship Id="rId9" Type="http://schemas.openxmlformats.org/officeDocument/2006/relationships/audio" Target="../media/audio24.wav"/><Relationship Id="rId14" Type="http://schemas.openxmlformats.org/officeDocument/2006/relationships/image" Target="../media/image38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6.wav"/><Relationship Id="rId3" Type="http://schemas.openxmlformats.org/officeDocument/2006/relationships/audio" Target="../media/audio31.wav"/><Relationship Id="rId7" Type="http://schemas.openxmlformats.org/officeDocument/2006/relationships/audio" Target="../media/audio35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4.wav"/><Relationship Id="rId5" Type="http://schemas.openxmlformats.org/officeDocument/2006/relationships/audio" Target="../media/audio33.wav"/><Relationship Id="rId4" Type="http://schemas.openxmlformats.org/officeDocument/2006/relationships/audio" Target="../media/audio32.wav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2.wav"/><Relationship Id="rId3" Type="http://schemas.openxmlformats.org/officeDocument/2006/relationships/audio" Target="../media/audio37.wav"/><Relationship Id="rId7" Type="http://schemas.openxmlformats.org/officeDocument/2006/relationships/audio" Target="../media/audio41.wav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0.wav"/><Relationship Id="rId11" Type="http://schemas.openxmlformats.org/officeDocument/2006/relationships/image" Target="../media/image18.png"/><Relationship Id="rId5" Type="http://schemas.openxmlformats.org/officeDocument/2006/relationships/audio" Target="../media/audio39.wav"/><Relationship Id="rId10" Type="http://schemas.openxmlformats.org/officeDocument/2006/relationships/audio" Target="../media/audio44.wav"/><Relationship Id="rId4" Type="http://schemas.openxmlformats.org/officeDocument/2006/relationships/audio" Target="../media/audio38.wav"/><Relationship Id="rId9" Type="http://schemas.openxmlformats.org/officeDocument/2006/relationships/audio" Target="../media/audio43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6.wav"/><Relationship Id="rId3" Type="http://schemas.openxmlformats.org/officeDocument/2006/relationships/image" Target="../media/image5.png"/><Relationship Id="rId7" Type="http://schemas.openxmlformats.org/officeDocument/2006/relationships/audio" Target="../media/audio45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11" Type="http://schemas.openxmlformats.org/officeDocument/2006/relationships/audio" Target="../media/audio47.wav"/><Relationship Id="rId5" Type="http://schemas.openxmlformats.org/officeDocument/2006/relationships/image" Target="../media/image30.gif"/><Relationship Id="rId10" Type="http://schemas.openxmlformats.org/officeDocument/2006/relationships/image" Target="../media/image27.svg"/><Relationship Id="rId4" Type="http://schemas.openxmlformats.org/officeDocument/2006/relationships/image" Target="../media/image6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9.wav"/><Relationship Id="rId11" Type="http://schemas.openxmlformats.org/officeDocument/2006/relationships/audio" Target="../media/audio47.wav"/><Relationship Id="rId5" Type="http://schemas.openxmlformats.org/officeDocument/2006/relationships/audio" Target="../media/audio48.wav"/><Relationship Id="rId10" Type="http://schemas.openxmlformats.org/officeDocument/2006/relationships/image" Target="../media/image27.svg"/><Relationship Id="rId4" Type="http://schemas.openxmlformats.org/officeDocument/2006/relationships/image" Target="../media/image6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1.wav"/><Relationship Id="rId11" Type="http://schemas.openxmlformats.org/officeDocument/2006/relationships/audio" Target="../media/audio47.wav"/><Relationship Id="rId5" Type="http://schemas.openxmlformats.org/officeDocument/2006/relationships/audio" Target="../media/audio50.wav"/><Relationship Id="rId10" Type="http://schemas.openxmlformats.org/officeDocument/2006/relationships/image" Target="../media/image27.svg"/><Relationship Id="rId4" Type="http://schemas.openxmlformats.org/officeDocument/2006/relationships/image" Target="../media/image6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3.wav"/><Relationship Id="rId11" Type="http://schemas.openxmlformats.org/officeDocument/2006/relationships/audio" Target="../media/audio47.wav"/><Relationship Id="rId5" Type="http://schemas.openxmlformats.org/officeDocument/2006/relationships/audio" Target="../media/audio52.wav"/><Relationship Id="rId10" Type="http://schemas.openxmlformats.org/officeDocument/2006/relationships/image" Target="../media/image27.svg"/><Relationship Id="rId4" Type="http://schemas.openxmlformats.org/officeDocument/2006/relationships/image" Target="../media/image6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.wav"/><Relationship Id="rId11" Type="http://schemas.openxmlformats.org/officeDocument/2006/relationships/audio" Target="../media/audio4.wav"/><Relationship Id="rId5" Type="http://schemas.openxmlformats.org/officeDocument/2006/relationships/image" Target="../media/image6.png"/><Relationship Id="rId10" Type="http://schemas.openxmlformats.org/officeDocument/2006/relationships/image" Target="../media/image9.gif"/><Relationship Id="rId4" Type="http://schemas.openxmlformats.org/officeDocument/2006/relationships/image" Target="../media/image5.png"/><Relationship Id="rId9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8.wav"/><Relationship Id="rId13" Type="http://schemas.openxmlformats.org/officeDocument/2006/relationships/audio" Target="../media/audio61.wav"/><Relationship Id="rId18" Type="http://schemas.openxmlformats.org/officeDocument/2006/relationships/audio" Target="../media/audio66.wav"/><Relationship Id="rId3" Type="http://schemas.openxmlformats.org/officeDocument/2006/relationships/image" Target="../media/image36.png"/><Relationship Id="rId21" Type="http://schemas.openxmlformats.org/officeDocument/2006/relationships/image" Target="../media/image27.svg"/><Relationship Id="rId7" Type="http://schemas.openxmlformats.org/officeDocument/2006/relationships/audio" Target="../media/audio57.wav"/><Relationship Id="rId12" Type="http://schemas.openxmlformats.org/officeDocument/2006/relationships/image" Target="../media/image37.png"/><Relationship Id="rId17" Type="http://schemas.openxmlformats.org/officeDocument/2006/relationships/audio" Target="../media/audio65.wav"/><Relationship Id="rId2" Type="http://schemas.openxmlformats.org/officeDocument/2006/relationships/notesSlide" Target="../notesSlides/notesSlide20.xml"/><Relationship Id="rId16" Type="http://schemas.openxmlformats.org/officeDocument/2006/relationships/audio" Target="../media/audio64.wav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6.wav"/><Relationship Id="rId11" Type="http://schemas.openxmlformats.org/officeDocument/2006/relationships/image" Target="../media/image35.gif"/><Relationship Id="rId5" Type="http://schemas.openxmlformats.org/officeDocument/2006/relationships/audio" Target="../media/audio55.wav"/><Relationship Id="rId15" Type="http://schemas.openxmlformats.org/officeDocument/2006/relationships/audio" Target="../media/audio63.wav"/><Relationship Id="rId10" Type="http://schemas.openxmlformats.org/officeDocument/2006/relationships/audio" Target="../media/audio60.wav"/><Relationship Id="rId19" Type="http://schemas.openxmlformats.org/officeDocument/2006/relationships/audio" Target="../media/audio67.wav"/><Relationship Id="rId4" Type="http://schemas.openxmlformats.org/officeDocument/2006/relationships/audio" Target="../media/audio54.wav"/><Relationship Id="rId9" Type="http://schemas.openxmlformats.org/officeDocument/2006/relationships/audio" Target="../media/audio59.wav"/><Relationship Id="rId14" Type="http://schemas.openxmlformats.org/officeDocument/2006/relationships/audio" Target="../media/audio62.wav"/><Relationship Id="rId22" Type="http://schemas.openxmlformats.org/officeDocument/2006/relationships/audio" Target="../media/audio68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5.png"/><Relationship Id="rId7" Type="http://schemas.openxmlformats.org/officeDocument/2006/relationships/audio" Target="../media/audio6.wav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gif"/><Relationship Id="rId11" Type="http://schemas.openxmlformats.org/officeDocument/2006/relationships/image" Target="../media/image11.png"/><Relationship Id="rId5" Type="http://schemas.openxmlformats.org/officeDocument/2006/relationships/audio" Target="../media/audio5.wav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audio" Target="../media/audio7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audio" Target="../media/audio9.wav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gif"/><Relationship Id="rId11" Type="http://schemas.openxmlformats.org/officeDocument/2006/relationships/image" Target="../media/image17.png"/><Relationship Id="rId5" Type="http://schemas.openxmlformats.org/officeDocument/2006/relationships/audio" Target="../media/audio8.wav"/><Relationship Id="rId10" Type="http://schemas.openxmlformats.org/officeDocument/2006/relationships/audio" Target="../media/audio10.wav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audio" Target="../media/audio11.wav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12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5.wav"/><Relationship Id="rId11" Type="http://schemas.openxmlformats.org/officeDocument/2006/relationships/image" Target="../media/image22.svg"/><Relationship Id="rId5" Type="http://schemas.openxmlformats.org/officeDocument/2006/relationships/audio" Target="../media/audio14.wav"/><Relationship Id="rId10" Type="http://schemas.openxmlformats.org/officeDocument/2006/relationships/image" Target="../media/image21.png"/><Relationship Id="rId4" Type="http://schemas.openxmlformats.org/officeDocument/2006/relationships/audio" Target="../media/audio13.wav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audio" Target="../media/audio16.wav"/><Relationship Id="rId5" Type="http://schemas.openxmlformats.org/officeDocument/2006/relationships/audio" Target="../media/audio15.wav"/><Relationship Id="rId10" Type="http://schemas.openxmlformats.org/officeDocument/2006/relationships/image" Target="../media/image27.svg"/><Relationship Id="rId4" Type="http://schemas.openxmlformats.org/officeDocument/2006/relationships/image" Target="../media/image6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22.svg"/><Relationship Id="rId12" Type="http://schemas.openxmlformats.org/officeDocument/2006/relationships/audio" Target="../media/audio16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7.svg"/><Relationship Id="rId5" Type="http://schemas.openxmlformats.org/officeDocument/2006/relationships/audio" Target="../media/audio14.wav"/><Relationship Id="rId10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27.svg"/><Relationship Id="rId3" Type="http://schemas.openxmlformats.org/officeDocument/2006/relationships/image" Target="../media/image5.png"/><Relationship Id="rId7" Type="http://schemas.openxmlformats.org/officeDocument/2006/relationships/image" Target="../media/image22.sv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31.gif"/><Relationship Id="rId5" Type="http://schemas.openxmlformats.org/officeDocument/2006/relationships/audio" Target="../media/audio17.wav"/><Relationship Id="rId10" Type="http://schemas.openxmlformats.org/officeDocument/2006/relationships/image" Target="../media/image30.gif"/><Relationship Id="rId4" Type="http://schemas.openxmlformats.org/officeDocument/2006/relationships/image" Target="../media/image6.png"/><Relationship Id="rId9" Type="http://schemas.openxmlformats.org/officeDocument/2006/relationships/image" Target="../media/image29.gif"/><Relationship Id="rId14" Type="http://schemas.openxmlformats.org/officeDocument/2006/relationships/audio" Target="../media/audio1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C8EC6C81-7B1C-48AC-8CEE-B881474E6344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-88473" y="5143828"/>
            <a:ext cx="4571280" cy="229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« avoir » </a:t>
            </a:r>
            <a:r>
              <a:rPr lang="fr-FR" sz="2800" b="1" i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ils / elle ont</a:t>
            </a:r>
            <a:br>
              <a:rPr lang="fr-FR" sz="2800" b="1" i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fr-FR" sz="24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(</a:t>
            </a:r>
            <a:r>
              <a:rPr lang="fr-FR" sz="2400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they</a:t>
            </a:r>
            <a:r>
              <a:rPr lang="fr-FR" sz="24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have)</a:t>
            </a:r>
            <a:endParaRPr lang="fr-FR" sz="2800" spc="-1" dirty="0">
              <a:solidFill>
                <a:schemeClr val="bg1"/>
              </a:solidFill>
              <a:latin typeface="Century Gothic" panose="020B0502020202020204" pitchFamily="34" charset="0"/>
              <a:ea typeface="Century Gothic"/>
            </a:endParaRPr>
          </a:p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8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prenominal</a:t>
            </a: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 adjectives</a:t>
            </a:r>
          </a:p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liaison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what I and others have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5132991-A652-486A-BB18-5F88F3EE14F0}"/>
              </a:ext>
            </a:extLst>
          </p:cNvPr>
          <p:cNvSpPr/>
          <p:nvPr/>
        </p:nvSpPr>
        <p:spPr>
          <a:xfrm>
            <a:off x="0" y="1872343"/>
            <a:ext cx="4350240" cy="2862105"/>
          </a:xfrm>
          <a:prstGeom prst="roundRect">
            <a:avLst/>
          </a:prstGeom>
          <a:solidFill>
            <a:srgbClr val="F2F7F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picture containing text, indoor, screen, dark&#10;&#10;Description automatically generated">
            <a:extLst>
              <a:ext uri="{FF2B5EF4-FFF2-40B4-BE49-F238E27FC236}">
                <a16:creationId xmlns:a16="http://schemas.microsoft.com/office/drawing/2014/main" id="{45557185-E2E9-45B9-B330-B110E8AB3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87" y="2133600"/>
            <a:ext cx="4445532" cy="222276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E722A2D-4A42-40B2-8391-6AA36A0BECC4}"/>
              </a:ext>
            </a:extLst>
          </p:cNvPr>
          <p:cNvGrpSpPr/>
          <p:nvPr/>
        </p:nvGrpSpPr>
        <p:grpSpPr>
          <a:xfrm>
            <a:off x="2263019" y="3547778"/>
            <a:ext cx="2331364" cy="1347665"/>
            <a:chOff x="2263019" y="3547778"/>
            <a:chExt cx="2331364" cy="1347665"/>
          </a:xfrm>
        </p:grpSpPr>
        <p:pic>
          <p:nvPicPr>
            <p:cNvPr id="11" name="Picture 10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D3F572C7-A1A2-4BE0-AF7C-5AA65EC4A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237"/>
            <a:stretch/>
          </p:blipFill>
          <p:spPr>
            <a:xfrm>
              <a:off x="3302596" y="3817288"/>
              <a:ext cx="1291787" cy="1078155"/>
            </a:xfrm>
            <a:prstGeom prst="ellipse">
              <a:avLst/>
            </a:prstGeom>
          </p:spPr>
        </p:pic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CF3BC23-7A99-4C91-9006-1B45A48875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792"/>
            <a:stretch/>
          </p:blipFill>
          <p:spPr>
            <a:xfrm>
              <a:off x="2263019" y="3547778"/>
              <a:ext cx="1685470" cy="1347665"/>
            </a:xfrm>
            <a:prstGeom prst="ellipse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C83DFF7-F7D6-4A83-9F69-FC916BB6F0FB}"/>
              </a:ext>
            </a:extLst>
          </p:cNvPr>
          <p:cNvSpPr txBox="1"/>
          <p:nvPr/>
        </p:nvSpPr>
        <p:spPr>
          <a:xfrm>
            <a:off x="885798" y="3983948"/>
            <a:ext cx="2014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un </a:t>
            </a:r>
            <a:r>
              <a:rPr lang="en-GB" sz="24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espace</a:t>
            </a:r>
            <a: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chez nous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38C53A-527F-430E-A9F7-4F4C0C51FD06}"/>
              </a:ext>
            </a:extLst>
          </p:cNvPr>
          <p:cNvSpPr txBox="1"/>
          <p:nvPr/>
        </p:nvSpPr>
        <p:spPr>
          <a:xfrm>
            <a:off x="9318171" y="6454874"/>
            <a:ext cx="2873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5_elles_ont_des_livres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355600" y="5084635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AAB91-8CC0-464F-A2C0-283CEBFA64FF}"/>
              </a:ext>
            </a:extLst>
          </p:cNvPr>
          <p:cNvSpPr txBox="1"/>
          <p:nvPr/>
        </p:nvSpPr>
        <p:spPr>
          <a:xfrm>
            <a:off x="-1097824" y="1950203"/>
            <a:ext cx="14387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7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Elle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nt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des livres.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F9D6C7-6002-4256-BA6B-C2B50A0F68B8}"/>
              </a:ext>
            </a:extLst>
          </p:cNvPr>
          <p:cNvSpPr txBox="1"/>
          <p:nvPr/>
        </p:nvSpPr>
        <p:spPr>
          <a:xfrm>
            <a:off x="2149278" y="3434661"/>
            <a:ext cx="7893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 have some books.</a:t>
            </a:r>
          </a:p>
        </p:txBody>
      </p:sp>
      <p:pic>
        <p:nvPicPr>
          <p:cNvPr id="14" name="Graphic 13" descr="Line arrow Rotate left">
            <a:extLst>
              <a:ext uri="{FF2B5EF4-FFF2-40B4-BE49-F238E27FC236}">
                <a16:creationId xmlns:a16="http://schemas.microsoft.com/office/drawing/2014/main" id="{7E161234-1212-4EAA-BBEA-2E6A918C7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3544933" y="2766261"/>
            <a:ext cx="1171049" cy="7998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7589C7-1262-47D2-AA15-687E208B6E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11271" y="4506311"/>
            <a:ext cx="939235" cy="2225793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755395BE-F014-4B5F-A197-EBCB543CB0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7183" y="4488231"/>
            <a:ext cx="732870" cy="2225793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5EA6341-9320-487A-ACFE-BD2DC5275C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948" y="4632206"/>
            <a:ext cx="939235" cy="1773365"/>
          </a:xfrm>
          <a:prstGeom prst="rect">
            <a:avLst/>
          </a:prstGeom>
        </p:spPr>
      </p:pic>
      <p:pic>
        <p:nvPicPr>
          <p:cNvPr id="17" name="Graphic 16" descr="Teacher">
            <a:extLst>
              <a:ext uri="{FF2B5EF4-FFF2-40B4-BE49-F238E27FC236}">
                <a16:creationId xmlns:a16="http://schemas.microsoft.com/office/drawing/2014/main" id="{09CFF3CA-B157-4DB7-BCF9-3650F6FCC7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802" y="0"/>
            <a:ext cx="914400" cy="914400"/>
          </a:xfrm>
          <a:prstGeom prst="rect">
            <a:avLst/>
          </a:prstGeom>
        </p:spPr>
      </p:pic>
      <p:sp>
        <p:nvSpPr>
          <p:cNvPr id="18" name="Speech Bubble: Rectangle with Corners Rounded 17">
            <a:hlinkClick r:id="" action="ppaction://noaction">
              <a:snd r:embed="rId13" name="T3_W8_7.1.wav"/>
            </a:hlinkClick>
            <a:extLst>
              <a:ext uri="{FF2B5EF4-FFF2-40B4-BE49-F238E27FC236}">
                <a16:creationId xmlns:a16="http://schemas.microsoft.com/office/drawing/2014/main" id="{A289E1DF-9DE4-4930-8C7D-05B0F009478D}"/>
              </a:ext>
            </a:extLst>
          </p:cNvPr>
          <p:cNvSpPr/>
          <p:nvPr/>
        </p:nvSpPr>
        <p:spPr>
          <a:xfrm>
            <a:off x="934202" y="114966"/>
            <a:ext cx="3167855" cy="547644"/>
          </a:xfrm>
          <a:prstGeom prst="wedgeRoundRectCallout">
            <a:avLst>
              <a:gd name="adj1" fmla="val -58668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" name="TextBox 18">
            <a:hlinkClick r:id="" action="ppaction://noaction">
              <a:snd r:embed="rId13" name="T3_W8_7.1.wav"/>
            </a:hlinkClick>
            <a:extLst>
              <a:ext uri="{FF2B5EF4-FFF2-40B4-BE49-F238E27FC236}">
                <a16:creationId xmlns:a16="http://schemas.microsoft.com/office/drawing/2014/main" id="{CA9BDAAB-292F-4B1A-9883-C7C51A07875D}"/>
              </a:ext>
            </a:extLst>
          </p:cNvPr>
          <p:cNvSpPr txBox="1"/>
          <p:nvPr/>
        </p:nvSpPr>
        <p:spPr>
          <a:xfrm>
            <a:off x="873241" y="149036"/>
            <a:ext cx="3167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répète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870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5_nous_avons_un_jardin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355600" y="5084635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AAB91-8CC0-464F-A2C0-283CEBFA64FF}"/>
              </a:ext>
            </a:extLst>
          </p:cNvPr>
          <p:cNvSpPr txBox="1"/>
          <p:nvPr/>
        </p:nvSpPr>
        <p:spPr>
          <a:xfrm>
            <a:off x="-1097824" y="1268869"/>
            <a:ext cx="14387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Nou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vons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un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jardin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F9D6C7-6002-4256-BA6B-C2B50A0F68B8}"/>
              </a:ext>
            </a:extLst>
          </p:cNvPr>
          <p:cNvSpPr txBox="1"/>
          <p:nvPr/>
        </p:nvSpPr>
        <p:spPr>
          <a:xfrm>
            <a:off x="2289648" y="3325804"/>
            <a:ext cx="69601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We have a garden.</a:t>
            </a:r>
          </a:p>
        </p:txBody>
      </p:sp>
      <p:pic>
        <p:nvPicPr>
          <p:cNvPr id="14" name="Graphic 13" descr="Line arrow Rotate left">
            <a:extLst>
              <a:ext uri="{FF2B5EF4-FFF2-40B4-BE49-F238E27FC236}">
                <a16:creationId xmlns:a16="http://schemas.microsoft.com/office/drawing/2014/main" id="{7E161234-1212-4EAA-BBEA-2E6A918C7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3162037" y="2089107"/>
            <a:ext cx="1171049" cy="7998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E2AD49-5DF7-4ED5-82AF-736C81487F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9382" y="4453280"/>
            <a:ext cx="2182151" cy="1765769"/>
          </a:xfrm>
          <a:prstGeom prst="rect">
            <a:avLst/>
          </a:prstGeom>
        </p:spPr>
      </p:pic>
      <p:pic>
        <p:nvPicPr>
          <p:cNvPr id="17" name="Picture 16" descr="A screenshot of a video game&#10;&#10;Description automatically generated">
            <a:extLst>
              <a:ext uri="{FF2B5EF4-FFF2-40B4-BE49-F238E27FC236}">
                <a16:creationId xmlns:a16="http://schemas.microsoft.com/office/drawing/2014/main" id="{8D3CC5B9-EF94-401F-AD8D-CE3B8E2892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236" y="4583289"/>
            <a:ext cx="2673175" cy="1505749"/>
          </a:xfrm>
          <a:prstGeom prst="rect">
            <a:avLst/>
          </a:prstGeom>
        </p:spPr>
      </p:pic>
      <p:sp>
        <p:nvSpPr>
          <p:cNvPr id="15" name="Oval Callout 13">
            <a:extLst>
              <a:ext uri="{FF2B5EF4-FFF2-40B4-BE49-F238E27FC236}">
                <a16:creationId xmlns:a16="http://schemas.microsoft.com/office/drawing/2014/main" id="{A94C2E62-409F-4641-9B70-D582FDE9259B}"/>
              </a:ext>
            </a:extLst>
          </p:cNvPr>
          <p:cNvSpPr/>
          <p:nvPr/>
        </p:nvSpPr>
        <p:spPr>
          <a:xfrm>
            <a:off x="4134118" y="-38212"/>
            <a:ext cx="2640860" cy="1597121"/>
          </a:xfrm>
          <a:prstGeom prst="wedgeEllipseCallout">
            <a:avLst>
              <a:gd name="adj1" fmla="val 38548"/>
              <a:gd name="adj2" fmla="val 59734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CustomShape 3">
            <a:extLst>
              <a:ext uri="{FF2B5EF4-FFF2-40B4-BE49-F238E27FC236}">
                <a16:creationId xmlns:a16="http://schemas.microsoft.com/office/drawing/2014/main" id="{EEAE650A-79C6-42C4-834D-92519BF1330C}"/>
              </a:ext>
            </a:extLst>
          </p:cNvPr>
          <p:cNvSpPr/>
          <p:nvPr/>
        </p:nvSpPr>
        <p:spPr>
          <a:xfrm>
            <a:off x="4130457" y="378379"/>
            <a:ext cx="2817925" cy="15971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can liaise here, too.  It is optional</a:t>
            </a:r>
            <a:r>
              <a:rPr kumimoji="0" lang="en-GB" sz="2000" b="0" i="0" u="none" strike="noStrike" kern="1200" cap="none" spc="-1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liaison.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9" name="Graphic 18" descr="Teacher">
            <a:extLst>
              <a:ext uri="{FF2B5EF4-FFF2-40B4-BE49-F238E27FC236}">
                <a16:creationId xmlns:a16="http://schemas.microsoft.com/office/drawing/2014/main" id="{D25EA584-DE59-4055-9573-715D14E11A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802" y="0"/>
            <a:ext cx="914400" cy="914400"/>
          </a:xfrm>
          <a:prstGeom prst="rect">
            <a:avLst/>
          </a:prstGeom>
        </p:spPr>
      </p:pic>
      <p:sp>
        <p:nvSpPr>
          <p:cNvPr id="20" name="Speech Bubble: Rectangle with Corners Rounded 19">
            <a:hlinkClick r:id="" action="ppaction://noaction">
              <a:snd r:embed="rId12" name="T3_W8_7.1.wav"/>
            </a:hlinkClick>
            <a:extLst>
              <a:ext uri="{FF2B5EF4-FFF2-40B4-BE49-F238E27FC236}">
                <a16:creationId xmlns:a16="http://schemas.microsoft.com/office/drawing/2014/main" id="{4AD75FB1-B2DA-41EC-BEA0-55C218B9E215}"/>
              </a:ext>
            </a:extLst>
          </p:cNvPr>
          <p:cNvSpPr/>
          <p:nvPr/>
        </p:nvSpPr>
        <p:spPr>
          <a:xfrm>
            <a:off x="934202" y="114966"/>
            <a:ext cx="3167855" cy="547644"/>
          </a:xfrm>
          <a:prstGeom prst="wedgeRoundRectCallout">
            <a:avLst>
              <a:gd name="adj1" fmla="val -58668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" name="TextBox 20">
            <a:hlinkClick r:id="" action="ppaction://noaction">
              <a:snd r:embed="rId12" name="T3_W8_7.1.wav"/>
            </a:hlinkClick>
            <a:extLst>
              <a:ext uri="{FF2B5EF4-FFF2-40B4-BE49-F238E27FC236}">
                <a16:creationId xmlns:a16="http://schemas.microsoft.com/office/drawing/2014/main" id="{A2BE18BF-94CF-4726-99B2-9A58F10A1982}"/>
              </a:ext>
            </a:extLst>
          </p:cNvPr>
          <p:cNvSpPr txBox="1"/>
          <p:nvPr/>
        </p:nvSpPr>
        <p:spPr>
          <a:xfrm>
            <a:off x="873241" y="149036"/>
            <a:ext cx="3167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répète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018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5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5_nous_avons_des_ordinateurs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355600" y="5084635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AAB91-8CC0-464F-A2C0-283CEBFA64FF}"/>
              </a:ext>
            </a:extLst>
          </p:cNvPr>
          <p:cNvSpPr txBox="1"/>
          <p:nvPr/>
        </p:nvSpPr>
        <p:spPr>
          <a:xfrm>
            <a:off x="-1097824" y="1950203"/>
            <a:ext cx="14387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7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Nou</a:t>
            </a:r>
            <a:r>
              <a:rPr kumimoji="0" lang="en-GB" sz="7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7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kumimoji="0" lang="en-GB" sz="7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vons</a:t>
            </a:r>
            <a:r>
              <a:rPr kumimoji="0" lang="en-GB" sz="7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</a:t>
            </a:r>
            <a:r>
              <a:rPr kumimoji="0" lang="en-GB" sz="7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7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en-GB" sz="7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rdinateurs</a:t>
            </a:r>
            <a:r>
              <a:rPr kumimoji="0" lang="en-GB" sz="7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F9D6C7-6002-4256-BA6B-C2B50A0F68B8}"/>
              </a:ext>
            </a:extLst>
          </p:cNvPr>
          <p:cNvSpPr txBox="1"/>
          <p:nvPr/>
        </p:nvSpPr>
        <p:spPr>
          <a:xfrm>
            <a:off x="1789643" y="3495352"/>
            <a:ext cx="91994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We have some computers.</a:t>
            </a:r>
          </a:p>
        </p:txBody>
      </p:sp>
      <p:pic>
        <p:nvPicPr>
          <p:cNvPr id="14" name="Graphic 13" descr="Line arrow Rotate left">
            <a:extLst>
              <a:ext uri="{FF2B5EF4-FFF2-40B4-BE49-F238E27FC236}">
                <a16:creationId xmlns:a16="http://schemas.microsoft.com/office/drawing/2014/main" id="{7E161234-1212-4EAA-BBEA-2E6A918C7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1854549" y="2711291"/>
            <a:ext cx="1171049" cy="799896"/>
          </a:xfrm>
          <a:prstGeom prst="rect">
            <a:avLst/>
          </a:prstGeom>
        </p:spPr>
      </p:pic>
      <p:pic>
        <p:nvPicPr>
          <p:cNvPr id="18" name="Graphic 17" descr="Line arrow Rotate left">
            <a:extLst>
              <a:ext uri="{FF2B5EF4-FFF2-40B4-BE49-F238E27FC236}">
                <a16:creationId xmlns:a16="http://schemas.microsoft.com/office/drawing/2014/main" id="{525B9CEB-778D-451D-9A4A-351B0C3B23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6399267" y="2714919"/>
            <a:ext cx="1171049" cy="799896"/>
          </a:xfrm>
          <a:prstGeom prst="rect">
            <a:avLst/>
          </a:prstGeom>
        </p:spPr>
      </p:pic>
      <p:pic>
        <p:nvPicPr>
          <p:cNvPr id="19" name="Picture 18" descr="A picture containing text, electronics, computer, indoor&#10;&#10;Description automatically generated">
            <a:extLst>
              <a:ext uri="{FF2B5EF4-FFF2-40B4-BE49-F238E27FC236}">
                <a16:creationId xmlns:a16="http://schemas.microsoft.com/office/drawing/2014/main" id="{71FA1C97-DA0C-4E14-A0A0-0C35785925C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62"/>
          <a:stretch/>
        </p:blipFill>
        <p:spPr>
          <a:xfrm>
            <a:off x="6096000" y="4416253"/>
            <a:ext cx="1148132" cy="1427244"/>
          </a:xfrm>
          <a:prstGeom prst="rect">
            <a:avLst/>
          </a:prstGeom>
        </p:spPr>
      </p:pic>
      <p:pic>
        <p:nvPicPr>
          <p:cNvPr id="20" name="Picture 19" descr="A picture containing text, electronics, computer, indoor&#10;&#10;Description automatically generated">
            <a:extLst>
              <a:ext uri="{FF2B5EF4-FFF2-40B4-BE49-F238E27FC236}">
                <a16:creationId xmlns:a16="http://schemas.microsoft.com/office/drawing/2014/main" id="{0F6FDDD1-6BFC-45A4-8726-6A7336A861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62"/>
          <a:stretch/>
        </p:blipFill>
        <p:spPr>
          <a:xfrm>
            <a:off x="7237530" y="4609235"/>
            <a:ext cx="1148132" cy="14272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9C451E-2DB1-4B65-A266-4324C07FFA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93539" y="4416253"/>
            <a:ext cx="2182151" cy="1765769"/>
          </a:xfrm>
          <a:prstGeom prst="rect">
            <a:avLst/>
          </a:prstGeom>
        </p:spPr>
      </p:pic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BC95B26A-F92C-4463-AC83-391857979E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802" y="0"/>
            <a:ext cx="914400" cy="914400"/>
          </a:xfrm>
          <a:prstGeom prst="rect">
            <a:avLst/>
          </a:prstGeom>
        </p:spPr>
      </p:pic>
      <p:sp>
        <p:nvSpPr>
          <p:cNvPr id="23" name="Speech Bubble: Rectangle with Corners Rounded 22">
            <a:hlinkClick r:id="" action="ppaction://noaction">
              <a:snd r:embed="rId12" name="T3_W8_7.1.wav"/>
            </a:hlinkClick>
            <a:extLst>
              <a:ext uri="{FF2B5EF4-FFF2-40B4-BE49-F238E27FC236}">
                <a16:creationId xmlns:a16="http://schemas.microsoft.com/office/drawing/2014/main" id="{971B776C-2149-4BEA-8AE9-4A42FD77E957}"/>
              </a:ext>
            </a:extLst>
          </p:cNvPr>
          <p:cNvSpPr/>
          <p:nvPr/>
        </p:nvSpPr>
        <p:spPr>
          <a:xfrm>
            <a:off x="934202" y="114966"/>
            <a:ext cx="3167855" cy="547644"/>
          </a:xfrm>
          <a:prstGeom prst="wedgeRoundRectCallout">
            <a:avLst>
              <a:gd name="adj1" fmla="val -58668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TextBox 23">
            <a:hlinkClick r:id="" action="ppaction://noaction">
              <a:snd r:embed="rId12" name="T3_W8_7.1.wav"/>
            </a:hlinkClick>
            <a:extLst>
              <a:ext uri="{FF2B5EF4-FFF2-40B4-BE49-F238E27FC236}">
                <a16:creationId xmlns:a16="http://schemas.microsoft.com/office/drawing/2014/main" id="{4E3FED04-FBD9-406C-BCF2-77A76445856A}"/>
              </a:ext>
            </a:extLst>
          </p:cNvPr>
          <p:cNvSpPr txBox="1"/>
          <p:nvPr/>
        </p:nvSpPr>
        <p:spPr>
          <a:xfrm>
            <a:off x="873241" y="149036"/>
            <a:ext cx="3167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répète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668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CD15185E-1186-4DE4-81D9-C4D87BC781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63"/>
          <a:stretch/>
        </p:blipFill>
        <p:spPr>
          <a:xfrm flipH="1">
            <a:off x="-8868" y="1009178"/>
            <a:ext cx="1368326" cy="1084296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A5702C07-966E-4496-B073-10D875EF8D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2888955"/>
              </p:ext>
            </p:extLst>
          </p:nvPr>
        </p:nvGraphicFramePr>
        <p:xfrm>
          <a:off x="5464192" y="2127800"/>
          <a:ext cx="4655376" cy="4184459"/>
        </p:xfrm>
        <a:graphic>
          <a:graphicData uri="http://schemas.openxmlformats.org/drawingml/2006/table">
            <a:tbl>
              <a:tblPr/>
              <a:tblGrid>
                <a:gridCol w="4655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447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??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9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house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garden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33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room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desk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3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bedroom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lots of space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F00901CC-7FB8-4D10-BA3C-0313D000C2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1467831"/>
              </p:ext>
            </p:extLst>
          </p:nvPr>
        </p:nvGraphicFramePr>
        <p:xfrm>
          <a:off x="251086" y="2107240"/>
          <a:ext cx="5003085" cy="4139758"/>
        </p:xfrm>
        <a:graphic>
          <a:graphicData uri="http://schemas.openxmlformats.org/drawingml/2006/table">
            <a:tbl>
              <a:tblPr/>
              <a:tblGrid>
                <a:gridCol w="614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4490">
                  <a:extLst>
                    <a:ext uri="{9D8B030D-6E8A-4147-A177-3AD203B41FA5}">
                      <a16:colId xmlns:a16="http://schemas.microsoft.com/office/drawing/2014/main" val="948948563"/>
                    </a:ext>
                  </a:extLst>
                </a:gridCol>
              </a:tblGrid>
              <a:tr h="1022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we have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they have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2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5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39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5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13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969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2" name="Google Shape;248;p34">
            <a:extLst>
              <a:ext uri="{FF2B5EF4-FFF2-40B4-BE49-F238E27FC236}">
                <a16:creationId xmlns:a16="http://schemas.microsoft.com/office/drawing/2014/main" id="{0184689C-596C-4D0F-93FE-0211DA5C6FD6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522250" y="3208280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15" name="CustomShape 22">
            <a:hlinkClick r:id="" action="ppaction://noaction">
              <a:snd r:embed="rId6" name="6_BEEP_nous_avons_une_maison.wav"/>
            </a:hlinkClick>
            <a:extLst>
              <a:ext uri="{FF2B5EF4-FFF2-40B4-BE49-F238E27FC236}">
                <a16:creationId xmlns:a16="http://schemas.microsoft.com/office/drawing/2014/main" id="{133A67A6-E4DF-479D-9720-AB32A1293A9F}"/>
              </a:ext>
            </a:extLst>
          </p:cNvPr>
          <p:cNvSpPr/>
          <p:nvPr/>
        </p:nvSpPr>
        <p:spPr>
          <a:xfrm>
            <a:off x="328616" y="321834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7" name="6_BEEP_ils_ont_un_jardin.wav"/>
            </a:hlinkClick>
            <a:extLst>
              <a:ext uri="{FF2B5EF4-FFF2-40B4-BE49-F238E27FC236}">
                <a16:creationId xmlns:a16="http://schemas.microsoft.com/office/drawing/2014/main" id="{0C046E0F-3B48-479D-B14A-49BDC2975F2E}"/>
              </a:ext>
            </a:extLst>
          </p:cNvPr>
          <p:cNvSpPr/>
          <p:nvPr/>
        </p:nvSpPr>
        <p:spPr>
          <a:xfrm>
            <a:off x="328616" y="3777816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8" name="6_BEEP_ils_ont_une_salle.wav"/>
            </a:hlinkClick>
            <a:extLst>
              <a:ext uri="{FF2B5EF4-FFF2-40B4-BE49-F238E27FC236}">
                <a16:creationId xmlns:a16="http://schemas.microsoft.com/office/drawing/2014/main" id="{32D01521-4848-46DD-ACC2-7097A73DB523}"/>
              </a:ext>
            </a:extLst>
          </p:cNvPr>
          <p:cNvSpPr/>
          <p:nvPr/>
        </p:nvSpPr>
        <p:spPr>
          <a:xfrm>
            <a:off x="328616" y="4251566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9" name="6_BEEP_nous_avons_un_bureau.wav"/>
            </a:hlinkClick>
            <a:extLst>
              <a:ext uri="{FF2B5EF4-FFF2-40B4-BE49-F238E27FC236}">
                <a16:creationId xmlns:a16="http://schemas.microsoft.com/office/drawing/2014/main" id="{1B45B4C0-727D-4481-B269-8A56635524CF}"/>
              </a:ext>
            </a:extLst>
          </p:cNvPr>
          <p:cNvSpPr/>
          <p:nvPr/>
        </p:nvSpPr>
        <p:spPr>
          <a:xfrm>
            <a:off x="328616" y="473521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10" name="6_BEEP_nous_avons_une_chambre.wav"/>
            </a:hlinkClick>
            <a:extLst>
              <a:ext uri="{FF2B5EF4-FFF2-40B4-BE49-F238E27FC236}">
                <a16:creationId xmlns:a16="http://schemas.microsoft.com/office/drawing/2014/main" id="{CCFDDEBF-0C53-4C91-ACEE-23977C8DC8B6}"/>
              </a:ext>
            </a:extLst>
          </p:cNvPr>
          <p:cNvSpPr/>
          <p:nvPr/>
        </p:nvSpPr>
        <p:spPr>
          <a:xfrm>
            <a:off x="328616" y="528702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11" name="6_BEEP_ils_ont_beaucoup_despace.wav"/>
            </a:hlinkClick>
            <a:extLst>
              <a:ext uri="{FF2B5EF4-FFF2-40B4-BE49-F238E27FC236}">
                <a16:creationId xmlns:a16="http://schemas.microsoft.com/office/drawing/2014/main" id="{6C10F124-73A1-4B0D-B940-78D5BB61E9D6}"/>
              </a:ext>
            </a:extLst>
          </p:cNvPr>
          <p:cNvSpPr/>
          <p:nvPr/>
        </p:nvSpPr>
        <p:spPr>
          <a:xfrm>
            <a:off x="328616" y="579490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hlinkClick r:id="" action="ppaction://noaction">
              <a:snd r:embed="rId12" name="Add_W11_3.1.wav"/>
            </a:hlinkClick>
            <a:extLst>
              <a:ext uri="{FF2B5EF4-FFF2-40B4-BE49-F238E27FC236}">
                <a16:creationId xmlns:a16="http://schemas.microsoft.com/office/drawing/2014/main" id="{7DFFF0A6-6F90-49B2-A8E3-F520A25FB4FD}"/>
              </a:ext>
            </a:extLst>
          </p:cNvPr>
          <p:cNvSpPr txBox="1"/>
          <p:nvPr/>
        </p:nvSpPr>
        <p:spPr>
          <a:xfrm>
            <a:off x="1533152" y="118657"/>
            <a:ext cx="103430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Adèle compare avec Jean-Michel et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Cémentine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CustomShape 6">
            <a:extLst>
              <a:ext uri="{FF2B5EF4-FFF2-40B4-BE49-F238E27FC236}">
                <a16:creationId xmlns:a16="http://schemas.microsoft.com/office/drawing/2014/main" id="{60B2D650-3CC9-4E19-A787-FA26B345D877}"/>
              </a:ext>
            </a:extLst>
          </p:cNvPr>
          <p:cNvSpPr/>
          <p:nvPr/>
        </p:nvSpPr>
        <p:spPr>
          <a:xfrm>
            <a:off x="141960" y="786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1CDF20E-DD8F-44DD-ADC8-CFB55D056547}"/>
              </a:ext>
            </a:extLst>
          </p:cNvPr>
          <p:cNvSpPr/>
          <p:nvPr/>
        </p:nvSpPr>
        <p:spPr>
          <a:xfrm>
            <a:off x="5617959" y="3230820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pic>
        <p:nvPicPr>
          <p:cNvPr id="33" name="Google Shape;248;p34">
            <a:extLst>
              <a:ext uri="{FF2B5EF4-FFF2-40B4-BE49-F238E27FC236}">
                <a16:creationId xmlns:a16="http://schemas.microsoft.com/office/drawing/2014/main" id="{1DFD7BE0-A7D5-4FA2-9065-B6779414D0C2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669242" y="3647390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4" name="Google Shape;248;p34">
            <a:extLst>
              <a:ext uri="{FF2B5EF4-FFF2-40B4-BE49-F238E27FC236}">
                <a16:creationId xmlns:a16="http://schemas.microsoft.com/office/drawing/2014/main" id="{5AE2F819-397E-4C3B-9840-CBD91AC40C3F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639760" y="4177774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5" name="Google Shape;248;p34">
            <a:extLst>
              <a:ext uri="{FF2B5EF4-FFF2-40B4-BE49-F238E27FC236}">
                <a16:creationId xmlns:a16="http://schemas.microsoft.com/office/drawing/2014/main" id="{34CC9384-9334-4488-BA89-728C9CF2D8E3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522250" y="4687699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7" name="Google Shape;248;p34">
            <a:extLst>
              <a:ext uri="{FF2B5EF4-FFF2-40B4-BE49-F238E27FC236}">
                <a16:creationId xmlns:a16="http://schemas.microsoft.com/office/drawing/2014/main" id="{C74AB743-13EC-4813-B015-1493F4D9ACF7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533152" y="5258877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8" name="Google Shape;248;p34">
            <a:extLst>
              <a:ext uri="{FF2B5EF4-FFF2-40B4-BE49-F238E27FC236}">
                <a16:creationId xmlns:a16="http://schemas.microsoft.com/office/drawing/2014/main" id="{D8D90DFD-44A1-4D7C-8694-10D1ABEFB385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630337" y="5733334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E4016D3-E45C-41FF-9012-1B73725581C3}"/>
              </a:ext>
            </a:extLst>
          </p:cNvPr>
          <p:cNvSpPr/>
          <p:nvPr/>
        </p:nvSpPr>
        <p:spPr>
          <a:xfrm>
            <a:off x="5728242" y="3790310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41" name="CustomShape 14">
            <a:hlinkClick r:id="" action="ppaction://noaction">
              <a:snd r:embed="rId13" name="Add_W11_13.3.wav"/>
            </a:hlinkClick>
            <a:extLst>
              <a:ext uri="{FF2B5EF4-FFF2-40B4-BE49-F238E27FC236}">
                <a16:creationId xmlns:a16="http://schemas.microsoft.com/office/drawing/2014/main" id="{A7FEFF36-53FD-4897-9B03-BC7C13FCBF87}"/>
              </a:ext>
            </a:extLst>
          </p:cNvPr>
          <p:cNvSpPr/>
          <p:nvPr/>
        </p:nvSpPr>
        <p:spPr>
          <a:xfrm>
            <a:off x="8126380" y="1126197"/>
            <a:ext cx="1857271" cy="1097280"/>
          </a:xfrm>
          <a:prstGeom prst="wedgeEllipseCallout">
            <a:avLst>
              <a:gd name="adj1" fmla="val 85056"/>
              <a:gd name="adj2" fmla="val 41941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Bonjour, Adèle !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Ça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va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?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458C260-9916-4266-A9E0-0EBB5C79670B}"/>
              </a:ext>
            </a:extLst>
          </p:cNvPr>
          <p:cNvSpPr/>
          <p:nvPr/>
        </p:nvSpPr>
        <p:spPr>
          <a:xfrm>
            <a:off x="5660029" y="4290604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F802199C-64E3-4313-9C7E-CD54BAEAE09C}"/>
              </a:ext>
            </a:extLst>
          </p:cNvPr>
          <p:cNvSpPr/>
          <p:nvPr/>
        </p:nvSpPr>
        <p:spPr>
          <a:xfrm>
            <a:off x="5617958" y="4803009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29DDF056-7CC7-4F49-87D3-7ACD88CC5574}"/>
              </a:ext>
            </a:extLst>
          </p:cNvPr>
          <p:cNvSpPr/>
          <p:nvPr/>
        </p:nvSpPr>
        <p:spPr>
          <a:xfrm>
            <a:off x="5660028" y="5301431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BA37227-A1E1-4C6C-8948-959B13337365}"/>
              </a:ext>
            </a:extLst>
          </p:cNvPr>
          <p:cNvSpPr/>
          <p:nvPr/>
        </p:nvSpPr>
        <p:spPr>
          <a:xfrm>
            <a:off x="5635810" y="5838829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823F61A-B904-41E0-8F59-C954DFCE60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468" y="1722306"/>
            <a:ext cx="834162" cy="13757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8F25A4-3247-4856-B663-C15880DB5B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732" y="1995901"/>
            <a:ext cx="1121111" cy="1138359"/>
          </a:xfrm>
          <a:prstGeom prst="rect">
            <a:avLst/>
          </a:prstGeom>
        </p:spPr>
      </p:pic>
      <p:pic>
        <p:nvPicPr>
          <p:cNvPr id="31" name="Graphic 30" descr="Teacher">
            <a:extLst>
              <a:ext uri="{FF2B5EF4-FFF2-40B4-BE49-F238E27FC236}">
                <a16:creationId xmlns:a16="http://schemas.microsoft.com/office/drawing/2014/main" id="{7C616BA7-E759-4485-86C3-7715F0DA2A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9278" y="375003"/>
            <a:ext cx="927044" cy="914400"/>
          </a:xfrm>
          <a:prstGeom prst="rect">
            <a:avLst/>
          </a:prstGeom>
        </p:spPr>
      </p:pic>
      <p:sp>
        <p:nvSpPr>
          <p:cNvPr id="32" name="Speech Bubble: Rectangle with Corners Rounded 31">
            <a:hlinkClick r:id="" action="ppaction://noaction">
              <a:snd r:embed="rId18" name="T1_W11_13.2.wav"/>
            </a:hlinkClick>
            <a:extLst>
              <a:ext uri="{FF2B5EF4-FFF2-40B4-BE49-F238E27FC236}">
                <a16:creationId xmlns:a16="http://schemas.microsoft.com/office/drawing/2014/main" id="{9EAC6C76-22C5-454E-8DC5-75D703BDE4AC}"/>
              </a:ext>
            </a:extLst>
          </p:cNvPr>
          <p:cNvSpPr/>
          <p:nvPr/>
        </p:nvSpPr>
        <p:spPr>
          <a:xfrm>
            <a:off x="1006322" y="601511"/>
            <a:ext cx="9944254" cy="447604"/>
          </a:xfrm>
          <a:prstGeom prst="wedgeRoundRectCallout">
            <a:avLst>
              <a:gd name="adj1" fmla="val -52952"/>
              <a:gd name="adj2" fmla="val -19794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CustomShape 7">
            <a:hlinkClick r:id="" action="ppaction://noaction">
              <a:snd r:embed="rId19" name="Add_W11_13.2M.wav"/>
            </a:hlinkClick>
            <a:extLst>
              <a:ext uri="{FF2B5EF4-FFF2-40B4-BE49-F238E27FC236}">
                <a16:creationId xmlns:a16="http://schemas.microsoft.com/office/drawing/2014/main" id="{68179C92-58B2-40A0-9889-DD55A5FB5364}"/>
              </a:ext>
            </a:extLst>
          </p:cNvPr>
          <p:cNvSpPr/>
          <p:nvPr/>
        </p:nvSpPr>
        <p:spPr>
          <a:xfrm>
            <a:off x="1018965" y="614637"/>
            <a:ext cx="10063112" cy="447604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Choisis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 ‘you have’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ou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 ‘they have’ de 1 à 6 et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écris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l’objet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en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anglais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84346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9" grpId="0" animBg="1"/>
      <p:bldP spid="46" grpId="0" animBg="1"/>
      <p:bldP spid="48" grpId="0" animBg="1"/>
      <p:bldP spid="50" grpId="0" animBg="1"/>
      <p:bldP spid="5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9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" y="69569"/>
            <a:ext cx="9241377" cy="523220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Adjectives after the noun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140566" y="629261"/>
            <a:ext cx="10580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know that in French most adjectives go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after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the noun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318A4F4-49C7-41B5-9E3E-7394D76BC3EA}"/>
              </a:ext>
            </a:extLst>
          </p:cNvPr>
          <p:cNvSpPr txBox="1"/>
          <p:nvPr/>
        </p:nvSpPr>
        <p:spPr>
          <a:xfrm>
            <a:off x="4309269" y="1464368"/>
            <a:ext cx="41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ordinateur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FFAF89A-D064-425A-ADC8-DC1207E5E91F}"/>
              </a:ext>
            </a:extLst>
          </p:cNvPr>
          <p:cNvSpPr txBox="1"/>
          <p:nvPr/>
        </p:nvSpPr>
        <p:spPr>
          <a:xfrm>
            <a:off x="7285065" y="1463868"/>
            <a:ext cx="41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slow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computer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2" name="Oval Callout 13">
            <a:extLst>
              <a:ext uri="{FF2B5EF4-FFF2-40B4-BE49-F238E27FC236}">
                <a16:creationId xmlns:a16="http://schemas.microsoft.com/office/drawing/2014/main" id="{F0A807C8-C0C8-4E4A-84A2-467EAA085774}"/>
              </a:ext>
            </a:extLst>
          </p:cNvPr>
          <p:cNvSpPr/>
          <p:nvPr/>
        </p:nvSpPr>
        <p:spPr>
          <a:xfrm>
            <a:off x="343550" y="1188953"/>
            <a:ext cx="3288277" cy="1597121"/>
          </a:xfrm>
          <a:prstGeom prst="wedgeEllipseCallout">
            <a:avLst>
              <a:gd name="adj1" fmla="val 74581"/>
              <a:gd name="adj2" fmla="val 62960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3" name="CustomShape 3">
            <a:extLst>
              <a:ext uri="{FF2B5EF4-FFF2-40B4-BE49-F238E27FC236}">
                <a16:creationId xmlns:a16="http://schemas.microsoft.com/office/drawing/2014/main" id="{B87EA3DA-2E8C-4535-99D3-53EE590C6DB9}"/>
              </a:ext>
            </a:extLst>
          </p:cNvPr>
          <p:cNvSpPr/>
          <p:nvPr/>
        </p:nvSpPr>
        <p:spPr>
          <a:xfrm>
            <a:off x="590839" y="1426120"/>
            <a:ext cx="2817925" cy="15971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Remember: add –e to make the regular form of feminine adjectives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54AB882-D289-4C1E-84C0-DDCA35A72598}"/>
              </a:ext>
            </a:extLst>
          </p:cNvPr>
          <p:cNvSpPr txBox="1"/>
          <p:nvPr/>
        </p:nvSpPr>
        <p:spPr>
          <a:xfrm>
            <a:off x="4556995" y="1916201"/>
            <a:ext cx="41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espace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idéal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A4684B8-EA4D-447C-A35B-42C85CF7FBB9}"/>
              </a:ext>
            </a:extLst>
          </p:cNvPr>
          <p:cNvSpPr txBox="1"/>
          <p:nvPr/>
        </p:nvSpPr>
        <p:spPr>
          <a:xfrm>
            <a:off x="7285065" y="1916701"/>
            <a:ext cx="41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ideal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space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5207ABF-EB5A-4AA4-8459-7FF89D10B7E2}"/>
              </a:ext>
            </a:extLst>
          </p:cNvPr>
          <p:cNvSpPr txBox="1"/>
          <p:nvPr/>
        </p:nvSpPr>
        <p:spPr>
          <a:xfrm>
            <a:off x="4681982" y="2598410"/>
            <a:ext cx="41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différent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126497D-1864-432B-AB98-8E1B3756298F}"/>
              </a:ext>
            </a:extLst>
          </p:cNvPr>
          <p:cNvSpPr txBox="1"/>
          <p:nvPr/>
        </p:nvSpPr>
        <p:spPr>
          <a:xfrm>
            <a:off x="4681983" y="3050699"/>
            <a:ext cx="41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chambre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parfait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4E7C8B3-AADB-4E27-9DD8-EED5C0EBF3C7}"/>
              </a:ext>
            </a:extLst>
          </p:cNvPr>
          <p:cNvSpPr txBox="1"/>
          <p:nvPr/>
        </p:nvSpPr>
        <p:spPr>
          <a:xfrm>
            <a:off x="8670772" y="2593661"/>
            <a:ext cx="41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different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house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9D2D4BB-DB1A-4840-BD99-590329A11174}"/>
              </a:ext>
            </a:extLst>
          </p:cNvPr>
          <p:cNvSpPr txBox="1"/>
          <p:nvPr/>
        </p:nvSpPr>
        <p:spPr>
          <a:xfrm>
            <a:off x="8675674" y="3065759"/>
            <a:ext cx="41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perfect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bedroom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1EC5C8C-7F63-49DF-BB03-2F93D01AD9D7}"/>
              </a:ext>
            </a:extLst>
          </p:cNvPr>
          <p:cNvSpPr txBox="1"/>
          <p:nvPr/>
        </p:nvSpPr>
        <p:spPr>
          <a:xfrm>
            <a:off x="4681982" y="4026790"/>
            <a:ext cx="41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enfant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malade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B1D8771-6430-4459-BA3A-12A8E51C64D1}"/>
              </a:ext>
            </a:extLst>
          </p:cNvPr>
          <p:cNvSpPr txBox="1"/>
          <p:nvPr/>
        </p:nvSpPr>
        <p:spPr>
          <a:xfrm>
            <a:off x="4681983" y="4479079"/>
            <a:ext cx="41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tâche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difficile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689D797-B1B3-4C25-8ADB-08FC5C5A1E69}"/>
              </a:ext>
            </a:extLst>
          </p:cNvPr>
          <p:cNvSpPr txBox="1"/>
          <p:nvPr/>
        </p:nvSpPr>
        <p:spPr>
          <a:xfrm>
            <a:off x="8670772" y="4022041"/>
            <a:ext cx="41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sick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child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4A3877F-B7AB-4F19-938F-525A0DFD6D0A}"/>
              </a:ext>
            </a:extLst>
          </p:cNvPr>
          <p:cNvSpPr txBox="1"/>
          <p:nvPr/>
        </p:nvSpPr>
        <p:spPr>
          <a:xfrm>
            <a:off x="8675674" y="4494139"/>
            <a:ext cx="41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difficult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task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9" name="Oval Callout 13">
            <a:extLst>
              <a:ext uri="{FF2B5EF4-FFF2-40B4-BE49-F238E27FC236}">
                <a16:creationId xmlns:a16="http://schemas.microsoft.com/office/drawing/2014/main" id="{0CBD7CFB-9224-4F88-88F5-BEBCB9A14EEC}"/>
              </a:ext>
            </a:extLst>
          </p:cNvPr>
          <p:cNvSpPr/>
          <p:nvPr/>
        </p:nvSpPr>
        <p:spPr>
          <a:xfrm>
            <a:off x="2175604" y="5049078"/>
            <a:ext cx="3288277" cy="1597121"/>
          </a:xfrm>
          <a:prstGeom prst="wedgeEllipseCallout">
            <a:avLst>
              <a:gd name="adj1" fmla="val 107244"/>
              <a:gd name="adj2" fmla="val -62452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0" name="CustomShape 3">
            <a:extLst>
              <a:ext uri="{FF2B5EF4-FFF2-40B4-BE49-F238E27FC236}">
                <a16:creationId xmlns:a16="http://schemas.microsoft.com/office/drawing/2014/main" id="{528A3F0A-DBFA-456C-BEDA-E9C0A63F4831}"/>
              </a:ext>
            </a:extLst>
          </p:cNvPr>
          <p:cNvSpPr/>
          <p:nvPr/>
        </p:nvSpPr>
        <p:spPr>
          <a:xfrm>
            <a:off x="2410779" y="5194939"/>
            <a:ext cx="2817925" cy="15971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Remember: adjectives already ending in –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stay the same!</a:t>
            </a:r>
          </a:p>
        </p:txBody>
      </p:sp>
    </p:spTree>
    <p:extLst>
      <p:ext uri="{BB962C8B-B14F-4D97-AF65-F5344CB8AC3E}">
        <p14:creationId xmlns:p14="http://schemas.microsoft.com/office/powerpoint/2010/main" val="178603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5_ordinateur_l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space_ide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5_maison_differe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mbre_parfa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nfant_mala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ache_diffici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  <p:bldP spid="52" grpId="0" animBg="1"/>
      <p:bldP spid="53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 animBg="1"/>
      <p:bldP spid="7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11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" y="69569"/>
            <a:ext cx="9241377" cy="523220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Adjectives before the noun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140566" y="629261"/>
            <a:ext cx="10580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However, some adjectives go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before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the noun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BA3B1B-F37D-47B5-A897-E0BF12D63E2F}"/>
              </a:ext>
            </a:extLst>
          </p:cNvPr>
          <p:cNvSpPr/>
          <p:nvPr/>
        </p:nvSpPr>
        <p:spPr>
          <a:xfrm>
            <a:off x="140566" y="1426119"/>
            <a:ext cx="12434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These are adjectives that refer to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eauty,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ge,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g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ood/bad or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ize: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5AD49B-12B7-428C-951E-7C3051C2A78C}"/>
              </a:ext>
            </a:extLst>
          </p:cNvPr>
          <p:cNvSpPr txBox="1"/>
          <p:nvPr/>
        </p:nvSpPr>
        <p:spPr>
          <a:xfrm>
            <a:off x="1693476" y="5148986"/>
            <a:ext cx="10216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bureau			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petite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		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small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house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55AE0C-C0BF-4A1E-B2AF-8703E172F2A5}"/>
              </a:ext>
            </a:extLst>
          </p:cNvPr>
          <p:cNvSpPr txBox="1"/>
          <p:nvPr/>
        </p:nvSpPr>
        <p:spPr>
          <a:xfrm>
            <a:off x="1658307" y="4288993"/>
            <a:ext cx="10216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bonne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question	 	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good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question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mauvaise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idée		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idée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6A4F8E-F89B-4AA4-9ABA-F2AD49CAA4CA}"/>
              </a:ext>
            </a:extLst>
          </p:cNvPr>
          <p:cNvSpPr txBox="1"/>
          <p:nvPr/>
        </p:nvSpPr>
        <p:spPr>
          <a:xfrm>
            <a:off x="1658307" y="3429000"/>
            <a:ext cx="10216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vieux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professeur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		an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teacher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jeune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enfant			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(female)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child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5E2147-297E-450E-A560-C0BD7F06730F}"/>
              </a:ext>
            </a:extLst>
          </p:cNvPr>
          <p:cNvSpPr txBox="1"/>
          <p:nvPr/>
        </p:nvSpPr>
        <p:spPr>
          <a:xfrm>
            <a:off x="1658307" y="2644974"/>
            <a:ext cx="10216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jardin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		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beautiful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garden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belle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chambre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	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beautiful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bedroom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64AE7E-F958-4212-8490-66981335CD0A}"/>
              </a:ext>
            </a:extLst>
          </p:cNvPr>
          <p:cNvSpPr txBox="1"/>
          <p:nvPr/>
        </p:nvSpPr>
        <p:spPr>
          <a:xfrm>
            <a:off x="637863" y="2618295"/>
            <a:ext cx="9478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30FBA6-E789-4377-B9DC-7DD44B711DBB}"/>
              </a:ext>
            </a:extLst>
          </p:cNvPr>
          <p:cNvSpPr txBox="1"/>
          <p:nvPr/>
        </p:nvSpPr>
        <p:spPr>
          <a:xfrm>
            <a:off x="637863" y="3469553"/>
            <a:ext cx="9478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A5D1C4-BAB5-49A9-8B5C-2D606788F99F}"/>
              </a:ext>
            </a:extLst>
          </p:cNvPr>
          <p:cNvSpPr txBox="1"/>
          <p:nvPr/>
        </p:nvSpPr>
        <p:spPr>
          <a:xfrm>
            <a:off x="637863" y="4320811"/>
            <a:ext cx="9478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D9417F8-C822-45F0-8E18-8E2D69C15E80}"/>
              </a:ext>
            </a:extLst>
          </p:cNvPr>
          <p:cNvSpPr txBox="1"/>
          <p:nvPr/>
        </p:nvSpPr>
        <p:spPr>
          <a:xfrm>
            <a:off x="637863" y="5172069"/>
            <a:ext cx="9478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pic>
        <p:nvPicPr>
          <p:cNvPr id="30" name="Picture 2" descr="Plastic bag Shopping Bags &amp; Trolleys Clip art - shopping bag png ...">
            <a:extLst>
              <a:ext uri="{FF2B5EF4-FFF2-40B4-BE49-F238E27FC236}">
                <a16:creationId xmlns:a16="http://schemas.microsoft.com/office/drawing/2014/main" id="{FA13D7F8-1A36-4A5C-BBB7-73F4A9224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914" y="4782186"/>
            <a:ext cx="2345007" cy="188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Oval Callout 13">
            <a:extLst>
              <a:ext uri="{FF2B5EF4-FFF2-40B4-BE49-F238E27FC236}">
                <a16:creationId xmlns:a16="http://schemas.microsoft.com/office/drawing/2014/main" id="{F0A807C8-C0C8-4E4A-84A2-467EAA085774}"/>
              </a:ext>
            </a:extLst>
          </p:cNvPr>
          <p:cNvSpPr/>
          <p:nvPr/>
        </p:nvSpPr>
        <p:spPr>
          <a:xfrm>
            <a:off x="14168" y="1018821"/>
            <a:ext cx="3288277" cy="1597121"/>
          </a:xfrm>
          <a:prstGeom prst="wedgeEllipseCallout">
            <a:avLst>
              <a:gd name="adj1" fmla="val 36621"/>
              <a:gd name="adj2" fmla="val 58416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3" name="CustomShape 3">
            <a:extLst>
              <a:ext uri="{FF2B5EF4-FFF2-40B4-BE49-F238E27FC236}">
                <a16:creationId xmlns:a16="http://schemas.microsoft.com/office/drawing/2014/main" id="{B87EA3DA-2E8C-4535-99D3-53EE590C6DB9}"/>
              </a:ext>
            </a:extLst>
          </p:cNvPr>
          <p:cNvSpPr/>
          <p:nvPr/>
        </p:nvSpPr>
        <p:spPr>
          <a:xfrm>
            <a:off x="213050" y="1180291"/>
            <a:ext cx="2817925" cy="15971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Several</a:t>
            </a:r>
            <a:r>
              <a:rPr kumimoji="0" lang="en-GB" sz="2000" b="0" i="0" u="none" strike="noStrike" kern="1200" cap="none" spc="-1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of these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adjectives are irregular. Let’s practise</a:t>
            </a:r>
            <a:r>
              <a:rPr kumimoji="0" lang="en-GB" sz="2000" b="0" i="0" u="none" strike="noStrike" kern="1200" cap="none" spc="-1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them.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58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5_beau_jar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5_belle_chamb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5_vieux_pro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5_jeune_enf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5_bonne_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5_mauvaise_id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5_grand_burea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5_petite_mai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7" grpId="0"/>
      <p:bldP spid="28" grpId="0"/>
      <p:bldP spid="29" grpId="0"/>
      <p:bldP spid="52" grpId="0" animBg="1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DE8FF887-E40B-4253-B5EA-0755837D90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32" y="1680379"/>
            <a:ext cx="2175826" cy="34972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B9AA32-16ED-4C68-800D-02B8BBB5263A}"/>
              </a:ext>
            </a:extLst>
          </p:cNvPr>
          <p:cNvSpPr txBox="1"/>
          <p:nvPr/>
        </p:nvSpPr>
        <p:spPr>
          <a:xfrm>
            <a:off x="67678" y="5116065"/>
            <a:ext cx="520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beau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chien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D0B1B4-126E-4F13-BA04-31A2DF01926F}"/>
              </a:ext>
            </a:extLst>
          </p:cNvPr>
          <p:cNvSpPr txBox="1"/>
          <p:nvPr/>
        </p:nvSpPr>
        <p:spPr>
          <a:xfrm>
            <a:off x="0" y="5762396"/>
            <a:ext cx="520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[a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beautiful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dog]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EF2DB0-310C-4C00-B874-78AFA7A8FD01}"/>
              </a:ext>
            </a:extLst>
          </p:cNvPr>
          <p:cNvSpPr/>
          <p:nvPr/>
        </p:nvSpPr>
        <p:spPr>
          <a:xfrm>
            <a:off x="1741714" y="5177621"/>
            <a:ext cx="1204686" cy="4684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</a:rPr>
              <a:t>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0249A9-59DB-4BE0-96A6-52B0EE61C61C}"/>
              </a:ext>
            </a:extLst>
          </p:cNvPr>
          <p:cNvSpPr txBox="1"/>
          <p:nvPr/>
        </p:nvSpPr>
        <p:spPr>
          <a:xfrm>
            <a:off x="6163678" y="5115844"/>
            <a:ext cx="520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belle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tortue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51D8BD-009B-48F8-A11C-01FC42E0F1CD}"/>
              </a:ext>
            </a:extLst>
          </p:cNvPr>
          <p:cNvSpPr txBox="1"/>
          <p:nvPr/>
        </p:nvSpPr>
        <p:spPr>
          <a:xfrm>
            <a:off x="6096000" y="5762175"/>
            <a:ext cx="520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[a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beautiful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tortoise]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36D493A-94A9-4B83-94D3-E6A6A19F8456}"/>
              </a:ext>
            </a:extLst>
          </p:cNvPr>
          <p:cNvSpPr/>
          <p:nvPr/>
        </p:nvSpPr>
        <p:spPr>
          <a:xfrm>
            <a:off x="7966670" y="5204792"/>
            <a:ext cx="1204686" cy="4684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</a:rPr>
              <a:t>____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AB098D-910D-4650-9F7D-F12C4BE5CD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714" y="3211279"/>
            <a:ext cx="2989943" cy="1581400"/>
          </a:xfrm>
          <a:prstGeom prst="rect">
            <a:avLst/>
          </a:prstGeom>
        </p:spPr>
      </p:pic>
      <p:sp>
        <p:nvSpPr>
          <p:cNvPr id="22" name="Action Button: Sound 21">
            <a:hlinkClick r:id="" action="ppaction://noaction" highlightClick="1">
              <a:snd r:embed="rId7" name="7_beau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5753222" y="1105719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3" name="Action Button: Sound 22">
            <a:hlinkClick r:id="" action="ppaction://noaction" highlightClick="1">
              <a:snd r:embed="rId8" name="7_belle.wav"/>
            </a:hlinkClick>
            <a:extLst>
              <a:ext uri="{FF2B5EF4-FFF2-40B4-BE49-F238E27FC236}">
                <a16:creationId xmlns:a16="http://schemas.microsoft.com/office/drawing/2014/main" id="{55F2334F-BDF1-4939-A507-5ADF8737B90C}"/>
              </a:ext>
            </a:extLst>
          </p:cNvPr>
          <p:cNvSpPr/>
          <p:nvPr/>
        </p:nvSpPr>
        <p:spPr>
          <a:xfrm>
            <a:off x="5753222" y="409496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31ADFD-3011-428C-BF01-60EEF557A9A0}"/>
              </a:ext>
            </a:extLst>
          </p:cNvPr>
          <p:cNvSpPr txBox="1"/>
          <p:nvPr/>
        </p:nvSpPr>
        <p:spPr>
          <a:xfrm>
            <a:off x="5155228" y="348480"/>
            <a:ext cx="595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AC5386-534F-45E2-ADAA-A9135F7123FE}"/>
              </a:ext>
            </a:extLst>
          </p:cNvPr>
          <p:cNvSpPr txBox="1"/>
          <p:nvPr/>
        </p:nvSpPr>
        <p:spPr>
          <a:xfrm>
            <a:off x="5155228" y="1044703"/>
            <a:ext cx="595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E5B7CE-9C7B-4164-A123-BCA70A33D094}"/>
              </a:ext>
            </a:extLst>
          </p:cNvPr>
          <p:cNvSpPr/>
          <p:nvPr/>
        </p:nvSpPr>
        <p:spPr>
          <a:xfrm>
            <a:off x="2314375" y="1064965"/>
            <a:ext cx="6013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spc="-1" dirty="0">
                <a:solidFill>
                  <a:srgbClr val="FF0066"/>
                </a:solidFill>
                <a:latin typeface="Century gothic"/>
                <a:ea typeface="Century Gothic"/>
                <a:sym typeface="Arial"/>
              </a:rPr>
              <a:t>A</a:t>
            </a:r>
            <a:endParaRPr lang="en-GB" sz="4400" dirty="0">
              <a:solidFill>
                <a:srgbClr val="FF0066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87AFA81-FED7-4BAA-A3F4-99875FE25657}"/>
              </a:ext>
            </a:extLst>
          </p:cNvPr>
          <p:cNvSpPr/>
          <p:nvPr/>
        </p:nvSpPr>
        <p:spPr>
          <a:xfrm>
            <a:off x="8066394" y="2397364"/>
            <a:ext cx="5115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spc="-1" dirty="0">
                <a:solidFill>
                  <a:srgbClr val="FF0066"/>
                </a:solidFill>
                <a:latin typeface="Century gothic"/>
                <a:ea typeface="Century Gothic"/>
                <a:sym typeface="Arial"/>
              </a:rPr>
              <a:t>B</a:t>
            </a:r>
            <a:endParaRPr lang="en-GB" sz="4400" dirty="0">
              <a:solidFill>
                <a:srgbClr val="FF0066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F33076B-7A88-4832-9B9A-4C4DBD97F256}"/>
              </a:ext>
            </a:extLst>
          </p:cNvPr>
          <p:cNvSpPr/>
          <p:nvPr/>
        </p:nvSpPr>
        <p:spPr>
          <a:xfrm>
            <a:off x="6350043" y="275262"/>
            <a:ext cx="5115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spc="-1" dirty="0">
                <a:solidFill>
                  <a:srgbClr val="FF0066"/>
                </a:solidFill>
                <a:latin typeface="Century gothic"/>
                <a:ea typeface="Century Gothic"/>
                <a:sym typeface="Arial"/>
              </a:rPr>
              <a:t>B</a:t>
            </a:r>
            <a:endParaRPr lang="en-GB" sz="4400" dirty="0">
              <a:solidFill>
                <a:srgbClr val="FF0066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E01151-5470-4813-BD2C-7D06CAC3BF5B}"/>
              </a:ext>
            </a:extLst>
          </p:cNvPr>
          <p:cNvSpPr/>
          <p:nvPr/>
        </p:nvSpPr>
        <p:spPr>
          <a:xfrm>
            <a:off x="6321630" y="972715"/>
            <a:ext cx="6013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spc="-1" dirty="0">
                <a:solidFill>
                  <a:srgbClr val="FF0066"/>
                </a:solidFill>
                <a:latin typeface="Century gothic"/>
                <a:ea typeface="Century Gothic"/>
                <a:sym typeface="Arial"/>
              </a:rPr>
              <a:t>A</a:t>
            </a:r>
            <a:endParaRPr lang="en-GB" sz="4400" dirty="0">
              <a:solidFill>
                <a:srgbClr val="FF0066"/>
              </a:solidFill>
            </a:endParaRPr>
          </a:p>
        </p:txBody>
      </p:sp>
      <p:pic>
        <p:nvPicPr>
          <p:cNvPr id="27" name="Graphic 26" descr="Teacher">
            <a:extLst>
              <a:ext uri="{FF2B5EF4-FFF2-40B4-BE49-F238E27FC236}">
                <a16:creationId xmlns:a16="http://schemas.microsoft.com/office/drawing/2014/main" id="{CB296250-370F-4653-8D71-BB04959977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8036" y="9766"/>
            <a:ext cx="899633" cy="914400"/>
          </a:xfrm>
          <a:prstGeom prst="rect">
            <a:avLst/>
          </a:prstGeom>
        </p:spPr>
      </p:pic>
      <p:sp>
        <p:nvSpPr>
          <p:cNvPr id="28" name="Speech Bubble: Rectangle with Corners Rounded 27">
            <a:hlinkClick r:id="" action="ppaction://noaction">
              <a:snd r:embed="rId11" name="T1_W11_16.1.wav"/>
            </a:hlinkClick>
            <a:extLst>
              <a:ext uri="{FF2B5EF4-FFF2-40B4-BE49-F238E27FC236}">
                <a16:creationId xmlns:a16="http://schemas.microsoft.com/office/drawing/2014/main" id="{368D2E35-E777-4948-A7EB-D562BE907636}"/>
              </a:ext>
            </a:extLst>
          </p:cNvPr>
          <p:cNvSpPr/>
          <p:nvPr/>
        </p:nvSpPr>
        <p:spPr>
          <a:xfrm>
            <a:off x="1055080" y="286132"/>
            <a:ext cx="3561527" cy="447604"/>
          </a:xfrm>
          <a:prstGeom prst="wedgeRoundRectCallout">
            <a:avLst>
              <a:gd name="adj1" fmla="val -55224"/>
              <a:gd name="adj2" fmla="val -23508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CustomShape 7">
            <a:hlinkClick r:id="" action="ppaction://noaction">
              <a:snd r:embed="rId11" name="T1_W11_16.1.wav"/>
            </a:hlinkClick>
            <a:extLst>
              <a:ext uri="{FF2B5EF4-FFF2-40B4-BE49-F238E27FC236}">
                <a16:creationId xmlns:a16="http://schemas.microsoft.com/office/drawing/2014/main" id="{222668E7-4516-41E8-81FE-7862279CF5B4}"/>
              </a:ext>
            </a:extLst>
          </p:cNvPr>
          <p:cNvSpPr/>
          <p:nvPr/>
        </p:nvSpPr>
        <p:spPr>
          <a:xfrm>
            <a:off x="1080366" y="259281"/>
            <a:ext cx="3476030" cy="584774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A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ou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B 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422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1" animBg="1"/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7_nouveau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5756841" y="1085559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B9AA32-16ED-4C68-800D-02B8BBB5263A}"/>
              </a:ext>
            </a:extLst>
          </p:cNvPr>
          <p:cNvSpPr txBox="1"/>
          <p:nvPr/>
        </p:nvSpPr>
        <p:spPr>
          <a:xfrm>
            <a:off x="784378" y="5071360"/>
            <a:ext cx="520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nouveau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problème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D0B1B4-126E-4F13-BA04-31A2DF01926F}"/>
              </a:ext>
            </a:extLst>
          </p:cNvPr>
          <p:cNvSpPr txBox="1"/>
          <p:nvPr/>
        </p:nvSpPr>
        <p:spPr>
          <a:xfrm>
            <a:off x="545603" y="5716753"/>
            <a:ext cx="520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[a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new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problem]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EF2DB0-310C-4C00-B874-78AFA7A8FD01}"/>
              </a:ext>
            </a:extLst>
          </p:cNvPr>
          <p:cNvSpPr/>
          <p:nvPr/>
        </p:nvSpPr>
        <p:spPr>
          <a:xfrm>
            <a:off x="1579035" y="5142996"/>
            <a:ext cx="2020508" cy="4684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</a:rPr>
              <a:t>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0249A9-59DB-4BE0-96A6-52B0EE61C61C}"/>
              </a:ext>
            </a:extLst>
          </p:cNvPr>
          <p:cNvSpPr txBox="1"/>
          <p:nvPr/>
        </p:nvSpPr>
        <p:spPr>
          <a:xfrm>
            <a:off x="6573926" y="5115844"/>
            <a:ext cx="520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nouvelle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idée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51D8BD-009B-48F8-A11C-01FC42E0F1CD}"/>
              </a:ext>
            </a:extLst>
          </p:cNvPr>
          <p:cNvSpPr txBox="1"/>
          <p:nvPr/>
        </p:nvSpPr>
        <p:spPr>
          <a:xfrm>
            <a:off x="6096000" y="5762175"/>
            <a:ext cx="520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[a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new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idea]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36D493A-94A9-4B83-94D3-E6A6A19F8456}"/>
              </a:ext>
            </a:extLst>
          </p:cNvPr>
          <p:cNvSpPr/>
          <p:nvPr/>
        </p:nvSpPr>
        <p:spPr>
          <a:xfrm>
            <a:off x="8095342" y="5209402"/>
            <a:ext cx="1977571" cy="4684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</a:rPr>
              <a:t>____</a:t>
            </a:r>
          </a:p>
        </p:txBody>
      </p:sp>
      <p:sp>
        <p:nvSpPr>
          <p:cNvPr id="23" name="Action Button: Sound 22">
            <a:hlinkClick r:id="" action="ppaction://noaction" highlightClick="1">
              <a:snd r:embed="rId6" name="7_nouvelle.wav"/>
            </a:hlinkClick>
            <a:extLst>
              <a:ext uri="{FF2B5EF4-FFF2-40B4-BE49-F238E27FC236}">
                <a16:creationId xmlns:a16="http://schemas.microsoft.com/office/drawing/2014/main" id="{55F2334F-BDF1-4939-A507-5ADF8737B90C}"/>
              </a:ext>
            </a:extLst>
          </p:cNvPr>
          <p:cNvSpPr/>
          <p:nvPr/>
        </p:nvSpPr>
        <p:spPr>
          <a:xfrm>
            <a:off x="5761969" y="382629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8788AC8-E392-424C-8ED2-1EED0263D8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969" y="1696422"/>
            <a:ext cx="3519046" cy="2914211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312841FB-9C16-4B4E-9064-4AA1951845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029" y="1451101"/>
            <a:ext cx="2936236" cy="345439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1B53B02-CC9D-40E4-88D4-95FA471718B9}"/>
              </a:ext>
            </a:extLst>
          </p:cNvPr>
          <p:cNvSpPr/>
          <p:nvPr/>
        </p:nvSpPr>
        <p:spPr>
          <a:xfrm>
            <a:off x="2314375" y="1064965"/>
            <a:ext cx="6013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spc="-1" dirty="0">
                <a:solidFill>
                  <a:srgbClr val="FF0066"/>
                </a:solidFill>
                <a:latin typeface="Century gothic"/>
                <a:ea typeface="Century Gothic"/>
                <a:sym typeface="Arial"/>
              </a:rPr>
              <a:t>A</a:t>
            </a:r>
            <a:endParaRPr lang="en-GB" sz="4400" dirty="0">
              <a:solidFill>
                <a:srgbClr val="FF0066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9A1A627-3003-4C83-8A50-DD94D41C52DF}"/>
              </a:ext>
            </a:extLst>
          </p:cNvPr>
          <p:cNvSpPr/>
          <p:nvPr/>
        </p:nvSpPr>
        <p:spPr>
          <a:xfrm>
            <a:off x="8789921" y="1071634"/>
            <a:ext cx="5115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spc="-1" dirty="0">
                <a:solidFill>
                  <a:srgbClr val="FF0066"/>
                </a:solidFill>
                <a:latin typeface="Century gothic"/>
                <a:ea typeface="Century Gothic"/>
                <a:sym typeface="Arial"/>
              </a:rPr>
              <a:t>B</a:t>
            </a:r>
            <a:endParaRPr lang="en-GB" sz="4400" dirty="0">
              <a:solidFill>
                <a:srgbClr val="FF0066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970BCF-2494-40F6-88F6-D92BF0B43DC2}"/>
              </a:ext>
            </a:extLst>
          </p:cNvPr>
          <p:cNvSpPr txBox="1"/>
          <p:nvPr/>
        </p:nvSpPr>
        <p:spPr>
          <a:xfrm>
            <a:off x="5155228" y="348480"/>
            <a:ext cx="595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4CDA2A-B27B-46C3-89D4-5E4F7A83AA6C}"/>
              </a:ext>
            </a:extLst>
          </p:cNvPr>
          <p:cNvSpPr txBox="1"/>
          <p:nvPr/>
        </p:nvSpPr>
        <p:spPr>
          <a:xfrm>
            <a:off x="5155228" y="1044703"/>
            <a:ext cx="595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2558802-309D-477F-A7EE-CF58CF96C6E4}"/>
              </a:ext>
            </a:extLst>
          </p:cNvPr>
          <p:cNvSpPr/>
          <p:nvPr/>
        </p:nvSpPr>
        <p:spPr>
          <a:xfrm>
            <a:off x="6350043" y="275262"/>
            <a:ext cx="5115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spc="-1" dirty="0">
                <a:solidFill>
                  <a:srgbClr val="FF0066"/>
                </a:solidFill>
                <a:latin typeface="Century gothic"/>
                <a:ea typeface="Century Gothic"/>
                <a:sym typeface="Arial"/>
              </a:rPr>
              <a:t>B</a:t>
            </a:r>
            <a:endParaRPr lang="en-GB" sz="4400" dirty="0">
              <a:solidFill>
                <a:srgbClr val="FF0066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42AFBD5-2A56-4214-A2C6-2E5A869C3E24}"/>
              </a:ext>
            </a:extLst>
          </p:cNvPr>
          <p:cNvSpPr/>
          <p:nvPr/>
        </p:nvSpPr>
        <p:spPr>
          <a:xfrm>
            <a:off x="6321630" y="972715"/>
            <a:ext cx="6013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spc="-1" dirty="0">
                <a:solidFill>
                  <a:srgbClr val="FF0066"/>
                </a:solidFill>
                <a:latin typeface="Century gothic"/>
                <a:ea typeface="Century Gothic"/>
                <a:sym typeface="Arial"/>
              </a:rPr>
              <a:t>A</a:t>
            </a:r>
            <a:endParaRPr lang="en-GB" sz="4400" dirty="0">
              <a:solidFill>
                <a:srgbClr val="FF0066"/>
              </a:solidFill>
            </a:endParaRPr>
          </a:p>
        </p:txBody>
      </p:sp>
      <p:pic>
        <p:nvPicPr>
          <p:cNvPr id="29" name="Graphic 28" descr="Teacher">
            <a:extLst>
              <a:ext uri="{FF2B5EF4-FFF2-40B4-BE49-F238E27FC236}">
                <a16:creationId xmlns:a16="http://schemas.microsoft.com/office/drawing/2014/main" id="{4CD78A1F-C6AC-4C7D-9399-D31BE6EA7C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8036" y="9766"/>
            <a:ext cx="899633" cy="914400"/>
          </a:xfrm>
          <a:prstGeom prst="rect">
            <a:avLst/>
          </a:prstGeom>
        </p:spPr>
      </p:pic>
      <p:sp>
        <p:nvSpPr>
          <p:cNvPr id="30" name="Speech Bubble: Rectangle with Corners Rounded 29">
            <a:hlinkClick r:id="" action="ppaction://noaction">
              <a:snd r:embed="rId11" name="T1_W11_16.1.wav"/>
            </a:hlinkClick>
            <a:extLst>
              <a:ext uri="{FF2B5EF4-FFF2-40B4-BE49-F238E27FC236}">
                <a16:creationId xmlns:a16="http://schemas.microsoft.com/office/drawing/2014/main" id="{359D6CE8-048B-44FD-85AB-EC872ECD7CB7}"/>
              </a:ext>
            </a:extLst>
          </p:cNvPr>
          <p:cNvSpPr/>
          <p:nvPr/>
        </p:nvSpPr>
        <p:spPr>
          <a:xfrm>
            <a:off x="1055080" y="286132"/>
            <a:ext cx="3561527" cy="447604"/>
          </a:xfrm>
          <a:prstGeom prst="wedgeRoundRectCallout">
            <a:avLst>
              <a:gd name="adj1" fmla="val -55224"/>
              <a:gd name="adj2" fmla="val -23508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CustomShape 7">
            <a:hlinkClick r:id="" action="ppaction://noaction">
              <a:snd r:embed="rId11" name="T1_W11_16.1.wav"/>
            </a:hlinkClick>
            <a:extLst>
              <a:ext uri="{FF2B5EF4-FFF2-40B4-BE49-F238E27FC236}">
                <a16:creationId xmlns:a16="http://schemas.microsoft.com/office/drawing/2014/main" id="{6E2D3FCE-BB16-4517-B2DB-052BE26AA366}"/>
              </a:ext>
            </a:extLst>
          </p:cNvPr>
          <p:cNvSpPr/>
          <p:nvPr/>
        </p:nvSpPr>
        <p:spPr>
          <a:xfrm>
            <a:off x="1080366" y="259281"/>
            <a:ext cx="3476030" cy="584774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A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ou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B 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408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1" animBg="1"/>
      <p:bldP spid="27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7_vieux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5741788" y="430194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B9AA32-16ED-4C68-800D-02B8BBB5263A}"/>
              </a:ext>
            </a:extLst>
          </p:cNvPr>
          <p:cNvSpPr txBox="1"/>
          <p:nvPr/>
        </p:nvSpPr>
        <p:spPr>
          <a:xfrm>
            <a:off x="784378" y="5071360"/>
            <a:ext cx="520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vieux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ordinateur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D0B1B4-126E-4F13-BA04-31A2DF01926F}"/>
              </a:ext>
            </a:extLst>
          </p:cNvPr>
          <p:cNvSpPr txBox="1"/>
          <p:nvPr/>
        </p:nvSpPr>
        <p:spPr>
          <a:xfrm>
            <a:off x="545603" y="5716753"/>
            <a:ext cx="520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[an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old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computer]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EF2DB0-310C-4C00-B874-78AFA7A8FD01}"/>
              </a:ext>
            </a:extLst>
          </p:cNvPr>
          <p:cNvSpPr/>
          <p:nvPr/>
        </p:nvSpPr>
        <p:spPr>
          <a:xfrm>
            <a:off x="1847445" y="5212969"/>
            <a:ext cx="1331184" cy="4684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</a:rPr>
              <a:t>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0249A9-59DB-4BE0-96A6-52B0EE61C61C}"/>
              </a:ext>
            </a:extLst>
          </p:cNvPr>
          <p:cNvSpPr txBox="1"/>
          <p:nvPr/>
        </p:nvSpPr>
        <p:spPr>
          <a:xfrm>
            <a:off x="6573926" y="5115844"/>
            <a:ext cx="520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vieille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maison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51D8BD-009B-48F8-A11C-01FC42E0F1CD}"/>
              </a:ext>
            </a:extLst>
          </p:cNvPr>
          <p:cNvSpPr txBox="1"/>
          <p:nvPr/>
        </p:nvSpPr>
        <p:spPr>
          <a:xfrm>
            <a:off x="6096000" y="5762175"/>
            <a:ext cx="520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[an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old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house]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36D493A-94A9-4B83-94D3-E6A6A19F8456}"/>
              </a:ext>
            </a:extLst>
          </p:cNvPr>
          <p:cNvSpPr/>
          <p:nvPr/>
        </p:nvSpPr>
        <p:spPr>
          <a:xfrm>
            <a:off x="8106229" y="5177621"/>
            <a:ext cx="1386114" cy="4684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</a:rPr>
              <a:t>____</a:t>
            </a:r>
          </a:p>
        </p:txBody>
      </p:sp>
      <p:sp>
        <p:nvSpPr>
          <p:cNvPr id="23" name="Action Button: Sound 22">
            <a:hlinkClick r:id="" action="ppaction://noaction" highlightClick="1">
              <a:snd r:embed="rId6" name="7_vieille.wav"/>
            </a:hlinkClick>
            <a:extLst>
              <a:ext uri="{FF2B5EF4-FFF2-40B4-BE49-F238E27FC236}">
                <a16:creationId xmlns:a16="http://schemas.microsoft.com/office/drawing/2014/main" id="{55F2334F-BDF1-4939-A507-5ADF8737B90C}"/>
              </a:ext>
            </a:extLst>
          </p:cNvPr>
          <p:cNvSpPr/>
          <p:nvPr/>
        </p:nvSpPr>
        <p:spPr>
          <a:xfrm>
            <a:off x="5762105" y="1034815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9" name="Picture 8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293B0FAF-A2A0-4730-9A0A-419F9570FD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83" y="1655995"/>
            <a:ext cx="4036283" cy="35569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ED241B-2822-4324-BED3-4DCF8D20A1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767" y="1155671"/>
            <a:ext cx="3307450" cy="380030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0956E2F-B2EB-48C7-BDEC-D5C53413384E}"/>
              </a:ext>
            </a:extLst>
          </p:cNvPr>
          <p:cNvSpPr/>
          <p:nvPr/>
        </p:nvSpPr>
        <p:spPr>
          <a:xfrm>
            <a:off x="2505247" y="802940"/>
            <a:ext cx="6013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spc="-1" dirty="0">
                <a:solidFill>
                  <a:srgbClr val="FF0066"/>
                </a:solidFill>
                <a:latin typeface="Century gothic"/>
                <a:ea typeface="Century Gothic"/>
                <a:sym typeface="Arial"/>
              </a:rPr>
              <a:t>A</a:t>
            </a:r>
            <a:endParaRPr lang="en-GB" sz="4400" dirty="0">
              <a:solidFill>
                <a:srgbClr val="FF0066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D98D6E1-DBAE-4C53-854F-E88EA17654BA}"/>
              </a:ext>
            </a:extLst>
          </p:cNvPr>
          <p:cNvSpPr/>
          <p:nvPr/>
        </p:nvSpPr>
        <p:spPr>
          <a:xfrm>
            <a:off x="8980793" y="809609"/>
            <a:ext cx="5115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spc="-1" dirty="0">
                <a:solidFill>
                  <a:srgbClr val="FF0066"/>
                </a:solidFill>
                <a:latin typeface="Century gothic"/>
                <a:ea typeface="Century Gothic"/>
                <a:sym typeface="Arial"/>
              </a:rPr>
              <a:t>B</a:t>
            </a:r>
            <a:endParaRPr lang="en-GB" sz="4400" dirty="0">
              <a:solidFill>
                <a:srgbClr val="FF0066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8642C8-A249-454A-B7F6-5C05FA8EA9F5}"/>
              </a:ext>
            </a:extLst>
          </p:cNvPr>
          <p:cNvSpPr txBox="1"/>
          <p:nvPr/>
        </p:nvSpPr>
        <p:spPr>
          <a:xfrm>
            <a:off x="5155228" y="348480"/>
            <a:ext cx="595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6613B0-2BD6-4943-A28D-345233E5C567}"/>
              </a:ext>
            </a:extLst>
          </p:cNvPr>
          <p:cNvSpPr txBox="1"/>
          <p:nvPr/>
        </p:nvSpPr>
        <p:spPr>
          <a:xfrm>
            <a:off x="5155228" y="1044703"/>
            <a:ext cx="595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3A6F607-5A3D-45B1-9F54-FDE60DABDBB7}"/>
              </a:ext>
            </a:extLst>
          </p:cNvPr>
          <p:cNvSpPr/>
          <p:nvPr/>
        </p:nvSpPr>
        <p:spPr>
          <a:xfrm>
            <a:off x="6365456" y="886554"/>
            <a:ext cx="5115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spc="-1" dirty="0">
                <a:solidFill>
                  <a:srgbClr val="FF0066"/>
                </a:solidFill>
                <a:latin typeface="Century gothic"/>
                <a:ea typeface="Century Gothic"/>
                <a:sym typeface="Arial"/>
              </a:rPr>
              <a:t>B</a:t>
            </a:r>
            <a:endParaRPr lang="en-GB" sz="4400" dirty="0">
              <a:solidFill>
                <a:srgbClr val="FF0066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230EC38-FDA8-4176-86C2-089F1612756E}"/>
              </a:ext>
            </a:extLst>
          </p:cNvPr>
          <p:cNvSpPr/>
          <p:nvPr/>
        </p:nvSpPr>
        <p:spPr>
          <a:xfrm>
            <a:off x="6310652" y="238244"/>
            <a:ext cx="6013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spc="-1" dirty="0">
                <a:solidFill>
                  <a:srgbClr val="FF0066"/>
                </a:solidFill>
                <a:latin typeface="Century gothic"/>
                <a:ea typeface="Century Gothic"/>
                <a:sym typeface="Arial"/>
              </a:rPr>
              <a:t>A</a:t>
            </a:r>
            <a:endParaRPr lang="en-GB" sz="4400" dirty="0">
              <a:solidFill>
                <a:srgbClr val="FF0066"/>
              </a:solidFill>
            </a:endParaRPr>
          </a:p>
        </p:txBody>
      </p:sp>
      <p:pic>
        <p:nvPicPr>
          <p:cNvPr id="29" name="Graphic 28" descr="Teacher">
            <a:extLst>
              <a:ext uri="{FF2B5EF4-FFF2-40B4-BE49-F238E27FC236}">
                <a16:creationId xmlns:a16="http://schemas.microsoft.com/office/drawing/2014/main" id="{50D20A18-9F9C-4A42-A037-08A89F460D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8036" y="9766"/>
            <a:ext cx="899633" cy="914400"/>
          </a:xfrm>
          <a:prstGeom prst="rect">
            <a:avLst/>
          </a:prstGeom>
        </p:spPr>
      </p:pic>
      <p:sp>
        <p:nvSpPr>
          <p:cNvPr id="30" name="Speech Bubble: Rectangle with Corners Rounded 29">
            <a:hlinkClick r:id="" action="ppaction://noaction">
              <a:snd r:embed="rId11" name="T1_W11_16.1.wav"/>
            </a:hlinkClick>
            <a:extLst>
              <a:ext uri="{FF2B5EF4-FFF2-40B4-BE49-F238E27FC236}">
                <a16:creationId xmlns:a16="http://schemas.microsoft.com/office/drawing/2014/main" id="{13156198-A703-4C80-B42D-E0DA4D3699F4}"/>
              </a:ext>
            </a:extLst>
          </p:cNvPr>
          <p:cNvSpPr/>
          <p:nvPr/>
        </p:nvSpPr>
        <p:spPr>
          <a:xfrm>
            <a:off x="1055080" y="286132"/>
            <a:ext cx="3561527" cy="447604"/>
          </a:xfrm>
          <a:prstGeom prst="wedgeRoundRectCallout">
            <a:avLst>
              <a:gd name="adj1" fmla="val -55224"/>
              <a:gd name="adj2" fmla="val -23508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CustomShape 7">
            <a:hlinkClick r:id="" action="ppaction://noaction">
              <a:snd r:embed="rId11" name="T1_W11_16.1.wav"/>
            </a:hlinkClick>
            <a:extLst>
              <a:ext uri="{FF2B5EF4-FFF2-40B4-BE49-F238E27FC236}">
                <a16:creationId xmlns:a16="http://schemas.microsoft.com/office/drawing/2014/main" id="{4AA8E895-F1D7-47CB-9641-2645666812B5}"/>
              </a:ext>
            </a:extLst>
          </p:cNvPr>
          <p:cNvSpPr/>
          <p:nvPr/>
        </p:nvSpPr>
        <p:spPr>
          <a:xfrm>
            <a:off x="1080366" y="259281"/>
            <a:ext cx="3476030" cy="584774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A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ou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B 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776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1" animBg="1"/>
      <p:bldP spid="27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7_petit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5707035" y="1099846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B9AA32-16ED-4C68-800D-02B8BBB5263A}"/>
              </a:ext>
            </a:extLst>
          </p:cNvPr>
          <p:cNvSpPr txBox="1"/>
          <p:nvPr/>
        </p:nvSpPr>
        <p:spPr>
          <a:xfrm>
            <a:off x="784378" y="5071360"/>
            <a:ext cx="520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petit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espace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D0B1B4-126E-4F13-BA04-31A2DF01926F}"/>
              </a:ext>
            </a:extLst>
          </p:cNvPr>
          <p:cNvSpPr txBox="1"/>
          <p:nvPr/>
        </p:nvSpPr>
        <p:spPr>
          <a:xfrm>
            <a:off x="545603" y="5716753"/>
            <a:ext cx="520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[a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little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space]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EF2DB0-310C-4C00-B874-78AFA7A8FD01}"/>
              </a:ext>
            </a:extLst>
          </p:cNvPr>
          <p:cNvSpPr/>
          <p:nvPr/>
        </p:nvSpPr>
        <p:spPr>
          <a:xfrm>
            <a:off x="2316819" y="5201294"/>
            <a:ext cx="982841" cy="4684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</a:rPr>
              <a:t>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0249A9-59DB-4BE0-96A6-52B0EE61C61C}"/>
              </a:ext>
            </a:extLst>
          </p:cNvPr>
          <p:cNvSpPr txBox="1"/>
          <p:nvPr/>
        </p:nvSpPr>
        <p:spPr>
          <a:xfrm>
            <a:off x="6573926" y="5115844"/>
            <a:ext cx="520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petite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question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51D8BD-009B-48F8-A11C-01FC42E0F1CD}"/>
              </a:ext>
            </a:extLst>
          </p:cNvPr>
          <p:cNvSpPr txBox="1"/>
          <p:nvPr/>
        </p:nvSpPr>
        <p:spPr>
          <a:xfrm>
            <a:off x="6096000" y="5762175"/>
            <a:ext cx="520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[a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little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question]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36D493A-94A9-4B83-94D3-E6A6A19F8456}"/>
              </a:ext>
            </a:extLst>
          </p:cNvPr>
          <p:cNvSpPr/>
          <p:nvPr/>
        </p:nvSpPr>
        <p:spPr>
          <a:xfrm>
            <a:off x="7990295" y="5230086"/>
            <a:ext cx="1414781" cy="4684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</a:rPr>
              <a:t>____</a:t>
            </a:r>
          </a:p>
        </p:txBody>
      </p:sp>
      <p:sp>
        <p:nvSpPr>
          <p:cNvPr id="23" name="Action Button: Sound 22">
            <a:hlinkClick r:id="" action="ppaction://noaction" highlightClick="1">
              <a:snd r:embed="rId6" name="7_petite.wav"/>
            </a:hlinkClick>
            <a:extLst>
              <a:ext uri="{FF2B5EF4-FFF2-40B4-BE49-F238E27FC236}">
                <a16:creationId xmlns:a16="http://schemas.microsoft.com/office/drawing/2014/main" id="{55F2334F-BDF1-4939-A507-5ADF8737B90C}"/>
              </a:ext>
            </a:extLst>
          </p:cNvPr>
          <p:cNvSpPr/>
          <p:nvPr/>
        </p:nvSpPr>
        <p:spPr>
          <a:xfrm>
            <a:off x="5709272" y="382629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21" name="Picture 20" descr="A picture containing text, indoor, screen, dark&#10;&#10;Description automatically generated">
            <a:extLst>
              <a:ext uri="{FF2B5EF4-FFF2-40B4-BE49-F238E27FC236}">
                <a16:creationId xmlns:a16="http://schemas.microsoft.com/office/drawing/2014/main" id="{386A234E-0481-458A-B068-3FA5A92F3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81" y="1864786"/>
            <a:ext cx="5491694" cy="2745847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B27A200-E24C-4B7C-8203-BCC180CAC3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361" y="1519707"/>
            <a:ext cx="1938213" cy="327297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150074F-9743-440A-B2FC-F17A55319706}"/>
              </a:ext>
            </a:extLst>
          </p:cNvPr>
          <p:cNvSpPr/>
          <p:nvPr/>
        </p:nvSpPr>
        <p:spPr>
          <a:xfrm>
            <a:off x="2316819" y="963400"/>
            <a:ext cx="6013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spc="-1" dirty="0">
                <a:solidFill>
                  <a:srgbClr val="FF0066"/>
                </a:solidFill>
                <a:latin typeface="Century gothic"/>
                <a:ea typeface="Century Gothic"/>
                <a:sym typeface="Arial"/>
              </a:rPr>
              <a:t>A</a:t>
            </a:r>
            <a:endParaRPr lang="en-GB" sz="4400" dirty="0">
              <a:solidFill>
                <a:srgbClr val="FF0066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A499A93-EB1E-4389-8EDB-F003C97BEC01}"/>
              </a:ext>
            </a:extLst>
          </p:cNvPr>
          <p:cNvSpPr/>
          <p:nvPr/>
        </p:nvSpPr>
        <p:spPr>
          <a:xfrm>
            <a:off x="8792365" y="970069"/>
            <a:ext cx="5115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spc="-1" dirty="0">
                <a:solidFill>
                  <a:srgbClr val="FF0066"/>
                </a:solidFill>
                <a:latin typeface="Century gothic"/>
                <a:ea typeface="Century Gothic"/>
                <a:sym typeface="Arial"/>
              </a:rPr>
              <a:t>B</a:t>
            </a:r>
            <a:endParaRPr lang="en-GB" sz="4400" dirty="0">
              <a:solidFill>
                <a:srgbClr val="FF0066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6E378C-8210-4058-9CCF-AF3427EE94B4}"/>
              </a:ext>
            </a:extLst>
          </p:cNvPr>
          <p:cNvSpPr txBox="1"/>
          <p:nvPr/>
        </p:nvSpPr>
        <p:spPr>
          <a:xfrm>
            <a:off x="5155228" y="348480"/>
            <a:ext cx="595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F3BB3C-034B-4E4E-97C2-483AC0897263}"/>
              </a:ext>
            </a:extLst>
          </p:cNvPr>
          <p:cNvSpPr txBox="1"/>
          <p:nvPr/>
        </p:nvSpPr>
        <p:spPr>
          <a:xfrm>
            <a:off x="5155228" y="1044703"/>
            <a:ext cx="595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69F347A-4F01-479C-A134-3B68E72F974A}"/>
              </a:ext>
            </a:extLst>
          </p:cNvPr>
          <p:cNvSpPr/>
          <p:nvPr/>
        </p:nvSpPr>
        <p:spPr>
          <a:xfrm>
            <a:off x="6350043" y="275262"/>
            <a:ext cx="5115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spc="-1" dirty="0">
                <a:solidFill>
                  <a:srgbClr val="FF0066"/>
                </a:solidFill>
                <a:latin typeface="Century gothic"/>
                <a:ea typeface="Century Gothic"/>
                <a:sym typeface="Arial"/>
              </a:rPr>
              <a:t>B</a:t>
            </a:r>
            <a:endParaRPr lang="en-GB" sz="4400" dirty="0">
              <a:solidFill>
                <a:srgbClr val="FF0066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B685121-37A7-4788-A8BB-B52D83188C6A}"/>
              </a:ext>
            </a:extLst>
          </p:cNvPr>
          <p:cNvSpPr/>
          <p:nvPr/>
        </p:nvSpPr>
        <p:spPr>
          <a:xfrm>
            <a:off x="6321630" y="972715"/>
            <a:ext cx="6013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spc="-1" dirty="0">
                <a:solidFill>
                  <a:srgbClr val="FF0066"/>
                </a:solidFill>
                <a:latin typeface="Century gothic"/>
                <a:ea typeface="Century Gothic"/>
                <a:sym typeface="Arial"/>
              </a:rPr>
              <a:t>A</a:t>
            </a:r>
            <a:endParaRPr lang="en-GB" sz="4400" dirty="0">
              <a:solidFill>
                <a:srgbClr val="FF0066"/>
              </a:solidFill>
            </a:endParaRPr>
          </a:p>
        </p:txBody>
      </p:sp>
      <p:pic>
        <p:nvPicPr>
          <p:cNvPr id="30" name="Graphic 29" descr="Teacher">
            <a:extLst>
              <a:ext uri="{FF2B5EF4-FFF2-40B4-BE49-F238E27FC236}">
                <a16:creationId xmlns:a16="http://schemas.microsoft.com/office/drawing/2014/main" id="{B8BDE2FB-EE4D-4C14-8379-68EAB6EAB0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8036" y="9766"/>
            <a:ext cx="899633" cy="914400"/>
          </a:xfrm>
          <a:prstGeom prst="rect">
            <a:avLst/>
          </a:prstGeom>
        </p:spPr>
      </p:pic>
      <p:sp>
        <p:nvSpPr>
          <p:cNvPr id="31" name="Speech Bubble: Rectangle with Corners Rounded 30">
            <a:hlinkClick r:id="" action="ppaction://noaction">
              <a:snd r:embed="rId11" name="T1_W11_16.1.wav"/>
            </a:hlinkClick>
            <a:extLst>
              <a:ext uri="{FF2B5EF4-FFF2-40B4-BE49-F238E27FC236}">
                <a16:creationId xmlns:a16="http://schemas.microsoft.com/office/drawing/2014/main" id="{25A5B77B-EE9C-4D36-B5CF-89683A8B7D5D}"/>
              </a:ext>
            </a:extLst>
          </p:cNvPr>
          <p:cNvSpPr/>
          <p:nvPr/>
        </p:nvSpPr>
        <p:spPr>
          <a:xfrm>
            <a:off x="1055080" y="286132"/>
            <a:ext cx="3561527" cy="447604"/>
          </a:xfrm>
          <a:prstGeom prst="wedgeRoundRectCallout">
            <a:avLst>
              <a:gd name="adj1" fmla="val -55224"/>
              <a:gd name="adj2" fmla="val -23508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CustomShape 7">
            <a:hlinkClick r:id="" action="ppaction://noaction">
              <a:snd r:embed="rId11" name="T1_W11_16.1.wav"/>
            </a:hlinkClick>
            <a:extLst>
              <a:ext uri="{FF2B5EF4-FFF2-40B4-BE49-F238E27FC236}">
                <a16:creationId xmlns:a16="http://schemas.microsoft.com/office/drawing/2014/main" id="{C733524F-2142-44CE-BB7A-E04F9E38C415}"/>
              </a:ext>
            </a:extLst>
          </p:cNvPr>
          <p:cNvSpPr/>
          <p:nvPr/>
        </p:nvSpPr>
        <p:spPr>
          <a:xfrm>
            <a:off x="1080366" y="259281"/>
            <a:ext cx="3476030" cy="584774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A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ou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B 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617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1" animBg="1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Add_W11_2.1.wav"/>
            </a:hlinkClick>
          </p:cNvPr>
          <p:cNvSpPr/>
          <p:nvPr/>
        </p:nvSpPr>
        <p:spPr>
          <a:xfrm>
            <a:off x="1042941" y="133207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À la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maison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Google Shape;410;p19">
            <a:extLst>
              <a:ext uri="{FF2B5EF4-FFF2-40B4-BE49-F238E27FC236}">
                <a16:creationId xmlns:a16="http://schemas.microsoft.com/office/drawing/2014/main" id="{CFE0DBA9-9955-48FA-8139-AFC5093452B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" name="Google Shape;387;p19">
            <a:extLst>
              <a:ext uri="{FF2B5EF4-FFF2-40B4-BE49-F238E27FC236}">
                <a16:creationId xmlns:a16="http://schemas.microsoft.com/office/drawing/2014/main" id="{14480F8F-B4B4-480B-B18E-89A1E9E6D8BE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4" name="Google Shape;388;p19">
            <a:extLst>
              <a:ext uri="{FF2B5EF4-FFF2-40B4-BE49-F238E27FC236}">
                <a16:creationId xmlns:a16="http://schemas.microsoft.com/office/drawing/2014/main" id="{8753958B-93D3-4845-96D3-D0A074B088AC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95" name="Google Shape;389;p19">
            <a:extLst>
              <a:ext uri="{FF2B5EF4-FFF2-40B4-BE49-F238E27FC236}">
                <a16:creationId xmlns:a16="http://schemas.microsoft.com/office/drawing/2014/main" id="{14300D1F-5850-46A2-BB6C-F26077A3AB9B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390;p19">
            <a:extLst>
              <a:ext uri="{FF2B5EF4-FFF2-40B4-BE49-F238E27FC236}">
                <a16:creationId xmlns:a16="http://schemas.microsoft.com/office/drawing/2014/main" id="{1580957B-171E-48AA-B4E6-2676F0E760C1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391;p19">
            <a:extLst>
              <a:ext uri="{FF2B5EF4-FFF2-40B4-BE49-F238E27FC236}">
                <a16:creationId xmlns:a16="http://schemas.microsoft.com/office/drawing/2014/main" id="{5A29F1B7-927A-46CE-B3EC-9CEB5AD6B1F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1" name="Google Shape;393;p19">
            <a:extLst>
              <a:ext uri="{FF2B5EF4-FFF2-40B4-BE49-F238E27FC236}">
                <a16:creationId xmlns:a16="http://schemas.microsoft.com/office/drawing/2014/main" id="{BA3BDF47-069E-4B07-9EEA-060E4BAF3149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9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394;p19">
            <a:extLst>
              <a:ext uri="{FF2B5EF4-FFF2-40B4-BE49-F238E27FC236}">
                <a16:creationId xmlns:a16="http://schemas.microsoft.com/office/drawing/2014/main" id="{419D81E3-D60A-4C39-89A1-49241A60665C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395;p19">
            <a:extLst>
              <a:ext uri="{FF2B5EF4-FFF2-40B4-BE49-F238E27FC236}">
                <a16:creationId xmlns:a16="http://schemas.microsoft.com/office/drawing/2014/main" id="{15910A5D-FDA3-40ED-918B-C44F077EB9C8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6A00D4-8B44-40D3-88FF-7E5E5FFE0431}"/>
              </a:ext>
            </a:extLst>
          </p:cNvPr>
          <p:cNvSpPr txBox="1"/>
          <p:nvPr/>
        </p:nvSpPr>
        <p:spPr>
          <a:xfrm>
            <a:off x="505891" y="4331870"/>
            <a:ext cx="321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chambre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CE00F83-4789-43C4-9453-4F1E16354F11}"/>
              </a:ext>
            </a:extLst>
          </p:cNvPr>
          <p:cNvSpPr txBox="1"/>
          <p:nvPr/>
        </p:nvSpPr>
        <p:spPr>
          <a:xfrm>
            <a:off x="4325476" y="4331868"/>
            <a:ext cx="321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 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ordinateur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8B57348-4182-4654-849E-30A2E68A0E6C}"/>
              </a:ext>
            </a:extLst>
          </p:cNvPr>
          <p:cNvSpPr txBox="1"/>
          <p:nvPr/>
        </p:nvSpPr>
        <p:spPr>
          <a:xfrm>
            <a:off x="7563014" y="4331868"/>
            <a:ext cx="321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idée</a:t>
            </a:r>
          </a:p>
        </p:txBody>
      </p:sp>
      <p:pic>
        <p:nvPicPr>
          <p:cNvPr id="9" name="Picture 8" descr="Logo&#10;&#10;Description automatically generated">
            <a:hlinkClick r:id="" action="ppaction://noaction">
              <a:snd r:embed="rId6" name="3_idee.wav"/>
            </a:hlinkClick>
            <a:extLst>
              <a:ext uri="{FF2B5EF4-FFF2-40B4-BE49-F238E27FC236}">
                <a16:creationId xmlns:a16="http://schemas.microsoft.com/office/drawing/2014/main" id="{694E33F4-FA6C-48BD-B59B-4AF96196E5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683" y="2496581"/>
            <a:ext cx="1447636" cy="17031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215CBCA-FF38-40EA-97A2-CE37A3E0EDD4}"/>
              </a:ext>
            </a:extLst>
          </p:cNvPr>
          <p:cNvGrpSpPr/>
          <p:nvPr/>
        </p:nvGrpSpPr>
        <p:grpSpPr>
          <a:xfrm>
            <a:off x="505891" y="2508720"/>
            <a:ext cx="3210974" cy="1823150"/>
            <a:chOff x="505891" y="2508720"/>
            <a:chExt cx="3210974" cy="1823150"/>
          </a:xfrm>
        </p:grpSpPr>
        <p:pic>
          <p:nvPicPr>
            <p:cNvPr id="105" name="Picture 104" descr="Diagram&#10;&#10;Description automatically generated">
              <a:hlinkClick r:id="" action="ppaction://noaction">
                <a:snd r:embed="rId8" name="3_chambre.wav"/>
              </a:hlinkClick>
              <a:extLst>
                <a:ext uri="{FF2B5EF4-FFF2-40B4-BE49-F238E27FC236}">
                  <a16:creationId xmlns:a16="http://schemas.microsoft.com/office/drawing/2014/main" id="{8AE7EB50-2FBE-4FB6-875C-FFF97D75F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891" y="2508720"/>
              <a:ext cx="3210974" cy="1823150"/>
            </a:xfrm>
            <a:prstGeom prst="rect">
              <a:avLst/>
            </a:prstGeom>
          </p:spPr>
        </p:pic>
        <p:pic>
          <p:nvPicPr>
            <p:cNvPr id="6" name="Picture 5">
              <a:hlinkClick r:id="" action="ppaction://noaction">
                <a:snd r:embed="rId8" name="3_chambre.wav"/>
              </a:hlinkClick>
              <a:extLst>
                <a:ext uri="{FF2B5EF4-FFF2-40B4-BE49-F238E27FC236}">
                  <a16:creationId xmlns:a16="http://schemas.microsoft.com/office/drawing/2014/main" id="{4AE375DB-E956-4079-AF7F-42F1D3313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133" y="3192838"/>
              <a:ext cx="1368182" cy="1006844"/>
            </a:xfrm>
            <a:prstGeom prst="rect">
              <a:avLst/>
            </a:prstGeom>
          </p:spPr>
        </p:pic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5766A55-F831-4AEB-80C7-ABD49E0C6437}"/>
              </a:ext>
            </a:extLst>
          </p:cNvPr>
          <p:cNvSpPr/>
          <p:nvPr/>
        </p:nvSpPr>
        <p:spPr>
          <a:xfrm>
            <a:off x="1008993" y="4410278"/>
            <a:ext cx="567559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B569C53-F21F-4084-BA4B-C955CFECD348}"/>
              </a:ext>
            </a:extLst>
          </p:cNvPr>
          <p:cNvSpPr/>
          <p:nvPr/>
        </p:nvSpPr>
        <p:spPr>
          <a:xfrm>
            <a:off x="1917037" y="4410278"/>
            <a:ext cx="1572735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_________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8041A07-9AFB-4CD9-832F-7DDA978641CC}"/>
              </a:ext>
            </a:extLst>
          </p:cNvPr>
          <p:cNvSpPr/>
          <p:nvPr/>
        </p:nvSpPr>
        <p:spPr>
          <a:xfrm>
            <a:off x="4719316" y="4387494"/>
            <a:ext cx="567559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B1F3617-A92F-4C6F-88E8-25E95547A72F}"/>
              </a:ext>
            </a:extLst>
          </p:cNvPr>
          <p:cNvSpPr/>
          <p:nvPr/>
        </p:nvSpPr>
        <p:spPr>
          <a:xfrm>
            <a:off x="5606717" y="4398886"/>
            <a:ext cx="1854755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_________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80909C1-F359-4487-83FD-DFDBC861139D}"/>
              </a:ext>
            </a:extLst>
          </p:cNvPr>
          <p:cNvSpPr/>
          <p:nvPr/>
        </p:nvSpPr>
        <p:spPr>
          <a:xfrm>
            <a:off x="8558713" y="4384878"/>
            <a:ext cx="567559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93F4F8E-BDF6-485F-A2D6-70FEB1CAE5F4}"/>
              </a:ext>
            </a:extLst>
          </p:cNvPr>
          <p:cNvSpPr/>
          <p:nvPr/>
        </p:nvSpPr>
        <p:spPr>
          <a:xfrm>
            <a:off x="9275550" y="4398886"/>
            <a:ext cx="1023826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______</a:t>
            </a:r>
          </a:p>
        </p:txBody>
      </p:sp>
      <p:pic>
        <p:nvPicPr>
          <p:cNvPr id="33" name="Picture 32" descr="A picture containing text, electronics, computer&#10;&#10;Description automatically generated">
            <a:hlinkClick r:id="" action="ppaction://noaction">
              <a:snd r:embed="rId11" name="3_ordinateur.wav"/>
            </a:hlinkClick>
            <a:extLst>
              <a:ext uri="{FF2B5EF4-FFF2-40B4-BE49-F238E27FC236}">
                <a16:creationId xmlns:a16="http://schemas.microsoft.com/office/drawing/2014/main" id="{CD3E67AF-15AD-44DC-9309-7FE4EA04EB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489" y="2334166"/>
            <a:ext cx="2184669" cy="1854574"/>
          </a:xfrm>
          <a:prstGeom prst="rect">
            <a:avLst/>
          </a:prstGeom>
        </p:spPr>
      </p:pic>
      <p:pic>
        <p:nvPicPr>
          <p:cNvPr id="15" name="Picture 14" descr="A picture containing text, building, painted, window&#10;&#10;Description automatically generated">
            <a:extLst>
              <a:ext uri="{FF2B5EF4-FFF2-40B4-BE49-F238E27FC236}">
                <a16:creationId xmlns:a16="http://schemas.microsoft.com/office/drawing/2014/main" id="{80CBCDAE-043F-48BE-AC93-30EAA24171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0" y="66808"/>
            <a:ext cx="955571" cy="95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8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9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" dur="9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  <p:bldLst>
      <p:bldP spid="94" grpId="0" animBg="1"/>
      <p:bldP spid="13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A5702C07-966E-4496-B073-10D875EF8D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6011921"/>
              </p:ext>
            </p:extLst>
          </p:nvPr>
        </p:nvGraphicFramePr>
        <p:xfrm>
          <a:off x="7464053" y="2053399"/>
          <a:ext cx="4655376" cy="4184459"/>
        </p:xfrm>
        <a:graphic>
          <a:graphicData uri="http://schemas.openxmlformats.org/drawingml/2006/table">
            <a:tbl>
              <a:tblPr/>
              <a:tblGrid>
                <a:gridCol w="4655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447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objet</a:t>
                      </a: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et description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9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small window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new pen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33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bad chair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big bedroom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3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old book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beautiful cuddly toy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F00901CC-7FB8-4D10-BA3C-0313D000C2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987441"/>
              </p:ext>
            </p:extLst>
          </p:nvPr>
        </p:nvGraphicFramePr>
        <p:xfrm>
          <a:off x="251086" y="2107240"/>
          <a:ext cx="6788343" cy="4139758"/>
        </p:xfrm>
        <a:graphic>
          <a:graphicData uri="http://schemas.openxmlformats.org/drawingml/2006/table">
            <a:tbl>
              <a:tblPr/>
              <a:tblGrid>
                <a:gridCol w="833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02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4458">
                  <a:extLst>
                    <a:ext uri="{9D8B030D-6E8A-4147-A177-3AD203B41FA5}">
                      <a16:colId xmlns:a16="http://schemas.microsoft.com/office/drawing/2014/main" val="948948563"/>
                    </a:ext>
                  </a:extLst>
                </a:gridCol>
              </a:tblGrid>
              <a:tr h="1022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A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B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2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la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fenêtre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le bureau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5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le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stylo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la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gomme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39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l’ordinateur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la chaise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5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la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chambre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l’espace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13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le livre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la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lampe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969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la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peluche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le sac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" name="CustomShape 22">
            <a:hlinkClick r:id="" action="ppaction://noaction">
              <a:snd r:embed="rId4" name="8_1.wav"/>
            </a:hlinkClick>
            <a:extLst>
              <a:ext uri="{FF2B5EF4-FFF2-40B4-BE49-F238E27FC236}">
                <a16:creationId xmlns:a16="http://schemas.microsoft.com/office/drawing/2014/main" id="{133A67A6-E4DF-479D-9720-AB32A1293A9F}"/>
              </a:ext>
            </a:extLst>
          </p:cNvPr>
          <p:cNvSpPr/>
          <p:nvPr/>
        </p:nvSpPr>
        <p:spPr>
          <a:xfrm>
            <a:off x="430214" y="317480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5" name="8_2.wav"/>
            </a:hlinkClick>
            <a:extLst>
              <a:ext uri="{FF2B5EF4-FFF2-40B4-BE49-F238E27FC236}">
                <a16:creationId xmlns:a16="http://schemas.microsoft.com/office/drawing/2014/main" id="{0C046E0F-3B48-479D-B14A-49BDC2975F2E}"/>
              </a:ext>
            </a:extLst>
          </p:cNvPr>
          <p:cNvSpPr/>
          <p:nvPr/>
        </p:nvSpPr>
        <p:spPr>
          <a:xfrm>
            <a:off x="430214" y="373427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6" name="8_3.wav"/>
            </a:hlinkClick>
            <a:extLst>
              <a:ext uri="{FF2B5EF4-FFF2-40B4-BE49-F238E27FC236}">
                <a16:creationId xmlns:a16="http://schemas.microsoft.com/office/drawing/2014/main" id="{32D01521-4848-46DD-ACC2-7097A73DB523}"/>
              </a:ext>
            </a:extLst>
          </p:cNvPr>
          <p:cNvSpPr/>
          <p:nvPr/>
        </p:nvSpPr>
        <p:spPr>
          <a:xfrm>
            <a:off x="430214" y="424706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7" name="8_4.wav"/>
            </a:hlinkClick>
            <a:extLst>
              <a:ext uri="{FF2B5EF4-FFF2-40B4-BE49-F238E27FC236}">
                <a16:creationId xmlns:a16="http://schemas.microsoft.com/office/drawing/2014/main" id="{1B45B4C0-727D-4481-B269-8A56635524CF}"/>
              </a:ext>
            </a:extLst>
          </p:cNvPr>
          <p:cNvSpPr/>
          <p:nvPr/>
        </p:nvSpPr>
        <p:spPr>
          <a:xfrm>
            <a:off x="430214" y="4767491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8" name="8_5.wav"/>
            </a:hlinkClick>
            <a:extLst>
              <a:ext uri="{FF2B5EF4-FFF2-40B4-BE49-F238E27FC236}">
                <a16:creationId xmlns:a16="http://schemas.microsoft.com/office/drawing/2014/main" id="{CCFDDEBF-0C53-4C91-ACEE-23977C8DC8B6}"/>
              </a:ext>
            </a:extLst>
          </p:cNvPr>
          <p:cNvSpPr/>
          <p:nvPr/>
        </p:nvSpPr>
        <p:spPr>
          <a:xfrm>
            <a:off x="430214" y="527847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9" name="8_6.wav"/>
            </a:hlinkClick>
            <a:extLst>
              <a:ext uri="{FF2B5EF4-FFF2-40B4-BE49-F238E27FC236}">
                <a16:creationId xmlns:a16="http://schemas.microsoft.com/office/drawing/2014/main" id="{6C10F124-73A1-4B0D-B940-78D5BB61E9D6}"/>
              </a:ext>
            </a:extLst>
          </p:cNvPr>
          <p:cNvSpPr/>
          <p:nvPr/>
        </p:nvSpPr>
        <p:spPr>
          <a:xfrm>
            <a:off x="430214" y="579528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hlinkClick r:id="" action="ppaction://noaction">
              <a:snd r:embed="rId10" name="Add_W11_20.1.wav"/>
            </a:hlinkClick>
            <a:extLst>
              <a:ext uri="{FF2B5EF4-FFF2-40B4-BE49-F238E27FC236}">
                <a16:creationId xmlns:a16="http://schemas.microsoft.com/office/drawing/2014/main" id="{7DFFF0A6-6F90-49B2-A8E3-F520A25FB4FD}"/>
              </a:ext>
            </a:extLst>
          </p:cNvPr>
          <p:cNvSpPr txBox="1"/>
          <p:nvPr/>
        </p:nvSpPr>
        <p:spPr>
          <a:xfrm>
            <a:off x="1635617" y="134510"/>
            <a:ext cx="103430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Adèle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décrit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des choses.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CustomShape 6">
            <a:extLst>
              <a:ext uri="{FF2B5EF4-FFF2-40B4-BE49-F238E27FC236}">
                <a16:creationId xmlns:a16="http://schemas.microsoft.com/office/drawing/2014/main" id="{60B2D650-3CC9-4E19-A787-FA26B345D877}"/>
              </a:ext>
            </a:extLst>
          </p:cNvPr>
          <p:cNvSpPr/>
          <p:nvPr/>
        </p:nvSpPr>
        <p:spPr>
          <a:xfrm>
            <a:off x="141960" y="78603"/>
            <a:ext cx="149365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1CDF20E-DD8F-44DD-ADC8-CFB55D056547}"/>
              </a:ext>
            </a:extLst>
          </p:cNvPr>
          <p:cNvSpPr/>
          <p:nvPr/>
        </p:nvSpPr>
        <p:spPr>
          <a:xfrm>
            <a:off x="7659889" y="3202437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E4016D3-E45C-41FF-9012-1B73725581C3}"/>
              </a:ext>
            </a:extLst>
          </p:cNvPr>
          <p:cNvSpPr/>
          <p:nvPr/>
        </p:nvSpPr>
        <p:spPr>
          <a:xfrm>
            <a:off x="7593073" y="3714842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D15185E-1186-4DE4-81D9-C4D87BC7810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63"/>
          <a:stretch/>
        </p:blipFill>
        <p:spPr>
          <a:xfrm flipH="1">
            <a:off x="-190712" y="412308"/>
            <a:ext cx="2165581" cy="1716061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458C260-9916-4266-A9E0-0EBB5C79670B}"/>
              </a:ext>
            </a:extLst>
          </p:cNvPr>
          <p:cNvSpPr/>
          <p:nvPr/>
        </p:nvSpPr>
        <p:spPr>
          <a:xfrm>
            <a:off x="7593072" y="4205817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F802199C-64E3-4313-9C7E-CD54BAEAE09C}"/>
              </a:ext>
            </a:extLst>
          </p:cNvPr>
          <p:cNvSpPr/>
          <p:nvPr/>
        </p:nvSpPr>
        <p:spPr>
          <a:xfrm>
            <a:off x="7659889" y="4714523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29DDF056-7CC7-4F49-87D3-7ACD88CC5574}"/>
              </a:ext>
            </a:extLst>
          </p:cNvPr>
          <p:cNvSpPr/>
          <p:nvPr/>
        </p:nvSpPr>
        <p:spPr>
          <a:xfrm>
            <a:off x="7517434" y="5205498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BA37227-A1E1-4C6C-8948-959B13337365}"/>
              </a:ext>
            </a:extLst>
          </p:cNvPr>
          <p:cNvSpPr/>
          <p:nvPr/>
        </p:nvSpPr>
        <p:spPr>
          <a:xfrm>
            <a:off x="7659889" y="5755088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33F14BE-9D1B-4C22-8800-C14FE98F3FC8}"/>
              </a:ext>
            </a:extLst>
          </p:cNvPr>
          <p:cNvSpPr txBox="1"/>
          <p:nvPr/>
        </p:nvSpPr>
        <p:spPr>
          <a:xfrm>
            <a:off x="1271964" y="1288475"/>
            <a:ext cx="103430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Listen again. Note the object and description in English.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2" name="Google Shape;248;p34">
            <a:extLst>
              <a:ext uri="{FF2B5EF4-FFF2-40B4-BE49-F238E27FC236}">
                <a16:creationId xmlns:a16="http://schemas.microsoft.com/office/drawing/2014/main" id="{C19E818A-3B09-4153-B8AF-25F45EB549AE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1252610" y="3130977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6" name="Google Shape;248;p34">
            <a:extLst>
              <a:ext uri="{FF2B5EF4-FFF2-40B4-BE49-F238E27FC236}">
                <a16:creationId xmlns:a16="http://schemas.microsoft.com/office/drawing/2014/main" id="{24C1DA0D-D084-4363-9955-DCDB8FE2C3A0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1252610" y="3692188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40" name="Google Shape;248;p34">
            <a:extLst>
              <a:ext uri="{FF2B5EF4-FFF2-40B4-BE49-F238E27FC236}">
                <a16:creationId xmlns:a16="http://schemas.microsoft.com/office/drawing/2014/main" id="{C26E9FCF-5DE6-42C6-A1BE-B7F79B3DC217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4204740" y="4175243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42" name="Google Shape;248;p34">
            <a:extLst>
              <a:ext uri="{FF2B5EF4-FFF2-40B4-BE49-F238E27FC236}">
                <a16:creationId xmlns:a16="http://schemas.microsoft.com/office/drawing/2014/main" id="{D35719F1-7D71-41BD-969C-AD29C6F44670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1212384" y="4688032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43" name="Google Shape;248;p34">
            <a:extLst>
              <a:ext uri="{FF2B5EF4-FFF2-40B4-BE49-F238E27FC236}">
                <a16:creationId xmlns:a16="http://schemas.microsoft.com/office/drawing/2014/main" id="{2B81EDA1-E2AB-44ED-8F96-0C8C319DF78C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1228263" y="5227312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45" name="Google Shape;248;p34">
            <a:extLst>
              <a:ext uri="{FF2B5EF4-FFF2-40B4-BE49-F238E27FC236}">
                <a16:creationId xmlns:a16="http://schemas.microsoft.com/office/drawing/2014/main" id="{DCE9FD76-2343-4880-BA17-3F3D9CA823E1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1228263" y="5749350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47" name="CustomShape 22">
            <a:hlinkClick r:id="" action="ppaction://noaction">
              <a:snd r:embed="rId13" name="8_1_full.wav"/>
            </a:hlinkClick>
            <a:extLst>
              <a:ext uri="{FF2B5EF4-FFF2-40B4-BE49-F238E27FC236}">
                <a16:creationId xmlns:a16="http://schemas.microsoft.com/office/drawing/2014/main" id="{3F9B0FCB-5BE3-4562-B8EB-E3227A1090E5}"/>
              </a:ext>
            </a:extLst>
          </p:cNvPr>
          <p:cNvSpPr/>
          <p:nvPr/>
        </p:nvSpPr>
        <p:spPr>
          <a:xfrm>
            <a:off x="7215557" y="3174807"/>
            <a:ext cx="464040" cy="396360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9" name="CustomShape 23">
            <a:hlinkClick r:id="" action="ppaction://noaction">
              <a:snd r:embed="rId14" name="8_2_full.wav"/>
            </a:hlinkClick>
            <a:extLst>
              <a:ext uri="{FF2B5EF4-FFF2-40B4-BE49-F238E27FC236}">
                <a16:creationId xmlns:a16="http://schemas.microsoft.com/office/drawing/2014/main" id="{AE6E1380-8F12-4F95-84DC-060647DC7271}"/>
              </a:ext>
            </a:extLst>
          </p:cNvPr>
          <p:cNvSpPr/>
          <p:nvPr/>
        </p:nvSpPr>
        <p:spPr>
          <a:xfrm>
            <a:off x="7215557" y="3734274"/>
            <a:ext cx="464040" cy="396360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1" name="CustomShape 24">
            <a:hlinkClick r:id="" action="ppaction://noaction">
              <a:snd r:embed="rId15" name="8_3_full.wav"/>
            </a:hlinkClick>
            <a:extLst>
              <a:ext uri="{FF2B5EF4-FFF2-40B4-BE49-F238E27FC236}">
                <a16:creationId xmlns:a16="http://schemas.microsoft.com/office/drawing/2014/main" id="{6ABFD33B-87F5-456D-BDC9-AA45AB37CCA3}"/>
              </a:ext>
            </a:extLst>
          </p:cNvPr>
          <p:cNvSpPr/>
          <p:nvPr/>
        </p:nvSpPr>
        <p:spPr>
          <a:xfrm>
            <a:off x="7215557" y="4247062"/>
            <a:ext cx="464040" cy="396360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2" name="CustomShape 25">
            <a:hlinkClick r:id="" action="ppaction://noaction">
              <a:snd r:embed="rId16" name="8_5_full.wav"/>
            </a:hlinkClick>
            <a:extLst>
              <a:ext uri="{FF2B5EF4-FFF2-40B4-BE49-F238E27FC236}">
                <a16:creationId xmlns:a16="http://schemas.microsoft.com/office/drawing/2014/main" id="{82A95C59-3795-4D09-8A76-AA50E13F4151}"/>
              </a:ext>
            </a:extLst>
          </p:cNvPr>
          <p:cNvSpPr/>
          <p:nvPr/>
        </p:nvSpPr>
        <p:spPr>
          <a:xfrm>
            <a:off x="7215557" y="4767491"/>
            <a:ext cx="464040" cy="396360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3" name="CustomShape 26">
            <a:hlinkClick r:id="" action="ppaction://noaction">
              <a:snd r:embed="rId17" name="6_5_vertes_beep.wav"/>
            </a:hlinkClick>
            <a:extLst>
              <a:ext uri="{FF2B5EF4-FFF2-40B4-BE49-F238E27FC236}">
                <a16:creationId xmlns:a16="http://schemas.microsoft.com/office/drawing/2014/main" id="{BB7EFE72-CE4A-40C5-8AB2-F254937FFEB9}"/>
              </a:ext>
            </a:extLst>
          </p:cNvPr>
          <p:cNvSpPr/>
          <p:nvPr/>
        </p:nvSpPr>
        <p:spPr>
          <a:xfrm>
            <a:off x="7215557" y="5278473"/>
            <a:ext cx="464040" cy="396360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4" name="CustomShape 27">
            <a:hlinkClick r:id="" action="ppaction://noaction">
              <a:snd r:embed="rId18" name="8_6_full.wav"/>
            </a:hlinkClick>
            <a:extLst>
              <a:ext uri="{FF2B5EF4-FFF2-40B4-BE49-F238E27FC236}">
                <a16:creationId xmlns:a16="http://schemas.microsoft.com/office/drawing/2014/main" id="{A5040940-4057-434B-ADA0-625669BEA66D}"/>
              </a:ext>
            </a:extLst>
          </p:cNvPr>
          <p:cNvSpPr/>
          <p:nvPr/>
        </p:nvSpPr>
        <p:spPr>
          <a:xfrm>
            <a:off x="7215557" y="5795287"/>
            <a:ext cx="464040" cy="396360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1" name="Speech Bubble: Rectangle with Corners Rounded 40">
            <a:hlinkClick r:id="" action="ppaction://noaction">
              <a:snd r:embed="rId19" name="Add_W11_20.2M.wav"/>
            </a:hlinkClick>
            <a:extLst>
              <a:ext uri="{FF2B5EF4-FFF2-40B4-BE49-F238E27FC236}">
                <a16:creationId xmlns:a16="http://schemas.microsoft.com/office/drawing/2014/main" id="{1D1DAC87-FE83-4F19-91BF-C439D02060C7}"/>
              </a:ext>
            </a:extLst>
          </p:cNvPr>
          <p:cNvSpPr/>
          <p:nvPr/>
        </p:nvSpPr>
        <p:spPr>
          <a:xfrm>
            <a:off x="4090176" y="726554"/>
            <a:ext cx="4340335" cy="447604"/>
          </a:xfrm>
          <a:prstGeom prst="wedgeRoundRectCallout">
            <a:avLst>
              <a:gd name="adj1" fmla="val -53783"/>
              <a:gd name="adj2" fmla="val -23508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Choisis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 ‘A’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ou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 ‘B’ de 1 à 6.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6" name="Graphic 55" descr="Teacher">
            <a:extLst>
              <a:ext uri="{FF2B5EF4-FFF2-40B4-BE49-F238E27FC236}">
                <a16:creationId xmlns:a16="http://schemas.microsoft.com/office/drawing/2014/main" id="{B5616FE8-B156-422A-A734-5ED8B95DD42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355028" y="525061"/>
            <a:ext cx="914400" cy="914400"/>
          </a:xfrm>
          <a:prstGeom prst="rect">
            <a:avLst/>
          </a:prstGeom>
        </p:spPr>
      </p:pic>
      <p:sp>
        <p:nvSpPr>
          <p:cNvPr id="57" name="Speech Bubble: Rectangle with Corners Rounded 56">
            <a:hlinkClick r:id="" action="ppaction://noaction">
              <a:snd r:embed="rId22" name="Écoute.wav"/>
            </a:hlinkClick>
            <a:extLst>
              <a:ext uri="{FF2B5EF4-FFF2-40B4-BE49-F238E27FC236}">
                <a16:creationId xmlns:a16="http://schemas.microsoft.com/office/drawing/2014/main" id="{CEE4BF93-1A7F-46EA-A128-A81B1886BC48}"/>
              </a:ext>
            </a:extLst>
          </p:cNvPr>
          <p:cNvSpPr/>
          <p:nvPr/>
        </p:nvSpPr>
        <p:spPr>
          <a:xfrm>
            <a:off x="2269429" y="699907"/>
            <a:ext cx="1581354" cy="487764"/>
          </a:xfrm>
          <a:prstGeom prst="wedgeRoundRectCallout">
            <a:avLst>
              <a:gd name="adj1" fmla="val -62879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8" name="TextBox 57">
            <a:hlinkClick r:id="" action="ppaction://noaction">
              <a:snd r:embed="rId22" name="Écoute.wav"/>
            </a:hlinkClick>
            <a:extLst>
              <a:ext uri="{FF2B5EF4-FFF2-40B4-BE49-F238E27FC236}">
                <a16:creationId xmlns:a16="http://schemas.microsoft.com/office/drawing/2014/main" id="{10AAB7FA-2EFA-472E-B762-4ADFD3B74EB2}"/>
              </a:ext>
            </a:extLst>
          </p:cNvPr>
          <p:cNvSpPr txBox="1"/>
          <p:nvPr/>
        </p:nvSpPr>
        <p:spPr>
          <a:xfrm>
            <a:off x="2269428" y="640027"/>
            <a:ext cx="1481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632564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9" grpId="0" animBg="1"/>
      <p:bldP spid="39" grpId="1" animBg="1"/>
      <p:bldP spid="46" grpId="0" animBg="1"/>
      <p:bldP spid="46" grpId="1" animBg="1"/>
      <p:bldP spid="48" grpId="0" animBg="1"/>
      <p:bldP spid="48" grpId="1" animBg="1"/>
      <p:bldP spid="50" grpId="0" animBg="1"/>
      <p:bldP spid="50" grpId="1" animBg="1"/>
      <p:bldP spid="55" grpId="0" animBg="1"/>
      <p:bldP spid="55" grpId="1" animBg="1"/>
      <p:bldP spid="31" grpId="0"/>
      <p:bldP spid="47" grpId="0" animBg="1"/>
      <p:bldP spid="49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159CC3EE-6418-4B96-B169-9D62FD17399A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6A00D4-8B44-40D3-88FF-7E5E5FFE0431}"/>
              </a:ext>
            </a:extLst>
          </p:cNvPr>
          <p:cNvSpPr txBox="1"/>
          <p:nvPr/>
        </p:nvSpPr>
        <p:spPr>
          <a:xfrm>
            <a:off x="505891" y="4331870"/>
            <a:ext cx="321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fenêtre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CE00F83-4789-43C4-9453-4F1E16354F11}"/>
              </a:ext>
            </a:extLst>
          </p:cNvPr>
          <p:cNvSpPr txBox="1"/>
          <p:nvPr/>
        </p:nvSpPr>
        <p:spPr>
          <a:xfrm>
            <a:off x="4325476" y="4331868"/>
            <a:ext cx="321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  bureau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8B57348-4182-4654-849E-30A2E68A0E6C}"/>
              </a:ext>
            </a:extLst>
          </p:cNvPr>
          <p:cNvSpPr txBox="1"/>
          <p:nvPr/>
        </p:nvSpPr>
        <p:spPr>
          <a:xfrm>
            <a:off x="7563014" y="4331868"/>
            <a:ext cx="321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lampe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5766A55-F831-4AEB-80C7-ABD49E0C6437}"/>
              </a:ext>
            </a:extLst>
          </p:cNvPr>
          <p:cNvSpPr/>
          <p:nvPr/>
        </p:nvSpPr>
        <p:spPr>
          <a:xfrm>
            <a:off x="1222709" y="4410278"/>
            <a:ext cx="567559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B569C53-F21F-4084-BA4B-C955CFECD348}"/>
              </a:ext>
            </a:extLst>
          </p:cNvPr>
          <p:cNvSpPr/>
          <p:nvPr/>
        </p:nvSpPr>
        <p:spPr>
          <a:xfrm>
            <a:off x="1967199" y="4410278"/>
            <a:ext cx="1572735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_________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8041A07-9AFB-4CD9-832F-7DDA978641CC}"/>
              </a:ext>
            </a:extLst>
          </p:cNvPr>
          <p:cNvSpPr/>
          <p:nvPr/>
        </p:nvSpPr>
        <p:spPr>
          <a:xfrm>
            <a:off x="5092889" y="4385304"/>
            <a:ext cx="567559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B1F3617-A92F-4C6F-88E8-25E95547A72F}"/>
              </a:ext>
            </a:extLst>
          </p:cNvPr>
          <p:cNvSpPr/>
          <p:nvPr/>
        </p:nvSpPr>
        <p:spPr>
          <a:xfrm>
            <a:off x="5930963" y="4410278"/>
            <a:ext cx="1854755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_________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80909C1-F359-4487-83FD-DFDBC861139D}"/>
              </a:ext>
            </a:extLst>
          </p:cNvPr>
          <p:cNvSpPr/>
          <p:nvPr/>
        </p:nvSpPr>
        <p:spPr>
          <a:xfrm>
            <a:off x="8369995" y="4443121"/>
            <a:ext cx="567559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93F4F8E-BDF6-485F-A2D6-70FEB1CAE5F4}"/>
              </a:ext>
            </a:extLst>
          </p:cNvPr>
          <p:cNvSpPr/>
          <p:nvPr/>
        </p:nvSpPr>
        <p:spPr>
          <a:xfrm>
            <a:off x="9087352" y="4384878"/>
            <a:ext cx="1212024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______</a:t>
            </a:r>
          </a:p>
        </p:txBody>
      </p:sp>
      <p:pic>
        <p:nvPicPr>
          <p:cNvPr id="18" name="Picture 17" descr="A picture containing text&#10;&#10;Description automatically generated">
            <a:hlinkClick r:id="" action="ppaction://noaction">
              <a:snd r:embed="rId5" name="3_bureau.wav"/>
            </a:hlinkClick>
            <a:extLst>
              <a:ext uri="{FF2B5EF4-FFF2-40B4-BE49-F238E27FC236}">
                <a16:creationId xmlns:a16="http://schemas.microsoft.com/office/drawing/2014/main" id="{D864C609-D0E9-4660-85FC-B1589B4C05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447" y="2420782"/>
            <a:ext cx="3583161" cy="2016435"/>
          </a:xfrm>
          <a:prstGeom prst="rect">
            <a:avLst/>
          </a:prstGeom>
        </p:spPr>
      </p:pic>
      <p:pic>
        <p:nvPicPr>
          <p:cNvPr id="20" name="Picture 19" descr="A picture containing logo&#10;&#10;Description automatically generated">
            <a:hlinkClick r:id="" action="ppaction://noaction">
              <a:snd r:embed="rId7" name="3_lampe.wav"/>
            </a:hlinkClick>
            <a:extLst>
              <a:ext uri="{FF2B5EF4-FFF2-40B4-BE49-F238E27FC236}">
                <a16:creationId xmlns:a16="http://schemas.microsoft.com/office/drawing/2014/main" id="{927FB00F-4370-403B-9C5B-4C89AC0E56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960" y="2570718"/>
            <a:ext cx="1045403" cy="1748761"/>
          </a:xfrm>
          <a:prstGeom prst="rect">
            <a:avLst/>
          </a:prstGeom>
        </p:spPr>
      </p:pic>
      <p:pic>
        <p:nvPicPr>
          <p:cNvPr id="24" name="Picture 23" descr="A picture containing text, electronics, display, picture frame&#10;&#10;Description automatically generated">
            <a:hlinkClick r:id="" action="ppaction://noaction">
              <a:snd r:embed="rId9" name="3_fenetre.wav"/>
            </a:hlinkClick>
            <a:extLst>
              <a:ext uri="{FF2B5EF4-FFF2-40B4-BE49-F238E27FC236}">
                <a16:creationId xmlns:a16="http://schemas.microsoft.com/office/drawing/2014/main" id="{F68B39E2-FB47-4663-97D5-1B6CAD942F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1" y="2006221"/>
            <a:ext cx="2177297" cy="2092247"/>
          </a:xfrm>
          <a:prstGeom prst="rect">
            <a:avLst/>
          </a:prstGeom>
        </p:spPr>
      </p:pic>
      <p:pic>
        <p:nvPicPr>
          <p:cNvPr id="45" name="Picture 44" descr="A picture containing text, building, painted, window&#10;&#10;Description automatically generated">
            <a:extLst>
              <a:ext uri="{FF2B5EF4-FFF2-40B4-BE49-F238E27FC236}">
                <a16:creationId xmlns:a16="http://schemas.microsoft.com/office/drawing/2014/main" id="{BDB56C67-6F7F-4789-BA24-6E4CA1AF44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0" y="66808"/>
            <a:ext cx="955571" cy="958566"/>
          </a:xfrm>
          <a:prstGeom prst="rect">
            <a:avLst/>
          </a:prstGeom>
        </p:spPr>
      </p:pic>
      <p:sp>
        <p:nvSpPr>
          <p:cNvPr id="52" name="Google Shape;410;p19">
            <a:extLst>
              <a:ext uri="{FF2B5EF4-FFF2-40B4-BE49-F238E27FC236}">
                <a16:creationId xmlns:a16="http://schemas.microsoft.com/office/drawing/2014/main" id="{C08E11B4-6767-4D1E-9595-024E9EC3E3F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" name="Google Shape;387;p19">
            <a:extLst>
              <a:ext uri="{FF2B5EF4-FFF2-40B4-BE49-F238E27FC236}">
                <a16:creationId xmlns:a16="http://schemas.microsoft.com/office/drawing/2014/main" id="{9638097C-7FE4-4ED6-82C2-6ECE6BA5F89B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" name="Google Shape;388;p19">
            <a:extLst>
              <a:ext uri="{FF2B5EF4-FFF2-40B4-BE49-F238E27FC236}">
                <a16:creationId xmlns:a16="http://schemas.microsoft.com/office/drawing/2014/main" id="{18D4F997-7133-4BAA-A7F5-B351E585E3DA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5" name="Google Shape;389;p19">
            <a:extLst>
              <a:ext uri="{FF2B5EF4-FFF2-40B4-BE49-F238E27FC236}">
                <a16:creationId xmlns:a16="http://schemas.microsoft.com/office/drawing/2014/main" id="{BDB0A5FA-F78A-4FB2-9CB5-54BAA70262E3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Google Shape;390;p19">
            <a:extLst>
              <a:ext uri="{FF2B5EF4-FFF2-40B4-BE49-F238E27FC236}">
                <a16:creationId xmlns:a16="http://schemas.microsoft.com/office/drawing/2014/main" id="{8A0B2D65-B40D-4E4B-979D-56A239F57612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" name="Google Shape;391;p19">
            <a:extLst>
              <a:ext uri="{FF2B5EF4-FFF2-40B4-BE49-F238E27FC236}">
                <a16:creationId xmlns:a16="http://schemas.microsoft.com/office/drawing/2014/main" id="{D7C8AEFA-DD79-4285-9907-E6B0CDAC9745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" name="Google Shape;393;p19">
            <a:extLst>
              <a:ext uri="{FF2B5EF4-FFF2-40B4-BE49-F238E27FC236}">
                <a16:creationId xmlns:a16="http://schemas.microsoft.com/office/drawing/2014/main" id="{794FF384-0BF1-4212-A7A3-91BDBA8A86D7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9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394;p19">
            <a:extLst>
              <a:ext uri="{FF2B5EF4-FFF2-40B4-BE49-F238E27FC236}">
                <a16:creationId xmlns:a16="http://schemas.microsoft.com/office/drawing/2014/main" id="{C29F5D8B-C092-455A-A533-413B93D0E0D1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395;p19">
            <a:extLst>
              <a:ext uri="{FF2B5EF4-FFF2-40B4-BE49-F238E27FC236}">
                <a16:creationId xmlns:a16="http://schemas.microsoft.com/office/drawing/2014/main" id="{09AC44DA-ABB7-413B-ADE0-72A23762FCD0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CustomShape 6">
            <a:hlinkClick r:id="" action="ppaction://noaction">
              <a:snd r:embed="rId12" name="Add_W11_2.1.wav"/>
            </a:hlinkClick>
            <a:extLst>
              <a:ext uri="{FF2B5EF4-FFF2-40B4-BE49-F238E27FC236}">
                <a16:creationId xmlns:a16="http://schemas.microsoft.com/office/drawing/2014/main" id="{B40B866A-FDD1-403F-B97C-517E84ED4FD7}"/>
              </a:ext>
            </a:extLst>
          </p:cNvPr>
          <p:cNvSpPr/>
          <p:nvPr/>
        </p:nvSpPr>
        <p:spPr>
          <a:xfrm>
            <a:off x="1042941" y="133207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À la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maison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647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9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" dur="9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1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6A00D4-8B44-40D3-88FF-7E5E5FFE0431}"/>
              </a:ext>
            </a:extLst>
          </p:cNvPr>
          <p:cNvSpPr txBox="1"/>
          <p:nvPr/>
        </p:nvSpPr>
        <p:spPr>
          <a:xfrm>
            <a:off x="505891" y="4331870"/>
            <a:ext cx="321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salle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CE00F83-4789-43C4-9453-4F1E16354F11}"/>
              </a:ext>
            </a:extLst>
          </p:cNvPr>
          <p:cNvSpPr txBox="1"/>
          <p:nvPr/>
        </p:nvSpPr>
        <p:spPr>
          <a:xfrm>
            <a:off x="4325476" y="4331868"/>
            <a:ext cx="321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chaise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8B57348-4182-4654-849E-30A2E68A0E6C}"/>
              </a:ext>
            </a:extLst>
          </p:cNvPr>
          <p:cNvSpPr txBox="1"/>
          <p:nvPr/>
        </p:nvSpPr>
        <p:spPr>
          <a:xfrm>
            <a:off x="7563014" y="4331868"/>
            <a:ext cx="321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 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jardin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5766A55-F831-4AEB-80C7-ABD49E0C6437}"/>
              </a:ext>
            </a:extLst>
          </p:cNvPr>
          <p:cNvSpPr/>
          <p:nvPr/>
        </p:nvSpPr>
        <p:spPr>
          <a:xfrm>
            <a:off x="1462885" y="4408128"/>
            <a:ext cx="567559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B569C53-F21F-4084-BA4B-C955CFECD348}"/>
              </a:ext>
            </a:extLst>
          </p:cNvPr>
          <p:cNvSpPr/>
          <p:nvPr/>
        </p:nvSpPr>
        <p:spPr>
          <a:xfrm>
            <a:off x="2284024" y="4384878"/>
            <a:ext cx="1572735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_________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8041A07-9AFB-4CD9-832F-7DDA978641CC}"/>
              </a:ext>
            </a:extLst>
          </p:cNvPr>
          <p:cNvSpPr/>
          <p:nvPr/>
        </p:nvSpPr>
        <p:spPr>
          <a:xfrm>
            <a:off x="5072380" y="4408128"/>
            <a:ext cx="567559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B1F3617-A92F-4C6F-88E8-25E95547A72F}"/>
              </a:ext>
            </a:extLst>
          </p:cNvPr>
          <p:cNvSpPr/>
          <p:nvPr/>
        </p:nvSpPr>
        <p:spPr>
          <a:xfrm>
            <a:off x="6028811" y="4408128"/>
            <a:ext cx="1854755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_________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80909C1-F359-4487-83FD-DFDBC861139D}"/>
              </a:ext>
            </a:extLst>
          </p:cNvPr>
          <p:cNvSpPr/>
          <p:nvPr/>
        </p:nvSpPr>
        <p:spPr>
          <a:xfrm>
            <a:off x="8424061" y="4384878"/>
            <a:ext cx="567559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93F4F8E-BDF6-485F-A2D6-70FEB1CAE5F4}"/>
              </a:ext>
            </a:extLst>
          </p:cNvPr>
          <p:cNvSpPr/>
          <p:nvPr/>
        </p:nvSpPr>
        <p:spPr>
          <a:xfrm>
            <a:off x="9155769" y="4384878"/>
            <a:ext cx="1212024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______</a:t>
            </a:r>
          </a:p>
        </p:txBody>
      </p:sp>
      <p:pic>
        <p:nvPicPr>
          <p:cNvPr id="34" name="Picture 33" descr="Logo&#10;&#10;Description automatically generated">
            <a:hlinkClick r:id="" action="ppaction://noaction">
              <a:snd r:embed="rId5" name="3_chaise.wav"/>
            </a:hlinkClick>
            <a:extLst>
              <a:ext uri="{FF2B5EF4-FFF2-40B4-BE49-F238E27FC236}">
                <a16:creationId xmlns:a16="http://schemas.microsoft.com/office/drawing/2014/main" id="{4D8E7F49-A5A8-4E6D-BBD7-0B3413E07A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512" y="2453995"/>
            <a:ext cx="1322294" cy="1693434"/>
          </a:xfrm>
          <a:prstGeom prst="rect">
            <a:avLst/>
          </a:prstGeom>
        </p:spPr>
      </p:pic>
      <p:pic>
        <p:nvPicPr>
          <p:cNvPr id="6" name="Picture 5" descr="A screenshot of a video game&#10;&#10;Description automatically generated">
            <a:hlinkClick r:id="" action="ppaction://noaction">
              <a:snd r:embed="rId7" name="3_jardin.wav"/>
            </a:hlinkClick>
            <a:extLst>
              <a:ext uri="{FF2B5EF4-FFF2-40B4-BE49-F238E27FC236}">
                <a16:creationId xmlns:a16="http://schemas.microsoft.com/office/drawing/2014/main" id="{AA67807D-04DC-40AA-98C5-3FC52B2607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322" y="2453995"/>
            <a:ext cx="2673175" cy="1505749"/>
          </a:xfrm>
          <a:prstGeom prst="rect">
            <a:avLst/>
          </a:prstGeom>
        </p:spPr>
      </p:pic>
      <p:pic>
        <p:nvPicPr>
          <p:cNvPr id="36" name="Picture 35" descr="A picture containing text, building, painted, window&#10;&#10;Description automatically generated">
            <a:extLst>
              <a:ext uri="{FF2B5EF4-FFF2-40B4-BE49-F238E27FC236}">
                <a16:creationId xmlns:a16="http://schemas.microsoft.com/office/drawing/2014/main" id="{2180033D-DB4B-46C5-8631-2365792B43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0" y="66808"/>
            <a:ext cx="955571" cy="958566"/>
          </a:xfrm>
          <a:prstGeom prst="rect">
            <a:avLst/>
          </a:prstGeom>
        </p:spPr>
      </p:pic>
      <p:sp>
        <p:nvSpPr>
          <p:cNvPr id="37" name="Google Shape;410;p19">
            <a:extLst>
              <a:ext uri="{FF2B5EF4-FFF2-40B4-BE49-F238E27FC236}">
                <a16:creationId xmlns:a16="http://schemas.microsoft.com/office/drawing/2014/main" id="{1C5CEFFD-DA7A-457E-9E4F-A521BE7FACF3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" name="Google Shape;387;p19">
            <a:extLst>
              <a:ext uri="{FF2B5EF4-FFF2-40B4-BE49-F238E27FC236}">
                <a16:creationId xmlns:a16="http://schemas.microsoft.com/office/drawing/2014/main" id="{77D2726E-05BD-4DD0-B44F-1215A356628A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" name="Google Shape;388;p19">
            <a:extLst>
              <a:ext uri="{FF2B5EF4-FFF2-40B4-BE49-F238E27FC236}">
                <a16:creationId xmlns:a16="http://schemas.microsoft.com/office/drawing/2014/main" id="{12BC3B6C-48ED-4EF9-98FC-36FB91D919BF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0" name="Google Shape;389;p19">
            <a:extLst>
              <a:ext uri="{FF2B5EF4-FFF2-40B4-BE49-F238E27FC236}">
                <a16:creationId xmlns:a16="http://schemas.microsoft.com/office/drawing/2014/main" id="{BE3BCD20-7873-49DA-959F-9840D889FF8A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390;p19">
            <a:extLst>
              <a:ext uri="{FF2B5EF4-FFF2-40B4-BE49-F238E27FC236}">
                <a16:creationId xmlns:a16="http://schemas.microsoft.com/office/drawing/2014/main" id="{CB8D10DE-84F1-4597-ADE5-B3766D69FFC8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391;p19">
            <a:extLst>
              <a:ext uri="{FF2B5EF4-FFF2-40B4-BE49-F238E27FC236}">
                <a16:creationId xmlns:a16="http://schemas.microsoft.com/office/drawing/2014/main" id="{320E46C9-8BC2-440F-B0EE-592948A04D2C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393;p19">
            <a:extLst>
              <a:ext uri="{FF2B5EF4-FFF2-40B4-BE49-F238E27FC236}">
                <a16:creationId xmlns:a16="http://schemas.microsoft.com/office/drawing/2014/main" id="{393FBB8C-6350-49CE-B0A3-817AF1D7F062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9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4;p19">
            <a:extLst>
              <a:ext uri="{FF2B5EF4-FFF2-40B4-BE49-F238E27FC236}">
                <a16:creationId xmlns:a16="http://schemas.microsoft.com/office/drawing/2014/main" id="{3F965C72-19E7-458D-B5A7-149BC14A51C1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395;p19">
            <a:extLst>
              <a:ext uri="{FF2B5EF4-FFF2-40B4-BE49-F238E27FC236}">
                <a16:creationId xmlns:a16="http://schemas.microsoft.com/office/drawing/2014/main" id="{9724C95A-DD35-4500-A5FE-E7D21D378F3F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>
            <a:hlinkClick r:id="" action="ppaction://noaction">
              <a:snd r:embed="rId10" name="3_salle.wav"/>
            </a:hlinkClick>
            <a:extLst>
              <a:ext uri="{FF2B5EF4-FFF2-40B4-BE49-F238E27FC236}">
                <a16:creationId xmlns:a16="http://schemas.microsoft.com/office/drawing/2014/main" id="{D2D8A5F2-E91E-4475-835C-9BCDC6DA3C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9364" y="2532668"/>
            <a:ext cx="3513902" cy="1814020"/>
          </a:xfrm>
          <a:prstGeom prst="rect">
            <a:avLst/>
          </a:prstGeom>
        </p:spPr>
      </p:pic>
      <p:sp>
        <p:nvSpPr>
          <p:cNvPr id="33" name="CustomShape 6">
            <a:hlinkClick r:id="" action="ppaction://noaction">
              <a:snd r:embed="rId12" name="Add_W11_2.1.wav"/>
            </a:hlinkClick>
            <a:extLst>
              <a:ext uri="{FF2B5EF4-FFF2-40B4-BE49-F238E27FC236}">
                <a16:creationId xmlns:a16="http://schemas.microsoft.com/office/drawing/2014/main" id="{7EE7FB5A-499F-4879-AE00-CB1CC3EA7B51}"/>
              </a:ext>
            </a:extLst>
          </p:cNvPr>
          <p:cNvSpPr/>
          <p:nvPr/>
        </p:nvSpPr>
        <p:spPr>
          <a:xfrm>
            <a:off x="1042941" y="133207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À la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maison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634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9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" dur="9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1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CE00F83-4789-43C4-9453-4F1E16354F11}"/>
              </a:ext>
            </a:extLst>
          </p:cNvPr>
          <p:cNvSpPr txBox="1"/>
          <p:nvPr/>
        </p:nvSpPr>
        <p:spPr>
          <a:xfrm>
            <a:off x="4034452" y="5309135"/>
            <a:ext cx="321097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espace</a:t>
            </a:r>
            <a:b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[a space]</a:t>
            </a:r>
          </a:p>
        </p:txBody>
      </p:sp>
      <p:pic>
        <p:nvPicPr>
          <p:cNvPr id="8" name="Picture 7" descr="A picture containing text, indoor, screen, dark&#10;&#10;Description automatically generated">
            <a:hlinkClick r:id="" action="ppaction://noaction">
              <a:snd r:embed="rId5" name="3_espace.wav"/>
            </a:hlinkClick>
            <a:extLst>
              <a:ext uri="{FF2B5EF4-FFF2-40B4-BE49-F238E27FC236}">
                <a16:creationId xmlns:a16="http://schemas.microsoft.com/office/drawing/2014/main" id="{6E6438ED-D25C-470C-8F90-AB47E7A22D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239" y="1666496"/>
            <a:ext cx="7391400" cy="3695700"/>
          </a:xfrm>
          <a:prstGeom prst="rect">
            <a:avLst/>
          </a:prstGeom>
        </p:spPr>
      </p:pic>
      <p:pic>
        <p:nvPicPr>
          <p:cNvPr id="36" name="Picture 35" descr="A picture containing text, building, painted, window&#10;&#10;Description automatically generated">
            <a:extLst>
              <a:ext uri="{FF2B5EF4-FFF2-40B4-BE49-F238E27FC236}">
                <a16:creationId xmlns:a16="http://schemas.microsoft.com/office/drawing/2014/main" id="{9035ECDA-D574-4884-814A-9D6495A62D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0" y="66808"/>
            <a:ext cx="955571" cy="958566"/>
          </a:xfrm>
          <a:prstGeom prst="rect">
            <a:avLst/>
          </a:prstGeom>
        </p:spPr>
      </p:pic>
      <p:sp>
        <p:nvSpPr>
          <p:cNvPr id="37" name="Google Shape;410;p19">
            <a:extLst>
              <a:ext uri="{FF2B5EF4-FFF2-40B4-BE49-F238E27FC236}">
                <a16:creationId xmlns:a16="http://schemas.microsoft.com/office/drawing/2014/main" id="{BD259E89-74FD-4766-975E-992108A35C0C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" name="Google Shape;387;p19">
            <a:extLst>
              <a:ext uri="{FF2B5EF4-FFF2-40B4-BE49-F238E27FC236}">
                <a16:creationId xmlns:a16="http://schemas.microsoft.com/office/drawing/2014/main" id="{78CD1997-A413-45BB-8036-F62100CC49F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" name="Google Shape;388;p19">
            <a:extLst>
              <a:ext uri="{FF2B5EF4-FFF2-40B4-BE49-F238E27FC236}">
                <a16:creationId xmlns:a16="http://schemas.microsoft.com/office/drawing/2014/main" id="{3A6620ED-3A84-47D1-A89C-D4134ED31CE0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0" name="Google Shape;389;p19">
            <a:extLst>
              <a:ext uri="{FF2B5EF4-FFF2-40B4-BE49-F238E27FC236}">
                <a16:creationId xmlns:a16="http://schemas.microsoft.com/office/drawing/2014/main" id="{2B85630E-1F59-4A36-96EF-A2212DE9D3BC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390;p19">
            <a:extLst>
              <a:ext uri="{FF2B5EF4-FFF2-40B4-BE49-F238E27FC236}">
                <a16:creationId xmlns:a16="http://schemas.microsoft.com/office/drawing/2014/main" id="{BD8F15C1-E268-4AB8-BC4E-2A3847016E04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391;p19">
            <a:extLst>
              <a:ext uri="{FF2B5EF4-FFF2-40B4-BE49-F238E27FC236}">
                <a16:creationId xmlns:a16="http://schemas.microsoft.com/office/drawing/2014/main" id="{F8A5F3CD-5188-4D80-8F64-95286FD77534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393;p19">
            <a:extLst>
              <a:ext uri="{FF2B5EF4-FFF2-40B4-BE49-F238E27FC236}">
                <a16:creationId xmlns:a16="http://schemas.microsoft.com/office/drawing/2014/main" id="{A96E7DFE-640E-41AB-8E82-8AD224692833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9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4;p19">
            <a:extLst>
              <a:ext uri="{FF2B5EF4-FFF2-40B4-BE49-F238E27FC236}">
                <a16:creationId xmlns:a16="http://schemas.microsoft.com/office/drawing/2014/main" id="{8FF6FE68-1ADF-47AB-A8ED-67BEAD1107A3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395;p19">
            <a:extLst>
              <a:ext uri="{FF2B5EF4-FFF2-40B4-BE49-F238E27FC236}">
                <a16:creationId xmlns:a16="http://schemas.microsoft.com/office/drawing/2014/main" id="{18DA984A-97E9-4E21-A63B-DFC53B66E101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CustomShape 6">
            <a:hlinkClick r:id="" action="ppaction://noaction">
              <a:snd r:embed="rId8" name="Add_W11_2.1.wav"/>
            </a:hlinkClick>
            <a:extLst>
              <a:ext uri="{FF2B5EF4-FFF2-40B4-BE49-F238E27FC236}">
                <a16:creationId xmlns:a16="http://schemas.microsoft.com/office/drawing/2014/main" id="{5A599E0F-6575-46D3-9A97-C834DDB932C5}"/>
              </a:ext>
            </a:extLst>
          </p:cNvPr>
          <p:cNvSpPr/>
          <p:nvPr/>
        </p:nvSpPr>
        <p:spPr>
          <a:xfrm>
            <a:off x="1042941" y="133207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À la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maison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866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9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9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7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381860" y="58672"/>
            <a:ext cx="461706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[to have | having]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6" y="69569"/>
            <a:ext cx="1329840" cy="523220"/>
          </a:xfrm>
        </p:spPr>
        <p:txBody>
          <a:bodyPr anchor="t"/>
          <a:lstStyle/>
          <a:p>
            <a:r>
              <a:rPr lang="en-GB" sz="3600" b="1" spc="-1" dirty="0" err="1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Avoir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140566" y="629261"/>
            <a:ext cx="9780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already know some parts of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avoir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E7C0E06-2B7A-4AA8-8E83-015B38BB69D0}"/>
              </a:ext>
            </a:extLst>
          </p:cNvPr>
          <p:cNvSpPr txBox="1"/>
          <p:nvPr/>
        </p:nvSpPr>
        <p:spPr>
          <a:xfrm>
            <a:off x="2199586" y="1445283"/>
            <a:ext cx="62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43" name="Picture 42" descr="Shape, circle, rectangle&#10;&#10;Description automatically generated">
            <a:extLst>
              <a:ext uri="{FF2B5EF4-FFF2-40B4-BE49-F238E27FC236}">
                <a16:creationId xmlns:a16="http://schemas.microsoft.com/office/drawing/2014/main" id="{534A2859-B0E9-496C-B493-D1C2B68E50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8" y="2709199"/>
            <a:ext cx="1177006" cy="8277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968ADD2-8994-469E-9C03-C4413AA2ED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614" y="1462088"/>
            <a:ext cx="894856" cy="724106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CB0D45A-1652-4842-9179-6C37752A22C7}"/>
              </a:ext>
            </a:extLst>
          </p:cNvPr>
          <p:cNvSpPr/>
          <p:nvPr/>
        </p:nvSpPr>
        <p:spPr>
          <a:xfrm>
            <a:off x="216022" y="3837287"/>
            <a:ext cx="40161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To say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they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’ +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avoir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3E223A5-57DD-4161-A434-38A0A1405191}"/>
              </a:ext>
            </a:extLst>
          </p:cNvPr>
          <p:cNvSpPr txBox="1"/>
          <p:nvPr/>
        </p:nvSpPr>
        <p:spPr>
          <a:xfrm>
            <a:off x="1418567" y="1622353"/>
            <a:ext cx="25910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avons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96CFCD7-CA90-4D46-A60D-48A214C3A0FF}"/>
              </a:ext>
            </a:extLst>
          </p:cNvPr>
          <p:cNvSpPr txBox="1"/>
          <p:nvPr/>
        </p:nvSpPr>
        <p:spPr>
          <a:xfrm>
            <a:off x="4009636" y="1622353"/>
            <a:ext cx="55070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CC721E-0E81-4549-B4AA-93D39AE8E583}"/>
              </a:ext>
            </a:extLst>
          </p:cNvPr>
          <p:cNvSpPr/>
          <p:nvPr/>
        </p:nvSpPr>
        <p:spPr>
          <a:xfrm>
            <a:off x="3724059" y="5145537"/>
            <a:ext cx="288091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they have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(m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pl, mixed pl)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1C3E93-778D-4300-98C1-17F776583CA6}"/>
              </a:ext>
            </a:extLst>
          </p:cNvPr>
          <p:cNvSpPr/>
          <p:nvPr/>
        </p:nvSpPr>
        <p:spPr>
          <a:xfrm>
            <a:off x="1485621" y="2802652"/>
            <a:ext cx="19720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avez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F985EC-A00C-4910-B295-CCB235564700}"/>
              </a:ext>
            </a:extLst>
          </p:cNvPr>
          <p:cNvSpPr/>
          <p:nvPr/>
        </p:nvSpPr>
        <p:spPr>
          <a:xfrm>
            <a:off x="1485621" y="2799011"/>
            <a:ext cx="197201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ve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z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3" name="Graphic 32" descr="Line arrow Rotate left">
            <a:extLst>
              <a:ext uri="{FF2B5EF4-FFF2-40B4-BE49-F238E27FC236}">
                <a16:creationId xmlns:a16="http://schemas.microsoft.com/office/drawing/2014/main" id="{1F54B5ED-586B-4C19-B7F7-5D665F437C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9768366">
            <a:off x="2259129" y="3058718"/>
            <a:ext cx="474603" cy="47460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E3D4175-26AB-4738-89B5-4569230E1AF6}"/>
              </a:ext>
            </a:extLst>
          </p:cNvPr>
          <p:cNvSpPr txBox="1"/>
          <p:nvPr/>
        </p:nvSpPr>
        <p:spPr>
          <a:xfrm>
            <a:off x="1416385" y="1617896"/>
            <a:ext cx="27452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von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8" name="Graphic 47" descr="Line arrow Rotate left">
            <a:extLst>
              <a:ext uri="{FF2B5EF4-FFF2-40B4-BE49-F238E27FC236}">
                <a16:creationId xmlns:a16="http://schemas.microsoft.com/office/drawing/2014/main" id="{B2B4657A-A185-4AD1-A0E0-EF9DC7F2AB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9768366">
            <a:off x="2288125" y="1970270"/>
            <a:ext cx="474603" cy="47460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0B912EB0-C0FB-4892-8828-CF202D012291}"/>
              </a:ext>
            </a:extLst>
          </p:cNvPr>
          <p:cNvSpPr txBox="1"/>
          <p:nvPr/>
        </p:nvSpPr>
        <p:spPr>
          <a:xfrm>
            <a:off x="2199586" y="2590344"/>
            <a:ext cx="62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AFAA060-827A-4B6C-9ACF-789957E9C4D4}"/>
              </a:ext>
            </a:extLst>
          </p:cNvPr>
          <p:cNvGrpSpPr/>
          <p:nvPr/>
        </p:nvGrpSpPr>
        <p:grpSpPr>
          <a:xfrm>
            <a:off x="8566280" y="2019841"/>
            <a:ext cx="3288277" cy="2373251"/>
            <a:chOff x="4175193" y="2757265"/>
            <a:chExt cx="3288277" cy="2373251"/>
          </a:xfrm>
        </p:grpSpPr>
        <p:sp>
          <p:nvSpPr>
            <p:cNvPr id="42" name="Oval Callout 13">
              <a:extLst>
                <a:ext uri="{FF2B5EF4-FFF2-40B4-BE49-F238E27FC236}">
                  <a16:creationId xmlns:a16="http://schemas.microsoft.com/office/drawing/2014/main" id="{B348BB25-C57F-4580-8DB0-75283F72C591}"/>
                </a:ext>
              </a:extLst>
            </p:cNvPr>
            <p:cNvSpPr/>
            <p:nvPr/>
          </p:nvSpPr>
          <p:spPr>
            <a:xfrm>
              <a:off x="4175193" y="2757265"/>
              <a:ext cx="3288277" cy="2373251"/>
            </a:xfrm>
            <a:prstGeom prst="wedgeEllipseCallout">
              <a:avLst>
                <a:gd name="adj1" fmla="val -15022"/>
                <a:gd name="adj2" fmla="val 74814"/>
              </a:avLst>
            </a:prstGeom>
            <a:solidFill>
              <a:schemeClr val="accent3">
                <a:lumMod val="75000"/>
              </a:schemeClr>
            </a:solidFill>
            <a:ln w="12700" cap="flat" cmpd="sng" algn="ctr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4" name="CustomShape 3">
              <a:extLst>
                <a:ext uri="{FF2B5EF4-FFF2-40B4-BE49-F238E27FC236}">
                  <a16:creationId xmlns:a16="http://schemas.microsoft.com/office/drawing/2014/main" id="{AA1E79E9-6E88-4738-82C6-0659A6AFD2A6}"/>
                </a:ext>
              </a:extLst>
            </p:cNvPr>
            <p:cNvSpPr/>
            <p:nvPr/>
          </p:nvSpPr>
          <p:spPr>
            <a:xfrm>
              <a:off x="4422482" y="3036977"/>
              <a:ext cx="2817925" cy="188362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You hear the ‘</a:t>
              </a:r>
              <a:r>
                <a:rPr kumimoji="0" lang="en-GB" sz="2000" b="1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s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’ </a:t>
              </a:r>
              <a:b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(like ‘z’) on ‘</a:t>
              </a:r>
              <a:r>
                <a:rPr kumimoji="0" lang="en-GB" sz="2000" b="1" i="0" u="none" strike="noStrike" kern="1200" cap="none" spc="-1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ils</a:t>
              </a:r>
              <a:r>
                <a:rPr kumimoji="0" lang="en-GB" sz="2000" b="0" i="0" u="none" strike="noStrike" kern="1200" cap="none" spc="-1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’and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‘</a:t>
              </a:r>
              <a:r>
                <a:rPr kumimoji="0" lang="en-GB" sz="2000" b="1" i="0" u="none" strike="noStrike" kern="1200" cap="none" spc="-1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elles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’ because of the vowel that follows. This liaison is </a:t>
              </a:r>
              <a:r>
                <a:rPr kumimoji="0" lang="en-GB" sz="2000" b="0" i="0" u="sng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always 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made.</a:t>
              </a:r>
            </a:p>
          </p:txBody>
        </p:sp>
      </p:grp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6EC14433-6F72-45A5-91D8-B9671BA4C7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331" y="4586293"/>
            <a:ext cx="1835055" cy="1292464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53B862F2-AD0B-41FF-90C1-6162148DA8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21" y="4536409"/>
            <a:ext cx="1658604" cy="1051153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876FEA0C-3210-4BFC-8632-83362A92E1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79" y="5574685"/>
            <a:ext cx="1630615" cy="115595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66A77495-9945-42F4-B3A3-A2E3F3723138}"/>
              </a:ext>
            </a:extLst>
          </p:cNvPr>
          <p:cNvSpPr txBox="1"/>
          <p:nvPr/>
        </p:nvSpPr>
        <p:spPr>
          <a:xfrm>
            <a:off x="2224085" y="5135718"/>
            <a:ext cx="25910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ont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A5DA48F-8DC1-4650-A7D1-0EBE572E9348}"/>
              </a:ext>
            </a:extLst>
          </p:cNvPr>
          <p:cNvSpPr txBox="1"/>
          <p:nvPr/>
        </p:nvSpPr>
        <p:spPr>
          <a:xfrm>
            <a:off x="2224085" y="5134667"/>
            <a:ext cx="27452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A6217F5-6197-4328-9B5B-B837E8029069}"/>
              </a:ext>
            </a:extLst>
          </p:cNvPr>
          <p:cNvSpPr txBox="1"/>
          <p:nvPr/>
        </p:nvSpPr>
        <p:spPr>
          <a:xfrm>
            <a:off x="9054871" y="5000268"/>
            <a:ext cx="25910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ont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9428A08-4E18-4067-A4DD-0B68B1C7BA30}"/>
              </a:ext>
            </a:extLst>
          </p:cNvPr>
          <p:cNvSpPr txBox="1"/>
          <p:nvPr/>
        </p:nvSpPr>
        <p:spPr>
          <a:xfrm>
            <a:off x="9039420" y="5002378"/>
            <a:ext cx="27452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eIle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0F37E8-2DF2-46C4-AD90-198BC4C46331}"/>
              </a:ext>
            </a:extLst>
          </p:cNvPr>
          <p:cNvSpPr txBox="1"/>
          <p:nvPr/>
        </p:nvSpPr>
        <p:spPr>
          <a:xfrm>
            <a:off x="4021748" y="2820128"/>
            <a:ext cx="55070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(all) have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3E176BB-7BAB-4052-B7AA-3709EE863B94}"/>
              </a:ext>
            </a:extLst>
          </p:cNvPr>
          <p:cNvGrpSpPr/>
          <p:nvPr/>
        </p:nvGrpSpPr>
        <p:grpSpPr>
          <a:xfrm>
            <a:off x="5119026" y="2530822"/>
            <a:ext cx="3288277" cy="2012274"/>
            <a:chOff x="4175193" y="2757265"/>
            <a:chExt cx="3288277" cy="2373251"/>
          </a:xfrm>
        </p:grpSpPr>
        <p:sp>
          <p:nvSpPr>
            <p:cNvPr id="37" name="Oval Callout 13">
              <a:extLst>
                <a:ext uri="{FF2B5EF4-FFF2-40B4-BE49-F238E27FC236}">
                  <a16:creationId xmlns:a16="http://schemas.microsoft.com/office/drawing/2014/main" id="{CB56E398-43F5-4C3B-B07E-6F66676257A4}"/>
                </a:ext>
              </a:extLst>
            </p:cNvPr>
            <p:cNvSpPr/>
            <p:nvPr/>
          </p:nvSpPr>
          <p:spPr>
            <a:xfrm>
              <a:off x="4175193" y="2757265"/>
              <a:ext cx="3288277" cy="2373251"/>
            </a:xfrm>
            <a:prstGeom prst="wedgeEllipseCallout">
              <a:avLst>
                <a:gd name="adj1" fmla="val -33119"/>
                <a:gd name="adj2" fmla="val 100500"/>
              </a:avLst>
            </a:prstGeom>
            <a:solidFill>
              <a:schemeClr val="accent3">
                <a:lumMod val="75000"/>
              </a:schemeClr>
            </a:solidFill>
            <a:ln w="12700" cap="flat" cmpd="sng" algn="ctr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6" name="CustomShape 3">
              <a:extLst>
                <a:ext uri="{FF2B5EF4-FFF2-40B4-BE49-F238E27FC236}">
                  <a16:creationId xmlns:a16="http://schemas.microsoft.com/office/drawing/2014/main" id="{215F64F0-F96E-40EF-BE8F-7669B4E63A0B}"/>
                </a:ext>
              </a:extLst>
            </p:cNvPr>
            <p:cNvSpPr/>
            <p:nvPr/>
          </p:nvSpPr>
          <p:spPr>
            <a:xfrm>
              <a:off x="4422482" y="3036977"/>
              <a:ext cx="2817925" cy="188362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Remember that to say ‘they’ about a mixed group (both male and female), use ‘</a:t>
              </a:r>
              <a:r>
                <a:rPr kumimoji="0" lang="en-GB" sz="2000" b="1" i="0" u="none" strike="noStrike" kern="1200" cap="none" spc="-1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ils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’</a:t>
              </a:r>
            </a:p>
          </p:txBody>
        </p:sp>
      </p:grpSp>
      <p:pic>
        <p:nvPicPr>
          <p:cNvPr id="34" name="Graphic 33" descr="Line arrow Rotate left">
            <a:extLst>
              <a:ext uri="{FF2B5EF4-FFF2-40B4-BE49-F238E27FC236}">
                <a16:creationId xmlns:a16="http://schemas.microsoft.com/office/drawing/2014/main" id="{4B901E0B-2FDB-47F2-AE6B-9D58733D95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9768366">
            <a:off x="2545468" y="5422336"/>
            <a:ext cx="474603" cy="47460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D9B0E77-2709-4D26-89FA-B81AFC75F86A}"/>
              </a:ext>
            </a:extLst>
          </p:cNvPr>
          <p:cNvSpPr txBox="1"/>
          <p:nvPr/>
        </p:nvSpPr>
        <p:spPr>
          <a:xfrm>
            <a:off x="2485925" y="4953962"/>
            <a:ext cx="62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39" name="Graphic 38" descr="Line arrow Rotate left">
            <a:extLst>
              <a:ext uri="{FF2B5EF4-FFF2-40B4-BE49-F238E27FC236}">
                <a16:creationId xmlns:a16="http://schemas.microsoft.com/office/drawing/2014/main" id="{E16A8E54-DC6A-4328-B2A4-043B2BFDE5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9768366">
            <a:off x="9852360" y="5336811"/>
            <a:ext cx="474603" cy="47460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DECDBAF-4E7E-4F86-8CAF-7032CDBB2AA8}"/>
              </a:ext>
            </a:extLst>
          </p:cNvPr>
          <p:cNvSpPr txBox="1"/>
          <p:nvPr/>
        </p:nvSpPr>
        <p:spPr>
          <a:xfrm>
            <a:off x="9785195" y="4837302"/>
            <a:ext cx="62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6867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nousav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nousav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vous_av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vous_av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_ilso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_ilso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_elleso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_elleso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4" grpId="0"/>
      <p:bldP spid="45" grpId="0"/>
      <p:bldP spid="46" grpId="0"/>
      <p:bldP spid="6" grpId="0"/>
      <p:bldP spid="7" grpId="0"/>
      <p:bldP spid="9" grpId="0"/>
      <p:bldP spid="47" grpId="0"/>
      <p:bldP spid="50" grpId="0"/>
      <p:bldP spid="56" grpId="0"/>
      <p:bldP spid="55" grpId="0"/>
      <p:bldP spid="57" grpId="0"/>
      <p:bldP spid="58" grpId="0"/>
      <p:bldP spid="32" grpId="0"/>
      <p:bldP spid="38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4_ellesont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355600" y="5084635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AAB91-8CC0-464F-A2C0-283CEBFA64FF}"/>
              </a:ext>
            </a:extLst>
          </p:cNvPr>
          <p:cNvSpPr txBox="1"/>
          <p:nvPr/>
        </p:nvSpPr>
        <p:spPr>
          <a:xfrm>
            <a:off x="-127708" y="1913107"/>
            <a:ext cx="11180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nt</a:t>
            </a:r>
            <a:endParaRPr kumimoji="0" lang="en-GB" sz="9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F9D6C7-6002-4256-BA6B-C2B50A0F68B8}"/>
              </a:ext>
            </a:extLst>
          </p:cNvPr>
          <p:cNvSpPr txBox="1"/>
          <p:nvPr/>
        </p:nvSpPr>
        <p:spPr>
          <a:xfrm>
            <a:off x="3416300" y="3648477"/>
            <a:ext cx="4776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 (f) have</a:t>
            </a:r>
          </a:p>
        </p:txBody>
      </p:sp>
      <p:pic>
        <p:nvPicPr>
          <p:cNvPr id="14" name="Graphic 13" descr="Line arrow Rotate left">
            <a:extLst>
              <a:ext uri="{FF2B5EF4-FFF2-40B4-BE49-F238E27FC236}">
                <a16:creationId xmlns:a16="http://schemas.microsoft.com/office/drawing/2014/main" id="{7E161234-1212-4EAA-BBEA-2E6A918C7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5319942" y="3012761"/>
            <a:ext cx="1171049" cy="799896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497E6F7C-2902-438E-9955-B49DAE34BE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32" y="4510753"/>
            <a:ext cx="2784940" cy="1961486"/>
          </a:xfrm>
          <a:prstGeom prst="rect">
            <a:avLst/>
          </a:prstGeom>
        </p:spPr>
      </p:pic>
      <p:pic>
        <p:nvPicPr>
          <p:cNvPr id="16" name="Graphic 15" descr="Teacher">
            <a:extLst>
              <a:ext uri="{FF2B5EF4-FFF2-40B4-BE49-F238E27FC236}">
                <a16:creationId xmlns:a16="http://schemas.microsoft.com/office/drawing/2014/main" id="{A15D27E6-C2E2-47B4-B304-32826218E9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802" y="0"/>
            <a:ext cx="914400" cy="914400"/>
          </a:xfrm>
          <a:prstGeom prst="rect">
            <a:avLst/>
          </a:prstGeom>
        </p:spPr>
      </p:pic>
      <p:sp>
        <p:nvSpPr>
          <p:cNvPr id="17" name="Speech Bubble: Rectangle with Corners Rounded 16">
            <a:hlinkClick r:id="" action="ppaction://noaction">
              <a:snd r:embed="rId11" name="T3_W8_7.1.wav"/>
            </a:hlinkClick>
            <a:extLst>
              <a:ext uri="{FF2B5EF4-FFF2-40B4-BE49-F238E27FC236}">
                <a16:creationId xmlns:a16="http://schemas.microsoft.com/office/drawing/2014/main" id="{CDE7E1CF-AB0F-4428-8DA8-889A79451E15}"/>
              </a:ext>
            </a:extLst>
          </p:cNvPr>
          <p:cNvSpPr/>
          <p:nvPr/>
        </p:nvSpPr>
        <p:spPr>
          <a:xfrm>
            <a:off x="934202" y="114966"/>
            <a:ext cx="3167855" cy="547644"/>
          </a:xfrm>
          <a:prstGeom prst="wedgeRoundRectCallout">
            <a:avLst>
              <a:gd name="adj1" fmla="val -58668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TextBox 17">
            <a:hlinkClick r:id="" action="ppaction://noaction">
              <a:snd r:embed="rId11" name="T3_W8_7.1.wav"/>
            </a:hlinkClick>
            <a:extLst>
              <a:ext uri="{FF2B5EF4-FFF2-40B4-BE49-F238E27FC236}">
                <a16:creationId xmlns:a16="http://schemas.microsoft.com/office/drawing/2014/main" id="{7C1639DB-7304-4649-B997-F2EC38230C43}"/>
              </a:ext>
            </a:extLst>
          </p:cNvPr>
          <p:cNvSpPr txBox="1"/>
          <p:nvPr/>
        </p:nvSpPr>
        <p:spPr>
          <a:xfrm>
            <a:off x="873241" y="149036"/>
            <a:ext cx="3167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répète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766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4_ilsont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355600" y="5084635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AAB91-8CC0-464F-A2C0-283CEBFA64FF}"/>
              </a:ext>
            </a:extLst>
          </p:cNvPr>
          <p:cNvSpPr txBox="1"/>
          <p:nvPr/>
        </p:nvSpPr>
        <p:spPr>
          <a:xfrm>
            <a:off x="214758" y="1892377"/>
            <a:ext cx="11180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nt</a:t>
            </a:r>
            <a:endParaRPr kumimoji="0" lang="en-GB" sz="9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F9D6C7-6002-4256-BA6B-C2B50A0F68B8}"/>
              </a:ext>
            </a:extLst>
          </p:cNvPr>
          <p:cNvSpPr txBox="1"/>
          <p:nvPr/>
        </p:nvSpPr>
        <p:spPr>
          <a:xfrm>
            <a:off x="2629806" y="3672024"/>
            <a:ext cx="63499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(m, mixed) </a:t>
            </a: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have</a:t>
            </a:r>
          </a:p>
        </p:txBody>
      </p:sp>
      <p:pic>
        <p:nvPicPr>
          <p:cNvPr id="14" name="Graphic 13" descr="Line arrow Rotate left">
            <a:extLst>
              <a:ext uri="{FF2B5EF4-FFF2-40B4-BE49-F238E27FC236}">
                <a16:creationId xmlns:a16="http://schemas.microsoft.com/office/drawing/2014/main" id="{7E161234-1212-4EAA-BBEA-2E6A918C7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4987958" y="3014994"/>
            <a:ext cx="1171049" cy="799896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A79A0973-6522-44E7-A13E-9DD8C3531A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784" y="4759687"/>
            <a:ext cx="2554984" cy="1619241"/>
          </a:xfrm>
          <a:prstGeom prst="rect">
            <a:avLst/>
          </a:prstGeom>
        </p:spPr>
      </p:pic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979AD863-44D3-41B2-A3EC-C1D1786A68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764" y="4620507"/>
            <a:ext cx="2728686" cy="1934377"/>
          </a:xfrm>
          <a:prstGeom prst="rect">
            <a:avLst/>
          </a:prstGeom>
        </p:spPr>
      </p:pic>
      <p:pic>
        <p:nvPicPr>
          <p:cNvPr id="15" name="Graphic 14" descr="Teacher">
            <a:extLst>
              <a:ext uri="{FF2B5EF4-FFF2-40B4-BE49-F238E27FC236}">
                <a16:creationId xmlns:a16="http://schemas.microsoft.com/office/drawing/2014/main" id="{1E865153-C1F3-4B11-8C6C-0DCE3FC8B6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802" y="0"/>
            <a:ext cx="914400" cy="914400"/>
          </a:xfrm>
          <a:prstGeom prst="rect">
            <a:avLst/>
          </a:prstGeom>
        </p:spPr>
      </p:pic>
      <p:sp>
        <p:nvSpPr>
          <p:cNvPr id="18" name="Speech Bubble: Rectangle with Corners Rounded 17">
            <a:hlinkClick r:id="" action="ppaction://noaction">
              <a:snd r:embed="rId12" name="T3_W8_7.1.wav"/>
            </a:hlinkClick>
            <a:extLst>
              <a:ext uri="{FF2B5EF4-FFF2-40B4-BE49-F238E27FC236}">
                <a16:creationId xmlns:a16="http://schemas.microsoft.com/office/drawing/2014/main" id="{FD0E91D4-8685-4538-A2EF-705D6CB1BE62}"/>
              </a:ext>
            </a:extLst>
          </p:cNvPr>
          <p:cNvSpPr/>
          <p:nvPr/>
        </p:nvSpPr>
        <p:spPr>
          <a:xfrm>
            <a:off x="934202" y="114966"/>
            <a:ext cx="3167855" cy="547644"/>
          </a:xfrm>
          <a:prstGeom prst="wedgeRoundRectCallout">
            <a:avLst>
              <a:gd name="adj1" fmla="val -58668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" name="TextBox 18">
            <a:hlinkClick r:id="" action="ppaction://noaction">
              <a:snd r:embed="rId12" name="T3_W8_7.1.wav"/>
            </a:hlinkClick>
            <a:extLst>
              <a:ext uri="{FF2B5EF4-FFF2-40B4-BE49-F238E27FC236}">
                <a16:creationId xmlns:a16="http://schemas.microsoft.com/office/drawing/2014/main" id="{D90D0AD2-D340-4E9E-BA1B-BEA14867E49C}"/>
              </a:ext>
            </a:extLst>
          </p:cNvPr>
          <p:cNvSpPr txBox="1"/>
          <p:nvPr/>
        </p:nvSpPr>
        <p:spPr>
          <a:xfrm>
            <a:off x="873241" y="149036"/>
            <a:ext cx="3167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répète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275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5_ils_ont_des_animaux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355600" y="5084635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AAB91-8CC0-464F-A2C0-283CEBFA64FF}"/>
              </a:ext>
            </a:extLst>
          </p:cNvPr>
          <p:cNvSpPr txBox="1"/>
          <p:nvPr/>
        </p:nvSpPr>
        <p:spPr>
          <a:xfrm>
            <a:off x="-1097824" y="1950203"/>
            <a:ext cx="14387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nt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nimaux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F9D6C7-6002-4256-BA6B-C2B50A0F68B8}"/>
              </a:ext>
            </a:extLst>
          </p:cNvPr>
          <p:cNvSpPr txBox="1"/>
          <p:nvPr/>
        </p:nvSpPr>
        <p:spPr>
          <a:xfrm>
            <a:off x="2386630" y="3581649"/>
            <a:ext cx="69601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 have some</a:t>
            </a:r>
            <a:r>
              <a:rPr kumimoji="0" lang="en-GB" sz="4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pets</a:t>
            </a: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pic>
        <p:nvPicPr>
          <p:cNvPr id="14" name="Graphic 13" descr="Line arrow Rotate left">
            <a:extLst>
              <a:ext uri="{FF2B5EF4-FFF2-40B4-BE49-F238E27FC236}">
                <a16:creationId xmlns:a16="http://schemas.microsoft.com/office/drawing/2014/main" id="{7E161234-1212-4EAA-BBEA-2E6A918C7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2180344" y="2750584"/>
            <a:ext cx="1171049" cy="799896"/>
          </a:xfrm>
          <a:prstGeom prst="rect">
            <a:avLst/>
          </a:prstGeom>
        </p:spPr>
      </p:pic>
      <p:pic>
        <p:nvPicPr>
          <p:cNvPr id="21" name="Graphic 20" descr="Line arrow Rotate left">
            <a:extLst>
              <a:ext uri="{FF2B5EF4-FFF2-40B4-BE49-F238E27FC236}">
                <a16:creationId xmlns:a16="http://schemas.microsoft.com/office/drawing/2014/main" id="{CE58FB9A-44B5-40C8-91BF-BB8F5181E0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5700355" y="2741259"/>
            <a:ext cx="1171049" cy="7998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DE6366-D5B4-4215-8845-0BC4B115CB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209" y="4332211"/>
            <a:ext cx="1080304" cy="24093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0659E6F-9149-4ABE-8A2A-1367A4FA0A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654" y="5876719"/>
            <a:ext cx="587118" cy="702666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C8DB5E1A-A071-4F66-B465-50C31387FA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631" y="5168830"/>
            <a:ext cx="927791" cy="1491254"/>
          </a:xfrm>
          <a:prstGeom prst="rect">
            <a:avLst/>
          </a:prstGeom>
        </p:spPr>
      </p:pic>
      <p:pic>
        <p:nvPicPr>
          <p:cNvPr id="28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9D8F8D6-AA2C-40EC-A72F-95ADF78610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158" y="4483759"/>
            <a:ext cx="805130" cy="2257790"/>
          </a:xfrm>
          <a:prstGeom prst="rect">
            <a:avLst/>
          </a:prstGeom>
        </p:spPr>
      </p:pic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FC16D4CC-BE69-484F-BFCD-62B15680AB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9802" y="0"/>
            <a:ext cx="914400" cy="914400"/>
          </a:xfrm>
          <a:prstGeom prst="rect">
            <a:avLst/>
          </a:prstGeom>
        </p:spPr>
      </p:pic>
      <p:sp>
        <p:nvSpPr>
          <p:cNvPr id="19" name="Speech Bubble: Rectangle with Corners Rounded 18">
            <a:hlinkClick r:id="" action="ppaction://noaction">
              <a:snd r:embed="rId14" name="T3_W8_7.1.wav"/>
            </a:hlinkClick>
            <a:extLst>
              <a:ext uri="{FF2B5EF4-FFF2-40B4-BE49-F238E27FC236}">
                <a16:creationId xmlns:a16="http://schemas.microsoft.com/office/drawing/2014/main" id="{453FDC4C-4DC3-4A0D-A9BB-28A0DB2130F4}"/>
              </a:ext>
            </a:extLst>
          </p:cNvPr>
          <p:cNvSpPr/>
          <p:nvPr/>
        </p:nvSpPr>
        <p:spPr>
          <a:xfrm>
            <a:off x="934202" y="114966"/>
            <a:ext cx="3167855" cy="547644"/>
          </a:xfrm>
          <a:prstGeom prst="wedgeRoundRectCallout">
            <a:avLst>
              <a:gd name="adj1" fmla="val -58668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TextBox 19">
            <a:hlinkClick r:id="" action="ppaction://noaction">
              <a:snd r:embed="rId14" name="T3_W8_7.1.wav"/>
            </a:hlinkClick>
            <a:extLst>
              <a:ext uri="{FF2B5EF4-FFF2-40B4-BE49-F238E27FC236}">
                <a16:creationId xmlns:a16="http://schemas.microsoft.com/office/drawing/2014/main" id="{2F1C7F43-D44A-4325-996D-6D2B290A2676}"/>
              </a:ext>
            </a:extLst>
          </p:cNvPr>
          <p:cNvSpPr txBox="1"/>
          <p:nvPr/>
        </p:nvSpPr>
        <p:spPr>
          <a:xfrm>
            <a:off x="873241" y="149036"/>
            <a:ext cx="3167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répète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453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5020</TotalTime>
  <Words>2031</Words>
  <Application>Microsoft Office PowerPoint</Application>
  <PresentationFormat>Widescreen</PresentationFormat>
  <Paragraphs>419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Cavolini</vt:lpstr>
      <vt:lpstr>Century Gothic</vt:lpstr>
      <vt:lpstr>Century Gothic</vt:lpstr>
      <vt:lpstr>Eras Demi ITC</vt:lpstr>
      <vt:lpstr>Modern Love</vt:lpstr>
      <vt:lpstr>Symbol</vt:lpstr>
      <vt:lpstr>Wingdings</vt:lpstr>
      <vt:lpstr>1_Office Theme</vt:lpstr>
      <vt:lpstr>Saying what I and others have</vt:lpstr>
      <vt:lpstr>vocabulaire</vt:lpstr>
      <vt:lpstr>vocabulaire</vt:lpstr>
      <vt:lpstr>vocabulaire</vt:lpstr>
      <vt:lpstr>vocabulaire</vt:lpstr>
      <vt:lpstr>Avoir</vt:lpstr>
      <vt:lpstr>vocabulaire</vt:lpstr>
      <vt:lpstr>vocabulaire</vt:lpstr>
      <vt:lpstr>vocabulaire</vt:lpstr>
      <vt:lpstr>vocabulaire</vt:lpstr>
      <vt:lpstr>vocabulaire</vt:lpstr>
      <vt:lpstr>vocabulaire</vt:lpstr>
      <vt:lpstr>écouter</vt:lpstr>
      <vt:lpstr>Adjectives after the noun</vt:lpstr>
      <vt:lpstr>Adjectives before the noun</vt:lpstr>
      <vt:lpstr>vocabulaire</vt:lpstr>
      <vt:lpstr>vocabulaire</vt:lpstr>
      <vt:lpstr>vocabulaire</vt:lpstr>
      <vt:lpstr>vocabulaire</vt:lpstr>
      <vt:lpstr>écouter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147</cp:revision>
  <dcterms:created xsi:type="dcterms:W3CDTF">2021-07-02T19:27:01Z</dcterms:created>
  <dcterms:modified xsi:type="dcterms:W3CDTF">2023-09-29T08:54:42Z</dcterms:modified>
</cp:coreProperties>
</file>