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6"/>
  </p:notesMasterIdLst>
  <p:sldIdLst>
    <p:sldId id="257" r:id="rId4"/>
    <p:sldId id="778" r:id="rId5"/>
    <p:sldId id="771" r:id="rId6"/>
    <p:sldId id="774" r:id="rId7"/>
    <p:sldId id="508" r:id="rId8"/>
    <p:sldId id="520" r:id="rId9"/>
    <p:sldId id="777" r:id="rId10"/>
    <p:sldId id="365" r:id="rId11"/>
    <p:sldId id="357" r:id="rId12"/>
    <p:sldId id="776" r:id="rId13"/>
    <p:sldId id="775" r:id="rId14"/>
    <p:sldId id="50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26859D"/>
    <a:srgbClr val="786E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5" autoAdjust="0"/>
    <p:restoredTop sz="76616" autoAdjust="0"/>
  </p:normalViewPr>
  <p:slideViewPr>
    <p:cSldViewPr snapToGrid="0">
      <p:cViewPr varScale="1">
        <p:scale>
          <a:sx n="84" d="100"/>
          <a:sy n="84" d="100"/>
        </p:scale>
        <p:origin x="79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liaison </a:t>
            </a:r>
            <a:endParaRPr lang="it-IT" sz="20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20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ont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[8] ils [13] elles [38] bureau [273] chaise [3419] chose [125]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espace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[870]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fenêtre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[1601]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jardin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[2284] idée [239]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lampe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[4699] ordinateur [2201]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salle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[812]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beau belle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[393]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bon bonne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[94]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mauvais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[274]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nouveau nouvelle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[52]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vieux vielle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[671] de</a:t>
            </a:r>
            <a:r>
              <a:rPr lang="fr-FR" sz="2000" b="0" i="1" strike="noStrike" spc="-1" baseline="30000" dirty="0">
                <a:solidFill>
                  <a:srgbClr val="FF0066"/>
                </a:solidFill>
                <a:latin typeface="Century Gothic"/>
                <a:ea typeface="Century Gothic"/>
              </a:rPr>
              <a:t>2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[2] beaucoup de [150]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chez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[206] </a:t>
            </a:r>
          </a:p>
          <a:p>
            <a:pPr marL="0" indent="-216000">
              <a:lnSpc>
                <a:spcPct val="100000"/>
              </a:lnSpc>
            </a:pPr>
            <a:endParaRPr lang="en-GB" sz="18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avoir [8] j’ai [8] il a [8] elle a [8] un [3] une [3] animal [1002] chambre [633] livre [358] maison [325] professeur/ professeure [110]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problème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[188]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tâche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[887]amusant [4695] différent [350]  idéal [1429] important [215] indépendant [854] lent [2572]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lourd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[1026] parfait [1600] propre1 [237] </a:t>
            </a:r>
            <a:r>
              <a:rPr lang="fr-FR" sz="18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sage [2643] strict [1859] </a:t>
            </a:r>
            <a:r>
              <a:rPr lang="fr-FR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très [</a:t>
            </a:r>
            <a:r>
              <a:rPr lang="fr-FR" sz="1800" b="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66] 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sommes </a:t>
            </a:r>
            <a:r>
              <a:rPr lang="fr-FR" sz="180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[5]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lang="fr-FR" sz="180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strict</a:t>
            </a:r>
            <a:r>
              <a:rPr lang="fr-FR" sz="180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[1859] </a:t>
            </a:r>
            <a:r>
              <a:rPr lang="fr-FR" sz="1800" b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sage</a:t>
            </a:r>
            <a:r>
              <a:rPr lang="fr-FR" sz="180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[2643] triste [1843] 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A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84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 B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885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F45DDDA-6F8A-47D7-8C4C-20CB2C974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Use this recap before Follow up 1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Timing: 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recap the adjectives that go before the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1" i="0" dirty="0"/>
              <a:t>Procedure</a:t>
            </a:r>
            <a:r>
              <a:rPr lang="en-GB" b="0" i="0" dirty="0"/>
              <a:t>:</a:t>
            </a:r>
            <a:br>
              <a:rPr lang="en-GB" b="0" i="0" dirty="0"/>
            </a:br>
            <a:r>
              <a:rPr lang="en-GB" b="0" i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/>
              <a:t>2. Elicit the English meanings.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380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recognition of correct adjective placement; to practise liaison with ‘t’.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Clarify the context; Adèle is talking to her cousins Jean-Michel and </a:t>
            </a:r>
            <a:r>
              <a:rPr lang="en-GB" dirty="0" err="1"/>
              <a:t>Clémentine</a:t>
            </a:r>
            <a:r>
              <a:rPr lang="en-GB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Explain that pupils need to say the sentence putting the adjective in the correct place.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Give pupils 30 seconds to talk to their partner about the first sentence, deciding where the adjective should go.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their responses. Click to reveal the correct word order and click on the speech bubble to hear the sentence.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0" dirty="0"/>
              <a:t>5.   Repeat steps 3-4 with the remaining sentences. Note: teachers will decide whether to give feedback after each sentence or after pupils have had time to work out and </a:t>
            </a:r>
            <a:r>
              <a:rPr lang="en-US" b="0" dirty="0" err="1"/>
              <a:t>practise</a:t>
            </a:r>
            <a:r>
              <a:rPr lang="en-US" b="0" dirty="0"/>
              <a:t> all the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practise written recognition of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+mn-lt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3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+mn-lt"/>
                <a:ea typeface="Calibri"/>
              </a:rPr>
              <a:t>rd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person plural forms of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avoir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several nouns and prenominal adjectives.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Read the title and instructions and ensure the task scenario is understood. Adèle and Pierre think they don’t have enough space at home, compared to their cousins.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Complete the first one as an example with the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decide from the form of </a:t>
            </a:r>
            <a:r>
              <a:rPr lang="en-GB" sz="1200" b="0" i="1" strike="noStrike" spc="-1" dirty="0" err="1">
                <a:latin typeface="Arial"/>
              </a:rPr>
              <a:t>avoir</a:t>
            </a:r>
            <a:r>
              <a:rPr lang="en-GB" sz="1200" b="0" strike="noStrike" spc="-1" dirty="0">
                <a:latin typeface="Arial"/>
              </a:rPr>
              <a:t> if Adèle is saying ‘we’ or ‘they’ have.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They then write the </a:t>
            </a:r>
            <a:r>
              <a:rPr lang="en-GB" sz="1200" b="0" strike="noStrike" spc="-1" dirty="0" err="1">
                <a:latin typeface="Arial"/>
              </a:rPr>
              <a:t>noun+adjective</a:t>
            </a:r>
            <a:r>
              <a:rPr lang="en-GB" sz="1200" b="0" strike="noStrike" spc="-1" dirty="0">
                <a:latin typeface="Arial"/>
              </a:rPr>
              <a:t> in English in the correct column (of a table that they draw in their books).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correct.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complete items 2 – 9.  Click to provide feedback on each item.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If desired, click on each sentence to hear it pronounced.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40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irregular prenominal adjectives and their connection with correct nouns; to practise aural comprehension of previously taught nouns; to practise clear pronunciation when reading aloud.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model the task.</a:t>
            </a:r>
          </a:p>
          <a:p>
            <a:r>
              <a:rPr lang="en-GB" dirty="0"/>
              <a:t>2. Pupil A reads his/her sentence beginning aloud.</a:t>
            </a:r>
          </a:p>
          <a:p>
            <a:r>
              <a:rPr lang="en-GB" dirty="0"/>
              <a:t>3. Pupil B selects the correct noun to finish the sentence, based on the adjective form that s/he hears.</a:t>
            </a:r>
          </a:p>
          <a:p>
            <a:r>
              <a:rPr lang="en-GB" dirty="0"/>
              <a:t>4. Pupil A writes down the full sentence meaning in English.</a:t>
            </a:r>
          </a:p>
          <a:p>
            <a:r>
              <a:rPr lang="en-GB" dirty="0"/>
              <a:t>5. Then they will swap roles and repeat the task.</a:t>
            </a:r>
            <a:br>
              <a:rPr lang="en-GB" dirty="0"/>
            </a:br>
            <a:r>
              <a:rPr lang="en-GB" dirty="0"/>
              <a:t>6. See next slides for answers, and handouts at the end of the presentation.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1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6163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ANSWERS ROUND 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516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(or 5 minutes for 3 sentences)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written versions of the sentences.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on the answer sentences to hear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2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.wav"/><Relationship Id="rId11" Type="http://schemas.openxmlformats.org/officeDocument/2006/relationships/image" Target="../media/image5.png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audio" Target="../media/audio13.wav"/><Relationship Id="rId18" Type="http://schemas.openxmlformats.org/officeDocument/2006/relationships/audio" Target="../media/audio18.wav"/><Relationship Id="rId3" Type="http://schemas.openxmlformats.org/officeDocument/2006/relationships/image" Target="../media/image7.png"/><Relationship Id="rId21" Type="http://schemas.openxmlformats.org/officeDocument/2006/relationships/audio" Target="../media/audio19.wav"/><Relationship Id="rId7" Type="http://schemas.openxmlformats.org/officeDocument/2006/relationships/image" Target="../media/image9.gif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6.wav"/><Relationship Id="rId20" Type="http://schemas.openxmlformats.org/officeDocument/2006/relationships/image" Target="../media/image14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2.gif"/><Relationship Id="rId5" Type="http://schemas.openxmlformats.org/officeDocument/2006/relationships/audio" Target="../media/audio10.wav"/><Relationship Id="rId15" Type="http://schemas.openxmlformats.org/officeDocument/2006/relationships/audio" Target="../media/audio15.wav"/><Relationship Id="rId10" Type="http://schemas.openxmlformats.org/officeDocument/2006/relationships/image" Target="../media/image11.png"/><Relationship Id="rId19" Type="http://schemas.openxmlformats.org/officeDocument/2006/relationships/image" Target="../media/image13.png"/><Relationship Id="rId4" Type="http://schemas.openxmlformats.org/officeDocument/2006/relationships/audio" Target="../media/audio9.wav"/><Relationship Id="rId9" Type="http://schemas.openxmlformats.org/officeDocument/2006/relationships/audio" Target="../media/audio11.wav"/><Relationship Id="rId14" Type="http://schemas.openxmlformats.org/officeDocument/2006/relationships/audio" Target="../media/audio14.wav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9.wav"/><Relationship Id="rId18" Type="http://schemas.openxmlformats.org/officeDocument/2006/relationships/image" Target="../media/image10.gif"/><Relationship Id="rId26" Type="http://schemas.openxmlformats.org/officeDocument/2006/relationships/audio" Target="../media/audio37.wav"/><Relationship Id="rId3" Type="http://schemas.openxmlformats.org/officeDocument/2006/relationships/audio" Target="../media/audio20.wav"/><Relationship Id="rId21" Type="http://schemas.openxmlformats.org/officeDocument/2006/relationships/audio" Target="../media/audio32.wav"/><Relationship Id="rId7" Type="http://schemas.openxmlformats.org/officeDocument/2006/relationships/audio" Target="../media/audio24.wav"/><Relationship Id="rId12" Type="http://schemas.openxmlformats.org/officeDocument/2006/relationships/image" Target="../media/image15.png"/><Relationship Id="rId17" Type="http://schemas.openxmlformats.org/officeDocument/2006/relationships/image" Target="../media/image9.gif"/><Relationship Id="rId25" Type="http://schemas.openxmlformats.org/officeDocument/2006/relationships/audio" Target="../media/audio36.wav"/><Relationship Id="rId33" Type="http://schemas.openxmlformats.org/officeDocument/2006/relationships/audio" Target="../media/audio40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audio" Target="../media/audio31.wav"/><Relationship Id="rId29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11" Type="http://schemas.openxmlformats.org/officeDocument/2006/relationships/audio" Target="../media/audio28.wav"/><Relationship Id="rId24" Type="http://schemas.openxmlformats.org/officeDocument/2006/relationships/audio" Target="../media/audio35.wav"/><Relationship Id="rId32" Type="http://schemas.openxmlformats.org/officeDocument/2006/relationships/audio" Target="../media/audio39.wav"/><Relationship Id="rId5" Type="http://schemas.openxmlformats.org/officeDocument/2006/relationships/audio" Target="../media/audio22.wav"/><Relationship Id="rId15" Type="http://schemas.openxmlformats.org/officeDocument/2006/relationships/image" Target="../media/image3.gif"/><Relationship Id="rId23" Type="http://schemas.openxmlformats.org/officeDocument/2006/relationships/audio" Target="../media/audio34.wav"/><Relationship Id="rId28" Type="http://schemas.openxmlformats.org/officeDocument/2006/relationships/image" Target="../media/image18.png"/><Relationship Id="rId10" Type="http://schemas.openxmlformats.org/officeDocument/2006/relationships/audio" Target="../media/audio27.wav"/><Relationship Id="rId19" Type="http://schemas.openxmlformats.org/officeDocument/2006/relationships/audio" Target="../media/audio30.wav"/><Relationship Id="rId31" Type="http://schemas.openxmlformats.org/officeDocument/2006/relationships/image" Target="../media/image14.svg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16.png"/><Relationship Id="rId22" Type="http://schemas.openxmlformats.org/officeDocument/2006/relationships/audio" Target="../media/audio33.wav"/><Relationship Id="rId27" Type="http://schemas.openxmlformats.org/officeDocument/2006/relationships/audio" Target="../media/audio38.wav"/><Relationship Id="rId30" Type="http://schemas.openxmlformats.org/officeDocument/2006/relationships/image" Target="../media/image13.png"/><Relationship Id="rId8" Type="http://schemas.openxmlformats.org/officeDocument/2006/relationships/audio" Target="../media/audio2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1.wav"/><Relationship Id="rId7" Type="http://schemas.openxmlformats.org/officeDocument/2006/relationships/audio" Target="../media/audio4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4.wav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46.wav"/><Relationship Id="rId7" Type="http://schemas.openxmlformats.org/officeDocument/2006/relationships/audio" Target="../media/audio30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48.wav"/><Relationship Id="rId5" Type="http://schemas.openxmlformats.org/officeDocument/2006/relationships/audio" Target="../media/audio47.wav"/><Relationship Id="rId4" Type="http://schemas.openxmlformats.org/officeDocument/2006/relationships/audio" Target="../media/audio38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9.wav"/><Relationship Id="rId7" Type="http://schemas.openxmlformats.org/officeDocument/2006/relationships/audio" Target="../media/audio5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2.wav"/><Relationship Id="rId5" Type="http://schemas.openxmlformats.org/officeDocument/2006/relationships/audio" Target="../media/audio51.wav"/><Relationship Id="rId4" Type="http://schemas.openxmlformats.org/officeDocument/2006/relationships/audio" Target="../media/audio50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audio" Target="../media/audio64.wav"/><Relationship Id="rId18" Type="http://schemas.openxmlformats.org/officeDocument/2006/relationships/audio" Target="../media/audio69.wav"/><Relationship Id="rId26" Type="http://schemas.openxmlformats.org/officeDocument/2006/relationships/image" Target="../media/image24.png"/><Relationship Id="rId3" Type="http://schemas.openxmlformats.org/officeDocument/2006/relationships/audio" Target="../media/audio54.wav"/><Relationship Id="rId21" Type="http://schemas.openxmlformats.org/officeDocument/2006/relationships/audio" Target="../media/audio72.wav"/><Relationship Id="rId7" Type="http://schemas.openxmlformats.org/officeDocument/2006/relationships/audio" Target="../media/audio58.wav"/><Relationship Id="rId12" Type="http://schemas.openxmlformats.org/officeDocument/2006/relationships/audio" Target="../media/audio63.wav"/><Relationship Id="rId17" Type="http://schemas.openxmlformats.org/officeDocument/2006/relationships/audio" Target="../media/audio68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67.wav"/><Relationship Id="rId20" Type="http://schemas.openxmlformats.org/officeDocument/2006/relationships/audio" Target="../media/audio71.wav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57.wav"/><Relationship Id="rId11" Type="http://schemas.openxmlformats.org/officeDocument/2006/relationships/audio" Target="../media/audio62.wav"/><Relationship Id="rId24" Type="http://schemas.openxmlformats.org/officeDocument/2006/relationships/image" Target="../media/image19.png"/><Relationship Id="rId5" Type="http://schemas.openxmlformats.org/officeDocument/2006/relationships/audio" Target="../media/audio56.wav"/><Relationship Id="rId15" Type="http://schemas.openxmlformats.org/officeDocument/2006/relationships/audio" Target="../media/audio66.wav"/><Relationship Id="rId23" Type="http://schemas.openxmlformats.org/officeDocument/2006/relationships/audio" Target="../media/audio74.wav"/><Relationship Id="rId28" Type="http://schemas.openxmlformats.org/officeDocument/2006/relationships/image" Target="../media/image26.png"/><Relationship Id="rId10" Type="http://schemas.openxmlformats.org/officeDocument/2006/relationships/audio" Target="../media/audio61.wav"/><Relationship Id="rId19" Type="http://schemas.openxmlformats.org/officeDocument/2006/relationships/audio" Target="../media/audio70.wav"/><Relationship Id="rId4" Type="http://schemas.openxmlformats.org/officeDocument/2006/relationships/audio" Target="../media/audio55.wav"/><Relationship Id="rId9" Type="http://schemas.openxmlformats.org/officeDocument/2006/relationships/audio" Target="../media/audio60.wav"/><Relationship Id="rId14" Type="http://schemas.openxmlformats.org/officeDocument/2006/relationships/audio" Target="../media/audio65.wav"/><Relationship Id="rId22" Type="http://schemas.openxmlformats.org/officeDocument/2006/relationships/audio" Target="../media/audio73.wav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902CB50-038D-4319-ABA7-6E2E8D9B0873}"/>
              </a:ext>
            </a:extLst>
          </p:cNvPr>
          <p:cNvSpPr/>
          <p:nvPr/>
        </p:nvSpPr>
        <p:spPr>
          <a:xfrm>
            <a:off x="0" y="1872343"/>
            <a:ext cx="4350240" cy="2862105"/>
          </a:xfrm>
          <a:prstGeom prst="roundRect">
            <a:avLst/>
          </a:prstGeom>
          <a:solidFill>
            <a:srgbClr val="F2F7F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text, indoor, screen, dark&#10;&#10;Description automatically generated">
            <a:extLst>
              <a:ext uri="{FF2B5EF4-FFF2-40B4-BE49-F238E27FC236}">
                <a16:creationId xmlns:a16="http://schemas.microsoft.com/office/drawing/2014/main" id="{84D610F3-0152-4D5C-A5E0-01C43FB4A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7" y="2133600"/>
            <a:ext cx="4445532" cy="22227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59A02-A2DE-4260-9FAD-3E8896CF3B47}"/>
              </a:ext>
            </a:extLst>
          </p:cNvPr>
          <p:cNvGrpSpPr/>
          <p:nvPr/>
        </p:nvGrpSpPr>
        <p:grpSpPr>
          <a:xfrm>
            <a:off x="2263019" y="3547778"/>
            <a:ext cx="2331364" cy="1347665"/>
            <a:chOff x="2263019" y="3547778"/>
            <a:chExt cx="2331364" cy="1347665"/>
          </a:xfrm>
        </p:grpSpPr>
        <p:pic>
          <p:nvPicPr>
            <p:cNvPr id="12" name="Picture 11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68F96A4-A5BC-42BD-B93F-3FCE9634E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237"/>
            <a:stretch/>
          </p:blipFill>
          <p:spPr>
            <a:xfrm>
              <a:off x="3302596" y="3817288"/>
              <a:ext cx="1291787" cy="1078155"/>
            </a:xfrm>
            <a:prstGeom prst="ellipse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CC9572-1F2E-434B-9C20-ABA49B7DB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92"/>
            <a:stretch/>
          </p:blipFill>
          <p:spPr>
            <a:xfrm>
              <a:off x="2263019" y="3547778"/>
              <a:ext cx="1685470" cy="1347665"/>
            </a:xfrm>
            <a:prstGeom prst="ellipse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F122D2E-DAB9-4C22-9655-FD4BE7963A45}"/>
              </a:ext>
            </a:extLst>
          </p:cNvPr>
          <p:cNvSpPr txBox="1"/>
          <p:nvPr/>
        </p:nvSpPr>
        <p:spPr>
          <a:xfrm>
            <a:off x="885798" y="3983948"/>
            <a:ext cx="2014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 </a:t>
            </a:r>
            <a:r>
              <a:rPr lang="en-GB" sz="24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espace</a:t>
            </a:r>
            <a:r>
              <a:rPr lang="en-GB" sz="24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chez nous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87C07-CAD3-40A0-B283-1FF31A07F7BA}"/>
              </a:ext>
            </a:extLst>
          </p:cNvPr>
          <p:cNvSpPr txBox="1"/>
          <p:nvPr/>
        </p:nvSpPr>
        <p:spPr>
          <a:xfrm>
            <a:off x="9318171" y="6454874"/>
            <a:ext cx="2873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606409"/>
            <a:ext cx="5529704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1)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beau…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2) Nous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vieille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3) Nous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grand 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4)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excellent 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5)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petite…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-247906" y="1721402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B41E0F-2360-42CC-8E90-847D522C9981}"/>
              </a:ext>
            </a:extLst>
          </p:cNvPr>
          <p:cNvSpPr txBox="1"/>
          <p:nvPr/>
        </p:nvSpPr>
        <p:spPr>
          <a:xfrm>
            <a:off x="5955524" y="606409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912579" y="8318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9CE17E77-FB76-4869-B254-5C762A5EDD67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255967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espace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chambre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animal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bureau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4B88362-7290-40EA-98E8-2B4C7DAE984D}"/>
              </a:ext>
            </a:extLst>
          </p:cNvPr>
          <p:cNvSpPr txBox="1"/>
          <p:nvPr/>
        </p:nvSpPr>
        <p:spPr>
          <a:xfrm>
            <a:off x="-218993" y="270318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7B28E-4B87-423D-B102-183E4BA0BCBA}"/>
              </a:ext>
            </a:extLst>
          </p:cNvPr>
          <p:cNvSpPr txBox="1"/>
          <p:nvPr/>
        </p:nvSpPr>
        <p:spPr>
          <a:xfrm>
            <a:off x="-218993" y="3665094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B6CF24-9E37-4484-B4F7-DCFE478AE43B}"/>
              </a:ext>
            </a:extLst>
          </p:cNvPr>
          <p:cNvSpPr txBox="1"/>
          <p:nvPr/>
        </p:nvSpPr>
        <p:spPr>
          <a:xfrm>
            <a:off x="-218993" y="4655030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3B4096-9B5D-458F-A4D1-49DC29B2ADA3}"/>
              </a:ext>
            </a:extLst>
          </p:cNvPr>
          <p:cNvSpPr txBox="1"/>
          <p:nvPr/>
        </p:nvSpPr>
        <p:spPr>
          <a:xfrm>
            <a:off x="-218993" y="5608026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99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5738874" y="632300"/>
            <a:ext cx="5529704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B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1) Nous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belle…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joli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nouvelle…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4) 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Nous </a:t>
            </a: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28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8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mauvaise</a:t>
            </a:r>
            <a:endParaRPr lang="en-GB" sz="28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5) Nous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vieux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E81CA-63DA-4CA3-A2EC-F2076CFB25BF}"/>
              </a:ext>
            </a:extLst>
          </p:cNvPr>
          <p:cNvSpPr txBox="1"/>
          <p:nvPr/>
        </p:nvSpPr>
        <p:spPr>
          <a:xfrm>
            <a:off x="5318018" y="174729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F4161C-B977-4220-85EE-D1F510D47E27}"/>
              </a:ext>
            </a:extLst>
          </p:cNvPr>
          <p:cNvSpPr txBox="1"/>
          <p:nvPr/>
        </p:nvSpPr>
        <p:spPr>
          <a:xfrm>
            <a:off x="5912579" y="83189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7FA27D-3997-4E5A-8F8F-A3D5828066EE}"/>
              </a:ext>
            </a:extLst>
          </p:cNvPr>
          <p:cNvSpPr txBox="1"/>
          <p:nvPr/>
        </p:nvSpPr>
        <p:spPr>
          <a:xfrm>
            <a:off x="5417853" y="267062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DC41CE-0627-44BF-AD47-8E1C6BAB5EDB}"/>
              </a:ext>
            </a:extLst>
          </p:cNvPr>
          <p:cNvSpPr txBox="1"/>
          <p:nvPr/>
        </p:nvSpPr>
        <p:spPr>
          <a:xfrm>
            <a:off x="5388473" y="364373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4548B-3AB5-44EA-AFD1-53A0FDE39E2A}"/>
              </a:ext>
            </a:extLst>
          </p:cNvPr>
          <p:cNvSpPr txBox="1"/>
          <p:nvPr/>
        </p:nvSpPr>
        <p:spPr>
          <a:xfrm>
            <a:off x="5417853" y="4677173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E6A698-F33B-4A4E-9BD8-081238B3DAA4}"/>
              </a:ext>
            </a:extLst>
          </p:cNvPr>
          <p:cNvSpPr txBox="1"/>
          <p:nvPr/>
        </p:nvSpPr>
        <p:spPr>
          <a:xfrm>
            <a:off x="5424332" y="5613567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0F7FE-F0C1-4608-84A0-411704E0D4D5}"/>
              </a:ext>
            </a:extLst>
          </p:cNvPr>
          <p:cNvSpPr txBox="1"/>
          <p:nvPr/>
        </p:nvSpPr>
        <p:spPr>
          <a:xfrm>
            <a:off x="291684" y="642911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B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B3BA705F-4300-4053-A640-8EDA48ADF1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414843"/>
              </p:ext>
            </p:extLst>
          </p:nvPr>
        </p:nvGraphicFramePr>
        <p:xfrm>
          <a:off x="291684" y="1333773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bureau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livre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chambre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espace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1264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968484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well-behaved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ill, sick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slow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(f)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beautiful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1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9241377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Adjectives before the noun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629261"/>
            <a:ext cx="10580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However, some adjectives go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before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noun: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BA3B1B-F37D-47B5-A897-E0BF12D63E2F}"/>
              </a:ext>
            </a:extLst>
          </p:cNvPr>
          <p:cNvSpPr/>
          <p:nvPr/>
        </p:nvSpPr>
        <p:spPr>
          <a:xfrm>
            <a:off x="140566" y="1426119"/>
            <a:ext cx="1243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These are adjectives that refer to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b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eauty,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ge,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g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ood/bad or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ize: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5AD49B-12B7-428C-951E-7C3051C2A78C}"/>
              </a:ext>
            </a:extLst>
          </p:cNvPr>
          <p:cNvSpPr txBox="1"/>
          <p:nvPr/>
        </p:nvSpPr>
        <p:spPr>
          <a:xfrm>
            <a:off x="1693476" y="5148986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bureau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petite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small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house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55AE0C-C0BF-4A1E-B2AF-8703E172F2A5}"/>
              </a:ext>
            </a:extLst>
          </p:cNvPr>
          <p:cNvSpPr txBox="1"/>
          <p:nvPr/>
        </p:nvSpPr>
        <p:spPr>
          <a:xfrm>
            <a:off x="1658307" y="4288993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	 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good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mauvaise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idée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idée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6A4F8E-F89B-4AA4-9ABA-F2AD49CAA4CA}"/>
              </a:ext>
            </a:extLst>
          </p:cNvPr>
          <p:cNvSpPr txBox="1"/>
          <p:nvPr/>
        </p:nvSpPr>
        <p:spPr>
          <a:xfrm>
            <a:off x="1658307" y="3429000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vieux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		an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teacher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jeune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enfant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(female) child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5E2147-297E-450E-A560-C0BD7F06730F}"/>
              </a:ext>
            </a:extLst>
          </p:cNvPr>
          <p:cNvSpPr txBox="1"/>
          <p:nvPr/>
        </p:nvSpPr>
        <p:spPr>
          <a:xfrm>
            <a:off x="1658307" y="2644974"/>
            <a:ext cx="10216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jardin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garden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chambre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a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beautiful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bedroom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64AE7E-F958-4212-8490-66981335CD0A}"/>
              </a:ext>
            </a:extLst>
          </p:cNvPr>
          <p:cNvSpPr txBox="1"/>
          <p:nvPr/>
        </p:nvSpPr>
        <p:spPr>
          <a:xfrm>
            <a:off x="637863" y="2618295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30FBA6-E789-4377-B9DC-7DD44B711DBB}"/>
              </a:ext>
            </a:extLst>
          </p:cNvPr>
          <p:cNvSpPr txBox="1"/>
          <p:nvPr/>
        </p:nvSpPr>
        <p:spPr>
          <a:xfrm>
            <a:off x="637863" y="3469553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A5D1C4-BAB5-49A9-8B5C-2D606788F99F}"/>
              </a:ext>
            </a:extLst>
          </p:cNvPr>
          <p:cNvSpPr txBox="1"/>
          <p:nvPr/>
        </p:nvSpPr>
        <p:spPr>
          <a:xfrm>
            <a:off x="637863" y="4320811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9417F8-C822-45F0-8E18-8E2D69C15E80}"/>
              </a:ext>
            </a:extLst>
          </p:cNvPr>
          <p:cNvSpPr txBox="1"/>
          <p:nvPr/>
        </p:nvSpPr>
        <p:spPr>
          <a:xfrm>
            <a:off x="637863" y="5172069"/>
            <a:ext cx="9478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pic>
        <p:nvPicPr>
          <p:cNvPr id="30" name="Picture 2" descr="Plastic bag Shopping Bags &amp; Trolleys Clip art - shopping bag png ...">
            <a:extLst>
              <a:ext uri="{FF2B5EF4-FFF2-40B4-BE49-F238E27FC236}">
                <a16:creationId xmlns:a16="http://schemas.microsoft.com/office/drawing/2014/main" id="{FA13D7F8-1A36-4A5C-BBB7-73F4A922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914" y="4782186"/>
            <a:ext cx="2345007" cy="188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1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5_beau_jar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_belle_chamb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_vieux_pro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5_jeune_enf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5_bonne_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5_mauvaise_id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5_grand_bur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5_petite_m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hlinkClick r:id="" action="ppaction://noaction">
              <a:snd r:embed="rId4" name="Add_W11F_1.1.wav"/>
            </a:hlinkClick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3047152" y="148168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parle à Jean-Michel et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Clémentine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hlinkClick r:id="" action="ppaction://noaction">
              <a:snd r:embed="rId5" name="3_1.wav"/>
            </a:hlinkClick>
            <a:extLst>
              <a:ext uri="{FF2B5EF4-FFF2-40B4-BE49-F238E27FC236}">
                <a16:creationId xmlns:a16="http://schemas.microsoft.com/office/drawing/2014/main" id="{416978B0-05FC-42B1-8C67-9B6BA39EC194}"/>
              </a:ext>
            </a:extLst>
          </p:cNvPr>
          <p:cNvSpPr/>
          <p:nvPr/>
        </p:nvSpPr>
        <p:spPr>
          <a:xfrm>
            <a:off x="2479155" y="1818774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        question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0" y="2301587"/>
            <a:ext cx="1580702" cy="1542419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F1DBE139-11D5-400D-B6C9-F66F7B9E5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8" y="1381846"/>
            <a:ext cx="517959" cy="8542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BFA7A00-049F-417D-9FE8-42D7D5B345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1" y="1563944"/>
            <a:ext cx="643660" cy="653562"/>
          </a:xfrm>
          <a:prstGeom prst="rect">
            <a:avLst/>
          </a:prstGeom>
        </p:spPr>
      </p:pic>
      <p:pic>
        <p:nvPicPr>
          <p:cNvPr id="55" name="Picture 54" descr="A picture containing text, monitor, computer, indoor&#10;&#10;Description automatically generated">
            <a:hlinkClick r:id="" action="ppaction://noaction">
              <a:snd r:embed="rId9" name="s5_full conversation.wav"/>
            </a:hlinkClick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4" y="1411379"/>
            <a:ext cx="1508258" cy="9190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ABAC49D-FC71-47EC-BDCD-4A107C9E36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31" y="2899614"/>
            <a:ext cx="1456294" cy="361790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230E648-3B80-4ACB-937B-696DB07C39F2}"/>
              </a:ext>
            </a:extLst>
          </p:cNvPr>
          <p:cNvSpPr/>
          <p:nvPr/>
        </p:nvSpPr>
        <p:spPr>
          <a:xfrm>
            <a:off x="4065354" y="1885269"/>
            <a:ext cx="167425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232DF87-78E2-4EFD-9FD9-8C4136EFA830}"/>
              </a:ext>
            </a:extLst>
          </p:cNvPr>
          <p:cNvSpPr/>
          <p:nvPr/>
        </p:nvSpPr>
        <p:spPr>
          <a:xfrm>
            <a:off x="7103500" y="1897971"/>
            <a:ext cx="1801422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DD5982-9B74-46D7-A560-09908392DFC3}"/>
              </a:ext>
            </a:extLst>
          </p:cNvPr>
          <p:cNvSpPr txBox="1"/>
          <p:nvPr/>
        </p:nvSpPr>
        <p:spPr>
          <a:xfrm>
            <a:off x="9194001" y="1779123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6" name="Speech Bubble: Rectangle with Corners Rounded 35">
            <a:hlinkClick r:id="" action="ppaction://noaction">
              <a:snd r:embed="rId12" name="3_2.wav"/>
            </a:hlinkClick>
            <a:extLst>
              <a:ext uri="{FF2B5EF4-FFF2-40B4-BE49-F238E27FC236}">
                <a16:creationId xmlns:a16="http://schemas.microsoft.com/office/drawing/2014/main" id="{D7740BA8-2A13-4547-8FFD-47B88EEBB7EF}"/>
              </a:ext>
            </a:extLst>
          </p:cNvPr>
          <p:cNvSpPr/>
          <p:nvPr/>
        </p:nvSpPr>
        <p:spPr>
          <a:xfrm>
            <a:off x="2497900" y="2445927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bonne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solution           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C99F678-72F2-409E-8ADE-70D1F21E1DF4}"/>
              </a:ext>
            </a:extLst>
          </p:cNvPr>
          <p:cNvSpPr/>
          <p:nvPr/>
        </p:nvSpPr>
        <p:spPr>
          <a:xfrm>
            <a:off x="4103990" y="2512422"/>
            <a:ext cx="101366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53C1BF0-5787-40B5-850E-6D1B874D235D}"/>
              </a:ext>
            </a:extLst>
          </p:cNvPr>
          <p:cNvSpPr/>
          <p:nvPr/>
        </p:nvSpPr>
        <p:spPr>
          <a:xfrm>
            <a:off x="6340348" y="2512422"/>
            <a:ext cx="101366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28C5E2-E50B-4876-A721-152C195AC258}"/>
              </a:ext>
            </a:extLst>
          </p:cNvPr>
          <p:cNvSpPr txBox="1"/>
          <p:nvPr/>
        </p:nvSpPr>
        <p:spPr>
          <a:xfrm>
            <a:off x="9194000" y="2425356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[bonne]</a:t>
            </a:r>
          </a:p>
        </p:txBody>
      </p:sp>
      <p:sp>
        <p:nvSpPr>
          <p:cNvPr id="40" name="Speech Bubble: Rectangle with Corners Rounded 39">
            <a:hlinkClick r:id="" action="ppaction://noaction">
              <a:snd r:embed="rId13" name="3_3.wav"/>
            </a:hlinkClick>
            <a:extLst>
              <a:ext uri="{FF2B5EF4-FFF2-40B4-BE49-F238E27FC236}">
                <a16:creationId xmlns:a16="http://schemas.microsoft.com/office/drawing/2014/main" id="{FB0D5772-15E6-4CEC-8909-FFDF14CF76D1}"/>
              </a:ext>
            </a:extLst>
          </p:cNvPr>
          <p:cNvSpPr/>
          <p:nvPr/>
        </p:nvSpPr>
        <p:spPr>
          <a:xfrm>
            <a:off x="2479153" y="3124619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mauvaise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idée                  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Speech Bubble: Rectangle with Corners Rounded 40">
            <a:hlinkClick r:id="" action="ppaction://noaction">
              <a:snd r:embed="rId14" name="3_4.wav"/>
            </a:hlinkClick>
            <a:extLst>
              <a:ext uri="{FF2B5EF4-FFF2-40B4-BE49-F238E27FC236}">
                <a16:creationId xmlns:a16="http://schemas.microsoft.com/office/drawing/2014/main" id="{A713EC0C-1F20-4B59-84BF-1B9B5F50ED36}"/>
              </a:ext>
            </a:extLst>
          </p:cNvPr>
          <p:cNvSpPr/>
          <p:nvPr/>
        </p:nvSpPr>
        <p:spPr>
          <a:xfrm>
            <a:off x="2497900" y="3808636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excellent 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ordinateur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     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Speech Bubble: Rectangle with Corners Rounded 41">
            <a:hlinkClick r:id="" action="ppaction://noaction">
              <a:snd r:embed="rId15" name="3_5.wav"/>
            </a:hlinkClick>
            <a:extLst>
              <a:ext uri="{FF2B5EF4-FFF2-40B4-BE49-F238E27FC236}">
                <a16:creationId xmlns:a16="http://schemas.microsoft.com/office/drawing/2014/main" id="{658C7FBC-8E52-44D1-B87B-7EE51715B9BC}"/>
              </a:ext>
            </a:extLst>
          </p:cNvPr>
          <p:cNvSpPr/>
          <p:nvPr/>
        </p:nvSpPr>
        <p:spPr>
          <a:xfrm>
            <a:off x="2497900" y="4438507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    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chien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méchant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Speech Bubble: Rectangle with Corners Rounded 42">
            <a:hlinkClick r:id="" action="ppaction://noaction">
              <a:snd r:embed="rId16" name="3_6.wav"/>
            </a:hlinkClick>
            <a:extLst>
              <a:ext uri="{FF2B5EF4-FFF2-40B4-BE49-F238E27FC236}">
                <a16:creationId xmlns:a16="http://schemas.microsoft.com/office/drawing/2014/main" id="{2A47175E-F960-4774-93F3-65E19F024A5E}"/>
              </a:ext>
            </a:extLst>
          </p:cNvPr>
          <p:cNvSpPr/>
          <p:nvPr/>
        </p:nvSpPr>
        <p:spPr>
          <a:xfrm>
            <a:off x="2479154" y="5072372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professeur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drôle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hlinkClick r:id="" action="ppaction://noaction">
              <a:snd r:embed="rId17" name="3_7.wav"/>
            </a:hlinkClick>
            <a:extLst>
              <a:ext uri="{FF2B5EF4-FFF2-40B4-BE49-F238E27FC236}">
                <a16:creationId xmlns:a16="http://schemas.microsoft.com/office/drawing/2014/main" id="{5EF73D2B-17C0-4073-B3B8-701164745AC5}"/>
              </a:ext>
            </a:extLst>
          </p:cNvPr>
          <p:cNvSpPr/>
          <p:nvPr/>
        </p:nvSpPr>
        <p:spPr>
          <a:xfrm>
            <a:off x="2497900" y="5710107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tâche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difficile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Speech Bubble: Rectangle with Corners Rounded 44">
            <a:hlinkClick r:id="" action="ppaction://noaction">
              <a:snd r:embed="rId18" name="3_8.wav"/>
            </a:hlinkClick>
            <a:extLst>
              <a:ext uri="{FF2B5EF4-FFF2-40B4-BE49-F238E27FC236}">
                <a16:creationId xmlns:a16="http://schemas.microsoft.com/office/drawing/2014/main" id="{B5669C58-78E8-441F-92C2-3E28E5EF1297}"/>
              </a:ext>
            </a:extLst>
          </p:cNvPr>
          <p:cNvSpPr/>
          <p:nvPr/>
        </p:nvSpPr>
        <p:spPr>
          <a:xfrm>
            <a:off x="2479155" y="6318164"/>
            <a:ext cx="66637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espace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        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2B49893-53FB-4E1A-BB98-C39E71BCB3A6}"/>
              </a:ext>
            </a:extLst>
          </p:cNvPr>
          <p:cNvSpPr/>
          <p:nvPr/>
        </p:nvSpPr>
        <p:spPr>
          <a:xfrm>
            <a:off x="4087868" y="3202493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925290B-0BB9-4694-A274-8DC856CF91AB}"/>
              </a:ext>
            </a:extLst>
          </p:cNvPr>
          <p:cNvSpPr/>
          <p:nvPr/>
        </p:nvSpPr>
        <p:spPr>
          <a:xfrm>
            <a:off x="6403418" y="3199331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65FF15-131D-447B-A1AF-7EFD2101D549}"/>
              </a:ext>
            </a:extLst>
          </p:cNvPr>
          <p:cNvSpPr txBox="1"/>
          <p:nvPr/>
        </p:nvSpPr>
        <p:spPr>
          <a:xfrm>
            <a:off x="9194000" y="3094312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mauvaise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DFDE91-1E91-4E3A-9CB0-C7A35F8BFB4E}"/>
              </a:ext>
            </a:extLst>
          </p:cNvPr>
          <p:cNvSpPr txBox="1"/>
          <p:nvPr/>
        </p:nvSpPr>
        <p:spPr>
          <a:xfrm>
            <a:off x="9193999" y="3808595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[excellent]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387FCE-367F-4371-BCC1-40AF22C60C4C}"/>
              </a:ext>
            </a:extLst>
          </p:cNvPr>
          <p:cNvSpPr txBox="1"/>
          <p:nvPr/>
        </p:nvSpPr>
        <p:spPr>
          <a:xfrm>
            <a:off x="9205177" y="4408200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méchant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BB28943-3108-4AFE-8538-BF0254F14A85}"/>
              </a:ext>
            </a:extLst>
          </p:cNvPr>
          <p:cNvSpPr txBox="1"/>
          <p:nvPr/>
        </p:nvSpPr>
        <p:spPr>
          <a:xfrm>
            <a:off x="9205176" y="5019334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drôle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2691A8D-CFB4-40E0-98C9-4A93D0DBF2E7}"/>
              </a:ext>
            </a:extLst>
          </p:cNvPr>
          <p:cNvSpPr txBox="1"/>
          <p:nvPr/>
        </p:nvSpPr>
        <p:spPr>
          <a:xfrm>
            <a:off x="9205175" y="5702808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[difficile]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30DA695-D22B-43BC-909A-8F21D1B0FD6E}"/>
              </a:ext>
            </a:extLst>
          </p:cNvPr>
          <p:cNvSpPr txBox="1"/>
          <p:nvPr/>
        </p:nvSpPr>
        <p:spPr>
          <a:xfrm>
            <a:off x="9205174" y="6313942"/>
            <a:ext cx="2614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[grand]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5AD71AB-1FB2-4734-BDAF-754DED8A1928}"/>
              </a:ext>
            </a:extLst>
          </p:cNvPr>
          <p:cNvSpPr/>
          <p:nvPr/>
        </p:nvSpPr>
        <p:spPr>
          <a:xfrm>
            <a:off x="3909854" y="3882107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DF56783-DE32-44F6-87C7-D0D1032A4CBE}"/>
              </a:ext>
            </a:extLst>
          </p:cNvPr>
          <p:cNvSpPr/>
          <p:nvPr/>
        </p:nvSpPr>
        <p:spPr>
          <a:xfrm>
            <a:off x="7103499" y="3888823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104BEE3-8635-4CD1-BB07-CCCE5300BDC1}"/>
              </a:ext>
            </a:extLst>
          </p:cNvPr>
          <p:cNvSpPr/>
          <p:nvPr/>
        </p:nvSpPr>
        <p:spPr>
          <a:xfrm>
            <a:off x="6340403" y="4507000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B7A4CC7-596D-4A9D-A7CA-141E33817568}"/>
              </a:ext>
            </a:extLst>
          </p:cNvPr>
          <p:cNvSpPr/>
          <p:nvPr/>
        </p:nvSpPr>
        <p:spPr>
          <a:xfrm>
            <a:off x="3881720" y="4501406"/>
            <a:ext cx="1526193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C041AD3-4464-4749-929F-B52DCF6568AB}"/>
              </a:ext>
            </a:extLst>
          </p:cNvPr>
          <p:cNvSpPr/>
          <p:nvPr/>
        </p:nvSpPr>
        <p:spPr>
          <a:xfrm>
            <a:off x="6403418" y="5129102"/>
            <a:ext cx="81484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4B06DD6D-55E8-47AF-837D-EE9077969785}"/>
              </a:ext>
            </a:extLst>
          </p:cNvPr>
          <p:cNvSpPr/>
          <p:nvPr/>
        </p:nvSpPr>
        <p:spPr>
          <a:xfrm>
            <a:off x="3935467" y="5138867"/>
            <a:ext cx="81484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1E9A8DA1-7DD4-44EE-9E53-F9F381C6F82B}"/>
              </a:ext>
            </a:extLst>
          </p:cNvPr>
          <p:cNvSpPr/>
          <p:nvPr/>
        </p:nvSpPr>
        <p:spPr>
          <a:xfrm>
            <a:off x="6201100" y="5776602"/>
            <a:ext cx="113658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2103A8A6-D6C4-4B61-9CC4-9C116232B934}"/>
              </a:ext>
            </a:extLst>
          </p:cNvPr>
          <p:cNvSpPr/>
          <p:nvPr/>
        </p:nvSpPr>
        <p:spPr>
          <a:xfrm>
            <a:off x="4065354" y="5773915"/>
            <a:ext cx="1136584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DA157393-12A9-4930-87AF-D0C430EF2CF9}"/>
              </a:ext>
            </a:extLst>
          </p:cNvPr>
          <p:cNvSpPr/>
          <p:nvPr/>
        </p:nvSpPr>
        <p:spPr>
          <a:xfrm>
            <a:off x="3871235" y="6396451"/>
            <a:ext cx="970095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7DB978F4-54D4-4A87-9305-2A2767541A13}"/>
              </a:ext>
            </a:extLst>
          </p:cNvPr>
          <p:cNvSpPr/>
          <p:nvPr/>
        </p:nvSpPr>
        <p:spPr>
          <a:xfrm>
            <a:off x="6043358" y="6380457"/>
            <a:ext cx="970095" cy="328633"/>
          </a:xfrm>
          <a:prstGeom prst="roundRect">
            <a:avLst/>
          </a:prstGeom>
          <a:solidFill>
            <a:srgbClr val="26859D"/>
          </a:solidFill>
          <a:ln>
            <a:solidFill>
              <a:srgbClr val="2685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Graphic 48" descr="Teacher">
            <a:extLst>
              <a:ext uri="{FF2B5EF4-FFF2-40B4-BE49-F238E27FC236}">
                <a16:creationId xmlns:a16="http://schemas.microsoft.com/office/drawing/2014/main" id="{A6C1004B-5A2A-49B5-BD1E-089525F362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19270" y="538244"/>
            <a:ext cx="914400" cy="914400"/>
          </a:xfrm>
          <a:prstGeom prst="rect">
            <a:avLst/>
          </a:prstGeom>
        </p:spPr>
      </p:pic>
      <p:sp>
        <p:nvSpPr>
          <p:cNvPr id="51" name="Speech Bubble: Rectangle with Corners Rounded 50">
            <a:hlinkClick r:id="" action="ppaction://noaction">
              <a:snd r:embed="rId21" name="Add_W11F_1.2.wav"/>
            </a:hlinkClick>
            <a:extLst>
              <a:ext uri="{FF2B5EF4-FFF2-40B4-BE49-F238E27FC236}">
                <a16:creationId xmlns:a16="http://schemas.microsoft.com/office/drawing/2014/main" id="{D09E35A6-A8B0-4AF1-ACDC-56DB285A0C12}"/>
              </a:ext>
            </a:extLst>
          </p:cNvPr>
          <p:cNvSpPr/>
          <p:nvPr/>
        </p:nvSpPr>
        <p:spPr>
          <a:xfrm>
            <a:off x="1333670" y="759260"/>
            <a:ext cx="7860329" cy="441593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dit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quoi ? Lis les phrases avec ton/ta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partenaire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D0FCA3E-F7C3-4A2D-AB09-C8003720B6D0}"/>
              </a:ext>
            </a:extLst>
          </p:cNvPr>
          <p:cNvGrpSpPr/>
          <p:nvPr/>
        </p:nvGrpSpPr>
        <p:grpSpPr>
          <a:xfrm>
            <a:off x="2762893" y="33948"/>
            <a:ext cx="3288277" cy="1610336"/>
            <a:chOff x="4175193" y="2757265"/>
            <a:chExt cx="3288277" cy="2373251"/>
          </a:xfrm>
        </p:grpSpPr>
        <p:sp>
          <p:nvSpPr>
            <p:cNvPr id="74" name="Oval Callout 13">
              <a:extLst>
                <a:ext uri="{FF2B5EF4-FFF2-40B4-BE49-F238E27FC236}">
                  <a16:creationId xmlns:a16="http://schemas.microsoft.com/office/drawing/2014/main" id="{03D431AC-24DD-4278-996B-22564BC6185E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31996"/>
                <a:gd name="adj2" fmla="val 6435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5" name="CustomShape 3">
              <a:extLst>
                <a:ext uri="{FF2B5EF4-FFF2-40B4-BE49-F238E27FC236}">
                  <a16:creationId xmlns:a16="http://schemas.microsoft.com/office/drawing/2014/main" id="{10949A05-543B-480B-BEF6-A88E04203D1A}"/>
                </a:ext>
              </a:extLst>
            </p:cNvPr>
            <p:cNvSpPr/>
            <p:nvPr/>
          </p:nvSpPr>
          <p:spPr>
            <a:xfrm>
              <a:off x="4425452" y="2873969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000" spc="-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Remember!</a:t>
              </a:r>
              <a:endPara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pronounce the ‘t’ here because it is followed by a vowel.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30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7" grpId="0" animBg="1"/>
      <p:bldP spid="38" grpId="0" animBg="1"/>
      <p:bldP spid="50" grpId="0" animBg="1"/>
      <p:bldP spid="56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Paper, Write, Texture, Lines, Pattern, Writing Paper">
            <a:extLst>
              <a:ext uri="{FF2B5EF4-FFF2-40B4-BE49-F238E27FC236}">
                <a16:creationId xmlns:a16="http://schemas.microsoft.com/office/drawing/2014/main" id="{C86F5DAB-6786-4BCD-86C6-9B322EDB5C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 rot="10800000">
            <a:off x="-161670" y="527064"/>
            <a:ext cx="6634534" cy="6307229"/>
          </a:xfrm>
          <a:custGeom>
            <a:avLst/>
            <a:gdLst>
              <a:gd name="connsiteX0" fmla="*/ 0 w 6634534"/>
              <a:gd name="connsiteY0" fmla="*/ 0 h 6307229"/>
              <a:gd name="connsiteX1" fmla="*/ 353842 w 6634534"/>
              <a:gd name="connsiteY1" fmla="*/ 0 h 6307229"/>
              <a:gd name="connsiteX2" fmla="*/ 906720 w 6634534"/>
              <a:gd name="connsiteY2" fmla="*/ 0 h 6307229"/>
              <a:gd name="connsiteX3" fmla="*/ 1260561 w 6634534"/>
              <a:gd name="connsiteY3" fmla="*/ 0 h 6307229"/>
              <a:gd name="connsiteX4" fmla="*/ 1946130 w 6634534"/>
              <a:gd name="connsiteY4" fmla="*/ 0 h 6307229"/>
              <a:gd name="connsiteX5" fmla="*/ 2565353 w 6634534"/>
              <a:gd name="connsiteY5" fmla="*/ 0 h 6307229"/>
              <a:gd name="connsiteX6" fmla="*/ 3118231 w 6634534"/>
              <a:gd name="connsiteY6" fmla="*/ 0 h 6307229"/>
              <a:gd name="connsiteX7" fmla="*/ 3604763 w 6634534"/>
              <a:gd name="connsiteY7" fmla="*/ 0 h 6307229"/>
              <a:gd name="connsiteX8" fmla="*/ 4024951 w 6634534"/>
              <a:gd name="connsiteY8" fmla="*/ 0 h 6307229"/>
              <a:gd name="connsiteX9" fmla="*/ 4445138 w 6634534"/>
              <a:gd name="connsiteY9" fmla="*/ 0 h 6307229"/>
              <a:gd name="connsiteX10" fmla="*/ 5064361 w 6634534"/>
              <a:gd name="connsiteY10" fmla="*/ 0 h 6307229"/>
              <a:gd name="connsiteX11" fmla="*/ 5749929 w 6634534"/>
              <a:gd name="connsiteY11" fmla="*/ 0 h 6307229"/>
              <a:gd name="connsiteX12" fmla="*/ 6634534 w 6634534"/>
              <a:gd name="connsiteY12" fmla="*/ 0 h 6307229"/>
              <a:gd name="connsiteX13" fmla="*/ 6634534 w 6634534"/>
              <a:gd name="connsiteY13" fmla="*/ 510312 h 6307229"/>
              <a:gd name="connsiteX14" fmla="*/ 6634534 w 6634534"/>
              <a:gd name="connsiteY14" fmla="*/ 1146769 h 6307229"/>
              <a:gd name="connsiteX15" fmla="*/ 6634534 w 6634534"/>
              <a:gd name="connsiteY15" fmla="*/ 1783226 h 6307229"/>
              <a:gd name="connsiteX16" fmla="*/ 6634534 w 6634534"/>
              <a:gd name="connsiteY16" fmla="*/ 2230466 h 6307229"/>
              <a:gd name="connsiteX17" fmla="*/ 6634534 w 6634534"/>
              <a:gd name="connsiteY17" fmla="*/ 2677705 h 6307229"/>
              <a:gd name="connsiteX18" fmla="*/ 6634534 w 6634534"/>
              <a:gd name="connsiteY18" fmla="*/ 3251090 h 6307229"/>
              <a:gd name="connsiteX19" fmla="*/ 6634534 w 6634534"/>
              <a:gd name="connsiteY19" fmla="*/ 3698330 h 6307229"/>
              <a:gd name="connsiteX20" fmla="*/ 6634534 w 6634534"/>
              <a:gd name="connsiteY20" fmla="*/ 4145570 h 6307229"/>
              <a:gd name="connsiteX21" fmla="*/ 6634534 w 6634534"/>
              <a:gd name="connsiteY21" fmla="*/ 4718954 h 6307229"/>
              <a:gd name="connsiteX22" fmla="*/ 6634534 w 6634534"/>
              <a:gd name="connsiteY22" fmla="*/ 5166194 h 6307229"/>
              <a:gd name="connsiteX23" fmla="*/ 6634534 w 6634534"/>
              <a:gd name="connsiteY23" fmla="*/ 5676506 h 6307229"/>
              <a:gd name="connsiteX24" fmla="*/ 6634534 w 6634534"/>
              <a:gd name="connsiteY24" fmla="*/ 6307229 h 6307229"/>
              <a:gd name="connsiteX25" fmla="*/ 6081656 w 6634534"/>
              <a:gd name="connsiteY25" fmla="*/ 6307229 h 6307229"/>
              <a:gd name="connsiteX26" fmla="*/ 5661469 w 6634534"/>
              <a:gd name="connsiteY26" fmla="*/ 6307229 h 6307229"/>
              <a:gd name="connsiteX27" fmla="*/ 5174937 w 6634534"/>
              <a:gd name="connsiteY27" fmla="*/ 6307229 h 6307229"/>
              <a:gd name="connsiteX28" fmla="*/ 4622059 w 6634534"/>
              <a:gd name="connsiteY28" fmla="*/ 6307229 h 6307229"/>
              <a:gd name="connsiteX29" fmla="*/ 4002836 w 6634534"/>
              <a:gd name="connsiteY29" fmla="*/ 6307229 h 6307229"/>
              <a:gd name="connsiteX30" fmla="*/ 3648994 w 6634534"/>
              <a:gd name="connsiteY30" fmla="*/ 6307229 h 6307229"/>
              <a:gd name="connsiteX31" fmla="*/ 3228807 w 6634534"/>
              <a:gd name="connsiteY31" fmla="*/ 6307229 h 6307229"/>
              <a:gd name="connsiteX32" fmla="*/ 2543238 w 6634534"/>
              <a:gd name="connsiteY32" fmla="*/ 6307229 h 6307229"/>
              <a:gd name="connsiteX33" fmla="*/ 1924015 w 6634534"/>
              <a:gd name="connsiteY33" fmla="*/ 6307229 h 6307229"/>
              <a:gd name="connsiteX34" fmla="*/ 1304792 w 6634534"/>
              <a:gd name="connsiteY34" fmla="*/ 6307229 h 6307229"/>
              <a:gd name="connsiteX35" fmla="*/ 619223 w 6634534"/>
              <a:gd name="connsiteY35" fmla="*/ 6307229 h 6307229"/>
              <a:gd name="connsiteX36" fmla="*/ 0 w 6634534"/>
              <a:gd name="connsiteY36" fmla="*/ 6307229 h 6307229"/>
              <a:gd name="connsiteX37" fmla="*/ 0 w 6634534"/>
              <a:gd name="connsiteY37" fmla="*/ 5923061 h 6307229"/>
              <a:gd name="connsiteX38" fmla="*/ 0 w 6634534"/>
              <a:gd name="connsiteY38" fmla="*/ 5286605 h 6307229"/>
              <a:gd name="connsiteX39" fmla="*/ 0 w 6634534"/>
              <a:gd name="connsiteY39" fmla="*/ 4776293 h 6307229"/>
              <a:gd name="connsiteX40" fmla="*/ 0 w 6634534"/>
              <a:gd name="connsiteY40" fmla="*/ 4202908 h 6307229"/>
              <a:gd name="connsiteX41" fmla="*/ 0 w 6634534"/>
              <a:gd name="connsiteY41" fmla="*/ 3692596 h 6307229"/>
              <a:gd name="connsiteX42" fmla="*/ 0 w 6634534"/>
              <a:gd name="connsiteY42" fmla="*/ 3056139 h 6307229"/>
              <a:gd name="connsiteX43" fmla="*/ 0 w 6634534"/>
              <a:gd name="connsiteY43" fmla="*/ 2356610 h 6307229"/>
              <a:gd name="connsiteX44" fmla="*/ 0 w 6634534"/>
              <a:gd name="connsiteY44" fmla="*/ 1909370 h 6307229"/>
              <a:gd name="connsiteX45" fmla="*/ 0 w 6634534"/>
              <a:gd name="connsiteY45" fmla="*/ 1209841 h 6307229"/>
              <a:gd name="connsiteX46" fmla="*/ 0 w 6634534"/>
              <a:gd name="connsiteY46" fmla="*/ 510312 h 6307229"/>
              <a:gd name="connsiteX47" fmla="*/ 0 w 6634534"/>
              <a:gd name="connsiteY47" fmla="*/ 0 h 630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634534" h="6307229" extrusionOk="0">
                <a:moveTo>
                  <a:pt x="0" y="0"/>
                </a:moveTo>
                <a:cubicBezTo>
                  <a:pt x="81039" y="-27128"/>
                  <a:pt x="196020" y="26244"/>
                  <a:pt x="353842" y="0"/>
                </a:cubicBezTo>
                <a:cubicBezTo>
                  <a:pt x="511664" y="-26244"/>
                  <a:pt x="736697" y="5897"/>
                  <a:pt x="906720" y="0"/>
                </a:cubicBezTo>
                <a:cubicBezTo>
                  <a:pt x="1076743" y="-5897"/>
                  <a:pt x="1096403" y="16954"/>
                  <a:pt x="1260561" y="0"/>
                </a:cubicBezTo>
                <a:cubicBezTo>
                  <a:pt x="1424719" y="-16954"/>
                  <a:pt x="1778714" y="41431"/>
                  <a:pt x="1946130" y="0"/>
                </a:cubicBezTo>
                <a:cubicBezTo>
                  <a:pt x="2113546" y="-41431"/>
                  <a:pt x="2425388" y="34283"/>
                  <a:pt x="2565353" y="0"/>
                </a:cubicBezTo>
                <a:cubicBezTo>
                  <a:pt x="2705318" y="-34283"/>
                  <a:pt x="2969109" y="45786"/>
                  <a:pt x="3118231" y="0"/>
                </a:cubicBezTo>
                <a:cubicBezTo>
                  <a:pt x="3267353" y="-45786"/>
                  <a:pt x="3363251" y="8481"/>
                  <a:pt x="3604763" y="0"/>
                </a:cubicBezTo>
                <a:cubicBezTo>
                  <a:pt x="3846275" y="-8481"/>
                  <a:pt x="3930649" y="45462"/>
                  <a:pt x="4024951" y="0"/>
                </a:cubicBezTo>
                <a:cubicBezTo>
                  <a:pt x="4119253" y="-45462"/>
                  <a:pt x="4262900" y="10696"/>
                  <a:pt x="4445138" y="0"/>
                </a:cubicBezTo>
                <a:cubicBezTo>
                  <a:pt x="4627376" y="-10696"/>
                  <a:pt x="4844897" y="69304"/>
                  <a:pt x="5064361" y="0"/>
                </a:cubicBezTo>
                <a:cubicBezTo>
                  <a:pt x="5283825" y="-69304"/>
                  <a:pt x="5533149" y="26058"/>
                  <a:pt x="5749929" y="0"/>
                </a:cubicBezTo>
                <a:cubicBezTo>
                  <a:pt x="5966709" y="-26058"/>
                  <a:pt x="6330700" y="53923"/>
                  <a:pt x="6634534" y="0"/>
                </a:cubicBezTo>
                <a:cubicBezTo>
                  <a:pt x="6669890" y="206634"/>
                  <a:pt x="6592138" y="375165"/>
                  <a:pt x="6634534" y="510312"/>
                </a:cubicBezTo>
                <a:cubicBezTo>
                  <a:pt x="6676930" y="645459"/>
                  <a:pt x="6558277" y="995933"/>
                  <a:pt x="6634534" y="1146769"/>
                </a:cubicBezTo>
                <a:cubicBezTo>
                  <a:pt x="6710791" y="1297605"/>
                  <a:pt x="6627598" y="1468126"/>
                  <a:pt x="6634534" y="1783226"/>
                </a:cubicBezTo>
                <a:cubicBezTo>
                  <a:pt x="6641470" y="2098326"/>
                  <a:pt x="6634300" y="2069102"/>
                  <a:pt x="6634534" y="2230466"/>
                </a:cubicBezTo>
                <a:cubicBezTo>
                  <a:pt x="6634768" y="2391830"/>
                  <a:pt x="6610106" y="2502165"/>
                  <a:pt x="6634534" y="2677705"/>
                </a:cubicBezTo>
                <a:cubicBezTo>
                  <a:pt x="6658962" y="2853245"/>
                  <a:pt x="6610509" y="3062896"/>
                  <a:pt x="6634534" y="3251090"/>
                </a:cubicBezTo>
                <a:cubicBezTo>
                  <a:pt x="6658559" y="3439284"/>
                  <a:pt x="6621981" y="3490482"/>
                  <a:pt x="6634534" y="3698330"/>
                </a:cubicBezTo>
                <a:cubicBezTo>
                  <a:pt x="6647087" y="3906178"/>
                  <a:pt x="6589077" y="3936622"/>
                  <a:pt x="6634534" y="4145570"/>
                </a:cubicBezTo>
                <a:cubicBezTo>
                  <a:pt x="6679991" y="4354518"/>
                  <a:pt x="6601268" y="4512774"/>
                  <a:pt x="6634534" y="4718954"/>
                </a:cubicBezTo>
                <a:cubicBezTo>
                  <a:pt x="6667800" y="4925134"/>
                  <a:pt x="6627799" y="4992642"/>
                  <a:pt x="6634534" y="5166194"/>
                </a:cubicBezTo>
                <a:cubicBezTo>
                  <a:pt x="6641269" y="5339746"/>
                  <a:pt x="6631404" y="5449055"/>
                  <a:pt x="6634534" y="5676506"/>
                </a:cubicBezTo>
                <a:cubicBezTo>
                  <a:pt x="6637664" y="5903957"/>
                  <a:pt x="6563956" y="6094156"/>
                  <a:pt x="6634534" y="6307229"/>
                </a:cubicBezTo>
                <a:cubicBezTo>
                  <a:pt x="6495632" y="6311939"/>
                  <a:pt x="6238867" y="6277041"/>
                  <a:pt x="6081656" y="6307229"/>
                </a:cubicBezTo>
                <a:cubicBezTo>
                  <a:pt x="5924445" y="6337417"/>
                  <a:pt x="5797044" y="6290354"/>
                  <a:pt x="5661469" y="6307229"/>
                </a:cubicBezTo>
                <a:cubicBezTo>
                  <a:pt x="5525894" y="6324104"/>
                  <a:pt x="5329376" y="6257194"/>
                  <a:pt x="5174937" y="6307229"/>
                </a:cubicBezTo>
                <a:cubicBezTo>
                  <a:pt x="5020498" y="6357264"/>
                  <a:pt x="4821814" y="6263772"/>
                  <a:pt x="4622059" y="6307229"/>
                </a:cubicBezTo>
                <a:cubicBezTo>
                  <a:pt x="4422304" y="6350686"/>
                  <a:pt x="4291086" y="6305486"/>
                  <a:pt x="4002836" y="6307229"/>
                </a:cubicBezTo>
                <a:cubicBezTo>
                  <a:pt x="3714586" y="6308972"/>
                  <a:pt x="3724229" y="6281781"/>
                  <a:pt x="3648994" y="6307229"/>
                </a:cubicBezTo>
                <a:cubicBezTo>
                  <a:pt x="3573759" y="6332677"/>
                  <a:pt x="3359074" y="6305795"/>
                  <a:pt x="3228807" y="6307229"/>
                </a:cubicBezTo>
                <a:cubicBezTo>
                  <a:pt x="3098540" y="6308663"/>
                  <a:pt x="2814003" y="6289116"/>
                  <a:pt x="2543238" y="6307229"/>
                </a:cubicBezTo>
                <a:cubicBezTo>
                  <a:pt x="2272473" y="6325342"/>
                  <a:pt x="2196402" y="6263678"/>
                  <a:pt x="1924015" y="6307229"/>
                </a:cubicBezTo>
                <a:cubicBezTo>
                  <a:pt x="1651628" y="6350780"/>
                  <a:pt x="1525862" y="6251145"/>
                  <a:pt x="1304792" y="6307229"/>
                </a:cubicBezTo>
                <a:cubicBezTo>
                  <a:pt x="1083722" y="6363313"/>
                  <a:pt x="760990" y="6227951"/>
                  <a:pt x="619223" y="6307229"/>
                </a:cubicBezTo>
                <a:cubicBezTo>
                  <a:pt x="477456" y="6386507"/>
                  <a:pt x="170831" y="6294822"/>
                  <a:pt x="0" y="6307229"/>
                </a:cubicBezTo>
                <a:cubicBezTo>
                  <a:pt x="-23399" y="6129865"/>
                  <a:pt x="8162" y="6033716"/>
                  <a:pt x="0" y="5923061"/>
                </a:cubicBezTo>
                <a:cubicBezTo>
                  <a:pt x="-8162" y="5812406"/>
                  <a:pt x="63799" y="5549366"/>
                  <a:pt x="0" y="5286605"/>
                </a:cubicBezTo>
                <a:cubicBezTo>
                  <a:pt x="-63799" y="5023844"/>
                  <a:pt x="39795" y="4999551"/>
                  <a:pt x="0" y="4776293"/>
                </a:cubicBezTo>
                <a:cubicBezTo>
                  <a:pt x="-39795" y="4553035"/>
                  <a:pt x="27996" y="4408510"/>
                  <a:pt x="0" y="4202908"/>
                </a:cubicBezTo>
                <a:cubicBezTo>
                  <a:pt x="-27996" y="3997306"/>
                  <a:pt x="16259" y="3926612"/>
                  <a:pt x="0" y="3692596"/>
                </a:cubicBezTo>
                <a:cubicBezTo>
                  <a:pt x="-16259" y="3458580"/>
                  <a:pt x="72631" y="3284707"/>
                  <a:pt x="0" y="3056139"/>
                </a:cubicBezTo>
                <a:cubicBezTo>
                  <a:pt x="-72631" y="2827571"/>
                  <a:pt x="45434" y="2674345"/>
                  <a:pt x="0" y="2356610"/>
                </a:cubicBezTo>
                <a:cubicBezTo>
                  <a:pt x="-45434" y="2038875"/>
                  <a:pt x="26079" y="2056405"/>
                  <a:pt x="0" y="1909370"/>
                </a:cubicBezTo>
                <a:cubicBezTo>
                  <a:pt x="-26079" y="1762335"/>
                  <a:pt x="77148" y="1397188"/>
                  <a:pt x="0" y="1209841"/>
                </a:cubicBezTo>
                <a:cubicBezTo>
                  <a:pt x="-77148" y="1022494"/>
                  <a:pt x="55674" y="676364"/>
                  <a:pt x="0" y="510312"/>
                </a:cubicBezTo>
                <a:cubicBezTo>
                  <a:pt x="-55674" y="344260"/>
                  <a:pt x="8851" y="14250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1" y="65077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CustomShape 6">
            <a:hlinkClick r:id="" action="ppaction://noaction">
              <a:snd r:embed="rId13" name="Add_W11F_1.3.wav"/>
            </a:hlinkClick>
            <a:extLst>
              <a:ext uri="{FF2B5EF4-FFF2-40B4-BE49-F238E27FC236}">
                <a16:creationId xmlns:a16="http://schemas.microsoft.com/office/drawing/2014/main" id="{91A2BEDC-1E74-41B8-A57D-12A3A3811577}"/>
              </a:ext>
            </a:extLst>
          </p:cNvPr>
          <p:cNvSpPr/>
          <p:nvPr/>
        </p:nvSpPr>
        <p:spPr>
          <a:xfrm>
            <a:off x="3037248" y="9744"/>
            <a:ext cx="8125560" cy="51732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Adèle et Pierre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sont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 </a:t>
            </a:r>
            <a:r>
              <a:rPr kumimoji="0" lang="en-GB" sz="2800" b="1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peu</a:t>
            </a:r>
            <a:r>
              <a: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tristes.  </a:t>
            </a:r>
            <a:endParaRPr kumimoji="0" lang="en-GB" sz="28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C2058921-3E3E-4BCB-B5B7-3048B4F2D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42" name="Title 2">
            <a:extLst>
              <a:ext uri="{FF2B5EF4-FFF2-40B4-BE49-F238E27FC236}">
                <a16:creationId xmlns:a16="http://schemas.microsoft.com/office/drawing/2014/main" id="{B82F4B3D-CCD2-4E05-8AAD-AA8C0B7E23E9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C2E7A8-E173-44F7-A96C-86EFC7EAFCA3}"/>
              </a:ext>
            </a:extLst>
          </p:cNvPr>
          <p:cNvSpPr txBox="1"/>
          <p:nvPr/>
        </p:nvSpPr>
        <p:spPr>
          <a:xfrm>
            <a:off x="324545" y="944981"/>
            <a:ext cx="444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2400" b="1" dirty="0">
                <a:solidFill>
                  <a:srgbClr val="002060"/>
                </a:solidFill>
                <a:latin typeface="Segoe Script" panose="030B0504020000000003" pitchFamily="66" charset="0"/>
                <a:sym typeface="Wingdings" panose="05000000000000000000" pitchFamily="2" charset="2"/>
              </a:rPr>
              <a:t></a:t>
            </a:r>
            <a:endParaRPr lang="en-GB" sz="24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  <a:p>
            <a:pPr>
              <a:defRPr/>
            </a:pPr>
            <a:endParaRPr lang="en-GB" sz="2400" b="1" dirty="0">
              <a:solidFill>
                <a:srgbClr val="002060"/>
              </a:solidFill>
              <a:latin typeface="Segoe Script" panose="030B0504020000000003" pitchFamily="66" charset="0"/>
            </a:endParaRPr>
          </a:p>
        </p:txBody>
      </p:sp>
      <p:graphicFrame>
        <p:nvGraphicFramePr>
          <p:cNvPr id="45" name="Table 44">
            <a:extLst>
              <a:ext uri="{FF2B5EF4-FFF2-40B4-BE49-F238E27FC236}">
                <a16:creationId xmlns:a16="http://schemas.microsoft.com/office/drawing/2014/main" id="{1FA7CF68-3410-4593-BF79-0EEC752B0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592786"/>
              </p:ext>
            </p:extLst>
          </p:nvPr>
        </p:nvGraphicFramePr>
        <p:xfrm>
          <a:off x="6545994" y="2482355"/>
          <a:ext cx="5432646" cy="3787400"/>
        </p:xfrm>
        <a:graphic>
          <a:graphicData uri="http://schemas.openxmlformats.org/drawingml/2006/table">
            <a:tbl>
              <a:tblPr firstRow="1" bandRow="1">
                <a:noFill/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501365">
                  <a:extLst>
                    <a:ext uri="{9D8B030D-6E8A-4147-A177-3AD203B41FA5}">
                      <a16:colId xmlns:a16="http://schemas.microsoft.com/office/drawing/2014/main" val="208742029"/>
                    </a:ext>
                  </a:extLst>
                </a:gridCol>
                <a:gridCol w="2931281">
                  <a:extLst>
                    <a:ext uri="{9D8B030D-6E8A-4147-A177-3AD203B41FA5}">
                      <a16:colId xmlns:a16="http://schemas.microsoft.com/office/drawing/2014/main" val="3703077831"/>
                    </a:ext>
                  </a:extLst>
                </a:gridCol>
              </a:tblGrid>
              <a:tr h="35641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we have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have</a:t>
                      </a:r>
                      <a:endParaRPr sz="24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75024"/>
                  </a:ext>
                </a:extLst>
              </a:tr>
              <a:tr h="456775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old desk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pretty space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9206393"/>
                  </a:ext>
                </a:extLst>
              </a:tr>
              <a:tr h="60306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bad chair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beautiful chair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942613"/>
                  </a:ext>
                </a:extLst>
              </a:tr>
              <a:tr h="56747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small window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good desk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64205"/>
                  </a:ext>
                </a:extLst>
              </a:tr>
              <a:tr h="567478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old lamp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00" b="0" i="0" u="none" strike="noStrike" kern="1200" cap="none">
                          <a:solidFill>
                            <a:schemeClr val="tx1"/>
                          </a:solidFill>
                          <a:latin typeface="Calibri" panose="020F0502020204030204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66266"/>
                  </a:ext>
                </a:extLst>
              </a:tr>
              <a:tr h="5674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lots of things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602053"/>
                  </a:ext>
                </a:extLst>
              </a:tr>
              <a:tr h="5674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bad space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669505"/>
                  </a:ext>
                </a:extLst>
              </a:tr>
            </a:tbl>
          </a:graphicData>
        </a:graphic>
      </p:graphicFrame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217D489B-D7D5-46DF-B43B-F1DD6093FADC}"/>
              </a:ext>
            </a:extLst>
          </p:cNvPr>
          <p:cNvSpPr/>
          <p:nvPr/>
        </p:nvSpPr>
        <p:spPr>
          <a:xfrm>
            <a:off x="9307884" y="2994339"/>
            <a:ext cx="2332468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4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0A0FD8E-7FFC-4B74-A631-ECD5682CEE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7"/>
          <a:stretch/>
        </p:blipFill>
        <p:spPr>
          <a:xfrm>
            <a:off x="7710728" y="1404200"/>
            <a:ext cx="1291787" cy="1078155"/>
          </a:xfrm>
          <a:prstGeom prst="rect">
            <a:avLst/>
          </a:prstGeom>
        </p:spPr>
      </p:pic>
      <p:pic>
        <p:nvPicPr>
          <p:cNvPr id="48" name="Picture 2" descr="Pensando, Pensamiento, Burbujas, Burbujas De Discurso">
            <a:extLst>
              <a:ext uri="{FF2B5EF4-FFF2-40B4-BE49-F238E27FC236}">
                <a16:creationId xmlns:a16="http://schemas.microsoft.com/office/drawing/2014/main" id="{9C92AE4E-DA8D-4BAF-88A8-DA839608D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32763" y="773004"/>
            <a:ext cx="1523221" cy="170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Logo&#10;&#10;Description automatically generated">
            <a:extLst>
              <a:ext uri="{FF2B5EF4-FFF2-40B4-BE49-F238E27FC236}">
                <a16:creationId xmlns:a16="http://schemas.microsoft.com/office/drawing/2014/main" id="{4BB36D43-735E-41F0-80BD-E8C279F91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46" y="791432"/>
            <a:ext cx="581726" cy="9594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0E38313-2EC0-4EEA-9406-5013A2F6CA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912" y="942729"/>
            <a:ext cx="756687" cy="768328"/>
          </a:xfrm>
          <a:prstGeom prst="rect">
            <a:avLst/>
          </a:prstGeom>
        </p:spPr>
      </p:pic>
      <p:sp>
        <p:nvSpPr>
          <p:cNvPr id="51" name="TextBox 50">
            <a:hlinkClick r:id="" action="ppaction://noaction">
              <a:snd r:embed="rId19" name="4_10.wav"/>
            </a:hlinkClick>
            <a:extLst>
              <a:ext uri="{FF2B5EF4-FFF2-40B4-BE49-F238E27FC236}">
                <a16:creationId xmlns:a16="http://schemas.microsoft.com/office/drawing/2014/main" id="{3AA9A72C-C872-4F1B-81D7-AD33593DA6E1}"/>
              </a:ext>
            </a:extLst>
          </p:cNvPr>
          <p:cNvSpPr txBox="1"/>
          <p:nvPr/>
        </p:nvSpPr>
        <p:spPr>
          <a:xfrm>
            <a:off x="343483" y="136351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Nous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vieux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bureau.</a:t>
            </a:r>
          </a:p>
        </p:txBody>
      </p:sp>
      <p:sp>
        <p:nvSpPr>
          <p:cNvPr id="52" name="TextBox 51">
            <a:hlinkClick r:id="" action="ppaction://noaction">
              <a:snd r:embed="rId20" name="9_9.wav"/>
            </a:hlinkClick>
            <a:extLst>
              <a:ext uri="{FF2B5EF4-FFF2-40B4-BE49-F238E27FC236}">
                <a16:creationId xmlns:a16="http://schemas.microsoft.com/office/drawing/2014/main" id="{DFFC778D-488C-483E-87D8-4AB16927C5B0}"/>
              </a:ext>
            </a:extLst>
          </p:cNvPr>
          <p:cNvSpPr txBox="1"/>
          <p:nvPr/>
        </p:nvSpPr>
        <p:spPr>
          <a:xfrm>
            <a:off x="379896" y="601969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Mais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nous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mauvais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espace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3" name="TextBox 52">
            <a:hlinkClick r:id="" action="ppaction://noaction">
              <a:snd r:embed="rId21" name="9_8.wav"/>
            </a:hlinkClick>
            <a:extLst>
              <a:ext uri="{FF2B5EF4-FFF2-40B4-BE49-F238E27FC236}">
                <a16:creationId xmlns:a16="http://schemas.microsoft.com/office/drawing/2014/main" id="{FDBC618A-6A0A-4D10-8951-1B193F4FBBE5}"/>
              </a:ext>
            </a:extLst>
          </p:cNvPr>
          <p:cNvSpPr txBox="1"/>
          <p:nvPr/>
        </p:nvSpPr>
        <p:spPr>
          <a:xfrm>
            <a:off x="379896" y="560104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Nous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beaucoup de choses !</a:t>
            </a:r>
          </a:p>
        </p:txBody>
      </p:sp>
      <p:sp>
        <p:nvSpPr>
          <p:cNvPr id="54" name="TextBox 53">
            <a:hlinkClick r:id="" action="ppaction://noaction">
              <a:snd r:embed="rId22" name="9_3.wav"/>
            </a:hlinkClick>
            <a:extLst>
              <a:ext uri="{FF2B5EF4-FFF2-40B4-BE49-F238E27FC236}">
                <a16:creationId xmlns:a16="http://schemas.microsoft.com/office/drawing/2014/main" id="{F38A681D-D28A-4208-BE84-709C081011B9}"/>
              </a:ext>
            </a:extLst>
          </p:cNvPr>
          <p:cNvSpPr txBox="1"/>
          <p:nvPr/>
        </p:nvSpPr>
        <p:spPr>
          <a:xfrm>
            <a:off x="347256" y="206769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Nous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mauvaise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chaise.</a:t>
            </a:r>
          </a:p>
        </p:txBody>
      </p:sp>
      <p:sp>
        <p:nvSpPr>
          <p:cNvPr id="55" name="TextBox 54">
            <a:hlinkClick r:id="" action="ppaction://noaction">
              <a:snd r:embed="rId23" name="9_5.wav"/>
            </a:hlinkClick>
            <a:extLst>
              <a:ext uri="{FF2B5EF4-FFF2-40B4-BE49-F238E27FC236}">
                <a16:creationId xmlns:a16="http://schemas.microsoft.com/office/drawing/2014/main" id="{F937EF52-F854-4290-9D8B-75FF4F896430}"/>
              </a:ext>
            </a:extLst>
          </p:cNvPr>
          <p:cNvSpPr txBox="1"/>
          <p:nvPr/>
        </p:nvSpPr>
        <p:spPr>
          <a:xfrm>
            <a:off x="469613" y="349109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Ils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un bon bureau.</a:t>
            </a:r>
          </a:p>
        </p:txBody>
      </p:sp>
      <p:sp>
        <p:nvSpPr>
          <p:cNvPr id="56" name="TextBox 55">
            <a:hlinkClick r:id="" action="ppaction://noaction">
              <a:snd r:embed="rId24" name="9_6.wav"/>
            </a:hlinkClick>
            <a:extLst>
              <a:ext uri="{FF2B5EF4-FFF2-40B4-BE49-F238E27FC236}">
                <a16:creationId xmlns:a16="http://schemas.microsoft.com/office/drawing/2014/main" id="{763EFB85-1F1A-475A-9E21-9D3C5AB3C837}"/>
              </a:ext>
            </a:extLst>
          </p:cNvPr>
          <p:cNvSpPr txBox="1"/>
          <p:nvPr/>
        </p:nvSpPr>
        <p:spPr>
          <a:xfrm>
            <a:off x="308633" y="420576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Nous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petite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fenêtre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7" name="TextBox 56">
            <a:hlinkClick r:id="" action="ppaction://noaction">
              <a:snd r:embed="rId25" name="9_4.wav"/>
            </a:hlinkClick>
            <a:extLst>
              <a:ext uri="{FF2B5EF4-FFF2-40B4-BE49-F238E27FC236}">
                <a16:creationId xmlns:a16="http://schemas.microsoft.com/office/drawing/2014/main" id="{458C11A2-0CAC-4B65-A47D-CDDAC214EFA6}"/>
              </a:ext>
            </a:extLst>
          </p:cNvPr>
          <p:cNvSpPr txBox="1"/>
          <p:nvPr/>
        </p:nvSpPr>
        <p:spPr>
          <a:xfrm>
            <a:off x="303734" y="275503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Ils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 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belle chaise.</a:t>
            </a:r>
          </a:p>
        </p:txBody>
      </p:sp>
      <p:sp>
        <p:nvSpPr>
          <p:cNvPr id="58" name="TextBox 57">
            <a:hlinkClick r:id="" action="ppaction://noaction">
              <a:snd r:embed="rId26" name="9_7.wav"/>
            </a:hlinkClick>
            <a:extLst>
              <a:ext uri="{FF2B5EF4-FFF2-40B4-BE49-F238E27FC236}">
                <a16:creationId xmlns:a16="http://schemas.microsoft.com/office/drawing/2014/main" id="{B410459B-7C73-486A-A3E8-9A3B331E1289}"/>
              </a:ext>
            </a:extLst>
          </p:cNvPr>
          <p:cNvSpPr txBox="1"/>
          <p:nvPr/>
        </p:nvSpPr>
        <p:spPr>
          <a:xfrm>
            <a:off x="303734" y="492806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Nous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avons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vieille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lampe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sp>
        <p:nvSpPr>
          <p:cNvPr id="59" name="TextBox 58">
            <a:hlinkClick r:id="" action="ppaction://noaction">
              <a:snd r:embed="rId27" name="4_7.wav"/>
            </a:hlinkClick>
            <a:extLst>
              <a:ext uri="{FF2B5EF4-FFF2-40B4-BE49-F238E27FC236}">
                <a16:creationId xmlns:a16="http://schemas.microsoft.com/office/drawing/2014/main" id="{9E35FF19-2CF9-45F5-AA56-25E39BBFB3DC}"/>
              </a:ext>
            </a:extLst>
          </p:cNvPr>
          <p:cNvSpPr txBox="1"/>
          <p:nvPr/>
        </p:nvSpPr>
        <p:spPr>
          <a:xfrm>
            <a:off x="717839" y="93635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Ils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 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ont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un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joli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espace</a:t>
            </a:r>
            <a:r>
              <a:rPr lang="en-GB" sz="24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60" name="Picture 59">
            <a:hlinkClick r:id="" action="ppaction://noaction">
              <a:snd r:embed="rId3" name="Add_W11F_1.6.wav"/>
            </a:hlinkClick>
            <a:extLst>
              <a:ext uri="{FF2B5EF4-FFF2-40B4-BE49-F238E27FC236}">
                <a16:creationId xmlns:a16="http://schemas.microsoft.com/office/drawing/2014/main" id="{0B14732C-C686-46C3-970E-E4232BFD01FF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rgbClr val="B7491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71566" y="891584"/>
            <a:ext cx="915635" cy="49991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A80933D0-2ED5-4F44-99E9-836C5537217B}"/>
              </a:ext>
            </a:extLst>
          </p:cNvPr>
          <p:cNvGrpSpPr/>
          <p:nvPr/>
        </p:nvGrpSpPr>
        <p:grpSpPr>
          <a:xfrm>
            <a:off x="358049" y="1325266"/>
            <a:ext cx="915635" cy="499915"/>
            <a:chOff x="-1622398" y="1831978"/>
            <a:chExt cx="915635" cy="499915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D5DA604B-3D8D-457E-960E-49363B325C21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94F8EA3-79D7-42E4-B5DF-B9259E575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72B3AAC-E57B-42C6-A7D6-AE5202E770F9}"/>
              </a:ext>
            </a:extLst>
          </p:cNvPr>
          <p:cNvGrpSpPr/>
          <p:nvPr/>
        </p:nvGrpSpPr>
        <p:grpSpPr>
          <a:xfrm>
            <a:off x="392131" y="2055174"/>
            <a:ext cx="915635" cy="499915"/>
            <a:chOff x="-1622398" y="1831978"/>
            <a:chExt cx="915635" cy="499915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9C7C5A4D-3AA5-4CAC-9D9B-0DC5A4038173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DB1E0A4-D4FF-489D-89C8-E789F684A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D83361-766F-47FF-90E4-5774EC672343}"/>
              </a:ext>
            </a:extLst>
          </p:cNvPr>
          <p:cNvGrpSpPr/>
          <p:nvPr/>
        </p:nvGrpSpPr>
        <p:grpSpPr>
          <a:xfrm>
            <a:off x="351582" y="4913466"/>
            <a:ext cx="915635" cy="499915"/>
            <a:chOff x="-1622398" y="1831978"/>
            <a:chExt cx="915635" cy="499915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6AC845BE-03EB-436C-B42A-A9B51BACD9EF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BC10EAEB-EC9E-4C54-A103-39D617F1A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2B0783C-FA5B-425E-A79B-2EBE463300CC}"/>
              </a:ext>
            </a:extLst>
          </p:cNvPr>
          <p:cNvGrpSpPr/>
          <p:nvPr/>
        </p:nvGrpSpPr>
        <p:grpSpPr>
          <a:xfrm>
            <a:off x="396074" y="4209934"/>
            <a:ext cx="915635" cy="499915"/>
            <a:chOff x="-1622398" y="1831978"/>
            <a:chExt cx="915635" cy="499915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ECB8A96-50EC-47F9-A8F5-F41518A5BE88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7B7D049A-1797-4B37-8479-E588C0BA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C4B96146-73DF-40BA-BFCE-52C744237570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rgbClr val="B7491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65283" y="2732389"/>
            <a:ext cx="915635" cy="499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22AF354-E7AE-4DD0-AD2B-D0ACCBD4ECA5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prstClr val="black"/>
              <a:srgbClr val="B7491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31313" y="3508759"/>
            <a:ext cx="915635" cy="499915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7B760AC-C43C-4643-97F5-CF3D363C79FD}"/>
              </a:ext>
            </a:extLst>
          </p:cNvPr>
          <p:cNvGrpSpPr/>
          <p:nvPr/>
        </p:nvGrpSpPr>
        <p:grpSpPr>
          <a:xfrm>
            <a:off x="410652" y="5513079"/>
            <a:ext cx="915635" cy="499915"/>
            <a:chOff x="-1622398" y="1831978"/>
            <a:chExt cx="915635" cy="499915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F873EED4-0083-4A8C-82A7-C893106731F9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8F155A4-0231-4C7F-9733-990CFB42D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9912EB4-C8AE-4551-9248-A399E9170111}"/>
              </a:ext>
            </a:extLst>
          </p:cNvPr>
          <p:cNvGrpSpPr/>
          <p:nvPr/>
        </p:nvGrpSpPr>
        <p:grpSpPr>
          <a:xfrm>
            <a:off x="1327239" y="6012390"/>
            <a:ext cx="915635" cy="499915"/>
            <a:chOff x="-1622398" y="1831978"/>
            <a:chExt cx="915635" cy="499915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D5169210-5CFB-4F63-A2FD-8C2A40D0FD87}"/>
                </a:ext>
              </a:extLst>
            </p:cNvPr>
            <p:cNvSpPr/>
            <p:nvPr/>
          </p:nvSpPr>
          <p:spPr>
            <a:xfrm>
              <a:off x="-1604829" y="1933345"/>
              <a:ext cx="842325" cy="297182"/>
            </a:xfrm>
            <a:prstGeom prst="roundRect">
              <a:avLst/>
            </a:prstGeom>
            <a:solidFill>
              <a:srgbClr val="DDDDCD"/>
            </a:solidFill>
            <a:ln w="25400" cap="flat" cmpd="sng" algn="ctr">
              <a:solidFill>
                <a:srgbClr val="DDDDC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endParaRP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6E30CDDE-179A-41C1-BC62-8BB261400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duotone>
                <a:prstClr val="black"/>
                <a:srgbClr val="B74919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-1622398" y="1831978"/>
              <a:ext cx="915635" cy="499915"/>
            </a:xfrm>
            <a:prstGeom prst="rect">
              <a:avLst/>
            </a:prstGeom>
          </p:spPr>
        </p:pic>
      </p:grp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17504DC-7048-4DE1-B17E-CD9A9B65D790}"/>
              </a:ext>
            </a:extLst>
          </p:cNvPr>
          <p:cNvSpPr/>
          <p:nvPr/>
        </p:nvSpPr>
        <p:spPr>
          <a:xfrm>
            <a:off x="6668351" y="2994339"/>
            <a:ext cx="2077408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2" name="Picture 81" descr="A picture containing text&#10;&#10;Description automatically generated">
            <a:extLst>
              <a:ext uri="{FF2B5EF4-FFF2-40B4-BE49-F238E27FC236}">
                <a16:creationId xmlns:a16="http://schemas.microsoft.com/office/drawing/2014/main" id="{AEA6A1B6-E15F-4214-A2E1-1ED275F105D4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92"/>
          <a:stretch/>
        </p:blipFill>
        <p:spPr>
          <a:xfrm>
            <a:off x="6381097" y="1120862"/>
            <a:ext cx="1685470" cy="1347665"/>
          </a:xfrm>
          <a:prstGeom prst="rect">
            <a:avLst/>
          </a:prstGeom>
        </p:spPr>
      </p:pic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1637DD7B-948C-483E-BEEE-218A170264FA}"/>
              </a:ext>
            </a:extLst>
          </p:cNvPr>
          <p:cNvSpPr/>
          <p:nvPr/>
        </p:nvSpPr>
        <p:spPr>
          <a:xfrm>
            <a:off x="6720576" y="3441167"/>
            <a:ext cx="2077408" cy="50997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B8D71CD0-0C48-45E0-82C9-D148F19488CF}"/>
              </a:ext>
            </a:extLst>
          </p:cNvPr>
          <p:cNvSpPr/>
          <p:nvPr/>
        </p:nvSpPr>
        <p:spPr>
          <a:xfrm>
            <a:off x="9238805" y="3460189"/>
            <a:ext cx="2608081" cy="444107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8B79B54-0ACD-453B-9672-0B98D4656AB8}"/>
              </a:ext>
            </a:extLst>
          </p:cNvPr>
          <p:cNvSpPr/>
          <p:nvPr/>
        </p:nvSpPr>
        <p:spPr>
          <a:xfrm>
            <a:off x="9232557" y="4135531"/>
            <a:ext cx="2731217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414D6C01-D038-476A-9AB1-D74E4E30D400}"/>
              </a:ext>
            </a:extLst>
          </p:cNvPr>
          <p:cNvSpPr/>
          <p:nvPr/>
        </p:nvSpPr>
        <p:spPr>
          <a:xfrm>
            <a:off x="6635711" y="4153109"/>
            <a:ext cx="2366804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50F1587-4FFF-460D-9BBA-9876B29A07FE}"/>
              </a:ext>
            </a:extLst>
          </p:cNvPr>
          <p:cNvSpPr/>
          <p:nvPr/>
        </p:nvSpPr>
        <p:spPr>
          <a:xfrm>
            <a:off x="6645557" y="4682656"/>
            <a:ext cx="2366804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FA9D253-FAD9-46BB-9EA6-6A352F4B32D2}"/>
              </a:ext>
            </a:extLst>
          </p:cNvPr>
          <p:cNvSpPr/>
          <p:nvPr/>
        </p:nvSpPr>
        <p:spPr>
          <a:xfrm>
            <a:off x="6635711" y="5270354"/>
            <a:ext cx="2366804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2E68EB9-60DC-4D71-BAAD-0E6AAE3E20A9}"/>
              </a:ext>
            </a:extLst>
          </p:cNvPr>
          <p:cNvSpPr/>
          <p:nvPr/>
        </p:nvSpPr>
        <p:spPr>
          <a:xfrm>
            <a:off x="6645557" y="5803103"/>
            <a:ext cx="2366804" cy="35153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GB" kern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0" name="Graphic 89" descr="Teacher">
            <a:extLst>
              <a:ext uri="{FF2B5EF4-FFF2-40B4-BE49-F238E27FC236}">
                <a16:creationId xmlns:a16="http://schemas.microsoft.com/office/drawing/2014/main" id="{549CB14A-7E58-434E-8374-AD8EAF3B778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1906" y="341725"/>
            <a:ext cx="743920" cy="764230"/>
          </a:xfrm>
          <a:prstGeom prst="rect">
            <a:avLst/>
          </a:prstGeom>
        </p:spPr>
      </p:pic>
      <p:sp>
        <p:nvSpPr>
          <p:cNvPr id="91" name="Speech Bubble: Rectangle with Corners Rounded 90">
            <a:hlinkClick r:id="" action="ppaction://noaction">
              <a:snd r:embed="rId32" name="Add_W11F_1.4.wav"/>
            </a:hlinkClick>
            <a:extLst>
              <a:ext uri="{FF2B5EF4-FFF2-40B4-BE49-F238E27FC236}">
                <a16:creationId xmlns:a16="http://schemas.microsoft.com/office/drawing/2014/main" id="{077172A1-608F-4654-A36F-A902A395F025}"/>
              </a:ext>
            </a:extLst>
          </p:cNvPr>
          <p:cNvSpPr/>
          <p:nvPr/>
        </p:nvSpPr>
        <p:spPr>
          <a:xfrm>
            <a:off x="1355915" y="507626"/>
            <a:ext cx="3558508" cy="347369"/>
          </a:xfrm>
          <a:prstGeom prst="wedgeRoundRectCallout">
            <a:avLst>
              <a:gd name="adj1" fmla="val -55487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 les phrases. Qui a quoi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2" name="Speech Bubble: Rectangle with Corners Rounded 91">
            <a:hlinkClick r:id="" action="ppaction://noaction">
              <a:snd r:embed="rId33" name="Add_W11F_1.5.wav"/>
            </a:hlinkClick>
            <a:extLst>
              <a:ext uri="{FF2B5EF4-FFF2-40B4-BE49-F238E27FC236}">
                <a16:creationId xmlns:a16="http://schemas.microsoft.com/office/drawing/2014/main" id="{3F8F4128-D39F-4836-9973-C5D6F2F6628E}"/>
              </a:ext>
            </a:extLst>
          </p:cNvPr>
          <p:cNvSpPr/>
          <p:nvPr/>
        </p:nvSpPr>
        <p:spPr>
          <a:xfrm>
            <a:off x="5222425" y="476143"/>
            <a:ext cx="3558508" cy="347369"/>
          </a:xfrm>
          <a:prstGeom prst="wedgeRoundRectCallout">
            <a:avLst>
              <a:gd name="adj1" fmla="val -55487"/>
              <a:gd name="adj2" fmla="val 1815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deux </a:t>
            </a: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listes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000" b="0" i="0" u="none" strike="noStrike" kern="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anglais</a:t>
            </a:r>
            <a:r>
              <a:rPr kumimoji="0" lang="en-GB" sz="2000" b="0" i="0" u="none" strike="noStrike" kern="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21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dd_W11F_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dd_W11F_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dd_W11F_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dd_W11F_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dd_W11F_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dd_W11F_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dd_W11F_1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dd_W11F_1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dd_W11F_1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81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455260" y="14280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41479D-D8FE-4504-80A5-14C4487B82F4}"/>
              </a:ext>
            </a:extLst>
          </p:cNvPr>
          <p:cNvSpPr txBox="1"/>
          <p:nvPr/>
        </p:nvSpPr>
        <p:spPr>
          <a:xfrm>
            <a:off x="371517" y="1497173"/>
            <a:ext cx="5303520" cy="206210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1)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petit…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E9D20F-A90D-4E73-9952-8DB189AA66DA}"/>
              </a:ext>
            </a:extLst>
          </p:cNvPr>
          <p:cNvSpPr txBox="1"/>
          <p:nvPr/>
        </p:nvSpPr>
        <p:spPr>
          <a:xfrm>
            <a:off x="5979086" y="1497173"/>
            <a:ext cx="5303520" cy="2554545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B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C202C917-E19D-4F92-B0AD-A2C8BFC43BF0}"/>
              </a:ext>
            </a:extLst>
          </p:cNvPr>
          <p:cNvSpPr/>
          <p:nvPr/>
        </p:nvSpPr>
        <p:spPr>
          <a:xfrm>
            <a:off x="1890353" y="3519042"/>
            <a:ext cx="3645877" cy="1006827"/>
          </a:xfrm>
          <a:prstGeom prst="wedgeRoundRectCallout">
            <a:avLst>
              <a:gd name="adj1" fmla="val -41049"/>
              <a:gd name="adj2" fmla="val 12412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petit…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7EC62D95-B010-44DB-A5A8-C3B058D22B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359" y="4717294"/>
            <a:ext cx="1356293" cy="1356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E38315-6AF7-434C-8B90-CE879CFDD306}"/>
              </a:ext>
            </a:extLst>
          </p:cNvPr>
          <p:cNvSpPr txBox="1"/>
          <p:nvPr/>
        </p:nvSpPr>
        <p:spPr>
          <a:xfrm>
            <a:off x="6142380" y="221768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chambre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| 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espace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73A8D0D9-4E09-4E9D-9EF6-767A5D75A069}"/>
              </a:ext>
            </a:extLst>
          </p:cNvPr>
          <p:cNvSpPr/>
          <p:nvPr/>
        </p:nvSpPr>
        <p:spPr>
          <a:xfrm>
            <a:off x="5884881" y="3519042"/>
            <a:ext cx="3645877" cy="1006827"/>
          </a:xfrm>
          <a:prstGeom prst="wedgeRoundRectCallout">
            <a:avLst>
              <a:gd name="adj1" fmla="val 57092"/>
              <a:gd name="adj2" fmla="val 92532"/>
              <a:gd name="adj3" fmla="val 16667"/>
            </a:avLst>
          </a:prstGeom>
          <a:solidFill>
            <a:srgbClr val="002060"/>
          </a:solidFill>
          <a:ln w="25400" cap="flat" cmpd="sng" algn="ctr">
            <a:solidFill>
              <a:srgbClr val="FF006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Ils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ont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petit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espace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8" name="Graphic 47" descr="User">
            <a:extLst>
              <a:ext uri="{FF2B5EF4-FFF2-40B4-BE49-F238E27FC236}">
                <a16:creationId xmlns:a16="http://schemas.microsoft.com/office/drawing/2014/main" id="{BFFC8403-CE34-4B1F-BBE9-41A5E1B6B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5896" y="4525869"/>
            <a:ext cx="1356293" cy="1356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DEEA88-1D37-47AA-97F6-245DF3608B85}"/>
              </a:ext>
            </a:extLst>
          </p:cNvPr>
          <p:cNvSpPr txBox="1"/>
          <p:nvPr/>
        </p:nvSpPr>
        <p:spPr>
          <a:xfrm>
            <a:off x="321951" y="296658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>
                <a:solidFill>
                  <a:srgbClr val="002060"/>
                </a:solidFill>
                <a:latin typeface="Ink Free" panose="03080402000500000000" pitchFamily="66" charset="0"/>
              </a:rPr>
              <a:t>They have a small space.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31C87B-C8C5-41E6-BAFD-804B714B0BA9}"/>
              </a:ext>
            </a:extLst>
          </p:cNvPr>
          <p:cNvSpPr txBox="1"/>
          <p:nvPr/>
        </p:nvSpPr>
        <p:spPr>
          <a:xfrm>
            <a:off x="-49339" y="2612166"/>
            <a:ext cx="1356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002060"/>
                </a:solidFill>
                <a:sym typeface="Wingdings" panose="05000000000000000000" pitchFamily="2" charset="2"/>
              </a:rPr>
              <a:t></a:t>
            </a:r>
            <a:endParaRPr lang="en-GB" sz="54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49E2B0-878F-4438-8344-2372796CB6E5}"/>
              </a:ext>
            </a:extLst>
          </p:cNvPr>
          <p:cNvSpPr txBox="1"/>
          <p:nvPr/>
        </p:nvSpPr>
        <p:spPr>
          <a:xfrm>
            <a:off x="1308872" y="5302111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Ink Free" panose="03080402000500000000" pitchFamily="66" charset="0"/>
              </a:rPr>
              <a:t>A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7A44FC-C9EF-495F-83C5-96FB96AD563E}"/>
              </a:ext>
            </a:extLst>
          </p:cNvPr>
          <p:cNvSpPr txBox="1"/>
          <p:nvPr/>
        </p:nvSpPr>
        <p:spPr>
          <a:xfrm>
            <a:off x="10134666" y="5114642"/>
            <a:ext cx="439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Ink Free" panose="03080402000500000000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3F8E3A-982C-4A0F-A595-CAEEAEAF6B27}"/>
              </a:ext>
            </a:extLst>
          </p:cNvPr>
          <p:cNvSpPr txBox="1"/>
          <p:nvPr/>
        </p:nvSpPr>
        <p:spPr>
          <a:xfrm>
            <a:off x="172950" y="606409"/>
            <a:ext cx="5529704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1)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beau…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2) Nous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vieille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3) Nous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grand 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4)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excellent 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5)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petite…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3EC142-19CC-4807-B5CD-5492DB61E7E2}"/>
              </a:ext>
            </a:extLst>
          </p:cNvPr>
          <p:cNvSpPr txBox="1"/>
          <p:nvPr/>
        </p:nvSpPr>
        <p:spPr>
          <a:xfrm>
            <a:off x="5968617" y="584074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B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9">
            <a:extLst>
              <a:ext uri="{FF2B5EF4-FFF2-40B4-BE49-F238E27FC236}">
                <a16:creationId xmlns:a16="http://schemas.microsoft.com/office/drawing/2014/main" id="{623B9C5E-D575-4165-AEEB-7C9E7D46C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02908"/>
              </p:ext>
            </p:extLst>
          </p:nvPr>
        </p:nvGraphicFramePr>
        <p:xfrm>
          <a:off x="5968617" y="1274936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bureau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livre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chambre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espace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chaise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232168" y="2072062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They have a beautiful desk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172950" y="306167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We have an old lamp.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186457" y="405128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We have a big space.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105857" y="504090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They have an excellent computer.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172950" y="600895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They have a small window.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6400800" y="1510649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400799" y="2482217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733103" y="3473072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8574731" y="4479488"/>
            <a:ext cx="1960747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8733102" y="5537518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05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9CE17E77-FB76-4869-B254-5C762A5EDD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379932"/>
              </p:ext>
            </p:extLst>
          </p:nvPr>
        </p:nvGraphicFramePr>
        <p:xfrm>
          <a:off x="6096000" y="1202345"/>
          <a:ext cx="4746388" cy="4995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194">
                  <a:extLst>
                    <a:ext uri="{9D8B030D-6E8A-4147-A177-3AD203B41FA5}">
                      <a16:colId xmlns:a16="http://schemas.microsoft.com/office/drawing/2014/main" val="1481879680"/>
                    </a:ext>
                  </a:extLst>
                </a:gridCol>
                <a:gridCol w="2373194">
                  <a:extLst>
                    <a:ext uri="{9D8B030D-6E8A-4147-A177-3AD203B41FA5}">
                      <a16:colId xmlns:a16="http://schemas.microsoft.com/office/drawing/2014/main" val="1896653279"/>
                    </a:ext>
                  </a:extLst>
                </a:gridCol>
              </a:tblGrid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jardin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146705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espace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chambre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05389894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animal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lampe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8257582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fenêtre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ordinateur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66822648"/>
                  </a:ext>
                </a:extLst>
              </a:tr>
              <a:tr h="99912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table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bureau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45377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54F6EC0C-683D-4305-A160-3E9E3CCC52D0}"/>
              </a:ext>
            </a:extLst>
          </p:cNvPr>
          <p:cNvSpPr txBox="1"/>
          <p:nvPr/>
        </p:nvSpPr>
        <p:spPr>
          <a:xfrm>
            <a:off x="293970" y="564195"/>
            <a:ext cx="5529704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B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1) Nous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belle…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2)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joli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3)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Ils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ont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nouvelle…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4) </a:t>
            </a:r>
            <a:r>
              <a:rPr lang="en-GB" sz="27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Nous </a:t>
            </a:r>
            <a:r>
              <a:rPr lang="en-GB" sz="27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27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7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une</a:t>
            </a:r>
            <a:r>
              <a:rPr lang="en-GB" sz="27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7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mauvaise</a:t>
            </a:r>
            <a:r>
              <a:rPr lang="en-GB" sz="27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5) Nous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avons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un </a:t>
            </a: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vieux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</a:t>
            </a:r>
          </a:p>
          <a:p>
            <a:pPr>
              <a:defRPr/>
            </a:pP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………………………………..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143" y="1135676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31E0B552-DDB2-4DD3-8E62-31B5BEA36F69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B41E0F-2360-42CC-8E90-847D522C9981}"/>
              </a:ext>
            </a:extLst>
          </p:cNvPr>
          <p:cNvSpPr txBox="1"/>
          <p:nvPr/>
        </p:nvSpPr>
        <p:spPr>
          <a:xfrm>
            <a:off x="5918943" y="523659"/>
            <a:ext cx="5096789" cy="6001643"/>
          </a:xfrm>
          <a:prstGeom prst="rect">
            <a:avLst/>
          </a:prstGeom>
          <a:noFill/>
          <a:ln w="28575">
            <a:solidFill>
              <a:srgbClr val="4472C4">
                <a:lumMod val="50000"/>
              </a:srgbClr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kern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Personne</a:t>
            </a:r>
            <a:r>
              <a:rPr lang="en-GB" sz="3200" kern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A</a:t>
            </a: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endParaRPr lang="en-GB" sz="3200" kern="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6461F-2DB6-4354-925C-D790BC5E8842}"/>
              </a:ext>
            </a:extLst>
          </p:cNvPr>
          <p:cNvSpPr txBox="1"/>
          <p:nvPr/>
        </p:nvSpPr>
        <p:spPr>
          <a:xfrm>
            <a:off x="172950" y="60854"/>
            <a:ext cx="4929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677AEF-455E-4CA6-BCBC-7FC8D6D77E60}"/>
              </a:ext>
            </a:extLst>
          </p:cNvPr>
          <p:cNvSpPr txBox="1"/>
          <p:nvPr/>
        </p:nvSpPr>
        <p:spPr>
          <a:xfrm>
            <a:off x="225622" y="2033818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We have a beautiful house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912721-3B4E-483E-9F9F-0B7703A7E629}"/>
              </a:ext>
            </a:extLst>
          </p:cNvPr>
          <p:cNvSpPr txBox="1"/>
          <p:nvPr/>
        </p:nvSpPr>
        <p:spPr>
          <a:xfrm>
            <a:off x="273626" y="302171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They have a pretty space.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5F55D1-5D91-4D8D-B1F6-08B1A991D5C4}"/>
              </a:ext>
            </a:extLst>
          </p:cNvPr>
          <p:cNvSpPr txBox="1"/>
          <p:nvPr/>
        </p:nvSpPr>
        <p:spPr>
          <a:xfrm>
            <a:off x="273626" y="3977634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They have a new lamp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9740BB-6A11-422C-A746-78FDFF529E91}"/>
              </a:ext>
            </a:extLst>
          </p:cNvPr>
          <p:cNvSpPr txBox="1"/>
          <p:nvPr/>
        </p:nvSpPr>
        <p:spPr>
          <a:xfrm>
            <a:off x="219668" y="493355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We have a bad window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B37D53-56C0-4C77-95C4-0824A98DB2B4}"/>
              </a:ext>
            </a:extLst>
          </p:cNvPr>
          <p:cNvSpPr txBox="1"/>
          <p:nvPr/>
        </p:nvSpPr>
        <p:spPr>
          <a:xfrm>
            <a:off x="273626" y="5921450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FF0066"/>
                </a:solidFill>
                <a:latin typeface="Ink Free" panose="03080402000500000000" pitchFamily="66" charset="0"/>
              </a:rPr>
              <a:t>We have an old desk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F23AEC-27EB-42BF-83C9-2DE3D0FD6A5F}"/>
              </a:ext>
            </a:extLst>
          </p:cNvPr>
          <p:cNvSpPr/>
          <p:nvPr/>
        </p:nvSpPr>
        <p:spPr>
          <a:xfrm>
            <a:off x="8879607" y="1510649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C865990-F13C-4922-AC8B-BBF0CC9E51E7}"/>
              </a:ext>
            </a:extLst>
          </p:cNvPr>
          <p:cNvSpPr/>
          <p:nvPr/>
        </p:nvSpPr>
        <p:spPr>
          <a:xfrm>
            <a:off x="6513670" y="2460302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B433D14-0A97-4DE4-9A5D-ED78A3B7A872}"/>
              </a:ext>
            </a:extLst>
          </p:cNvPr>
          <p:cNvSpPr/>
          <p:nvPr/>
        </p:nvSpPr>
        <p:spPr>
          <a:xfrm>
            <a:off x="8879609" y="3429000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7E7F2CA-36CB-410A-AA01-09561C83BB83}"/>
              </a:ext>
            </a:extLst>
          </p:cNvPr>
          <p:cNvSpPr/>
          <p:nvPr/>
        </p:nvSpPr>
        <p:spPr>
          <a:xfrm>
            <a:off x="6513669" y="4458311"/>
            <a:ext cx="1546930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A35531C-ED90-45C5-BF5C-2A08AF87B6D2}"/>
              </a:ext>
            </a:extLst>
          </p:cNvPr>
          <p:cNvSpPr/>
          <p:nvPr/>
        </p:nvSpPr>
        <p:spPr>
          <a:xfrm>
            <a:off x="8879608" y="5456773"/>
            <a:ext cx="1546929" cy="561413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74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596956" y="48878"/>
            <a:ext cx="55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cinq phrases.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25005" y="-30756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2342215-80DB-4517-9228-BD0E4CFE1F66}"/>
              </a:ext>
            </a:extLst>
          </p:cNvPr>
          <p:cNvSpPr txBox="1"/>
          <p:nvPr/>
        </p:nvSpPr>
        <p:spPr>
          <a:xfrm>
            <a:off x="123171" y="820707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N_____ a_________ u__ p_______ e________.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Google Shape;167;p2">
            <a:extLst>
              <a:ext uri="{FF2B5EF4-FFF2-40B4-BE49-F238E27FC236}">
                <a16:creationId xmlns:a16="http://schemas.microsoft.com/office/drawing/2014/main" id="{1A1F0CEE-E3D7-457C-B765-E85788CEE1C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DD2080-18A7-4F0C-BDA8-12D5C8CC799B}"/>
              </a:ext>
            </a:extLst>
          </p:cNvPr>
          <p:cNvSpPr txBox="1"/>
          <p:nvPr/>
        </p:nvSpPr>
        <p:spPr>
          <a:xfrm>
            <a:off x="614260" y="131308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Ink Free" panose="03080402000500000000" pitchFamily="66" charset="0"/>
              </a:rPr>
              <a:t>We have a small space.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B28E1D-7C9B-42ED-B521-AC962F020708}"/>
              </a:ext>
            </a:extLst>
          </p:cNvPr>
          <p:cNvSpPr txBox="1"/>
          <p:nvPr/>
        </p:nvSpPr>
        <p:spPr>
          <a:xfrm>
            <a:off x="123171" y="1968979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I_____ o_________ u__ q_______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E1374A-41A3-4A69-84F5-36472FB01A96}"/>
              </a:ext>
            </a:extLst>
          </p:cNvPr>
          <p:cNvSpPr txBox="1"/>
          <p:nvPr/>
        </p:nvSpPr>
        <p:spPr>
          <a:xfrm>
            <a:off x="614260" y="2461357"/>
            <a:ext cx="809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Ink Free" panose="03080402000500000000" pitchFamily="66" charset="0"/>
              </a:rPr>
              <a:t>They (m, mixed) have an important question.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F9DA89-31A7-44EA-81D1-3C6369436575}"/>
              </a:ext>
            </a:extLst>
          </p:cNvPr>
          <p:cNvSpPr txBox="1"/>
          <p:nvPr/>
        </p:nvSpPr>
        <p:spPr>
          <a:xfrm>
            <a:off x="123171" y="3153323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E_____ o_________ u__ b_______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________.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68C33C-6422-45FA-8223-E14E3E64F562}"/>
              </a:ext>
            </a:extLst>
          </p:cNvPr>
          <p:cNvSpPr txBox="1"/>
          <p:nvPr/>
        </p:nvSpPr>
        <p:spPr>
          <a:xfrm>
            <a:off x="614260" y="3645701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Ink Free" panose="03080402000500000000" pitchFamily="66" charset="0"/>
              </a:rPr>
              <a:t>They (f) have a good idea.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3AB2C2-0149-4EBA-B5AD-824BD42A68E5}"/>
              </a:ext>
            </a:extLst>
          </p:cNvPr>
          <p:cNvSpPr txBox="1"/>
          <p:nvPr/>
        </p:nvSpPr>
        <p:spPr>
          <a:xfrm>
            <a:off x="123171" y="4563205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N_____ a_________ u__ p_______ d________.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AD4285-2475-40C2-881E-6C3824860C1D}"/>
              </a:ext>
            </a:extLst>
          </p:cNvPr>
          <p:cNvSpPr txBox="1"/>
          <p:nvPr/>
        </p:nvSpPr>
        <p:spPr>
          <a:xfrm>
            <a:off x="614260" y="5055583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Ink Free" panose="03080402000500000000" pitchFamily="66" charset="0"/>
              </a:rPr>
              <a:t>We have a difficult problem.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BBC950-BC94-4750-8EC3-CA0D8EF5F935}"/>
              </a:ext>
            </a:extLst>
          </p:cNvPr>
          <p:cNvSpPr txBox="1"/>
          <p:nvPr/>
        </p:nvSpPr>
        <p:spPr>
          <a:xfrm>
            <a:off x="123171" y="5711477"/>
            <a:ext cx="899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E_____ o_________ u__ n_______ s________.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84C536-5830-404F-B84B-EB74FD8A614B}"/>
              </a:ext>
            </a:extLst>
          </p:cNvPr>
          <p:cNvSpPr txBox="1"/>
          <p:nvPr/>
        </p:nvSpPr>
        <p:spPr>
          <a:xfrm>
            <a:off x="614260" y="6203855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rgbClr val="002060"/>
                </a:solidFill>
                <a:latin typeface="Ink Free" panose="03080402000500000000" pitchFamily="66" charset="0"/>
              </a:rPr>
              <a:t>They (f) have a new solution.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25C7819-44E4-4F7D-925C-73081274C432}"/>
              </a:ext>
            </a:extLst>
          </p:cNvPr>
          <p:cNvSpPr txBox="1"/>
          <p:nvPr/>
        </p:nvSpPr>
        <p:spPr>
          <a:xfrm>
            <a:off x="123166" y="794740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vons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un peti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space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D7939C-D5B1-41D1-9FA2-AD69B719236F}"/>
              </a:ext>
            </a:extLst>
          </p:cNvPr>
          <p:cNvSpPr txBox="1"/>
          <p:nvPr/>
        </p:nvSpPr>
        <p:spPr>
          <a:xfrm>
            <a:off x="123166" y="1957063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Il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nt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question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6FC96D-F9B3-4D9F-906D-8A3F1DC09F6C}"/>
              </a:ext>
            </a:extLst>
          </p:cNvPr>
          <p:cNvSpPr txBox="1"/>
          <p:nvPr/>
        </p:nvSpPr>
        <p:spPr>
          <a:xfrm>
            <a:off x="123167" y="3137902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Elle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nt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bonne idée.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EC508F8-2B41-44F0-BAFD-CE39960E9D28}"/>
              </a:ext>
            </a:extLst>
          </p:cNvPr>
          <p:cNvSpPr txBox="1"/>
          <p:nvPr/>
        </p:nvSpPr>
        <p:spPr>
          <a:xfrm>
            <a:off x="123168" y="4563205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Nou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vons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problème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difficile.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07C70AE-3761-4E32-90C5-094F533442C4}"/>
              </a:ext>
            </a:extLst>
          </p:cNvPr>
          <p:cNvSpPr txBox="1"/>
          <p:nvPr/>
        </p:nvSpPr>
        <p:spPr>
          <a:xfrm>
            <a:off x="123168" y="5713709"/>
            <a:ext cx="8997739" cy="523220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Elle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 nouvelle solution.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31" grpId="0"/>
      <p:bldP spid="32" grpId="0"/>
      <p:bldP spid="35" grpId="0"/>
      <p:bldP spid="36" grpId="0"/>
      <p:bldP spid="39" grpId="0"/>
      <p:bldP spid="40" grpId="0"/>
      <p:bldP spid="41" grpId="0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061068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well-behaved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ill, sick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we 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slow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clean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old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at the house of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bad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beautiful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good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good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they (f)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beautiful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26938" y="62489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l’espace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belle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bon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bonne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mauvais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nouveau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nouvelle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vieux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vieille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chez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propre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très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jeune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sommes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sage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triste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malade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6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6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6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6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6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6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6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5528</TotalTime>
  <Words>2116</Words>
  <Application>Microsoft Office PowerPoint</Application>
  <PresentationFormat>Widescreen</PresentationFormat>
  <Paragraphs>420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Ink Free</vt:lpstr>
      <vt:lpstr>Modern Love</vt:lpstr>
      <vt:lpstr>Montserrat Medium</vt:lpstr>
      <vt:lpstr>Segoe Script</vt:lpstr>
      <vt:lpstr>Symbol</vt:lpstr>
      <vt:lpstr>Wingdings</vt:lpstr>
      <vt:lpstr>1_Office Theme</vt:lpstr>
      <vt:lpstr>2_Office Theme</vt:lpstr>
      <vt:lpstr>Office Theme</vt:lpstr>
      <vt:lpstr>Saying what I and others have </vt:lpstr>
      <vt:lpstr>Adjectives before the noun</vt:lpstr>
      <vt:lpstr>Follow up 1</vt:lpstr>
      <vt:lpstr>Follow up 2:</vt:lpstr>
      <vt:lpstr>Follow up 3: </vt:lpstr>
      <vt:lpstr>parler</vt:lpstr>
      <vt:lpstr>parler</vt:lpstr>
      <vt:lpstr>Follow up 4: </vt:lpstr>
      <vt:lpstr>vocabulaire</vt:lpstr>
      <vt:lpstr>parler</vt:lpstr>
      <vt:lpstr>parler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146</cp:revision>
  <dcterms:created xsi:type="dcterms:W3CDTF">2021-06-12T06:20:35Z</dcterms:created>
  <dcterms:modified xsi:type="dcterms:W3CDTF">2023-09-29T09:09:43Z</dcterms:modified>
</cp:coreProperties>
</file>