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6"/>
  </p:notesMasterIdLst>
  <p:sldIdLst>
    <p:sldId id="257" r:id="rId4"/>
    <p:sldId id="601" r:id="rId5"/>
    <p:sldId id="778" r:id="rId6"/>
    <p:sldId id="774" r:id="rId7"/>
    <p:sldId id="508" r:id="rId8"/>
    <p:sldId id="520" r:id="rId9"/>
    <p:sldId id="777" r:id="rId10"/>
    <p:sldId id="365" r:id="rId11"/>
    <p:sldId id="357" r:id="rId12"/>
    <p:sldId id="776" r:id="rId13"/>
    <p:sldId id="775" r:id="rId14"/>
    <p:sldId id="5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26859D"/>
    <a:srgbClr val="786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34430" autoAdjust="0"/>
  </p:normalViewPr>
  <p:slideViewPr>
    <p:cSldViewPr snapToGrid="0">
      <p:cViewPr varScale="1">
        <p:scale>
          <a:sx n="35" d="100"/>
          <a:sy n="35" d="100"/>
        </p:scale>
        <p:origin x="337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and are available under a Creative Commons license, no</a:t>
            </a:r>
          </a:p>
          <a:p>
            <a:pPr marL="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attribution required.</a:t>
            </a:r>
            <a:endParaRPr lang="en-GB" sz="18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endParaRPr lang="en-GB" sz="1800" b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0" indent="-216000"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revisit liaison </a:t>
            </a:r>
            <a:endParaRPr lang="it-IT" sz="2000" b="0" i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0" indent="-216000">
              <a:lnSpc>
                <a:spcPct val="100000"/>
              </a:lnSpc>
            </a:pPr>
            <a:endParaRPr lang="it-IT" sz="2000" b="1" strike="noStrike" spc="-1" dirty="0">
              <a:solidFill>
                <a:srgbClr val="FF0066"/>
              </a:solidFill>
              <a:latin typeface="Century Gothic"/>
              <a:ea typeface="Century Gothic"/>
            </a:endParaRPr>
          </a:p>
          <a:p>
            <a:pPr marL="0" indent="-216000"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Vocabulary </a:t>
            </a:r>
            <a:r>
              <a:rPr lang="it-IT" sz="2000" b="0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(new words in </a:t>
            </a:r>
            <a:r>
              <a:rPr lang="it-IT" sz="2000" b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bold</a:t>
            </a:r>
            <a:r>
              <a:rPr lang="it-IT" sz="2000" b="0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): </a:t>
            </a:r>
            <a:r>
              <a:rPr lang="fr-FR" sz="2000" b="1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ont</a:t>
            </a:r>
            <a:r>
              <a:rPr lang="fr-FR" sz="2000" b="0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 [8] ils [13] elles [38] bureau [273] chaise [3419] chose [125] </a:t>
            </a:r>
            <a:r>
              <a:rPr lang="fr-FR" sz="2000" b="1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espace </a:t>
            </a:r>
            <a:r>
              <a:rPr lang="fr-FR" sz="2000" b="0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[870] </a:t>
            </a:r>
            <a:r>
              <a:rPr lang="fr-FR" sz="2000" b="1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fenêtre</a:t>
            </a:r>
            <a:r>
              <a:rPr lang="fr-FR" sz="2000" b="0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 [1601] </a:t>
            </a:r>
            <a:r>
              <a:rPr lang="fr-FR" sz="2000" b="1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jardin</a:t>
            </a:r>
            <a:r>
              <a:rPr lang="fr-FR" sz="2000" b="0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 [2284] idée [239] </a:t>
            </a:r>
            <a:r>
              <a:rPr lang="fr-FR" sz="2000" b="1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lampe</a:t>
            </a:r>
            <a:r>
              <a:rPr lang="fr-FR" sz="2000" b="0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 [4699] ordinateur [2201] </a:t>
            </a:r>
            <a:r>
              <a:rPr lang="fr-FR" sz="2000" b="1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salle</a:t>
            </a:r>
            <a:r>
              <a:rPr lang="fr-FR" sz="2000" b="0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 [812] </a:t>
            </a:r>
            <a:r>
              <a:rPr lang="fr-FR" sz="2000" b="1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beau belle </a:t>
            </a:r>
            <a:r>
              <a:rPr lang="fr-FR" sz="2000" b="0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[393] </a:t>
            </a:r>
            <a:r>
              <a:rPr lang="fr-FR" sz="2000" b="1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bon bonne </a:t>
            </a:r>
            <a:r>
              <a:rPr lang="fr-FR" sz="2000" b="0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[94] </a:t>
            </a:r>
            <a:r>
              <a:rPr lang="fr-FR" sz="2000" b="1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mauvais</a:t>
            </a:r>
            <a:r>
              <a:rPr lang="fr-FR" sz="2000" b="0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 [274] </a:t>
            </a:r>
            <a:r>
              <a:rPr lang="fr-FR" sz="2000" b="1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nouveau nouvelle </a:t>
            </a:r>
            <a:r>
              <a:rPr lang="fr-FR" sz="2000" b="0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[52] </a:t>
            </a:r>
            <a:r>
              <a:rPr lang="fr-FR" sz="2000" b="1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vieux vielle </a:t>
            </a:r>
            <a:r>
              <a:rPr lang="fr-FR" sz="2000" b="0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[671] de</a:t>
            </a:r>
            <a:r>
              <a:rPr lang="fr-FR" sz="2000" b="0" i="1" strike="noStrike" spc="-1" baseline="30000" dirty="0">
                <a:solidFill>
                  <a:srgbClr val="FF0066"/>
                </a:solidFill>
                <a:latin typeface="Century Gothic"/>
                <a:ea typeface="Century Gothic"/>
              </a:rPr>
              <a:t>2 </a:t>
            </a:r>
            <a:r>
              <a:rPr lang="fr-FR" sz="2000" b="0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[2] beaucoup de [150] </a:t>
            </a:r>
            <a:r>
              <a:rPr lang="fr-FR" sz="2000" b="1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chez</a:t>
            </a:r>
            <a:r>
              <a:rPr lang="fr-FR" sz="2000" b="0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 [206] </a:t>
            </a:r>
          </a:p>
          <a:p>
            <a:pPr marL="0" indent="-216000">
              <a:lnSpc>
                <a:spcPct val="100000"/>
              </a:lnSpc>
            </a:pPr>
            <a:endParaRPr lang="en-GB" sz="1800" dirty="0">
              <a:solidFill>
                <a:srgbClr val="FF0066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indent="-216000">
              <a:lnSpc>
                <a:spcPct val="100000"/>
              </a:lnSpc>
            </a:pPr>
            <a:r>
              <a:rPr lang="en-GB" sz="18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Revisit 1</a:t>
            </a:r>
            <a:r>
              <a:rPr lang="en-GB" sz="1800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lang="fr-FR" sz="1800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avoir [8] j’ai [8] il a [8] elle a [8] un [3] une [3] animal [1002] chambre [633] livre [358] maison [325] professeur/ professeure [110] </a:t>
            </a:r>
            <a:r>
              <a:rPr lang="fr-FR" sz="18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problème </a:t>
            </a:r>
            <a:r>
              <a:rPr lang="fr-FR" sz="1800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[188] </a:t>
            </a:r>
            <a:r>
              <a:rPr lang="fr-FR" sz="18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tâche</a:t>
            </a:r>
            <a:r>
              <a:rPr lang="fr-FR" sz="1800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[887]amusant [4695] différent [350]  idéal [1429] important [215] indépendant [854] lent [2572] </a:t>
            </a:r>
            <a:r>
              <a:rPr lang="fr-FR" sz="18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lourd </a:t>
            </a:r>
            <a:r>
              <a:rPr lang="fr-FR" sz="1800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[1026] parfait [1600] propre1 [237] </a:t>
            </a:r>
            <a:r>
              <a:rPr lang="fr-FR" sz="1800" b="0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sage [2643] strict [1859] </a:t>
            </a:r>
            <a:r>
              <a:rPr lang="fr-FR" sz="18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très [</a:t>
            </a:r>
            <a:r>
              <a:rPr lang="fr-FR" sz="1800" b="0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66] </a:t>
            </a:r>
          </a:p>
          <a:p>
            <a:pPr marL="0" indent="-216000">
              <a:lnSpc>
                <a:spcPct val="100000"/>
              </a:lnSpc>
            </a:pPr>
            <a:r>
              <a:rPr lang="en-GB" sz="18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Revisit 2</a:t>
            </a:r>
            <a:r>
              <a:rPr lang="en-GB" sz="1800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r>
              <a:rPr lang="en-GB" sz="18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fr-FR" sz="1800" b="1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sommes </a:t>
            </a:r>
            <a:r>
              <a:rPr lang="fr-FR" sz="180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[5] </a:t>
            </a:r>
            <a:r>
              <a:rPr lang="fr-FR" sz="1800" b="1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nous </a:t>
            </a:r>
            <a:r>
              <a:rPr lang="fr-FR" sz="180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[31] absent [2016] amusant [4695] calme [1731] content [1841] différent [350] difficile [296] drôle [2166] fort [107] grand [59] jeune [152] lent [2572] malade [1066] méchant [3184] intelligent [2509] indépendant [954] important [215] petit [138] présent [216] prudent [1529] rapide [672] </a:t>
            </a:r>
            <a:r>
              <a:rPr lang="fr-FR" sz="1800" b="1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strict</a:t>
            </a:r>
            <a:r>
              <a:rPr lang="fr-FR" sz="180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[1859] </a:t>
            </a:r>
            <a:r>
              <a:rPr lang="fr-FR" sz="1800" b="1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sage</a:t>
            </a:r>
            <a:r>
              <a:rPr lang="fr-FR" sz="180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[2643] triste [1843] </a:t>
            </a:r>
          </a:p>
          <a:p>
            <a:pPr marL="0" indent="-216000">
              <a:lnSpc>
                <a:spcPct val="100000"/>
              </a:lnSpc>
            </a:pPr>
            <a:endParaRPr lang="en-GB" sz="1600" dirty="0">
              <a:solidFill>
                <a:schemeClr val="dk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dirty="0" err="1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600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600" i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600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indent="-216000">
              <a:lnSpc>
                <a:spcPct val="100000"/>
              </a:lnSpc>
            </a:pPr>
            <a:endParaRPr lang="en-GB" sz="1600" b="0" strike="noStrike" spc="-1" dirty="0">
              <a:solidFill>
                <a:srgbClr val="FF0066"/>
              </a:solidFill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FF0066"/>
                </a:solidFill>
                <a:latin typeface="+mn-lt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FF0066"/>
                </a:solidFill>
                <a:latin typeface="+mn-lt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FF0066"/>
                </a:solidFill>
                <a:latin typeface="+mn-lt"/>
                <a:ea typeface="Calibri"/>
              </a:rPr>
              <a:t> introduced in these resources are given in the SOW and in the resources that first</a:t>
            </a:r>
          </a:p>
          <a:p>
            <a:pPr marL="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FF0066"/>
                </a:solidFill>
                <a:latin typeface="+mn-lt"/>
                <a:ea typeface="Calibri"/>
              </a:rPr>
              <a:t>introduced and formally re-visited those words. </a:t>
            </a:r>
            <a:endParaRPr lang="en-GB" sz="1600" b="0" strike="noStrike" spc="-1" dirty="0">
              <a:solidFill>
                <a:srgbClr val="FF0066"/>
              </a:solidFill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FF0066"/>
                </a:solidFill>
                <a:latin typeface="+mn-lt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FF0066"/>
                </a:solidFill>
                <a:latin typeface="+mn-lt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FF0066"/>
                </a:solidFill>
                <a:latin typeface="+mn-lt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solidFill>
                <a:srgbClr val="FF0066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Handout A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984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Handout B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885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88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F45DDDA-6F8A-47D7-8C4C-20CB2C974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Use this recap before Follow up 1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Timing: 1 minute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to recap the adjectives that go before the noun.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i="0" dirty="0"/>
              <a:t>Procedure</a:t>
            </a:r>
            <a:r>
              <a:rPr lang="en-GB" b="0" i="0" dirty="0"/>
              <a:t>:</a:t>
            </a:r>
            <a:br>
              <a:rPr lang="en-GB" b="0" i="0" dirty="0"/>
            </a:br>
            <a:r>
              <a:rPr lang="en-GB" b="0" i="0" dirty="0"/>
              <a:t>1. Click to present the information.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0" i="0" dirty="0"/>
              <a:t>2. Elicit the English meanings.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380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2 minutes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written recognition of correct adjective placement; to practise liaison with ‘t’.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Clarify the context; Adèle is talking to her cousins Jean-Michel and </a:t>
            </a:r>
            <a:r>
              <a:rPr lang="en-GB" dirty="0" err="1"/>
              <a:t>Clémentine</a:t>
            </a:r>
            <a:r>
              <a:rPr lang="en-GB" dirty="0"/>
              <a:t>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Explain that pupils need to say the sentence putting the adjective in the correct place.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Give pupils 30 seconds to talk to their partner about the first sentence, deciding where the adjective should go.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Elicit their responses. Click to reveal the correct word order and click on the speech bubble to hear the sentence.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0" dirty="0"/>
              <a:t>5.   Repeat steps 3-4 with the remaining sentences. Note: teachers will decide whether to give feedback after each sentence or after pupils have had time to work out and </a:t>
            </a:r>
            <a:r>
              <a:rPr lang="en-US" b="0" dirty="0" err="1"/>
              <a:t>practise</a:t>
            </a:r>
            <a:r>
              <a:rPr lang="en-US" b="0" dirty="0"/>
              <a:t> all the sentences.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5 minutes</a:t>
            </a:r>
            <a:b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</a:b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practise written recognition of 2</a:t>
            </a:r>
            <a:r>
              <a:rPr lang="en-GB" sz="1200" b="0" strike="noStrike" spc="-1" baseline="30000" dirty="0">
                <a:solidFill>
                  <a:srgbClr val="000000"/>
                </a:solidFill>
                <a:latin typeface="+mn-lt"/>
                <a:ea typeface="Calibri"/>
              </a:rPr>
              <a:t>nd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and 3</a:t>
            </a:r>
            <a:r>
              <a:rPr lang="en-GB" sz="1200" b="0" strike="noStrike" spc="-1" baseline="30000" dirty="0">
                <a:solidFill>
                  <a:srgbClr val="000000"/>
                </a:solidFill>
                <a:latin typeface="+mn-lt"/>
                <a:ea typeface="Calibri"/>
              </a:rPr>
              <a:t>rd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person plural forms of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avoir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and several nouns and prenominal adjectives.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Read the title and instructions and ensure the task scenario is understood. Adèle and Pierre think they don’t have enough space at home, compared to their cousins.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Complete the first one as an example with the class.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Pupils decide from the form of </a:t>
            </a:r>
            <a:r>
              <a:rPr lang="en-GB" sz="1200" b="0" i="1" strike="noStrike" spc="-1" dirty="0" err="1">
                <a:latin typeface="Arial"/>
              </a:rPr>
              <a:t>avoir</a:t>
            </a:r>
            <a:r>
              <a:rPr lang="en-GB" sz="1200" b="0" strike="noStrike" spc="-1" dirty="0">
                <a:latin typeface="Arial"/>
              </a:rPr>
              <a:t> if Adèle is saying ‘we’ or ‘they’ have.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They then write the </a:t>
            </a:r>
            <a:r>
              <a:rPr lang="en-GB" sz="1200" b="0" strike="noStrike" spc="-1" dirty="0" err="1">
                <a:latin typeface="Arial"/>
              </a:rPr>
              <a:t>noun+adjective</a:t>
            </a:r>
            <a:r>
              <a:rPr lang="en-GB" sz="1200" b="0" strike="noStrike" spc="-1" dirty="0">
                <a:latin typeface="Arial"/>
              </a:rPr>
              <a:t> in English in the correct column (of a table that they draw in their books).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correct.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Pupils complete items 2 – 9.  Click to provide feedback on each item.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If desired, click on each sentence to hear it pronounced.</a:t>
            </a:r>
          </a:p>
          <a:p>
            <a:pPr marL="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None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407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b="1" dirty="0">
                <a:solidFill>
                  <a:schemeClr val="accent5">
                    <a:lumMod val="50000"/>
                  </a:schemeClr>
                </a:solidFill>
              </a:rPr>
              <a:t>Timing:</a:t>
            </a:r>
            <a:r>
              <a:rPr lang="en-GB" sz="1200" b="1" baseline="0" dirty="0">
                <a:solidFill>
                  <a:schemeClr val="accent5">
                    <a:lumMod val="50000"/>
                  </a:schemeClr>
                </a:solidFill>
              </a:rPr>
              <a:t> 5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aural recognition of irregular prenominal adjectives and their connection with correct nouns; to practise aural comprehension of previously taught nouns; to practise clear pronunciation when reading aloud.</a:t>
            </a:r>
            <a:endParaRPr lang="en-GB" b="1" dirty="0"/>
          </a:p>
          <a:p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Use this slide to model the task.</a:t>
            </a:r>
          </a:p>
          <a:p>
            <a:r>
              <a:rPr lang="en-GB" dirty="0"/>
              <a:t>2. Pupil A reads his/her sentence beginning aloud.</a:t>
            </a:r>
          </a:p>
          <a:p>
            <a:r>
              <a:rPr lang="en-GB" dirty="0"/>
              <a:t>3. Pupil B selects the correct noun to finish the sentence, based on the adjective form that s/he hears.</a:t>
            </a:r>
          </a:p>
          <a:p>
            <a:r>
              <a:rPr lang="en-GB" dirty="0"/>
              <a:t>4. Pupil A writes down the full sentence meaning in English.</a:t>
            </a:r>
          </a:p>
          <a:p>
            <a:r>
              <a:rPr lang="en-GB" dirty="0"/>
              <a:t>5. Then they will swap roles and repeat the task.</a:t>
            </a:r>
            <a:br>
              <a:rPr lang="en-GB" dirty="0"/>
            </a:br>
            <a:r>
              <a:rPr lang="en-GB" dirty="0"/>
              <a:t>6. See next slides for answers, and handouts at the end of the presentation.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11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ANSWERS ROUND 1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163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ANSWERS ROUND 2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516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10 minutes (or 5 minutes for 3 sentences)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this week’s new language.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for written versions of the sentences.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on the answer sentences to hear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1826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5-10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week and two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French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revisit 1 are green and those from revisit 2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62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86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6846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198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319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4719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449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8333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771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995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0107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286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808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7A33-7853-4EB4-AABF-D3211206B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7E99E-6FCB-4FCA-8969-E90EE53F0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7FBE9-B5D3-4673-A314-8D9E0E61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CC368-178C-428D-98B4-B4E8BEDE8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2F28-0C9A-467D-8ADB-1D4D102A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34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0E70-BBA3-4B2E-B9AD-BFE4BC3A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01FA7-821A-43B4-B251-82C810CE4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99174-0327-423C-96F9-F48BDB21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DBC09-EA88-4787-811F-A95F590F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74032-3A40-4A2D-A74D-1E7A134D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79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6C07-4500-48E6-A183-498520A7B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D7393-22A0-44D5-9E80-1BC5F4483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AA88A-337A-4458-B56E-10892C3E1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A783A-5BAC-408B-8877-5DA45579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EB7F1-E283-4AEF-9829-7233074F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97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5853-2E4F-4701-B16F-30221528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832FC-8C71-4F15-A291-7220897D2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98AAA-2D0E-40D2-B393-BF26A3FE6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710F7-BAA5-42F1-A101-D452AED4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B7D1F-37B9-44ED-95FA-64FEAB58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83197-B57A-4D84-8650-5DBEBE4B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21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B426-6E99-4EB5-9357-2D584BE6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3702C-52F9-4D45-BB99-BC1EA3BD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C230B-93EA-4D78-AEF4-F376CFA6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4EA5C-E5B8-4961-B661-F1A80580E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7A84C-2A26-4E4A-885D-DAB8B448E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F56EFE-FE4D-49D8-9C6D-FF4A19960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EDFCFE-F667-45A2-A121-BD131CF5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ADA1-81BC-46E2-85F5-BBB52B84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597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8566-1D78-4B06-ABEA-138CF234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00745A-78E4-4416-B3ED-5797215C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91CFD-0F8F-438F-8683-676E59BA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48A81-B10C-4101-8631-A3FB3AC9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7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48194-4584-4E99-9700-3EF1000B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155DA-17D8-4399-8718-4C3CA036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4926E-F98D-4F43-9641-FA4E08F9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307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1346-C444-4A28-A57C-C2896334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5EFD7-A4CD-4690-8F82-50142C99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4CA21-E9A0-493C-9F46-8DC21CAFE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A6D6A-B165-4F0F-9B8B-E2541E77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47729-2965-4BCA-8EC5-B5996E88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809A8-E04C-404A-9B4F-0C81EA76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336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0831-FBDC-44C5-8CB8-AB04EFAA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C45F9-3AC3-4172-BB7E-744F81DE3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7CA0A-A523-4E1F-BE5A-2C94AA4F0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EC818-213F-4E30-A4E4-B8133A48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A90B6-C618-43F8-9370-20EAEED4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06722-F9AF-4076-9093-3AE24367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045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49209-D0AF-44BB-A51E-DA7136239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CFE05-944B-4310-9F4A-BA473BFC1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4F8C7-E8FA-4099-8EDD-CC2492E7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72B05-CFA8-4557-9E7E-5CFFE6E9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89F9C-65B9-47E0-BFAD-B949E8A8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722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8146D5-3023-4B01-92B0-AD4E0FCF4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A46E7-F170-4885-BDE5-5D6374215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A555-ED81-4885-8D15-6B796FF3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67B3B-7F82-450A-A581-EF371414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08BEC-A723-4C42-9C2F-78814C80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849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lvl="0" indent="-2159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457200" lvl="1" indent="-215900">
              <a:spcBef>
                <a:spcPts val="1000"/>
              </a:spcBef>
              <a:spcAft>
                <a:spcPts val="0"/>
              </a:spcAft>
              <a:buSzPts val="3200"/>
              <a:buChar char="–"/>
              <a:defRPr/>
            </a:lvl2pPr>
            <a:lvl3pPr marL="685800" lvl="2" indent="-203200">
              <a:spcBef>
                <a:spcPts val="1000"/>
              </a:spcBef>
              <a:spcAft>
                <a:spcPts val="0"/>
              </a:spcAft>
              <a:buSzPts val="2800"/>
              <a:buChar char="–"/>
              <a:defRPr/>
            </a:lvl3pPr>
            <a:lvl4pPr marL="914400" lvl="3" indent="-2032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4pPr>
            <a:lvl5pPr marL="1143000" lvl="4" indent="-190500"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200"/>
            </a:lvl5pPr>
            <a:lvl6pPr marL="1371600" lvl="5" indent="-190500"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6pPr>
            <a:lvl7pPr marL="1600200" lvl="6" indent="-177800"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7pPr>
            <a:lvl8pPr marL="1828800" lvl="7" indent="-177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8pPr>
            <a:lvl9pPr marL="2057400" lvl="8" indent="-165100"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11960" y="6391100"/>
            <a:ext cx="960000" cy="2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fld id="{00000000-1234-1234-1234-123412341234}" type="slidenum">
              <a:rPr lang="en-GB" smtClean="0"/>
              <a:pPr algn="l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02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25326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33F5D0-871A-4F15-ACCE-99DFF964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77838-3430-45A2-8B4C-9D0CC9234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C005E-A6DC-40C2-AC17-C56A800AD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2A7EC-56B3-430A-B84F-D46E877EB8AA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A7A08-8008-4D3D-9E57-F43FBE25F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78C35-43A8-492B-87C4-32819E45A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7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5.wav"/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12" Type="http://schemas.openxmlformats.org/officeDocument/2006/relationships/audio" Target="../media/audio4.wav"/><Relationship Id="rId17" Type="http://schemas.openxmlformats.org/officeDocument/2006/relationships/audio" Target="../media/audio9.wav"/><Relationship Id="rId2" Type="http://schemas.openxmlformats.org/officeDocument/2006/relationships/notesSlide" Target="../notesSlides/notesSlide3.xml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11" Type="http://schemas.openxmlformats.org/officeDocument/2006/relationships/audio" Target="../media/audio3.wav"/><Relationship Id="rId5" Type="http://schemas.openxmlformats.org/officeDocument/2006/relationships/image" Target="../media/image8.png"/><Relationship Id="rId15" Type="http://schemas.openxmlformats.org/officeDocument/2006/relationships/audio" Target="../media/audio7.wav"/><Relationship Id="rId10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11.png"/><Relationship Id="rId1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13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3.gif"/><Relationship Id="rId10" Type="http://schemas.openxmlformats.org/officeDocument/2006/relationships/image" Target="../media/image4.gif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;p2" descr="background rectangle">
            <a:extLst>
              <a:ext uri="{FF2B5EF4-FFF2-40B4-BE49-F238E27FC236}">
                <a16:creationId xmlns:a16="http://schemas.microsoft.com/office/drawing/2014/main" id="{E0BAEEB9-F9C8-475A-8C67-B800A4FD4040}"/>
              </a:ext>
            </a:extLst>
          </p:cNvPr>
          <p:cNvSpPr/>
          <p:nvPr/>
        </p:nvSpPr>
        <p:spPr>
          <a:xfrm>
            <a:off x="-4016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3444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FF3333"/>
              </a:buClr>
              <a:buSzPts val="9600"/>
            </a:pPr>
            <a:r>
              <a:rPr lang="en-GB" sz="9600" dirty="0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bleu</a:t>
            </a:r>
            <a:endParaRPr lang="en-GB" sz="9600" dirty="0">
              <a:solidFill>
                <a:srgbClr val="0070C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63664"/>
            <a:ext cx="379853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Saying what I and others have</a:t>
            </a:r>
            <a:br>
              <a:rPr lang="en-GB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sz="3600" dirty="0"/>
          </a:p>
        </p:txBody>
      </p:sp>
      <p:pic>
        <p:nvPicPr>
          <p:cNvPr id="9" name="Picture 8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E1AE3098-F0A5-44EB-9088-BD4E70A68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D06260-EC52-49EC-994E-1BB5554AC9A2}"/>
              </a:ext>
            </a:extLst>
          </p:cNvPr>
          <p:cNvSpPr/>
          <p:nvPr/>
        </p:nvSpPr>
        <p:spPr>
          <a:xfrm>
            <a:off x="0" y="1872343"/>
            <a:ext cx="4350240" cy="2862105"/>
          </a:xfrm>
          <a:prstGeom prst="roundRect">
            <a:avLst/>
          </a:prstGeom>
          <a:solidFill>
            <a:srgbClr val="F2F7FC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" name="Picture 9" descr="A picture containing text, indoor, screen, dark&#10;&#10;Description automatically generated">
            <a:extLst>
              <a:ext uri="{FF2B5EF4-FFF2-40B4-BE49-F238E27FC236}">
                <a16:creationId xmlns:a16="http://schemas.microsoft.com/office/drawing/2014/main" id="{B656342B-CC6A-46F0-94FB-DD486F9D4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7" y="2133600"/>
            <a:ext cx="4445532" cy="22227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0614F9-9C31-4A79-8F2A-49E00CCF9EF3}"/>
              </a:ext>
            </a:extLst>
          </p:cNvPr>
          <p:cNvGrpSpPr/>
          <p:nvPr/>
        </p:nvGrpSpPr>
        <p:grpSpPr>
          <a:xfrm>
            <a:off x="2263019" y="3547778"/>
            <a:ext cx="2331364" cy="1347665"/>
            <a:chOff x="2263019" y="3547778"/>
            <a:chExt cx="2331364" cy="1347665"/>
          </a:xfrm>
        </p:grpSpPr>
        <p:pic>
          <p:nvPicPr>
            <p:cNvPr id="12" name="Picture 11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DDC429F5-979F-47DC-A75C-E33C2783DC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237"/>
            <a:stretch/>
          </p:blipFill>
          <p:spPr>
            <a:xfrm>
              <a:off x="3302596" y="3817288"/>
              <a:ext cx="1291787" cy="1078155"/>
            </a:xfrm>
            <a:prstGeom prst="ellipse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B559F40-0BA5-4237-BA28-5DA711F1B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792"/>
            <a:stretch/>
          </p:blipFill>
          <p:spPr>
            <a:xfrm>
              <a:off x="2263019" y="3547778"/>
              <a:ext cx="1685470" cy="1347665"/>
            </a:xfrm>
            <a:prstGeom prst="ellipse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854445C-11E1-4333-877A-56BB735D7D43}"/>
              </a:ext>
            </a:extLst>
          </p:cNvPr>
          <p:cNvSpPr txBox="1"/>
          <p:nvPr/>
        </p:nvSpPr>
        <p:spPr>
          <a:xfrm>
            <a:off x="885798" y="3983948"/>
            <a:ext cx="2014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 </a:t>
            </a:r>
            <a:r>
              <a:rPr lang="en-GB" sz="2400" b="1" dirty="0" err="1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espace</a:t>
            </a:r>
            <a:r>
              <a:rPr lang="en-GB" sz="2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chez nous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1C7A31-858E-4E8D-9657-E0BD06A11B8B}"/>
              </a:ext>
            </a:extLst>
          </p:cNvPr>
          <p:cNvSpPr txBox="1"/>
          <p:nvPr/>
        </p:nvSpPr>
        <p:spPr>
          <a:xfrm>
            <a:off x="9318171" y="6454874"/>
            <a:ext cx="2873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3F8E3A-982C-4A0F-A595-CAEEAEAF6B27}"/>
              </a:ext>
            </a:extLst>
          </p:cNvPr>
          <p:cNvSpPr txBox="1"/>
          <p:nvPr/>
        </p:nvSpPr>
        <p:spPr>
          <a:xfrm>
            <a:off x="172950" y="606409"/>
            <a:ext cx="5529704" cy="6001643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Personne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A</a:t>
            </a: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1)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Ils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ont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un beau…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……………………………….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2) Nous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avons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une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vieille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……………………………….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3) Nous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avons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un bon …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……………………………….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4)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Ils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ont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un nouveau …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……………………………….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5)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Ils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ont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une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grande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………………………………..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CE81CA-63DA-4CA3-A2EC-F2076CFB25BF}"/>
              </a:ext>
            </a:extLst>
          </p:cNvPr>
          <p:cNvSpPr txBox="1"/>
          <p:nvPr/>
        </p:nvSpPr>
        <p:spPr>
          <a:xfrm>
            <a:off x="-247906" y="1721402"/>
            <a:ext cx="13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2060"/>
                </a:solidFill>
                <a:sym typeface="Wingdings" panose="05000000000000000000" pitchFamily="2" charset="2"/>
              </a:rPr>
              <a:t></a:t>
            </a:r>
            <a:endParaRPr lang="en-GB" sz="5400" dirty="0">
              <a:solidFill>
                <a:srgbClr val="002060"/>
              </a:solidFill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31E0B552-DDB2-4DD3-8E62-31B5BEA36F69}"/>
              </a:ext>
            </a:extLst>
          </p:cNvPr>
          <p:cNvSpPr txBox="1">
            <a:spLocks/>
          </p:cNvSpPr>
          <p:nvPr/>
        </p:nvSpPr>
        <p:spPr>
          <a:xfrm>
            <a:off x="11238143" y="1135676"/>
            <a:ext cx="781120" cy="374973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parler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B41E0F-2360-42CC-8E90-847D522C9981}"/>
              </a:ext>
            </a:extLst>
          </p:cNvPr>
          <p:cNvSpPr txBox="1"/>
          <p:nvPr/>
        </p:nvSpPr>
        <p:spPr>
          <a:xfrm>
            <a:off x="5955524" y="606409"/>
            <a:ext cx="5096789" cy="6001643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Personne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A</a:t>
            </a: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96461F-2DB6-4354-925C-D790BC5E8842}"/>
              </a:ext>
            </a:extLst>
          </p:cNvPr>
          <p:cNvSpPr txBox="1"/>
          <p:nvPr/>
        </p:nvSpPr>
        <p:spPr>
          <a:xfrm>
            <a:off x="172950" y="60854"/>
            <a:ext cx="492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Round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F4161C-B977-4220-85EE-D1F510D47E27}"/>
              </a:ext>
            </a:extLst>
          </p:cNvPr>
          <p:cNvSpPr txBox="1"/>
          <p:nvPr/>
        </p:nvSpPr>
        <p:spPr>
          <a:xfrm>
            <a:off x="5912579" y="83189"/>
            <a:ext cx="492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Round 2</a:t>
            </a:r>
          </a:p>
        </p:txBody>
      </p:sp>
      <p:graphicFrame>
        <p:nvGraphicFramePr>
          <p:cNvPr id="2" name="Table 19">
            <a:extLst>
              <a:ext uri="{FF2B5EF4-FFF2-40B4-BE49-F238E27FC236}">
                <a16:creationId xmlns:a16="http://schemas.microsoft.com/office/drawing/2014/main" id="{9CE17E77-FB76-4869-B254-5C762A5ED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394851"/>
              </p:ext>
            </p:extLst>
          </p:nvPr>
        </p:nvGraphicFramePr>
        <p:xfrm>
          <a:off x="6096000" y="1255967"/>
          <a:ext cx="4746388" cy="4995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3194">
                  <a:extLst>
                    <a:ext uri="{9D8B030D-6E8A-4147-A177-3AD203B41FA5}">
                      <a16:colId xmlns:a16="http://schemas.microsoft.com/office/drawing/2014/main" val="1481879680"/>
                    </a:ext>
                  </a:extLst>
                </a:gridCol>
                <a:gridCol w="2373194">
                  <a:extLst>
                    <a:ext uri="{9D8B030D-6E8A-4147-A177-3AD203B41FA5}">
                      <a16:colId xmlns:a16="http://schemas.microsoft.com/office/drawing/2014/main" val="1896653279"/>
                    </a:ext>
                  </a:extLst>
                </a:gridCol>
              </a:tblGrid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jardin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maison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7146705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parc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chambre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5389894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animal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lampe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2575828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fenêtre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ordinateur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6822648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bureau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445377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4B88362-7290-40EA-98E8-2B4C7DAE984D}"/>
              </a:ext>
            </a:extLst>
          </p:cNvPr>
          <p:cNvSpPr txBox="1"/>
          <p:nvPr/>
        </p:nvSpPr>
        <p:spPr>
          <a:xfrm>
            <a:off x="-218993" y="2703187"/>
            <a:ext cx="13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2060"/>
                </a:solidFill>
                <a:sym typeface="Wingdings" panose="05000000000000000000" pitchFamily="2" charset="2"/>
              </a:rPr>
              <a:t></a:t>
            </a:r>
            <a:endParaRPr lang="en-GB" sz="54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B7B28E-4B87-423D-B102-183E4BA0BCBA}"/>
              </a:ext>
            </a:extLst>
          </p:cNvPr>
          <p:cNvSpPr txBox="1"/>
          <p:nvPr/>
        </p:nvSpPr>
        <p:spPr>
          <a:xfrm>
            <a:off x="-218993" y="3665094"/>
            <a:ext cx="13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2060"/>
                </a:solidFill>
                <a:sym typeface="Wingdings" panose="05000000000000000000" pitchFamily="2" charset="2"/>
              </a:rPr>
              <a:t></a:t>
            </a:r>
            <a:endParaRPr lang="en-GB" sz="54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B6CF24-9E37-4484-B4F7-DCFE478AE43B}"/>
              </a:ext>
            </a:extLst>
          </p:cNvPr>
          <p:cNvSpPr txBox="1"/>
          <p:nvPr/>
        </p:nvSpPr>
        <p:spPr>
          <a:xfrm>
            <a:off x="-218993" y="4655030"/>
            <a:ext cx="13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2060"/>
                </a:solidFill>
                <a:sym typeface="Wingdings" panose="05000000000000000000" pitchFamily="2" charset="2"/>
              </a:rPr>
              <a:t></a:t>
            </a:r>
            <a:endParaRPr lang="en-GB" sz="54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3B4096-9B5D-458F-A4D1-49DC29B2ADA3}"/>
              </a:ext>
            </a:extLst>
          </p:cNvPr>
          <p:cNvSpPr txBox="1"/>
          <p:nvPr/>
        </p:nvSpPr>
        <p:spPr>
          <a:xfrm>
            <a:off x="-218993" y="5608026"/>
            <a:ext cx="13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2060"/>
                </a:solidFill>
                <a:sym typeface="Wingdings" panose="05000000000000000000" pitchFamily="2" charset="2"/>
              </a:rPr>
              <a:t></a:t>
            </a:r>
            <a:endParaRPr lang="en-GB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9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3F8E3A-982C-4A0F-A595-CAEEAEAF6B27}"/>
              </a:ext>
            </a:extLst>
          </p:cNvPr>
          <p:cNvSpPr txBox="1"/>
          <p:nvPr/>
        </p:nvSpPr>
        <p:spPr>
          <a:xfrm>
            <a:off x="5738874" y="632300"/>
            <a:ext cx="5529704" cy="6001643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Personne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B</a:t>
            </a: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1) Nous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avons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une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belle…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……………………………….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2)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Ils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ont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un beau…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……………………………….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3)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Ils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ont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une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nouvelle…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……………………………….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4)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Ils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ont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une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mauvaise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……………………………….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5) Nous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avons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un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vieux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………………………………..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CE81CA-63DA-4CA3-A2EC-F2076CFB25BF}"/>
              </a:ext>
            </a:extLst>
          </p:cNvPr>
          <p:cNvSpPr txBox="1"/>
          <p:nvPr/>
        </p:nvSpPr>
        <p:spPr>
          <a:xfrm>
            <a:off x="5318018" y="1747293"/>
            <a:ext cx="13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2060"/>
                </a:solidFill>
                <a:sym typeface="Wingdings" panose="05000000000000000000" pitchFamily="2" charset="2"/>
              </a:rPr>
              <a:t></a:t>
            </a:r>
            <a:endParaRPr lang="en-GB" sz="5400" dirty="0">
              <a:solidFill>
                <a:srgbClr val="002060"/>
              </a:solidFill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31E0B552-DDB2-4DD3-8E62-31B5BEA36F69}"/>
              </a:ext>
            </a:extLst>
          </p:cNvPr>
          <p:cNvSpPr txBox="1">
            <a:spLocks/>
          </p:cNvSpPr>
          <p:nvPr/>
        </p:nvSpPr>
        <p:spPr>
          <a:xfrm>
            <a:off x="11238143" y="1135676"/>
            <a:ext cx="781120" cy="374973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parler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96461F-2DB6-4354-925C-D790BC5E8842}"/>
              </a:ext>
            </a:extLst>
          </p:cNvPr>
          <p:cNvSpPr txBox="1"/>
          <p:nvPr/>
        </p:nvSpPr>
        <p:spPr>
          <a:xfrm>
            <a:off x="172950" y="60854"/>
            <a:ext cx="492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Round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F4161C-B977-4220-85EE-D1F510D47E27}"/>
              </a:ext>
            </a:extLst>
          </p:cNvPr>
          <p:cNvSpPr txBox="1"/>
          <p:nvPr/>
        </p:nvSpPr>
        <p:spPr>
          <a:xfrm>
            <a:off x="5912579" y="83189"/>
            <a:ext cx="492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Round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7FA27D-3997-4E5A-8F8F-A3D5828066EE}"/>
              </a:ext>
            </a:extLst>
          </p:cNvPr>
          <p:cNvSpPr txBox="1"/>
          <p:nvPr/>
        </p:nvSpPr>
        <p:spPr>
          <a:xfrm>
            <a:off x="5417853" y="2670623"/>
            <a:ext cx="13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2060"/>
                </a:solidFill>
                <a:sym typeface="Wingdings" panose="05000000000000000000" pitchFamily="2" charset="2"/>
              </a:rPr>
              <a:t></a:t>
            </a:r>
            <a:endParaRPr lang="en-GB" sz="54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DC41CE-0627-44BF-AD47-8E1C6BAB5EDB}"/>
              </a:ext>
            </a:extLst>
          </p:cNvPr>
          <p:cNvSpPr txBox="1"/>
          <p:nvPr/>
        </p:nvSpPr>
        <p:spPr>
          <a:xfrm>
            <a:off x="5388473" y="3643733"/>
            <a:ext cx="13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2060"/>
                </a:solidFill>
                <a:sym typeface="Wingdings" panose="05000000000000000000" pitchFamily="2" charset="2"/>
              </a:rPr>
              <a:t></a:t>
            </a:r>
            <a:endParaRPr lang="en-GB" sz="54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64548B-3AB5-44EA-AFD1-53A0FDE39E2A}"/>
              </a:ext>
            </a:extLst>
          </p:cNvPr>
          <p:cNvSpPr txBox="1"/>
          <p:nvPr/>
        </p:nvSpPr>
        <p:spPr>
          <a:xfrm>
            <a:off x="5417853" y="4677173"/>
            <a:ext cx="13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2060"/>
                </a:solidFill>
                <a:sym typeface="Wingdings" panose="05000000000000000000" pitchFamily="2" charset="2"/>
              </a:rPr>
              <a:t></a:t>
            </a:r>
            <a:endParaRPr lang="en-GB" sz="54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E6A698-F33B-4A4E-9BD8-081238B3DAA4}"/>
              </a:ext>
            </a:extLst>
          </p:cNvPr>
          <p:cNvSpPr txBox="1"/>
          <p:nvPr/>
        </p:nvSpPr>
        <p:spPr>
          <a:xfrm>
            <a:off x="5424332" y="5613567"/>
            <a:ext cx="13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2060"/>
                </a:solidFill>
                <a:sym typeface="Wingdings" panose="05000000000000000000" pitchFamily="2" charset="2"/>
              </a:rPr>
              <a:t></a:t>
            </a:r>
            <a:endParaRPr lang="en-GB" sz="54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90F7FE-F0C1-4608-84A0-411704E0D4D5}"/>
              </a:ext>
            </a:extLst>
          </p:cNvPr>
          <p:cNvSpPr txBox="1"/>
          <p:nvPr/>
        </p:nvSpPr>
        <p:spPr>
          <a:xfrm>
            <a:off x="291684" y="642911"/>
            <a:ext cx="5096789" cy="6001643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Personne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B</a:t>
            </a: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19">
            <a:extLst>
              <a:ext uri="{FF2B5EF4-FFF2-40B4-BE49-F238E27FC236}">
                <a16:creationId xmlns:a16="http://schemas.microsoft.com/office/drawing/2014/main" id="{B3BA705F-4300-4053-A640-8EDA48ADF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414843"/>
              </p:ext>
            </p:extLst>
          </p:nvPr>
        </p:nvGraphicFramePr>
        <p:xfrm>
          <a:off x="291684" y="1333773"/>
          <a:ext cx="4746388" cy="4995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3194">
                  <a:extLst>
                    <a:ext uri="{9D8B030D-6E8A-4147-A177-3AD203B41FA5}">
                      <a16:colId xmlns:a16="http://schemas.microsoft.com/office/drawing/2014/main" val="1481879680"/>
                    </a:ext>
                  </a:extLst>
                </a:gridCol>
                <a:gridCol w="2373194">
                  <a:extLst>
                    <a:ext uri="{9D8B030D-6E8A-4147-A177-3AD203B41FA5}">
                      <a16:colId xmlns:a16="http://schemas.microsoft.com/office/drawing/2014/main" val="1896653279"/>
                    </a:ext>
                  </a:extLst>
                </a:gridCol>
              </a:tblGrid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bureau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table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7146705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lampe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livre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5389894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chambre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espace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2575828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chaise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ordinateur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6822648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jardin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fenêtre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4453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264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968484"/>
              </p:ext>
            </p:extLst>
          </p:nvPr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well-behaved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ill, sick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 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slow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old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old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at the house 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bad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new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new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beautiful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good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good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they (f) 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beautiful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1195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français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762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721400" y="111744"/>
            <a:ext cx="1329840" cy="13316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65" y="69569"/>
            <a:ext cx="9241377" cy="523220"/>
          </a:xfrm>
        </p:spPr>
        <p:txBody>
          <a:bodyPr anchor="t"/>
          <a:lstStyle/>
          <a:p>
            <a:r>
              <a:rPr lang="en-GB" sz="3600" b="1" spc="-1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</a:rPr>
              <a:t>Adjectives before the noun</a:t>
            </a:r>
            <a:endParaRPr lang="en-GB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46190-5134-4FB4-AF87-17C6A137E164}"/>
              </a:ext>
            </a:extLst>
          </p:cNvPr>
          <p:cNvSpPr/>
          <p:nvPr/>
        </p:nvSpPr>
        <p:spPr>
          <a:xfrm>
            <a:off x="140566" y="888401"/>
            <a:ext cx="10580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Remember, some adjectives go 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before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the noun: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BA3B1B-F37D-47B5-A897-E0BF12D63E2F}"/>
              </a:ext>
            </a:extLst>
          </p:cNvPr>
          <p:cNvSpPr/>
          <p:nvPr/>
        </p:nvSpPr>
        <p:spPr>
          <a:xfrm>
            <a:off x="140566" y="1426119"/>
            <a:ext cx="12434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These are adjectives that refer to 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b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eauty, 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a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ge, 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g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ood/bad or 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s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ize: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5AD49B-12B7-428C-951E-7C3051C2A78C}"/>
              </a:ext>
            </a:extLst>
          </p:cNvPr>
          <p:cNvSpPr txBox="1"/>
          <p:nvPr/>
        </p:nvSpPr>
        <p:spPr>
          <a:xfrm>
            <a:off x="1693476" y="5148986"/>
            <a:ext cx="10216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grand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bureau			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petite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maison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		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small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house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55AE0C-C0BF-4A1E-B2AF-8703E172F2A5}"/>
              </a:ext>
            </a:extLst>
          </p:cNvPr>
          <p:cNvSpPr txBox="1"/>
          <p:nvPr/>
        </p:nvSpPr>
        <p:spPr>
          <a:xfrm>
            <a:off x="1658307" y="4288993"/>
            <a:ext cx="10216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bonne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idée	 		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good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idea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mauvaise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 		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question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6A4F8E-F89B-4AA4-9ABA-F2AD49CAA4CA}"/>
              </a:ext>
            </a:extLst>
          </p:cNvPr>
          <p:cNvSpPr txBox="1"/>
          <p:nvPr/>
        </p:nvSpPr>
        <p:spPr>
          <a:xfrm>
            <a:off x="1658307" y="3429000"/>
            <a:ext cx="10216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vieux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professeur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		an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old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teacher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jeune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enfant			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(female) child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5E2147-297E-450E-A560-C0BD7F06730F}"/>
              </a:ext>
            </a:extLst>
          </p:cNvPr>
          <p:cNvSpPr txBox="1"/>
          <p:nvPr/>
        </p:nvSpPr>
        <p:spPr>
          <a:xfrm>
            <a:off x="1658307" y="2644974"/>
            <a:ext cx="10216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beau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jardin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		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beautiful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garden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belle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chambre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	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beautiful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bedroom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64AE7E-F958-4212-8490-66981335CD0A}"/>
              </a:ext>
            </a:extLst>
          </p:cNvPr>
          <p:cNvSpPr txBox="1"/>
          <p:nvPr/>
        </p:nvSpPr>
        <p:spPr>
          <a:xfrm>
            <a:off x="637863" y="2618295"/>
            <a:ext cx="9478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30FBA6-E789-4377-B9DC-7DD44B711DBB}"/>
              </a:ext>
            </a:extLst>
          </p:cNvPr>
          <p:cNvSpPr txBox="1"/>
          <p:nvPr/>
        </p:nvSpPr>
        <p:spPr>
          <a:xfrm>
            <a:off x="637863" y="3469553"/>
            <a:ext cx="9478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A5D1C4-BAB5-49A9-8B5C-2D606788F99F}"/>
              </a:ext>
            </a:extLst>
          </p:cNvPr>
          <p:cNvSpPr txBox="1"/>
          <p:nvPr/>
        </p:nvSpPr>
        <p:spPr>
          <a:xfrm>
            <a:off x="637863" y="4320811"/>
            <a:ext cx="9478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9417F8-C822-45F0-8E18-8E2D69C15E80}"/>
              </a:ext>
            </a:extLst>
          </p:cNvPr>
          <p:cNvSpPr txBox="1"/>
          <p:nvPr/>
        </p:nvSpPr>
        <p:spPr>
          <a:xfrm>
            <a:off x="637863" y="5172069"/>
            <a:ext cx="9478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</a:p>
        </p:txBody>
      </p:sp>
      <p:pic>
        <p:nvPicPr>
          <p:cNvPr id="30" name="Picture 2" descr="Plastic bag Shopping Bags &amp; Trolleys Clip art - shopping bag png ...">
            <a:extLst>
              <a:ext uri="{FF2B5EF4-FFF2-40B4-BE49-F238E27FC236}">
                <a16:creationId xmlns:a16="http://schemas.microsoft.com/office/drawing/2014/main" id="{FA13D7F8-1A36-4A5C-BBB7-73F4A922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914" y="4782186"/>
            <a:ext cx="2345007" cy="188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58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1:</a:t>
            </a:r>
            <a:endParaRPr lang="en-GB" sz="3200" dirty="0"/>
          </a:p>
        </p:txBody>
      </p:sp>
      <p:sp>
        <p:nvSpPr>
          <p:cNvPr id="10" name="Google Shape;167;p2">
            <a:extLst>
              <a:ext uri="{FF2B5EF4-FFF2-40B4-BE49-F238E27FC236}">
                <a16:creationId xmlns:a16="http://schemas.microsoft.com/office/drawing/2014/main" id="{00418407-6382-4C3A-8FB0-7C13A3D9BFEE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11;p3">
            <a:extLst>
              <a:ext uri="{FF2B5EF4-FFF2-40B4-BE49-F238E27FC236}">
                <a16:creationId xmlns:a16="http://schemas.microsoft.com/office/drawing/2014/main" id="{7D85ED2D-C9F9-40FE-8AE0-84AD2682989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85614" y="71250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E79FBF1-84E7-41ED-9578-296C4C57AE28}"/>
              </a:ext>
            </a:extLst>
          </p:cNvPr>
          <p:cNvSpPr txBox="1">
            <a:spLocks/>
          </p:cNvSpPr>
          <p:nvPr/>
        </p:nvSpPr>
        <p:spPr>
          <a:xfrm>
            <a:off x="10754668" y="934595"/>
            <a:ext cx="1437332" cy="39636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prononcer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46" name="Google Shape;342;p5">
            <a:extLst>
              <a:ext uri="{FF2B5EF4-FFF2-40B4-BE49-F238E27FC236}">
                <a16:creationId xmlns:a16="http://schemas.microsoft.com/office/drawing/2014/main" id="{7AB1EE10-8E97-42E5-B02C-6F066DB684C2}"/>
              </a:ext>
            </a:extLst>
          </p:cNvPr>
          <p:cNvSpPr txBox="1"/>
          <p:nvPr/>
        </p:nvSpPr>
        <p:spPr>
          <a:xfrm>
            <a:off x="123170" y="718930"/>
            <a:ext cx="100942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Century Gothic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Adèle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parle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à Jean-Michel et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Clémentine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Elle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dit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quoi ?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Speech Bubble: Rectangle with Corners Rounded 3">
            <a:hlinkClick r:id="" action="ppaction://noaction">
              <a:snd r:embed="rId4" name="3_1.wav"/>
            </a:hlinkClick>
            <a:extLst>
              <a:ext uri="{FF2B5EF4-FFF2-40B4-BE49-F238E27FC236}">
                <a16:creationId xmlns:a16="http://schemas.microsoft.com/office/drawing/2014/main" id="{416978B0-05FC-42B1-8C67-9B6BA39EC194}"/>
              </a:ext>
            </a:extLst>
          </p:cNvPr>
          <p:cNvSpPr/>
          <p:nvPr/>
        </p:nvSpPr>
        <p:spPr>
          <a:xfrm>
            <a:off x="2479155" y="1818774"/>
            <a:ext cx="6663717" cy="461624"/>
          </a:xfrm>
          <a:prstGeom prst="wedgeRoundRectCallout">
            <a:avLst>
              <a:gd name="adj1" fmla="val -52176"/>
              <a:gd name="adj2" fmla="val -150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   question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importante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54" name="Picture 53" descr="Shape, icon, arrow&#10;&#10;Description automatically generated">
            <a:extLst>
              <a:ext uri="{FF2B5EF4-FFF2-40B4-BE49-F238E27FC236}">
                <a16:creationId xmlns:a16="http://schemas.microsoft.com/office/drawing/2014/main" id="{49D7D391-3AF7-46FF-B641-A7D09557A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0" y="2301587"/>
            <a:ext cx="1580702" cy="1542419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F1DBE139-11D5-400D-B6C9-F66F7B9E58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8" y="1381846"/>
            <a:ext cx="517959" cy="85423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FA7A00-049F-417D-9FE8-42D7D5B34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1" y="1563944"/>
            <a:ext cx="643660" cy="653562"/>
          </a:xfrm>
          <a:prstGeom prst="rect">
            <a:avLst/>
          </a:prstGeom>
        </p:spPr>
      </p:pic>
      <p:pic>
        <p:nvPicPr>
          <p:cNvPr id="55" name="Picture 54" descr="A picture containing text, monitor, computer, indoor&#10;&#10;Description automatically generated">
            <a:hlinkClick r:id="" action="ppaction://noaction">
              <a:snd r:embed="rId8" name="s5_full conversation.wav"/>
            </a:hlinkClick>
            <a:extLst>
              <a:ext uri="{FF2B5EF4-FFF2-40B4-BE49-F238E27FC236}">
                <a16:creationId xmlns:a16="http://schemas.microsoft.com/office/drawing/2014/main" id="{0B796D9F-3A9B-4711-92BD-450CADCE4F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4" y="1411379"/>
            <a:ext cx="1508258" cy="9190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ABAC49D-FC71-47EC-BDCD-4A107C9E36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031" y="2899614"/>
            <a:ext cx="1456294" cy="361790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30E648-3B80-4ACB-937B-696DB07C39F2}"/>
              </a:ext>
            </a:extLst>
          </p:cNvPr>
          <p:cNvSpPr/>
          <p:nvPr/>
        </p:nvSpPr>
        <p:spPr>
          <a:xfrm>
            <a:off x="4065354" y="1885269"/>
            <a:ext cx="1674254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232DF87-78E2-4EFD-9FD9-8C4136EFA830}"/>
              </a:ext>
            </a:extLst>
          </p:cNvPr>
          <p:cNvSpPr/>
          <p:nvPr/>
        </p:nvSpPr>
        <p:spPr>
          <a:xfrm>
            <a:off x="7103500" y="1897971"/>
            <a:ext cx="1801422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D5982-9B74-46D7-A560-09908392DFC3}"/>
              </a:ext>
            </a:extLst>
          </p:cNvPr>
          <p:cNvSpPr txBox="1"/>
          <p:nvPr/>
        </p:nvSpPr>
        <p:spPr>
          <a:xfrm>
            <a:off x="9194001" y="1779123"/>
            <a:ext cx="261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importante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36" name="Speech Bubble: Rectangle with Corners Rounded 35">
            <a:hlinkClick r:id="" action="ppaction://noaction">
              <a:snd r:embed="rId11" name="3_2.wav"/>
            </a:hlinkClick>
            <a:extLst>
              <a:ext uri="{FF2B5EF4-FFF2-40B4-BE49-F238E27FC236}">
                <a16:creationId xmlns:a16="http://schemas.microsoft.com/office/drawing/2014/main" id="{D7740BA8-2A13-4547-8FFD-47B88EEBB7EF}"/>
              </a:ext>
            </a:extLst>
          </p:cNvPr>
          <p:cNvSpPr/>
          <p:nvPr/>
        </p:nvSpPr>
        <p:spPr>
          <a:xfrm>
            <a:off x="2497900" y="2445927"/>
            <a:ext cx="6663717" cy="461624"/>
          </a:xfrm>
          <a:prstGeom prst="wedgeRoundRectCallout">
            <a:avLst>
              <a:gd name="adj1" fmla="val -52176"/>
              <a:gd name="adj2" fmla="val -150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bonne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solution             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C99F678-72F2-409E-8ADE-70D1F21E1DF4}"/>
              </a:ext>
            </a:extLst>
          </p:cNvPr>
          <p:cNvSpPr/>
          <p:nvPr/>
        </p:nvSpPr>
        <p:spPr>
          <a:xfrm>
            <a:off x="4103990" y="2512422"/>
            <a:ext cx="1013664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53C1BF0-5787-40B5-850E-6D1B874D235D}"/>
              </a:ext>
            </a:extLst>
          </p:cNvPr>
          <p:cNvSpPr/>
          <p:nvPr/>
        </p:nvSpPr>
        <p:spPr>
          <a:xfrm>
            <a:off x="6340348" y="2512422"/>
            <a:ext cx="1013664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F28C5E2-E50B-4876-A721-152C195AC258}"/>
              </a:ext>
            </a:extLst>
          </p:cNvPr>
          <p:cNvSpPr txBox="1"/>
          <p:nvPr/>
        </p:nvSpPr>
        <p:spPr>
          <a:xfrm>
            <a:off x="9194000" y="2425356"/>
            <a:ext cx="261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[bonne]</a:t>
            </a:r>
          </a:p>
        </p:txBody>
      </p:sp>
      <p:sp>
        <p:nvSpPr>
          <p:cNvPr id="40" name="Speech Bubble: Rectangle with Corners Rounded 39">
            <a:hlinkClick r:id="" action="ppaction://noaction">
              <a:snd r:embed="rId12" name="3_3.wav"/>
            </a:hlinkClick>
            <a:extLst>
              <a:ext uri="{FF2B5EF4-FFF2-40B4-BE49-F238E27FC236}">
                <a16:creationId xmlns:a16="http://schemas.microsoft.com/office/drawing/2014/main" id="{FB0D5772-15E6-4CEC-8909-FFDF14CF76D1}"/>
              </a:ext>
            </a:extLst>
          </p:cNvPr>
          <p:cNvSpPr/>
          <p:nvPr/>
        </p:nvSpPr>
        <p:spPr>
          <a:xfrm>
            <a:off x="2479153" y="3124619"/>
            <a:ext cx="6663717" cy="461624"/>
          </a:xfrm>
          <a:prstGeom prst="wedgeRoundRectCallout">
            <a:avLst>
              <a:gd name="adj1" fmla="val -52176"/>
              <a:gd name="adj2" fmla="val -150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mauvaise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idée                    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Speech Bubble: Rectangle with Corners Rounded 40">
            <a:hlinkClick r:id="" action="ppaction://noaction">
              <a:snd r:embed="rId13" name="3_4.wav"/>
            </a:hlinkClick>
            <a:extLst>
              <a:ext uri="{FF2B5EF4-FFF2-40B4-BE49-F238E27FC236}">
                <a16:creationId xmlns:a16="http://schemas.microsoft.com/office/drawing/2014/main" id="{A713EC0C-1F20-4B59-84BF-1B9B5F50ED36}"/>
              </a:ext>
            </a:extLst>
          </p:cNvPr>
          <p:cNvSpPr/>
          <p:nvPr/>
        </p:nvSpPr>
        <p:spPr>
          <a:xfrm>
            <a:off x="2497900" y="3808636"/>
            <a:ext cx="6663717" cy="461624"/>
          </a:xfrm>
          <a:prstGeom prst="wedgeRoundRectCallout">
            <a:avLst>
              <a:gd name="adj1" fmla="val -52176"/>
              <a:gd name="adj2" fmla="val -150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excellent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ordinateur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  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Speech Bubble: Rectangle with Corners Rounded 41">
            <a:hlinkClick r:id="" action="ppaction://noaction">
              <a:snd r:embed="rId14" name="3_5.wav"/>
            </a:hlinkClick>
            <a:extLst>
              <a:ext uri="{FF2B5EF4-FFF2-40B4-BE49-F238E27FC236}">
                <a16:creationId xmlns:a16="http://schemas.microsoft.com/office/drawing/2014/main" id="{658C7FBC-8E52-44D1-B87B-7EE51715B9BC}"/>
              </a:ext>
            </a:extLst>
          </p:cNvPr>
          <p:cNvSpPr/>
          <p:nvPr/>
        </p:nvSpPr>
        <p:spPr>
          <a:xfrm>
            <a:off x="2497900" y="4438507"/>
            <a:ext cx="6663717" cy="461624"/>
          </a:xfrm>
          <a:prstGeom prst="wedgeRoundRectCallout">
            <a:avLst>
              <a:gd name="adj1" fmla="val -52176"/>
              <a:gd name="adj2" fmla="val -150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méchant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Speech Bubble: Rectangle with Corners Rounded 42">
            <a:hlinkClick r:id="" action="ppaction://noaction">
              <a:snd r:embed="rId15" name="3_6.wav"/>
            </a:hlinkClick>
            <a:extLst>
              <a:ext uri="{FF2B5EF4-FFF2-40B4-BE49-F238E27FC236}">
                <a16:creationId xmlns:a16="http://schemas.microsoft.com/office/drawing/2014/main" id="{2A47175E-F960-4774-93F3-65E19F024A5E}"/>
              </a:ext>
            </a:extLst>
          </p:cNvPr>
          <p:cNvSpPr/>
          <p:nvPr/>
        </p:nvSpPr>
        <p:spPr>
          <a:xfrm>
            <a:off x="2479154" y="5072372"/>
            <a:ext cx="6663717" cy="461624"/>
          </a:xfrm>
          <a:prstGeom prst="wedgeRoundRectCallout">
            <a:avLst>
              <a:gd name="adj1" fmla="val -52176"/>
              <a:gd name="adj2" fmla="val -150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          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professeur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drôle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Speech Bubble: Rectangle with Corners Rounded 43">
            <a:hlinkClick r:id="" action="ppaction://noaction">
              <a:snd r:embed="rId16" name="3_7.wav"/>
            </a:hlinkClick>
            <a:extLst>
              <a:ext uri="{FF2B5EF4-FFF2-40B4-BE49-F238E27FC236}">
                <a16:creationId xmlns:a16="http://schemas.microsoft.com/office/drawing/2014/main" id="{5EF73D2B-17C0-4073-B3B8-701164745AC5}"/>
              </a:ext>
            </a:extLst>
          </p:cNvPr>
          <p:cNvSpPr/>
          <p:nvPr/>
        </p:nvSpPr>
        <p:spPr>
          <a:xfrm>
            <a:off x="2497900" y="5710107"/>
            <a:ext cx="6663717" cy="461624"/>
          </a:xfrm>
          <a:prstGeom prst="wedgeRoundRectCallout">
            <a:avLst>
              <a:gd name="adj1" fmla="val -52176"/>
              <a:gd name="adj2" fmla="val -150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tâche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difficile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Speech Bubble: Rectangle with Corners Rounded 44">
            <a:hlinkClick r:id="" action="ppaction://noaction">
              <a:snd r:embed="rId17" name="3_8.wav"/>
            </a:hlinkClick>
            <a:extLst>
              <a:ext uri="{FF2B5EF4-FFF2-40B4-BE49-F238E27FC236}">
                <a16:creationId xmlns:a16="http://schemas.microsoft.com/office/drawing/2014/main" id="{B5669C58-78E8-441F-92C2-3E28E5EF1297}"/>
              </a:ext>
            </a:extLst>
          </p:cNvPr>
          <p:cNvSpPr/>
          <p:nvPr/>
        </p:nvSpPr>
        <p:spPr>
          <a:xfrm>
            <a:off x="2479155" y="6318164"/>
            <a:ext cx="6663717" cy="461624"/>
          </a:xfrm>
          <a:prstGeom prst="wedgeRoundRectCallout">
            <a:avLst>
              <a:gd name="adj1" fmla="val -52176"/>
              <a:gd name="adj2" fmla="val -150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grand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espace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2B49893-53FB-4E1A-BB98-C39E71BCB3A6}"/>
              </a:ext>
            </a:extLst>
          </p:cNvPr>
          <p:cNvSpPr/>
          <p:nvPr/>
        </p:nvSpPr>
        <p:spPr>
          <a:xfrm>
            <a:off x="4087868" y="3202493"/>
            <a:ext cx="1526193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925290B-0BB9-4694-A274-8DC856CF91AB}"/>
              </a:ext>
            </a:extLst>
          </p:cNvPr>
          <p:cNvSpPr/>
          <p:nvPr/>
        </p:nvSpPr>
        <p:spPr>
          <a:xfrm>
            <a:off x="6403418" y="3199331"/>
            <a:ext cx="1526193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C65FF15-131D-447B-A1AF-7EFD2101D549}"/>
              </a:ext>
            </a:extLst>
          </p:cNvPr>
          <p:cNvSpPr txBox="1"/>
          <p:nvPr/>
        </p:nvSpPr>
        <p:spPr>
          <a:xfrm>
            <a:off x="9194000" y="3094312"/>
            <a:ext cx="261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mauvaise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3DFDE91-1E91-4E3A-9CB0-C7A35F8BFB4E}"/>
              </a:ext>
            </a:extLst>
          </p:cNvPr>
          <p:cNvSpPr txBox="1"/>
          <p:nvPr/>
        </p:nvSpPr>
        <p:spPr>
          <a:xfrm>
            <a:off x="9193999" y="3808595"/>
            <a:ext cx="261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[excellent]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387FCE-367F-4371-BCC1-40AF22C60C4C}"/>
              </a:ext>
            </a:extLst>
          </p:cNvPr>
          <p:cNvSpPr txBox="1"/>
          <p:nvPr/>
        </p:nvSpPr>
        <p:spPr>
          <a:xfrm>
            <a:off x="9205177" y="4408200"/>
            <a:ext cx="261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méchant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BB28943-3108-4AFE-8538-BF0254F14A85}"/>
              </a:ext>
            </a:extLst>
          </p:cNvPr>
          <p:cNvSpPr txBox="1"/>
          <p:nvPr/>
        </p:nvSpPr>
        <p:spPr>
          <a:xfrm>
            <a:off x="9205176" y="5019334"/>
            <a:ext cx="261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drôle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2691A8D-CFB4-40E0-98C9-4A93D0DBF2E7}"/>
              </a:ext>
            </a:extLst>
          </p:cNvPr>
          <p:cNvSpPr txBox="1"/>
          <p:nvPr/>
        </p:nvSpPr>
        <p:spPr>
          <a:xfrm>
            <a:off x="9205175" y="5702808"/>
            <a:ext cx="261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[difficile]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30DA695-D22B-43BC-909A-8F21D1B0FD6E}"/>
              </a:ext>
            </a:extLst>
          </p:cNvPr>
          <p:cNvSpPr txBox="1"/>
          <p:nvPr/>
        </p:nvSpPr>
        <p:spPr>
          <a:xfrm>
            <a:off x="9205174" y="6313942"/>
            <a:ext cx="261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[grand]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5AD71AB-1FB2-4734-BDAF-754DED8A1928}"/>
              </a:ext>
            </a:extLst>
          </p:cNvPr>
          <p:cNvSpPr/>
          <p:nvPr/>
        </p:nvSpPr>
        <p:spPr>
          <a:xfrm>
            <a:off x="3909854" y="3882107"/>
            <a:ext cx="1526193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DDF56783-DE32-44F6-87C7-D0D1032A4CBE}"/>
              </a:ext>
            </a:extLst>
          </p:cNvPr>
          <p:cNvSpPr/>
          <p:nvPr/>
        </p:nvSpPr>
        <p:spPr>
          <a:xfrm>
            <a:off x="7103499" y="3888823"/>
            <a:ext cx="1526193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B104BEE3-8635-4CD1-BB07-CCCE5300BDC1}"/>
              </a:ext>
            </a:extLst>
          </p:cNvPr>
          <p:cNvSpPr/>
          <p:nvPr/>
        </p:nvSpPr>
        <p:spPr>
          <a:xfrm>
            <a:off x="6340403" y="4507000"/>
            <a:ext cx="1526193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B7A4CC7-596D-4A9D-A7CA-141E33817568}"/>
              </a:ext>
            </a:extLst>
          </p:cNvPr>
          <p:cNvSpPr/>
          <p:nvPr/>
        </p:nvSpPr>
        <p:spPr>
          <a:xfrm>
            <a:off x="3881720" y="4501406"/>
            <a:ext cx="1526193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C041AD3-4464-4749-929F-B52DCF6568AB}"/>
              </a:ext>
            </a:extLst>
          </p:cNvPr>
          <p:cNvSpPr/>
          <p:nvPr/>
        </p:nvSpPr>
        <p:spPr>
          <a:xfrm>
            <a:off x="6403418" y="5129102"/>
            <a:ext cx="814844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B06DD6D-55E8-47AF-837D-EE9077969785}"/>
              </a:ext>
            </a:extLst>
          </p:cNvPr>
          <p:cNvSpPr/>
          <p:nvPr/>
        </p:nvSpPr>
        <p:spPr>
          <a:xfrm>
            <a:off x="3935467" y="5138867"/>
            <a:ext cx="814844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E9A8DA1-7DD4-44EE-9E53-F9F381C6F82B}"/>
              </a:ext>
            </a:extLst>
          </p:cNvPr>
          <p:cNvSpPr/>
          <p:nvPr/>
        </p:nvSpPr>
        <p:spPr>
          <a:xfrm>
            <a:off x="6201100" y="5776602"/>
            <a:ext cx="1136584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2103A8A6-D6C4-4B61-9CC4-9C116232B934}"/>
              </a:ext>
            </a:extLst>
          </p:cNvPr>
          <p:cNvSpPr/>
          <p:nvPr/>
        </p:nvSpPr>
        <p:spPr>
          <a:xfrm>
            <a:off x="4065354" y="5773915"/>
            <a:ext cx="1136584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DA157393-12A9-4930-87AF-D0C430EF2CF9}"/>
              </a:ext>
            </a:extLst>
          </p:cNvPr>
          <p:cNvSpPr/>
          <p:nvPr/>
        </p:nvSpPr>
        <p:spPr>
          <a:xfrm>
            <a:off x="3871235" y="6396451"/>
            <a:ext cx="970095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7DB978F4-54D4-4A87-9305-2A2767541A13}"/>
              </a:ext>
            </a:extLst>
          </p:cNvPr>
          <p:cNvSpPr/>
          <p:nvPr/>
        </p:nvSpPr>
        <p:spPr>
          <a:xfrm>
            <a:off x="6043358" y="6380457"/>
            <a:ext cx="970095" cy="328633"/>
          </a:xfrm>
          <a:prstGeom prst="roundRect">
            <a:avLst/>
          </a:prstGeom>
          <a:solidFill>
            <a:srgbClr val="26859D"/>
          </a:solidFill>
          <a:ln>
            <a:solidFill>
              <a:srgbClr val="268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0FCA3E-F7C3-4A2D-AB09-C8003720B6D0}"/>
              </a:ext>
            </a:extLst>
          </p:cNvPr>
          <p:cNvGrpSpPr/>
          <p:nvPr/>
        </p:nvGrpSpPr>
        <p:grpSpPr>
          <a:xfrm>
            <a:off x="2796893" y="128500"/>
            <a:ext cx="3288277" cy="1610336"/>
            <a:chOff x="4175193" y="2757265"/>
            <a:chExt cx="3288277" cy="2373251"/>
          </a:xfrm>
        </p:grpSpPr>
        <p:sp>
          <p:nvSpPr>
            <p:cNvPr id="74" name="Oval Callout 13">
              <a:extLst>
                <a:ext uri="{FF2B5EF4-FFF2-40B4-BE49-F238E27FC236}">
                  <a16:creationId xmlns:a16="http://schemas.microsoft.com/office/drawing/2014/main" id="{03D431AC-24DD-4278-996B-22564BC6185E}"/>
                </a:ext>
              </a:extLst>
            </p:cNvPr>
            <p:cNvSpPr/>
            <p:nvPr/>
          </p:nvSpPr>
          <p:spPr>
            <a:xfrm>
              <a:off x="4175193" y="2757265"/>
              <a:ext cx="3288277" cy="2373251"/>
            </a:xfrm>
            <a:prstGeom prst="wedgeEllipseCallout">
              <a:avLst>
                <a:gd name="adj1" fmla="val -31996"/>
                <a:gd name="adj2" fmla="val 64350"/>
              </a:avLst>
            </a:prstGeom>
            <a:solidFill>
              <a:schemeClr val="accent3">
                <a:lumMod val="75000"/>
              </a:schemeClr>
            </a:solidFill>
            <a:ln w="12700" cap="flat" cmpd="sng" algn="ctr">
              <a:solidFill>
                <a:srgbClr val="FF0066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5" name="CustomShape 3">
              <a:extLst>
                <a:ext uri="{FF2B5EF4-FFF2-40B4-BE49-F238E27FC236}">
                  <a16:creationId xmlns:a16="http://schemas.microsoft.com/office/drawing/2014/main" id="{10949A05-543B-480B-BEF6-A88E04203D1A}"/>
                </a:ext>
              </a:extLst>
            </p:cNvPr>
            <p:cNvSpPr/>
            <p:nvPr/>
          </p:nvSpPr>
          <p:spPr>
            <a:xfrm>
              <a:off x="4425452" y="2873969"/>
              <a:ext cx="2817925" cy="188362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Remember!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You pronounce the ‘t’ here because it is followed by a vowel.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13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7" grpId="0" animBg="1"/>
      <p:bldP spid="38" grpId="0" animBg="1"/>
      <p:bldP spid="50" grpId="0" animBg="1"/>
      <p:bldP spid="56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Paper, Write, Texture, Lines, Pattern, Writing Paper">
            <a:extLst>
              <a:ext uri="{FF2B5EF4-FFF2-40B4-BE49-F238E27FC236}">
                <a16:creationId xmlns:a16="http://schemas.microsoft.com/office/drawing/2014/main" id="{C86F5DAB-6786-4BCD-86C6-9B322EDB5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r="705" b="-282"/>
          <a:stretch/>
        </p:blipFill>
        <p:spPr bwMode="auto">
          <a:xfrm rot="10800000">
            <a:off x="-68921" y="550769"/>
            <a:ext cx="6634534" cy="6307229"/>
          </a:xfrm>
          <a:custGeom>
            <a:avLst/>
            <a:gdLst>
              <a:gd name="connsiteX0" fmla="*/ 0 w 6634534"/>
              <a:gd name="connsiteY0" fmla="*/ 0 h 6307229"/>
              <a:gd name="connsiteX1" fmla="*/ 353842 w 6634534"/>
              <a:gd name="connsiteY1" fmla="*/ 0 h 6307229"/>
              <a:gd name="connsiteX2" fmla="*/ 906720 w 6634534"/>
              <a:gd name="connsiteY2" fmla="*/ 0 h 6307229"/>
              <a:gd name="connsiteX3" fmla="*/ 1260561 w 6634534"/>
              <a:gd name="connsiteY3" fmla="*/ 0 h 6307229"/>
              <a:gd name="connsiteX4" fmla="*/ 1946130 w 6634534"/>
              <a:gd name="connsiteY4" fmla="*/ 0 h 6307229"/>
              <a:gd name="connsiteX5" fmla="*/ 2565353 w 6634534"/>
              <a:gd name="connsiteY5" fmla="*/ 0 h 6307229"/>
              <a:gd name="connsiteX6" fmla="*/ 3118231 w 6634534"/>
              <a:gd name="connsiteY6" fmla="*/ 0 h 6307229"/>
              <a:gd name="connsiteX7" fmla="*/ 3604763 w 6634534"/>
              <a:gd name="connsiteY7" fmla="*/ 0 h 6307229"/>
              <a:gd name="connsiteX8" fmla="*/ 4024951 w 6634534"/>
              <a:gd name="connsiteY8" fmla="*/ 0 h 6307229"/>
              <a:gd name="connsiteX9" fmla="*/ 4445138 w 6634534"/>
              <a:gd name="connsiteY9" fmla="*/ 0 h 6307229"/>
              <a:gd name="connsiteX10" fmla="*/ 5064361 w 6634534"/>
              <a:gd name="connsiteY10" fmla="*/ 0 h 6307229"/>
              <a:gd name="connsiteX11" fmla="*/ 5749929 w 6634534"/>
              <a:gd name="connsiteY11" fmla="*/ 0 h 6307229"/>
              <a:gd name="connsiteX12" fmla="*/ 6634534 w 6634534"/>
              <a:gd name="connsiteY12" fmla="*/ 0 h 6307229"/>
              <a:gd name="connsiteX13" fmla="*/ 6634534 w 6634534"/>
              <a:gd name="connsiteY13" fmla="*/ 510312 h 6307229"/>
              <a:gd name="connsiteX14" fmla="*/ 6634534 w 6634534"/>
              <a:gd name="connsiteY14" fmla="*/ 1146769 h 6307229"/>
              <a:gd name="connsiteX15" fmla="*/ 6634534 w 6634534"/>
              <a:gd name="connsiteY15" fmla="*/ 1783226 h 6307229"/>
              <a:gd name="connsiteX16" fmla="*/ 6634534 w 6634534"/>
              <a:gd name="connsiteY16" fmla="*/ 2230466 h 6307229"/>
              <a:gd name="connsiteX17" fmla="*/ 6634534 w 6634534"/>
              <a:gd name="connsiteY17" fmla="*/ 2677705 h 6307229"/>
              <a:gd name="connsiteX18" fmla="*/ 6634534 w 6634534"/>
              <a:gd name="connsiteY18" fmla="*/ 3251090 h 6307229"/>
              <a:gd name="connsiteX19" fmla="*/ 6634534 w 6634534"/>
              <a:gd name="connsiteY19" fmla="*/ 3698330 h 6307229"/>
              <a:gd name="connsiteX20" fmla="*/ 6634534 w 6634534"/>
              <a:gd name="connsiteY20" fmla="*/ 4145570 h 6307229"/>
              <a:gd name="connsiteX21" fmla="*/ 6634534 w 6634534"/>
              <a:gd name="connsiteY21" fmla="*/ 4718954 h 6307229"/>
              <a:gd name="connsiteX22" fmla="*/ 6634534 w 6634534"/>
              <a:gd name="connsiteY22" fmla="*/ 5166194 h 6307229"/>
              <a:gd name="connsiteX23" fmla="*/ 6634534 w 6634534"/>
              <a:gd name="connsiteY23" fmla="*/ 5676506 h 6307229"/>
              <a:gd name="connsiteX24" fmla="*/ 6634534 w 6634534"/>
              <a:gd name="connsiteY24" fmla="*/ 6307229 h 6307229"/>
              <a:gd name="connsiteX25" fmla="*/ 6081656 w 6634534"/>
              <a:gd name="connsiteY25" fmla="*/ 6307229 h 6307229"/>
              <a:gd name="connsiteX26" fmla="*/ 5661469 w 6634534"/>
              <a:gd name="connsiteY26" fmla="*/ 6307229 h 6307229"/>
              <a:gd name="connsiteX27" fmla="*/ 5174937 w 6634534"/>
              <a:gd name="connsiteY27" fmla="*/ 6307229 h 6307229"/>
              <a:gd name="connsiteX28" fmla="*/ 4622059 w 6634534"/>
              <a:gd name="connsiteY28" fmla="*/ 6307229 h 6307229"/>
              <a:gd name="connsiteX29" fmla="*/ 4002836 w 6634534"/>
              <a:gd name="connsiteY29" fmla="*/ 6307229 h 6307229"/>
              <a:gd name="connsiteX30" fmla="*/ 3648994 w 6634534"/>
              <a:gd name="connsiteY30" fmla="*/ 6307229 h 6307229"/>
              <a:gd name="connsiteX31" fmla="*/ 3228807 w 6634534"/>
              <a:gd name="connsiteY31" fmla="*/ 6307229 h 6307229"/>
              <a:gd name="connsiteX32" fmla="*/ 2543238 w 6634534"/>
              <a:gd name="connsiteY32" fmla="*/ 6307229 h 6307229"/>
              <a:gd name="connsiteX33" fmla="*/ 1924015 w 6634534"/>
              <a:gd name="connsiteY33" fmla="*/ 6307229 h 6307229"/>
              <a:gd name="connsiteX34" fmla="*/ 1304792 w 6634534"/>
              <a:gd name="connsiteY34" fmla="*/ 6307229 h 6307229"/>
              <a:gd name="connsiteX35" fmla="*/ 619223 w 6634534"/>
              <a:gd name="connsiteY35" fmla="*/ 6307229 h 6307229"/>
              <a:gd name="connsiteX36" fmla="*/ 0 w 6634534"/>
              <a:gd name="connsiteY36" fmla="*/ 6307229 h 6307229"/>
              <a:gd name="connsiteX37" fmla="*/ 0 w 6634534"/>
              <a:gd name="connsiteY37" fmla="*/ 5923061 h 6307229"/>
              <a:gd name="connsiteX38" fmla="*/ 0 w 6634534"/>
              <a:gd name="connsiteY38" fmla="*/ 5286605 h 6307229"/>
              <a:gd name="connsiteX39" fmla="*/ 0 w 6634534"/>
              <a:gd name="connsiteY39" fmla="*/ 4776293 h 6307229"/>
              <a:gd name="connsiteX40" fmla="*/ 0 w 6634534"/>
              <a:gd name="connsiteY40" fmla="*/ 4202908 h 6307229"/>
              <a:gd name="connsiteX41" fmla="*/ 0 w 6634534"/>
              <a:gd name="connsiteY41" fmla="*/ 3692596 h 6307229"/>
              <a:gd name="connsiteX42" fmla="*/ 0 w 6634534"/>
              <a:gd name="connsiteY42" fmla="*/ 3056139 h 6307229"/>
              <a:gd name="connsiteX43" fmla="*/ 0 w 6634534"/>
              <a:gd name="connsiteY43" fmla="*/ 2356610 h 6307229"/>
              <a:gd name="connsiteX44" fmla="*/ 0 w 6634534"/>
              <a:gd name="connsiteY44" fmla="*/ 1909370 h 6307229"/>
              <a:gd name="connsiteX45" fmla="*/ 0 w 6634534"/>
              <a:gd name="connsiteY45" fmla="*/ 1209841 h 6307229"/>
              <a:gd name="connsiteX46" fmla="*/ 0 w 6634534"/>
              <a:gd name="connsiteY46" fmla="*/ 510312 h 6307229"/>
              <a:gd name="connsiteX47" fmla="*/ 0 w 6634534"/>
              <a:gd name="connsiteY47" fmla="*/ 0 h 630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634534" h="6307229" extrusionOk="0">
                <a:moveTo>
                  <a:pt x="0" y="0"/>
                </a:moveTo>
                <a:cubicBezTo>
                  <a:pt x="81039" y="-27128"/>
                  <a:pt x="196020" y="26244"/>
                  <a:pt x="353842" y="0"/>
                </a:cubicBezTo>
                <a:cubicBezTo>
                  <a:pt x="511664" y="-26244"/>
                  <a:pt x="736697" y="5897"/>
                  <a:pt x="906720" y="0"/>
                </a:cubicBezTo>
                <a:cubicBezTo>
                  <a:pt x="1076743" y="-5897"/>
                  <a:pt x="1096403" y="16954"/>
                  <a:pt x="1260561" y="0"/>
                </a:cubicBezTo>
                <a:cubicBezTo>
                  <a:pt x="1424719" y="-16954"/>
                  <a:pt x="1778714" y="41431"/>
                  <a:pt x="1946130" y="0"/>
                </a:cubicBezTo>
                <a:cubicBezTo>
                  <a:pt x="2113546" y="-41431"/>
                  <a:pt x="2425388" y="34283"/>
                  <a:pt x="2565353" y="0"/>
                </a:cubicBezTo>
                <a:cubicBezTo>
                  <a:pt x="2705318" y="-34283"/>
                  <a:pt x="2969109" y="45786"/>
                  <a:pt x="3118231" y="0"/>
                </a:cubicBezTo>
                <a:cubicBezTo>
                  <a:pt x="3267353" y="-45786"/>
                  <a:pt x="3363251" y="8481"/>
                  <a:pt x="3604763" y="0"/>
                </a:cubicBezTo>
                <a:cubicBezTo>
                  <a:pt x="3846275" y="-8481"/>
                  <a:pt x="3930649" y="45462"/>
                  <a:pt x="4024951" y="0"/>
                </a:cubicBezTo>
                <a:cubicBezTo>
                  <a:pt x="4119253" y="-45462"/>
                  <a:pt x="4262900" y="10696"/>
                  <a:pt x="4445138" y="0"/>
                </a:cubicBezTo>
                <a:cubicBezTo>
                  <a:pt x="4627376" y="-10696"/>
                  <a:pt x="4844897" y="69304"/>
                  <a:pt x="5064361" y="0"/>
                </a:cubicBezTo>
                <a:cubicBezTo>
                  <a:pt x="5283825" y="-69304"/>
                  <a:pt x="5533149" y="26058"/>
                  <a:pt x="5749929" y="0"/>
                </a:cubicBezTo>
                <a:cubicBezTo>
                  <a:pt x="5966709" y="-26058"/>
                  <a:pt x="6330700" y="53923"/>
                  <a:pt x="6634534" y="0"/>
                </a:cubicBezTo>
                <a:cubicBezTo>
                  <a:pt x="6669890" y="206634"/>
                  <a:pt x="6592138" y="375165"/>
                  <a:pt x="6634534" y="510312"/>
                </a:cubicBezTo>
                <a:cubicBezTo>
                  <a:pt x="6676930" y="645459"/>
                  <a:pt x="6558277" y="995933"/>
                  <a:pt x="6634534" y="1146769"/>
                </a:cubicBezTo>
                <a:cubicBezTo>
                  <a:pt x="6710791" y="1297605"/>
                  <a:pt x="6627598" y="1468126"/>
                  <a:pt x="6634534" y="1783226"/>
                </a:cubicBezTo>
                <a:cubicBezTo>
                  <a:pt x="6641470" y="2098326"/>
                  <a:pt x="6634300" y="2069102"/>
                  <a:pt x="6634534" y="2230466"/>
                </a:cubicBezTo>
                <a:cubicBezTo>
                  <a:pt x="6634768" y="2391830"/>
                  <a:pt x="6610106" y="2502165"/>
                  <a:pt x="6634534" y="2677705"/>
                </a:cubicBezTo>
                <a:cubicBezTo>
                  <a:pt x="6658962" y="2853245"/>
                  <a:pt x="6610509" y="3062896"/>
                  <a:pt x="6634534" y="3251090"/>
                </a:cubicBezTo>
                <a:cubicBezTo>
                  <a:pt x="6658559" y="3439284"/>
                  <a:pt x="6621981" y="3490482"/>
                  <a:pt x="6634534" y="3698330"/>
                </a:cubicBezTo>
                <a:cubicBezTo>
                  <a:pt x="6647087" y="3906178"/>
                  <a:pt x="6589077" y="3936622"/>
                  <a:pt x="6634534" y="4145570"/>
                </a:cubicBezTo>
                <a:cubicBezTo>
                  <a:pt x="6679991" y="4354518"/>
                  <a:pt x="6601268" y="4512774"/>
                  <a:pt x="6634534" y="4718954"/>
                </a:cubicBezTo>
                <a:cubicBezTo>
                  <a:pt x="6667800" y="4925134"/>
                  <a:pt x="6627799" y="4992642"/>
                  <a:pt x="6634534" y="5166194"/>
                </a:cubicBezTo>
                <a:cubicBezTo>
                  <a:pt x="6641269" y="5339746"/>
                  <a:pt x="6631404" y="5449055"/>
                  <a:pt x="6634534" y="5676506"/>
                </a:cubicBezTo>
                <a:cubicBezTo>
                  <a:pt x="6637664" y="5903957"/>
                  <a:pt x="6563956" y="6094156"/>
                  <a:pt x="6634534" y="6307229"/>
                </a:cubicBezTo>
                <a:cubicBezTo>
                  <a:pt x="6495632" y="6311939"/>
                  <a:pt x="6238867" y="6277041"/>
                  <a:pt x="6081656" y="6307229"/>
                </a:cubicBezTo>
                <a:cubicBezTo>
                  <a:pt x="5924445" y="6337417"/>
                  <a:pt x="5797044" y="6290354"/>
                  <a:pt x="5661469" y="6307229"/>
                </a:cubicBezTo>
                <a:cubicBezTo>
                  <a:pt x="5525894" y="6324104"/>
                  <a:pt x="5329376" y="6257194"/>
                  <a:pt x="5174937" y="6307229"/>
                </a:cubicBezTo>
                <a:cubicBezTo>
                  <a:pt x="5020498" y="6357264"/>
                  <a:pt x="4821814" y="6263772"/>
                  <a:pt x="4622059" y="6307229"/>
                </a:cubicBezTo>
                <a:cubicBezTo>
                  <a:pt x="4422304" y="6350686"/>
                  <a:pt x="4291086" y="6305486"/>
                  <a:pt x="4002836" y="6307229"/>
                </a:cubicBezTo>
                <a:cubicBezTo>
                  <a:pt x="3714586" y="6308972"/>
                  <a:pt x="3724229" y="6281781"/>
                  <a:pt x="3648994" y="6307229"/>
                </a:cubicBezTo>
                <a:cubicBezTo>
                  <a:pt x="3573759" y="6332677"/>
                  <a:pt x="3359074" y="6305795"/>
                  <a:pt x="3228807" y="6307229"/>
                </a:cubicBezTo>
                <a:cubicBezTo>
                  <a:pt x="3098540" y="6308663"/>
                  <a:pt x="2814003" y="6289116"/>
                  <a:pt x="2543238" y="6307229"/>
                </a:cubicBezTo>
                <a:cubicBezTo>
                  <a:pt x="2272473" y="6325342"/>
                  <a:pt x="2196402" y="6263678"/>
                  <a:pt x="1924015" y="6307229"/>
                </a:cubicBezTo>
                <a:cubicBezTo>
                  <a:pt x="1651628" y="6350780"/>
                  <a:pt x="1525862" y="6251145"/>
                  <a:pt x="1304792" y="6307229"/>
                </a:cubicBezTo>
                <a:cubicBezTo>
                  <a:pt x="1083722" y="6363313"/>
                  <a:pt x="760990" y="6227951"/>
                  <a:pt x="619223" y="6307229"/>
                </a:cubicBezTo>
                <a:cubicBezTo>
                  <a:pt x="477456" y="6386507"/>
                  <a:pt x="170831" y="6294822"/>
                  <a:pt x="0" y="6307229"/>
                </a:cubicBezTo>
                <a:cubicBezTo>
                  <a:pt x="-23399" y="6129865"/>
                  <a:pt x="8162" y="6033716"/>
                  <a:pt x="0" y="5923061"/>
                </a:cubicBezTo>
                <a:cubicBezTo>
                  <a:pt x="-8162" y="5812406"/>
                  <a:pt x="63799" y="5549366"/>
                  <a:pt x="0" y="5286605"/>
                </a:cubicBezTo>
                <a:cubicBezTo>
                  <a:pt x="-63799" y="5023844"/>
                  <a:pt x="39795" y="4999551"/>
                  <a:pt x="0" y="4776293"/>
                </a:cubicBezTo>
                <a:cubicBezTo>
                  <a:pt x="-39795" y="4553035"/>
                  <a:pt x="27996" y="4408510"/>
                  <a:pt x="0" y="4202908"/>
                </a:cubicBezTo>
                <a:cubicBezTo>
                  <a:pt x="-27996" y="3997306"/>
                  <a:pt x="16259" y="3926612"/>
                  <a:pt x="0" y="3692596"/>
                </a:cubicBezTo>
                <a:cubicBezTo>
                  <a:pt x="-16259" y="3458580"/>
                  <a:pt x="72631" y="3284707"/>
                  <a:pt x="0" y="3056139"/>
                </a:cubicBezTo>
                <a:cubicBezTo>
                  <a:pt x="-72631" y="2827571"/>
                  <a:pt x="45434" y="2674345"/>
                  <a:pt x="0" y="2356610"/>
                </a:cubicBezTo>
                <a:cubicBezTo>
                  <a:pt x="-45434" y="2038875"/>
                  <a:pt x="26079" y="2056405"/>
                  <a:pt x="0" y="1909370"/>
                </a:cubicBezTo>
                <a:cubicBezTo>
                  <a:pt x="-26079" y="1762335"/>
                  <a:pt x="77148" y="1397188"/>
                  <a:pt x="0" y="1209841"/>
                </a:cubicBezTo>
                <a:cubicBezTo>
                  <a:pt x="-77148" y="1022494"/>
                  <a:pt x="55674" y="676364"/>
                  <a:pt x="0" y="510312"/>
                </a:cubicBezTo>
                <a:cubicBezTo>
                  <a:pt x="-55674" y="344260"/>
                  <a:pt x="8851" y="142505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7733734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11" y="65077"/>
            <a:ext cx="2628475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2:</a:t>
            </a:r>
            <a:endParaRPr lang="en-GB" sz="3200" dirty="0"/>
          </a:p>
        </p:txBody>
      </p:sp>
      <p:sp>
        <p:nvSpPr>
          <p:cNvPr id="8" name="Google Shape;167;p2">
            <a:extLst>
              <a:ext uri="{FF2B5EF4-FFF2-40B4-BE49-F238E27FC236}">
                <a16:creationId xmlns:a16="http://schemas.microsoft.com/office/drawing/2014/main" id="{902E972D-C34D-455A-AF67-2812DC919E85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CustomShape 6">
            <a:extLst>
              <a:ext uri="{FF2B5EF4-FFF2-40B4-BE49-F238E27FC236}">
                <a16:creationId xmlns:a16="http://schemas.microsoft.com/office/drawing/2014/main" id="{91A2BEDC-1E74-41B8-A57D-12A3A3811577}"/>
              </a:ext>
            </a:extLst>
          </p:cNvPr>
          <p:cNvSpPr/>
          <p:nvPr/>
        </p:nvSpPr>
        <p:spPr>
          <a:xfrm>
            <a:off x="3037248" y="9744"/>
            <a:ext cx="8125560" cy="51732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Adèle et Pierre </a:t>
            </a:r>
            <a:r>
              <a:rPr kumimoji="0" lang="en-GB" sz="2800" b="1" i="0" u="none" strike="noStrike" kern="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sont</a:t>
            </a:r>
            <a:r>
              <a:rPr kumimoji="0" lang="en-GB" sz="2800" b="1" i="0" u="none" strike="noStrike" kern="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un </a:t>
            </a:r>
            <a:r>
              <a:rPr kumimoji="0" lang="en-GB" sz="2800" b="1" i="0" u="none" strike="noStrike" kern="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peu</a:t>
            </a:r>
            <a:r>
              <a:rPr kumimoji="0" lang="en-GB" sz="2800" b="1" i="0" u="none" strike="noStrike" kern="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tristes.  </a:t>
            </a:r>
            <a:endParaRPr kumimoji="0" lang="en-GB" sz="2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9" name="CustomShape 7">
            <a:extLst>
              <a:ext uri="{FF2B5EF4-FFF2-40B4-BE49-F238E27FC236}">
                <a16:creationId xmlns:a16="http://schemas.microsoft.com/office/drawing/2014/main" id="{CE0F4010-47B8-4346-952C-E7497BCE41D7}"/>
              </a:ext>
            </a:extLst>
          </p:cNvPr>
          <p:cNvSpPr/>
          <p:nvPr/>
        </p:nvSpPr>
        <p:spPr>
          <a:xfrm>
            <a:off x="644940" y="425079"/>
            <a:ext cx="10077860" cy="45648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Lis les phrases. Qui a quoi ?</a:t>
            </a:r>
            <a:endParaRPr kumimoji="0" lang="en-GB" sz="24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C2058921-3E3E-4BCB-B5B7-3048B4F2DD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41" name="CustomShape 8">
            <a:extLst>
              <a:ext uri="{FF2B5EF4-FFF2-40B4-BE49-F238E27FC236}">
                <a16:creationId xmlns:a16="http://schemas.microsoft.com/office/drawing/2014/main" id="{18103AA4-E890-463B-8A40-7674A8BB7D05}"/>
              </a:ext>
            </a:extLst>
          </p:cNvPr>
          <p:cNvSpPr/>
          <p:nvPr/>
        </p:nvSpPr>
        <p:spPr>
          <a:xfrm>
            <a:off x="4713692" y="385621"/>
            <a:ext cx="4239256" cy="47648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Écris</a:t>
            </a:r>
            <a:r>
              <a:rPr kumimoji="0" lang="en-GB" sz="2400" b="0" i="0" u="none" strike="noStrike" kern="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deux </a:t>
            </a:r>
            <a:r>
              <a:rPr kumimoji="0" lang="en-GB" sz="2400" b="0" i="0" u="none" strike="noStrike" kern="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listes</a:t>
            </a:r>
            <a:r>
              <a:rPr kumimoji="0" lang="en-GB" sz="2400" b="0" i="0" u="none" strike="noStrike" kern="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400" b="0" i="0" u="none" strike="noStrike" kern="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en</a:t>
            </a:r>
            <a:r>
              <a:rPr kumimoji="0" lang="en-GB" sz="2400" b="0" i="0" u="none" strike="noStrike" kern="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400" b="0" i="0" u="none" strike="noStrike" kern="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anglais</a:t>
            </a:r>
            <a:r>
              <a:rPr kumimoji="0" lang="en-GB" sz="2400" b="0" i="0" u="none" strike="noStrike" kern="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</a:t>
            </a:r>
            <a:endParaRPr kumimoji="0" lang="en-GB" sz="24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82F4B3D-CCD2-4E05-8AAD-AA8C0B7E23E9}"/>
              </a:ext>
            </a:extLst>
          </p:cNvPr>
          <p:cNvSpPr txBox="1">
            <a:spLocks/>
          </p:cNvSpPr>
          <p:nvPr/>
        </p:nvSpPr>
        <p:spPr>
          <a:xfrm>
            <a:off x="11315774" y="1033981"/>
            <a:ext cx="648000" cy="374973"/>
          </a:xfrm>
          <a:prstGeom prst="rect">
            <a:avLst/>
          </a:prstGeom>
          <a:solidFill>
            <a:srgbClr val="786EB1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lire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C2E7A8-E173-44F7-A96C-86EFC7EAFCA3}"/>
              </a:ext>
            </a:extLst>
          </p:cNvPr>
          <p:cNvSpPr txBox="1"/>
          <p:nvPr/>
        </p:nvSpPr>
        <p:spPr>
          <a:xfrm>
            <a:off x="324545" y="944981"/>
            <a:ext cx="444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00206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</a:t>
            </a:r>
            <a:endParaRPr lang="en-GB" sz="2400" b="1" dirty="0">
              <a:solidFill>
                <a:srgbClr val="002060"/>
              </a:solidFill>
              <a:latin typeface="Segoe Script" panose="030B0504020000000003" pitchFamily="66" charset="0"/>
            </a:endParaRPr>
          </a:p>
          <a:p>
            <a:pPr>
              <a:defRPr/>
            </a:pPr>
            <a:endParaRPr lang="en-GB" sz="2400" b="1" dirty="0">
              <a:solidFill>
                <a:srgbClr val="002060"/>
              </a:solidFill>
              <a:latin typeface="Segoe Script" panose="030B0504020000000003" pitchFamily="66" charset="0"/>
            </a:endParaRPr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1FA7CF68-3410-4593-BF79-0EEC752B0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84983"/>
              </p:ext>
            </p:extLst>
          </p:nvPr>
        </p:nvGraphicFramePr>
        <p:xfrm>
          <a:off x="6545994" y="2482355"/>
          <a:ext cx="5432646" cy="3787400"/>
        </p:xfrm>
        <a:graphic>
          <a:graphicData uri="http://schemas.openxmlformats.org/drawingml/2006/table">
            <a:tbl>
              <a:tblPr firstRow="1" bandRow="1"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01365">
                  <a:extLst>
                    <a:ext uri="{9D8B030D-6E8A-4147-A177-3AD203B41FA5}">
                      <a16:colId xmlns:a16="http://schemas.microsoft.com/office/drawing/2014/main" val="208742029"/>
                    </a:ext>
                  </a:extLst>
                </a:gridCol>
                <a:gridCol w="2931281">
                  <a:extLst>
                    <a:ext uri="{9D8B030D-6E8A-4147-A177-3AD203B41FA5}">
                      <a16:colId xmlns:a16="http://schemas.microsoft.com/office/drawing/2014/main" val="3703077831"/>
                    </a:ext>
                  </a:extLst>
                </a:gridCol>
              </a:tblGrid>
              <a:tr h="356412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 have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 have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875024"/>
                  </a:ext>
                </a:extLst>
              </a:tr>
              <a:tr h="456775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 old desk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pretty space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06393"/>
                  </a:ext>
                </a:extLst>
              </a:tr>
              <a:tr h="603068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bad chair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beautiful chair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942613"/>
                  </a:ext>
                </a:extLst>
              </a:tr>
              <a:tr h="567478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small window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good desk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64205"/>
                  </a:ext>
                </a:extLst>
              </a:tr>
              <a:tr h="567478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 old lamp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766266"/>
                  </a:ext>
                </a:extLst>
              </a:tr>
              <a:tr h="56747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lots of things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602053"/>
                  </a:ext>
                </a:extLst>
              </a:tr>
              <a:tr h="56747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bad space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669505"/>
                  </a:ext>
                </a:extLst>
              </a:tr>
            </a:tbl>
          </a:graphicData>
        </a:graphic>
      </p:graphicFrame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17D489B-D7D5-46DF-B43B-F1DD6093FADC}"/>
              </a:ext>
            </a:extLst>
          </p:cNvPr>
          <p:cNvSpPr/>
          <p:nvPr/>
        </p:nvSpPr>
        <p:spPr>
          <a:xfrm>
            <a:off x="9378642" y="3004996"/>
            <a:ext cx="2255377" cy="351539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7" name="Picture 4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A0FD8E-7FFC-4B74-A631-ECD5682CEE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37"/>
          <a:stretch/>
        </p:blipFill>
        <p:spPr>
          <a:xfrm>
            <a:off x="7710728" y="1404200"/>
            <a:ext cx="1291787" cy="1078155"/>
          </a:xfrm>
          <a:prstGeom prst="rect">
            <a:avLst/>
          </a:prstGeom>
        </p:spPr>
      </p:pic>
      <p:pic>
        <p:nvPicPr>
          <p:cNvPr id="48" name="Picture 2" descr="Pensando, Pensamiento, Burbujas, Burbujas De Discurso">
            <a:extLst>
              <a:ext uri="{FF2B5EF4-FFF2-40B4-BE49-F238E27FC236}">
                <a16:creationId xmlns:a16="http://schemas.microsoft.com/office/drawing/2014/main" id="{9C92AE4E-DA8D-4BAF-88A8-DA839608D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2763" y="773004"/>
            <a:ext cx="1523221" cy="170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4BB36D43-735E-41F0-80BD-E8C279F912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546" y="791432"/>
            <a:ext cx="581726" cy="95940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0E38313-2EC0-4EEA-9406-5013A2F6CA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912" y="942729"/>
            <a:ext cx="756687" cy="76832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AA9A72C-C872-4F1B-81D7-AD33593DA6E1}"/>
              </a:ext>
            </a:extLst>
          </p:cNvPr>
          <p:cNvSpPr txBox="1"/>
          <p:nvPr/>
        </p:nvSpPr>
        <p:spPr>
          <a:xfrm>
            <a:off x="343483" y="136351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Nous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avons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un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vieux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bureau.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FC778D-488C-483E-87D8-4AB16927C5B0}"/>
              </a:ext>
            </a:extLst>
          </p:cNvPr>
          <p:cNvSpPr txBox="1"/>
          <p:nvPr/>
        </p:nvSpPr>
        <p:spPr>
          <a:xfrm>
            <a:off x="379896" y="601969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Mais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nous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avons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un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mauvais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espace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BC618A-6A0A-4D10-8951-1B193F4FBBE5}"/>
              </a:ext>
            </a:extLst>
          </p:cNvPr>
          <p:cNvSpPr txBox="1"/>
          <p:nvPr/>
        </p:nvSpPr>
        <p:spPr>
          <a:xfrm>
            <a:off x="379896" y="560104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Nous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avons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beaucoup de choses !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38A681D-D28A-4208-BE84-709C081011B9}"/>
              </a:ext>
            </a:extLst>
          </p:cNvPr>
          <p:cNvSpPr txBox="1"/>
          <p:nvPr/>
        </p:nvSpPr>
        <p:spPr>
          <a:xfrm>
            <a:off x="253169" y="492601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Nous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avons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une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vielle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lampe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37EF52-F854-4290-9D8B-75FF4F896430}"/>
              </a:ext>
            </a:extLst>
          </p:cNvPr>
          <p:cNvSpPr txBox="1"/>
          <p:nvPr/>
        </p:nvSpPr>
        <p:spPr>
          <a:xfrm>
            <a:off x="351582" y="423435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Nous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avons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une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petite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fenêtre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63EFB85-1F1A-475A-9E21-9D3C5AB3C837}"/>
              </a:ext>
            </a:extLst>
          </p:cNvPr>
          <p:cNvSpPr txBox="1"/>
          <p:nvPr/>
        </p:nvSpPr>
        <p:spPr>
          <a:xfrm>
            <a:off x="248200" y="348916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Ils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 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ont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un bon bureau.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8C11A2-0CAC-4B65-A47D-CDDAC214EFA6}"/>
              </a:ext>
            </a:extLst>
          </p:cNvPr>
          <p:cNvSpPr txBox="1"/>
          <p:nvPr/>
        </p:nvSpPr>
        <p:spPr>
          <a:xfrm>
            <a:off x="303734" y="275503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Ils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 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ont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une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belle chaise.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410459B-7C73-486A-A3E8-9A3B331E1289}"/>
              </a:ext>
            </a:extLst>
          </p:cNvPr>
          <p:cNvSpPr txBox="1"/>
          <p:nvPr/>
        </p:nvSpPr>
        <p:spPr>
          <a:xfrm>
            <a:off x="328189" y="206659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Nous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avons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une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mauvaise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chaise.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E35FF19-2CF9-45F5-AA56-25E39BBFB3DC}"/>
              </a:ext>
            </a:extLst>
          </p:cNvPr>
          <p:cNvSpPr txBox="1"/>
          <p:nvPr/>
        </p:nvSpPr>
        <p:spPr>
          <a:xfrm>
            <a:off x="717839" y="93635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Ils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 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ont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un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joli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espace</a:t>
            </a:r>
            <a:r>
              <a:rPr lang="en-GB" sz="2400" dirty="0">
                <a:solidFill>
                  <a:srgbClr val="002060"/>
                </a:solidFill>
                <a:latin typeface="Segoe Script" panose="030B0504020000000003" pitchFamily="66" charset="0"/>
              </a:rPr>
              <a:t>.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0B14732C-C686-46C3-970E-E4232BFD01F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B7491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1566" y="891584"/>
            <a:ext cx="915635" cy="499915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A80933D0-2ED5-4F44-99E9-836C5537217B}"/>
              </a:ext>
            </a:extLst>
          </p:cNvPr>
          <p:cNvGrpSpPr/>
          <p:nvPr/>
        </p:nvGrpSpPr>
        <p:grpSpPr>
          <a:xfrm>
            <a:off x="393644" y="1351346"/>
            <a:ext cx="915635" cy="499915"/>
            <a:chOff x="-1622398" y="1831978"/>
            <a:chExt cx="915635" cy="499915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D5DA604B-3D8D-457E-960E-49363B325C21}"/>
                </a:ext>
              </a:extLst>
            </p:cNvPr>
            <p:cNvSpPr/>
            <p:nvPr/>
          </p:nvSpPr>
          <p:spPr>
            <a:xfrm>
              <a:off x="-1604829" y="1933345"/>
              <a:ext cx="842325" cy="297182"/>
            </a:xfrm>
            <a:prstGeom prst="roundRect">
              <a:avLst/>
            </a:prstGeom>
            <a:solidFill>
              <a:srgbClr val="DDDDCD"/>
            </a:solidFill>
            <a:ln w="25400" cap="flat" cmpd="sng" algn="ctr">
              <a:solidFill>
                <a:srgbClr val="DDDDC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94F8EA3-79D7-42E4-B5DF-B9259E575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B74919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-1622398" y="1831978"/>
              <a:ext cx="915635" cy="499915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72B3AAC-E57B-42C6-A7D6-AE5202E770F9}"/>
              </a:ext>
            </a:extLst>
          </p:cNvPr>
          <p:cNvGrpSpPr/>
          <p:nvPr/>
        </p:nvGrpSpPr>
        <p:grpSpPr>
          <a:xfrm>
            <a:off x="392131" y="2055174"/>
            <a:ext cx="915635" cy="499915"/>
            <a:chOff x="-1622398" y="1831978"/>
            <a:chExt cx="915635" cy="49991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9C7C5A4D-3AA5-4CAC-9D9B-0DC5A4038173}"/>
                </a:ext>
              </a:extLst>
            </p:cNvPr>
            <p:cNvSpPr/>
            <p:nvPr/>
          </p:nvSpPr>
          <p:spPr>
            <a:xfrm>
              <a:off x="-1604829" y="1933345"/>
              <a:ext cx="842325" cy="297182"/>
            </a:xfrm>
            <a:prstGeom prst="roundRect">
              <a:avLst/>
            </a:prstGeom>
            <a:solidFill>
              <a:srgbClr val="DDDDCD"/>
            </a:solidFill>
            <a:ln w="25400" cap="flat" cmpd="sng" algn="ctr">
              <a:solidFill>
                <a:srgbClr val="DDDDC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4DB1E0A4-D4FF-489D-89C8-E789F684A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B74919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-1622398" y="1831978"/>
              <a:ext cx="915635" cy="499915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DD83361-766F-47FF-90E4-5774EC672343}"/>
              </a:ext>
            </a:extLst>
          </p:cNvPr>
          <p:cNvGrpSpPr/>
          <p:nvPr/>
        </p:nvGrpSpPr>
        <p:grpSpPr>
          <a:xfrm>
            <a:off x="351582" y="4913466"/>
            <a:ext cx="915635" cy="499915"/>
            <a:chOff x="-1622398" y="1831978"/>
            <a:chExt cx="915635" cy="499915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6AC845BE-03EB-436C-B42A-A9B51BACD9EF}"/>
                </a:ext>
              </a:extLst>
            </p:cNvPr>
            <p:cNvSpPr/>
            <p:nvPr/>
          </p:nvSpPr>
          <p:spPr>
            <a:xfrm>
              <a:off x="-1604829" y="1933345"/>
              <a:ext cx="842325" cy="297182"/>
            </a:xfrm>
            <a:prstGeom prst="roundRect">
              <a:avLst/>
            </a:prstGeom>
            <a:solidFill>
              <a:srgbClr val="DDDDCD"/>
            </a:solidFill>
            <a:ln w="25400" cap="flat" cmpd="sng" algn="ctr">
              <a:solidFill>
                <a:srgbClr val="DDDDC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C10EAEB-EC9E-4C54-A103-39D617F1A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B74919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-1622398" y="1831978"/>
              <a:ext cx="915635" cy="499915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2B0783C-FA5B-425E-A79B-2EBE463300CC}"/>
              </a:ext>
            </a:extLst>
          </p:cNvPr>
          <p:cNvGrpSpPr/>
          <p:nvPr/>
        </p:nvGrpSpPr>
        <p:grpSpPr>
          <a:xfrm>
            <a:off x="396074" y="4209934"/>
            <a:ext cx="915635" cy="499915"/>
            <a:chOff x="-1622398" y="1831978"/>
            <a:chExt cx="915635" cy="499915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CECB8A96-50EC-47F9-A8F5-F41518A5BE88}"/>
                </a:ext>
              </a:extLst>
            </p:cNvPr>
            <p:cNvSpPr/>
            <p:nvPr/>
          </p:nvSpPr>
          <p:spPr>
            <a:xfrm>
              <a:off x="-1604829" y="1933345"/>
              <a:ext cx="842325" cy="297182"/>
            </a:xfrm>
            <a:prstGeom prst="roundRect">
              <a:avLst/>
            </a:prstGeom>
            <a:solidFill>
              <a:srgbClr val="DDDDCD"/>
            </a:solidFill>
            <a:ln w="25400" cap="flat" cmpd="sng" algn="ctr">
              <a:solidFill>
                <a:srgbClr val="DDDDC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7B7D049A-1797-4B37-8479-E588C0BAF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B74919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-1622398" y="1831978"/>
              <a:ext cx="915635" cy="499915"/>
            </a:xfrm>
            <a:prstGeom prst="rect">
              <a:avLst/>
            </a:prstGeom>
          </p:spPr>
        </p:pic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C4B96146-73DF-40BA-BFCE-52C74423757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B7491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69485" y="2755039"/>
            <a:ext cx="915635" cy="49991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22AF354-E7AE-4DD0-AD2B-D0ACCBD4ECA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B7491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1313" y="3508759"/>
            <a:ext cx="915635" cy="499915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07B760AC-C43C-4643-97F5-CF3D363C79FD}"/>
              </a:ext>
            </a:extLst>
          </p:cNvPr>
          <p:cNvGrpSpPr/>
          <p:nvPr/>
        </p:nvGrpSpPr>
        <p:grpSpPr>
          <a:xfrm>
            <a:off x="410652" y="5513079"/>
            <a:ext cx="915635" cy="499915"/>
            <a:chOff x="-1622398" y="1831978"/>
            <a:chExt cx="915635" cy="499915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F873EED4-0083-4A8C-82A7-C893106731F9}"/>
                </a:ext>
              </a:extLst>
            </p:cNvPr>
            <p:cNvSpPr/>
            <p:nvPr/>
          </p:nvSpPr>
          <p:spPr>
            <a:xfrm>
              <a:off x="-1604829" y="1933345"/>
              <a:ext cx="842325" cy="297182"/>
            </a:xfrm>
            <a:prstGeom prst="roundRect">
              <a:avLst/>
            </a:prstGeom>
            <a:solidFill>
              <a:srgbClr val="DDDDCD"/>
            </a:solidFill>
            <a:ln w="25400" cap="flat" cmpd="sng" algn="ctr">
              <a:solidFill>
                <a:srgbClr val="DDDDC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8F155A4-0231-4C7F-9733-990CFB42D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B74919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-1622398" y="1831978"/>
              <a:ext cx="915635" cy="499915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9912EB4-C8AE-4551-9248-A399E9170111}"/>
              </a:ext>
            </a:extLst>
          </p:cNvPr>
          <p:cNvGrpSpPr/>
          <p:nvPr/>
        </p:nvGrpSpPr>
        <p:grpSpPr>
          <a:xfrm>
            <a:off x="1327239" y="6012390"/>
            <a:ext cx="915635" cy="499915"/>
            <a:chOff x="-1622398" y="1831978"/>
            <a:chExt cx="915635" cy="499915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D5169210-5CFB-4F63-A2FD-8C2A40D0FD87}"/>
                </a:ext>
              </a:extLst>
            </p:cNvPr>
            <p:cNvSpPr/>
            <p:nvPr/>
          </p:nvSpPr>
          <p:spPr>
            <a:xfrm>
              <a:off x="-1604829" y="1933345"/>
              <a:ext cx="842325" cy="297182"/>
            </a:xfrm>
            <a:prstGeom prst="roundRect">
              <a:avLst/>
            </a:prstGeom>
            <a:solidFill>
              <a:srgbClr val="DDDDCD"/>
            </a:solidFill>
            <a:ln w="25400" cap="flat" cmpd="sng" algn="ctr">
              <a:solidFill>
                <a:srgbClr val="DDDDC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6E30CDDE-179A-41C1-BC62-8BB261400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B74919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-1622398" y="1831978"/>
              <a:ext cx="915635" cy="499915"/>
            </a:xfrm>
            <a:prstGeom prst="rect">
              <a:avLst/>
            </a:prstGeom>
          </p:spPr>
        </p:pic>
      </p:grp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17504DC-7048-4DE1-B17E-CD9A9B65D790}"/>
              </a:ext>
            </a:extLst>
          </p:cNvPr>
          <p:cNvSpPr/>
          <p:nvPr/>
        </p:nvSpPr>
        <p:spPr>
          <a:xfrm>
            <a:off x="6782297" y="2994733"/>
            <a:ext cx="2077408" cy="351539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2" name="Picture 81" descr="A picture containing text&#10;&#10;Description automatically generated">
            <a:extLst>
              <a:ext uri="{FF2B5EF4-FFF2-40B4-BE49-F238E27FC236}">
                <a16:creationId xmlns:a16="http://schemas.microsoft.com/office/drawing/2014/main" id="{AEA6A1B6-E15F-4214-A2E1-1ED275F105D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92"/>
          <a:stretch/>
        </p:blipFill>
        <p:spPr>
          <a:xfrm>
            <a:off x="6381097" y="1120862"/>
            <a:ext cx="1685470" cy="1347665"/>
          </a:xfrm>
          <a:prstGeom prst="rect">
            <a:avLst/>
          </a:prstGeom>
        </p:spPr>
      </p:pic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1637DD7B-948C-483E-BEEE-218A170264FA}"/>
              </a:ext>
            </a:extLst>
          </p:cNvPr>
          <p:cNvSpPr/>
          <p:nvPr/>
        </p:nvSpPr>
        <p:spPr>
          <a:xfrm>
            <a:off x="6672024" y="3423586"/>
            <a:ext cx="2077408" cy="50997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8D71CD0-0C48-45E0-82C9-D148F19488CF}"/>
              </a:ext>
            </a:extLst>
          </p:cNvPr>
          <p:cNvSpPr/>
          <p:nvPr/>
        </p:nvSpPr>
        <p:spPr>
          <a:xfrm>
            <a:off x="9177238" y="3501304"/>
            <a:ext cx="2688517" cy="42013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8B79B54-0ACD-453B-9672-0B98D4656AB8}"/>
              </a:ext>
            </a:extLst>
          </p:cNvPr>
          <p:cNvSpPr/>
          <p:nvPr/>
        </p:nvSpPr>
        <p:spPr>
          <a:xfrm>
            <a:off x="9155887" y="4126360"/>
            <a:ext cx="2731217" cy="351539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414D6C01-D038-476A-9AB1-D74E4E30D400}"/>
              </a:ext>
            </a:extLst>
          </p:cNvPr>
          <p:cNvSpPr/>
          <p:nvPr/>
        </p:nvSpPr>
        <p:spPr>
          <a:xfrm>
            <a:off x="6560705" y="4077789"/>
            <a:ext cx="2366804" cy="351539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50F1587-4FFF-460D-9BBA-9876B29A07FE}"/>
              </a:ext>
            </a:extLst>
          </p:cNvPr>
          <p:cNvSpPr/>
          <p:nvPr/>
        </p:nvSpPr>
        <p:spPr>
          <a:xfrm>
            <a:off x="6671260" y="4665075"/>
            <a:ext cx="2366804" cy="351539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FA9D253-FAD9-46BB-9EA6-6A352F4B32D2}"/>
              </a:ext>
            </a:extLst>
          </p:cNvPr>
          <p:cNvSpPr/>
          <p:nvPr/>
        </p:nvSpPr>
        <p:spPr>
          <a:xfrm>
            <a:off x="6637599" y="5258968"/>
            <a:ext cx="2366804" cy="351539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02E68EB9-60DC-4D71-BAAD-0E6AAE3E20A9}"/>
              </a:ext>
            </a:extLst>
          </p:cNvPr>
          <p:cNvSpPr/>
          <p:nvPr/>
        </p:nvSpPr>
        <p:spPr>
          <a:xfrm>
            <a:off x="6644022" y="5810141"/>
            <a:ext cx="2366804" cy="351539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021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28656"/>
            <a:ext cx="3029613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3: </a:t>
            </a:r>
            <a:endParaRPr lang="en-GB" sz="3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8CA353-6B7B-44CA-92FB-9ACDF811AC62}"/>
              </a:ext>
            </a:extLst>
          </p:cNvPr>
          <p:cNvSpPr txBox="1"/>
          <p:nvPr/>
        </p:nvSpPr>
        <p:spPr>
          <a:xfrm>
            <a:off x="3455260" y="14280"/>
            <a:ext cx="360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français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07" name="Title 2">
            <a:extLst>
              <a:ext uri="{FF2B5EF4-FFF2-40B4-BE49-F238E27FC236}">
                <a16:creationId xmlns:a16="http://schemas.microsoft.com/office/drawing/2014/main" id="{405A2596-58D5-495A-A7B3-067415E1894A}"/>
              </a:ext>
            </a:extLst>
          </p:cNvPr>
          <p:cNvSpPr txBox="1">
            <a:spLocks/>
          </p:cNvSpPr>
          <p:nvPr/>
        </p:nvSpPr>
        <p:spPr>
          <a:xfrm>
            <a:off x="11238143" y="1135676"/>
            <a:ext cx="781120" cy="374973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parler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08" name="Picture 207" descr="Icon&#10;&#10;Description automatically generated">
            <a:extLst>
              <a:ext uri="{FF2B5EF4-FFF2-40B4-BE49-F238E27FC236}">
                <a16:creationId xmlns:a16="http://schemas.microsoft.com/office/drawing/2014/main" id="{C3092E7A-0A56-4F20-B037-356B7DD40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31" name="Google Shape;167;p2">
            <a:extLst>
              <a:ext uri="{FF2B5EF4-FFF2-40B4-BE49-F238E27FC236}">
                <a16:creationId xmlns:a16="http://schemas.microsoft.com/office/drawing/2014/main" id="{22C2E49C-F3EC-4D9A-A29A-7CEE1D1A9BE7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41479D-D8FE-4504-80A5-14C4487B82F4}"/>
              </a:ext>
            </a:extLst>
          </p:cNvPr>
          <p:cNvSpPr txBox="1"/>
          <p:nvPr/>
        </p:nvSpPr>
        <p:spPr>
          <a:xfrm>
            <a:off x="371517" y="1497173"/>
            <a:ext cx="5303520" cy="2062103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Personne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A</a:t>
            </a: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1)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Ils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ont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un petit…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……………………………….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E9D20F-A90D-4E73-9952-8DB189AA66DA}"/>
              </a:ext>
            </a:extLst>
          </p:cNvPr>
          <p:cNvSpPr txBox="1"/>
          <p:nvPr/>
        </p:nvSpPr>
        <p:spPr>
          <a:xfrm>
            <a:off x="5979086" y="1497173"/>
            <a:ext cx="5303520" cy="2554545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Personne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B</a:t>
            </a: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C202C917-E19D-4F92-B0AD-A2C8BFC43BF0}"/>
              </a:ext>
            </a:extLst>
          </p:cNvPr>
          <p:cNvSpPr/>
          <p:nvPr/>
        </p:nvSpPr>
        <p:spPr>
          <a:xfrm>
            <a:off x="1890353" y="3519042"/>
            <a:ext cx="3645877" cy="1006827"/>
          </a:xfrm>
          <a:prstGeom prst="wedgeRoundRectCallout">
            <a:avLst>
              <a:gd name="adj1" fmla="val -41049"/>
              <a:gd name="adj2" fmla="val 124122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Ils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ont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un petit…</a:t>
            </a:r>
          </a:p>
        </p:txBody>
      </p:sp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7EC62D95-B010-44DB-A5A8-C3B058D22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359" y="4717294"/>
            <a:ext cx="1356293" cy="13562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E38315-6AF7-434C-8B90-CE879CFDD306}"/>
              </a:ext>
            </a:extLst>
          </p:cNvPr>
          <p:cNvSpPr txBox="1"/>
          <p:nvPr/>
        </p:nvSpPr>
        <p:spPr>
          <a:xfrm>
            <a:off x="6142380" y="2217684"/>
            <a:ext cx="492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chambre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 | 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espace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73A8D0D9-4E09-4E9D-9EF6-767A5D75A069}"/>
              </a:ext>
            </a:extLst>
          </p:cNvPr>
          <p:cNvSpPr/>
          <p:nvPr/>
        </p:nvSpPr>
        <p:spPr>
          <a:xfrm>
            <a:off x="5884881" y="3519042"/>
            <a:ext cx="3645877" cy="1006827"/>
          </a:xfrm>
          <a:prstGeom prst="wedgeRoundRectCallout">
            <a:avLst>
              <a:gd name="adj1" fmla="val 57092"/>
              <a:gd name="adj2" fmla="val 92532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Ils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ont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un petit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espace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8" name="Graphic 47" descr="User">
            <a:extLst>
              <a:ext uri="{FF2B5EF4-FFF2-40B4-BE49-F238E27FC236}">
                <a16:creationId xmlns:a16="http://schemas.microsoft.com/office/drawing/2014/main" id="{BFFC8403-CE34-4B1F-BBE9-41A5E1B6B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5896" y="4525869"/>
            <a:ext cx="1356293" cy="1356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DEEA88-1D37-47AA-97F6-245DF3608B85}"/>
              </a:ext>
            </a:extLst>
          </p:cNvPr>
          <p:cNvSpPr txBox="1"/>
          <p:nvPr/>
        </p:nvSpPr>
        <p:spPr>
          <a:xfrm>
            <a:off x="321951" y="2966584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02060"/>
                </a:solidFill>
                <a:latin typeface="Ink Free" panose="03080402000500000000" pitchFamily="66" charset="0"/>
              </a:rPr>
              <a:t>They have a small space.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1C87B-C8C5-41E6-BAFD-804B714B0BA9}"/>
              </a:ext>
            </a:extLst>
          </p:cNvPr>
          <p:cNvSpPr txBox="1"/>
          <p:nvPr/>
        </p:nvSpPr>
        <p:spPr>
          <a:xfrm>
            <a:off x="-49339" y="2612166"/>
            <a:ext cx="13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2060"/>
                </a:solidFill>
                <a:sym typeface="Wingdings" panose="05000000000000000000" pitchFamily="2" charset="2"/>
              </a:rPr>
              <a:t></a:t>
            </a:r>
            <a:endParaRPr lang="en-GB" sz="54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9E2B0-878F-4438-8344-2372796CB6E5}"/>
              </a:ext>
            </a:extLst>
          </p:cNvPr>
          <p:cNvSpPr txBox="1"/>
          <p:nvPr/>
        </p:nvSpPr>
        <p:spPr>
          <a:xfrm>
            <a:off x="1308872" y="5302111"/>
            <a:ext cx="439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Ink Free" panose="03080402000500000000" pitchFamily="66" charset="0"/>
              </a:rPr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7A44FC-C9EF-495F-83C5-96FB96AD563E}"/>
              </a:ext>
            </a:extLst>
          </p:cNvPr>
          <p:cNvSpPr txBox="1"/>
          <p:nvPr/>
        </p:nvSpPr>
        <p:spPr>
          <a:xfrm>
            <a:off x="10134666" y="5114642"/>
            <a:ext cx="439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Ink Free" panose="03080402000500000000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5787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3F8E3A-982C-4A0F-A595-CAEEAEAF6B27}"/>
              </a:ext>
            </a:extLst>
          </p:cNvPr>
          <p:cNvSpPr txBox="1"/>
          <p:nvPr/>
        </p:nvSpPr>
        <p:spPr>
          <a:xfrm>
            <a:off x="172950" y="606409"/>
            <a:ext cx="5529704" cy="6001643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Personne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A</a:t>
            </a: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1)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Ils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ont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un beau…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……………………………….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2) Nous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avons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une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vieille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……………………………….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3) Nous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avons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un bon …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……………………………….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4)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Ils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ont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un nouveau …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……………………………….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5)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Ils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ont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une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grande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………………………………..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31E0B552-DDB2-4DD3-8E62-31B5BEA36F69}"/>
              </a:ext>
            </a:extLst>
          </p:cNvPr>
          <p:cNvSpPr txBox="1">
            <a:spLocks/>
          </p:cNvSpPr>
          <p:nvPr/>
        </p:nvSpPr>
        <p:spPr>
          <a:xfrm>
            <a:off x="11238143" y="1135676"/>
            <a:ext cx="781120" cy="374973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parler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96461F-2DB6-4354-925C-D790BC5E8842}"/>
              </a:ext>
            </a:extLst>
          </p:cNvPr>
          <p:cNvSpPr txBox="1"/>
          <p:nvPr/>
        </p:nvSpPr>
        <p:spPr>
          <a:xfrm>
            <a:off x="172950" y="60854"/>
            <a:ext cx="492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Round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3EC142-19CC-4807-B5CD-5492DB61E7E2}"/>
              </a:ext>
            </a:extLst>
          </p:cNvPr>
          <p:cNvSpPr txBox="1"/>
          <p:nvPr/>
        </p:nvSpPr>
        <p:spPr>
          <a:xfrm>
            <a:off x="5968617" y="584074"/>
            <a:ext cx="5096789" cy="6001643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Personne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B</a:t>
            </a: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19">
            <a:extLst>
              <a:ext uri="{FF2B5EF4-FFF2-40B4-BE49-F238E27FC236}">
                <a16:creationId xmlns:a16="http://schemas.microsoft.com/office/drawing/2014/main" id="{623B9C5E-D575-4165-AEEB-7C9E7D46C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02908"/>
              </p:ext>
            </p:extLst>
          </p:nvPr>
        </p:nvGraphicFramePr>
        <p:xfrm>
          <a:off x="5968617" y="1274936"/>
          <a:ext cx="4746388" cy="4995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3194">
                  <a:extLst>
                    <a:ext uri="{9D8B030D-6E8A-4147-A177-3AD203B41FA5}">
                      <a16:colId xmlns:a16="http://schemas.microsoft.com/office/drawing/2014/main" val="1481879680"/>
                    </a:ext>
                  </a:extLst>
                </a:gridCol>
                <a:gridCol w="2373194">
                  <a:extLst>
                    <a:ext uri="{9D8B030D-6E8A-4147-A177-3AD203B41FA5}">
                      <a16:colId xmlns:a16="http://schemas.microsoft.com/office/drawing/2014/main" val="1896653279"/>
                    </a:ext>
                  </a:extLst>
                </a:gridCol>
              </a:tblGrid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bureau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table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7146705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lampe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livre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5389894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chambre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espace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2575828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chaise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ordinateur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6822648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jardin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fenêtre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445377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3677AEF-455E-4CA6-BCBC-7FC8D6D77E60}"/>
              </a:ext>
            </a:extLst>
          </p:cNvPr>
          <p:cNvSpPr txBox="1"/>
          <p:nvPr/>
        </p:nvSpPr>
        <p:spPr>
          <a:xfrm>
            <a:off x="232168" y="2072062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FF0066"/>
                </a:solidFill>
                <a:latin typeface="Ink Free" panose="03080402000500000000" pitchFamily="66" charset="0"/>
              </a:rPr>
              <a:t>They have a beautiful desk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912721-3B4E-483E-9F9F-0B7703A7E629}"/>
              </a:ext>
            </a:extLst>
          </p:cNvPr>
          <p:cNvSpPr txBox="1"/>
          <p:nvPr/>
        </p:nvSpPr>
        <p:spPr>
          <a:xfrm>
            <a:off x="172950" y="3061675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FF0066"/>
                </a:solidFill>
                <a:latin typeface="Ink Free" panose="03080402000500000000" pitchFamily="66" charset="0"/>
              </a:rPr>
              <a:t>We have an old lamp.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5F55D1-5D91-4D8D-B1F6-08B1A991D5C4}"/>
              </a:ext>
            </a:extLst>
          </p:cNvPr>
          <p:cNvSpPr txBox="1"/>
          <p:nvPr/>
        </p:nvSpPr>
        <p:spPr>
          <a:xfrm>
            <a:off x="186457" y="4051288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FF0066"/>
                </a:solidFill>
                <a:latin typeface="Ink Free" panose="03080402000500000000" pitchFamily="66" charset="0"/>
              </a:rPr>
              <a:t>We have a good space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9740BB-6A11-422C-A746-78FDFF529E91}"/>
              </a:ext>
            </a:extLst>
          </p:cNvPr>
          <p:cNvSpPr txBox="1"/>
          <p:nvPr/>
        </p:nvSpPr>
        <p:spPr>
          <a:xfrm>
            <a:off x="105857" y="5040901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FF0066"/>
                </a:solidFill>
                <a:latin typeface="Ink Free" panose="03080402000500000000" pitchFamily="66" charset="0"/>
              </a:rPr>
              <a:t>They have a new computer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B37D53-56C0-4C77-95C4-0824A98DB2B4}"/>
              </a:ext>
            </a:extLst>
          </p:cNvPr>
          <p:cNvSpPr txBox="1"/>
          <p:nvPr/>
        </p:nvSpPr>
        <p:spPr>
          <a:xfrm>
            <a:off x="172950" y="6008951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FF0066"/>
                </a:solidFill>
                <a:latin typeface="Ink Free" panose="03080402000500000000" pitchFamily="66" charset="0"/>
              </a:rPr>
              <a:t>They have a big window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4F23AEC-27EB-42BF-83C9-2DE3D0FD6A5F}"/>
              </a:ext>
            </a:extLst>
          </p:cNvPr>
          <p:cNvSpPr/>
          <p:nvPr/>
        </p:nvSpPr>
        <p:spPr>
          <a:xfrm>
            <a:off x="6400800" y="1510649"/>
            <a:ext cx="1546929" cy="56141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C865990-F13C-4922-AC8B-BBF0CC9E51E7}"/>
              </a:ext>
            </a:extLst>
          </p:cNvPr>
          <p:cNvSpPr/>
          <p:nvPr/>
        </p:nvSpPr>
        <p:spPr>
          <a:xfrm>
            <a:off x="6400799" y="2482217"/>
            <a:ext cx="1546929" cy="56141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B433D14-0A97-4DE4-9A5D-ED78A3B7A872}"/>
              </a:ext>
            </a:extLst>
          </p:cNvPr>
          <p:cNvSpPr/>
          <p:nvPr/>
        </p:nvSpPr>
        <p:spPr>
          <a:xfrm>
            <a:off x="8733103" y="3473072"/>
            <a:ext cx="1546929" cy="56141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7E7F2CA-36CB-410A-AA01-09561C83BB83}"/>
              </a:ext>
            </a:extLst>
          </p:cNvPr>
          <p:cNvSpPr/>
          <p:nvPr/>
        </p:nvSpPr>
        <p:spPr>
          <a:xfrm>
            <a:off x="8574731" y="4479488"/>
            <a:ext cx="1960747" cy="56141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A35531C-ED90-45C5-BF5C-2A08AF87B6D2}"/>
              </a:ext>
            </a:extLst>
          </p:cNvPr>
          <p:cNvSpPr/>
          <p:nvPr/>
        </p:nvSpPr>
        <p:spPr>
          <a:xfrm>
            <a:off x="8733102" y="5537518"/>
            <a:ext cx="1546929" cy="56141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5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4B41E0F-2360-42CC-8E90-847D522C9981}"/>
              </a:ext>
            </a:extLst>
          </p:cNvPr>
          <p:cNvSpPr txBox="1"/>
          <p:nvPr/>
        </p:nvSpPr>
        <p:spPr>
          <a:xfrm>
            <a:off x="5918943" y="523659"/>
            <a:ext cx="5096789" cy="6001643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Personne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A</a:t>
            </a: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9">
            <a:extLst>
              <a:ext uri="{FF2B5EF4-FFF2-40B4-BE49-F238E27FC236}">
                <a16:creationId xmlns:a16="http://schemas.microsoft.com/office/drawing/2014/main" id="{9CE17E77-FB76-4869-B254-5C762A5ED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407727"/>
              </p:ext>
            </p:extLst>
          </p:nvPr>
        </p:nvGraphicFramePr>
        <p:xfrm>
          <a:off x="6096000" y="1202345"/>
          <a:ext cx="4746388" cy="4995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3194">
                  <a:extLst>
                    <a:ext uri="{9D8B030D-6E8A-4147-A177-3AD203B41FA5}">
                      <a16:colId xmlns:a16="http://schemas.microsoft.com/office/drawing/2014/main" val="1481879680"/>
                    </a:ext>
                  </a:extLst>
                </a:gridCol>
                <a:gridCol w="2373194">
                  <a:extLst>
                    <a:ext uri="{9D8B030D-6E8A-4147-A177-3AD203B41FA5}">
                      <a16:colId xmlns:a16="http://schemas.microsoft.com/office/drawing/2014/main" val="1896653279"/>
                    </a:ext>
                  </a:extLst>
                </a:gridCol>
              </a:tblGrid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jardin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maison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7146705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parc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chambre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5389894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animal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lampe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2575828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fenêtre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ordinateur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6822648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bureau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445377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54F6EC0C-683D-4305-A160-3E9E3CCC52D0}"/>
              </a:ext>
            </a:extLst>
          </p:cNvPr>
          <p:cNvSpPr txBox="1"/>
          <p:nvPr/>
        </p:nvSpPr>
        <p:spPr>
          <a:xfrm>
            <a:off x="293970" y="564195"/>
            <a:ext cx="5529704" cy="6001643"/>
          </a:xfrm>
          <a:prstGeom prst="rect">
            <a:avLst/>
          </a:prstGeom>
          <a:noFill/>
          <a:ln w="28575">
            <a:solidFill>
              <a:srgbClr val="4472C4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Personne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B</a:t>
            </a:r>
          </a:p>
          <a:p>
            <a:pPr>
              <a:defRPr/>
            </a:pPr>
            <a:endParaRPr lang="en-GB" sz="3200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1) Nous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avons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une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belle…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……………………………….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2)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Ils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ont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un beau…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……………………………….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3)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Ils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ont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une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nouvelle…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……………………………….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4)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Ils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ont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une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mauvaise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……………………………….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5) Nous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avons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un </a:t>
            </a:r>
            <a:r>
              <a:rPr lang="en-GB" sz="3200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vieux</a:t>
            </a: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</a:t>
            </a:r>
          </a:p>
          <a:p>
            <a:pPr>
              <a:defRPr/>
            </a:pPr>
            <a:r>
              <a:rPr lang="en-GB" sz="32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………………………………..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31E0B552-DDB2-4DD3-8E62-31B5BEA36F69}"/>
              </a:ext>
            </a:extLst>
          </p:cNvPr>
          <p:cNvSpPr txBox="1">
            <a:spLocks/>
          </p:cNvSpPr>
          <p:nvPr/>
        </p:nvSpPr>
        <p:spPr>
          <a:xfrm>
            <a:off x="11238143" y="1135676"/>
            <a:ext cx="781120" cy="374973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parler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96461F-2DB6-4354-925C-D790BC5E8842}"/>
              </a:ext>
            </a:extLst>
          </p:cNvPr>
          <p:cNvSpPr txBox="1"/>
          <p:nvPr/>
        </p:nvSpPr>
        <p:spPr>
          <a:xfrm>
            <a:off x="172950" y="60854"/>
            <a:ext cx="492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Round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677AEF-455E-4CA6-BCBC-7FC8D6D77E60}"/>
              </a:ext>
            </a:extLst>
          </p:cNvPr>
          <p:cNvSpPr txBox="1"/>
          <p:nvPr/>
        </p:nvSpPr>
        <p:spPr>
          <a:xfrm>
            <a:off x="225622" y="2033818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FF0066"/>
                </a:solidFill>
                <a:latin typeface="Ink Free" panose="03080402000500000000" pitchFamily="66" charset="0"/>
              </a:rPr>
              <a:t>We have a beautiful house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912721-3B4E-483E-9F9F-0B7703A7E629}"/>
              </a:ext>
            </a:extLst>
          </p:cNvPr>
          <p:cNvSpPr txBox="1"/>
          <p:nvPr/>
        </p:nvSpPr>
        <p:spPr>
          <a:xfrm>
            <a:off x="273626" y="3021715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FF0066"/>
                </a:solidFill>
                <a:latin typeface="Ink Free" panose="03080402000500000000" pitchFamily="66" charset="0"/>
              </a:rPr>
              <a:t>They have beautiful parc.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5F55D1-5D91-4D8D-B1F6-08B1A991D5C4}"/>
              </a:ext>
            </a:extLst>
          </p:cNvPr>
          <p:cNvSpPr txBox="1"/>
          <p:nvPr/>
        </p:nvSpPr>
        <p:spPr>
          <a:xfrm>
            <a:off x="273626" y="3977634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FF0066"/>
                </a:solidFill>
                <a:latin typeface="Ink Free" panose="03080402000500000000" pitchFamily="66" charset="0"/>
              </a:rPr>
              <a:t>They have a new lamp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9740BB-6A11-422C-A746-78FDFF529E91}"/>
              </a:ext>
            </a:extLst>
          </p:cNvPr>
          <p:cNvSpPr txBox="1"/>
          <p:nvPr/>
        </p:nvSpPr>
        <p:spPr>
          <a:xfrm>
            <a:off x="219668" y="4933553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FF0066"/>
                </a:solidFill>
                <a:latin typeface="Ink Free" panose="03080402000500000000" pitchFamily="66" charset="0"/>
              </a:rPr>
              <a:t>They have a bad window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B37D53-56C0-4C77-95C4-0824A98DB2B4}"/>
              </a:ext>
            </a:extLst>
          </p:cNvPr>
          <p:cNvSpPr txBox="1"/>
          <p:nvPr/>
        </p:nvSpPr>
        <p:spPr>
          <a:xfrm>
            <a:off x="273626" y="5921450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FF0066"/>
                </a:solidFill>
                <a:latin typeface="Ink Free" panose="03080402000500000000" pitchFamily="66" charset="0"/>
              </a:rPr>
              <a:t>We have an old desk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4F23AEC-27EB-42BF-83C9-2DE3D0FD6A5F}"/>
              </a:ext>
            </a:extLst>
          </p:cNvPr>
          <p:cNvSpPr/>
          <p:nvPr/>
        </p:nvSpPr>
        <p:spPr>
          <a:xfrm>
            <a:off x="8879607" y="1510649"/>
            <a:ext cx="1546929" cy="56141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C865990-F13C-4922-AC8B-BBF0CC9E51E7}"/>
              </a:ext>
            </a:extLst>
          </p:cNvPr>
          <p:cNvSpPr/>
          <p:nvPr/>
        </p:nvSpPr>
        <p:spPr>
          <a:xfrm>
            <a:off x="6513670" y="2460302"/>
            <a:ext cx="1546929" cy="56141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B433D14-0A97-4DE4-9A5D-ED78A3B7A872}"/>
              </a:ext>
            </a:extLst>
          </p:cNvPr>
          <p:cNvSpPr/>
          <p:nvPr/>
        </p:nvSpPr>
        <p:spPr>
          <a:xfrm>
            <a:off x="8879609" y="3429000"/>
            <a:ext cx="1546929" cy="56141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7E7F2CA-36CB-410A-AA01-09561C83BB83}"/>
              </a:ext>
            </a:extLst>
          </p:cNvPr>
          <p:cNvSpPr/>
          <p:nvPr/>
        </p:nvSpPr>
        <p:spPr>
          <a:xfrm>
            <a:off x="6513669" y="4458311"/>
            <a:ext cx="1546930" cy="56141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A35531C-ED90-45C5-BF5C-2A08AF87B6D2}"/>
              </a:ext>
            </a:extLst>
          </p:cNvPr>
          <p:cNvSpPr/>
          <p:nvPr/>
        </p:nvSpPr>
        <p:spPr>
          <a:xfrm>
            <a:off x="8879608" y="5456773"/>
            <a:ext cx="1546929" cy="56141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4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596956" y="48878"/>
            <a:ext cx="5523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cinq phrases.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4: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725005" y="-307563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EB23F3F6-9F04-4702-B0C7-CEA344AE0CDD}"/>
              </a:ext>
            </a:extLst>
          </p:cNvPr>
          <p:cNvSpPr txBox="1">
            <a:spLocks/>
          </p:cNvSpPr>
          <p:nvPr/>
        </p:nvSpPr>
        <p:spPr>
          <a:xfrm>
            <a:off x="11151774" y="1135676"/>
            <a:ext cx="953857" cy="3749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écrire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D7A95D6E-4BF0-4EE5-BF20-EA95A3CA3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A2342215-80DB-4517-9228-BD0E4CFE1F66}"/>
              </a:ext>
            </a:extLst>
          </p:cNvPr>
          <p:cNvSpPr txBox="1"/>
          <p:nvPr/>
        </p:nvSpPr>
        <p:spPr>
          <a:xfrm>
            <a:off x="123171" y="820707"/>
            <a:ext cx="899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N_____ a_________ u__ p_______ e________.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Google Shape;167;p2">
            <a:extLst>
              <a:ext uri="{FF2B5EF4-FFF2-40B4-BE49-F238E27FC236}">
                <a16:creationId xmlns:a16="http://schemas.microsoft.com/office/drawing/2014/main" id="{1A1F0CEE-E3D7-457C-B765-E85788CEE1C1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DD2080-18A7-4F0C-BDA8-12D5C8CC799B}"/>
              </a:ext>
            </a:extLst>
          </p:cNvPr>
          <p:cNvSpPr txBox="1"/>
          <p:nvPr/>
        </p:nvSpPr>
        <p:spPr>
          <a:xfrm>
            <a:off x="614260" y="1313085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002060"/>
                </a:solidFill>
                <a:latin typeface="Ink Free" panose="03080402000500000000" pitchFamily="66" charset="0"/>
              </a:rPr>
              <a:t>We have a small space.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B28E1D-7C9B-42ED-B521-AC962F020708}"/>
              </a:ext>
            </a:extLst>
          </p:cNvPr>
          <p:cNvSpPr txBox="1"/>
          <p:nvPr/>
        </p:nvSpPr>
        <p:spPr>
          <a:xfrm>
            <a:off x="123171" y="1968979"/>
            <a:ext cx="899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I_____ o_________ u__ q_______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________.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E1374A-41A3-4A69-84F5-36472FB01A96}"/>
              </a:ext>
            </a:extLst>
          </p:cNvPr>
          <p:cNvSpPr txBox="1"/>
          <p:nvPr/>
        </p:nvSpPr>
        <p:spPr>
          <a:xfrm>
            <a:off x="614260" y="2461357"/>
            <a:ext cx="809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002060"/>
                </a:solidFill>
                <a:latin typeface="Ink Free" panose="03080402000500000000" pitchFamily="66" charset="0"/>
              </a:rPr>
              <a:t>They (m, mixed) have an important question.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F9DA89-31A7-44EA-81D1-3C6369436575}"/>
              </a:ext>
            </a:extLst>
          </p:cNvPr>
          <p:cNvSpPr txBox="1"/>
          <p:nvPr/>
        </p:nvSpPr>
        <p:spPr>
          <a:xfrm>
            <a:off x="123171" y="3153323"/>
            <a:ext cx="899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E_____ o_________ u__ b_______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________.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68C33C-6422-45FA-8223-E14E3E64F562}"/>
              </a:ext>
            </a:extLst>
          </p:cNvPr>
          <p:cNvSpPr txBox="1"/>
          <p:nvPr/>
        </p:nvSpPr>
        <p:spPr>
          <a:xfrm>
            <a:off x="614260" y="3645701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002060"/>
                </a:solidFill>
                <a:latin typeface="Ink Free" panose="03080402000500000000" pitchFamily="66" charset="0"/>
              </a:rPr>
              <a:t>They (f) have a good idea.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3AB2C2-0149-4EBA-B5AD-824BD42A68E5}"/>
              </a:ext>
            </a:extLst>
          </p:cNvPr>
          <p:cNvSpPr txBox="1"/>
          <p:nvPr/>
        </p:nvSpPr>
        <p:spPr>
          <a:xfrm>
            <a:off x="123171" y="4563205"/>
            <a:ext cx="899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N_____ a_________ u__ p_______ d________.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AD4285-2475-40C2-881E-6C3824860C1D}"/>
              </a:ext>
            </a:extLst>
          </p:cNvPr>
          <p:cNvSpPr txBox="1"/>
          <p:nvPr/>
        </p:nvSpPr>
        <p:spPr>
          <a:xfrm>
            <a:off x="614260" y="5055583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002060"/>
                </a:solidFill>
                <a:latin typeface="Ink Free" panose="03080402000500000000" pitchFamily="66" charset="0"/>
              </a:rPr>
              <a:t>We have a difficult problem.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BBC950-BC94-4750-8EC3-CA0D8EF5F935}"/>
              </a:ext>
            </a:extLst>
          </p:cNvPr>
          <p:cNvSpPr txBox="1"/>
          <p:nvPr/>
        </p:nvSpPr>
        <p:spPr>
          <a:xfrm>
            <a:off x="123171" y="5711477"/>
            <a:ext cx="899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E_____ o_________ u__ n_______ s________.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84C536-5830-404F-B84B-EB74FD8A614B}"/>
              </a:ext>
            </a:extLst>
          </p:cNvPr>
          <p:cNvSpPr txBox="1"/>
          <p:nvPr/>
        </p:nvSpPr>
        <p:spPr>
          <a:xfrm>
            <a:off x="614260" y="6203855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002060"/>
                </a:solidFill>
                <a:latin typeface="Ink Free" panose="03080402000500000000" pitchFamily="66" charset="0"/>
              </a:rPr>
              <a:t>They (f) have a new solution.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5C7819-44E4-4F7D-925C-73081274C432}"/>
              </a:ext>
            </a:extLst>
          </p:cNvPr>
          <p:cNvSpPr txBox="1"/>
          <p:nvPr/>
        </p:nvSpPr>
        <p:spPr>
          <a:xfrm>
            <a:off x="123166" y="794740"/>
            <a:ext cx="8997739" cy="523220"/>
          </a:xfrm>
          <a:prstGeom prst="rect">
            <a:avLst/>
          </a:prstGeom>
          <a:solidFill>
            <a:srgbClr val="26859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Nou</a:t>
            </a:r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s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vons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un peti</a:t>
            </a:r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t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space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D7939C-D5B1-41D1-9FA2-AD69B719236F}"/>
              </a:ext>
            </a:extLst>
          </p:cNvPr>
          <p:cNvSpPr txBox="1"/>
          <p:nvPr/>
        </p:nvSpPr>
        <p:spPr>
          <a:xfrm>
            <a:off x="123166" y="1957063"/>
            <a:ext cx="8997739" cy="523220"/>
          </a:xfrm>
          <a:prstGeom prst="rect">
            <a:avLst/>
          </a:prstGeom>
          <a:solidFill>
            <a:srgbClr val="26859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Il</a:t>
            </a:r>
            <a:r>
              <a:rPr lang="en-GB" sz="28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nt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une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question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importante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6FC96D-F9B3-4D9F-906D-8A3F1DC09F6C}"/>
              </a:ext>
            </a:extLst>
          </p:cNvPr>
          <p:cNvSpPr txBox="1"/>
          <p:nvPr/>
        </p:nvSpPr>
        <p:spPr>
          <a:xfrm>
            <a:off x="123167" y="3137902"/>
            <a:ext cx="8997739" cy="523220"/>
          </a:xfrm>
          <a:prstGeom prst="rect">
            <a:avLst/>
          </a:prstGeom>
          <a:solidFill>
            <a:srgbClr val="26859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Elle</a:t>
            </a:r>
            <a:r>
              <a:rPr lang="en-GB" sz="28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nt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une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bonne idée.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C508F8-2B41-44F0-BAFD-CE39960E9D28}"/>
              </a:ext>
            </a:extLst>
          </p:cNvPr>
          <p:cNvSpPr txBox="1"/>
          <p:nvPr/>
        </p:nvSpPr>
        <p:spPr>
          <a:xfrm>
            <a:off x="123168" y="4563205"/>
            <a:ext cx="8997739" cy="523220"/>
          </a:xfrm>
          <a:prstGeom prst="rect">
            <a:avLst/>
          </a:prstGeom>
          <a:solidFill>
            <a:srgbClr val="26859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Nou</a:t>
            </a:r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s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vons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un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problème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difficile.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07C70AE-3761-4E32-90C5-094F533442C4}"/>
              </a:ext>
            </a:extLst>
          </p:cNvPr>
          <p:cNvSpPr txBox="1"/>
          <p:nvPr/>
        </p:nvSpPr>
        <p:spPr>
          <a:xfrm>
            <a:off x="123168" y="5713709"/>
            <a:ext cx="8997739" cy="523220"/>
          </a:xfrm>
          <a:prstGeom prst="rect">
            <a:avLst/>
          </a:prstGeom>
          <a:solidFill>
            <a:srgbClr val="26859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Elle</a:t>
            </a:r>
            <a:r>
              <a:rPr lang="en-GB" sz="28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</a:t>
            </a:r>
            <a:r>
              <a:rPr lang="en-GB" sz="28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t</a:t>
            </a:r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ne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nouvelle solution.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3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31" grpId="0"/>
      <p:bldP spid="32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1195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français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EC7F8-49FC-4FB1-97E5-C475D7E46448}"/>
              </a:ext>
            </a:extLst>
          </p:cNvPr>
          <p:cNvSpPr txBox="1"/>
          <p:nvPr/>
        </p:nvSpPr>
        <p:spPr>
          <a:xfrm>
            <a:off x="2326938" y="624897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elles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ont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EE3DE9-6FF9-4BB7-8B14-083C2935993C}"/>
              </a:ext>
            </a:extLst>
          </p:cNvPr>
          <p:cNvSpPr txBox="1"/>
          <p:nvPr/>
        </p:nvSpPr>
        <p:spPr>
          <a:xfrm>
            <a:off x="4724800" y="626064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l’espace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4AF96D-5473-4811-B1E6-8F0FED1E9C19}"/>
              </a:ext>
            </a:extLst>
          </p:cNvPr>
          <p:cNvSpPr txBox="1"/>
          <p:nvPr/>
        </p:nvSpPr>
        <p:spPr>
          <a:xfrm>
            <a:off x="7750795" y="622849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beau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AFB990-E563-4B97-9D41-28864BDBB375}"/>
              </a:ext>
            </a:extLst>
          </p:cNvPr>
          <p:cNvSpPr txBox="1"/>
          <p:nvPr/>
        </p:nvSpPr>
        <p:spPr>
          <a:xfrm>
            <a:off x="2352752" y="5391251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belle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B4DC4-0960-4E81-8848-85973A07B7AA}"/>
              </a:ext>
            </a:extLst>
          </p:cNvPr>
          <p:cNvSpPr txBox="1"/>
          <p:nvPr/>
        </p:nvSpPr>
        <p:spPr>
          <a:xfrm>
            <a:off x="4693811" y="5379476"/>
            <a:ext cx="30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bon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C004C4-D688-4821-B196-9D33A683871C}"/>
              </a:ext>
            </a:extLst>
          </p:cNvPr>
          <p:cNvSpPr txBox="1"/>
          <p:nvPr/>
        </p:nvSpPr>
        <p:spPr>
          <a:xfrm>
            <a:off x="7703870" y="538032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bonne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73D956-D9D5-4FF8-8DD6-AF66B3D68061}"/>
              </a:ext>
            </a:extLst>
          </p:cNvPr>
          <p:cNvSpPr txBox="1"/>
          <p:nvPr/>
        </p:nvSpPr>
        <p:spPr>
          <a:xfrm>
            <a:off x="2310322" y="453535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mauvais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D3DE3F-B13D-4B0F-8AAA-B8484B26A50B}"/>
              </a:ext>
            </a:extLst>
          </p:cNvPr>
          <p:cNvSpPr txBox="1"/>
          <p:nvPr/>
        </p:nvSpPr>
        <p:spPr>
          <a:xfrm>
            <a:off x="4724799" y="455720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nouveau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CE95E1-0483-4346-AC3F-1BCCA4290DF3}"/>
              </a:ext>
            </a:extLst>
          </p:cNvPr>
          <p:cNvSpPr txBox="1"/>
          <p:nvPr/>
        </p:nvSpPr>
        <p:spPr>
          <a:xfrm>
            <a:off x="7750795" y="4556908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nouvelle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149A81-5207-44A8-87E6-FF9D619AD053}"/>
              </a:ext>
            </a:extLst>
          </p:cNvPr>
          <p:cNvSpPr txBox="1"/>
          <p:nvPr/>
        </p:nvSpPr>
        <p:spPr>
          <a:xfrm>
            <a:off x="2310321" y="3663280"/>
            <a:ext cx="253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vieux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436581-4251-4CEA-926F-C5A31C06C093}"/>
              </a:ext>
            </a:extLst>
          </p:cNvPr>
          <p:cNvSpPr txBox="1"/>
          <p:nvPr/>
        </p:nvSpPr>
        <p:spPr>
          <a:xfrm>
            <a:off x="4653397" y="3666928"/>
            <a:ext cx="241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vieille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09F364-6E76-4962-B2CA-EF55AB79DDDB}"/>
              </a:ext>
            </a:extLst>
          </p:cNvPr>
          <p:cNvSpPr txBox="1"/>
          <p:nvPr/>
        </p:nvSpPr>
        <p:spPr>
          <a:xfrm>
            <a:off x="7703870" y="366692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chez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38C3E0-A69E-4D74-8C18-E2B0C4D22924}"/>
              </a:ext>
            </a:extLst>
          </p:cNvPr>
          <p:cNvSpPr txBox="1"/>
          <p:nvPr/>
        </p:nvSpPr>
        <p:spPr>
          <a:xfrm>
            <a:off x="2337329" y="2798738"/>
            <a:ext cx="2407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EE972D-DD7F-42DB-A87B-EEA82AA07AB1}"/>
              </a:ext>
            </a:extLst>
          </p:cNvPr>
          <p:cNvSpPr txBox="1"/>
          <p:nvPr/>
        </p:nvSpPr>
        <p:spPr>
          <a:xfrm>
            <a:off x="4710872" y="281065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propre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F01E41-FB16-47F4-AC5C-ACB994E84987}"/>
              </a:ext>
            </a:extLst>
          </p:cNvPr>
          <p:cNvSpPr txBox="1"/>
          <p:nvPr/>
        </p:nvSpPr>
        <p:spPr>
          <a:xfrm>
            <a:off x="7652408" y="281065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très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F49BC-F167-4EFE-8D7E-657E4BEAFA2A}"/>
              </a:ext>
            </a:extLst>
          </p:cNvPr>
          <p:cNvSpPr txBox="1"/>
          <p:nvPr/>
        </p:nvSpPr>
        <p:spPr>
          <a:xfrm>
            <a:off x="2310321" y="195376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fort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ADCBE-5395-45AC-83C9-FD9DDC52F2A1}"/>
              </a:ext>
            </a:extLst>
          </p:cNvPr>
          <p:cNvSpPr txBox="1"/>
          <p:nvPr/>
        </p:nvSpPr>
        <p:spPr>
          <a:xfrm>
            <a:off x="4710872" y="1941260"/>
            <a:ext cx="288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jeune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8F9ECC-B5A4-45EA-9E59-E5E188A0F4BD}"/>
              </a:ext>
            </a:extLst>
          </p:cNvPr>
          <p:cNvSpPr txBox="1"/>
          <p:nvPr/>
        </p:nvSpPr>
        <p:spPr>
          <a:xfrm>
            <a:off x="7750795" y="1954380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nous </a:t>
            </a:r>
            <a:r>
              <a:rPr lang="en-GB" sz="2400" kern="0" noProof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sommes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3EE59F-71A2-473A-AAAE-F3FA95456A10}"/>
              </a:ext>
            </a:extLst>
          </p:cNvPr>
          <p:cNvSpPr txBox="1"/>
          <p:nvPr/>
        </p:nvSpPr>
        <p:spPr>
          <a:xfrm>
            <a:off x="2333479" y="1083013"/>
            <a:ext cx="239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sage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53F0DC-BC47-4B44-ADC2-B0661B407EFE}"/>
              </a:ext>
            </a:extLst>
          </p:cNvPr>
          <p:cNvSpPr txBox="1"/>
          <p:nvPr/>
        </p:nvSpPr>
        <p:spPr>
          <a:xfrm>
            <a:off x="4710872" y="1118988"/>
            <a:ext cx="279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triste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2C1FF0-E9D3-4722-9F3D-7CAC0A7AE166}"/>
              </a:ext>
            </a:extLst>
          </p:cNvPr>
          <p:cNvSpPr txBox="1"/>
          <p:nvPr/>
        </p:nvSpPr>
        <p:spPr>
          <a:xfrm>
            <a:off x="7706119" y="1073211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malade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061068"/>
              </p:ext>
            </p:extLst>
          </p:nvPr>
        </p:nvGraphicFramePr>
        <p:xfrm>
          <a:off x="609400" y="679027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well-behaved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ill, sick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strong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we 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slow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old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old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at the house 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bad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new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new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beautiful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good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good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they (f) 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beautiful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5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5551</TotalTime>
  <Words>2106</Words>
  <Application>Microsoft Office PowerPoint</Application>
  <PresentationFormat>Widescreen</PresentationFormat>
  <Paragraphs>419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Calibri</vt:lpstr>
      <vt:lpstr>Calibri Light</vt:lpstr>
      <vt:lpstr>Cavolini</vt:lpstr>
      <vt:lpstr>Century gothic</vt:lpstr>
      <vt:lpstr>Century gothic</vt:lpstr>
      <vt:lpstr>Eras Demi ITC</vt:lpstr>
      <vt:lpstr>Ink Free</vt:lpstr>
      <vt:lpstr>Modern Love</vt:lpstr>
      <vt:lpstr>Montserrat Medium</vt:lpstr>
      <vt:lpstr>Segoe Script</vt:lpstr>
      <vt:lpstr>Symbol</vt:lpstr>
      <vt:lpstr>Wingdings</vt:lpstr>
      <vt:lpstr>1_Office Theme</vt:lpstr>
      <vt:lpstr>2_Office Theme</vt:lpstr>
      <vt:lpstr>Office Theme</vt:lpstr>
      <vt:lpstr>Saying what I and others have </vt:lpstr>
      <vt:lpstr>Adjectives before the noun</vt:lpstr>
      <vt:lpstr>Follow up 1:</vt:lpstr>
      <vt:lpstr>Follow up 2:</vt:lpstr>
      <vt:lpstr>Follow up 3: </vt:lpstr>
      <vt:lpstr>parler</vt:lpstr>
      <vt:lpstr>parler</vt:lpstr>
      <vt:lpstr>Follow up 4: </vt:lpstr>
      <vt:lpstr>vocabulaire</vt:lpstr>
      <vt:lpstr>parler</vt:lpstr>
      <vt:lpstr>parler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144</cp:revision>
  <dcterms:created xsi:type="dcterms:W3CDTF">2021-06-12T06:20:35Z</dcterms:created>
  <dcterms:modified xsi:type="dcterms:W3CDTF">2023-07-12T12:25:10Z</dcterms:modified>
</cp:coreProperties>
</file>