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3"/>
  </p:notesMasterIdLst>
  <p:sldIdLst>
    <p:sldId id="257" r:id="rId4"/>
    <p:sldId id="296" r:id="rId5"/>
    <p:sldId id="545" r:id="rId6"/>
    <p:sldId id="767" r:id="rId7"/>
    <p:sldId id="486" r:id="rId8"/>
    <p:sldId id="508" r:id="rId9"/>
    <p:sldId id="770" r:id="rId10"/>
    <p:sldId id="357" r:id="rId11"/>
    <p:sldId id="50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86EB1"/>
    <a:srgbClr val="26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49941" autoAdjust="0"/>
  </p:normalViewPr>
  <p:slideViewPr>
    <p:cSldViewPr snapToGrid="0">
      <p:cViewPr varScale="1">
        <p:scale>
          <a:sx n="53" d="100"/>
          <a:sy n="53" d="100"/>
        </p:scale>
        <p:origin x="26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liaison </a:t>
            </a:r>
            <a:endParaRPr lang="it-IT" sz="20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20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avons [8], avez [8]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nous [31] vous [50]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exercice [1290]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chaise [3419]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cours [169]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enfant [126] où [48] sur [16] ici [167]  là [109]</a:t>
            </a:r>
          </a:p>
          <a:p>
            <a:pPr marL="0" indent="-216000">
              <a:lnSpc>
                <a:spcPct val="100000"/>
              </a:lnSpc>
            </a:pPr>
            <a:endParaRPr lang="en-GB" sz="18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 [5] ils [13] elles [38] combien [800] affiche [2886] bouteille [2979] crayon [&gt;5000] fleur [2305] gomme [&gt;5000] livre [358] mur [1335] ordinateur [2201] règle [488] sac [2343] vrai [292] faux [555] de [2] 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sommes [5] nous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strict [1859] sage [2643] triste [1843] </a:t>
            </a:r>
            <a:endParaRPr lang="en-GB" sz="18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liaison; to revisit previously taught vocabulary in new sentences.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Clarify the context; Adèle’s class is talking to </a:t>
            </a:r>
            <a:r>
              <a:rPr lang="en-GB" dirty="0" err="1"/>
              <a:t>Sanaya’s</a:t>
            </a:r>
            <a:r>
              <a:rPr lang="en-GB" dirty="0"/>
              <a:t> class in England.</a:t>
            </a:r>
            <a:br>
              <a:rPr lang="en-GB" dirty="0"/>
            </a:br>
            <a:r>
              <a:rPr lang="en-GB" dirty="0"/>
              <a:t>2. Then click to reveal the first sentence.  Pupils read it aloud,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b="1" dirty="0"/>
              <a:t>Click again </a:t>
            </a:r>
            <a:r>
              <a:rPr lang="en-GB" dirty="0"/>
              <a:t>to reveal the sentence, </a:t>
            </a:r>
            <a:r>
              <a:rPr lang="en-GB" b="1" dirty="0"/>
              <a:t>with audio</a:t>
            </a:r>
            <a:r>
              <a:rPr lang="en-GB" dirty="0"/>
              <a:t>, and with the liaison highlighted.</a:t>
            </a:r>
            <a:br>
              <a:rPr lang="en-GB" dirty="0"/>
            </a:br>
            <a:r>
              <a:rPr lang="en-GB" dirty="0"/>
              <a:t>4. Ask pupils to interpret (translate orally into English) for </a:t>
            </a:r>
            <a:r>
              <a:rPr lang="en-GB" dirty="0" err="1"/>
              <a:t>Sanaya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Repeat steps 2-4 with items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Use this slide just before Follow up 2.</a:t>
            </a:r>
            <a:br>
              <a:rPr lang="en-GB" b="1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revisit nous </a:t>
            </a:r>
            <a:r>
              <a:rPr lang="en-GB" b="0" dirty="0" err="1"/>
              <a:t>avons</a:t>
            </a:r>
            <a:r>
              <a:rPr lang="en-GB" b="0" dirty="0"/>
              <a:t> (we have) and nous </a:t>
            </a:r>
            <a:r>
              <a:rPr lang="en-GB" b="0" dirty="0" err="1"/>
              <a:t>sommes</a:t>
            </a:r>
            <a:r>
              <a:rPr lang="en-GB" b="0" dirty="0"/>
              <a:t> (we are).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through animations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English from pupils for the French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9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distinction between nous and nou</a:t>
            </a:r>
            <a:r>
              <a:rPr lang="en-US" b="1" dirty="0"/>
              <a:t>s</a:t>
            </a:r>
            <a:r>
              <a:rPr lang="en-US" b="0" dirty="0"/>
              <a:t> and their connection to </a:t>
            </a:r>
            <a:r>
              <a:rPr lang="en-US" b="0" dirty="0" err="1"/>
              <a:t>sommes</a:t>
            </a:r>
            <a:r>
              <a:rPr lang="en-US" b="0" dirty="0"/>
              <a:t> and </a:t>
            </a:r>
            <a:r>
              <a:rPr lang="en-US" b="0" dirty="0" err="1"/>
              <a:t>avons</a:t>
            </a:r>
            <a:r>
              <a:rPr lang="en-US" b="0" dirty="0"/>
              <a:t>; to </a:t>
            </a:r>
            <a:r>
              <a:rPr lang="en-US" b="0" dirty="0" err="1"/>
              <a:t>practise</a:t>
            </a:r>
            <a:r>
              <a:rPr lang="en-US" b="0" dirty="0"/>
              <a:t> written production of </a:t>
            </a:r>
            <a:r>
              <a:rPr lang="en-US" b="0" dirty="0" err="1"/>
              <a:t>sommes</a:t>
            </a:r>
            <a:r>
              <a:rPr lang="en-US" b="0" dirty="0"/>
              <a:t> and </a:t>
            </a:r>
            <a:r>
              <a:rPr lang="en-US" b="0" dirty="0" err="1"/>
              <a:t>avons</a:t>
            </a:r>
            <a:r>
              <a:rPr lang="en-US" b="0" dirty="0"/>
              <a:t>; 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pronoun and decide (on the basis of liaison) if the verb is </a:t>
            </a:r>
            <a:r>
              <a:rPr lang="en-US" b="0" dirty="0" err="1"/>
              <a:t>sommes</a:t>
            </a:r>
            <a:r>
              <a:rPr lang="en-US" b="0" dirty="0"/>
              <a:t> or </a:t>
            </a:r>
            <a:r>
              <a:rPr lang="en-US" b="0" dirty="0" err="1"/>
              <a:t>avons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/>
              <a:t>They write in the correct form.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again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again to reveal a 2</a:t>
            </a:r>
            <a:r>
              <a:rPr lang="en-US" b="0" baseline="30000" dirty="0"/>
              <a:t>nd</a:t>
            </a:r>
            <a:r>
              <a:rPr lang="en-US" b="0" dirty="0"/>
              <a:t> set of audio buttons. Play the full sentences to listen and check. Click to reveal written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 1:</a:t>
            </a:r>
          </a:p>
          <a:p>
            <a:pPr marL="0" indent="0">
              <a:buNone/>
            </a:pPr>
            <a:r>
              <a:rPr lang="en-US" b="0" dirty="0"/>
              <a:t>Nous [</a:t>
            </a:r>
            <a:r>
              <a:rPr lang="en-US" b="0" dirty="0" err="1"/>
              <a:t>sommes</a:t>
            </a:r>
            <a:r>
              <a:rPr lang="en-US" b="0" dirty="0"/>
              <a:t>] </a:t>
            </a:r>
            <a:r>
              <a:rPr lang="en-US" b="0" dirty="0" err="1"/>
              <a:t>jeudi</a:t>
            </a:r>
            <a:r>
              <a:rPr lang="en-US" b="0" dirty="0"/>
              <a:t> dix-</a:t>
            </a:r>
            <a:r>
              <a:rPr lang="en-US" b="0" dirty="0" err="1"/>
              <a:t>huit</a:t>
            </a:r>
            <a:r>
              <a:rPr lang="en-US" b="0" dirty="0"/>
              <a:t> </a:t>
            </a:r>
            <a:r>
              <a:rPr lang="en-US" b="0" dirty="0" err="1"/>
              <a:t>novembre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avons</a:t>
            </a:r>
            <a:r>
              <a:rPr lang="en-US" b="0" dirty="0"/>
              <a:t> des </a:t>
            </a:r>
            <a:r>
              <a:rPr lang="en-US" b="0" dirty="0" err="1"/>
              <a:t>animaux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sommes</a:t>
            </a:r>
            <a:r>
              <a:rPr lang="en-US" b="0" dirty="0"/>
              <a:t> </a:t>
            </a:r>
            <a:r>
              <a:rPr lang="en-US" b="0" dirty="0" err="1"/>
              <a:t>prêts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avons</a:t>
            </a:r>
            <a:r>
              <a:rPr lang="en-US" b="0" dirty="0"/>
              <a:t> des chaises].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avons</a:t>
            </a:r>
            <a:r>
              <a:rPr lang="en-US" b="0" dirty="0"/>
              <a:t> Monsieur Caput pour le </a:t>
            </a:r>
            <a:r>
              <a:rPr lang="en-US" b="0" dirty="0" err="1"/>
              <a:t>français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sommes</a:t>
            </a:r>
            <a:r>
              <a:rPr lang="en-US" b="0" dirty="0"/>
              <a:t> à </a:t>
            </a:r>
            <a:r>
              <a:rPr lang="en-US" b="0" dirty="0" err="1"/>
              <a:t>l’école</a:t>
            </a:r>
            <a:r>
              <a:rPr lang="en-US" b="0" dirty="0"/>
              <a:t>].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Nous </a:t>
            </a:r>
            <a:r>
              <a:rPr lang="en-US" b="0" dirty="0" err="1"/>
              <a:t>sommes</a:t>
            </a:r>
            <a:r>
              <a:rPr lang="en-US" b="0" dirty="0"/>
              <a:t> </a:t>
            </a:r>
            <a:r>
              <a:rPr lang="en-US" b="0" dirty="0" err="1"/>
              <a:t>jeudi</a:t>
            </a:r>
            <a:r>
              <a:rPr lang="en-US" b="0" dirty="0"/>
              <a:t> dix-</a:t>
            </a:r>
            <a:r>
              <a:rPr lang="en-US" b="0" dirty="0" err="1"/>
              <a:t>huit</a:t>
            </a:r>
            <a:r>
              <a:rPr lang="en-US" b="0" dirty="0"/>
              <a:t> </a:t>
            </a:r>
            <a:r>
              <a:rPr lang="en-US" b="0" dirty="0" err="1"/>
              <a:t>novembre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avons</a:t>
            </a:r>
            <a:r>
              <a:rPr lang="en-US" b="0" dirty="0"/>
              <a:t> des </a:t>
            </a:r>
            <a:r>
              <a:rPr lang="en-US" b="0" dirty="0" err="1"/>
              <a:t>animaux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sommes</a:t>
            </a:r>
            <a:r>
              <a:rPr lang="en-US" b="0" dirty="0"/>
              <a:t> </a:t>
            </a:r>
            <a:r>
              <a:rPr lang="en-US" b="0" dirty="0" err="1"/>
              <a:t>prêts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avons</a:t>
            </a:r>
            <a:r>
              <a:rPr lang="en-US" b="0" dirty="0"/>
              <a:t> des chaises.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avons</a:t>
            </a:r>
            <a:r>
              <a:rPr lang="en-US" b="0" dirty="0"/>
              <a:t> Monsieur Caput pour le </a:t>
            </a:r>
            <a:r>
              <a:rPr lang="en-US" b="0" dirty="0" err="1"/>
              <a:t>français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sommes</a:t>
            </a:r>
            <a:r>
              <a:rPr lang="en-US" b="0" dirty="0"/>
              <a:t> à </a:t>
            </a:r>
            <a:r>
              <a:rPr lang="en-US" b="0" dirty="0" err="1"/>
              <a:t>l’école</a:t>
            </a:r>
            <a:r>
              <a:rPr lang="en-US" b="0" dirty="0"/>
              <a:t>.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statements and questions with parts of </a:t>
            </a:r>
            <a:r>
              <a:rPr lang="en-GB" b="0" dirty="0" err="1"/>
              <a:t>avoir</a:t>
            </a:r>
            <a:r>
              <a:rPr lang="en-GB" b="0" dirty="0"/>
              <a:t>, nouns and adjectives.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Pupils create a short sentence in French from </a:t>
            </a:r>
            <a:r>
              <a:rPr lang="en-GB" baseline="0" dirty="0"/>
              <a:t>the English prompt. They say the answer chorally.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sentence.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combinations have been tried.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With thanks to Amanda Izquierdo for the task design.</a:t>
            </a:r>
            <a:br>
              <a:rPr lang="en-US" b="1" dirty="0"/>
            </a:br>
            <a:r>
              <a:rPr lang="en-US" b="1" dirty="0"/>
              <a:t>Note: this is a writing task predominantly so there is no audio in this slide.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animate.  A word will pass across the screen. 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down the English meaning.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items 2-12.</a:t>
            </a:r>
          </a:p>
          <a:p>
            <a:pPr marL="228600" indent="-228600">
              <a:buAutoNum type="arabicPeriod"/>
            </a:pPr>
            <a:r>
              <a:rPr lang="en-US" b="0" dirty="0"/>
              <a:t>In pairs, pupils try to say the French for all the items on their list.</a:t>
            </a:r>
            <a:br>
              <a:rPr lang="en-US" b="0" dirty="0"/>
            </a:br>
            <a:r>
              <a:rPr lang="en-US" b="0" dirty="0"/>
              <a:t>Note: they may not manage to do them all but should not worry at this stage. Follow up 5 offers another opportunity to revisit much of the same vocabulary.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Answers (in order):</a:t>
            </a:r>
            <a:br>
              <a:rPr lang="en-US" b="0" dirty="0"/>
            </a:br>
            <a:r>
              <a:rPr lang="en-US" b="0" dirty="0"/>
              <a:t>1. we have</a:t>
            </a:r>
          </a:p>
          <a:p>
            <a:pPr marL="0" indent="0">
              <a:buNone/>
            </a:pPr>
            <a:r>
              <a:rPr lang="en-US" b="0" dirty="0"/>
              <a:t>2. here</a:t>
            </a:r>
          </a:p>
          <a:p>
            <a:pPr marL="0" indent="0">
              <a:buNone/>
            </a:pPr>
            <a:r>
              <a:rPr lang="en-US" b="0" dirty="0"/>
              <a:t>3. you (all) have</a:t>
            </a:r>
          </a:p>
          <a:p>
            <a:pPr marL="0" indent="0">
              <a:buNone/>
            </a:pPr>
            <a:r>
              <a:rPr lang="en-US" b="0" dirty="0"/>
              <a:t>4. exercise</a:t>
            </a:r>
          </a:p>
          <a:p>
            <a:pPr marL="0" indent="0">
              <a:buNone/>
            </a:pPr>
            <a:r>
              <a:rPr lang="en-US" b="0" dirty="0"/>
              <a:t>5. lesson</a:t>
            </a:r>
          </a:p>
          <a:p>
            <a:pPr marL="0" indent="0">
              <a:buNone/>
            </a:pPr>
            <a:r>
              <a:rPr lang="en-US" b="0" dirty="0"/>
              <a:t>6. false, wrong</a:t>
            </a:r>
          </a:p>
          <a:p>
            <a:pPr marL="0" indent="0">
              <a:buNone/>
            </a:pPr>
            <a:r>
              <a:rPr lang="en-US" b="0" dirty="0"/>
              <a:t>7. child</a:t>
            </a:r>
          </a:p>
          <a:p>
            <a:pPr marL="0" indent="0">
              <a:buNone/>
            </a:pPr>
            <a:r>
              <a:rPr lang="en-US" b="0" dirty="0"/>
              <a:t>8. they are</a:t>
            </a:r>
          </a:p>
          <a:p>
            <a:pPr marL="0" indent="0">
              <a:buNone/>
            </a:pPr>
            <a:r>
              <a:rPr lang="en-US" b="0" dirty="0"/>
              <a:t>9. how?</a:t>
            </a:r>
          </a:p>
          <a:p>
            <a:pPr marL="0" indent="0">
              <a:buNone/>
            </a:pPr>
            <a:r>
              <a:rPr lang="en-US" b="0" dirty="0"/>
              <a:t>10. when?</a:t>
            </a:r>
          </a:p>
          <a:p>
            <a:pPr marL="0" indent="0">
              <a:buNone/>
            </a:pPr>
            <a:r>
              <a:rPr lang="en-US" b="0" dirty="0"/>
              <a:t>11. true, right</a:t>
            </a:r>
          </a:p>
          <a:p>
            <a:pPr marL="0" indent="0">
              <a:buNone/>
            </a:pPr>
            <a:r>
              <a:rPr lang="en-US" b="0" dirty="0"/>
              <a:t>12. </a:t>
            </a:r>
            <a:r>
              <a:rPr lang="en-US" b="0"/>
              <a:t>how many?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0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.pn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.gif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8.wav"/><Relationship Id="rId20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19" Type="http://schemas.openxmlformats.org/officeDocument/2006/relationships/image" Target="../media/image11.sv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2.wav"/><Relationship Id="rId3" Type="http://schemas.openxmlformats.org/officeDocument/2006/relationships/image" Target="../media/image14.png"/><Relationship Id="rId7" Type="http://schemas.openxmlformats.org/officeDocument/2006/relationships/audio" Target="../media/audio16.wav"/><Relationship Id="rId12" Type="http://schemas.openxmlformats.org/officeDocument/2006/relationships/audio" Target="../media/audio2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11" Type="http://schemas.openxmlformats.org/officeDocument/2006/relationships/audio" Target="../media/audio20.wav"/><Relationship Id="rId5" Type="http://schemas.openxmlformats.org/officeDocument/2006/relationships/audio" Target="../media/audio15.wav"/><Relationship Id="rId10" Type="http://schemas.openxmlformats.org/officeDocument/2006/relationships/audio" Target="../media/audio19.wav"/><Relationship Id="rId4" Type="http://schemas.openxmlformats.org/officeDocument/2006/relationships/audio" Target="../media/audio14.wav"/><Relationship Id="rId9" Type="http://schemas.openxmlformats.org/officeDocument/2006/relationships/audio" Target="../media/audio18.wav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19.sv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image" Target="../media/image17.png"/><Relationship Id="rId5" Type="http://schemas.openxmlformats.org/officeDocument/2006/relationships/audio" Target="../media/audio25.wav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audio" Target="../media/audio24.wav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28.png"/><Relationship Id="rId18" Type="http://schemas.openxmlformats.org/officeDocument/2006/relationships/image" Target="../media/image8.png"/><Relationship Id="rId3" Type="http://schemas.openxmlformats.org/officeDocument/2006/relationships/audio" Target="../media/audio29.wav"/><Relationship Id="rId21" Type="http://schemas.openxmlformats.org/officeDocument/2006/relationships/image" Target="../media/image31.gif"/><Relationship Id="rId7" Type="http://schemas.openxmlformats.org/officeDocument/2006/relationships/audio" Target="../media/audio33.wav"/><Relationship Id="rId12" Type="http://schemas.openxmlformats.org/officeDocument/2006/relationships/image" Target="../media/image27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gif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2.wav"/><Relationship Id="rId11" Type="http://schemas.openxmlformats.org/officeDocument/2006/relationships/image" Target="../media/image26.png"/><Relationship Id="rId5" Type="http://schemas.openxmlformats.org/officeDocument/2006/relationships/audio" Target="../media/audio31.wav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audio" Target="../media/audio8.wav"/><Relationship Id="rId4" Type="http://schemas.openxmlformats.org/officeDocument/2006/relationships/audio" Target="../media/audio30.wav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3.wdp"/><Relationship Id="rId18" Type="http://schemas.openxmlformats.org/officeDocument/2006/relationships/image" Target="../media/image43.gif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5" Type="http://schemas.microsoft.com/office/2007/relationships/hdphoto" Target="../media/hdphoto4.wdp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18" Type="http://schemas.openxmlformats.org/officeDocument/2006/relationships/audio" Target="../media/audio50.wav"/><Relationship Id="rId26" Type="http://schemas.openxmlformats.org/officeDocument/2006/relationships/image" Target="../media/image47.png"/><Relationship Id="rId3" Type="http://schemas.openxmlformats.org/officeDocument/2006/relationships/audio" Target="../media/audio35.wav"/><Relationship Id="rId21" Type="http://schemas.openxmlformats.org/officeDocument/2006/relationships/audio" Target="../media/audio53.wav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17" Type="http://schemas.openxmlformats.org/officeDocument/2006/relationships/audio" Target="../media/audio49.wav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8.wav"/><Relationship Id="rId20" Type="http://schemas.openxmlformats.org/officeDocument/2006/relationships/audio" Target="../media/audio52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24" Type="http://schemas.openxmlformats.org/officeDocument/2006/relationships/image" Target="../media/image30.png"/><Relationship Id="rId5" Type="http://schemas.openxmlformats.org/officeDocument/2006/relationships/audio" Target="../media/audio37.wav"/><Relationship Id="rId15" Type="http://schemas.openxmlformats.org/officeDocument/2006/relationships/audio" Target="../media/audio47.wav"/><Relationship Id="rId23" Type="http://schemas.openxmlformats.org/officeDocument/2006/relationships/audio" Target="../media/audio55.wav"/><Relationship Id="rId28" Type="http://schemas.openxmlformats.org/officeDocument/2006/relationships/image" Target="../media/image49.png"/><Relationship Id="rId10" Type="http://schemas.openxmlformats.org/officeDocument/2006/relationships/audio" Target="../media/audio42.wav"/><Relationship Id="rId19" Type="http://schemas.openxmlformats.org/officeDocument/2006/relationships/audio" Target="../media/audio51.wav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audio" Target="../media/audio46.wav"/><Relationship Id="rId22" Type="http://schemas.openxmlformats.org/officeDocument/2006/relationships/audio" Target="../media/audio54.wav"/><Relationship Id="rId27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DB45A-8DE5-4521-9EE4-86DB6E53343C}"/>
              </a:ext>
            </a:extLst>
          </p:cNvPr>
          <p:cNvSpPr txBox="1"/>
          <p:nvPr/>
        </p:nvSpPr>
        <p:spPr>
          <a:xfrm>
            <a:off x="9430512" y="6482570"/>
            <a:ext cx="2761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760AE5-C852-4AD8-AE1D-76CE096509F2}"/>
              </a:ext>
            </a:extLst>
          </p:cNvPr>
          <p:cNvSpPr/>
          <p:nvPr/>
        </p:nvSpPr>
        <p:spPr>
          <a:xfrm>
            <a:off x="315695" y="1497995"/>
            <a:ext cx="3719594" cy="30996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3FDF7E-E13A-427F-8183-DEF53B9AB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42" y="1855069"/>
            <a:ext cx="1152323" cy="2610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06E022-749C-4C15-A147-517AE396B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32" y="2004797"/>
            <a:ext cx="1152323" cy="2311111"/>
          </a:xfrm>
          <a:prstGeom prst="rect">
            <a:avLst/>
          </a:prstGeom>
        </p:spPr>
      </p:pic>
      <p:pic>
        <p:nvPicPr>
          <p:cNvPr id="13" name="Picture 1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F0151F68-AE4C-437B-AA79-0D24375B8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1" y="1715964"/>
            <a:ext cx="928697" cy="1444389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8D86027-885C-441E-BB27-B2390048E0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05" y="2746107"/>
            <a:ext cx="408711" cy="204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64E9EA-11A4-4326-B87F-B4B507AB9AF8}"/>
              </a:ext>
            </a:extLst>
          </p:cNvPr>
          <p:cNvSpPr txBox="1"/>
          <p:nvPr/>
        </p:nvSpPr>
        <p:spPr>
          <a:xfrm>
            <a:off x="224189" y="3321940"/>
            <a:ext cx="251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salle de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classe</a:t>
            </a:r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Angleterre</a:t>
            </a:r>
            <a:endParaRPr lang="en-GB" sz="20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78DD3-58B8-4C79-8507-3922F43F43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2"/>
          <a:stretch/>
        </p:blipFill>
        <p:spPr>
          <a:xfrm>
            <a:off x="808454" y="1565079"/>
            <a:ext cx="1017655" cy="7148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Google Shape;342;p5">
            <a:hlinkClick r:id="" action="ppaction://noaction">
              <a:snd r:embed="rId11" name="Add_W10F_2.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2943858" y="114143"/>
            <a:ext cx="66251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à 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classe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Sanay</a:t>
            </a: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et Max.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16978B0-05FC-42B1-8C67-9B6BA39EC194}"/>
              </a:ext>
            </a:extLst>
          </p:cNvPr>
          <p:cNvSpPr/>
          <p:nvPr/>
        </p:nvSpPr>
        <p:spPr>
          <a:xfrm>
            <a:off x="2531797" y="1626846"/>
            <a:ext cx="52876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contents.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D504CAC-FEB1-4AAB-B419-4B6CABE40285}"/>
              </a:ext>
            </a:extLst>
          </p:cNvPr>
          <p:cNvSpPr/>
          <p:nvPr/>
        </p:nvSpPr>
        <p:spPr>
          <a:xfrm>
            <a:off x="2542038" y="1626560"/>
            <a:ext cx="52876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content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600C391-0CDB-48B0-8F01-AB4DBC1685CA}"/>
              </a:ext>
            </a:extLst>
          </p:cNvPr>
          <p:cNvSpPr/>
          <p:nvPr/>
        </p:nvSpPr>
        <p:spPr>
          <a:xfrm>
            <a:off x="2531797" y="2306011"/>
            <a:ext cx="52876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exercices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faciles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74C14C4-3DB5-434A-84F4-C47408ED9BAB}"/>
              </a:ext>
            </a:extLst>
          </p:cNvPr>
          <p:cNvSpPr/>
          <p:nvPr/>
        </p:nvSpPr>
        <p:spPr>
          <a:xfrm>
            <a:off x="2526488" y="2308006"/>
            <a:ext cx="52876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xercice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facile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4C34BEF-1DC2-4868-A078-9238550437E0}"/>
              </a:ext>
            </a:extLst>
          </p:cNvPr>
          <p:cNvSpPr/>
          <p:nvPr/>
        </p:nvSpPr>
        <p:spPr>
          <a:xfrm>
            <a:off x="2531797" y="2998428"/>
            <a:ext cx="6240268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ordinateurs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modernes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AE0D817-67C4-4CAE-A174-BD31DCA8D1DB}"/>
              </a:ext>
            </a:extLst>
          </p:cNvPr>
          <p:cNvSpPr/>
          <p:nvPr/>
        </p:nvSpPr>
        <p:spPr>
          <a:xfrm>
            <a:off x="2544073" y="3002869"/>
            <a:ext cx="6240268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rdinateur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modernes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038C02F-A248-479A-8731-61D3938B7B80}"/>
              </a:ext>
            </a:extLst>
          </p:cNvPr>
          <p:cNvSpPr/>
          <p:nvPr/>
        </p:nvSpPr>
        <p:spPr>
          <a:xfrm>
            <a:off x="2531797" y="3690845"/>
            <a:ext cx="4359966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8A2C5763-2864-4E50-9CE2-95EDC6D8A20B}"/>
              </a:ext>
            </a:extLst>
          </p:cNvPr>
          <p:cNvSpPr/>
          <p:nvPr/>
        </p:nvSpPr>
        <p:spPr>
          <a:xfrm>
            <a:off x="2531796" y="3708466"/>
            <a:ext cx="4359966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von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AB912D97-59D7-40AB-B6CD-4E819EB07CD2}"/>
              </a:ext>
            </a:extLst>
          </p:cNvPr>
          <p:cNvSpPr/>
          <p:nvPr/>
        </p:nvSpPr>
        <p:spPr>
          <a:xfrm>
            <a:off x="2505976" y="4360044"/>
            <a:ext cx="5413430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ordinateurs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D690DF9F-C6B4-4E31-9E20-2B25F6BA235F}"/>
              </a:ext>
            </a:extLst>
          </p:cNvPr>
          <p:cNvSpPr/>
          <p:nvPr/>
        </p:nvSpPr>
        <p:spPr>
          <a:xfrm>
            <a:off x="2505975" y="4364485"/>
            <a:ext cx="5413429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von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rdinateur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D1B3C077-0C5E-43D4-B36C-1CFF8EC4E07D}"/>
              </a:ext>
            </a:extLst>
          </p:cNvPr>
          <p:cNvSpPr/>
          <p:nvPr/>
        </p:nvSpPr>
        <p:spPr>
          <a:xfrm>
            <a:off x="2505976" y="5070082"/>
            <a:ext cx="5413430" cy="837216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des crayons et des cahiers.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8ED2D5AD-24CC-4F98-A3BF-6DB665C120ED}"/>
              </a:ext>
            </a:extLst>
          </p:cNvPr>
          <p:cNvSpPr/>
          <p:nvPr/>
        </p:nvSpPr>
        <p:spPr>
          <a:xfrm>
            <a:off x="2505975" y="5077718"/>
            <a:ext cx="5413428" cy="837216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von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crayon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cahier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A8845E-5DF1-4E66-B5F7-59671529D1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90" y="1541165"/>
            <a:ext cx="1431278" cy="2405522"/>
          </a:xfrm>
          <a:prstGeom prst="rect">
            <a:avLst/>
          </a:prstGeom>
        </p:spPr>
      </p:pic>
      <p:pic>
        <p:nvPicPr>
          <p:cNvPr id="52" name="Picture 5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64AB379-384A-4344-9FFD-AD1ED9B5B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065" y="1396085"/>
            <a:ext cx="928697" cy="1444389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37726E6-ECAF-4824-8A70-910B556712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49" y="2426228"/>
            <a:ext cx="408711" cy="204356"/>
          </a:xfrm>
          <a:prstGeom prst="rect">
            <a:avLst/>
          </a:prstGeom>
        </p:spPr>
      </p:pic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0" y="2301587"/>
            <a:ext cx="1580702" cy="1542419"/>
          </a:xfrm>
          <a:prstGeom prst="rect">
            <a:avLst/>
          </a:prstGeom>
        </p:spPr>
      </p:pic>
      <p:pic>
        <p:nvPicPr>
          <p:cNvPr id="55" name="Picture 54" descr="A picture containing text, monitor, computer, indoor&#10;&#10;Description automatically generated">
            <a:hlinkClick r:id="" action="ppaction://noaction">
              <a:snd r:embed="rId16" name="s5_full conversation.wav"/>
            </a:hlinkClick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5" y="1454795"/>
            <a:ext cx="1508258" cy="919095"/>
          </a:xfrm>
          <a:prstGeom prst="rect">
            <a:avLst/>
          </a:prstGeom>
        </p:spPr>
      </p:pic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ECC9522B-518F-4637-A7F8-31A0EF760F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2804" y="521724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20" name="Add_W10F_2.2.wav"/>
            </a:hlinkClick>
            <a:extLst>
              <a:ext uri="{FF2B5EF4-FFF2-40B4-BE49-F238E27FC236}">
                <a16:creationId xmlns:a16="http://schemas.microsoft.com/office/drawing/2014/main" id="{46D37AF8-76F6-4845-8057-D9C102480B40}"/>
              </a:ext>
            </a:extLst>
          </p:cNvPr>
          <p:cNvSpPr/>
          <p:nvPr/>
        </p:nvSpPr>
        <p:spPr>
          <a:xfrm>
            <a:off x="1427204" y="636690"/>
            <a:ext cx="2869907" cy="547644"/>
          </a:xfrm>
          <a:prstGeom prst="wedgeRoundRectCallout">
            <a:avLst>
              <a:gd name="adj1" fmla="val -59267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 les messages.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1753866"/>
            <a:ext cx="574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we’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642869" y="4429361"/>
            <a:ext cx="37433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have some pens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some pencils.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738846" y="3195542"/>
            <a:ext cx="4343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stylos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des crayons.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738846" y="3195541"/>
            <a:ext cx="3977371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stylo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crayon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1487793" y="298216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83202EFE-4724-4029-AFD2-75EDBD111385}"/>
              </a:ext>
            </a:extLst>
          </p:cNvPr>
          <p:cNvSpPr/>
          <p:nvPr/>
        </p:nvSpPr>
        <p:spPr>
          <a:xfrm>
            <a:off x="7115175" y="74749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CD081BD-EB43-4A4B-8965-901EA9F30EAF}"/>
              </a:ext>
            </a:extLst>
          </p:cNvPr>
          <p:cNvSpPr txBox="1">
            <a:spLocks/>
          </p:cNvSpPr>
          <p:nvPr/>
        </p:nvSpPr>
        <p:spPr>
          <a:xfrm>
            <a:off x="5882681" y="85646"/>
            <a:ext cx="1329840" cy="52322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Être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45D032-1602-4AC3-A5B9-E529D295AA6C}"/>
              </a:ext>
            </a:extLst>
          </p:cNvPr>
          <p:cNvSpPr/>
          <p:nvPr/>
        </p:nvSpPr>
        <p:spPr>
          <a:xfrm>
            <a:off x="5638362" y="1774342"/>
            <a:ext cx="574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we’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355ACA8-606D-4C83-8685-953E2585E2CD}"/>
              </a:ext>
            </a:extLst>
          </p:cNvPr>
          <p:cNvSpPr/>
          <p:nvPr/>
        </p:nvSpPr>
        <p:spPr>
          <a:xfrm>
            <a:off x="6447601" y="3483925"/>
            <a:ext cx="4323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prudent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042F6F5-1B13-4389-8D46-C91BBE78CCF0}"/>
              </a:ext>
            </a:extLst>
          </p:cNvPr>
          <p:cNvSpPr/>
          <p:nvPr/>
        </p:nvSpPr>
        <p:spPr>
          <a:xfrm>
            <a:off x="6559142" y="4488117"/>
            <a:ext cx="2869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are careful.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905CE5D-24FA-4F9F-BD29-A52252DE9925}"/>
              </a:ext>
            </a:extLst>
          </p:cNvPr>
          <p:cNvSpPr/>
          <p:nvPr/>
        </p:nvSpPr>
        <p:spPr>
          <a:xfrm>
            <a:off x="1638031" y="2327436"/>
            <a:ext cx="2143536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D7A0DE-7E04-4F16-A7AF-94C53691D095}"/>
              </a:ext>
            </a:extLst>
          </p:cNvPr>
          <p:cNvSpPr/>
          <p:nvPr/>
        </p:nvSpPr>
        <p:spPr>
          <a:xfrm>
            <a:off x="7030643" y="2327296"/>
            <a:ext cx="2555508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6691109" y="1555481"/>
            <a:ext cx="3288277" cy="1794767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31996"/>
                <a:gd name="adj2" fmla="val 6435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19512" y="3036789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There is no liaison here because 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sommes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starts with a consonant.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B440F4-27BD-4273-B96C-D158D830357C}"/>
              </a:ext>
            </a:extLst>
          </p:cNvPr>
          <p:cNvCxnSpPr>
            <a:cxnSpLocks/>
          </p:cNvCxnSpPr>
          <p:nvPr/>
        </p:nvCxnSpPr>
        <p:spPr>
          <a:xfrm flipH="1">
            <a:off x="5367445" y="3014224"/>
            <a:ext cx="1" cy="363539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3C354C48-CAF1-4BD4-AD66-71B04D549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651" y="699018"/>
            <a:ext cx="1415349" cy="114528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A1805C0-C054-4356-969A-1FE93FA01B42}"/>
              </a:ext>
            </a:extLst>
          </p:cNvPr>
          <p:cNvGrpSpPr/>
          <p:nvPr/>
        </p:nvGrpSpPr>
        <p:grpSpPr>
          <a:xfrm>
            <a:off x="3552115" y="542578"/>
            <a:ext cx="3288277" cy="2373251"/>
            <a:chOff x="4077074" y="2543282"/>
            <a:chExt cx="3288277" cy="2373251"/>
          </a:xfrm>
        </p:grpSpPr>
        <p:sp>
          <p:nvSpPr>
            <p:cNvPr id="63" name="Oval Callout 13">
              <a:extLst>
                <a:ext uri="{FF2B5EF4-FFF2-40B4-BE49-F238E27FC236}">
                  <a16:creationId xmlns:a16="http://schemas.microsoft.com/office/drawing/2014/main" id="{36E5FC34-35F1-41CA-A67E-3810551309A8}"/>
                </a:ext>
              </a:extLst>
            </p:cNvPr>
            <p:cNvSpPr/>
            <p:nvPr/>
          </p:nvSpPr>
          <p:spPr>
            <a:xfrm>
              <a:off x="4077074" y="2543282"/>
              <a:ext cx="3288277" cy="2373251"/>
            </a:xfrm>
            <a:prstGeom prst="wedgeEllipseCallout">
              <a:avLst>
                <a:gd name="adj1" fmla="val -90172"/>
                <a:gd name="adj2" fmla="val 6305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4" name="CustomShape 3">
              <a:extLst>
                <a:ext uri="{FF2B5EF4-FFF2-40B4-BE49-F238E27FC236}">
                  <a16:creationId xmlns:a16="http://schemas.microsoft.com/office/drawing/2014/main" id="{0E8622E7-DB2C-4FC2-9CA3-23DB42B36B0A}"/>
                </a:ext>
              </a:extLst>
            </p:cNvPr>
            <p:cNvSpPr/>
            <p:nvPr/>
          </p:nvSpPr>
          <p:spPr>
            <a:xfrm>
              <a:off x="4305304" y="283933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nous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0081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av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_avons_stylos_cray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us_som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us_sommes_prud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 animBg="1"/>
      <p:bldP spid="50" grpId="0"/>
      <p:bldP spid="54" grpId="0"/>
      <p:bldP spid="55" grpId="0"/>
      <p:bldP spid="61" grpId="0"/>
      <p:bldP spid="65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FA05676C-CCAB-49BB-B459-3A8F58F6999D}"/>
              </a:ext>
            </a:extLst>
          </p:cNvPr>
          <p:cNvSpPr txBox="1">
            <a:spLocks/>
          </p:cNvSpPr>
          <p:nvPr/>
        </p:nvSpPr>
        <p:spPr>
          <a:xfrm>
            <a:off x="10936086" y="1059455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3" name="Table 1">
            <a:extLst>
              <a:ext uri="{FF2B5EF4-FFF2-40B4-BE49-F238E27FC236}">
                <a16:creationId xmlns:a16="http://schemas.microsoft.com/office/drawing/2014/main" id="{A3003154-6866-4D9D-9C08-6C907CCF2F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4129837"/>
              </p:ext>
            </p:extLst>
          </p:nvPr>
        </p:nvGraphicFramePr>
        <p:xfrm>
          <a:off x="5464192" y="2127800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quoi ?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murs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18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novembre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heureux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des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animaux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prêts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important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 chaises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Monsieur Caput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à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4" name="Table 2">
            <a:extLst>
              <a:ext uri="{FF2B5EF4-FFF2-40B4-BE49-F238E27FC236}">
                <a16:creationId xmlns:a16="http://schemas.microsoft.com/office/drawing/2014/main" id="{4CF571D3-05ED-4688-A23B-99ECF8FDCC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083593"/>
              </p:ext>
            </p:extLst>
          </p:nvPr>
        </p:nvGraphicFramePr>
        <p:xfrm>
          <a:off x="257176" y="2127800"/>
          <a:ext cx="5122296" cy="4139758"/>
        </p:xfrm>
        <a:graphic>
          <a:graphicData uri="http://schemas.openxmlformats.org/drawingml/2006/table">
            <a:tbl>
              <a:tblPr/>
              <a:tblGrid>
                <a:gridCol w="66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573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are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sommes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avons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sommes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avons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avons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sommes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5" name="CustomShape 22">
            <a:hlinkClick r:id="" action="ppaction://noaction">
              <a:snd r:embed="rId4" name="nous_beep.wav"/>
            </a:hlinkClick>
            <a:extLst>
              <a:ext uri="{FF2B5EF4-FFF2-40B4-BE49-F238E27FC236}">
                <a16:creationId xmlns:a16="http://schemas.microsoft.com/office/drawing/2014/main" id="{47ACB630-979F-447D-8904-E0481D141FA2}"/>
              </a:ext>
            </a:extLst>
          </p:cNvPr>
          <p:cNvSpPr/>
          <p:nvPr/>
        </p:nvSpPr>
        <p:spPr>
          <a:xfrm>
            <a:off x="328616" y="32183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23">
            <a:hlinkClick r:id="" action="ppaction://noaction">
              <a:snd r:embed="rId5" name="nous_z_beep.wav"/>
            </a:hlinkClick>
            <a:extLst>
              <a:ext uri="{FF2B5EF4-FFF2-40B4-BE49-F238E27FC236}">
                <a16:creationId xmlns:a16="http://schemas.microsoft.com/office/drawing/2014/main" id="{D02FFD02-C4AF-4EB1-BBE2-9623B72C8336}"/>
              </a:ext>
            </a:extLst>
          </p:cNvPr>
          <p:cNvSpPr/>
          <p:nvPr/>
        </p:nvSpPr>
        <p:spPr>
          <a:xfrm>
            <a:off x="328616" y="374756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24">
            <a:hlinkClick r:id="" action="ppaction://noaction">
              <a:snd r:embed="rId4" name="nous_beep.wav"/>
            </a:hlinkClick>
            <a:extLst>
              <a:ext uri="{FF2B5EF4-FFF2-40B4-BE49-F238E27FC236}">
                <a16:creationId xmlns:a16="http://schemas.microsoft.com/office/drawing/2014/main" id="{67FEB2B0-9101-4D10-AD4F-AACF0A0A1FCF}"/>
              </a:ext>
            </a:extLst>
          </p:cNvPr>
          <p:cNvSpPr/>
          <p:nvPr/>
        </p:nvSpPr>
        <p:spPr>
          <a:xfrm>
            <a:off x="328616" y="424474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25">
            <a:hlinkClick r:id="" action="ppaction://noaction">
              <a:snd r:embed="rId5" name="nous_z_beep.wav"/>
            </a:hlinkClick>
            <a:extLst>
              <a:ext uri="{FF2B5EF4-FFF2-40B4-BE49-F238E27FC236}">
                <a16:creationId xmlns:a16="http://schemas.microsoft.com/office/drawing/2014/main" id="{870D0320-ADB8-4AD2-BCFA-328E88152A50}"/>
              </a:ext>
            </a:extLst>
          </p:cNvPr>
          <p:cNvSpPr/>
          <p:nvPr/>
        </p:nvSpPr>
        <p:spPr>
          <a:xfrm>
            <a:off x="328616" y="474193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9" name="CustomShape 26">
            <a:hlinkClick r:id="" action="ppaction://noaction">
              <a:snd r:embed="rId5" name="nous_z_beep.wav"/>
            </a:hlinkClick>
            <a:extLst>
              <a:ext uri="{FF2B5EF4-FFF2-40B4-BE49-F238E27FC236}">
                <a16:creationId xmlns:a16="http://schemas.microsoft.com/office/drawing/2014/main" id="{CD75B221-44EE-43A7-9C6E-48453879F9C2}"/>
              </a:ext>
            </a:extLst>
          </p:cNvPr>
          <p:cNvSpPr/>
          <p:nvPr/>
        </p:nvSpPr>
        <p:spPr>
          <a:xfrm>
            <a:off x="328616" y="527796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0" name="CustomShape 27">
            <a:hlinkClick r:id="" action="ppaction://noaction">
              <a:snd r:embed="rId4" name="nous_beep.wav"/>
            </a:hlinkClick>
            <a:extLst>
              <a:ext uri="{FF2B5EF4-FFF2-40B4-BE49-F238E27FC236}">
                <a16:creationId xmlns:a16="http://schemas.microsoft.com/office/drawing/2014/main" id="{38CA5DC1-0D9F-4274-B2A0-940D23EC7725}"/>
              </a:ext>
            </a:extLst>
          </p:cNvPr>
          <p:cNvSpPr/>
          <p:nvPr/>
        </p:nvSpPr>
        <p:spPr>
          <a:xfrm>
            <a:off x="328616" y="577515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C4C34111-C847-4D51-BE96-20FF3626A701}"/>
              </a:ext>
            </a:extLst>
          </p:cNvPr>
          <p:cNvSpPr/>
          <p:nvPr/>
        </p:nvSpPr>
        <p:spPr>
          <a:xfrm>
            <a:off x="968952" y="3235157"/>
            <a:ext cx="2165580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40CFB7A-B8B7-4911-9293-61B81EC61DE1}"/>
              </a:ext>
            </a:extLst>
          </p:cNvPr>
          <p:cNvSpPr/>
          <p:nvPr/>
        </p:nvSpPr>
        <p:spPr>
          <a:xfrm>
            <a:off x="5555768" y="3244877"/>
            <a:ext cx="1549882" cy="3698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9916BD6C-4025-4B50-B6A8-59997CE88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29" y="1498643"/>
            <a:ext cx="2165581" cy="3639651"/>
          </a:xfrm>
          <a:prstGeom prst="rect">
            <a:avLst/>
          </a:prstGeom>
        </p:spPr>
      </p:pic>
      <p:sp>
        <p:nvSpPr>
          <p:cNvPr id="104" name="CustomShape 14">
            <a:extLst>
              <a:ext uri="{FF2B5EF4-FFF2-40B4-BE49-F238E27FC236}">
                <a16:creationId xmlns:a16="http://schemas.microsoft.com/office/drawing/2014/main" id="{CBEEE524-D760-46F6-AE4A-30484F72DA2C}"/>
              </a:ext>
            </a:extLst>
          </p:cNvPr>
          <p:cNvSpPr/>
          <p:nvPr/>
        </p:nvSpPr>
        <p:spPr>
          <a:xfrm>
            <a:off x="8154658" y="1303959"/>
            <a:ext cx="1857271" cy="1097280"/>
          </a:xfrm>
          <a:prstGeom prst="wedgeEllipseCallout">
            <a:avLst>
              <a:gd name="adj1" fmla="val 86619"/>
              <a:gd name="adj2" fmla="val 35327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5DF6DC0-152A-45CD-8E75-552A0EE0B529}"/>
              </a:ext>
            </a:extLst>
          </p:cNvPr>
          <p:cNvSpPr txBox="1"/>
          <p:nvPr/>
        </p:nvSpPr>
        <p:spPr>
          <a:xfrm>
            <a:off x="1363282" y="853462"/>
            <a:ext cx="10343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Write ‘we </a:t>
            </a: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are’ or ‘we have’ in French.</a:t>
            </a:r>
            <a:b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</a:b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Then c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hoose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the correct sentence ending.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62089EE-71F3-4F49-933A-2E2283717A73}"/>
              </a:ext>
            </a:extLst>
          </p:cNvPr>
          <p:cNvSpPr/>
          <p:nvPr/>
        </p:nvSpPr>
        <p:spPr>
          <a:xfrm>
            <a:off x="3256252" y="3749766"/>
            <a:ext cx="1892066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791675DE-2365-4AC4-9C7F-15EB6C3C87ED}"/>
              </a:ext>
            </a:extLst>
          </p:cNvPr>
          <p:cNvSpPr/>
          <p:nvPr/>
        </p:nvSpPr>
        <p:spPr>
          <a:xfrm>
            <a:off x="5804707" y="3811730"/>
            <a:ext cx="1748685" cy="3698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0DDBF8A6-9467-4BE5-BD99-3B1C874EAC14}"/>
              </a:ext>
            </a:extLst>
          </p:cNvPr>
          <p:cNvSpPr/>
          <p:nvPr/>
        </p:nvSpPr>
        <p:spPr>
          <a:xfrm>
            <a:off x="1028836" y="4244747"/>
            <a:ext cx="2105696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769E59C-E6EE-4CAD-B28B-03AEE0C3495E}"/>
              </a:ext>
            </a:extLst>
          </p:cNvPr>
          <p:cNvSpPr/>
          <p:nvPr/>
        </p:nvSpPr>
        <p:spPr>
          <a:xfrm>
            <a:off x="6651233" y="4280887"/>
            <a:ext cx="3178567" cy="34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3BD76E27-F8AD-4C22-8026-0CA9ACB59865}"/>
              </a:ext>
            </a:extLst>
          </p:cNvPr>
          <p:cNvSpPr/>
          <p:nvPr/>
        </p:nvSpPr>
        <p:spPr>
          <a:xfrm>
            <a:off x="3273965" y="4741934"/>
            <a:ext cx="1900460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F8BD889C-8620-4975-B603-4DF6731641D8}"/>
              </a:ext>
            </a:extLst>
          </p:cNvPr>
          <p:cNvSpPr/>
          <p:nvPr/>
        </p:nvSpPr>
        <p:spPr>
          <a:xfrm>
            <a:off x="8315199" y="4794881"/>
            <a:ext cx="1514602" cy="38034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9D7B3C8-CA22-44ED-9C78-F0AA6649D9D8}"/>
              </a:ext>
            </a:extLst>
          </p:cNvPr>
          <p:cNvSpPr/>
          <p:nvPr/>
        </p:nvSpPr>
        <p:spPr>
          <a:xfrm>
            <a:off x="3345268" y="5329908"/>
            <a:ext cx="1900460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8E391915-B47E-468B-869A-DB2870E18F88}"/>
              </a:ext>
            </a:extLst>
          </p:cNvPr>
          <p:cNvSpPr/>
          <p:nvPr/>
        </p:nvSpPr>
        <p:spPr>
          <a:xfrm>
            <a:off x="1024638" y="5814762"/>
            <a:ext cx="2105695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15A5279-AECD-4A08-A4B2-E4BC976D1922}"/>
              </a:ext>
            </a:extLst>
          </p:cNvPr>
          <p:cNvSpPr/>
          <p:nvPr/>
        </p:nvSpPr>
        <p:spPr>
          <a:xfrm>
            <a:off x="5777493" y="5329113"/>
            <a:ext cx="1042407" cy="3885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3342072-CC77-4619-9386-D38A0E9F1012}"/>
              </a:ext>
            </a:extLst>
          </p:cNvPr>
          <p:cNvSpPr/>
          <p:nvPr/>
        </p:nvSpPr>
        <p:spPr>
          <a:xfrm>
            <a:off x="5706858" y="5865493"/>
            <a:ext cx="2770391" cy="34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116" name="CustomShape 22">
            <a:hlinkClick r:id="" action="ppaction://noaction">
              <a:snd r:embed="rId7" name="F3_1.wav"/>
            </a:hlinkClick>
            <a:extLst>
              <a:ext uri="{FF2B5EF4-FFF2-40B4-BE49-F238E27FC236}">
                <a16:creationId xmlns:a16="http://schemas.microsoft.com/office/drawing/2014/main" id="{2BE8A9E0-1F66-428A-BD45-AC55651F9226}"/>
              </a:ext>
            </a:extLst>
          </p:cNvPr>
          <p:cNvSpPr/>
          <p:nvPr/>
        </p:nvSpPr>
        <p:spPr>
          <a:xfrm>
            <a:off x="329267" y="3218349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7" name="CustomShape 23">
            <a:hlinkClick r:id="" action="ppaction://noaction">
              <a:snd r:embed="rId8" name="F3_2.wav"/>
            </a:hlinkClick>
            <a:extLst>
              <a:ext uri="{FF2B5EF4-FFF2-40B4-BE49-F238E27FC236}">
                <a16:creationId xmlns:a16="http://schemas.microsoft.com/office/drawing/2014/main" id="{F79A7807-BF43-4EF1-A2B4-9FC8D5046162}"/>
              </a:ext>
            </a:extLst>
          </p:cNvPr>
          <p:cNvSpPr/>
          <p:nvPr/>
        </p:nvSpPr>
        <p:spPr>
          <a:xfrm>
            <a:off x="329267" y="3747560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8" name="CustomShape 24">
            <a:hlinkClick r:id="" action="ppaction://noaction">
              <a:snd r:embed="rId9" name="F3_3.wav"/>
            </a:hlinkClick>
            <a:extLst>
              <a:ext uri="{FF2B5EF4-FFF2-40B4-BE49-F238E27FC236}">
                <a16:creationId xmlns:a16="http://schemas.microsoft.com/office/drawing/2014/main" id="{8C6D3456-3790-449B-95D0-5EFA0B3C7451}"/>
              </a:ext>
            </a:extLst>
          </p:cNvPr>
          <p:cNvSpPr/>
          <p:nvPr/>
        </p:nvSpPr>
        <p:spPr>
          <a:xfrm>
            <a:off x="329267" y="4244747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9" name="CustomShape 25">
            <a:hlinkClick r:id="" action="ppaction://noaction">
              <a:snd r:embed="rId10" name="F3_4.wav"/>
            </a:hlinkClick>
            <a:extLst>
              <a:ext uri="{FF2B5EF4-FFF2-40B4-BE49-F238E27FC236}">
                <a16:creationId xmlns:a16="http://schemas.microsoft.com/office/drawing/2014/main" id="{9DC7B883-96B9-4A6B-B9AD-9CFEBD20BB33}"/>
              </a:ext>
            </a:extLst>
          </p:cNvPr>
          <p:cNvSpPr/>
          <p:nvPr/>
        </p:nvSpPr>
        <p:spPr>
          <a:xfrm>
            <a:off x="329267" y="474193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0" name="CustomShape 26">
            <a:hlinkClick r:id="" action="ppaction://noaction">
              <a:snd r:embed="rId11" name="F3_5.wav"/>
            </a:hlinkClick>
            <a:extLst>
              <a:ext uri="{FF2B5EF4-FFF2-40B4-BE49-F238E27FC236}">
                <a16:creationId xmlns:a16="http://schemas.microsoft.com/office/drawing/2014/main" id="{FD1A5CE6-AAB9-4C80-B653-6D4A3EB40394}"/>
              </a:ext>
            </a:extLst>
          </p:cNvPr>
          <p:cNvSpPr/>
          <p:nvPr/>
        </p:nvSpPr>
        <p:spPr>
          <a:xfrm>
            <a:off x="329267" y="527796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1" name="CustomShape 27">
            <a:hlinkClick r:id="" action="ppaction://noaction">
              <a:snd r:embed="rId12" name="F3_6.wav"/>
            </a:hlinkClick>
            <a:extLst>
              <a:ext uri="{FF2B5EF4-FFF2-40B4-BE49-F238E27FC236}">
                <a16:creationId xmlns:a16="http://schemas.microsoft.com/office/drawing/2014/main" id="{8E933F7A-3196-4180-9828-7F3A681757B8}"/>
              </a:ext>
            </a:extLst>
          </p:cNvPr>
          <p:cNvSpPr/>
          <p:nvPr/>
        </p:nvSpPr>
        <p:spPr>
          <a:xfrm>
            <a:off x="329267" y="5775151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2" name="TextBox 121">
            <a:hlinkClick r:id="" action="ppaction://noaction">
              <a:snd r:embed="rId13" name="Add_W10F_4.1.wav"/>
            </a:hlinkClick>
            <a:extLst>
              <a:ext uri="{FF2B5EF4-FFF2-40B4-BE49-F238E27FC236}">
                <a16:creationId xmlns:a16="http://schemas.microsoft.com/office/drawing/2014/main" id="{5446592E-33F4-4FC0-9A4F-5AF17BC377D2}"/>
              </a:ext>
            </a:extLst>
          </p:cNvPr>
          <p:cNvSpPr txBox="1"/>
          <p:nvPr/>
        </p:nvSpPr>
        <p:spPr>
          <a:xfrm>
            <a:off x="4705963" y="90474"/>
            <a:ext cx="394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Adèle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décrit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l’école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CustomShape 6">
            <a:extLst>
              <a:ext uri="{FF2B5EF4-FFF2-40B4-BE49-F238E27FC236}">
                <a16:creationId xmlns:a16="http://schemas.microsoft.com/office/drawing/2014/main" id="{01F66B0D-4CF4-488E-BA80-65606AFECAA4}"/>
              </a:ext>
            </a:extLst>
          </p:cNvPr>
          <p:cNvSpPr/>
          <p:nvPr/>
        </p:nvSpPr>
        <p:spPr>
          <a:xfrm>
            <a:off x="3079742" y="83694"/>
            <a:ext cx="155707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ED9A98CD-EB07-4FCB-96E8-C4C6B7D0077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-190712" y="412308"/>
            <a:ext cx="2165581" cy="17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0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881291" y="2060744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livre.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5445066" y="438041"/>
            <a:ext cx="3944757" cy="1295254"/>
          </a:xfrm>
          <a:prstGeom prst="wedgeRoundRectCallout">
            <a:avLst>
              <a:gd name="adj1" fmla="val 14125"/>
              <a:gd name="adj2" fmla="val 8138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add ‘do’,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5886652" y="2045359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livre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5902170" y="2621738"/>
            <a:ext cx="559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I have a book 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961927" y="3957721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livre.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055854" y="3946324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livre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966402" y="2620387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have a book.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1019961" y="4383118"/>
            <a:ext cx="348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have a book.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096000" y="4423224"/>
            <a:ext cx="4527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have a book?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89617E-6074-4A18-9E6E-EBBA17647C5A}"/>
              </a:ext>
            </a:extLst>
          </p:cNvPr>
          <p:cNvGrpSpPr/>
          <p:nvPr/>
        </p:nvGrpSpPr>
        <p:grpSpPr>
          <a:xfrm>
            <a:off x="2801044" y="1796517"/>
            <a:ext cx="1820074" cy="1291378"/>
            <a:chOff x="2670717" y="1803514"/>
            <a:chExt cx="1820074" cy="1291378"/>
          </a:xfrm>
        </p:grpSpPr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408DF69-70F1-4B5D-9ED7-ADE37A14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2670717" y="1803514"/>
              <a:ext cx="1820074" cy="129137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F48B73-5FAF-45A6-BC5F-17EAB51B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454" y="2535042"/>
              <a:ext cx="470364" cy="36857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37218-F721-49D6-99ED-5C36A4BCB56C}"/>
              </a:ext>
            </a:extLst>
          </p:cNvPr>
          <p:cNvGrpSpPr/>
          <p:nvPr/>
        </p:nvGrpSpPr>
        <p:grpSpPr>
          <a:xfrm>
            <a:off x="8392267" y="1547463"/>
            <a:ext cx="2589790" cy="1547569"/>
            <a:chOff x="8200364" y="1503257"/>
            <a:chExt cx="2589790" cy="1547569"/>
          </a:xfrm>
        </p:grpSpPr>
        <p:pic>
          <p:nvPicPr>
            <p:cNvPr id="23" name="Picture 2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0B9CDD2-B126-49BF-88CB-2184B1460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8200364" y="1759448"/>
              <a:ext cx="1820074" cy="129137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DEE9DA-F7C0-42B3-8AD5-6D7729296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7885" y="1697937"/>
              <a:ext cx="470364" cy="368575"/>
            </a:xfrm>
            <a:prstGeom prst="rect">
              <a:avLst/>
            </a:prstGeom>
          </p:spPr>
        </p:pic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275106F-EA7A-4B95-9214-F94DF716274A}"/>
                </a:ext>
              </a:extLst>
            </p:cNvPr>
            <p:cNvSpPr/>
            <p:nvPr/>
          </p:nvSpPr>
          <p:spPr>
            <a:xfrm>
              <a:off x="9402022" y="1503257"/>
              <a:ext cx="1388132" cy="770175"/>
            </a:xfrm>
            <a:prstGeom prst="cloudCallout">
              <a:avLst>
                <a:gd name="adj1" fmla="val -61781"/>
                <a:gd name="adj2" fmla="val 4324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Graphic 4" descr="Question mark">
              <a:extLst>
                <a:ext uri="{FF2B5EF4-FFF2-40B4-BE49-F238E27FC236}">
                  <a16:creationId xmlns:a16="http://schemas.microsoft.com/office/drawing/2014/main" id="{FA2D7D98-6312-48DF-B47E-116FCBD5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96088" y="1608528"/>
              <a:ext cx="502866" cy="50286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6F170E-866B-4DBE-A3F0-D57AE432ABFF}"/>
              </a:ext>
            </a:extLst>
          </p:cNvPr>
          <p:cNvGrpSpPr/>
          <p:nvPr/>
        </p:nvGrpSpPr>
        <p:grpSpPr>
          <a:xfrm>
            <a:off x="3031469" y="3167950"/>
            <a:ext cx="1983011" cy="1393773"/>
            <a:chOff x="2532642" y="3280091"/>
            <a:chExt cx="1983011" cy="139377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9224250-D7AB-40DD-8068-7F383D84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32" y="4132390"/>
              <a:ext cx="470364" cy="368575"/>
            </a:xfrm>
            <a:prstGeom prst="rect">
              <a:avLst/>
            </a:prstGeom>
          </p:spPr>
        </p:pic>
        <p:pic>
          <p:nvPicPr>
            <p:cNvPr id="42" name="Picture 4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C4F238C-9CCA-40E0-BF70-79746B02E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642" y="3280091"/>
              <a:ext cx="1983011" cy="139377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8AABC-E43E-4F2E-8115-035EB12FE974}"/>
              </a:ext>
            </a:extLst>
          </p:cNvPr>
          <p:cNvGrpSpPr/>
          <p:nvPr/>
        </p:nvGrpSpPr>
        <p:grpSpPr>
          <a:xfrm>
            <a:off x="8732255" y="2699889"/>
            <a:ext cx="2128070" cy="1827233"/>
            <a:chOff x="8884648" y="3037522"/>
            <a:chExt cx="2128070" cy="1827233"/>
          </a:xfrm>
        </p:grpSpPr>
        <p:pic>
          <p:nvPicPr>
            <p:cNvPr id="22" name="Picture 2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04CE477C-B639-4BEA-BEDB-08ED6956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648" y="3470982"/>
              <a:ext cx="1983011" cy="1393773"/>
            </a:xfrm>
            <a:prstGeom prst="rect">
              <a:avLst/>
            </a:prstGeom>
          </p:spPr>
        </p:pic>
        <p:pic>
          <p:nvPicPr>
            <p:cNvPr id="30" name="Graphic 29" descr="Question mark">
              <a:extLst>
                <a:ext uri="{FF2B5EF4-FFF2-40B4-BE49-F238E27FC236}">
                  <a16:creationId xmlns:a16="http://schemas.microsoft.com/office/drawing/2014/main" id="{C08C0413-BEC9-4242-B518-7F67E8E6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503562" y="3037522"/>
              <a:ext cx="502866" cy="502866"/>
            </a:xfrm>
            <a:prstGeom prst="rect">
              <a:avLst/>
            </a:prstGeom>
          </p:spPr>
        </p:pic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77614E08-3B37-4144-9C80-1E117123275A}"/>
                </a:ext>
              </a:extLst>
            </p:cNvPr>
            <p:cNvSpPr/>
            <p:nvPr/>
          </p:nvSpPr>
          <p:spPr>
            <a:xfrm>
              <a:off x="9682323" y="3051537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E6EEB2E-FA90-4E09-BB4E-E9F8931B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0438" y="3128115"/>
              <a:ext cx="470364" cy="368575"/>
            </a:xfrm>
            <a:prstGeom prst="rect">
              <a:avLst/>
            </a:prstGeom>
          </p:spPr>
        </p:pic>
      </p:grp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6FD626D-4D88-4080-8EDD-A366D1B4B15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361443" y="2621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D2B368D1-7852-41C3-AC65-77E5F5175B8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5675" y="262266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ED9D2291-44C1-4525-B388-13A2E6A755E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37128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925BBA-12AF-4FFB-9E42-21905B3D58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792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060AA8-6B11-4CBE-86BD-1A08937BC824}"/>
              </a:ext>
            </a:extLst>
          </p:cNvPr>
          <p:cNvSpPr txBox="1"/>
          <p:nvPr/>
        </p:nvSpPr>
        <p:spPr>
          <a:xfrm>
            <a:off x="872766" y="5672436"/>
            <a:ext cx="432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avez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des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ordinateurs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0B6DAA-5210-4DD0-AAB4-F638DEF4529C}"/>
              </a:ext>
            </a:extLst>
          </p:cNvPr>
          <p:cNvSpPr txBox="1"/>
          <p:nvPr/>
        </p:nvSpPr>
        <p:spPr>
          <a:xfrm>
            <a:off x="5966692" y="5661039"/>
            <a:ext cx="58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ordinateurs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F5FE20-901D-4EFA-9325-A8CCC1153B30}"/>
              </a:ext>
            </a:extLst>
          </p:cNvPr>
          <p:cNvSpPr txBox="1"/>
          <p:nvPr/>
        </p:nvSpPr>
        <p:spPr>
          <a:xfrm>
            <a:off x="930800" y="6097833"/>
            <a:ext cx="968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(all) have computers.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1D6549-1ADB-4A56-ADB9-C0D9B7C068BD}"/>
              </a:ext>
            </a:extLst>
          </p:cNvPr>
          <p:cNvSpPr txBox="1"/>
          <p:nvPr/>
        </p:nvSpPr>
        <p:spPr>
          <a:xfrm>
            <a:off x="6006839" y="6137939"/>
            <a:ext cx="494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(all) have computers?</a:t>
            </a:r>
          </a:p>
        </p:txBody>
      </p:sp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AD15D6DD-4A98-4F7D-A49A-9DC1D1F662D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447967" y="6097833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68962C94-B7A3-4116-8184-189D20DC8C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60631" y="6097833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 descr="Shape, circle, rectangle&#10;&#10;Description automatically generated">
            <a:extLst>
              <a:ext uri="{FF2B5EF4-FFF2-40B4-BE49-F238E27FC236}">
                <a16:creationId xmlns:a16="http://schemas.microsoft.com/office/drawing/2014/main" id="{23161872-C5AF-4EF8-8E81-81C9D2B414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03" y="4988834"/>
            <a:ext cx="966568" cy="679764"/>
          </a:xfrm>
          <a:prstGeom prst="rect">
            <a:avLst/>
          </a:prstGeom>
        </p:spPr>
      </p:pic>
      <p:pic>
        <p:nvPicPr>
          <p:cNvPr id="60" name="Picture 59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AC7DD75B-FC40-42C7-8F2E-2A7A226A726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4213936" y="4953641"/>
            <a:ext cx="424921" cy="528220"/>
          </a:xfrm>
          <a:prstGeom prst="rect">
            <a:avLst/>
          </a:prstGeom>
        </p:spPr>
      </p:pic>
      <p:pic>
        <p:nvPicPr>
          <p:cNvPr id="61" name="Picture 60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150B17B2-8D6E-44E7-94B5-E2069E280DD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4585673" y="5084829"/>
            <a:ext cx="424921" cy="5282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CFC9A3-8908-474E-8A71-CD5DF2D19C3E}"/>
              </a:ext>
            </a:extLst>
          </p:cNvPr>
          <p:cNvGrpSpPr/>
          <p:nvPr/>
        </p:nvGrpSpPr>
        <p:grpSpPr>
          <a:xfrm>
            <a:off x="9251225" y="4571120"/>
            <a:ext cx="2379560" cy="1138638"/>
            <a:chOff x="9251225" y="4571120"/>
            <a:chExt cx="2379560" cy="1138638"/>
          </a:xfrm>
        </p:grpSpPr>
        <p:pic>
          <p:nvPicPr>
            <p:cNvPr id="54" name="Graphic 53" descr="Question mark">
              <a:extLst>
                <a:ext uri="{FF2B5EF4-FFF2-40B4-BE49-F238E27FC236}">
                  <a16:creationId xmlns:a16="http://schemas.microsoft.com/office/drawing/2014/main" id="{DE3614B1-95A4-4EBD-832D-D0CAA7EE5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127919" y="4593350"/>
              <a:ext cx="502866" cy="502866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85E5B835-95DA-4E10-8CE2-CD39758DCC1F}"/>
                </a:ext>
              </a:extLst>
            </p:cNvPr>
            <p:cNvSpPr/>
            <p:nvPr/>
          </p:nvSpPr>
          <p:spPr>
            <a:xfrm>
              <a:off x="10250599" y="4611861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2" name="Picture 61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C854E95C-1FF7-4828-A27D-71E5F91FC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225" y="5029994"/>
              <a:ext cx="966568" cy="679764"/>
            </a:xfrm>
            <a:prstGeom prst="rect">
              <a:avLst/>
            </a:prstGeom>
          </p:spPr>
        </p:pic>
        <p:pic>
          <p:nvPicPr>
            <p:cNvPr id="63" name="Picture 62" descr="A picture containing text, electronics, computer, indoor&#10;&#10;Description automatically generated">
              <a:extLst>
                <a:ext uri="{FF2B5EF4-FFF2-40B4-BE49-F238E27FC236}">
                  <a16:creationId xmlns:a16="http://schemas.microsoft.com/office/drawing/2014/main" id="{214DB470-4D78-4CAD-8489-4C29DC1F1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262"/>
            <a:stretch/>
          </p:blipFill>
          <p:spPr>
            <a:xfrm>
              <a:off x="10356770" y="4571120"/>
              <a:ext cx="424921" cy="528220"/>
            </a:xfrm>
            <a:prstGeom prst="rect">
              <a:avLst/>
            </a:prstGeom>
          </p:spPr>
        </p:pic>
        <p:pic>
          <p:nvPicPr>
            <p:cNvPr id="64" name="Picture 63" descr="A picture containing text, electronics, computer, indoor&#10;&#10;Description automatically generated">
              <a:extLst>
                <a:ext uri="{FF2B5EF4-FFF2-40B4-BE49-F238E27FC236}">
                  <a16:creationId xmlns:a16="http://schemas.microsoft.com/office/drawing/2014/main" id="{53D8CB42-679A-4A5D-A1F4-85196FBD5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262"/>
            <a:stretch/>
          </p:blipFill>
          <p:spPr>
            <a:xfrm>
              <a:off x="10738863" y="4571120"/>
              <a:ext cx="424921" cy="528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i_un_liv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ai_un_livre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_as_un_liv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u_as_un_livre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us_avez_des_ordinate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us_avez_des_ordinateurs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28" grpId="1" animBg="1"/>
      <p:bldP spid="32" grpId="0"/>
      <p:bldP spid="33" grpId="0"/>
      <p:bldP spid="35" grpId="0"/>
      <p:bldP spid="36" grpId="0"/>
      <p:bldP spid="37" grpId="0"/>
      <p:bldP spid="40" grpId="0"/>
      <p:bldP spid="41" grpId="0"/>
      <p:bldP spid="34" grpId="0"/>
      <p:bldP spid="38" grpId="0"/>
      <p:bldP spid="39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455260" y="14280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9F610894-15E2-4E34-A65C-C5643B46A31D}"/>
              </a:ext>
            </a:extLst>
          </p:cNvPr>
          <p:cNvSpPr/>
          <p:nvPr/>
        </p:nvSpPr>
        <p:spPr>
          <a:xfrm>
            <a:off x="5047241" y="1237276"/>
            <a:ext cx="6096247" cy="993394"/>
          </a:xfrm>
          <a:prstGeom prst="roundRect">
            <a:avLst/>
          </a:prstGeom>
          <a:solidFill>
            <a:srgbClr val="FFF3FF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2" name="Picture 14" descr="number 5 on dice - Clip Art Library">
            <a:extLst>
              <a:ext uri="{FF2B5EF4-FFF2-40B4-BE49-F238E27FC236}">
                <a16:creationId xmlns:a16="http://schemas.microsoft.com/office/drawing/2014/main" id="{DAF45EC3-435C-40F0-A966-851A34EE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20" y="24537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" descr="dice clipart six - Clip Art Library">
            <a:extLst>
              <a:ext uri="{FF2B5EF4-FFF2-40B4-BE49-F238E27FC236}">
                <a16:creationId xmlns:a16="http://schemas.microsoft.com/office/drawing/2014/main" id="{CC1E0F1F-2824-4404-9DB9-5CA63246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9990" y="247565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3B441EA6-2BBC-44E2-8992-FBC85787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79" y="244754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A620BF64-FAD8-4031-AC62-A0D84FAD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67" y="24400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24" descr="Dice Faces Png - Clip Art Library">
            <a:extLst>
              <a:ext uri="{FF2B5EF4-FFF2-40B4-BE49-F238E27FC236}">
                <a16:creationId xmlns:a16="http://schemas.microsoft.com/office/drawing/2014/main" id="{65303893-CDBE-45BC-92D2-76C580DE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80" y="244754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8" descr="dice face 2 png - Clip Art Library">
            <a:extLst>
              <a:ext uri="{FF2B5EF4-FFF2-40B4-BE49-F238E27FC236}">
                <a16:creationId xmlns:a16="http://schemas.microsoft.com/office/drawing/2014/main" id="{18E231ED-AE3A-40E3-B11E-44FAA9CE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90" y="245076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496CA718-5A79-467C-8AF0-09EAA580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66" y="246056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9" name="Table 7">
            <a:extLst>
              <a:ext uri="{FF2B5EF4-FFF2-40B4-BE49-F238E27FC236}">
                <a16:creationId xmlns:a16="http://schemas.microsoft.com/office/drawing/2014/main" id="{1EE5F884-42A3-4B28-8171-E653E9B30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448414"/>
              </p:ext>
            </p:extLst>
          </p:nvPr>
        </p:nvGraphicFramePr>
        <p:xfrm>
          <a:off x="4323908" y="3317115"/>
          <a:ext cx="3318906" cy="3200400"/>
        </p:xfrm>
        <a:graphic>
          <a:graphicData uri="http://schemas.openxmlformats.org/drawingml/2006/table">
            <a:tbl>
              <a:tblPr firstRow="1" bandRow="1"/>
              <a:tblGrid>
                <a:gridCol w="55950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759406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Does she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He has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We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Do you (all)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190" name="Table 7">
            <a:extLst>
              <a:ext uri="{FF2B5EF4-FFF2-40B4-BE49-F238E27FC236}">
                <a16:creationId xmlns:a16="http://schemas.microsoft.com/office/drawing/2014/main" id="{0504666A-EB71-4055-9724-A64A7F8CF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598778"/>
              </p:ext>
            </p:extLst>
          </p:nvPr>
        </p:nvGraphicFramePr>
        <p:xfrm>
          <a:off x="7868093" y="3102289"/>
          <a:ext cx="4323907" cy="3566160"/>
        </p:xfrm>
        <a:graphic>
          <a:graphicData uri="http://schemas.openxmlformats.org/drawingml/2006/table">
            <a:tbl>
              <a:tblPr firstRow="1" bandRow="1"/>
              <a:tblGrid>
                <a:gridCol w="728924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594983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Madame Vidal as a teacher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an interesting exercise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a lesson of English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some chairs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an animal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computers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191" name="Picture 24" descr="Dice Faces Png - Clip Art Library">
            <a:extLst>
              <a:ext uri="{FF2B5EF4-FFF2-40B4-BE49-F238E27FC236}">
                <a16:creationId xmlns:a16="http://schemas.microsoft.com/office/drawing/2014/main" id="{042A0005-D7B3-479A-8453-8A474162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057" y="244694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6BC39AF9-A838-474F-8C63-F5F5727CE174}"/>
              </a:ext>
            </a:extLst>
          </p:cNvPr>
          <p:cNvSpPr txBox="1"/>
          <p:nvPr/>
        </p:nvSpPr>
        <p:spPr>
          <a:xfrm>
            <a:off x="5165697" y="1476438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a un animal ?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A3BFD63-EA56-4329-B27F-EF17CA101383}"/>
              </a:ext>
            </a:extLst>
          </p:cNvPr>
          <p:cNvSpPr txBox="1"/>
          <p:nvPr/>
        </p:nvSpPr>
        <p:spPr>
          <a:xfrm>
            <a:off x="4992906" y="1496692"/>
            <a:ext cx="709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a Madame Vidal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professeure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142D9F1-598E-41A4-936B-68A60DB4E35F}"/>
              </a:ext>
            </a:extLst>
          </p:cNvPr>
          <p:cNvSpPr txBox="1"/>
          <p:nvPr/>
        </p:nvSpPr>
        <p:spPr>
          <a:xfrm>
            <a:off x="5071042" y="1482992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d’anglais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D743447A-824D-4B48-94A6-51F4CFF5936A}"/>
              </a:ext>
            </a:extLst>
          </p:cNvPr>
          <p:cNvSpPr txBox="1"/>
          <p:nvPr/>
        </p:nvSpPr>
        <p:spPr>
          <a:xfrm>
            <a:off x="5141750" y="1491344"/>
            <a:ext cx="592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exercice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intéressant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4248AE1-5042-4D2D-98A4-B3D55AD6EBD4}"/>
              </a:ext>
            </a:extLst>
          </p:cNvPr>
          <p:cNvSpPr txBox="1"/>
          <p:nvPr/>
        </p:nvSpPr>
        <p:spPr>
          <a:xfrm>
            <a:off x="5122868" y="1482992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chaises.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8982582-43B1-4D17-8DDA-4F1B05541D69}"/>
              </a:ext>
            </a:extLst>
          </p:cNvPr>
          <p:cNvSpPr txBox="1"/>
          <p:nvPr/>
        </p:nvSpPr>
        <p:spPr>
          <a:xfrm>
            <a:off x="5156593" y="1468674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ordinateurs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</a:p>
        </p:txBody>
      </p:sp>
      <p:pic>
        <p:nvPicPr>
          <p:cNvPr id="198" name="Picture 28" descr="dice face 2 png - Clip Art Library">
            <a:extLst>
              <a:ext uri="{FF2B5EF4-FFF2-40B4-BE49-F238E27FC236}">
                <a16:creationId xmlns:a16="http://schemas.microsoft.com/office/drawing/2014/main" id="{700067D9-844E-475E-9969-3EFB0E10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67" y="24674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4" descr="number 5 on dice - Clip Art Library">
            <a:extLst>
              <a:ext uri="{FF2B5EF4-FFF2-40B4-BE49-F238E27FC236}">
                <a16:creationId xmlns:a16="http://schemas.microsoft.com/office/drawing/2014/main" id="{062CC5C8-2860-46E6-BF65-0EE3178A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346" y="24674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99068F0-623C-4FF2-9784-EE51A732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81" y="24368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8" descr="dice clipart six - Clip Art Library">
            <a:extLst>
              <a:ext uri="{FF2B5EF4-FFF2-40B4-BE49-F238E27FC236}">
                <a16:creationId xmlns:a16="http://schemas.microsoft.com/office/drawing/2014/main" id="{8D0DCD4B-B9CC-4220-A600-F59762EC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0297" y="246983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03800C6C-3C05-4F54-B102-192624A364FE}"/>
              </a:ext>
            </a:extLst>
          </p:cNvPr>
          <p:cNvSpPr txBox="1"/>
          <p:nvPr/>
        </p:nvSpPr>
        <p:spPr>
          <a:xfrm>
            <a:off x="123171" y="759570"/>
            <a:ext cx="11345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 is helping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Sanay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practise her French.  What does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Sanaya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have to say?</a:t>
            </a: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3906AA-BE8B-45BB-BC9D-F99DB610148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3"/>
          <a:stretch/>
        </p:blipFill>
        <p:spPr>
          <a:xfrm>
            <a:off x="1000682" y="1336053"/>
            <a:ext cx="965086" cy="871619"/>
          </a:xfrm>
          <a:prstGeom prst="rect">
            <a:avLst/>
          </a:prstGeom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562B13C1-8DC6-4C4D-9BDE-42CE14CB7947}"/>
              </a:ext>
            </a:extLst>
          </p:cNvPr>
          <p:cNvSpPr/>
          <p:nvPr/>
        </p:nvSpPr>
        <p:spPr>
          <a:xfrm>
            <a:off x="2668055" y="1420636"/>
            <a:ext cx="1857271" cy="1097280"/>
          </a:xfrm>
          <a:prstGeom prst="wedgeEllipseCallout">
            <a:avLst>
              <a:gd name="adj1" fmla="val -89308"/>
              <a:gd name="adj2" fmla="val -9118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Picture 3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FE12B53-DF1C-43DA-9373-A438FA523E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7" y="1327956"/>
            <a:ext cx="590949" cy="919095"/>
          </a:xfrm>
          <a:prstGeom prst="rect">
            <a:avLst/>
          </a:prstGeom>
        </p:spPr>
      </p:pic>
      <p:pic>
        <p:nvPicPr>
          <p:cNvPr id="38" name="Picture 37" descr="Shape, icon, arrow&#10;&#10;Description automatically generated">
            <a:extLst>
              <a:ext uri="{FF2B5EF4-FFF2-40B4-BE49-F238E27FC236}">
                <a16:creationId xmlns:a16="http://schemas.microsoft.com/office/drawing/2014/main" id="{8A5DDD41-B3A5-4833-8049-B989B4CFC5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8" y="2247051"/>
            <a:ext cx="1580702" cy="1542419"/>
          </a:xfrm>
          <a:prstGeom prst="rect">
            <a:avLst/>
          </a:prstGeom>
        </p:spPr>
      </p:pic>
      <p:pic>
        <p:nvPicPr>
          <p:cNvPr id="39" name="Picture 38" descr="A picture containing text, monitor, computer, indoor&#10;&#10;Description automatically generated">
            <a:hlinkClick r:id="" action="ppaction://noaction">
              <a:snd r:embed="rId19" name="s5_full conversation.wav"/>
            </a:hlinkClick>
            <a:extLst>
              <a:ext uri="{FF2B5EF4-FFF2-40B4-BE49-F238E27FC236}">
                <a16:creationId xmlns:a16="http://schemas.microsoft.com/office/drawing/2014/main" id="{4D778489-3623-4D22-95B5-8B5DAD206C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2" y="1327956"/>
            <a:ext cx="1508258" cy="919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6DE93-C266-4FEA-865A-665270432A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31" y="2899614"/>
            <a:ext cx="1456294" cy="3617901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DF4903D4-6BCF-4171-85E9-F49E5AF606E9}"/>
              </a:ext>
            </a:extLst>
          </p:cNvPr>
          <p:cNvSpPr/>
          <p:nvPr/>
        </p:nvSpPr>
        <p:spPr>
          <a:xfrm>
            <a:off x="4414559" y="3746362"/>
            <a:ext cx="3944757" cy="1579520"/>
          </a:xfrm>
          <a:prstGeom prst="wedgeRoundRectCallout">
            <a:avLst>
              <a:gd name="adj1" fmla="val 63885"/>
              <a:gd name="adj2" fmla="val 3275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say an English lesson. In French it’s ‘un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cours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d’anglais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(a lesson of English).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</a:t>
            </a:r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id="{32702ADB-D6D3-4263-9DB4-2DCC4E65845D}"/>
              </a:ext>
            </a:extLst>
          </p:cNvPr>
          <p:cNvSpPr txBox="1">
            <a:spLocks/>
          </p:cNvSpPr>
          <p:nvPr/>
        </p:nvSpPr>
        <p:spPr>
          <a:xfrm>
            <a:off x="123171" y="704821"/>
            <a:ext cx="10788669" cy="4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s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!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They disappear fast! Then try to say the French for all the words on your list.  </a:t>
            </a:r>
            <a:endParaRPr lang="es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-4590993" y="3306591"/>
            <a:ext cx="3451616" cy="194153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942917" y="2262466"/>
              <a:ext cx="18934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nous </a:t>
              </a:r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avons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669239" y="7691618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880718" y="5175629"/>
              <a:ext cx="1277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l’enfant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11802191" y="7814219"/>
            <a:ext cx="2696409" cy="275445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8357894" y="4568779"/>
              <a:ext cx="8322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où</a:t>
              </a:r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 ?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5227215" y="-3609381"/>
            <a:ext cx="1721946" cy="2983080"/>
            <a:chOff x="4828962" y="1732777"/>
            <a:chExt cx="1721946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4828962" y="2762652"/>
              <a:ext cx="1721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combien</a:t>
              </a:r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 ?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-2403705" y="7019364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928144" y="5145074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faux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13116313" y="3165376"/>
            <a:ext cx="4140594" cy="2157048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19"/>
              <a:ext cx="1260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ils</a:t>
              </a:r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sont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13364347" y="304839"/>
            <a:ext cx="3362040" cy="2224539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2933157" y="1394854"/>
              <a:ext cx="18261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comment ?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13739564" y="-2555045"/>
            <a:ext cx="3080107" cy="2882036"/>
            <a:chOff x="10018761" y="4790268"/>
            <a:chExt cx="3080107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10018761" y="6418037"/>
              <a:ext cx="1656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vous</a:t>
              </a:r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avez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12192424" y="5645409"/>
            <a:ext cx="3213999" cy="2410499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2225578" y="2852940"/>
              <a:ext cx="1364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le </a:t>
              </a:r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cours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7671927" y="7603602"/>
            <a:ext cx="3434096" cy="2206407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638623" y="625938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ici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-4574651" y="5820940"/>
            <a:ext cx="3295102" cy="2059439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11330" y="6790961"/>
              <a:ext cx="1296616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vrai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-4148100" y="-166383"/>
            <a:ext cx="3451616" cy="2963232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61486" y="6587513"/>
              <a:ext cx="1613631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l’exercice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9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0.09699 C 0.25873 0.11181 0.3961 0.12639 0.52683 0.11134 C 0.65756 0.0963 0.78894 0.15232 0.90586 0.00695 C 1.02279 -0.13842 1.12552 -0.44954 1.22813 -0.76065 " pathEditMode="relative" ptsTypes="AAAA">
                                      <p:cBhvr>
                                        <p:cTn id="6" dur="8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C -0.17761 -0.14953 -0.35508 -0.29861 -0.44571 -0.4125 C -0.53633 -0.52592 -0.58099 -0.62037 -0.54375 -0.68171 C -0.50677 -0.74351 -0.18086 -0.65277 -0.22279 -0.78078 C -0.26498 -0.90902 -0.53034 -1.18009 -0.79558 -1.45046 " pathEditMode="relative" rAng="0" ptsTypes="AAAAA">
                                      <p:cBhvr>
                                        <p:cTn id="10" dur="8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-7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61 0.14908 C -0.33321 0.26829 -0.51433 0.3875 -0.5905 0.49861 C -0.66719 0.60972 -0.5418 0.75625 -0.6129 0.81574 C -0.68451 0.87523 -0.89779 0.77732 -1.02032 0.85533 C -1.14336 0.93333 -1.35066 1.28426 -1.35066 1.28449 L -1.35066 1.28426 L -1.375 1.30926 " pathEditMode="relative" rAng="0" ptsTypes="AAAAAAA">
                                      <p:cBhvr>
                                        <p:cTn id="14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20" y="5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6782 C 0.15886 0.23611 0.26081 0.40463 0.35274 0.42801 C 0.44453 0.45139 0.52865 0.18125 0.60808 0.20833 C 0.6875 0.23518 0.71185 0.59189 0.82904 0.59004 C 0.94636 0.58842 1.12891 0.39282 1.31159 0.19745 " pathEditMode="relative" ptsTypes="AAAAA">
                                      <p:cBhvr>
                                        <p:cTn id="18" dur="8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89 -0.02592 C -0.29779 -0.06227 -0.50755 -0.09861 -0.53177 -0.14143 C -0.55612 -0.18403 -0.1694 -0.20324 -0.23385 -0.28194 C -0.29844 -0.36065 -0.74935 -0.47754 -0.91901 -0.61342 C -1.08854 -0.74907 -1.16979 -0.92268 -1.2513 -1.09606 " pathEditMode="relative" ptsTypes="AAAAA">
                                      <p:cBhvr>
                                        <p:cTn id="22" dur="8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14236 C 0.10287 -0.31782 0.14935 -0.49328 0.24089 -0.58935 C 0.33242 -0.68541 0.5237 -0.66018 0.60586 -0.71898 C 0.68789 -0.77801 0.70039 -0.81504 0.7336 -0.94236 C 0.76667 -1.06967 0.78555 -1.27615 0.80456 -1.48287 " pathEditMode="relative" rAng="0" ptsTypes="AAAAA">
                                      <p:cBhvr>
                                        <p:cTn id="26" dur="8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6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69 -0.08797 C 0.2168 -0.2345 0.35703 -0.38102 0.39896 -0.50579 C 0.44076 -0.63079 0.31211 -0.76598 0.328 -0.8375 C 0.34388 -0.9088 0.42396 -0.82362 0.49414 -0.93473 C 0.56445 -1.04584 0.65703 -1.275 0.74961 -1.50394 " pathEditMode="relative" ptsTypes="AAAAA">
                                      <p:cBhvr>
                                        <p:cTn id="30" dur="8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9815 C -0.1763 0.14606 -0.27643 0.19375 -0.4207 0.20625 C -0.56497 0.21898 -0.82604 0.23449 -0.94166 0.17384 C -1.05716 0.11319 -1.02174 -0.10231 -1.11393 -0.15764 C -1.20612 -0.21273 -1.35039 -0.18519 -1.49492 -0.15764 " pathEditMode="relative" ptsTypes="AAAAA">
                                      <p:cBhvr>
                                        <p:cTn id="34" dur="8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7 -0.04143 C -0.272 0.07639 -0.35143 0.19445 -0.44401 0.23958 C -0.53658 0.28472 -0.64023 0.25695 -0.74804 0.22847 C -0.85572 0.20046 -1.06992 -0.05347 -1.09062 0.07014 C -1.11119 0.19398 -0.9914 0.58264 -0.87161 0.9713 " pathEditMode="relative" rAng="0" ptsTypes="AAAAA">
                                      <p:cBhvr>
                                        <p:cTn id="38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5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7871 C -0.18959 -0.23496 -0.27956 -0.39121 -0.30834 -0.50047 C -0.33698 -0.60973 -0.17891 -0.63797 -0.27188 -0.73473 C -0.36472 -0.83149 -0.75456 -0.94121 -0.86576 -1.08056 C -0.97683 -1.21991 -0.95782 -1.39514 -0.93868 -1.57061 " pathEditMode="relative" ptsTypes="AAAAA">
                                      <p:cBhvr>
                                        <p:cTn id="42" dur="8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1528 C 0.17239 -0.03287 0.33971 -0.05069 0.46914 -0.16296 C 0.59843 -0.27523 0.68255 -0.59352 0.78125 -0.68912 C 0.87994 -0.78449 0.99179 -0.65069 1.06093 -0.73588 C 1.1302 -0.82129 1.16354 -1.01088 1.19674 -1.20069 " pathEditMode="relative" ptsTypes="AAAAA">
                                      <p:cBhvr>
                                        <p:cTn id="46" dur="8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27848 C -0.09089 0.40417 -0.17669 0.5301 -0.15508 0.64213 C -0.13346 0.75463 0.10026 0.80232 0.12461 0.95209 C 0.14896 1.10162 0.06992 1.32061 -0.00912 1.53959 " pathEditMode="relative" rAng="0" ptsTypes="AAAA">
                                      <p:cBhvr>
                                        <p:cTn id="50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6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896346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Mrs, 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(Miss-teacher)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 many?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are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are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cours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l’enfant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chaise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24799" y="366515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vrai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faux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combien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être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 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comment ?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_avons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us_avez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e_co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_ch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s_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lles_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r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a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o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e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m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om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8405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Mrs,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(Miss-teacher)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5535</TotalTime>
  <Words>1969</Words>
  <Application>Microsoft Office PowerPoint</Application>
  <PresentationFormat>Widescreen</PresentationFormat>
  <Paragraphs>320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2_Office Theme</vt:lpstr>
      <vt:lpstr>Office Theme</vt:lpstr>
      <vt:lpstr>Saying what I and others have </vt:lpstr>
      <vt:lpstr>Follow up 1</vt:lpstr>
      <vt:lpstr>Avoir</vt:lpstr>
      <vt:lpstr>Follow up 2</vt:lpstr>
      <vt:lpstr>Asking questions</vt:lpstr>
      <vt:lpstr>Follow up 3: </vt:lpstr>
      <vt:lpstr>Follow up 4: Écris en anglais.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137</cp:revision>
  <dcterms:created xsi:type="dcterms:W3CDTF">2021-06-12T06:20:35Z</dcterms:created>
  <dcterms:modified xsi:type="dcterms:W3CDTF">2023-09-29T08:34:58Z</dcterms:modified>
</cp:coreProperties>
</file>