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Lst>
  <p:notesMasterIdLst>
    <p:notesMasterId r:id="rId20"/>
  </p:notesMasterIdLst>
  <p:sldIdLst>
    <p:sldId id="339" r:id="rId5"/>
    <p:sldId id="934" r:id="rId6"/>
    <p:sldId id="935" r:id="rId7"/>
    <p:sldId id="924" r:id="rId8"/>
    <p:sldId id="708" r:id="rId9"/>
    <p:sldId id="927" r:id="rId10"/>
    <p:sldId id="928" r:id="rId11"/>
    <p:sldId id="930" r:id="rId12"/>
    <p:sldId id="929" r:id="rId13"/>
    <p:sldId id="931" r:id="rId14"/>
    <p:sldId id="932" r:id="rId15"/>
    <p:sldId id="843" r:id="rId16"/>
    <p:sldId id="490" r:id="rId17"/>
    <p:sldId id="933"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7EC"/>
    <a:srgbClr val="786EB1"/>
    <a:srgbClr val="FF0066"/>
    <a:srgbClr val="009600"/>
    <a:srgbClr val="5FC0D7"/>
    <a:srgbClr val="75C9DD"/>
    <a:srgbClr val="9DD9E7"/>
    <a:srgbClr val="B5E2ED"/>
    <a:srgbClr val="CAE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8061" autoAdjust="0"/>
  </p:normalViewPr>
  <p:slideViewPr>
    <p:cSldViewPr snapToGrid="0">
      <p:cViewPr>
        <p:scale>
          <a:sx n="37" d="100"/>
          <a:sy n="37" d="100"/>
        </p:scale>
        <p:origin x="3372" y="43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06/04/2023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a:t>
            </a:r>
            <a:r>
              <a:rPr lang="en-GB" sz="1200" b="0" dirty="0" err="1">
                <a:solidFill>
                  <a:srgbClr val="002060"/>
                </a:solidFill>
                <a:latin typeface="Century Gothic"/>
                <a:ea typeface="Century Gothic"/>
                <a:cs typeface="Century Gothic"/>
                <a:sym typeface="Century Gothic"/>
              </a:rPr>
              <a:t>SFe</a:t>
            </a:r>
            <a:r>
              <a:rPr lang="en-GB" sz="1200" b="0" dirty="0">
                <a:solidFill>
                  <a:srgbClr val="002060"/>
                </a:solidFill>
                <a:latin typeface="Century Gothic"/>
                <a:ea typeface="Century Gothic"/>
                <a:cs typeface="Century Gothic"/>
                <a:sym typeface="Century Gothic"/>
              </a:rPr>
              <a:t>] </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ç</a:t>
            </a:r>
            <a:r>
              <a:rPr lang="fr-FR" sz="1200" b="0" dirty="0">
                <a:solidFill>
                  <a:srgbClr val="002060"/>
                </a:solidFill>
                <a:latin typeface="Century Gothic"/>
                <a:ea typeface="Century Gothic"/>
                <a:cs typeface="Century Gothic"/>
                <a:sym typeface="Century Gothic"/>
              </a:rPr>
              <a:t>] (and soft </a:t>
            </a:r>
            <a:r>
              <a:rPr lang="fr-FR" sz="1200" b="1" dirty="0">
                <a:solidFill>
                  <a:srgbClr val="002060"/>
                </a:solidFill>
                <a:latin typeface="Century Gothic"/>
                <a:ea typeface="Century Gothic"/>
                <a:cs typeface="Century Gothic"/>
                <a:sym typeface="Century Gothic"/>
              </a:rPr>
              <a:t>-c</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ici</a:t>
            </a:r>
            <a:r>
              <a:rPr lang="fr-FR" sz="1200" b="0" dirty="0">
                <a:solidFill>
                  <a:srgbClr val="002060"/>
                </a:solidFill>
                <a:latin typeface="Century Gothic"/>
                <a:ea typeface="Century Gothic"/>
                <a:cs typeface="Century Gothic"/>
                <a:sym typeface="Century Gothic"/>
              </a:rPr>
              <a:t> [167]</a:t>
            </a:r>
            <a:r>
              <a:rPr lang="fr-FR" sz="1200" b="1" dirty="0">
                <a:solidFill>
                  <a:srgbClr val="002060"/>
                </a:solidFill>
                <a:latin typeface="Century Gothic"/>
                <a:ea typeface="Century Gothic"/>
                <a:cs typeface="Century Gothic"/>
                <a:sym typeface="Century Gothic"/>
              </a:rPr>
              <a:t> français </a:t>
            </a:r>
            <a:r>
              <a:rPr lang="fr-FR" sz="1200" b="0" dirty="0">
                <a:solidFill>
                  <a:srgbClr val="002060"/>
                </a:solidFill>
                <a:latin typeface="Century Gothic"/>
                <a:ea typeface="Century Gothic"/>
                <a:cs typeface="Century Gothic"/>
                <a:sym typeface="Century Gothic"/>
              </a:rPr>
              <a:t>[251] </a:t>
            </a:r>
            <a:r>
              <a:rPr lang="fr-FR" sz="1200" b="1" dirty="0">
                <a:solidFill>
                  <a:srgbClr val="002060"/>
                </a:solidFill>
                <a:latin typeface="Century Gothic"/>
                <a:ea typeface="Century Gothic"/>
                <a:cs typeface="Century Gothic"/>
                <a:sym typeface="Century Gothic"/>
              </a:rPr>
              <a:t>garçon</a:t>
            </a:r>
            <a:r>
              <a:rPr lang="fr-FR" sz="1200" b="0" dirty="0">
                <a:solidFill>
                  <a:srgbClr val="002060"/>
                </a:solidFill>
                <a:latin typeface="Century Gothic"/>
                <a:ea typeface="Century Gothic"/>
                <a:cs typeface="Century Gothic"/>
                <a:sym typeface="Century Gothic"/>
              </a:rPr>
              <a:t> [1599] </a:t>
            </a:r>
            <a:r>
              <a:rPr lang="fr-FR" sz="1200" b="1" dirty="0">
                <a:solidFill>
                  <a:srgbClr val="002060"/>
                </a:solidFill>
                <a:latin typeface="Century Gothic"/>
                <a:ea typeface="Century Gothic"/>
                <a:cs typeface="Century Gothic"/>
                <a:sym typeface="Century Gothic"/>
              </a:rPr>
              <a:t>cinéma</a:t>
            </a:r>
            <a:r>
              <a:rPr lang="fr-FR" sz="1200" b="0" dirty="0">
                <a:solidFill>
                  <a:srgbClr val="002060"/>
                </a:solidFill>
                <a:latin typeface="Century Gothic"/>
                <a:ea typeface="Century Gothic"/>
                <a:cs typeface="Century Gothic"/>
                <a:sym typeface="Century Gothic"/>
              </a:rPr>
              <a:t> [1623] </a:t>
            </a:r>
            <a:r>
              <a:rPr lang="fr-FR" sz="1200" b="1" dirty="0">
                <a:solidFill>
                  <a:srgbClr val="002060"/>
                </a:solidFill>
                <a:latin typeface="Century Gothic"/>
                <a:ea typeface="Century Gothic"/>
                <a:cs typeface="Century Gothic"/>
                <a:sym typeface="Century Gothic"/>
              </a:rPr>
              <a:t>décider </a:t>
            </a:r>
            <a:r>
              <a:rPr lang="fr-FR" sz="1200" b="0" dirty="0">
                <a:solidFill>
                  <a:srgbClr val="002060"/>
                </a:solidFill>
                <a:latin typeface="Century Gothic"/>
                <a:ea typeface="Century Gothic"/>
                <a:cs typeface="Century Gothic"/>
                <a:sym typeface="Century Gothic"/>
              </a:rPr>
              <a:t>[165]</a:t>
            </a:r>
            <a:endParaRPr lang="it-IT"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dirty="0">
                <a:solidFill>
                  <a:srgbClr val="002060"/>
                </a:solidFill>
                <a:latin typeface="Century Gothic"/>
                <a:ea typeface="Century Gothic"/>
                <a:cs typeface="Century Gothic"/>
                <a:sym typeface="Century Gothic"/>
              </a:rPr>
              <a:t>professeur, professeure </a:t>
            </a:r>
            <a:r>
              <a:rPr lang="fr-FR" sz="1200" b="0" dirty="0">
                <a:solidFill>
                  <a:srgbClr val="002060"/>
                </a:solidFill>
                <a:latin typeface="Century Gothic"/>
                <a:ea typeface="Century Gothic"/>
                <a:cs typeface="Century Gothic"/>
                <a:sym typeface="Century Gothic"/>
              </a:rPr>
              <a:t>[110] </a:t>
            </a:r>
            <a:r>
              <a:rPr lang="fr-FR" sz="1200" b="1" dirty="0">
                <a:solidFill>
                  <a:srgbClr val="002060"/>
                </a:solidFill>
                <a:latin typeface="Century Gothic"/>
                <a:ea typeface="Century Gothic"/>
                <a:cs typeface="Century Gothic"/>
                <a:sym typeface="Century Gothic"/>
              </a:rPr>
              <a:t>sympathique </a:t>
            </a:r>
            <a:r>
              <a:rPr lang="fr-FR" sz="1200" b="0" dirty="0">
                <a:solidFill>
                  <a:srgbClr val="002060"/>
                </a:solidFill>
                <a:latin typeface="Century Gothic"/>
                <a:ea typeface="Century Gothic"/>
                <a:cs typeface="Century Gothic"/>
                <a:sym typeface="Century Gothic"/>
              </a:rPr>
              <a:t>[4164]  </a:t>
            </a:r>
            <a:r>
              <a:rPr lang="fr-FR" sz="1200" b="1" dirty="0">
                <a:solidFill>
                  <a:srgbClr val="002060"/>
                </a:solidFill>
                <a:latin typeface="Century Gothic"/>
                <a:ea typeface="Century Gothic"/>
                <a:cs typeface="Century Gothic"/>
                <a:sym typeface="Century Gothic"/>
              </a:rPr>
              <a:t>comment </a:t>
            </a:r>
            <a:r>
              <a:rPr lang="fr-FR" sz="1200" b="0" dirty="0">
                <a:solidFill>
                  <a:srgbClr val="002060"/>
                </a:solidFill>
                <a:latin typeface="Century Gothic"/>
                <a:ea typeface="Century Gothic"/>
                <a:cs typeface="Century Gothic"/>
                <a:sym typeface="Century Gothic"/>
              </a:rPr>
              <a:t>[234]</a:t>
            </a: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 chose [125] des [2] combien [800] </a:t>
            </a: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donner [46]  préparer [368] trouver [83] famille [172] frère [1043] mère [645] père [559] sœur [1558] le [1] la [1] à (meaning ‘to’) [4] </a:t>
            </a:r>
            <a:endParaRPr lang="en-GB" sz="1200" b="0" i="0" strike="noStrike" spc="-1">
              <a:solidFill>
                <a:srgbClr val="002060"/>
              </a:solidFill>
              <a:effectLst/>
              <a:latin typeface="Century Gothic"/>
              <a:ea typeface="+mn-ea"/>
              <a:cs typeface="+mn-cs"/>
            </a:endParaRP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sz="1200" b="1" kern="1200" dirty="0">
                <a:solidFill>
                  <a:schemeClr val="tx1"/>
                </a:solidFill>
                <a:effectLst/>
                <a:latin typeface="+mn-lt"/>
                <a:ea typeface="+mn-ea"/>
                <a:cs typeface="+mn-cs"/>
              </a:rPr>
              <a:t>[5/6]</a:t>
            </a:r>
            <a:br>
              <a:rPr lang="en-GB" b="0" baseline="0" dirty="0"/>
            </a:b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ma [</a:t>
            </a:r>
            <a:r>
              <a:rPr lang="en-GB" sz="1200" kern="1200" dirty="0" err="1">
                <a:solidFill>
                  <a:schemeClr val="tx1"/>
                </a:solidFill>
                <a:effectLst/>
                <a:latin typeface="+mn-lt"/>
                <a:ea typeface="+mn-ea"/>
                <a:cs typeface="+mn-cs"/>
              </a:rPr>
              <a:t>professeure</a:t>
            </a:r>
            <a:r>
              <a:rPr lang="en-GB" sz="1200" kern="1200" dirty="0">
                <a:solidFill>
                  <a:schemeClr val="tx1"/>
                </a:solidFill>
                <a:effectLst/>
                <a:latin typeface="+mn-lt"/>
                <a:ea typeface="+mn-ea"/>
                <a:cs typeface="+mn-cs"/>
              </a:rPr>
              <a:t>].</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90100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sz="1200" b="1" kern="1200" dirty="0">
                <a:solidFill>
                  <a:schemeClr val="tx1"/>
                </a:solidFill>
                <a:effectLst/>
                <a:latin typeface="+mn-lt"/>
                <a:ea typeface="+mn-ea"/>
                <a:cs typeface="+mn-cs"/>
              </a:rPr>
              <a:t>[6/6]</a:t>
            </a:r>
            <a:br>
              <a:rPr lang="en-GB" b="0" baseline="0" dirty="0"/>
            </a:b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ma [</a:t>
            </a:r>
            <a:r>
              <a:rPr lang="en-GB" sz="1200" kern="1200" dirty="0" err="1">
                <a:solidFill>
                  <a:schemeClr val="tx1"/>
                </a:solidFill>
                <a:effectLst/>
                <a:latin typeface="+mn-lt"/>
                <a:ea typeface="+mn-ea"/>
                <a:cs typeface="+mn-cs"/>
              </a:rPr>
              <a:t>mère</a:t>
            </a:r>
            <a:r>
              <a:rPr lang="en-GB" sz="1200" kern="1200" dirty="0">
                <a:solidFill>
                  <a:schemeClr val="tx1"/>
                </a:solidFill>
                <a:effectLst/>
                <a:latin typeface="+mn-lt"/>
                <a:ea typeface="+mn-ea"/>
                <a:cs typeface="+mn-cs"/>
              </a:rPr>
              <a:t>].</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52458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Image attribution: </a:t>
            </a:r>
            <a:r>
              <a:rPr lang="en-GB" b="0" i="0" dirty="0">
                <a:solidFill>
                  <a:srgbClr val="212124"/>
                </a:solidFill>
                <a:effectLst/>
                <a:latin typeface="Proxima Nova"/>
              </a:rPr>
              <a:t>David </a:t>
            </a:r>
            <a:r>
              <a:rPr lang="en-GB" b="0" i="0" dirty="0" err="1">
                <a:solidFill>
                  <a:srgbClr val="212124"/>
                </a:solidFill>
                <a:effectLst/>
                <a:latin typeface="Proxima Nova"/>
              </a:rPr>
              <a:t>Rochkind</a:t>
            </a:r>
            <a:r>
              <a:rPr lang="en-GB" b="0" i="0" dirty="0">
                <a:solidFill>
                  <a:srgbClr val="212124"/>
                </a:solidFill>
                <a:effectLst/>
                <a:latin typeface="Proxima Nova"/>
              </a:rPr>
              <a:t>, USAID, https://www.flickr.com/photos/usaid_images/22333918010/ </a:t>
            </a: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Link to licence: </a:t>
            </a:r>
            <a:r>
              <a:rPr lang="en-GB" sz="1200" b="0" strike="noStrike" spc="-1" dirty="0">
                <a:solidFill>
                  <a:srgbClr val="000000"/>
                </a:solidFill>
                <a:latin typeface="Calibri"/>
                <a:ea typeface="Calibri"/>
              </a:rPr>
              <a:t>https://creativecommons.org/licenses/by-nc/2.0/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facts about Mothers’ Day in three French-speaking countries; to practise written comprehension of previously taught language in a longer text.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a:t>
            </a:r>
          </a:p>
          <a:p>
            <a:pPr marL="229320" indent="-228600">
              <a:lnSpc>
                <a:spcPct val="100000"/>
              </a:lnSpc>
              <a:buAutoNum type="arabicPeriod"/>
            </a:pPr>
            <a:r>
              <a:rPr lang="en-GB" sz="1200" b="0" strike="noStrike" spc="-1" dirty="0">
                <a:solidFill>
                  <a:srgbClr val="000000"/>
                </a:solidFill>
                <a:latin typeface="Calibri"/>
              </a:rPr>
              <a:t>Click for the first question.</a:t>
            </a:r>
          </a:p>
          <a:p>
            <a:pPr marL="229320" indent="-228600">
              <a:lnSpc>
                <a:spcPct val="100000"/>
              </a:lnSpc>
              <a:buAutoNum type="arabicPeriod"/>
            </a:pPr>
            <a:r>
              <a:rPr lang="en-GB" sz="1200" b="0" strike="noStrike" spc="-1" dirty="0">
                <a:solidFill>
                  <a:srgbClr val="000000"/>
                </a:solidFill>
                <a:latin typeface="Calibri"/>
              </a:rPr>
              <a:t>Elicit answers from pupils and click to check the answer.  Refer pupils back to the text.</a:t>
            </a:r>
          </a:p>
          <a:p>
            <a:pPr marL="229320" indent="-228600">
              <a:lnSpc>
                <a:spcPct val="100000"/>
              </a:lnSpc>
              <a:buAutoNum type="arabicPeriod"/>
            </a:pPr>
            <a:r>
              <a:rPr lang="en-GB" sz="1200" b="0" strike="noStrike" spc="-1" dirty="0">
                <a:solidFill>
                  <a:srgbClr val="000000"/>
                </a:solidFill>
                <a:latin typeface="Calibri"/>
              </a:rPr>
              <a:t>Repeat steps 2-3 for the remaining 5 questions.</a:t>
            </a:r>
            <a:br>
              <a:rPr lang="en-GB" sz="1200" b="0" strike="noStrike" spc="-1" dirty="0">
                <a:solidFill>
                  <a:srgbClr val="000000"/>
                </a:solidFill>
                <a:latin typeface="+mn-lt"/>
              </a:rPr>
            </a:br>
            <a:endParaRPr lang="en-GB" sz="1200" b="0" strike="noStrike" spc="-1" dirty="0">
              <a:solidFill>
                <a:srgbClr val="000000"/>
              </a:solidFill>
              <a:latin typeface="+mn-lt"/>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467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2 minutes</a:t>
            </a:r>
          </a:p>
          <a:p>
            <a:endParaRPr lang="en-US" b="1" dirty="0"/>
          </a:p>
          <a:p>
            <a:r>
              <a:rPr lang="en-US" b="1" dirty="0"/>
              <a:t>Aim: </a:t>
            </a:r>
            <a:r>
              <a:rPr lang="en-US" b="0" dirty="0"/>
              <a:t>to introduce the use of </a:t>
            </a:r>
            <a:r>
              <a:rPr lang="en-US" b="0" i="1" dirty="0"/>
              <a:t>il </a:t>
            </a:r>
            <a:r>
              <a:rPr lang="en-US" b="0" i="0" dirty="0"/>
              <a:t>/ </a:t>
            </a:r>
            <a:r>
              <a:rPr lang="en-US" b="0" i="1" dirty="0" err="1"/>
              <a:t>elle</a:t>
            </a:r>
            <a:r>
              <a:rPr lang="en-US" b="0" i="0" dirty="0"/>
              <a:t> to mean ‘it’ with masculine / feminine nouns</a:t>
            </a:r>
            <a:endParaRPr lang="en-US"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knowledge orally and in writing.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meanings for the French examples.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5 minutes</a:t>
            </a:r>
          </a:p>
          <a:p>
            <a:endParaRPr lang="en-US" b="1" dirty="0"/>
          </a:p>
          <a:p>
            <a:r>
              <a:rPr lang="en-US" b="1" dirty="0"/>
              <a:t>Aim: </a:t>
            </a:r>
            <a:r>
              <a:rPr lang="en-US" b="0" dirty="0"/>
              <a:t>raising awareness that the word for ‘it’ in French varies depending on the noun it replaces, while in English it does not.</a:t>
            </a:r>
            <a:endParaRPr lang="en-US" b="1" dirty="0"/>
          </a:p>
          <a:p>
            <a:endParaRPr lang="en-US" b="1" dirty="0"/>
          </a:p>
          <a:p>
            <a:r>
              <a:rPr lang="en-US" b="1" dirty="0"/>
              <a:t>Procedure:</a:t>
            </a:r>
          </a:p>
          <a:p>
            <a:pPr marL="228600" indent="-228600">
              <a:buAutoNum type="arabicPeriod"/>
            </a:pPr>
            <a:r>
              <a:rPr lang="en-US" b="0" dirty="0"/>
              <a:t>Pupils identify the noun that ‘it’ replaces in each of the English sentences.</a:t>
            </a:r>
          </a:p>
          <a:p>
            <a:pPr marL="228600" indent="-228600">
              <a:buAutoNum type="arabicPeriod"/>
            </a:pPr>
            <a:r>
              <a:rPr lang="en-US" b="0" dirty="0"/>
              <a:t>Then they answer the question what is ‘it’ like? to focus on the repetition of ‘it’ for all four English sentences.</a:t>
            </a:r>
          </a:p>
          <a:p>
            <a:r>
              <a:rPr lang="en-US" b="0" dirty="0"/>
              <a:t>2. Do the same for the French sentences. Note – if audio is required, </a:t>
            </a:r>
            <a:r>
              <a:rPr lang="en-US" b="1" dirty="0"/>
              <a:t>click the full French sentences to hear them</a:t>
            </a:r>
            <a:r>
              <a:rPr lang="en-US" b="0" dirty="0"/>
              <a:t>.  </a:t>
            </a:r>
            <a:r>
              <a:rPr lang="en-US" b="1" dirty="0"/>
              <a:t>When the sentences with pronouns are revealed, the audio for each is also heard</a:t>
            </a:r>
            <a:r>
              <a:rPr lang="en-US" b="0" dirty="0"/>
              <a:t>.</a:t>
            </a:r>
          </a:p>
          <a:p>
            <a:r>
              <a:rPr lang="en-US" b="0" dirty="0"/>
              <a:t>3. Teacher highlights the difference between the two languages and </a:t>
            </a:r>
            <a:r>
              <a:rPr lang="en-US" b="0" dirty="0" err="1"/>
              <a:t>emphasises</a:t>
            </a:r>
            <a:r>
              <a:rPr lang="en-US" b="0" dirty="0"/>
              <a:t> the need to think about the gender of the noun being replaced in French.</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5258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work in pairs.  Pupil A secretly chooses 5 of the 16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 B has 12 guesses to try to get them all. If s/he pronounces the </a:t>
            </a:r>
            <a:r>
              <a:rPr lang="en-GB" sz="1200" dirty="0">
                <a:solidFill>
                  <a:srgbClr val="002060"/>
                </a:solidFill>
                <a:latin typeface="Century Gothic" panose="020B0502020202020204" pitchFamily="34" charset="0"/>
              </a:rPr>
              <a:t>ç as hard ‘a’ and Pupil A spots it, s/he doesn’t have to answer </a:t>
            </a:r>
            <a:r>
              <a:rPr lang="en-GB" sz="1200" dirty="0" err="1">
                <a:solidFill>
                  <a:srgbClr val="002060"/>
                </a:solidFill>
                <a:latin typeface="Century Gothic" panose="020B0502020202020204" pitchFamily="34" charset="0"/>
              </a:rPr>
              <a:t>oui</a:t>
            </a:r>
            <a:r>
              <a:rPr lang="en-GB" sz="1200" dirty="0">
                <a:solidFill>
                  <a:srgbClr val="002060"/>
                </a:solidFill>
                <a:latin typeface="Century Gothic" panose="020B0502020202020204" pitchFamily="34" charset="0"/>
              </a:rPr>
              <a:t>/non to that word and B loses one of the 12 guesses.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then swap over.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Finally, click to reveal the English meanings of the words.  Depending on time, first elicit what pupils think them mean.  Some are clear cognates, some are inferable from the pictures, but for those that are not obvious, reveal the meanings rather than allow extended guessing.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carosse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err="1">
                <a:solidFill>
                  <a:srgbClr val="115076"/>
                </a:solidFill>
                <a:latin typeface="Century Gothic" panose="020B0502020202020204" pitchFamily="34" charset="0"/>
                <a:cs typeface="Calibri" panose="020F0502020204030204" pitchFamily="34" charset="0"/>
              </a:rPr>
              <a:t>déçu</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err="1">
                <a:solidFill>
                  <a:srgbClr val="115076"/>
                </a:solidFill>
                <a:latin typeface="Century Gothic" panose="020B0502020202020204" pitchFamily="34" charset="0"/>
                <a:cs typeface="Calibri" panose="020F0502020204030204" pitchFamily="34" charset="0"/>
              </a:rPr>
              <a:t>glaçon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document </a:t>
            </a:r>
            <a:r>
              <a:rPr lang="en-GB" sz="1200" b="0" dirty="0">
                <a:solidFill>
                  <a:srgbClr val="115076"/>
                </a:solidFill>
                <a:latin typeface="Century Gothic" panose="020B0502020202020204" pitchFamily="34" charset="0"/>
                <a:cs typeface="Calibri" panose="020F0502020204030204" pitchFamily="34" charset="0"/>
              </a:rPr>
              <a:t>[997] </a:t>
            </a:r>
            <a:r>
              <a:rPr lang="en-GB" sz="1200" b="1" dirty="0" err="1">
                <a:solidFill>
                  <a:srgbClr val="115076"/>
                </a:solidFill>
                <a:latin typeface="Century Gothic" panose="020B0502020202020204" pitchFamily="34" charset="0"/>
                <a:cs typeface="Calibri" panose="020F0502020204030204" pitchFamily="34" charset="0"/>
              </a:rPr>
              <a:t>maçon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Canada </a:t>
            </a:r>
            <a:r>
              <a:rPr lang="en-GB" sz="1200" b="0" dirty="0">
                <a:solidFill>
                  <a:srgbClr val="115076"/>
                </a:solidFill>
                <a:latin typeface="Century Gothic" panose="020B0502020202020204" pitchFamily="34" charset="0"/>
                <a:cs typeface="Calibri" panose="020F0502020204030204" pitchFamily="34" charset="0"/>
              </a:rPr>
              <a:t>[n/a] </a:t>
            </a:r>
            <a:r>
              <a:rPr lang="en-GB" sz="1200" b="1" dirty="0" err="1">
                <a:solidFill>
                  <a:srgbClr val="115076"/>
                </a:solidFill>
                <a:latin typeface="Century Gothic" panose="020B0502020202020204" pitchFamily="34" charset="0"/>
                <a:cs typeface="Calibri" panose="020F0502020204030204" pitchFamily="34" charset="0"/>
              </a:rPr>
              <a:t>leçon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[1300] </a:t>
            </a:r>
            <a:r>
              <a:rPr lang="en-GB" sz="1200" b="1" dirty="0" err="1">
                <a:solidFill>
                  <a:srgbClr val="115076"/>
                </a:solidFill>
                <a:latin typeface="Century Gothic" panose="020B0502020202020204" pitchFamily="34" charset="0"/>
                <a:cs typeface="Calibri" panose="020F0502020204030204" pitchFamily="34" charset="0"/>
              </a:rPr>
              <a:t>colombe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a:t>
            </a:r>
            <a:r>
              <a:rPr lang="en-GB" sz="1200" b="1" dirty="0" err="1">
                <a:solidFill>
                  <a:srgbClr val="115076"/>
                </a:solidFill>
                <a:latin typeface="Century Gothic" panose="020B0502020202020204" pitchFamily="34" charset="0"/>
                <a:cs typeface="Calibri" panose="020F0502020204030204" pitchFamily="34" charset="0"/>
              </a:rPr>
              <a:t>balançoire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musical </a:t>
            </a:r>
            <a:r>
              <a:rPr lang="en-GB" sz="1200" b="0" dirty="0">
                <a:solidFill>
                  <a:srgbClr val="115076"/>
                </a:solidFill>
                <a:latin typeface="Century Gothic" panose="020B0502020202020204" pitchFamily="34" charset="0"/>
                <a:cs typeface="Calibri" panose="020F0502020204030204" pitchFamily="34" charset="0"/>
              </a:rPr>
              <a:t>[3168] </a:t>
            </a:r>
            <a:r>
              <a:rPr lang="en-GB" sz="1200" b="1" dirty="0" err="1">
                <a:solidFill>
                  <a:srgbClr val="115076"/>
                </a:solidFill>
                <a:latin typeface="Century Gothic" panose="020B0502020202020204" pitchFamily="34" charset="0"/>
                <a:cs typeface="Calibri" panose="020F0502020204030204" pitchFamily="34" charset="0"/>
              </a:rPr>
              <a:t>africain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[2289] </a:t>
            </a:r>
            <a:r>
              <a:rPr lang="en-GB" sz="1200" b="1" dirty="0" err="1">
                <a:solidFill>
                  <a:srgbClr val="115076"/>
                </a:solidFill>
                <a:latin typeface="Century Gothic" panose="020B0502020202020204" pitchFamily="34" charset="0"/>
                <a:cs typeface="Calibri" panose="020F0502020204030204" pitchFamily="34" charset="0"/>
              </a:rPr>
              <a:t>effaçable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a:t>
            </a:r>
            <a:r>
              <a:rPr lang="en-GB" sz="1200" b="1" dirty="0" err="1">
                <a:solidFill>
                  <a:srgbClr val="115076"/>
                </a:solidFill>
                <a:latin typeface="Century Gothic" panose="020B0502020202020204" pitchFamily="34" charset="0"/>
                <a:cs typeface="Calibri" panose="020F0502020204030204" pitchFamily="34" charset="0"/>
              </a:rPr>
              <a:t>colline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[2937] </a:t>
            </a:r>
            <a:r>
              <a:rPr lang="en-GB" sz="1200" b="1" dirty="0" err="1">
                <a:solidFill>
                  <a:srgbClr val="115076"/>
                </a:solidFill>
                <a:latin typeface="Century Gothic" panose="020B0502020202020204" pitchFamily="34" charset="0"/>
                <a:cs typeface="Calibri" panose="020F0502020204030204" pitchFamily="34" charset="0"/>
              </a:rPr>
              <a:t>limaçon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a:t>
            </a:r>
            <a:r>
              <a:rPr lang="en-GB" sz="1200" b="1" dirty="0" err="1">
                <a:solidFill>
                  <a:srgbClr val="115076"/>
                </a:solidFill>
                <a:latin typeface="Century Gothic" panose="020B0502020202020204" pitchFamily="34" charset="0"/>
                <a:cs typeface="Calibri" panose="020F0502020204030204" pitchFamily="34" charset="0"/>
              </a:rPr>
              <a:t>commerçant</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[4167] </a:t>
            </a:r>
            <a:r>
              <a:rPr lang="en-GB" sz="1200" b="1" dirty="0">
                <a:solidFill>
                  <a:srgbClr val="115076"/>
                </a:solidFill>
                <a:latin typeface="Century Gothic" panose="020B0502020202020204" pitchFamily="34" charset="0"/>
                <a:cs typeface="Calibri" panose="020F0502020204030204" pitchFamily="34" charset="0"/>
              </a:rPr>
              <a:t> école </a:t>
            </a:r>
            <a:r>
              <a:rPr lang="en-GB" sz="1200" b="0" dirty="0">
                <a:solidFill>
                  <a:srgbClr val="115076"/>
                </a:solidFill>
                <a:latin typeface="Century Gothic" panose="020B0502020202020204" pitchFamily="34" charset="0"/>
                <a:cs typeface="Calibri" panose="020F0502020204030204" pitchFamily="34" charset="0"/>
              </a:rPr>
              <a:t>[477]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singular possessive adjectives ‘my’ and ‘your’ and the rule for using ‘mon, ton’ and adding –e to make some feminine nouns.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Slide 1 of 6 slides</a:t>
            </a:r>
          </a:p>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a:t>
            </a:r>
            <a:r>
              <a:rPr lang="en-US" dirty="0"/>
              <a:t>o </a:t>
            </a:r>
            <a:r>
              <a:rPr lang="en-US" dirty="0" err="1"/>
              <a:t>practise</a:t>
            </a:r>
            <a:r>
              <a:rPr lang="en-US" dirty="0"/>
              <a:t> aural distinction of </a:t>
            </a:r>
            <a:r>
              <a:rPr lang="en-US" dirty="0" err="1"/>
              <a:t>mon</a:t>
            </a:r>
            <a:r>
              <a:rPr lang="en-US" dirty="0"/>
              <a:t>/ma and its connection to an appropriate noun.</a:t>
            </a:r>
          </a:p>
          <a:p>
            <a:endParaRPr lang="en-US" dirty="0"/>
          </a:p>
          <a:p>
            <a:r>
              <a:rPr lang="en-US" b="1" dirty="0"/>
              <a:t>Procedure:</a:t>
            </a:r>
          </a:p>
          <a:p>
            <a:pPr marL="228600" indent="-228600">
              <a:buAutoNum type="arabicPeriod"/>
            </a:pPr>
            <a:r>
              <a:rPr lang="en-GB" sz="1200" kern="1200" dirty="0">
                <a:solidFill>
                  <a:schemeClr val="tx1"/>
                </a:solidFill>
                <a:effectLst/>
                <a:latin typeface="+mn-lt"/>
                <a:ea typeface="+mn-ea"/>
                <a:cs typeface="+mn-cs"/>
              </a:rPr>
              <a:t>Pupils listen to the first part of the sentence (the noun is beeped out)</a:t>
            </a:r>
          </a:p>
          <a:p>
            <a:pPr marL="228600" indent="-228600">
              <a:buAutoNum type="arabicPeriod"/>
            </a:pPr>
            <a:r>
              <a:rPr lang="en-GB" sz="1200" b="0" kern="1200" dirty="0">
                <a:solidFill>
                  <a:schemeClr val="tx1"/>
                </a:solidFill>
                <a:effectLst/>
                <a:latin typeface="+mn-lt"/>
                <a:ea typeface="+mn-ea"/>
                <a:cs typeface="+mn-cs"/>
              </a:rPr>
              <a:t>They identify the correct picture based on the possessive adjective.</a:t>
            </a:r>
          </a:p>
          <a:p>
            <a:pPr marL="228600" indent="-228600">
              <a:buAutoNum type="arabicPeriod"/>
            </a:pPr>
            <a:r>
              <a:rPr lang="en-GB" sz="1200" b="0" kern="1200" dirty="0">
                <a:solidFill>
                  <a:schemeClr val="tx1"/>
                </a:solidFill>
                <a:effectLst/>
                <a:latin typeface="+mn-lt"/>
                <a:ea typeface="+mn-ea"/>
                <a:cs typeface="+mn-cs"/>
              </a:rPr>
              <a:t>Click to reveal the answer.  The full sentence audio is activated at the same time.</a:t>
            </a:r>
          </a:p>
          <a:p>
            <a:pPr marL="228600" indent="-228600">
              <a:buAutoNum type="arabicPeriod"/>
            </a:pPr>
            <a:endParaRPr lang="en-GB" b="0" dirty="0"/>
          </a:p>
          <a:p>
            <a:pPr marL="0" indent="0">
              <a:buNone/>
            </a:pPr>
            <a:r>
              <a:rPr lang="en-GB" b="1" dirty="0"/>
              <a:t>Note:</a:t>
            </a:r>
            <a:r>
              <a:rPr lang="en-GB" b="1" baseline="0" dirty="0"/>
              <a:t> </a:t>
            </a:r>
            <a:r>
              <a:rPr lang="en-GB" b="0" baseline="0" dirty="0"/>
              <a:t>pupils could also be challenged to say the full sentence in French (rather than just A or B) before the teacher clicks to reveal the answer.</a:t>
            </a:r>
            <a:br>
              <a:rPr lang="en-GB" b="0" baseline="0" dirty="0"/>
            </a:b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père</a:t>
            </a:r>
            <a:r>
              <a:rPr lang="en-GB" sz="1200" kern="1200" dirty="0">
                <a:solidFill>
                  <a:schemeClr val="tx1"/>
                </a:solidFill>
                <a:effectLst/>
                <a:latin typeface="+mn-lt"/>
                <a:ea typeface="+mn-ea"/>
                <a:cs typeface="+mn-cs"/>
              </a:rPr>
              <a:t>].</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508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[2/6]</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mon</a:t>
            </a:r>
            <a:r>
              <a:rPr lang="en-GB" sz="1200" kern="1200" dirty="0">
                <a:solidFill>
                  <a:schemeClr val="tx1"/>
                </a:solidFill>
                <a:effectLst/>
                <a:latin typeface="+mn-lt"/>
                <a:ea typeface="+mn-ea"/>
                <a:cs typeface="+mn-cs"/>
              </a:rPr>
              <a:t> [frère].</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1219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[3/6]</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ma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743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[4/6]</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ami</a:t>
            </a:r>
            <a:r>
              <a:rPr lang="en-GB" sz="1200" kern="1200" dirty="0">
                <a:solidFill>
                  <a:schemeClr val="tx1"/>
                </a:solidFill>
                <a:effectLst/>
                <a:latin typeface="+mn-lt"/>
                <a:ea typeface="+mn-ea"/>
                <a:cs typeface="+mn-cs"/>
              </a:rPr>
              <a:t>].</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7371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31394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578824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1550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42259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0950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032908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11790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34418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7788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44298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38320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23910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428479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4.wav"/><Relationship Id="rId7" Type="http://schemas.openxmlformats.org/officeDocument/2006/relationships/image" Target="../media/image45.gif"/><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4.gif"/><Relationship Id="rId5" Type="http://schemas.openxmlformats.org/officeDocument/2006/relationships/audio" Target="../media/audio45.wav"/><Relationship Id="rId4" Type="http://schemas.openxmlformats.org/officeDocument/2006/relationships/image" Target="../media/image48.png"/><Relationship Id="rId9" Type="http://schemas.openxmlformats.org/officeDocument/2006/relationships/image" Target="../media/image49.gif"/></Relationships>
</file>

<file path=ppt/slides/_rels/slide11.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46.wav"/><Relationship Id="rId7" Type="http://schemas.openxmlformats.org/officeDocument/2006/relationships/audio" Target="../media/audio48.wav"/><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8.png"/><Relationship Id="rId11" Type="http://schemas.openxmlformats.org/officeDocument/2006/relationships/image" Target="../media/image46.gif"/><Relationship Id="rId5" Type="http://schemas.openxmlformats.org/officeDocument/2006/relationships/audio" Target="../media/audio47.wav"/><Relationship Id="rId10" Type="http://schemas.openxmlformats.org/officeDocument/2006/relationships/image" Target="../media/image52.png"/><Relationship Id="rId4" Type="http://schemas.openxmlformats.org/officeDocument/2006/relationships/audio" Target="../media/audio39.wav"/><Relationship Id="rId9" Type="http://schemas.openxmlformats.org/officeDocument/2006/relationships/image" Target="../media/image50.gif"/></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audio" Target="../media/audio51.wav"/><Relationship Id="rId3" Type="http://schemas.openxmlformats.org/officeDocument/2006/relationships/image" Target="../media/image3.jpg"/><Relationship Id="rId7" Type="http://schemas.openxmlformats.org/officeDocument/2006/relationships/audio" Target="../media/audio50.wav"/><Relationship Id="rId12" Type="http://schemas.openxmlformats.org/officeDocument/2006/relationships/image" Target="../media/image64.jp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9.png"/><Relationship Id="rId11" Type="http://schemas.openxmlformats.org/officeDocument/2006/relationships/image" Target="../media/image63.jpg"/><Relationship Id="rId5" Type="http://schemas.openxmlformats.org/officeDocument/2006/relationships/audio" Target="../media/audio49.wav"/><Relationship Id="rId10" Type="http://schemas.openxmlformats.org/officeDocument/2006/relationships/image" Target="../media/image62.jpg"/><Relationship Id="rId4" Type="http://schemas.openxmlformats.org/officeDocument/2006/relationships/image" Target="../media/image58.pn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54.gif"/><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66.sv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audio" Target="../media/audio55.wav"/><Relationship Id="rId11" Type="http://schemas.openxmlformats.org/officeDocument/2006/relationships/image" Target="../media/image65.png"/><Relationship Id="rId5" Type="http://schemas.openxmlformats.org/officeDocument/2006/relationships/audio" Target="../media/audio54.wav"/><Relationship Id="rId15" Type="http://schemas.openxmlformats.org/officeDocument/2006/relationships/image" Target="../media/image68.png"/><Relationship Id="rId10" Type="http://schemas.openxmlformats.org/officeDocument/2006/relationships/image" Target="../media/image37.png"/><Relationship Id="rId4" Type="http://schemas.openxmlformats.org/officeDocument/2006/relationships/audio" Target="../media/audio53.wav"/><Relationship Id="rId9" Type="http://schemas.openxmlformats.org/officeDocument/2006/relationships/image" Target="../media/image36.png"/><Relationship Id="rId14" Type="http://schemas.openxmlformats.org/officeDocument/2006/relationships/image" Target="../media/image67.gif"/></Relationships>
</file>

<file path=ppt/slides/_rels/slide14.xml.rels><?xml version="1.0" encoding="UTF-8" standalone="yes"?>
<Relationships xmlns="http://schemas.openxmlformats.org/package/2006/relationships"><Relationship Id="rId8" Type="http://schemas.openxmlformats.org/officeDocument/2006/relationships/audio" Target="../media/audio62.wav"/><Relationship Id="rId3" Type="http://schemas.openxmlformats.org/officeDocument/2006/relationships/audio" Target="../media/audio58.wav"/><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audio" Target="../media/audio61.wav"/><Relationship Id="rId11" Type="http://schemas.openxmlformats.org/officeDocument/2006/relationships/audio" Target="../media/audio65.wav"/><Relationship Id="rId5" Type="http://schemas.openxmlformats.org/officeDocument/2006/relationships/audio" Target="../media/audio60.wav"/><Relationship Id="rId10" Type="http://schemas.openxmlformats.org/officeDocument/2006/relationships/audio" Target="../media/audio64.wav"/><Relationship Id="rId4" Type="http://schemas.openxmlformats.org/officeDocument/2006/relationships/audio" Target="../media/audio59.wav"/><Relationship Id="rId9" Type="http://schemas.openxmlformats.org/officeDocument/2006/relationships/audio" Target="../media/audio63.wav"/></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8.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7.png"/><Relationship Id="rId5" Type="http://schemas.openxmlformats.org/officeDocument/2006/relationships/slideLayout" Target="../slideLayouts/slideLayout13.xml"/><Relationship Id="rId10" Type="http://schemas.openxmlformats.org/officeDocument/2006/relationships/image" Target="../media/image6.png"/><Relationship Id="rId4" Type="http://schemas.openxmlformats.org/officeDocument/2006/relationships/video" Target="../media/media2.mk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image" Target="../media/image21.png"/><Relationship Id="rId26" Type="http://schemas.openxmlformats.org/officeDocument/2006/relationships/audio" Target="../media/audio17.wav"/><Relationship Id="rId39" Type="http://schemas.openxmlformats.org/officeDocument/2006/relationships/image" Target="../media/image33.png"/><Relationship Id="rId21" Type="http://schemas.openxmlformats.org/officeDocument/2006/relationships/image" Target="../media/image23.png"/><Relationship Id="rId34" Type="http://schemas.openxmlformats.org/officeDocument/2006/relationships/image" Target="../media/image30.png"/><Relationship Id="rId42" Type="http://schemas.openxmlformats.org/officeDocument/2006/relationships/image" Target="../media/image35.png"/><Relationship Id="rId7" Type="http://schemas.openxmlformats.org/officeDocument/2006/relationships/image" Target="../media/image16.sv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audio" Target="../media/audio14.wav"/><Relationship Id="rId29" Type="http://schemas.openxmlformats.org/officeDocument/2006/relationships/audio" Target="../media/audio18.wav"/><Relationship Id="rId41"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audio" Target="../media/audio10.wav"/><Relationship Id="rId24" Type="http://schemas.openxmlformats.org/officeDocument/2006/relationships/audio" Target="../media/audio16.wav"/><Relationship Id="rId32" Type="http://schemas.openxmlformats.org/officeDocument/2006/relationships/image" Target="../media/image29.png"/><Relationship Id="rId37" Type="http://schemas.openxmlformats.org/officeDocument/2006/relationships/image" Target="../media/image32.svg"/><Relationship Id="rId40" Type="http://schemas.openxmlformats.org/officeDocument/2006/relationships/audio" Target="../media/audio23.wav"/><Relationship Id="rId5" Type="http://schemas.openxmlformats.org/officeDocument/2006/relationships/image" Target="../media/image5.png"/><Relationship Id="rId15" Type="http://schemas.openxmlformats.org/officeDocument/2006/relationships/audio" Target="../media/audio12.wav"/><Relationship Id="rId23" Type="http://schemas.openxmlformats.org/officeDocument/2006/relationships/image" Target="../media/image24.png"/><Relationship Id="rId28" Type="http://schemas.openxmlformats.org/officeDocument/2006/relationships/image" Target="../media/image27.png"/><Relationship Id="rId36" Type="http://schemas.openxmlformats.org/officeDocument/2006/relationships/image" Target="../media/image31.png"/><Relationship Id="rId10" Type="http://schemas.openxmlformats.org/officeDocument/2006/relationships/image" Target="../media/image17.png"/><Relationship Id="rId19" Type="http://schemas.openxmlformats.org/officeDocument/2006/relationships/image" Target="../media/image22.png"/><Relationship Id="rId31" Type="http://schemas.openxmlformats.org/officeDocument/2006/relationships/audio" Target="../media/audio19.wav"/><Relationship Id="rId4" Type="http://schemas.openxmlformats.org/officeDocument/2006/relationships/image" Target="../media/image14.png"/><Relationship Id="rId9" Type="http://schemas.openxmlformats.org/officeDocument/2006/relationships/audio" Target="../media/audio9.wav"/><Relationship Id="rId14" Type="http://schemas.openxmlformats.org/officeDocument/2006/relationships/image" Target="../media/image19.png"/><Relationship Id="rId22" Type="http://schemas.openxmlformats.org/officeDocument/2006/relationships/audio" Target="../media/audio15.wav"/><Relationship Id="rId27" Type="http://schemas.openxmlformats.org/officeDocument/2006/relationships/image" Target="../media/image26.png"/><Relationship Id="rId30" Type="http://schemas.openxmlformats.org/officeDocument/2006/relationships/image" Target="../media/image28.png"/><Relationship Id="rId35" Type="http://schemas.openxmlformats.org/officeDocument/2006/relationships/audio" Target="../media/audio21.wav"/><Relationship Id="rId8" Type="http://schemas.openxmlformats.org/officeDocument/2006/relationships/audio" Target="../media/audio8.wav"/><Relationship Id="rId3" Type="http://schemas.openxmlformats.org/officeDocument/2006/relationships/audio" Target="../media/audio7.wav"/><Relationship Id="rId12" Type="http://schemas.openxmlformats.org/officeDocument/2006/relationships/image" Target="../media/image18.png"/><Relationship Id="rId17" Type="http://schemas.openxmlformats.org/officeDocument/2006/relationships/audio" Target="../media/audio13.wav"/><Relationship Id="rId25" Type="http://schemas.openxmlformats.org/officeDocument/2006/relationships/image" Target="../media/image25.png"/><Relationship Id="rId33" Type="http://schemas.openxmlformats.org/officeDocument/2006/relationships/audio" Target="../media/audio20.wav"/><Relationship Id="rId38" Type="http://schemas.openxmlformats.org/officeDocument/2006/relationships/audio" Target="../media/audio22.wav"/></Relationships>
</file>

<file path=ppt/slides/_rels/slide5.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40.png"/><Relationship Id="rId18" Type="http://schemas.openxmlformats.org/officeDocument/2006/relationships/image" Target="../media/image45.gif"/><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39.svg"/><Relationship Id="rId17" Type="http://schemas.openxmlformats.org/officeDocument/2006/relationships/image" Target="../media/image44.gif"/><Relationship Id="rId2" Type="http://schemas.openxmlformats.org/officeDocument/2006/relationships/notesSlide" Target="../notesSlides/notesSlide5.xml"/><Relationship Id="rId16" Type="http://schemas.openxmlformats.org/officeDocument/2006/relationships/image" Target="../media/image43.svg"/><Relationship Id="rId20" Type="http://schemas.openxmlformats.org/officeDocument/2006/relationships/image" Target="../media/image47.gif"/><Relationship Id="rId1" Type="http://schemas.openxmlformats.org/officeDocument/2006/relationships/slideLayout" Target="../slideLayouts/slideLayout16.xml"/><Relationship Id="rId6" Type="http://schemas.openxmlformats.org/officeDocument/2006/relationships/audio" Target="../media/audio27.wav"/><Relationship Id="rId11" Type="http://schemas.openxmlformats.org/officeDocument/2006/relationships/image" Target="../media/image38.png"/><Relationship Id="rId5" Type="http://schemas.openxmlformats.org/officeDocument/2006/relationships/audio" Target="../media/audio26.wav"/><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gif"/><Relationship Id="rId4" Type="http://schemas.openxmlformats.org/officeDocument/2006/relationships/audio" Target="../media/audio25.wav"/><Relationship Id="rId9" Type="http://schemas.openxmlformats.org/officeDocument/2006/relationships/image" Target="../media/image36.png"/><Relationship Id="rId14" Type="http://schemas.openxmlformats.org/officeDocument/2006/relationships/image" Target="../media/image41.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gif"/><Relationship Id="rId3" Type="http://schemas.openxmlformats.org/officeDocument/2006/relationships/audio" Target="../media/audio30.wav"/><Relationship Id="rId7" Type="http://schemas.openxmlformats.org/officeDocument/2006/relationships/audio" Target="../media/audio33.wav"/><Relationship Id="rId12" Type="http://schemas.openxmlformats.org/officeDocument/2006/relationships/image" Target="../media/image50.gif"/><Relationship Id="rId2" Type="http://schemas.openxmlformats.org/officeDocument/2006/relationships/notesSlide" Target="../notesSlides/notesSlide6.xml"/><Relationship Id="rId16" Type="http://schemas.openxmlformats.org/officeDocument/2006/relationships/image" Target="../media/image46.gif"/><Relationship Id="rId1" Type="http://schemas.openxmlformats.org/officeDocument/2006/relationships/slideLayout" Target="../slideLayouts/slideLayout16.xml"/><Relationship Id="rId6" Type="http://schemas.openxmlformats.org/officeDocument/2006/relationships/image" Target="../media/image48.png"/><Relationship Id="rId11" Type="http://schemas.openxmlformats.org/officeDocument/2006/relationships/image" Target="../media/image49.gif"/><Relationship Id="rId5" Type="http://schemas.openxmlformats.org/officeDocument/2006/relationships/audio" Target="../media/audio32.wav"/><Relationship Id="rId15" Type="http://schemas.openxmlformats.org/officeDocument/2006/relationships/audio" Target="../media/audio35.wav"/><Relationship Id="rId10" Type="http://schemas.openxmlformats.org/officeDocument/2006/relationships/audio" Target="../media/audio34.wav"/><Relationship Id="rId4" Type="http://schemas.openxmlformats.org/officeDocument/2006/relationships/audio" Target="../media/audio31.wav"/><Relationship Id="rId9" Type="http://schemas.openxmlformats.org/officeDocument/2006/relationships/image" Target="../media/image16.svg"/><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audio36.wav"/><Relationship Id="rId7" Type="http://schemas.openxmlformats.org/officeDocument/2006/relationships/image" Target="../media/image53.gi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9.gif"/><Relationship Id="rId5" Type="http://schemas.openxmlformats.org/officeDocument/2006/relationships/audio" Target="../media/audio37.wav"/><Relationship Id="rId4" Type="http://schemas.openxmlformats.org/officeDocument/2006/relationships/image" Target="../media/image48.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38.wav"/><Relationship Id="rId7" Type="http://schemas.openxmlformats.org/officeDocument/2006/relationships/audio" Target="../media/audio41.wav"/><Relationship Id="rId12" Type="http://schemas.openxmlformats.org/officeDocument/2006/relationships/image" Target="../media/image46.gi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audio" Target="../media/audio40.wav"/><Relationship Id="rId10" Type="http://schemas.openxmlformats.org/officeDocument/2006/relationships/image" Target="../media/image56.gif"/><Relationship Id="rId4" Type="http://schemas.openxmlformats.org/officeDocument/2006/relationships/audio" Target="../media/audio39.wav"/><Relationship Id="rId9" Type="http://schemas.openxmlformats.org/officeDocument/2006/relationships/image" Target="../media/image55.gif"/></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2.wav"/><Relationship Id="rId7" Type="http://schemas.openxmlformats.org/officeDocument/2006/relationships/image" Target="../media/image50.gif"/><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9.gif"/><Relationship Id="rId5" Type="http://schemas.openxmlformats.org/officeDocument/2006/relationships/audio" Target="../media/audio43.wav"/><Relationship Id="rId4" Type="http://schemas.openxmlformats.org/officeDocument/2006/relationships/image" Target="../media/image48.png"/><Relationship Id="rId9" Type="http://schemas.openxmlformats.org/officeDocument/2006/relationships/image" Target="../media/image5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72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61408" y="497468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Il / elle meaning ‘it’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Saying ‘my’ and ‘your’</a:t>
            </a:r>
            <a:endParaRPr kumimoji="0" lang="fr-FR" sz="2800" b="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soft ç|c</a:t>
            </a:r>
          </a:p>
        </p:txBody>
      </p:sp>
      <p:pic>
        <p:nvPicPr>
          <p:cNvPr id="8" name="Picture 7" descr="A picture containing text, businesscard&#10;&#10;Description automatically generated">
            <a:extLst>
              <a:ext uri="{FF2B5EF4-FFF2-40B4-BE49-F238E27FC236}">
                <a16:creationId xmlns:a16="http://schemas.microsoft.com/office/drawing/2014/main" id="{B8F963E8-825C-44AE-B897-2D5FB5312E33}"/>
              </a:ext>
            </a:extLst>
          </p:cNvPr>
          <p:cNvPicPr>
            <a:picLocks noChangeAspect="1"/>
          </p:cNvPicPr>
          <p:nvPr/>
        </p:nvPicPr>
        <p:blipFill rotWithShape="1">
          <a:blip r:embed="rId4">
            <a:extLst>
              <a:ext uri="{28A0092B-C50C-407E-A947-70E740481C1C}">
                <a14:useLocalDpi xmlns:a14="http://schemas.microsoft.com/office/drawing/2010/main" val="0"/>
              </a:ext>
            </a:extLst>
          </a:blip>
          <a:srcRect r="10990"/>
          <a:stretch/>
        </p:blipFill>
        <p:spPr>
          <a:xfrm>
            <a:off x="648929" y="1759975"/>
            <a:ext cx="3087329" cy="2463962"/>
          </a:xfrm>
          <a:prstGeom prst="rect">
            <a:avLst/>
          </a:prstGeom>
        </p:spPr>
      </p:pic>
      <p:sp>
        <p:nvSpPr>
          <p:cNvPr id="9" name="CustomShape 6">
            <a:extLst>
              <a:ext uri="{FF2B5EF4-FFF2-40B4-BE49-F238E27FC236}">
                <a16:creationId xmlns:a16="http://schemas.microsoft.com/office/drawing/2014/main" id="{E2F07294-4C97-4964-AF41-A0225218557B}"/>
              </a:ext>
            </a:extLst>
          </p:cNvPr>
          <p:cNvSpPr/>
          <p:nvPr/>
        </p:nvSpPr>
        <p:spPr>
          <a:xfrm>
            <a:off x="742419" y="1861889"/>
            <a:ext cx="289551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Segoe Print" panose="02000600000000000000" pitchFamily="2" charset="0"/>
              </a:rPr>
              <a:t>La fête des mères</a:t>
            </a:r>
            <a:endParaRPr kumimoji="0" lang="en-GB" sz="2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 name="TextBox 2">
            <a:extLst>
              <a:ext uri="{FF2B5EF4-FFF2-40B4-BE49-F238E27FC236}">
                <a16:creationId xmlns:a16="http://schemas.microsoft.com/office/drawing/2014/main" id="{F00555C2-47D7-463A-823A-5FD0D275C6B6}"/>
              </a:ext>
            </a:extLst>
          </p:cNvPr>
          <p:cNvSpPr txBox="1"/>
          <p:nvPr/>
        </p:nvSpPr>
        <p:spPr>
          <a:xfrm>
            <a:off x="3255676" y="3009859"/>
            <a:ext cx="38633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N</a:t>
            </a:r>
          </a:p>
        </p:txBody>
      </p:sp>
      <p:pic>
        <p:nvPicPr>
          <p:cNvPr id="5" name="Image 4" descr="Une image contenant texte, tableau blanc&#10;&#10;Description générée automatiquement">
            <a:extLst>
              <a:ext uri="{FF2B5EF4-FFF2-40B4-BE49-F238E27FC236}">
                <a16:creationId xmlns:a16="http://schemas.microsoft.com/office/drawing/2014/main" id="{42845115-07AC-C3CF-0A4D-6BEF53380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838" y="3093930"/>
            <a:ext cx="2261419" cy="76047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5" name="6.7.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pic>
        <p:nvPicPr>
          <p:cNvPr id="38" name="Picture 37">
            <a:extLst>
              <a:ext uri="{FF2B5EF4-FFF2-40B4-BE49-F238E27FC236}">
                <a16:creationId xmlns:a16="http://schemas.microsoft.com/office/drawing/2014/main" id="{FBA052D4-E054-487E-8144-F8C9D4A9C0F6}"/>
              </a:ext>
            </a:extLst>
          </p:cNvPr>
          <p:cNvPicPr>
            <a:picLocks noChangeAspect="1"/>
          </p:cNvPicPr>
          <p:nvPr/>
        </p:nvPicPr>
        <p:blipFill rotWithShape="1">
          <a:blip r:embed="rId6">
            <a:extLst>
              <a:ext uri="{28A0092B-C50C-407E-A947-70E740481C1C}">
                <a14:useLocalDpi xmlns:a14="http://schemas.microsoft.com/office/drawing/2010/main" val="0"/>
              </a:ext>
            </a:extLst>
          </a:blip>
          <a:srcRect b="27829"/>
          <a:stretch/>
        </p:blipFill>
        <p:spPr>
          <a:xfrm>
            <a:off x="7278235" y="2888456"/>
            <a:ext cx="1270904" cy="1959464"/>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9D0308F6-A450-47FE-83B8-A856F7D3C1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4820" y="2888456"/>
            <a:ext cx="1052183" cy="1959464"/>
          </a:xfrm>
          <a:prstGeom prst="rect">
            <a:avLst/>
          </a:prstGeom>
        </p:spPr>
      </p:pic>
      <p:pic>
        <p:nvPicPr>
          <p:cNvPr id="40" name="Picture 39" descr="A picture containing wooden, indoor, wood, table&#10;&#10;Description automatically generated">
            <a:extLst>
              <a:ext uri="{FF2B5EF4-FFF2-40B4-BE49-F238E27FC236}">
                <a16:creationId xmlns:a16="http://schemas.microsoft.com/office/drawing/2014/main" id="{DFF78736-FF0D-4491-AC8E-DC2784C7FC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pic>
        <p:nvPicPr>
          <p:cNvPr id="41" name="Picture 40" descr="A picture containing wooden, indoor, wood, table&#10;&#10;Description automatically generated">
            <a:extLst>
              <a:ext uri="{FF2B5EF4-FFF2-40B4-BE49-F238E27FC236}">
                <a16:creationId xmlns:a16="http://schemas.microsoft.com/office/drawing/2014/main" id="{844740D5-AC69-4124-B81B-E26A1A10FB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algn="ctr"/>
            <a:r>
              <a:rPr lang="en-GB" sz="3600" b="1" dirty="0">
                <a:solidFill>
                  <a:srgbClr val="002060"/>
                </a:solidFil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algn="ctr"/>
            <a:r>
              <a:rPr lang="en-GB" sz="3600" b="1" dirty="0">
                <a:solidFill>
                  <a:srgbClr val="002060"/>
                </a:solidFil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sp>
        <p:nvSpPr>
          <p:cNvPr id="3" name="Oval 2">
            <a:extLst>
              <a:ext uri="{FF2B5EF4-FFF2-40B4-BE49-F238E27FC236}">
                <a16:creationId xmlns:a16="http://schemas.microsoft.com/office/drawing/2014/main" id="{104523EE-DC06-4264-A1C2-77BA24D863C7}"/>
              </a:ext>
            </a:extLst>
          </p:cNvPr>
          <p:cNvSpPr/>
          <p:nvPr/>
        </p:nvSpPr>
        <p:spPr>
          <a:xfrm>
            <a:off x="6060726" y="1328902"/>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ustomShape 6">
            <a:extLst>
              <a:ext uri="{FF2B5EF4-FFF2-40B4-BE49-F238E27FC236}">
                <a16:creationId xmlns:a16="http://schemas.microsoft.com/office/drawing/2014/main" id="{91125A1D-1DAE-4F62-B075-14C5678973E7}"/>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1763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6.7fu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7" name="6.8.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37" name="CustomShape 6">
            <a:extLst>
              <a:ext uri="{FF2B5EF4-FFF2-40B4-BE49-F238E27FC236}">
                <a16:creationId xmlns:a16="http://schemas.microsoft.com/office/drawing/2014/main" id="{53D77451-76A1-44C9-97CF-73E52EBDEA0F}"/>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algn="ctr"/>
            <a:r>
              <a:rPr lang="en-GB" sz="3600" b="1" dirty="0">
                <a:solidFill>
                  <a:srgbClr val="002060"/>
                </a:solidFil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algn="ctr"/>
            <a:r>
              <a:rPr lang="en-GB" sz="3600" b="1" dirty="0">
                <a:solidFill>
                  <a:srgbClr val="002060"/>
                </a:solidFil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sp>
        <p:nvSpPr>
          <p:cNvPr id="3" name="Oval 2">
            <a:extLst>
              <a:ext uri="{FF2B5EF4-FFF2-40B4-BE49-F238E27FC236}">
                <a16:creationId xmlns:a16="http://schemas.microsoft.com/office/drawing/2014/main" id="{104523EE-DC06-4264-A1C2-77BA24D863C7}"/>
              </a:ext>
            </a:extLst>
          </p:cNvPr>
          <p:cNvSpPr/>
          <p:nvPr/>
        </p:nvSpPr>
        <p:spPr>
          <a:xfrm>
            <a:off x="6096000" y="1328902"/>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picture containing text&#10;&#10;Description automatically generated">
            <a:extLst>
              <a:ext uri="{FF2B5EF4-FFF2-40B4-BE49-F238E27FC236}">
                <a16:creationId xmlns:a16="http://schemas.microsoft.com/office/drawing/2014/main" id="{97B178F5-F1FC-4363-9A5C-96AE329ECEF6}"/>
              </a:ext>
            </a:extLst>
          </p:cNvPr>
          <p:cNvPicPr>
            <a:picLocks noChangeAspect="1"/>
          </p:cNvPicPr>
          <p:nvPr/>
        </p:nvPicPr>
        <p:blipFill rotWithShape="1">
          <a:blip r:embed="rId9">
            <a:extLst>
              <a:ext uri="{28A0092B-C50C-407E-A947-70E740481C1C}">
                <a14:useLocalDpi xmlns:a14="http://schemas.microsoft.com/office/drawing/2010/main" val="0"/>
              </a:ext>
            </a:extLst>
          </a:blip>
          <a:srcRect b="46232"/>
          <a:stretch/>
        </p:blipFill>
        <p:spPr>
          <a:xfrm>
            <a:off x="7203538" y="2976485"/>
            <a:ext cx="1349446" cy="1699022"/>
          </a:xfrm>
          <a:prstGeom prst="rect">
            <a:avLst/>
          </a:prstGeom>
        </p:spPr>
      </p:pic>
      <p:pic>
        <p:nvPicPr>
          <p:cNvPr id="41" name="Picture 40" descr="A picture containing wooden, indoor, wood, table&#10;&#10;Description automatically generated">
            <a:extLst>
              <a:ext uri="{FF2B5EF4-FFF2-40B4-BE49-F238E27FC236}">
                <a16:creationId xmlns:a16="http://schemas.microsoft.com/office/drawing/2014/main" id="{844740D5-AC69-4124-B81B-E26A1A10FB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pic>
        <p:nvPicPr>
          <p:cNvPr id="15" name="Picture 14" descr="A child's drawing of a child&#10;&#10;Description automatically generated with low confidence">
            <a:extLst>
              <a:ext uri="{FF2B5EF4-FFF2-40B4-BE49-F238E27FC236}">
                <a16:creationId xmlns:a16="http://schemas.microsoft.com/office/drawing/2014/main" id="{E71FEECF-D813-47F6-8A8E-66D3CC4D5858}"/>
              </a:ext>
            </a:extLst>
          </p:cNvPr>
          <p:cNvPicPr>
            <a:picLocks noChangeAspect="1"/>
          </p:cNvPicPr>
          <p:nvPr/>
        </p:nvPicPr>
        <p:blipFill rotWithShape="1">
          <a:blip r:embed="rId11">
            <a:extLst>
              <a:ext uri="{28A0092B-C50C-407E-A947-70E740481C1C}">
                <a14:useLocalDpi xmlns:a14="http://schemas.microsoft.com/office/drawing/2010/main" val="0"/>
              </a:ext>
            </a:extLst>
          </a:blip>
          <a:srcRect b="34101"/>
          <a:stretch/>
        </p:blipFill>
        <p:spPr>
          <a:xfrm>
            <a:off x="3223447" y="3087716"/>
            <a:ext cx="1433600" cy="1587791"/>
          </a:xfrm>
          <a:prstGeom prst="rect">
            <a:avLst/>
          </a:prstGeom>
        </p:spPr>
      </p:pic>
      <p:pic>
        <p:nvPicPr>
          <p:cNvPr id="40" name="Picture 39" descr="A picture containing wooden, indoor, wood, table&#10;&#10;Description automatically generated">
            <a:extLst>
              <a:ext uri="{FF2B5EF4-FFF2-40B4-BE49-F238E27FC236}">
                <a16:creationId xmlns:a16="http://schemas.microsoft.com/office/drawing/2014/main" id="{DFF78736-FF0D-4491-AC8E-DC2784C7FC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sp>
        <p:nvSpPr>
          <p:cNvPr id="16" name="Speech Bubble: Rectangle with Corners Rounded 15">
            <a:extLst>
              <a:ext uri="{FF2B5EF4-FFF2-40B4-BE49-F238E27FC236}">
                <a16:creationId xmlns:a16="http://schemas.microsoft.com/office/drawing/2014/main" id="{DBB83532-7554-44A2-8845-2B353CFE6556}"/>
              </a:ext>
            </a:extLst>
          </p:cNvPr>
          <p:cNvSpPr/>
          <p:nvPr/>
        </p:nvSpPr>
        <p:spPr>
          <a:xfrm>
            <a:off x="8552984" y="1583344"/>
            <a:ext cx="3487175" cy="1110686"/>
          </a:xfrm>
          <a:prstGeom prst="wedgeRoundRectCallout">
            <a:avLst>
              <a:gd name="adj1" fmla="val -1506"/>
              <a:gd name="adj2" fmla="val 1030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Elle </a:t>
            </a:r>
            <a:r>
              <a:rPr lang="en-GB" sz="2400" b="1" dirty="0" err="1">
                <a:latin typeface="Century Gothic" panose="020B0502020202020204" pitchFamily="34" charset="0"/>
              </a:rPr>
              <a:t>est</a:t>
            </a:r>
            <a:r>
              <a:rPr lang="en-GB" sz="2400" b="1" dirty="0">
                <a:latin typeface="Century Gothic" panose="020B0502020202020204" pitchFamily="34" charset="0"/>
              </a:rPr>
              <a:t> </a:t>
            </a:r>
            <a:r>
              <a:rPr lang="en-GB" sz="2400" b="1" dirty="0" err="1">
                <a:latin typeface="Century Gothic" panose="020B0502020202020204" pitchFamily="34" charset="0"/>
              </a:rPr>
              <a:t>sympathique</a:t>
            </a:r>
            <a:r>
              <a:rPr lang="en-GB" sz="2400" b="1" dirty="0">
                <a:latin typeface="Century Gothic" panose="020B0502020202020204" pitchFamily="34" charset="0"/>
              </a:rPr>
              <a:t> et </a:t>
            </a:r>
            <a:r>
              <a:rPr lang="en-GB" sz="2400" b="1" dirty="0" err="1">
                <a:latin typeface="Century Gothic" panose="020B0502020202020204" pitchFamily="34" charset="0"/>
              </a:rPr>
              <a:t>mon</a:t>
            </a:r>
            <a:r>
              <a:rPr lang="en-GB" sz="2400" b="1" dirty="0">
                <a:latin typeface="Century Gothic" panose="020B0502020202020204" pitchFamily="34" charset="0"/>
              </a:rPr>
              <a:t> amie </a:t>
            </a:r>
            <a:r>
              <a:rPr lang="en-GB" sz="2400" b="1" dirty="0" err="1">
                <a:latin typeface="Century Gothic" panose="020B0502020202020204" pitchFamily="34" charset="0"/>
              </a:rPr>
              <a:t>Sanaya</a:t>
            </a:r>
            <a:r>
              <a:rPr lang="en-GB" sz="2400" b="1" dirty="0">
                <a:latin typeface="Century Gothic" panose="020B0502020202020204" pitchFamily="34" charset="0"/>
              </a:rPr>
              <a:t> </a:t>
            </a:r>
            <a:r>
              <a:rPr lang="en-GB" sz="2400" b="1" dirty="0" err="1">
                <a:latin typeface="Century Gothic" panose="020B0502020202020204" pitchFamily="34" charset="0"/>
              </a:rPr>
              <a:t>est</a:t>
            </a:r>
            <a:r>
              <a:rPr lang="en-GB" sz="2400" b="1" dirty="0">
                <a:latin typeface="Century Gothic" panose="020B0502020202020204" pitchFamily="34" charset="0"/>
              </a:rPr>
              <a:t> </a:t>
            </a:r>
            <a:r>
              <a:rPr lang="en-GB" sz="2400" b="1" dirty="0" err="1">
                <a:latin typeface="Century Gothic" panose="020B0502020202020204" pitchFamily="34" charset="0"/>
              </a:rPr>
              <a:t>sympa</a:t>
            </a:r>
            <a:r>
              <a:rPr lang="en-GB" sz="2400" b="1" dirty="0">
                <a:latin typeface="Century Gothic" panose="020B0502020202020204" pitchFamily="34" charset="0"/>
              </a:rPr>
              <a:t>, </a:t>
            </a:r>
            <a:r>
              <a:rPr lang="en-GB" sz="2400" b="1" dirty="0" err="1">
                <a:latin typeface="Century Gothic" panose="020B0502020202020204" pitchFamily="34" charset="0"/>
              </a:rPr>
              <a:t>aussi</a:t>
            </a:r>
            <a:r>
              <a:rPr lang="en-GB" sz="2400" b="1" dirty="0">
                <a:latin typeface="Century Gothic" panose="020B0502020202020204" pitchFamily="34" charset="0"/>
              </a:rPr>
              <a:t> !</a:t>
            </a:r>
          </a:p>
        </p:txBody>
      </p:sp>
      <p:pic>
        <p:nvPicPr>
          <p:cNvPr id="17" name="Picture 16" descr="A child's drawing of a child&#10;&#10;Description automatically generated with low confidence">
            <a:extLst>
              <a:ext uri="{FF2B5EF4-FFF2-40B4-BE49-F238E27FC236}">
                <a16:creationId xmlns:a16="http://schemas.microsoft.com/office/drawing/2014/main" id="{C4C1DEE1-A62F-4263-944C-F5BF63C525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60" y="1029384"/>
            <a:ext cx="1136556" cy="1910188"/>
          </a:xfrm>
          <a:prstGeom prst="rect">
            <a:avLst/>
          </a:prstGeom>
        </p:spPr>
      </p:pic>
      <p:sp>
        <p:nvSpPr>
          <p:cNvPr id="18" name="Speech Bubble: Rectangle with Corners Rounded 17">
            <a:extLst>
              <a:ext uri="{FF2B5EF4-FFF2-40B4-BE49-F238E27FC236}">
                <a16:creationId xmlns:a16="http://schemas.microsoft.com/office/drawing/2014/main" id="{4A67EF06-9884-4A5A-8625-74CF30123269}"/>
              </a:ext>
            </a:extLst>
          </p:cNvPr>
          <p:cNvSpPr/>
          <p:nvPr/>
        </p:nvSpPr>
        <p:spPr>
          <a:xfrm>
            <a:off x="1170015" y="721514"/>
            <a:ext cx="2053431" cy="774686"/>
          </a:xfrm>
          <a:prstGeom prst="wedgeRoundRectCallout">
            <a:avLst>
              <a:gd name="adj1" fmla="val -63923"/>
              <a:gd name="adj2" fmla="val -1688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Elle </a:t>
            </a:r>
            <a:r>
              <a:rPr lang="en-GB" sz="2400" b="1" dirty="0" err="1">
                <a:latin typeface="Century Gothic" panose="020B0502020202020204" pitchFamily="34" charset="0"/>
              </a:rPr>
              <a:t>est</a:t>
            </a:r>
            <a:r>
              <a:rPr lang="en-GB" sz="2400" b="1" dirty="0">
                <a:latin typeface="Century Gothic" panose="020B0502020202020204" pitchFamily="34" charset="0"/>
              </a:rPr>
              <a:t> comment ?</a:t>
            </a:r>
          </a:p>
        </p:txBody>
      </p:sp>
    </p:spTree>
    <p:extLst>
      <p:ext uri="{BB962C8B-B14F-4D97-AF65-F5344CB8AC3E}">
        <p14:creationId xmlns:p14="http://schemas.microsoft.com/office/powerpoint/2010/main" val="18972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6.8full.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6.1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6.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businesscard&#10;&#10;Description automatically generated">
            <a:extLst>
              <a:ext uri="{FF2B5EF4-FFF2-40B4-BE49-F238E27FC236}">
                <a16:creationId xmlns:a16="http://schemas.microsoft.com/office/drawing/2014/main" id="{3247042F-A84C-4328-9CF2-CAC14539A440}"/>
              </a:ext>
            </a:extLst>
          </p:cNvPr>
          <p:cNvPicPr>
            <a:picLocks noChangeAspect="1"/>
          </p:cNvPicPr>
          <p:nvPr/>
        </p:nvPicPr>
        <p:blipFill rotWithShape="1">
          <a:blip r:embed="rId3">
            <a:extLst>
              <a:ext uri="{28A0092B-C50C-407E-A947-70E740481C1C}">
                <a14:useLocalDpi xmlns:a14="http://schemas.microsoft.com/office/drawing/2010/main" val="0"/>
              </a:ext>
            </a:extLst>
          </a:blip>
          <a:srcRect r="10990"/>
          <a:stretch/>
        </p:blipFill>
        <p:spPr>
          <a:xfrm>
            <a:off x="9092889" y="973054"/>
            <a:ext cx="2912304" cy="2182954"/>
          </a:xfrm>
          <a:prstGeom prst="rect">
            <a:avLst/>
          </a:prstGeom>
        </p:spPr>
      </p:pic>
      <p:pic>
        <p:nvPicPr>
          <p:cNvPr id="2" name="Image 1">
            <a:extLst>
              <a:ext uri="{FF2B5EF4-FFF2-40B4-BE49-F238E27FC236}">
                <a16:creationId xmlns:a16="http://schemas.microsoft.com/office/drawing/2014/main" id="{C5F5E091-060F-70E3-C835-B925B6B73D18}"/>
              </a:ext>
            </a:extLst>
          </p:cNvPr>
          <p:cNvPicPr>
            <a:picLocks noChangeAspect="1"/>
          </p:cNvPicPr>
          <p:nvPr/>
        </p:nvPicPr>
        <p:blipFill>
          <a:blip r:embed="rId4"/>
          <a:stretch>
            <a:fillRect/>
          </a:stretch>
        </p:blipFill>
        <p:spPr>
          <a:xfrm>
            <a:off x="9940728" y="1982427"/>
            <a:ext cx="2134820" cy="717904"/>
          </a:xfrm>
          <a:prstGeom prst="rect">
            <a:avLst/>
          </a:prstGeom>
        </p:spPr>
      </p:pic>
      <p:sp>
        <p:nvSpPr>
          <p:cNvPr id="112" name="CustomShape 6">
            <a:hlinkClick r:id="" action="ppaction://noaction">
              <a:snd r:embed="rId5" name="12.t.wav"/>
            </a:hlinkClick>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La fête des mères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6" name="CustomShape 6">
            <a:hlinkClick r:id="" action="ppaction://noaction">
              <a:snd r:embed="rId7" name="12.1.wav"/>
            </a:hlinkClick>
            <a:extLst>
              <a:ext uri="{FF2B5EF4-FFF2-40B4-BE49-F238E27FC236}">
                <a16:creationId xmlns:a16="http://schemas.microsoft.com/office/drawing/2014/main" id="{7376C3FA-30A9-4EE3-ADE0-99715D59E089}"/>
              </a:ext>
            </a:extLst>
          </p:cNvPr>
          <p:cNvSpPr/>
          <p:nvPr/>
        </p:nvSpPr>
        <p:spPr>
          <a:xfrm>
            <a:off x="195389" y="1531939"/>
            <a:ext cx="4640826" cy="1918034"/>
          </a:xfrm>
          <a:prstGeom prst="rect">
            <a:avLst/>
          </a:prstGeom>
          <a:solidFill>
            <a:srgbClr val="FEF7EC"/>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En France et à Haïti la Fête des Mères est le dernier* dimanche de mai. Au Canada, c’est le deuxième* dimanche de mai.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8742E794-5B3B-4A18-A8D4-13FFDF97726E}"/>
              </a:ext>
            </a:extLst>
          </p:cNvPr>
          <p:cNvGrpSpPr/>
          <p:nvPr/>
        </p:nvGrpSpPr>
        <p:grpSpPr>
          <a:xfrm>
            <a:off x="9640396" y="124332"/>
            <a:ext cx="1403225" cy="909649"/>
            <a:chOff x="10462370" y="146240"/>
            <a:chExt cx="1901190" cy="1224686"/>
          </a:xfrm>
        </p:grpSpPr>
        <p:pic>
          <p:nvPicPr>
            <p:cNvPr id="21" name="Picture 20" descr="Icon&#10;&#10;Description automatically generated">
              <a:extLst>
                <a:ext uri="{FF2B5EF4-FFF2-40B4-BE49-F238E27FC236}">
                  <a16:creationId xmlns:a16="http://schemas.microsoft.com/office/drawing/2014/main" id="{4ED03E03-9132-4364-8415-E64634894F5B}"/>
                </a:ext>
              </a:extLst>
            </p:cNvPr>
            <p:cNvPicPr>
              <a:picLocks noChangeAspect="1"/>
            </p:cNvPicPr>
            <p:nvPr/>
          </p:nvPicPr>
          <p:blipFill rotWithShape="1">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2" name="Picture 21">
              <a:extLst>
                <a:ext uri="{FF2B5EF4-FFF2-40B4-BE49-F238E27FC236}">
                  <a16:creationId xmlns:a16="http://schemas.microsoft.com/office/drawing/2014/main" id="{FC316BE2-9295-4BD0-95A8-899B43B307A2}"/>
                </a:ext>
              </a:extLst>
            </p:cNvPr>
            <p:cNvPicPr>
              <a:picLocks noChangeAspect="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6" name="Picture 5" descr="A person holding a child&#10;&#10;Description automatically generated with medium confidence">
            <a:extLst>
              <a:ext uri="{FF2B5EF4-FFF2-40B4-BE49-F238E27FC236}">
                <a16:creationId xmlns:a16="http://schemas.microsoft.com/office/drawing/2014/main" id="{09FC5670-F866-4A44-BFA4-B091692F74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2564" y="304981"/>
            <a:ext cx="4238876" cy="2827297"/>
          </a:xfrm>
          <a:prstGeom prst="rect">
            <a:avLst/>
          </a:prstGeom>
        </p:spPr>
      </p:pic>
      <p:pic>
        <p:nvPicPr>
          <p:cNvPr id="8" name="Picture 7" descr="A person holding a baby&#10;&#10;Description automatically generated with medium confidence">
            <a:extLst>
              <a:ext uri="{FF2B5EF4-FFF2-40B4-BE49-F238E27FC236}">
                <a16:creationId xmlns:a16="http://schemas.microsoft.com/office/drawing/2014/main" id="{AC2E32D4-70ED-413B-A052-1D0BB20FC0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2564" y="3127906"/>
            <a:ext cx="2483815" cy="3725722"/>
          </a:xfrm>
          <a:prstGeom prst="rect">
            <a:avLst/>
          </a:prstGeom>
        </p:spPr>
      </p:pic>
      <p:pic>
        <p:nvPicPr>
          <p:cNvPr id="14" name="Picture 13" descr="A person hugging a child&#10;&#10;Description automatically generated with low confidence">
            <a:extLst>
              <a:ext uri="{FF2B5EF4-FFF2-40B4-BE49-F238E27FC236}">
                <a16:creationId xmlns:a16="http://schemas.microsoft.com/office/drawing/2014/main" id="{4A0405F0-A410-4D1C-A188-A57E09DBC956}"/>
              </a:ext>
            </a:extLst>
          </p:cNvPr>
          <p:cNvPicPr>
            <a:picLocks noChangeAspect="1"/>
          </p:cNvPicPr>
          <p:nvPr/>
        </p:nvPicPr>
        <p:blipFill rotWithShape="1">
          <a:blip r:embed="rId12">
            <a:extLst>
              <a:ext uri="{28A0092B-C50C-407E-A947-70E740481C1C}">
                <a14:useLocalDpi xmlns:a14="http://schemas.microsoft.com/office/drawing/2010/main" val="0"/>
              </a:ext>
            </a:extLst>
          </a:blip>
          <a:srcRect r="21301"/>
          <a:stretch/>
        </p:blipFill>
        <p:spPr>
          <a:xfrm>
            <a:off x="7586379" y="3127906"/>
            <a:ext cx="4605621" cy="3892296"/>
          </a:xfrm>
          <a:prstGeom prst="rect">
            <a:avLst/>
          </a:prstGeom>
        </p:spPr>
      </p:pic>
      <p:sp>
        <p:nvSpPr>
          <p:cNvPr id="12" name="TextBox 11">
            <a:extLst>
              <a:ext uri="{FF2B5EF4-FFF2-40B4-BE49-F238E27FC236}">
                <a16:creationId xmlns:a16="http://schemas.microsoft.com/office/drawing/2014/main" id="{577A4A2A-5E94-48CE-9099-482086B160E3}"/>
              </a:ext>
            </a:extLst>
          </p:cNvPr>
          <p:cNvSpPr txBox="1"/>
          <p:nvPr/>
        </p:nvSpPr>
        <p:spPr>
          <a:xfrm>
            <a:off x="5063984" y="308136"/>
            <a:ext cx="3557961" cy="276999"/>
          </a:xfrm>
          <a:prstGeom prst="rect">
            <a:avLst/>
          </a:prstGeom>
          <a:noFill/>
        </p:spPr>
        <p:txBody>
          <a:bodyPr wrap="square">
            <a:spAutoFit/>
          </a:bodyPr>
          <a:lstStyle/>
          <a:p>
            <a:r>
              <a:rPr kumimoji="0" lang="en-GB" sz="1200" b="0" i="0" u="none" strike="noStrike" kern="1200" cap="none" spc="0" normalizeH="0" baseline="0" noProof="0" dirty="0">
                <a:ln>
                  <a:noFill/>
                </a:ln>
                <a:solidFill>
                  <a:schemeClr val="bg1"/>
                </a:solidFill>
                <a:effectLst/>
                <a:uLnTx/>
                <a:uFillTx/>
                <a:latin typeface="Century Gothic" panose="020B0502020202020204" pitchFamily="34" charset="0"/>
              </a:rPr>
              <a:t>David </a:t>
            </a:r>
            <a:r>
              <a:rPr kumimoji="0" lang="en-GB" sz="1200" b="0" i="0" u="none" strike="noStrike" kern="1200" cap="none" spc="0" normalizeH="0" baseline="0" noProof="0" dirty="0" err="1">
                <a:ln>
                  <a:noFill/>
                </a:ln>
                <a:solidFill>
                  <a:schemeClr val="bg1"/>
                </a:solidFill>
                <a:effectLst/>
                <a:uLnTx/>
                <a:uFillTx/>
                <a:latin typeface="Century Gothic" panose="020B0502020202020204" pitchFamily="34" charset="0"/>
              </a:rPr>
              <a:t>Rochkind</a:t>
            </a:r>
            <a:r>
              <a:rPr kumimoji="0" lang="en-GB" sz="1200" b="0" i="0" u="none" strike="noStrike" kern="1200" cap="none" spc="0" normalizeH="0" baseline="0" noProof="0" dirty="0">
                <a:ln>
                  <a:noFill/>
                </a:ln>
                <a:solidFill>
                  <a:schemeClr val="bg1"/>
                </a:solidFill>
                <a:effectLst/>
                <a:uLnTx/>
                <a:uFillTx/>
                <a:latin typeface="Century Gothic" panose="020B0502020202020204" pitchFamily="34" charset="0"/>
              </a:rPr>
              <a:t>, USAID</a:t>
            </a:r>
            <a:endParaRPr lang="en-GB"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F5C4E0B4-4B5B-4DA8-AB0F-BBEE9D5817E4}"/>
              </a:ext>
            </a:extLst>
          </p:cNvPr>
          <p:cNvSpPr txBox="1"/>
          <p:nvPr/>
        </p:nvSpPr>
        <p:spPr>
          <a:xfrm>
            <a:off x="5102564" y="2640477"/>
            <a:ext cx="7089436" cy="1056904"/>
          </a:xfrm>
          <a:prstGeom prst="rect">
            <a:avLst/>
          </a:prstGeom>
          <a:solidFill>
            <a:schemeClr val="bg1"/>
          </a:solidFill>
        </p:spPr>
        <p:txBody>
          <a:bodyPr wrap="square" rtlCol="0">
            <a:spAutoFit/>
          </a:bodyPr>
          <a:lstStyle/>
          <a:p>
            <a:endParaRPr lang="en-GB" dirty="0"/>
          </a:p>
        </p:txBody>
      </p:sp>
      <p:sp>
        <p:nvSpPr>
          <p:cNvPr id="17" name="TextBox 16">
            <a:extLst>
              <a:ext uri="{FF2B5EF4-FFF2-40B4-BE49-F238E27FC236}">
                <a16:creationId xmlns:a16="http://schemas.microsoft.com/office/drawing/2014/main" id="{2BF31FEA-C6A5-499D-ACB2-8A111523AD5F}"/>
              </a:ext>
            </a:extLst>
          </p:cNvPr>
          <p:cNvSpPr txBox="1"/>
          <p:nvPr/>
        </p:nvSpPr>
        <p:spPr>
          <a:xfrm>
            <a:off x="5234852" y="2742086"/>
            <a:ext cx="669113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text is mostly about:</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	Sundays    |    Mothers’ Day    | Fathers’ Day</a:t>
            </a:r>
          </a:p>
        </p:txBody>
      </p:sp>
      <p:sp>
        <p:nvSpPr>
          <p:cNvPr id="18" name="Rectangle: Rounded Corners 17">
            <a:extLst>
              <a:ext uri="{FF2B5EF4-FFF2-40B4-BE49-F238E27FC236}">
                <a16:creationId xmlns:a16="http://schemas.microsoft.com/office/drawing/2014/main" id="{109858AD-ACC6-492D-A8DD-AE7367E79E2F}"/>
              </a:ext>
            </a:extLst>
          </p:cNvPr>
          <p:cNvSpPr/>
          <p:nvPr/>
        </p:nvSpPr>
        <p:spPr>
          <a:xfrm>
            <a:off x="7837714" y="3058744"/>
            <a:ext cx="1954759"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460AC56E-165C-4BA8-8A07-EDD636928F8F}"/>
              </a:ext>
            </a:extLst>
          </p:cNvPr>
          <p:cNvSpPr txBox="1"/>
          <p:nvPr/>
        </p:nvSpPr>
        <p:spPr>
          <a:xfrm>
            <a:off x="5196658" y="2825373"/>
            <a:ext cx="6807204" cy="707886"/>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In France this day is celebrated on the last Sunday in:</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	March    |    April    |   May</a:t>
            </a:r>
          </a:p>
        </p:txBody>
      </p:sp>
      <p:sp>
        <p:nvSpPr>
          <p:cNvPr id="25" name="Rectangle: Rounded Corners 24">
            <a:extLst>
              <a:ext uri="{FF2B5EF4-FFF2-40B4-BE49-F238E27FC236}">
                <a16:creationId xmlns:a16="http://schemas.microsoft.com/office/drawing/2014/main" id="{690EDC70-9EBD-4724-AC79-8C65E8C9DF0B}"/>
              </a:ext>
            </a:extLst>
          </p:cNvPr>
          <p:cNvSpPr/>
          <p:nvPr/>
        </p:nvSpPr>
        <p:spPr>
          <a:xfrm>
            <a:off x="8759704" y="3166597"/>
            <a:ext cx="833215"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43B63FB1-3434-42F8-841B-9BEE4AB5A1FD}"/>
              </a:ext>
            </a:extLst>
          </p:cNvPr>
          <p:cNvSpPr txBox="1"/>
          <p:nvPr/>
        </p:nvSpPr>
        <p:spPr>
          <a:xfrm>
            <a:off x="5198814" y="2797499"/>
            <a:ext cx="6691130"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What is different about Mothers’ Day in Canada?</a:t>
            </a:r>
          </a:p>
        </p:txBody>
      </p:sp>
      <p:sp>
        <p:nvSpPr>
          <p:cNvPr id="27" name="TextBox 26">
            <a:extLst>
              <a:ext uri="{FF2B5EF4-FFF2-40B4-BE49-F238E27FC236}">
                <a16:creationId xmlns:a16="http://schemas.microsoft.com/office/drawing/2014/main" id="{ACBE790E-86B6-47D7-9AD5-32E718CEAD15}"/>
              </a:ext>
            </a:extLst>
          </p:cNvPr>
          <p:cNvSpPr txBox="1"/>
          <p:nvPr/>
        </p:nvSpPr>
        <p:spPr>
          <a:xfrm>
            <a:off x="5196656" y="3143712"/>
            <a:ext cx="6691130" cy="400110"/>
          </a:xfrm>
          <a:prstGeom prst="rect">
            <a:avLst/>
          </a:prstGeom>
          <a:solidFill>
            <a:schemeClr val="bg1"/>
          </a:solidFill>
        </p:spPr>
        <p:txBody>
          <a:bodyPr wrap="square" rtlCol="0">
            <a:spAutoFit/>
          </a:bodyPr>
          <a:lstStyle/>
          <a:p>
            <a:r>
              <a:rPr lang="en-GB" sz="2000" b="1" dirty="0">
                <a:solidFill>
                  <a:srgbClr val="92D050"/>
                </a:solidFill>
                <a:latin typeface="Century Gothic" panose="020B0502020202020204" pitchFamily="34" charset="0"/>
              </a:rPr>
              <a:t>It’s on the 2</a:t>
            </a:r>
            <a:r>
              <a:rPr lang="en-GB" sz="2000" b="1" baseline="30000" dirty="0">
                <a:solidFill>
                  <a:srgbClr val="92D050"/>
                </a:solidFill>
                <a:latin typeface="Century Gothic" panose="020B0502020202020204" pitchFamily="34" charset="0"/>
              </a:rPr>
              <a:t>nd</a:t>
            </a:r>
            <a:r>
              <a:rPr lang="en-GB" sz="2000" b="1" dirty="0">
                <a:solidFill>
                  <a:srgbClr val="92D050"/>
                </a:solidFill>
                <a:latin typeface="Century Gothic" panose="020B0502020202020204" pitchFamily="34" charset="0"/>
              </a:rPr>
              <a:t> Sunday in May.</a:t>
            </a:r>
          </a:p>
        </p:txBody>
      </p:sp>
      <p:sp>
        <p:nvSpPr>
          <p:cNvPr id="28" name="TextBox 27">
            <a:extLst>
              <a:ext uri="{FF2B5EF4-FFF2-40B4-BE49-F238E27FC236}">
                <a16:creationId xmlns:a16="http://schemas.microsoft.com/office/drawing/2014/main" id="{0FE8520E-92CB-40CA-A330-EECDA2CC8454}"/>
              </a:ext>
            </a:extLst>
          </p:cNvPr>
          <p:cNvSpPr txBox="1"/>
          <p:nvPr/>
        </p:nvSpPr>
        <p:spPr>
          <a:xfrm>
            <a:off x="5156972" y="2779206"/>
            <a:ext cx="6691130"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What is the aim of the day?</a:t>
            </a:r>
          </a:p>
        </p:txBody>
      </p:sp>
      <p:sp>
        <p:nvSpPr>
          <p:cNvPr id="30" name="TextBox 29">
            <a:extLst>
              <a:ext uri="{FF2B5EF4-FFF2-40B4-BE49-F238E27FC236}">
                <a16:creationId xmlns:a16="http://schemas.microsoft.com/office/drawing/2014/main" id="{A4793C55-046B-48FD-BA9E-08B9F9B47ED3}"/>
              </a:ext>
            </a:extLst>
          </p:cNvPr>
          <p:cNvSpPr txBox="1"/>
          <p:nvPr/>
        </p:nvSpPr>
        <p:spPr>
          <a:xfrm>
            <a:off x="5219660" y="3153636"/>
            <a:ext cx="6691130" cy="400110"/>
          </a:xfrm>
          <a:prstGeom prst="rect">
            <a:avLst/>
          </a:prstGeom>
          <a:solidFill>
            <a:schemeClr val="bg1"/>
          </a:solidFill>
        </p:spPr>
        <p:txBody>
          <a:bodyPr wrap="square" rtlCol="0">
            <a:spAutoFit/>
          </a:bodyPr>
          <a:lstStyle/>
          <a:p>
            <a:r>
              <a:rPr lang="en-GB" sz="2000" b="1" dirty="0">
                <a:solidFill>
                  <a:srgbClr val="92D050"/>
                </a:solidFill>
                <a:latin typeface="Century Gothic" panose="020B0502020202020204" pitchFamily="34" charset="0"/>
              </a:rPr>
              <a:t>To honour mums.</a:t>
            </a:r>
          </a:p>
        </p:txBody>
      </p:sp>
      <p:sp>
        <p:nvSpPr>
          <p:cNvPr id="31" name="TextBox 30">
            <a:extLst>
              <a:ext uri="{FF2B5EF4-FFF2-40B4-BE49-F238E27FC236}">
                <a16:creationId xmlns:a16="http://schemas.microsoft.com/office/drawing/2014/main" id="{14A014C4-5F2D-4742-B2CC-7291BCF4FF82}"/>
              </a:ext>
            </a:extLst>
          </p:cNvPr>
          <p:cNvSpPr txBox="1"/>
          <p:nvPr/>
        </p:nvSpPr>
        <p:spPr>
          <a:xfrm>
            <a:off x="5126588" y="2766487"/>
            <a:ext cx="6691130"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What do children typically do for this day?</a:t>
            </a:r>
          </a:p>
        </p:txBody>
      </p:sp>
      <p:sp>
        <p:nvSpPr>
          <p:cNvPr id="33" name="TextBox 32">
            <a:extLst>
              <a:ext uri="{FF2B5EF4-FFF2-40B4-BE49-F238E27FC236}">
                <a16:creationId xmlns:a16="http://schemas.microsoft.com/office/drawing/2014/main" id="{CBBCDDEB-C80F-46E2-9BCA-D9A95DC5924D}"/>
              </a:ext>
            </a:extLst>
          </p:cNvPr>
          <p:cNvSpPr txBox="1"/>
          <p:nvPr/>
        </p:nvSpPr>
        <p:spPr>
          <a:xfrm>
            <a:off x="5204468" y="3159493"/>
            <a:ext cx="6691130" cy="400110"/>
          </a:xfrm>
          <a:prstGeom prst="rect">
            <a:avLst/>
          </a:prstGeom>
          <a:solidFill>
            <a:schemeClr val="bg1"/>
          </a:solidFill>
        </p:spPr>
        <p:txBody>
          <a:bodyPr wrap="square" rtlCol="0">
            <a:spAutoFit/>
          </a:bodyPr>
          <a:lstStyle/>
          <a:p>
            <a:r>
              <a:rPr lang="en-GB" sz="2000" b="1" dirty="0">
                <a:solidFill>
                  <a:srgbClr val="92D050"/>
                </a:solidFill>
                <a:latin typeface="Century Gothic" panose="020B0502020202020204" pitchFamily="34" charset="0"/>
              </a:rPr>
              <a:t>They prepare a small present at school.</a:t>
            </a:r>
          </a:p>
        </p:txBody>
      </p:sp>
      <p:sp>
        <p:nvSpPr>
          <p:cNvPr id="34" name="TextBox 33">
            <a:extLst>
              <a:ext uri="{FF2B5EF4-FFF2-40B4-BE49-F238E27FC236}">
                <a16:creationId xmlns:a16="http://schemas.microsoft.com/office/drawing/2014/main" id="{A873794B-0007-4AA5-B237-FFE4059925F0}"/>
              </a:ext>
            </a:extLst>
          </p:cNvPr>
          <p:cNvSpPr txBox="1"/>
          <p:nvPr/>
        </p:nvSpPr>
        <p:spPr>
          <a:xfrm>
            <a:off x="5094752" y="2805469"/>
            <a:ext cx="6691130"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When is Mothers’ Day in England?</a:t>
            </a:r>
          </a:p>
        </p:txBody>
      </p:sp>
      <p:sp>
        <p:nvSpPr>
          <p:cNvPr id="35" name="TextBox 34">
            <a:extLst>
              <a:ext uri="{FF2B5EF4-FFF2-40B4-BE49-F238E27FC236}">
                <a16:creationId xmlns:a16="http://schemas.microsoft.com/office/drawing/2014/main" id="{E8C0ADEC-15EE-4274-83AB-9FB0E727BE48}"/>
              </a:ext>
            </a:extLst>
          </p:cNvPr>
          <p:cNvSpPr txBox="1"/>
          <p:nvPr/>
        </p:nvSpPr>
        <p:spPr>
          <a:xfrm>
            <a:off x="5218640" y="3166597"/>
            <a:ext cx="6927094" cy="400110"/>
          </a:xfrm>
          <a:prstGeom prst="rect">
            <a:avLst/>
          </a:prstGeom>
          <a:solidFill>
            <a:schemeClr val="bg1"/>
          </a:solidFill>
        </p:spPr>
        <p:txBody>
          <a:bodyPr wrap="square" rtlCol="0">
            <a:spAutoFit/>
          </a:bodyPr>
          <a:lstStyle/>
          <a:p>
            <a:r>
              <a:rPr lang="en-GB" sz="2000" b="1" dirty="0">
                <a:solidFill>
                  <a:srgbClr val="92D050"/>
                </a:solidFill>
                <a:latin typeface="Century Gothic" panose="020B0502020202020204" pitchFamily="34" charset="0"/>
              </a:rPr>
              <a:t>The 4</a:t>
            </a:r>
            <a:r>
              <a:rPr lang="en-GB" sz="2000" b="1" baseline="30000" dirty="0">
                <a:solidFill>
                  <a:srgbClr val="92D050"/>
                </a:solidFill>
                <a:latin typeface="Century Gothic" panose="020B0502020202020204" pitchFamily="34" charset="0"/>
              </a:rPr>
              <a:t>th</a:t>
            </a:r>
            <a:r>
              <a:rPr lang="en-GB" sz="2000" b="1" dirty="0">
                <a:solidFill>
                  <a:srgbClr val="92D050"/>
                </a:solidFill>
                <a:latin typeface="Century Gothic" panose="020B0502020202020204" pitchFamily="34" charset="0"/>
              </a:rPr>
              <a:t> Sunday of Lent, exactly 3 weeks before Easter.</a:t>
            </a:r>
          </a:p>
        </p:txBody>
      </p:sp>
      <p:sp>
        <p:nvSpPr>
          <p:cNvPr id="19" name="TextBox 18">
            <a:extLst>
              <a:ext uri="{FF2B5EF4-FFF2-40B4-BE49-F238E27FC236}">
                <a16:creationId xmlns:a16="http://schemas.microsoft.com/office/drawing/2014/main" id="{19CE6922-F1FF-4623-A959-CE3FF33EBFBD}"/>
              </a:ext>
            </a:extLst>
          </p:cNvPr>
          <p:cNvSpPr txBox="1"/>
          <p:nvPr/>
        </p:nvSpPr>
        <p:spPr>
          <a:xfrm>
            <a:off x="83574" y="6057899"/>
            <a:ext cx="2678440"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dernier – last </a:t>
            </a:r>
            <a:r>
              <a:rPr lang="en-GB" sz="2000" dirty="0" err="1">
                <a:latin typeface="Century Gothic" panose="020B0502020202020204" pitchFamily="34" charset="0"/>
              </a:rPr>
              <a:t>deuxième</a:t>
            </a:r>
            <a:r>
              <a:rPr lang="en-GB" sz="2000" dirty="0">
                <a:latin typeface="Century Gothic" panose="020B0502020202020204" pitchFamily="34" charset="0"/>
              </a:rPr>
              <a:t> - second</a:t>
            </a:r>
          </a:p>
        </p:txBody>
      </p:sp>
      <p:sp>
        <p:nvSpPr>
          <p:cNvPr id="32" name="TextBox 31">
            <a:hlinkClick r:id="" action="ppaction://noaction">
              <a:snd r:embed="rId13" name="12.2.wav"/>
            </a:hlinkClick>
            <a:extLst>
              <a:ext uri="{FF2B5EF4-FFF2-40B4-BE49-F238E27FC236}">
                <a16:creationId xmlns:a16="http://schemas.microsoft.com/office/drawing/2014/main" id="{9E0971D0-A2FE-4370-A8FE-A2A92B194802}"/>
              </a:ext>
            </a:extLst>
          </p:cNvPr>
          <p:cNvSpPr txBox="1"/>
          <p:nvPr/>
        </p:nvSpPr>
        <p:spPr>
          <a:xfrm>
            <a:off x="195389" y="3686078"/>
            <a:ext cx="4655840" cy="1569660"/>
          </a:xfrm>
          <a:prstGeom prst="rect">
            <a:avLst/>
          </a:prstGeom>
          <a:solidFill>
            <a:srgbClr val="FEF7E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L’idée est d’honorer les mamans.  Pour un enfant, la tradition est de préparer un petit cadeau à l’école.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01896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7"/>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1"/>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5"/>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animBg="1"/>
      <p:bldP spid="18"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0" grpId="1" animBg="1"/>
      <p:bldP spid="31" grpId="0" animBg="1"/>
      <p:bldP spid="31" grpId="1" animBg="1"/>
      <p:bldP spid="33" grpId="0" animBg="1"/>
      <p:bldP spid="33" grpId="1" animBg="1"/>
      <p:bldP spid="34" grpId="0" animBg="1"/>
      <p:bldP spid="34" grpId="1" animBg="1"/>
      <p:bldP spid="35" grpId="0" animBg="1"/>
      <p:bldP spid="3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Saying ‘it’ in French</a:t>
            </a:r>
          </a:p>
        </p:txBody>
      </p:sp>
      <p:sp>
        <p:nvSpPr>
          <p:cNvPr id="17" name="TextBox 16">
            <a:extLst>
              <a:ext uri="{FF2B5EF4-FFF2-40B4-BE49-F238E27FC236}">
                <a16:creationId xmlns:a16="http://schemas.microsoft.com/office/drawing/2014/main" id="{B4D38324-6363-4A9B-A873-6C859BA3DB68}"/>
              </a:ext>
            </a:extLst>
          </p:cNvPr>
          <p:cNvSpPr txBox="1"/>
          <p:nvPr/>
        </p:nvSpPr>
        <p:spPr>
          <a:xfrm>
            <a:off x="224860" y="189658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Pierre</a:t>
            </a:r>
            <a:r>
              <a:rPr lang="en-GB" sz="2400" dirty="0">
                <a:solidFill>
                  <a:srgbClr val="002060"/>
                </a:solidFill>
                <a:latin typeface="Century Gothic"/>
                <a:ea typeface="Century Gothic"/>
                <a:cs typeface="Century Gothic"/>
                <a:sym typeface="Century Gothic"/>
              </a:rPr>
              <a:t> a un </a:t>
            </a:r>
            <a:r>
              <a:rPr lang="en-GB" sz="2400" dirty="0" err="1">
                <a:solidFill>
                  <a:srgbClr val="002060"/>
                </a:solidFill>
                <a:latin typeface="Century Gothic"/>
                <a:ea typeface="Century Gothic"/>
                <a:cs typeface="Century Gothic"/>
                <a:sym typeface="Century Gothic"/>
              </a:rPr>
              <a:t>cadeau</a:t>
            </a:r>
            <a:r>
              <a:rPr lang="en-GB" sz="2400" dirty="0">
                <a:solidFill>
                  <a:srgbClr val="002060"/>
                </a:solidFill>
                <a:latin typeface="Century Gothic"/>
                <a:ea typeface="Century Gothic"/>
                <a:cs typeface="Century Gothic"/>
                <a:sym typeface="Century Gothic"/>
              </a:rPr>
              <a: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19" name="TextBox 18">
            <a:extLst>
              <a:ext uri="{FF2B5EF4-FFF2-40B4-BE49-F238E27FC236}">
                <a16:creationId xmlns:a16="http://schemas.microsoft.com/office/drawing/2014/main" id="{2CE3B5A4-4634-490E-87F0-5AD9D6A6624C}"/>
              </a:ext>
            </a:extLst>
          </p:cNvPr>
          <p:cNvSpPr txBox="1"/>
          <p:nvPr/>
        </p:nvSpPr>
        <p:spPr>
          <a:xfrm>
            <a:off x="204236" y="1044136"/>
            <a:ext cx="1193209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a:t>
            </a:r>
            <a:r>
              <a:rPr lang="en-GB" sz="2400" dirty="0">
                <a:solidFill>
                  <a:srgbClr val="002060"/>
                </a:solidFill>
                <a:latin typeface="Century Gothic" panose="020B0502020202020204" pitchFamily="34" charset="0"/>
              </a:rPr>
              <a:t>to say ‘he’ and ‘she’ in French we say ‘</a:t>
            </a:r>
            <a:r>
              <a:rPr lang="en-GB" sz="2400" b="1" dirty="0">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and ‘</a:t>
            </a:r>
            <a:r>
              <a:rPr lang="en-GB" sz="2400" b="1"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5F6336D-189A-4095-B57F-729B8BD9FEC6}"/>
              </a:ext>
            </a:extLst>
          </p:cNvPr>
          <p:cNvSpPr txBox="1"/>
          <p:nvPr/>
        </p:nvSpPr>
        <p:spPr>
          <a:xfrm>
            <a:off x="4639769" y="1896583"/>
            <a:ext cx="5580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Il </a:t>
            </a:r>
            <a:r>
              <a:rPr lang="en-GB" sz="2400" dirty="0">
                <a:solidFill>
                  <a:srgbClr val="002060"/>
                </a:solidFill>
                <a:latin typeface="Century Gothic"/>
                <a:ea typeface="Century Gothic"/>
                <a:cs typeface="Century Gothic"/>
                <a:sym typeface="Century Gothic"/>
              </a:rPr>
              <a:t>a un </a:t>
            </a:r>
            <a:r>
              <a:rPr lang="en-GB" sz="2400" dirty="0" err="1">
                <a:solidFill>
                  <a:srgbClr val="002060"/>
                </a:solidFill>
                <a:latin typeface="Century Gothic"/>
                <a:ea typeface="Century Gothic"/>
                <a:cs typeface="Century Gothic"/>
                <a:sym typeface="Century Gothic"/>
              </a:rPr>
              <a:t>cadeau</a:t>
            </a:r>
            <a:r>
              <a:rPr lang="en-GB" sz="2400" dirty="0">
                <a:solidFill>
                  <a:srgbClr val="002060"/>
                </a:solidFill>
                <a:latin typeface="Century Gothic"/>
                <a:ea typeface="Century Gothic"/>
                <a:cs typeface="Century Gothic"/>
                <a:sym typeface="Century Gothic"/>
              </a:rPr>
              <a: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29CBFFC-97A0-4234-9636-F89AEB29803F}"/>
              </a:ext>
            </a:extLst>
          </p:cNvPr>
          <p:cNvSpPr txBox="1"/>
          <p:nvPr/>
        </p:nvSpPr>
        <p:spPr>
          <a:xfrm>
            <a:off x="306190" y="2780495"/>
            <a:ext cx="1193209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a:t>
            </a: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and ‘</a:t>
            </a:r>
            <a:r>
              <a:rPr lang="en-GB" sz="2400" b="1"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to mean ‘it’: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0D4D4105-2F5C-4BFB-AC98-57622B15E968}"/>
              </a:ext>
            </a:extLst>
          </p:cNvPr>
          <p:cNvSpPr txBox="1"/>
          <p:nvPr/>
        </p:nvSpPr>
        <p:spPr>
          <a:xfrm>
            <a:off x="306190" y="3292410"/>
            <a:ext cx="1193209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use </a:t>
            </a: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for masculine nouns and ‘</a:t>
            </a:r>
            <a:r>
              <a:rPr lang="en-GB" sz="2400" b="1"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for feminine nouns: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FC7DF32C-060F-41EF-8BA7-0358E7F5EB30}"/>
              </a:ext>
            </a:extLst>
          </p:cNvPr>
          <p:cNvSpPr txBox="1"/>
          <p:nvPr/>
        </p:nvSpPr>
        <p:spPr>
          <a:xfrm>
            <a:off x="7866958" y="1883998"/>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He</a:t>
            </a:r>
            <a:r>
              <a:rPr lang="en-GB" sz="2400" dirty="0">
                <a:solidFill>
                  <a:srgbClr val="002060"/>
                </a:solidFill>
                <a:latin typeface="Century Gothic"/>
                <a:ea typeface="Century Gothic"/>
                <a:cs typeface="Century Gothic"/>
                <a:sym typeface="Century Gothic"/>
              </a:rPr>
              <a:t> has a present.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B4EF66-8FB0-402B-B003-B69EB717F53C}"/>
              </a:ext>
            </a:extLst>
          </p:cNvPr>
          <p:cNvSpPr txBox="1"/>
          <p:nvPr/>
        </p:nvSpPr>
        <p:spPr>
          <a:xfrm>
            <a:off x="380081" y="446044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Le </a:t>
            </a:r>
            <a:r>
              <a:rPr lang="en-GB" sz="2400" b="1" dirty="0" err="1">
                <a:solidFill>
                  <a:srgbClr val="002060"/>
                </a:solidFill>
                <a:latin typeface="Century Gothic"/>
                <a:ea typeface="Century Gothic"/>
                <a:cs typeface="Century Gothic"/>
                <a:sym typeface="Century Gothic"/>
              </a:rPr>
              <a:t>cadeau</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est</a:t>
            </a:r>
            <a:r>
              <a:rPr lang="en-GB" sz="2400" dirty="0">
                <a:solidFill>
                  <a:srgbClr val="002060"/>
                </a:solidFill>
                <a:latin typeface="Century Gothic"/>
                <a:ea typeface="Century Gothic"/>
                <a:cs typeface="Century Gothic"/>
                <a:sym typeface="Century Gothic"/>
              </a:rPr>
              <a:t> petit.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F5E2FEA-FD32-4AC9-A427-244BECBB06B4}"/>
              </a:ext>
            </a:extLst>
          </p:cNvPr>
          <p:cNvSpPr txBox="1"/>
          <p:nvPr/>
        </p:nvSpPr>
        <p:spPr>
          <a:xfrm>
            <a:off x="4748196" y="4460442"/>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Il</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est</a:t>
            </a:r>
            <a:r>
              <a:rPr lang="en-GB" sz="2400" dirty="0">
                <a:solidFill>
                  <a:srgbClr val="002060"/>
                </a:solidFill>
                <a:latin typeface="Century Gothic"/>
                <a:ea typeface="Century Gothic"/>
                <a:cs typeface="Century Gothic"/>
                <a:sym typeface="Century Gothic"/>
              </a:rPr>
              <a:t> petit.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C463EEA-A4A6-467C-8434-AEC00687FA2C}"/>
              </a:ext>
            </a:extLst>
          </p:cNvPr>
          <p:cNvSpPr txBox="1"/>
          <p:nvPr/>
        </p:nvSpPr>
        <p:spPr>
          <a:xfrm>
            <a:off x="380081" y="539764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La </a:t>
            </a:r>
            <a:r>
              <a:rPr lang="en-GB" sz="2400" b="1" dirty="0" err="1">
                <a:solidFill>
                  <a:srgbClr val="002060"/>
                </a:solidFill>
                <a:latin typeface="Century Gothic"/>
                <a:ea typeface="Century Gothic"/>
                <a:cs typeface="Century Gothic"/>
                <a:sym typeface="Century Gothic"/>
              </a:rPr>
              <a:t>peluche</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est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grande</a:t>
            </a:r>
            <a:r>
              <a:rPr lang="en-GB" sz="2400" dirty="0">
                <a:solidFill>
                  <a:srgbClr val="002060"/>
                </a:solidFill>
                <a:latin typeface="Century Gothic"/>
                <a:ea typeface="Century Gothic"/>
                <a:cs typeface="Century Gothic"/>
                <a:sym typeface="Century Gothic"/>
              </a:rPr>
              <a: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1134D85-6D4C-41DD-9D26-8078EEC8C433}"/>
              </a:ext>
            </a:extLst>
          </p:cNvPr>
          <p:cNvSpPr txBox="1"/>
          <p:nvPr/>
        </p:nvSpPr>
        <p:spPr>
          <a:xfrm>
            <a:off x="4883169" y="5378200"/>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Elle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est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grande</a:t>
            </a:r>
            <a:r>
              <a:rPr lang="en-GB" sz="2400" dirty="0">
                <a:solidFill>
                  <a:srgbClr val="002060"/>
                </a:solidFill>
                <a:latin typeface="Century Gothic"/>
                <a:ea typeface="Century Gothic"/>
                <a:cs typeface="Century Gothic"/>
                <a:sym typeface="Century Gothic"/>
              </a:rPr>
              <a: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6" name="Google Shape;183;p8">
            <a:extLst>
              <a:ext uri="{FF2B5EF4-FFF2-40B4-BE49-F238E27FC236}">
                <a16:creationId xmlns:a16="http://schemas.microsoft.com/office/drawing/2014/main" id="{316DB217-F09B-4234-8F1F-BBBC4ADECC46}"/>
              </a:ext>
            </a:extLst>
          </p:cNvPr>
          <p:cNvPicPr preferRelativeResize="0"/>
          <p:nvPr/>
        </p:nvPicPr>
        <p:blipFill rotWithShape="1">
          <a:blip r:embed="rId10">
            <a:alphaModFix/>
          </a:blip>
          <a:srcRect/>
          <a:stretch/>
        </p:blipFill>
        <p:spPr>
          <a:xfrm>
            <a:off x="7430180" y="1802967"/>
            <a:ext cx="436778" cy="594699"/>
          </a:xfrm>
          <a:prstGeom prst="rect">
            <a:avLst/>
          </a:prstGeom>
          <a:noFill/>
          <a:ln>
            <a:noFill/>
          </a:ln>
        </p:spPr>
      </p:pic>
      <p:pic>
        <p:nvPicPr>
          <p:cNvPr id="4" name="Graphic 3" descr="Arrow Right with solid fill">
            <a:extLst>
              <a:ext uri="{FF2B5EF4-FFF2-40B4-BE49-F238E27FC236}">
                <a16:creationId xmlns:a16="http://schemas.microsoft.com/office/drawing/2014/main" id="{7A7D22BF-0A13-400F-B2AD-E2470BC0ACA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96920" y="1677126"/>
            <a:ext cx="824460" cy="914400"/>
          </a:xfrm>
          <a:prstGeom prst="rect">
            <a:avLst/>
          </a:prstGeom>
        </p:spPr>
      </p:pic>
      <p:pic>
        <p:nvPicPr>
          <p:cNvPr id="20" name="Graphic 19" descr="Arrow Right with solid fill">
            <a:extLst>
              <a:ext uri="{FF2B5EF4-FFF2-40B4-BE49-F238E27FC236}">
                <a16:creationId xmlns:a16="http://schemas.microsoft.com/office/drawing/2014/main" id="{C39E1717-5329-476A-AE08-782D797747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14825" y="4266474"/>
            <a:ext cx="824460" cy="914400"/>
          </a:xfrm>
          <a:prstGeom prst="rect">
            <a:avLst/>
          </a:prstGeom>
        </p:spPr>
      </p:pic>
      <p:sp>
        <p:nvSpPr>
          <p:cNvPr id="21" name="TextBox 20">
            <a:extLst>
              <a:ext uri="{FF2B5EF4-FFF2-40B4-BE49-F238E27FC236}">
                <a16:creationId xmlns:a16="http://schemas.microsoft.com/office/drawing/2014/main" id="{8EE72398-DFDC-4372-A132-8233486515D7}"/>
              </a:ext>
            </a:extLst>
          </p:cNvPr>
          <p:cNvSpPr txBox="1"/>
          <p:nvPr/>
        </p:nvSpPr>
        <p:spPr>
          <a:xfrm>
            <a:off x="7134938" y="4460442"/>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It</a:t>
            </a:r>
            <a:r>
              <a:rPr lang="en-GB" sz="2400" dirty="0">
                <a:solidFill>
                  <a:srgbClr val="002060"/>
                </a:solidFill>
                <a:latin typeface="Century Gothic"/>
                <a:ea typeface="Century Gothic"/>
                <a:cs typeface="Century Gothic"/>
                <a:sym typeface="Century Gothic"/>
              </a:rPr>
              <a:t> is small.</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3" name="Google Shape;183;p8">
            <a:extLst>
              <a:ext uri="{FF2B5EF4-FFF2-40B4-BE49-F238E27FC236}">
                <a16:creationId xmlns:a16="http://schemas.microsoft.com/office/drawing/2014/main" id="{087FA996-906A-482F-8C49-42E6291A0A31}"/>
              </a:ext>
            </a:extLst>
          </p:cNvPr>
          <p:cNvPicPr preferRelativeResize="0"/>
          <p:nvPr/>
        </p:nvPicPr>
        <p:blipFill rotWithShape="1">
          <a:blip r:embed="rId10">
            <a:alphaModFix/>
          </a:blip>
          <a:srcRect/>
          <a:stretch/>
        </p:blipFill>
        <p:spPr>
          <a:xfrm>
            <a:off x="6698160" y="4379411"/>
            <a:ext cx="436778" cy="594699"/>
          </a:xfrm>
          <a:prstGeom prst="rect">
            <a:avLst/>
          </a:prstGeom>
          <a:noFill/>
          <a:ln>
            <a:noFill/>
          </a:ln>
        </p:spPr>
      </p:pic>
      <p:pic>
        <p:nvPicPr>
          <p:cNvPr id="24" name="Graphic 23" descr="Arrow Right with solid fill">
            <a:extLst>
              <a:ext uri="{FF2B5EF4-FFF2-40B4-BE49-F238E27FC236}">
                <a16:creationId xmlns:a16="http://schemas.microsoft.com/office/drawing/2014/main" id="{4C74EB4F-2448-4C16-9397-8A568BA67E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27055" y="5180874"/>
            <a:ext cx="824460" cy="914400"/>
          </a:xfrm>
          <a:prstGeom prst="rect">
            <a:avLst/>
          </a:prstGeom>
        </p:spPr>
      </p:pic>
      <p:sp>
        <p:nvSpPr>
          <p:cNvPr id="26" name="TextBox 25">
            <a:extLst>
              <a:ext uri="{FF2B5EF4-FFF2-40B4-BE49-F238E27FC236}">
                <a16:creationId xmlns:a16="http://schemas.microsoft.com/office/drawing/2014/main" id="{8F40A9E7-B730-4E39-8DD3-B179B51C6A03}"/>
              </a:ext>
            </a:extLst>
          </p:cNvPr>
          <p:cNvSpPr txBox="1"/>
          <p:nvPr/>
        </p:nvSpPr>
        <p:spPr>
          <a:xfrm>
            <a:off x="7861938" y="5352199"/>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It </a:t>
            </a:r>
            <a:r>
              <a:rPr lang="en-GB" sz="2400" dirty="0">
                <a:solidFill>
                  <a:srgbClr val="002060"/>
                </a:solidFill>
                <a:latin typeface="Century Gothic"/>
                <a:ea typeface="Century Gothic"/>
                <a:cs typeface="Century Gothic"/>
                <a:sym typeface="Century Gothic"/>
              </a:rPr>
              <a:t>is big.</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7" name="Google Shape;183;p8">
            <a:extLst>
              <a:ext uri="{FF2B5EF4-FFF2-40B4-BE49-F238E27FC236}">
                <a16:creationId xmlns:a16="http://schemas.microsoft.com/office/drawing/2014/main" id="{4378DA34-D0E4-4A4C-8CA5-7204F90D8CC6}"/>
              </a:ext>
            </a:extLst>
          </p:cNvPr>
          <p:cNvPicPr preferRelativeResize="0"/>
          <p:nvPr/>
        </p:nvPicPr>
        <p:blipFill rotWithShape="1">
          <a:blip r:embed="rId10">
            <a:alphaModFix/>
          </a:blip>
          <a:srcRect/>
          <a:stretch/>
        </p:blipFill>
        <p:spPr>
          <a:xfrm>
            <a:off x="7425160" y="5271168"/>
            <a:ext cx="436778" cy="594699"/>
          </a:xfrm>
          <a:prstGeom prst="rect">
            <a:avLst/>
          </a:prstGeom>
          <a:noFill/>
          <a:ln>
            <a:noFill/>
          </a:ln>
        </p:spPr>
      </p:pic>
      <p:pic>
        <p:nvPicPr>
          <p:cNvPr id="6" name="Picture 5" descr="A picture containing toy, doll&#10;&#10;Description automatically generated">
            <a:extLst>
              <a:ext uri="{FF2B5EF4-FFF2-40B4-BE49-F238E27FC236}">
                <a16:creationId xmlns:a16="http://schemas.microsoft.com/office/drawing/2014/main" id="{9A73ADD2-7765-4E9C-8EBE-EDCACCB97A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17499" y="1775553"/>
            <a:ext cx="1520751" cy="426457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425F342-53ED-4EEA-A086-C160BBA9AE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2901" y="4445927"/>
            <a:ext cx="490912" cy="461666"/>
          </a:xfrm>
          <a:prstGeom prst="rect">
            <a:avLst/>
          </a:prstGeom>
        </p:spPr>
      </p:pic>
      <p:pic>
        <p:nvPicPr>
          <p:cNvPr id="12" name="Picture 11" descr="Shape, circle&#10;&#10;Description automatically generated">
            <a:extLst>
              <a:ext uri="{FF2B5EF4-FFF2-40B4-BE49-F238E27FC236}">
                <a16:creationId xmlns:a16="http://schemas.microsoft.com/office/drawing/2014/main" id="{59442B74-8867-49AE-9F21-13017551EEB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44360" y="4943551"/>
            <a:ext cx="1707989" cy="1740626"/>
          </a:xfrm>
          <a:prstGeom prst="rect">
            <a:avLst/>
          </a:prstGeom>
        </p:spPr>
      </p:pic>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2.1.wav"/>
                                        </p:tgtEl>
                                      </p:cMediaNode>
                                    </p:audio>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g2.2.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0">
                                            <p:txEl>
                                              <p:pRg st="0" end="0"/>
                                            </p:txEl>
                                          </p:spTgt>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g2.3.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g2.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2">
                                            <p:txEl>
                                              <p:pRg st="0" end="0"/>
                                            </p:txEl>
                                          </p:spTgt>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g2.5.wav"/>
                                        </p:tgtEl>
                                      </p:cMediaNode>
                                    </p:audio>
                                  </p:sub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3">
                                            <p:txEl>
                                              <p:pRg st="0" end="0"/>
                                            </p:txEl>
                                          </p:spTgt>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8" name="g2.6.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6">
                                            <p:txEl>
                                              <p:pRg st="0" end="0"/>
                                            </p:txEl>
                                          </p:spTgt>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What is ‘it’?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18" name="TextBox 17">
            <a:extLst>
              <a:ext uri="{FF2B5EF4-FFF2-40B4-BE49-F238E27FC236}">
                <a16:creationId xmlns:a16="http://schemas.microsoft.com/office/drawing/2014/main" id="{DC00AD70-AC07-4870-93B1-C754040F3303}"/>
              </a:ext>
            </a:extLst>
          </p:cNvPr>
          <p:cNvSpPr txBox="1"/>
          <p:nvPr/>
        </p:nvSpPr>
        <p:spPr>
          <a:xfrm>
            <a:off x="58182" y="51732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word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a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pronoun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This means it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replaces a noun:</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19" name="Content Placeholder 5">
            <a:extLst>
              <a:ext uri="{FF2B5EF4-FFF2-40B4-BE49-F238E27FC236}">
                <a16:creationId xmlns:a16="http://schemas.microsoft.com/office/drawing/2014/main" id="{1CDBC2A1-03EC-4B17-8DC7-478736A659A8}"/>
              </a:ext>
            </a:extLst>
          </p:cNvPr>
          <p:cNvGraphicFramePr>
            <a:graphicFrameLocks/>
          </p:cNvGraphicFramePr>
          <p:nvPr>
            <p:extLst>
              <p:ext uri="{D42A27DB-BD31-4B8C-83A1-F6EECF244321}">
                <p14:modId xmlns:p14="http://schemas.microsoft.com/office/powerpoint/2010/main" val="3442023980"/>
              </p:ext>
            </p:extLst>
          </p:nvPr>
        </p:nvGraphicFramePr>
        <p:xfrm>
          <a:off x="226770" y="1101542"/>
          <a:ext cx="8962948" cy="2072504"/>
        </p:xfrm>
        <a:graphic>
          <a:graphicData uri="http://schemas.openxmlformats.org/drawingml/2006/table">
            <a:tbl>
              <a:tblPr firstRow="1" bandRow="1">
                <a:tableStyleId>{17292A2E-F333-43FB-9621-5CBBE7FDCDCB}</a:tableStyleId>
              </a:tblPr>
              <a:tblGrid>
                <a:gridCol w="297135">
                  <a:extLst>
                    <a:ext uri="{9D8B030D-6E8A-4147-A177-3AD203B41FA5}">
                      <a16:colId xmlns:a16="http://schemas.microsoft.com/office/drawing/2014/main" val="65936079"/>
                    </a:ext>
                  </a:extLst>
                </a:gridCol>
                <a:gridCol w="3547925">
                  <a:extLst>
                    <a:ext uri="{9D8B030D-6E8A-4147-A177-3AD203B41FA5}">
                      <a16:colId xmlns:a16="http://schemas.microsoft.com/office/drawing/2014/main" val="3317005183"/>
                    </a:ext>
                  </a:extLst>
                </a:gridCol>
                <a:gridCol w="2366530">
                  <a:extLst>
                    <a:ext uri="{9D8B030D-6E8A-4147-A177-3AD203B41FA5}">
                      <a16:colId xmlns:a16="http://schemas.microsoft.com/office/drawing/2014/main" val="3368913051"/>
                    </a:ext>
                  </a:extLst>
                </a:gridCol>
                <a:gridCol w="2751358">
                  <a:extLst>
                    <a:ext uri="{9D8B030D-6E8A-4147-A177-3AD203B41FA5}">
                      <a16:colId xmlns:a16="http://schemas.microsoft.com/office/drawing/2014/main" val="967805237"/>
                    </a:ext>
                  </a:extLst>
                </a:gridCol>
              </a:tblGrid>
              <a:tr h="278025">
                <a:tc>
                  <a:txBody>
                    <a:bodyPr/>
                    <a:lstStyle/>
                    <a:p>
                      <a:pPr algn="ctr"/>
                      <a:endParaRPr lang="en-GB" sz="2000" b="1" i="0" dirty="0"/>
                    </a:p>
                  </a:txBody>
                  <a:tcPr anchor="ctr">
                    <a:solidFill>
                      <a:srgbClr val="786EB1"/>
                    </a:solidFill>
                  </a:tcPr>
                </a:tc>
                <a:tc>
                  <a:txBody>
                    <a:bodyPr/>
                    <a:lstStyle/>
                    <a:p>
                      <a:pPr algn="l"/>
                      <a:endParaRPr lang="en-GB" sz="2000" i="0" dirty="0">
                        <a:latin typeface="Century Gothic" panose="020B0502020202020204" pitchFamily="34" charset="0"/>
                      </a:endParaRPr>
                    </a:p>
                  </a:txBody>
                  <a:tcPr anchor="ctr">
                    <a:solidFill>
                      <a:srgbClr val="786EB1"/>
                    </a:solidFill>
                  </a:tcPr>
                </a:tc>
                <a:tc>
                  <a:txBody>
                    <a:bodyPr/>
                    <a:lstStyle/>
                    <a:p>
                      <a:pPr algn="ctr"/>
                      <a:r>
                        <a:rPr lang="en-GB" sz="2000" dirty="0"/>
                        <a:t>What is ‘it’ ?</a:t>
                      </a:r>
                      <a:endParaRPr lang="en-GB" sz="2000" i="0" dirty="0">
                        <a:latin typeface="Century Gothic" panose="020B0502020202020204" pitchFamily="34" charset="0"/>
                      </a:endParaRPr>
                    </a:p>
                  </a:txBody>
                  <a:tcPr anchor="ctr">
                    <a:solidFill>
                      <a:srgbClr val="786EB1"/>
                    </a:solidFill>
                  </a:tcPr>
                </a:tc>
                <a:tc>
                  <a:txBody>
                    <a:bodyPr/>
                    <a:lstStyle/>
                    <a:p>
                      <a:pPr algn="l"/>
                      <a:r>
                        <a:rPr lang="en-GB" sz="2000" i="0" dirty="0">
                          <a:latin typeface="Century Gothic" panose="020B0502020202020204" pitchFamily="34" charset="0"/>
                        </a:rPr>
                        <a:t>What is it like?</a:t>
                      </a:r>
                    </a:p>
                  </a:txBody>
                  <a:tcPr anchor="ctr">
                    <a:solidFill>
                      <a:srgbClr val="786EB1"/>
                    </a:solidFill>
                  </a:tcPr>
                </a:tc>
                <a:extLst>
                  <a:ext uri="{0D108BD9-81ED-4DB2-BD59-A6C34878D82A}">
                    <a16:rowId xmlns:a16="http://schemas.microsoft.com/office/drawing/2014/main" val="3585969815"/>
                  </a:ext>
                </a:extLst>
              </a:tr>
              <a:tr h="278025">
                <a:tc>
                  <a:txBody>
                    <a:bodyPr/>
                    <a:lstStyle/>
                    <a:p>
                      <a:pPr algn="ctr"/>
                      <a:r>
                        <a:rPr lang="en-GB" sz="2000" b="1" dirty="0">
                          <a:solidFill>
                            <a:srgbClr val="002060"/>
                          </a:solidFill>
                        </a:rPr>
                        <a:t>1</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The bike is fast.</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bike</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fast.</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20189548"/>
                  </a:ext>
                </a:extLst>
              </a:tr>
              <a:tr h="278025">
                <a:tc>
                  <a:txBody>
                    <a:bodyPr/>
                    <a:lstStyle/>
                    <a:p>
                      <a:pPr algn="ctr"/>
                      <a:r>
                        <a:rPr lang="en-GB" sz="2000" b="1" dirty="0">
                          <a:solidFill>
                            <a:srgbClr val="002060"/>
                          </a:solidFill>
                        </a:rPr>
                        <a:t>2</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The car is slow.</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car</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slow.</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568798639"/>
                  </a:ext>
                </a:extLst>
              </a:tr>
              <a:tr h="441892">
                <a:tc>
                  <a:txBody>
                    <a:bodyPr/>
                    <a:lstStyle/>
                    <a:p>
                      <a:pPr algn="ctr"/>
                      <a:r>
                        <a:rPr lang="en-GB" sz="2000" b="1" dirty="0">
                          <a:solidFill>
                            <a:srgbClr val="002060"/>
                          </a:solidFill>
                        </a:rPr>
                        <a:t>3</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The motorbike is expensive.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motorbike</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expensive.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049515245"/>
                  </a:ext>
                </a:extLst>
              </a:tr>
              <a:tr h="441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4</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The present is green.</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present</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green.</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18049299"/>
                  </a:ext>
                </a:extLst>
              </a:tr>
            </a:tbl>
          </a:graphicData>
        </a:graphic>
      </p:graphicFrame>
      <p:sp>
        <p:nvSpPr>
          <p:cNvPr id="20" name="Speech Bubble: Rectangle with Corners Rounded 19">
            <a:extLst>
              <a:ext uri="{FF2B5EF4-FFF2-40B4-BE49-F238E27FC236}">
                <a16:creationId xmlns:a16="http://schemas.microsoft.com/office/drawing/2014/main" id="{9CADD9EF-0544-429F-8CE2-07D1F38FDC26}"/>
              </a:ext>
            </a:extLst>
          </p:cNvPr>
          <p:cNvSpPr/>
          <p:nvPr/>
        </p:nvSpPr>
        <p:spPr>
          <a:xfrm>
            <a:off x="8715079" y="1721144"/>
            <a:ext cx="2752569" cy="1308471"/>
          </a:xfrm>
          <a:prstGeom prst="wedgeRoundRectCallout">
            <a:avLst>
              <a:gd name="adj1" fmla="val -64829"/>
              <a:gd name="adj2" fmla="val -212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there is only one word for it, no matter which noun it replaces.</a:t>
            </a:r>
          </a:p>
        </p:txBody>
      </p:sp>
      <p:graphicFrame>
        <p:nvGraphicFramePr>
          <p:cNvPr id="21" name="Content Placeholder 5">
            <a:extLst>
              <a:ext uri="{FF2B5EF4-FFF2-40B4-BE49-F238E27FC236}">
                <a16:creationId xmlns:a16="http://schemas.microsoft.com/office/drawing/2014/main" id="{F754DF4A-26B3-4672-96AF-FB88E4C034DD}"/>
              </a:ext>
            </a:extLst>
          </p:cNvPr>
          <p:cNvGraphicFramePr>
            <a:graphicFrameLocks/>
          </p:cNvGraphicFramePr>
          <p:nvPr>
            <p:extLst>
              <p:ext uri="{D42A27DB-BD31-4B8C-83A1-F6EECF244321}">
                <p14:modId xmlns:p14="http://schemas.microsoft.com/office/powerpoint/2010/main" val="2183205287"/>
              </p:ext>
            </p:extLst>
          </p:nvPr>
        </p:nvGraphicFramePr>
        <p:xfrm>
          <a:off x="259485" y="3927963"/>
          <a:ext cx="8930233" cy="2072504"/>
        </p:xfrm>
        <a:graphic>
          <a:graphicData uri="http://schemas.openxmlformats.org/drawingml/2006/table">
            <a:tbl>
              <a:tblPr firstRow="1" bandRow="1">
                <a:tableStyleId>{17292A2E-F333-43FB-9621-5CBBE7FDCDCB}</a:tableStyleId>
              </a:tblPr>
              <a:tblGrid>
                <a:gridCol w="296051">
                  <a:extLst>
                    <a:ext uri="{9D8B030D-6E8A-4147-A177-3AD203B41FA5}">
                      <a16:colId xmlns:a16="http://schemas.microsoft.com/office/drawing/2014/main" val="65936079"/>
                    </a:ext>
                  </a:extLst>
                </a:gridCol>
                <a:gridCol w="3534975">
                  <a:extLst>
                    <a:ext uri="{9D8B030D-6E8A-4147-A177-3AD203B41FA5}">
                      <a16:colId xmlns:a16="http://schemas.microsoft.com/office/drawing/2014/main" val="3317005183"/>
                    </a:ext>
                  </a:extLst>
                </a:gridCol>
                <a:gridCol w="2357892">
                  <a:extLst>
                    <a:ext uri="{9D8B030D-6E8A-4147-A177-3AD203B41FA5}">
                      <a16:colId xmlns:a16="http://schemas.microsoft.com/office/drawing/2014/main" val="3368913051"/>
                    </a:ext>
                  </a:extLst>
                </a:gridCol>
                <a:gridCol w="2741315">
                  <a:extLst>
                    <a:ext uri="{9D8B030D-6E8A-4147-A177-3AD203B41FA5}">
                      <a16:colId xmlns:a16="http://schemas.microsoft.com/office/drawing/2014/main" val="967805237"/>
                    </a:ext>
                  </a:extLst>
                </a:gridCol>
              </a:tblGrid>
              <a:tr h="278025">
                <a:tc>
                  <a:txBody>
                    <a:bodyPr/>
                    <a:lstStyle/>
                    <a:p>
                      <a:pPr algn="ctr"/>
                      <a:endParaRPr lang="en-GB" sz="2000" b="1" i="0" dirty="0"/>
                    </a:p>
                  </a:txBody>
                  <a:tcPr anchor="ctr">
                    <a:solidFill>
                      <a:srgbClr val="786EB1"/>
                    </a:solidFill>
                  </a:tcPr>
                </a:tc>
                <a:tc>
                  <a:txBody>
                    <a:bodyPr/>
                    <a:lstStyle/>
                    <a:p>
                      <a:pPr algn="l"/>
                      <a:endParaRPr lang="en-GB" sz="2000" i="0" dirty="0">
                        <a:latin typeface="Century Gothic" panose="020B0502020202020204" pitchFamily="34" charset="0"/>
                      </a:endParaRPr>
                    </a:p>
                  </a:txBody>
                  <a:tcPr anchor="ctr">
                    <a:solidFill>
                      <a:srgbClr val="786EB1"/>
                    </a:solidFill>
                  </a:tcPr>
                </a:tc>
                <a:tc>
                  <a:txBody>
                    <a:bodyPr/>
                    <a:lstStyle/>
                    <a:p>
                      <a:pPr algn="ctr"/>
                      <a:r>
                        <a:rPr lang="en-GB" sz="2000" dirty="0"/>
                        <a:t>What is ‘it’ ?</a:t>
                      </a:r>
                      <a:endParaRPr lang="en-GB" sz="2000" i="0" dirty="0">
                        <a:latin typeface="Century Gothic" panose="020B0502020202020204" pitchFamily="34" charset="0"/>
                      </a:endParaRPr>
                    </a:p>
                  </a:txBody>
                  <a:tcPr anchor="ctr">
                    <a:solidFill>
                      <a:srgbClr val="786EB1"/>
                    </a:solidFill>
                  </a:tcPr>
                </a:tc>
                <a:tc>
                  <a:txBody>
                    <a:bodyPr/>
                    <a:lstStyle/>
                    <a:p>
                      <a:pPr algn="l"/>
                      <a:r>
                        <a:rPr lang="en-GB" sz="2000" i="0" dirty="0">
                          <a:latin typeface="Century Gothic" panose="020B0502020202020204" pitchFamily="34" charset="0"/>
                        </a:rPr>
                        <a:t>What is it like?</a:t>
                      </a:r>
                    </a:p>
                  </a:txBody>
                  <a:tcPr anchor="ctr">
                    <a:solidFill>
                      <a:srgbClr val="786EB1"/>
                    </a:solidFill>
                  </a:tcPr>
                </a:tc>
                <a:extLst>
                  <a:ext uri="{0D108BD9-81ED-4DB2-BD59-A6C34878D82A}">
                    <a16:rowId xmlns:a16="http://schemas.microsoft.com/office/drawing/2014/main" val="3585969815"/>
                  </a:ext>
                </a:extLst>
              </a:tr>
              <a:tr h="278025">
                <a:tc>
                  <a:txBody>
                    <a:bodyPr/>
                    <a:lstStyle/>
                    <a:p>
                      <a:pPr algn="ctr"/>
                      <a:r>
                        <a:rPr lang="en-GB" sz="2000" b="1" dirty="0">
                          <a:solidFill>
                            <a:srgbClr val="002060"/>
                          </a:solidFill>
                        </a:rPr>
                        <a:t>1</a:t>
                      </a:r>
                      <a:endParaRPr lang="en-GB" sz="2000" b="1" i="0" dirty="0">
                        <a:solidFill>
                          <a:srgbClr val="002060"/>
                        </a:solidFill>
                        <a:latin typeface="Century Gothic" panose="020B0502020202020204" pitchFamily="34" charset="0"/>
                      </a:endParaRPr>
                    </a:p>
                  </a:txBody>
                  <a:tcPr anchor="ctr"/>
                </a:tc>
                <a:tc>
                  <a:txBody>
                    <a:bodyPr/>
                    <a:lstStyle/>
                    <a:p>
                      <a:pPr algn="l"/>
                      <a:endParaRPr lang="fr-FR" sz="2000" b="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vélo</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Il </a:t>
                      </a:r>
                      <a:r>
                        <a:rPr lang="fr-FR" sz="2000" b="0" noProof="0" dirty="0">
                          <a:solidFill>
                            <a:srgbClr val="002060"/>
                          </a:solidFill>
                          <a:latin typeface="Century Gothic" panose="020B0502020202020204" pitchFamily="34" charset="0"/>
                        </a:rPr>
                        <a:t>est rapide.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20189548"/>
                  </a:ext>
                </a:extLst>
              </a:tr>
              <a:tr h="278025">
                <a:tc>
                  <a:txBody>
                    <a:bodyPr/>
                    <a:lstStyle/>
                    <a:p>
                      <a:pPr algn="ctr"/>
                      <a:r>
                        <a:rPr lang="en-GB" sz="2000" b="1" dirty="0">
                          <a:solidFill>
                            <a:srgbClr val="002060"/>
                          </a:solidFill>
                        </a:rPr>
                        <a:t>2</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la</a:t>
                      </a:r>
                      <a:r>
                        <a:rPr lang="en-GB" sz="2000" dirty="0">
                          <a:solidFill>
                            <a:srgbClr val="002060"/>
                          </a:solidFill>
                          <a:latin typeface="Century Gothic" panose="020B0502020202020204" pitchFamily="34" charset="0"/>
                        </a:rPr>
                        <a:t> voiture</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Elle</a:t>
                      </a:r>
                      <a:r>
                        <a:rPr lang="fr-FR" sz="2000" b="0" noProof="0" dirty="0">
                          <a:solidFill>
                            <a:srgbClr val="002060"/>
                          </a:solidFill>
                          <a:latin typeface="Century Gothic" panose="020B0502020202020204" pitchFamily="34" charset="0"/>
                        </a:rPr>
                        <a:t> est lente.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568798639"/>
                  </a:ext>
                </a:extLst>
              </a:tr>
              <a:tr h="441892">
                <a:tc>
                  <a:txBody>
                    <a:bodyPr/>
                    <a:lstStyle/>
                    <a:p>
                      <a:pPr algn="ctr"/>
                      <a:r>
                        <a:rPr lang="en-GB" sz="2000" b="1" dirty="0">
                          <a:solidFill>
                            <a:srgbClr val="002060"/>
                          </a:solidFill>
                        </a:rPr>
                        <a:t>3</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la</a:t>
                      </a:r>
                      <a:r>
                        <a:rPr lang="en-GB" sz="2000" dirty="0">
                          <a:solidFill>
                            <a:srgbClr val="002060"/>
                          </a:solidFill>
                          <a:latin typeface="Century Gothic" panose="020B0502020202020204" pitchFamily="34" charset="0"/>
                        </a:rPr>
                        <a:t> moto</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Elle</a:t>
                      </a:r>
                      <a:r>
                        <a:rPr lang="fr-FR" sz="2000" b="0" noProof="0" dirty="0">
                          <a:solidFill>
                            <a:srgbClr val="002060"/>
                          </a:solidFill>
                          <a:latin typeface="Century Gothic" panose="020B0502020202020204" pitchFamily="34" charset="0"/>
                        </a:rPr>
                        <a:t> est chère.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049515245"/>
                  </a:ext>
                </a:extLst>
              </a:tr>
              <a:tr h="441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4</a:t>
                      </a:r>
                      <a:endParaRPr lang="en-GB" sz="2000" b="1" i="0" dirty="0">
                        <a:solidFill>
                          <a:srgbClr val="002060"/>
                        </a:solidFill>
                        <a:latin typeface="Century Gothic" panose="020B0502020202020204" pitchFamily="34" charset="0"/>
                      </a:endParaRPr>
                    </a:p>
                  </a:txBody>
                  <a:tcPr anchor="ctr"/>
                </a:tc>
                <a:tc>
                  <a:txBody>
                    <a:bodyPr/>
                    <a:lstStyle/>
                    <a:p>
                      <a:pPr algn="l"/>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cadeau</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Il </a:t>
                      </a:r>
                      <a:r>
                        <a:rPr lang="fr-FR" sz="2000" b="0" noProof="0" dirty="0">
                          <a:solidFill>
                            <a:srgbClr val="002060"/>
                          </a:solidFill>
                          <a:latin typeface="Century Gothic" panose="020B0502020202020204" pitchFamily="34" charset="0"/>
                        </a:rPr>
                        <a:t>est vert.</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18049299"/>
                  </a:ext>
                </a:extLst>
              </a:tr>
            </a:tbl>
          </a:graphicData>
        </a:graphic>
      </p:graphicFrame>
      <p:sp>
        <p:nvSpPr>
          <p:cNvPr id="22" name="Speech Bubble: Rectangle with Corners Rounded 21">
            <a:extLst>
              <a:ext uri="{FF2B5EF4-FFF2-40B4-BE49-F238E27FC236}">
                <a16:creationId xmlns:a16="http://schemas.microsoft.com/office/drawing/2014/main" id="{BF377D17-74A3-4BC8-9BEE-D7C2B6254013}"/>
              </a:ext>
            </a:extLst>
          </p:cNvPr>
          <p:cNvSpPr/>
          <p:nvPr/>
        </p:nvSpPr>
        <p:spPr>
          <a:xfrm>
            <a:off x="8874647" y="4118356"/>
            <a:ext cx="3092111" cy="2030701"/>
          </a:xfrm>
          <a:prstGeom prst="wedgeRoundRectCallout">
            <a:avLst>
              <a:gd name="adj1" fmla="val -61872"/>
              <a:gd name="adj2" fmla="val -2239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rgbClr val="002060"/>
                </a:solidFill>
                <a:latin typeface="Century Gothic" panose="020B0502020202020204" pitchFamily="34" charset="0"/>
              </a:rPr>
              <a:t>In French, the word for ‘it’ changes. It is ‘</a:t>
            </a:r>
            <a:r>
              <a:rPr lang="en-US" sz="2000" b="1" dirty="0">
                <a:solidFill>
                  <a:srgbClr val="002060"/>
                </a:solidFill>
                <a:latin typeface="Century Gothic" panose="020B0502020202020204" pitchFamily="34" charset="0"/>
              </a:rPr>
              <a:t>il</a:t>
            </a:r>
            <a:r>
              <a:rPr lang="en-US" sz="2000" dirty="0">
                <a:solidFill>
                  <a:srgbClr val="002060"/>
                </a:solidFill>
                <a:latin typeface="Century Gothic" panose="020B0502020202020204" pitchFamily="34" charset="0"/>
              </a:rPr>
              <a:t>’ if the noun it replaces is masculine and ‘</a:t>
            </a:r>
            <a:r>
              <a:rPr lang="en-US" sz="2000" b="1" dirty="0" err="1">
                <a:solidFill>
                  <a:srgbClr val="002060"/>
                </a:solidFill>
                <a:latin typeface="Century Gothic" panose="020B0502020202020204" pitchFamily="34" charset="0"/>
              </a:rPr>
              <a:t>elle</a:t>
            </a:r>
            <a:r>
              <a:rPr lang="en-US" sz="2000" dirty="0">
                <a:solidFill>
                  <a:srgbClr val="002060"/>
                </a:solidFill>
                <a:latin typeface="Century Gothic" panose="020B0502020202020204" pitchFamily="34" charset="0"/>
              </a:rPr>
              <a:t>’ for a feminine noun.</a:t>
            </a:r>
          </a:p>
        </p:txBody>
      </p:sp>
      <p:sp>
        <p:nvSpPr>
          <p:cNvPr id="6" name="Rectangle: Rounded Corners 5">
            <a:extLst>
              <a:ext uri="{FF2B5EF4-FFF2-40B4-BE49-F238E27FC236}">
                <a16:creationId xmlns:a16="http://schemas.microsoft.com/office/drawing/2014/main" id="{42D38A85-E2E1-4984-8257-F0D1C2B3A032}"/>
              </a:ext>
            </a:extLst>
          </p:cNvPr>
          <p:cNvSpPr/>
          <p:nvPr/>
        </p:nvSpPr>
        <p:spPr>
          <a:xfrm>
            <a:off x="4708244" y="1605073"/>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11D014A-DAFD-49FA-9EE7-8C6681605529}"/>
              </a:ext>
            </a:extLst>
          </p:cNvPr>
          <p:cNvSpPr/>
          <p:nvPr/>
        </p:nvSpPr>
        <p:spPr>
          <a:xfrm>
            <a:off x="6437149" y="1579854"/>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3F7734A3-9F76-4F0A-90F4-6BF6C19DC3C7}"/>
              </a:ext>
            </a:extLst>
          </p:cNvPr>
          <p:cNvSpPr/>
          <p:nvPr/>
        </p:nvSpPr>
        <p:spPr>
          <a:xfrm>
            <a:off x="4662115" y="2009965"/>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C28D98FD-AAB5-42DC-A7CC-4556342EAFA8}"/>
              </a:ext>
            </a:extLst>
          </p:cNvPr>
          <p:cNvSpPr/>
          <p:nvPr/>
        </p:nvSpPr>
        <p:spPr>
          <a:xfrm>
            <a:off x="6448354" y="1967140"/>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F39E9640-9F6D-47AC-8AAD-9B7D6CF1BFA8}"/>
              </a:ext>
            </a:extLst>
          </p:cNvPr>
          <p:cNvSpPr/>
          <p:nvPr/>
        </p:nvSpPr>
        <p:spPr>
          <a:xfrm>
            <a:off x="4369154" y="2364262"/>
            <a:ext cx="1848766" cy="2503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63F136E-2697-47D6-B5C2-E777061C01A1}"/>
              </a:ext>
            </a:extLst>
          </p:cNvPr>
          <p:cNvSpPr/>
          <p:nvPr/>
        </p:nvSpPr>
        <p:spPr>
          <a:xfrm>
            <a:off x="6448354" y="2384450"/>
            <a:ext cx="1848766" cy="3166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2F225700-2BEF-4B72-A39E-3384725890F6}"/>
              </a:ext>
            </a:extLst>
          </p:cNvPr>
          <p:cNvSpPr/>
          <p:nvPr/>
        </p:nvSpPr>
        <p:spPr>
          <a:xfrm>
            <a:off x="4529464" y="2829907"/>
            <a:ext cx="1688455" cy="2882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F229B83C-B62F-4506-A70C-D6CA7EB90E9D}"/>
              </a:ext>
            </a:extLst>
          </p:cNvPr>
          <p:cNvSpPr/>
          <p:nvPr/>
        </p:nvSpPr>
        <p:spPr>
          <a:xfrm>
            <a:off x="6448354" y="2862762"/>
            <a:ext cx="1438346" cy="2554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18A6B036-C916-4634-B051-18EB5C68648F}"/>
              </a:ext>
            </a:extLst>
          </p:cNvPr>
          <p:cNvSpPr/>
          <p:nvPr/>
        </p:nvSpPr>
        <p:spPr>
          <a:xfrm>
            <a:off x="4708244" y="4436766"/>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27E6CFC6-7AE8-4D13-B769-1A3A98A44027}"/>
              </a:ext>
            </a:extLst>
          </p:cNvPr>
          <p:cNvSpPr/>
          <p:nvPr/>
        </p:nvSpPr>
        <p:spPr>
          <a:xfrm>
            <a:off x="6420576" y="4416422"/>
            <a:ext cx="1704984"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72D80F73-74C9-4C46-AAF6-E654C4ED83AB}"/>
              </a:ext>
            </a:extLst>
          </p:cNvPr>
          <p:cNvSpPr/>
          <p:nvPr/>
        </p:nvSpPr>
        <p:spPr>
          <a:xfrm>
            <a:off x="4662114" y="4836386"/>
            <a:ext cx="1315775"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B0B2A8DA-E5FF-487E-8858-AFE3DCB59B20}"/>
              </a:ext>
            </a:extLst>
          </p:cNvPr>
          <p:cNvSpPr/>
          <p:nvPr/>
        </p:nvSpPr>
        <p:spPr>
          <a:xfrm>
            <a:off x="6448354" y="4836386"/>
            <a:ext cx="1704984"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3DB60DB7-91B8-4A8F-86A6-6D8723385F49}"/>
              </a:ext>
            </a:extLst>
          </p:cNvPr>
          <p:cNvSpPr/>
          <p:nvPr/>
        </p:nvSpPr>
        <p:spPr>
          <a:xfrm>
            <a:off x="4708244" y="5250568"/>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4E990913-BD92-45B0-8486-A6D7EF71C9F4}"/>
              </a:ext>
            </a:extLst>
          </p:cNvPr>
          <p:cNvSpPr/>
          <p:nvPr/>
        </p:nvSpPr>
        <p:spPr>
          <a:xfrm>
            <a:off x="6448354" y="5229912"/>
            <a:ext cx="1882789"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75FC3ADD-C5A0-4664-9F93-82CED8DDC963}"/>
              </a:ext>
            </a:extLst>
          </p:cNvPr>
          <p:cNvSpPr/>
          <p:nvPr/>
        </p:nvSpPr>
        <p:spPr>
          <a:xfrm>
            <a:off x="4529465" y="5688961"/>
            <a:ext cx="1448424"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0A6A078C-601D-4E4F-8332-3EF394181ED5}"/>
              </a:ext>
            </a:extLst>
          </p:cNvPr>
          <p:cNvSpPr/>
          <p:nvPr/>
        </p:nvSpPr>
        <p:spPr>
          <a:xfrm>
            <a:off x="6495474" y="5685914"/>
            <a:ext cx="1311215"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hlinkClick r:id="" action="ppaction://noaction">
              <a:snd r:embed="rId8" name="14.1.wav"/>
            </a:hlinkClick>
            <a:extLst>
              <a:ext uri="{FF2B5EF4-FFF2-40B4-BE49-F238E27FC236}">
                <a16:creationId xmlns:a16="http://schemas.microsoft.com/office/drawing/2014/main" id="{7C2EB4B8-2A01-49AE-86EB-4F046B4C08EB}"/>
              </a:ext>
            </a:extLst>
          </p:cNvPr>
          <p:cNvSpPr txBox="1"/>
          <p:nvPr/>
        </p:nvSpPr>
        <p:spPr>
          <a:xfrm>
            <a:off x="518511" y="4344196"/>
            <a:ext cx="31889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Le vélo est rapide.</a:t>
            </a:r>
          </a:p>
        </p:txBody>
      </p:sp>
      <p:sp>
        <p:nvSpPr>
          <p:cNvPr id="34" name="TextBox 33">
            <a:hlinkClick r:id="" action="ppaction://noaction">
              <a:snd r:embed="rId9" name="14.3.wav"/>
            </a:hlinkClick>
            <a:extLst>
              <a:ext uri="{FF2B5EF4-FFF2-40B4-BE49-F238E27FC236}">
                <a16:creationId xmlns:a16="http://schemas.microsoft.com/office/drawing/2014/main" id="{9E575ECE-ECFF-4C9D-92D0-2F3C1CA0BB1C}"/>
              </a:ext>
            </a:extLst>
          </p:cNvPr>
          <p:cNvSpPr txBox="1"/>
          <p:nvPr/>
        </p:nvSpPr>
        <p:spPr>
          <a:xfrm>
            <a:off x="546289" y="4709670"/>
            <a:ext cx="31889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La voiture est lente.</a:t>
            </a:r>
            <a:endParaRPr lang="fr-FR" sz="2000" b="0" i="0" noProof="0" dirty="0">
              <a:solidFill>
                <a:srgbClr val="002060"/>
              </a:solidFill>
              <a:latin typeface="Century Gothic" panose="020B0502020202020204" pitchFamily="34" charset="0"/>
            </a:endParaRPr>
          </a:p>
        </p:txBody>
      </p:sp>
      <p:sp>
        <p:nvSpPr>
          <p:cNvPr id="35" name="TextBox 34">
            <a:hlinkClick r:id="" action="ppaction://noaction">
              <a:snd r:embed="rId10" name="14.5.wav"/>
            </a:hlinkClick>
            <a:extLst>
              <a:ext uri="{FF2B5EF4-FFF2-40B4-BE49-F238E27FC236}">
                <a16:creationId xmlns:a16="http://schemas.microsoft.com/office/drawing/2014/main" id="{4FCF7E6C-BB3E-4A62-9992-70573FE98C51}"/>
              </a:ext>
            </a:extLst>
          </p:cNvPr>
          <p:cNvSpPr txBox="1"/>
          <p:nvPr/>
        </p:nvSpPr>
        <p:spPr>
          <a:xfrm>
            <a:off x="514924" y="5113336"/>
            <a:ext cx="31889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L</a:t>
            </a:r>
            <a:r>
              <a:rPr lang="fr-FR" sz="2000" b="0" noProof="0" dirty="0">
                <a:solidFill>
                  <a:srgbClr val="002060"/>
                </a:solidFill>
                <a:latin typeface="Century Gothic" panose="020B0502020202020204" pitchFamily="34" charset="0"/>
              </a:rPr>
              <a:t>a moto est chère.</a:t>
            </a:r>
            <a:endParaRPr lang="fr-FR" sz="2000" b="0" i="0" noProof="0" dirty="0">
              <a:solidFill>
                <a:srgbClr val="002060"/>
              </a:solidFill>
              <a:latin typeface="Century Gothic" panose="020B0502020202020204" pitchFamily="34" charset="0"/>
            </a:endParaRPr>
          </a:p>
        </p:txBody>
      </p:sp>
      <p:sp>
        <p:nvSpPr>
          <p:cNvPr id="36" name="TextBox 35">
            <a:hlinkClick r:id="" action="ppaction://noaction">
              <a:snd r:embed="rId11" name="cadeau_vert.wav"/>
            </a:hlinkClick>
            <a:extLst>
              <a:ext uri="{FF2B5EF4-FFF2-40B4-BE49-F238E27FC236}">
                <a16:creationId xmlns:a16="http://schemas.microsoft.com/office/drawing/2014/main" id="{3A16639A-7EBD-4127-96A5-2DEFFDBE27CD}"/>
              </a:ext>
            </a:extLst>
          </p:cNvPr>
          <p:cNvSpPr txBox="1"/>
          <p:nvPr/>
        </p:nvSpPr>
        <p:spPr>
          <a:xfrm>
            <a:off x="514924" y="5551042"/>
            <a:ext cx="2694296" cy="400110"/>
          </a:xfrm>
          <a:prstGeom prst="rect">
            <a:avLst/>
          </a:prstGeom>
          <a:noFill/>
        </p:spPr>
        <p:txBody>
          <a:bodyPr wrap="square">
            <a:spAutoFit/>
          </a:bodyPr>
          <a:lstStyle/>
          <a:p>
            <a:pPr algn="l"/>
            <a:r>
              <a:rPr lang="fr-FR" sz="2000" b="0" noProof="0" dirty="0">
                <a:solidFill>
                  <a:srgbClr val="002060"/>
                </a:solidFill>
                <a:latin typeface="Century Gothic" panose="020B0502020202020204" pitchFamily="34" charset="0"/>
              </a:rPr>
              <a:t>Le cadeau est vert.</a:t>
            </a:r>
            <a:endParaRPr lang="fr-FR" sz="2000" b="0" i="0" noProof="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0124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14.2.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14.4.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5" name="14.6.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6" name="il_est_vert.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6" grpId="0" animBg="1"/>
      <p:bldP spid="12" grpId="0" animBg="1"/>
      <p:bldP spid="13" grpId="0" animBg="1"/>
      <p:bldP spid="14" grpId="0" animBg="1"/>
      <p:bldP spid="15"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pic>
        <p:nvPicPr>
          <p:cNvPr id="3" name="C cédille  c (soft)">
            <a:hlinkClick r:id="" action="ppaction://media"/>
            <a:extLst>
              <a:ext uri="{FF2B5EF4-FFF2-40B4-BE49-F238E27FC236}">
                <a16:creationId xmlns:a16="http://schemas.microsoft.com/office/drawing/2014/main" id="{DEA6C966-4EEE-4A1A-A184-2B7361B8469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44981" y="2543638"/>
            <a:ext cx="3657600" cy="2057400"/>
          </a:xfrm>
          <a:prstGeom prst="rect">
            <a:avLst/>
          </a:prstGeom>
        </p:spPr>
      </p:pic>
      <p:pic>
        <p:nvPicPr>
          <p:cNvPr id="7" name="ici">
            <a:hlinkClick r:id="" action="ppaction://media"/>
            <a:extLst>
              <a:ext uri="{FF2B5EF4-FFF2-40B4-BE49-F238E27FC236}">
                <a16:creationId xmlns:a16="http://schemas.microsoft.com/office/drawing/2014/main" id="{509983E8-40F5-455C-BFBD-4A6AEDC6CDB6}"/>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7956107" y="2587409"/>
            <a:ext cx="3690912" cy="2076138"/>
          </a:xfrm>
          <a:prstGeom prst="rect">
            <a:avLst/>
          </a:prstGeom>
        </p:spPr>
      </p:pic>
    </p:spTree>
    <p:extLst>
      <p:ext uri="{BB962C8B-B14F-4D97-AF65-F5344CB8AC3E}">
        <p14:creationId xmlns:p14="http://schemas.microsoft.com/office/powerpoint/2010/main" val="6801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C cédille  c (sof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6556"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ici.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ici.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9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video>
              <p:cMediaNode vol="80000">
                <p:cTn id="28" fill="hold" display="0">
                  <p:stCondLst>
                    <p:cond delay="indefinite"/>
                  </p:stCondLst>
                </p:cTn>
                <p:tgtEl>
                  <p:spTgt spid="7"/>
                </p:tgtEl>
              </p:cMediaNode>
            </p:vide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pic>
        <p:nvPicPr>
          <p:cNvPr id="38" name="Picture 37" descr="Film, Cinema, Popcorn, Coke, Fun, Entertainment, Media">
            <a:extLst>
              <a:ext uri="{FF2B5EF4-FFF2-40B4-BE49-F238E27FC236}">
                <a16:creationId xmlns:a16="http://schemas.microsoft.com/office/drawing/2014/main" id="{DCCEE45F-B397-4946-8ED5-A9206A079C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1355" y="1499094"/>
            <a:ext cx="1672811" cy="1247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sp>
        <p:nvSpPr>
          <p:cNvPr id="11" name="TextBox 10">
            <a:extLst>
              <a:ext uri="{FF2B5EF4-FFF2-40B4-BE49-F238E27FC236}">
                <a16:creationId xmlns:a16="http://schemas.microsoft.com/office/drawing/2014/main" id="{D78F8008-F275-429C-AE07-5DF1BE441C13}"/>
              </a:ext>
            </a:extLst>
          </p:cNvPr>
          <p:cNvSpPr txBox="1"/>
          <p:nvPr/>
        </p:nvSpPr>
        <p:spPr>
          <a:xfrm>
            <a:off x="554194" y="245732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inéma</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8761567" y="2601535"/>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ider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1CB4609D-DD0C-4897-8033-A82CB4A0B6A8}"/>
              </a:ext>
            </a:extLst>
          </p:cNvPr>
          <p:cNvGrpSpPr/>
          <p:nvPr/>
        </p:nvGrpSpPr>
        <p:grpSpPr>
          <a:xfrm>
            <a:off x="8957467" y="903170"/>
            <a:ext cx="1561106" cy="1699102"/>
            <a:chOff x="8957467" y="903170"/>
            <a:chExt cx="1561106" cy="1699102"/>
          </a:xfrm>
        </p:grpSpPr>
        <p:pic>
          <p:nvPicPr>
            <p:cNvPr id="7" name="Picture 6" descr="A picture containing watch&#10;&#10;Description automatically generated">
              <a:extLst>
                <a:ext uri="{FF2B5EF4-FFF2-40B4-BE49-F238E27FC236}">
                  <a16:creationId xmlns:a16="http://schemas.microsoft.com/office/drawing/2014/main" id="{EDC36217-3A7B-45CC-85EC-6B7537DD4E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7467" y="903170"/>
              <a:ext cx="936381" cy="1664677"/>
            </a:xfrm>
            <a:prstGeom prst="rect">
              <a:avLst/>
            </a:prstGeom>
          </p:spPr>
        </p:pic>
        <p:pic>
          <p:nvPicPr>
            <p:cNvPr id="9" name="Picture 8" descr="Icon&#10;&#10;Description automatically generated">
              <a:extLst>
                <a:ext uri="{FF2B5EF4-FFF2-40B4-BE49-F238E27FC236}">
                  <a16:creationId xmlns:a16="http://schemas.microsoft.com/office/drawing/2014/main" id="{F75958E4-B56C-460B-9719-D0CAA7E246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4169" y="1345231"/>
              <a:ext cx="744404" cy="1257041"/>
            </a:xfrm>
            <a:prstGeom prst="rect">
              <a:avLst/>
            </a:prstGeom>
          </p:spPr>
        </p:pic>
        <p:sp>
          <p:nvSpPr>
            <p:cNvPr id="10" name="Arrow: Right 9">
              <a:extLst>
                <a:ext uri="{FF2B5EF4-FFF2-40B4-BE49-F238E27FC236}">
                  <a16:creationId xmlns:a16="http://schemas.microsoft.com/office/drawing/2014/main" id="{C9DA7193-2815-45C7-9B30-CCE7E71CB29B}"/>
                </a:ext>
              </a:extLst>
            </p:cNvPr>
            <p:cNvSpPr/>
            <p:nvPr/>
          </p:nvSpPr>
          <p:spPr>
            <a:xfrm>
              <a:off x="9271543" y="1162406"/>
              <a:ext cx="504754" cy="2172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Arrow: Right 17">
              <a:extLst>
                <a:ext uri="{FF2B5EF4-FFF2-40B4-BE49-F238E27FC236}">
                  <a16:creationId xmlns:a16="http://schemas.microsoft.com/office/drawing/2014/main" id="{745E863F-5625-47CB-B09C-CED30EACA0AC}"/>
                </a:ext>
              </a:extLst>
            </p:cNvPr>
            <p:cNvSpPr/>
            <p:nvPr/>
          </p:nvSpPr>
          <p:spPr>
            <a:xfrm flipH="1">
              <a:off x="9058187" y="1471857"/>
              <a:ext cx="615262" cy="2816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20" name="TextBox 19">
            <a:extLst>
              <a:ext uri="{FF2B5EF4-FFF2-40B4-BE49-F238E27FC236}">
                <a16:creationId xmlns:a16="http://schemas.microsoft.com/office/drawing/2014/main" id="{ADDAC545-8342-4020-84A7-A55ABB7C4456}"/>
              </a:ext>
            </a:extLst>
          </p:cNvPr>
          <p:cNvSpPr txBox="1"/>
          <p:nvPr/>
        </p:nvSpPr>
        <p:spPr>
          <a:xfrm>
            <a:off x="554194" y="512924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6" name="Picture 15" descr="Shape&#10;&#10;Description automatically generated">
            <a:extLst>
              <a:ext uri="{FF2B5EF4-FFF2-40B4-BE49-F238E27FC236}">
                <a16:creationId xmlns:a16="http://schemas.microsoft.com/office/drawing/2014/main" id="{31C4FCAA-4F1D-4CA9-8E65-9E9269AD69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8628" y="4144286"/>
            <a:ext cx="1385538" cy="923331"/>
          </a:xfrm>
          <a:prstGeom prst="rect">
            <a:avLst/>
          </a:prstGeom>
        </p:spPr>
      </p:pic>
      <p:sp>
        <p:nvSpPr>
          <p:cNvPr id="23" name="TextBox 22">
            <a:extLst>
              <a:ext uri="{FF2B5EF4-FFF2-40B4-BE49-F238E27FC236}">
                <a16:creationId xmlns:a16="http://schemas.microsoft.com/office/drawing/2014/main" id="{92EB1CA2-C3C7-4C30-9760-B34F3ACA5BC4}"/>
              </a:ext>
            </a:extLst>
          </p:cNvPr>
          <p:cNvSpPr txBox="1"/>
          <p:nvPr/>
        </p:nvSpPr>
        <p:spPr>
          <a:xfrm>
            <a:off x="8578083" y="506761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24" name="Picture 23" descr="Background pattern&#10;&#10;Description automatically generated">
            <a:extLst>
              <a:ext uri="{FF2B5EF4-FFF2-40B4-BE49-F238E27FC236}">
                <a16:creationId xmlns:a16="http://schemas.microsoft.com/office/drawing/2014/main" id="{93C9823C-BAD5-4795-B937-7B1753D3F170}"/>
              </a:ext>
            </a:extLst>
          </p:cNvPr>
          <p:cNvPicPr>
            <a:picLocks noChangeAspect="1"/>
          </p:cNvPicPr>
          <p:nvPr/>
        </p:nvPicPr>
        <p:blipFill rotWithShape="1">
          <a:blip r:embed="rId14">
            <a:extLst>
              <a:ext uri="{28A0092B-C50C-407E-A947-70E740481C1C}">
                <a14:useLocalDpi xmlns:a14="http://schemas.microsoft.com/office/drawing/2010/main" val="0"/>
              </a:ext>
            </a:extLst>
          </a:blip>
          <a:srcRect l="-3930" t="54370" r="62836" b="-1911"/>
          <a:stretch/>
        </p:blipFill>
        <p:spPr>
          <a:xfrm>
            <a:off x="9523920" y="3566915"/>
            <a:ext cx="1487702" cy="1814733"/>
          </a:xfrm>
          <a:prstGeom prst="rect">
            <a:avLst/>
          </a:prstGeom>
        </p:spPr>
      </p:pic>
    </p:spTree>
    <p:extLst>
      <p:ext uri="{BB962C8B-B14F-4D97-AF65-F5344CB8AC3E}">
        <p14:creationId xmlns:p14="http://schemas.microsoft.com/office/powerpoint/2010/main" val="42607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c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c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inem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cinem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decid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decid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francai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francai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garco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gar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20"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4">
            <a:extLst>
              <a:ext uri="{FF2B5EF4-FFF2-40B4-BE49-F238E27FC236}">
                <a16:creationId xmlns:a16="http://schemas.microsoft.com/office/drawing/2014/main" id="{9ABA0600-A8AD-4096-975D-5A177EDBCA77}"/>
              </a:ext>
            </a:extLst>
          </p:cNvPr>
          <p:cNvGraphicFramePr>
            <a:graphicFrameLocks noGrp="1"/>
          </p:cNvGraphicFramePr>
          <p:nvPr>
            <p:extLst>
              <p:ext uri="{D42A27DB-BD31-4B8C-83A1-F6EECF244321}">
                <p14:modId xmlns:p14="http://schemas.microsoft.com/office/powerpoint/2010/main" val="4030125797"/>
              </p:ext>
            </p:extLst>
          </p:nvPr>
        </p:nvGraphicFramePr>
        <p:xfrm>
          <a:off x="159158" y="1438901"/>
          <a:ext cx="11873684" cy="5390796"/>
        </p:xfrm>
        <a:graphic>
          <a:graphicData uri="http://schemas.openxmlformats.org/drawingml/2006/table">
            <a:tbl>
              <a:tblPr firstRow="1" bandRow="1">
                <a:tableStyleId>{5940675A-B579-460E-94D1-54222C63F5DA}</a:tableStyleId>
              </a:tblPr>
              <a:tblGrid>
                <a:gridCol w="2968421">
                  <a:extLst>
                    <a:ext uri="{9D8B030D-6E8A-4147-A177-3AD203B41FA5}">
                      <a16:colId xmlns:a16="http://schemas.microsoft.com/office/drawing/2014/main" val="226152362"/>
                    </a:ext>
                  </a:extLst>
                </a:gridCol>
                <a:gridCol w="2968421">
                  <a:extLst>
                    <a:ext uri="{9D8B030D-6E8A-4147-A177-3AD203B41FA5}">
                      <a16:colId xmlns:a16="http://schemas.microsoft.com/office/drawing/2014/main" val="3295699150"/>
                    </a:ext>
                  </a:extLst>
                </a:gridCol>
                <a:gridCol w="2968421">
                  <a:extLst>
                    <a:ext uri="{9D8B030D-6E8A-4147-A177-3AD203B41FA5}">
                      <a16:colId xmlns:a16="http://schemas.microsoft.com/office/drawing/2014/main" val="3646893640"/>
                    </a:ext>
                  </a:extLst>
                </a:gridCol>
                <a:gridCol w="2968421">
                  <a:extLst>
                    <a:ext uri="{9D8B030D-6E8A-4147-A177-3AD203B41FA5}">
                      <a16:colId xmlns:a16="http://schemas.microsoft.com/office/drawing/2014/main" val="3503427742"/>
                    </a:ext>
                  </a:extLst>
                </a:gridCol>
              </a:tblGrid>
              <a:tr h="1347699">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84754096"/>
                  </a:ext>
                </a:extLst>
              </a:tr>
              <a:tr h="1347699">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39612600"/>
                  </a:ext>
                </a:extLst>
              </a:tr>
              <a:tr h="1347699">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76082342"/>
                  </a:ext>
                </a:extLst>
              </a:tr>
              <a:tr h="1347699">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90306466"/>
                  </a:ext>
                </a:extLst>
              </a:tr>
            </a:tbl>
          </a:graphicData>
        </a:graphic>
      </p:graphicFrame>
      <p:pic>
        <p:nvPicPr>
          <p:cNvPr id="53" name="Picture 52" descr="Venn diagram&#10;&#10;Description automatically generated">
            <a:hlinkClick r:id="" action="ppaction://noaction">
              <a:snd r:embed="rId3" name="p.11.wav"/>
            </a:hlinkClick>
            <a:extLst>
              <a:ext uri="{FF2B5EF4-FFF2-40B4-BE49-F238E27FC236}">
                <a16:creationId xmlns:a16="http://schemas.microsoft.com/office/drawing/2014/main" id="{62CF8B6A-72E3-490C-94DD-11A82ABC9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7758" y="4325760"/>
            <a:ext cx="793443" cy="796554"/>
          </a:xfrm>
          <a:prstGeom prst="rect">
            <a:avLst/>
          </a:prstGeom>
        </p:spPr>
      </p:pic>
      <p:pic>
        <p:nvPicPr>
          <p:cNvPr id="54" name="Google Shape;111;p3"/>
          <p:cNvPicPr/>
          <p:nvPr/>
        </p:nvPicPr>
        <p:blipFill>
          <a:blip r:embed="rId5"/>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0163" y="122661"/>
            <a:ext cx="914400" cy="914400"/>
          </a:xfrm>
          <a:prstGeom prst="rect">
            <a:avLst/>
          </a:prstGeom>
        </p:spPr>
      </p:pic>
      <p:sp>
        <p:nvSpPr>
          <p:cNvPr id="22" name="Speech Bubble: Rectangle with Corners Rounded 21">
            <a:extLst>
              <a:ext uri="{FF2B5EF4-FFF2-40B4-BE49-F238E27FC236}">
                <a16:creationId xmlns:a16="http://schemas.microsoft.com/office/drawing/2014/main" id="{D21F4A35-5B3A-4F50-B832-5D4552AC1AFF}"/>
              </a:ext>
            </a:extLst>
          </p:cNvPr>
          <p:cNvSpPr/>
          <p:nvPr/>
        </p:nvSpPr>
        <p:spPr>
          <a:xfrm>
            <a:off x="1081987" y="127730"/>
            <a:ext cx="100408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hlinkClick r:id="" action="ppaction://noaction">
              <a:snd r:embed="rId8" name="p_i.wav"/>
            </a:hlinkClick>
            <a:extLst>
              <a:ext uri="{FF2B5EF4-FFF2-40B4-BE49-F238E27FC236}">
                <a16:creationId xmlns:a16="http://schemas.microsoft.com/office/drawing/2014/main" id="{ADB631A1-56EC-43FC-B334-56A0FB11257A}"/>
              </a:ext>
            </a:extLst>
          </p:cNvPr>
          <p:cNvSpPr/>
          <p:nvPr/>
        </p:nvSpPr>
        <p:spPr>
          <a:xfrm>
            <a:off x="1134526" y="184680"/>
            <a:ext cx="9776163"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De</a:t>
            </a:r>
            <a:r>
              <a:rPr kumimoji="0" lang="en-GB" sz="2400" b="1" i="0" u="none" strike="noStrike" kern="1200" cap="none" spc="-1" normalizeH="0" baseline="0" noProof="0" dirty="0">
                <a:ln>
                  <a:noFill/>
                </a:ln>
                <a:solidFill>
                  <a:srgbClr val="002060"/>
                </a:solidFill>
                <a:effectLst/>
                <a:uLnTx/>
                <a:uFillTx/>
                <a:latin typeface="Century Gothic"/>
                <a:ea typeface="Century Gothic"/>
              </a:rPr>
              <a:t>vine* et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 les cinq mots de ton/</a:t>
            </a:r>
            <a:r>
              <a:rPr lang="en-GB" sz="2400" b="1" spc="-1" dirty="0">
                <a:solidFill>
                  <a:srgbClr val="002060"/>
                </a:solidFill>
                <a:latin typeface="Century Gothic"/>
                <a:ea typeface="Century Gothic"/>
              </a:rPr>
              <a:t>ta </a:t>
            </a:r>
            <a:r>
              <a:rPr lang="en-GB" sz="2400" b="1" spc="-1" dirty="0" err="1">
                <a:solidFill>
                  <a:srgbClr val="002060"/>
                </a:solidFill>
                <a:latin typeface="Century Gothic"/>
                <a:ea typeface="Century Gothic"/>
              </a:rPr>
              <a:t>partenaire</a:t>
            </a:r>
            <a:r>
              <a:rPr lang="en-GB" sz="2400" b="1" spc="-1" dirty="0">
                <a:solidFill>
                  <a:srgbClr val="002060"/>
                </a:solidFill>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5" name="TextBox 14">
            <a:extLst>
              <a:ext uri="{FF2B5EF4-FFF2-40B4-BE49-F238E27FC236}">
                <a16:creationId xmlns:a16="http://schemas.microsoft.com/office/drawing/2014/main" id="{0558E994-FB53-45C0-B71C-96536A16D876}"/>
              </a:ext>
            </a:extLst>
          </p:cNvPr>
          <p:cNvSpPr txBox="1"/>
          <p:nvPr/>
        </p:nvSpPr>
        <p:spPr>
          <a:xfrm>
            <a:off x="159158" y="2314575"/>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carrosse</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3957773A-4F2B-44B3-BA34-6811FD431D15}"/>
              </a:ext>
            </a:extLst>
          </p:cNvPr>
          <p:cNvSpPr txBox="1"/>
          <p:nvPr/>
        </p:nvSpPr>
        <p:spPr>
          <a:xfrm>
            <a:off x="3143250" y="2314575"/>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déçu</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63FE8447-F1E8-4D5D-9D13-4BAC6D404562}"/>
              </a:ext>
            </a:extLst>
          </p:cNvPr>
          <p:cNvSpPr txBox="1"/>
          <p:nvPr/>
        </p:nvSpPr>
        <p:spPr>
          <a:xfrm>
            <a:off x="6064660" y="2337747"/>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glaçon</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0D7FE32A-3E98-4044-AE90-4D459F95B17B}"/>
              </a:ext>
            </a:extLst>
          </p:cNvPr>
          <p:cNvSpPr txBox="1"/>
          <p:nvPr/>
        </p:nvSpPr>
        <p:spPr>
          <a:xfrm>
            <a:off x="9048752" y="2337747"/>
            <a:ext cx="29840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document</a:t>
            </a:r>
          </a:p>
        </p:txBody>
      </p:sp>
      <p:sp>
        <p:nvSpPr>
          <p:cNvPr id="32" name="TextBox 31">
            <a:extLst>
              <a:ext uri="{FF2B5EF4-FFF2-40B4-BE49-F238E27FC236}">
                <a16:creationId xmlns:a16="http://schemas.microsoft.com/office/drawing/2014/main" id="{B5490475-E036-4236-A090-F0C6CC3EFB1F}"/>
              </a:ext>
            </a:extLst>
          </p:cNvPr>
          <p:cNvSpPr txBox="1"/>
          <p:nvPr/>
        </p:nvSpPr>
        <p:spPr>
          <a:xfrm>
            <a:off x="159158" y="3667774"/>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maçon</a:t>
            </a:r>
            <a:endParaRPr lang="en-GB" sz="24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84488584-6708-4F0C-9EC1-89A6CC1297F8}"/>
              </a:ext>
            </a:extLst>
          </p:cNvPr>
          <p:cNvSpPr txBox="1"/>
          <p:nvPr/>
        </p:nvSpPr>
        <p:spPr>
          <a:xfrm>
            <a:off x="3143250" y="3667774"/>
            <a:ext cx="29840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Canada</a:t>
            </a:r>
          </a:p>
        </p:txBody>
      </p:sp>
      <p:sp>
        <p:nvSpPr>
          <p:cNvPr id="34" name="TextBox 33">
            <a:extLst>
              <a:ext uri="{FF2B5EF4-FFF2-40B4-BE49-F238E27FC236}">
                <a16:creationId xmlns:a16="http://schemas.microsoft.com/office/drawing/2014/main" id="{6F60907B-1239-4247-97E9-2DE9C78829BA}"/>
              </a:ext>
            </a:extLst>
          </p:cNvPr>
          <p:cNvSpPr txBox="1"/>
          <p:nvPr/>
        </p:nvSpPr>
        <p:spPr>
          <a:xfrm>
            <a:off x="6064660" y="3690946"/>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leçon</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C789830E-23F3-414E-9153-351AED2B239D}"/>
              </a:ext>
            </a:extLst>
          </p:cNvPr>
          <p:cNvSpPr txBox="1"/>
          <p:nvPr/>
        </p:nvSpPr>
        <p:spPr>
          <a:xfrm>
            <a:off x="9048752" y="3690946"/>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colombe</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83D3F6B9-D1A0-4AF2-9EA2-DAC37F6BADDC}"/>
              </a:ext>
            </a:extLst>
          </p:cNvPr>
          <p:cNvSpPr txBox="1"/>
          <p:nvPr/>
        </p:nvSpPr>
        <p:spPr>
          <a:xfrm>
            <a:off x="159156" y="5013290"/>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balançoire</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54E6102F-6B9D-410D-BB1A-DA65CC405FDA}"/>
              </a:ext>
            </a:extLst>
          </p:cNvPr>
          <p:cNvSpPr txBox="1"/>
          <p:nvPr/>
        </p:nvSpPr>
        <p:spPr>
          <a:xfrm>
            <a:off x="3143248" y="5013290"/>
            <a:ext cx="29840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musical</a:t>
            </a:r>
          </a:p>
        </p:txBody>
      </p:sp>
      <p:sp>
        <p:nvSpPr>
          <p:cNvPr id="40" name="TextBox 39">
            <a:extLst>
              <a:ext uri="{FF2B5EF4-FFF2-40B4-BE49-F238E27FC236}">
                <a16:creationId xmlns:a16="http://schemas.microsoft.com/office/drawing/2014/main" id="{FC8FE0BB-E061-45A1-BCBA-FC9D8C46301A}"/>
              </a:ext>
            </a:extLst>
          </p:cNvPr>
          <p:cNvSpPr txBox="1"/>
          <p:nvPr/>
        </p:nvSpPr>
        <p:spPr>
          <a:xfrm>
            <a:off x="6064658" y="5036462"/>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africain</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260A00FD-41D7-45C9-B82A-2D545B973D0C}"/>
              </a:ext>
            </a:extLst>
          </p:cNvPr>
          <p:cNvSpPr txBox="1"/>
          <p:nvPr/>
        </p:nvSpPr>
        <p:spPr>
          <a:xfrm>
            <a:off x="9207908" y="5053625"/>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effaçable</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BD76BFAB-935B-476D-A14D-C8A71FC9E60D}"/>
              </a:ext>
            </a:extLst>
          </p:cNvPr>
          <p:cNvSpPr txBox="1"/>
          <p:nvPr/>
        </p:nvSpPr>
        <p:spPr>
          <a:xfrm>
            <a:off x="127816" y="6381978"/>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colline</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B43A832C-F7E5-4ACD-9926-87CEB264FD04}"/>
              </a:ext>
            </a:extLst>
          </p:cNvPr>
          <p:cNvSpPr txBox="1"/>
          <p:nvPr/>
        </p:nvSpPr>
        <p:spPr>
          <a:xfrm>
            <a:off x="3111908" y="6381978"/>
            <a:ext cx="29840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escargot</a:t>
            </a:r>
          </a:p>
        </p:txBody>
      </p:sp>
      <p:sp>
        <p:nvSpPr>
          <p:cNvPr id="44" name="TextBox 43">
            <a:extLst>
              <a:ext uri="{FF2B5EF4-FFF2-40B4-BE49-F238E27FC236}">
                <a16:creationId xmlns:a16="http://schemas.microsoft.com/office/drawing/2014/main" id="{2BE94588-9ABA-4608-932E-968C879F135D}"/>
              </a:ext>
            </a:extLst>
          </p:cNvPr>
          <p:cNvSpPr txBox="1"/>
          <p:nvPr/>
        </p:nvSpPr>
        <p:spPr>
          <a:xfrm>
            <a:off x="6033318" y="6405150"/>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commerçant</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8070EA92-2A76-4241-B135-C06467BCD333}"/>
              </a:ext>
            </a:extLst>
          </p:cNvPr>
          <p:cNvSpPr txBox="1"/>
          <p:nvPr/>
        </p:nvSpPr>
        <p:spPr>
          <a:xfrm>
            <a:off x="9017410" y="6405150"/>
            <a:ext cx="29840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école</a:t>
            </a:r>
          </a:p>
        </p:txBody>
      </p:sp>
      <p:pic>
        <p:nvPicPr>
          <p:cNvPr id="19" name="Picture 18" descr="A picture containing text, vector graphics&#10;&#10;Description automatically generated">
            <a:hlinkClick r:id="" action="ppaction://noaction">
              <a:snd r:embed="rId9" name="p.3.wav"/>
            </a:hlinkClick>
            <a:extLst>
              <a:ext uri="{FF2B5EF4-FFF2-40B4-BE49-F238E27FC236}">
                <a16:creationId xmlns:a16="http://schemas.microsoft.com/office/drawing/2014/main" id="{254A6275-6437-402D-95DC-6130FD5625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9341" y="1611921"/>
            <a:ext cx="1336713" cy="809338"/>
          </a:xfrm>
          <a:prstGeom prst="rect">
            <a:avLst/>
          </a:prstGeom>
        </p:spPr>
      </p:pic>
      <p:pic>
        <p:nvPicPr>
          <p:cNvPr id="28" name="Picture 27" descr="A picture containing bicycle, transport&#10;&#10;Description automatically generated">
            <a:hlinkClick r:id="" action="ppaction://noaction">
              <a:snd r:embed="rId11" name="p.1.wav"/>
            </a:hlinkClick>
            <a:extLst>
              <a:ext uri="{FF2B5EF4-FFF2-40B4-BE49-F238E27FC236}">
                <a16:creationId xmlns:a16="http://schemas.microsoft.com/office/drawing/2014/main" id="{5EA4CC4A-F228-4D2D-A2FC-C302DC9679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246" y="1353396"/>
            <a:ext cx="1761624" cy="1030825"/>
          </a:xfrm>
          <a:prstGeom prst="rect">
            <a:avLst/>
          </a:prstGeom>
        </p:spPr>
      </p:pic>
      <p:pic>
        <p:nvPicPr>
          <p:cNvPr id="47" name="Picture 46" descr="Shape&#10;&#10;Description automatically generated with medium confidence">
            <a:hlinkClick r:id="" action="ppaction://noaction">
              <a:snd r:embed="rId13" name="p.10.wav"/>
            </a:hlinkClick>
            <a:extLst>
              <a:ext uri="{FF2B5EF4-FFF2-40B4-BE49-F238E27FC236}">
                <a16:creationId xmlns:a16="http://schemas.microsoft.com/office/drawing/2014/main" id="{00A5676C-4933-48E4-8567-3D38A0992D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158" y="4190723"/>
            <a:ext cx="1737006" cy="1066630"/>
          </a:xfrm>
          <a:prstGeom prst="rect">
            <a:avLst/>
          </a:prstGeom>
        </p:spPr>
      </p:pic>
      <p:pic>
        <p:nvPicPr>
          <p:cNvPr id="49" name="Picture 48" descr="Logo&#10;&#10;Description automatically generated">
            <a:hlinkClick r:id="" action="ppaction://noaction">
              <a:snd r:embed="rId15" name="p.8.wav"/>
            </a:hlinkClick>
            <a:extLst>
              <a:ext uri="{FF2B5EF4-FFF2-40B4-BE49-F238E27FC236}">
                <a16:creationId xmlns:a16="http://schemas.microsoft.com/office/drawing/2014/main" id="{242486DF-4A78-4EBA-B051-1E59F9A55F9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08223" y="2770416"/>
            <a:ext cx="802466" cy="983866"/>
          </a:xfrm>
          <a:prstGeom prst="rect">
            <a:avLst/>
          </a:prstGeom>
        </p:spPr>
      </p:pic>
      <p:pic>
        <p:nvPicPr>
          <p:cNvPr id="51" name="Picture 50" descr="A picture containing text&#10;&#10;Description automatically generated">
            <a:hlinkClick r:id="" action="ppaction://noaction">
              <a:snd r:embed="rId17" name="p.6.wav"/>
            </a:hlinkClick>
            <a:extLst>
              <a:ext uri="{FF2B5EF4-FFF2-40B4-BE49-F238E27FC236}">
                <a16:creationId xmlns:a16="http://schemas.microsoft.com/office/drawing/2014/main" id="{E18685A7-03E8-46FC-8E88-059CD4B95E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50031" y="2804009"/>
            <a:ext cx="1162834" cy="983866"/>
          </a:xfrm>
          <a:prstGeom prst="rect">
            <a:avLst/>
          </a:prstGeom>
        </p:spPr>
      </p:pic>
      <p:pic>
        <p:nvPicPr>
          <p:cNvPr id="57" name="Picture 56" descr="A picture containing person, person, wearing, suit&#10;&#10;Description automatically generated">
            <a:hlinkClick r:id="" action="ppaction://noaction">
              <a:snd r:embed="rId3" name="p.11.wav"/>
            </a:hlinkClick>
            <a:extLst>
              <a:ext uri="{FF2B5EF4-FFF2-40B4-BE49-F238E27FC236}">
                <a16:creationId xmlns:a16="http://schemas.microsoft.com/office/drawing/2014/main" id="{8AB4A7D4-D969-4065-A803-21BE4D45F2C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19341" y="4335569"/>
            <a:ext cx="794313" cy="776937"/>
          </a:xfrm>
          <a:prstGeom prst="rect">
            <a:avLst/>
          </a:prstGeom>
        </p:spPr>
      </p:pic>
      <p:pic>
        <p:nvPicPr>
          <p:cNvPr id="69" name="Picture 68" descr="A picture containing green&#10;&#10;Description automatically generated">
            <a:hlinkClick r:id="" action="ppaction://noaction">
              <a:snd r:embed="rId20" name="p.13.wav"/>
            </a:hlinkClick>
            <a:extLst>
              <a:ext uri="{FF2B5EF4-FFF2-40B4-BE49-F238E27FC236}">
                <a16:creationId xmlns:a16="http://schemas.microsoft.com/office/drawing/2014/main" id="{F9250EC5-DC4D-438F-99EC-3931490EB2AB}"/>
              </a:ext>
            </a:extLst>
          </p:cNvPr>
          <p:cNvPicPr>
            <a:picLocks noChangeAspect="1"/>
          </p:cNvPicPr>
          <p:nvPr/>
        </p:nvPicPr>
        <p:blipFill>
          <a:blip r:embed="rId21">
            <a:clrChange>
              <a:clrFrom>
                <a:srgbClr val="E9EBE3"/>
              </a:clrFrom>
              <a:clrTo>
                <a:srgbClr val="E9EBE3">
                  <a:alpha val="0"/>
                </a:srgbClr>
              </a:clrTo>
            </a:clrChange>
            <a:extLst>
              <a:ext uri="{28A0092B-C50C-407E-A947-70E740481C1C}">
                <a14:useLocalDpi xmlns:a14="http://schemas.microsoft.com/office/drawing/2010/main" val="0"/>
              </a:ext>
            </a:extLst>
          </a:blip>
          <a:stretch>
            <a:fillRect/>
          </a:stretch>
        </p:blipFill>
        <p:spPr>
          <a:xfrm>
            <a:off x="986547" y="5550856"/>
            <a:ext cx="1262337" cy="946753"/>
          </a:xfrm>
          <a:prstGeom prst="rect">
            <a:avLst/>
          </a:prstGeom>
        </p:spPr>
      </p:pic>
      <p:pic>
        <p:nvPicPr>
          <p:cNvPr id="71" name="Picture 70" descr="A picture containing text, picture frame&#10;&#10;Description automatically generated">
            <a:hlinkClick r:id="" action="ppaction://noaction">
              <a:snd r:embed="rId22" name="p.9.wav"/>
            </a:hlinkClick>
            <a:extLst>
              <a:ext uri="{FF2B5EF4-FFF2-40B4-BE49-F238E27FC236}">
                <a16:creationId xmlns:a16="http://schemas.microsoft.com/office/drawing/2014/main" id="{D38019FA-25F8-4B65-9E3A-30CB0EA95AF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38465" y="4314989"/>
            <a:ext cx="758499" cy="732426"/>
          </a:xfrm>
          <a:prstGeom prst="rect">
            <a:avLst/>
          </a:prstGeom>
        </p:spPr>
      </p:pic>
      <p:pic>
        <p:nvPicPr>
          <p:cNvPr id="73" name="Picture 72" descr="Shape&#10;&#10;Description automatically generated">
            <a:hlinkClick r:id="" action="ppaction://noaction">
              <a:snd r:embed="rId24" name="p.14.wav"/>
            </a:hlinkClick>
            <a:extLst>
              <a:ext uri="{FF2B5EF4-FFF2-40B4-BE49-F238E27FC236}">
                <a16:creationId xmlns:a16="http://schemas.microsoft.com/office/drawing/2014/main" id="{B126BC49-FE41-48B5-9F9B-689BB8D3C01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95183" y="5560460"/>
            <a:ext cx="1217541" cy="876059"/>
          </a:xfrm>
          <a:prstGeom prst="rect">
            <a:avLst/>
          </a:prstGeom>
        </p:spPr>
      </p:pic>
      <p:pic>
        <p:nvPicPr>
          <p:cNvPr id="75" name="Picture 74" descr="Icon&#10;&#10;Description automatically generated">
            <a:hlinkClick r:id="" action="ppaction://noaction">
              <a:snd r:embed="rId26" name="p.5.wav"/>
            </a:hlinkClick>
            <a:extLst>
              <a:ext uri="{FF2B5EF4-FFF2-40B4-BE49-F238E27FC236}">
                <a16:creationId xmlns:a16="http://schemas.microsoft.com/office/drawing/2014/main" id="{0749BC36-73FF-4EE1-955B-E0FCD15161D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23246" y="2887784"/>
            <a:ext cx="789538" cy="889620"/>
          </a:xfrm>
          <a:prstGeom prst="rect">
            <a:avLst/>
          </a:prstGeom>
        </p:spPr>
      </p:pic>
      <p:pic>
        <p:nvPicPr>
          <p:cNvPr id="77" name="Picture 76">
            <a:hlinkClick r:id="" action="ppaction://noaction">
              <a:snd r:embed="rId26" name="p.5.wav"/>
            </a:hlinkClick>
            <a:extLst>
              <a:ext uri="{FF2B5EF4-FFF2-40B4-BE49-F238E27FC236}">
                <a16:creationId xmlns:a16="http://schemas.microsoft.com/office/drawing/2014/main" id="{3523E6E3-13DD-4B8A-B42C-3AF4BB252FE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63934" y="3217696"/>
            <a:ext cx="764839" cy="610676"/>
          </a:xfrm>
          <a:prstGeom prst="rect">
            <a:avLst/>
          </a:prstGeom>
        </p:spPr>
      </p:pic>
      <p:pic>
        <p:nvPicPr>
          <p:cNvPr id="81" name="Picture 80" descr="A picture containing graphical user interface&#10;&#10;Description automatically generated">
            <a:hlinkClick r:id="" action="ppaction://noaction">
              <a:snd r:embed="rId29" name="p.16.wav"/>
            </a:hlinkClick>
            <a:extLst>
              <a:ext uri="{FF2B5EF4-FFF2-40B4-BE49-F238E27FC236}">
                <a16:creationId xmlns:a16="http://schemas.microsoft.com/office/drawing/2014/main" id="{1BD6E7BE-DEEC-457A-8BF3-2E9C1290DD8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259316" y="5560460"/>
            <a:ext cx="500280" cy="907023"/>
          </a:xfrm>
          <a:prstGeom prst="rect">
            <a:avLst/>
          </a:prstGeom>
        </p:spPr>
      </p:pic>
      <p:pic>
        <p:nvPicPr>
          <p:cNvPr id="82" name="Picture 81" descr="A picture containing shape&#10;&#10;Description automatically generated">
            <a:hlinkClick r:id="" action="ppaction://noaction">
              <a:snd r:embed="rId31" name="p.15.wav"/>
            </a:hlinkClick>
            <a:extLst>
              <a:ext uri="{FF2B5EF4-FFF2-40B4-BE49-F238E27FC236}">
                <a16:creationId xmlns:a16="http://schemas.microsoft.com/office/drawing/2014/main" id="{9394F393-F42E-4AD0-B4D2-77662D3CF59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071725" y="5521299"/>
            <a:ext cx="757788" cy="953755"/>
          </a:xfrm>
          <a:prstGeom prst="rect">
            <a:avLst/>
          </a:prstGeom>
        </p:spPr>
      </p:pic>
      <p:pic>
        <p:nvPicPr>
          <p:cNvPr id="83" name="Picture 82" descr="Icon&#10;&#10;Description automatically generated with medium confidence">
            <a:hlinkClick r:id="" action="ppaction://noaction">
              <a:snd r:embed="rId33" name="p.7.wav"/>
            </a:hlinkClick>
            <a:extLst>
              <a:ext uri="{FF2B5EF4-FFF2-40B4-BE49-F238E27FC236}">
                <a16:creationId xmlns:a16="http://schemas.microsoft.com/office/drawing/2014/main" id="{825FA8A9-E093-473E-845D-E0C25F03480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57081" y="2839863"/>
            <a:ext cx="907957" cy="960484"/>
          </a:xfrm>
          <a:prstGeom prst="rect">
            <a:avLst/>
          </a:prstGeom>
        </p:spPr>
      </p:pic>
      <p:pic>
        <p:nvPicPr>
          <p:cNvPr id="85" name="Graphic 84" descr="Document outline">
            <a:hlinkClick r:id="" action="ppaction://noaction">
              <a:snd r:embed="rId35" name="p.4.wav"/>
            </a:hlinkClick>
            <a:extLst>
              <a:ext uri="{FF2B5EF4-FFF2-40B4-BE49-F238E27FC236}">
                <a16:creationId xmlns:a16="http://schemas.microsoft.com/office/drawing/2014/main" id="{795EECF9-79B2-4161-B291-A1C33D6B67FC}"/>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147582" y="1469821"/>
            <a:ext cx="914400" cy="914400"/>
          </a:xfrm>
          <a:prstGeom prst="rect">
            <a:avLst/>
          </a:prstGeom>
        </p:spPr>
      </p:pic>
      <p:pic>
        <p:nvPicPr>
          <p:cNvPr id="89" name="Picture 88" descr="A picture containing logo&#10;&#10;Description automatically generated">
            <a:hlinkClick r:id="" action="ppaction://noaction">
              <a:snd r:embed="rId38" name="p.2.wav"/>
            </a:hlinkClick>
            <a:extLst>
              <a:ext uri="{FF2B5EF4-FFF2-40B4-BE49-F238E27FC236}">
                <a16:creationId xmlns:a16="http://schemas.microsoft.com/office/drawing/2014/main" id="{FFC6E89D-5704-4806-9243-052C6BCB647C}"/>
              </a:ext>
            </a:extLst>
          </p:cNvPr>
          <p:cNvPicPr>
            <a:picLocks noChangeAspect="1"/>
          </p:cNvPicPr>
          <p:nvPr/>
        </p:nvPicPr>
        <p:blipFill>
          <a:blip r:embed="rId39">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3842502" y="1212191"/>
            <a:ext cx="1503109" cy="1503109"/>
          </a:xfrm>
          <a:prstGeom prst="rect">
            <a:avLst/>
          </a:prstGeom>
        </p:spPr>
      </p:pic>
      <p:grpSp>
        <p:nvGrpSpPr>
          <p:cNvPr id="94" name="Group 93">
            <a:extLst>
              <a:ext uri="{FF2B5EF4-FFF2-40B4-BE49-F238E27FC236}">
                <a16:creationId xmlns:a16="http://schemas.microsoft.com/office/drawing/2014/main" id="{DD02FF24-FCA8-4A27-9FCA-0390FE1AAA60}"/>
              </a:ext>
            </a:extLst>
          </p:cNvPr>
          <p:cNvGrpSpPr/>
          <p:nvPr/>
        </p:nvGrpSpPr>
        <p:grpSpPr>
          <a:xfrm>
            <a:off x="10263585" y="4192058"/>
            <a:ext cx="859206" cy="990530"/>
            <a:chOff x="10611881" y="3892088"/>
            <a:chExt cx="859206" cy="990530"/>
          </a:xfrm>
        </p:grpSpPr>
        <p:pic>
          <p:nvPicPr>
            <p:cNvPr id="91" name="Picture 90" descr="A picture containing text, picture frame, console table, desk&#10;&#10;Description automatically generated">
              <a:hlinkClick r:id="" action="ppaction://noaction">
                <a:snd r:embed="rId40" name="p.12.wav"/>
              </a:hlinkClick>
              <a:extLst>
                <a:ext uri="{FF2B5EF4-FFF2-40B4-BE49-F238E27FC236}">
                  <a16:creationId xmlns:a16="http://schemas.microsoft.com/office/drawing/2014/main" id="{E84BBD62-1734-4566-936D-30F85C0C6D0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611881" y="3892088"/>
              <a:ext cx="859206" cy="588690"/>
            </a:xfrm>
            <a:prstGeom prst="rect">
              <a:avLst/>
            </a:prstGeom>
          </p:spPr>
        </p:pic>
        <p:pic>
          <p:nvPicPr>
            <p:cNvPr id="93" name="Picture 92" descr="Map&#10;&#10;Description automatically generated with medium confidence">
              <a:hlinkClick r:id="" action="ppaction://noaction">
                <a:snd r:embed="rId40" name="p.12.wav"/>
              </a:hlinkClick>
              <a:extLst>
                <a:ext uri="{FF2B5EF4-FFF2-40B4-BE49-F238E27FC236}">
                  <a16:creationId xmlns:a16="http://schemas.microsoft.com/office/drawing/2014/main" id="{2CED433D-B62E-4660-A625-DB9C6529B130}"/>
                </a:ext>
              </a:extLst>
            </p:cNvPr>
            <p:cNvPicPr>
              <a:picLocks noChangeAspect="1"/>
            </p:cNvPicPr>
            <p:nvPr/>
          </p:nvPicPr>
          <p:blipFill rotWithShape="1">
            <a:blip r:embed="rId42">
              <a:extLst>
                <a:ext uri="{28A0092B-C50C-407E-A947-70E740481C1C}">
                  <a14:useLocalDpi xmlns:a14="http://schemas.microsoft.com/office/drawing/2010/main" val="0"/>
                </a:ext>
              </a:extLst>
            </a:blip>
            <a:srcRect b="45430"/>
            <a:stretch/>
          </p:blipFill>
          <p:spPr>
            <a:xfrm>
              <a:off x="10614992" y="4254302"/>
              <a:ext cx="815872" cy="628316"/>
            </a:xfrm>
            <a:prstGeom prst="rect">
              <a:avLst/>
            </a:prstGeom>
          </p:spPr>
        </p:pic>
      </p:grpSp>
      <p:sp>
        <p:nvSpPr>
          <p:cNvPr id="2" name="TextBox 1">
            <a:extLst>
              <a:ext uri="{FF2B5EF4-FFF2-40B4-BE49-F238E27FC236}">
                <a16:creationId xmlns:a16="http://schemas.microsoft.com/office/drawing/2014/main" id="{34D87C8F-D77C-45C5-AE2E-2B30621F6868}"/>
              </a:ext>
            </a:extLst>
          </p:cNvPr>
          <p:cNvSpPr txBox="1"/>
          <p:nvPr/>
        </p:nvSpPr>
        <p:spPr>
          <a:xfrm>
            <a:off x="1213583" y="828659"/>
            <a:ext cx="2628919"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deviner</a:t>
            </a:r>
            <a:r>
              <a:rPr lang="en-GB" sz="2000" dirty="0">
                <a:solidFill>
                  <a:srgbClr val="002060"/>
                </a:solidFill>
                <a:latin typeface="Century Gothic" panose="020B0502020202020204" pitchFamily="34" charset="0"/>
              </a:rPr>
              <a:t> – to guess</a:t>
            </a:r>
          </a:p>
        </p:txBody>
      </p:sp>
    </p:spTree>
    <p:extLst>
      <p:ext uri="{BB962C8B-B14F-4D97-AF65-F5344CB8AC3E}">
        <p14:creationId xmlns:p14="http://schemas.microsoft.com/office/powerpoint/2010/main" val="146523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a:solidFill>
                  <a:srgbClr val="1E4E79"/>
                </a:solidFill>
                <a:latin typeface="Century Gothic" panose="020B0502020202020204" pitchFamily="34" charset="0"/>
                <a:ea typeface="Century Gothic"/>
              </a:rPr>
              <a:t>Saying ‘my’ and ‘your’ with singular nouns</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Remember how to say ‘my’ before masculine and feminine nouns: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0">
            <a:alphaModFix/>
          </a:blip>
          <a:srcRect/>
          <a:stretch/>
        </p:blipFill>
        <p:spPr>
          <a:xfrm>
            <a:off x="2496893" y="1266125"/>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06286" y="120290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frère</a:t>
            </a:r>
          </a:p>
        </p:txBody>
      </p:sp>
      <p:sp>
        <p:nvSpPr>
          <p:cNvPr id="94" name="TextBox 93">
            <a:extLst>
              <a:ext uri="{FF2B5EF4-FFF2-40B4-BE49-F238E27FC236}">
                <a16:creationId xmlns:a16="http://schemas.microsoft.com/office/drawing/2014/main" id="{1BE15A16-69F6-41F8-A7F8-25419188FB80}"/>
              </a:ext>
            </a:extLst>
          </p:cNvPr>
          <p:cNvSpPr txBox="1"/>
          <p:nvPr/>
        </p:nvSpPr>
        <p:spPr>
          <a:xfrm>
            <a:off x="2593678" y="120695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brother</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733681" y="120773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sœur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10">
            <a:alphaModFix/>
          </a:blip>
          <a:srcRect/>
          <a:stretch/>
        </p:blipFill>
        <p:spPr>
          <a:xfrm>
            <a:off x="7756552" y="1258766"/>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151572" y="1195266"/>
            <a:ext cx="1538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sister</a:t>
            </a:r>
          </a:p>
        </p:txBody>
      </p:sp>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382451">
            <a:off x="844483" y="1554294"/>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411358" flipH="1">
            <a:off x="5515585" y="1435243"/>
            <a:ext cx="685010" cy="914400"/>
          </a:xfrm>
          <a:prstGeom prst="rect">
            <a:avLst/>
          </a:prstGeom>
        </p:spPr>
      </p:pic>
      <p:sp>
        <p:nvSpPr>
          <p:cNvPr id="37" name="Rectangle 36">
            <a:extLst>
              <a:ext uri="{FF2B5EF4-FFF2-40B4-BE49-F238E27FC236}">
                <a16:creationId xmlns:a16="http://schemas.microsoft.com/office/drawing/2014/main" id="{315E15CC-3119-45AE-B9EC-DE7901900AD6}"/>
              </a:ext>
            </a:extLst>
          </p:cNvPr>
          <p:cNvSpPr/>
          <p:nvPr/>
        </p:nvSpPr>
        <p:spPr>
          <a:xfrm>
            <a:off x="176264" y="2158319"/>
            <a:ext cx="118394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Some people nouns add ‘e’ for the feminine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form (just like some adjectives)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0471ECB2-983B-4CED-8D23-D9DD17FC6208}"/>
              </a:ext>
            </a:extLst>
          </p:cNvPr>
          <p:cNvSpPr txBox="1"/>
          <p:nvPr/>
        </p:nvSpPr>
        <p:spPr>
          <a:xfrm>
            <a:off x="448114" y="5439063"/>
            <a:ext cx="291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A2195432-3023-4202-832D-3AB5695AB793}"/>
              </a:ext>
            </a:extLst>
          </p:cNvPr>
          <p:cNvSpPr txBox="1"/>
          <p:nvPr/>
        </p:nvSpPr>
        <p:spPr>
          <a:xfrm>
            <a:off x="6123522" y="5408975"/>
            <a:ext cx="291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BA2F02B5-3B73-4B11-AF69-9411E53B10D5}"/>
              </a:ext>
            </a:extLst>
          </p:cNvPr>
          <p:cNvPicPr preferRelativeResize="0"/>
          <p:nvPr/>
        </p:nvPicPr>
        <p:blipFill rotWithShape="1">
          <a:blip r:embed="rId10">
            <a:alphaModFix/>
          </a:blip>
          <a:srcRect/>
          <a:stretch/>
        </p:blipFill>
        <p:spPr>
          <a:xfrm>
            <a:off x="408479" y="5900728"/>
            <a:ext cx="369037" cy="416098"/>
          </a:xfrm>
          <a:prstGeom prst="rect">
            <a:avLst/>
          </a:prstGeom>
          <a:noFill/>
          <a:ln>
            <a:noFill/>
          </a:ln>
        </p:spPr>
      </p:pic>
      <p:sp>
        <p:nvSpPr>
          <p:cNvPr id="41" name="TextBox 40">
            <a:extLst>
              <a:ext uri="{FF2B5EF4-FFF2-40B4-BE49-F238E27FC236}">
                <a16:creationId xmlns:a16="http://schemas.microsoft.com/office/drawing/2014/main" id="{5621FC28-8C41-450B-95CF-78F92FC4964D}"/>
              </a:ext>
            </a:extLst>
          </p:cNvPr>
          <p:cNvSpPr txBox="1"/>
          <p:nvPr/>
        </p:nvSpPr>
        <p:spPr>
          <a:xfrm>
            <a:off x="817151" y="5903072"/>
            <a:ext cx="3820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friend.</a:t>
            </a:r>
          </a:p>
        </p:txBody>
      </p:sp>
      <p:pic>
        <p:nvPicPr>
          <p:cNvPr id="42" name="Google Shape;183;p8">
            <a:extLst>
              <a:ext uri="{FF2B5EF4-FFF2-40B4-BE49-F238E27FC236}">
                <a16:creationId xmlns:a16="http://schemas.microsoft.com/office/drawing/2014/main" id="{283F3235-2236-4D71-AA83-CB6C69849557}"/>
              </a:ext>
            </a:extLst>
          </p:cNvPr>
          <p:cNvPicPr preferRelativeResize="0"/>
          <p:nvPr/>
        </p:nvPicPr>
        <p:blipFill rotWithShape="1">
          <a:blip r:embed="rId10">
            <a:alphaModFix/>
          </a:blip>
          <a:srcRect/>
          <a:stretch/>
        </p:blipFill>
        <p:spPr>
          <a:xfrm>
            <a:off x="6073259" y="5881222"/>
            <a:ext cx="369037" cy="416098"/>
          </a:xfrm>
          <a:prstGeom prst="rect">
            <a:avLst/>
          </a:prstGeom>
          <a:noFill/>
          <a:ln>
            <a:noFill/>
          </a:ln>
        </p:spPr>
      </p:pic>
      <p:sp>
        <p:nvSpPr>
          <p:cNvPr id="44" name="TextBox 43">
            <a:extLst>
              <a:ext uri="{FF2B5EF4-FFF2-40B4-BE49-F238E27FC236}">
                <a16:creationId xmlns:a16="http://schemas.microsoft.com/office/drawing/2014/main" id="{5930B625-1F57-4B7B-80AC-D40E6D4A6FD4}"/>
              </a:ext>
            </a:extLst>
          </p:cNvPr>
          <p:cNvSpPr txBox="1"/>
          <p:nvPr/>
        </p:nvSpPr>
        <p:spPr>
          <a:xfrm>
            <a:off x="6171313" y="5849880"/>
            <a:ext cx="4229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(female) friend.</a:t>
            </a:r>
          </a:p>
        </p:txBody>
      </p:sp>
      <p:pic>
        <p:nvPicPr>
          <p:cNvPr id="55" name="Google Shape;183;p8">
            <a:extLst>
              <a:ext uri="{FF2B5EF4-FFF2-40B4-BE49-F238E27FC236}">
                <a16:creationId xmlns:a16="http://schemas.microsoft.com/office/drawing/2014/main" id="{5A93F960-7310-4073-8AD3-660EED9FD853}"/>
              </a:ext>
            </a:extLst>
          </p:cNvPr>
          <p:cNvPicPr preferRelativeResize="0"/>
          <p:nvPr/>
        </p:nvPicPr>
        <p:blipFill rotWithShape="1">
          <a:blip r:embed="rId10">
            <a:alphaModFix/>
          </a:blip>
          <a:srcRect/>
          <a:stretch/>
        </p:blipFill>
        <p:spPr>
          <a:xfrm>
            <a:off x="400100" y="3268484"/>
            <a:ext cx="369037" cy="416098"/>
          </a:xfrm>
          <a:prstGeom prst="rect">
            <a:avLst/>
          </a:prstGeom>
          <a:noFill/>
          <a:ln>
            <a:noFill/>
          </a:ln>
        </p:spPr>
      </p:pic>
      <p:sp>
        <p:nvSpPr>
          <p:cNvPr id="57" name="TextBox 56">
            <a:extLst>
              <a:ext uri="{FF2B5EF4-FFF2-40B4-BE49-F238E27FC236}">
                <a16:creationId xmlns:a16="http://schemas.microsoft.com/office/drawing/2014/main" id="{BD551E62-6D2C-45BC-8D2C-E80466016802}"/>
              </a:ext>
            </a:extLst>
          </p:cNvPr>
          <p:cNvSpPr txBox="1"/>
          <p:nvPr/>
        </p:nvSpPr>
        <p:spPr>
          <a:xfrm>
            <a:off x="769136" y="3221106"/>
            <a:ext cx="43356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your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teacher.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Google Shape;183;p8">
            <a:extLst>
              <a:ext uri="{FF2B5EF4-FFF2-40B4-BE49-F238E27FC236}">
                <a16:creationId xmlns:a16="http://schemas.microsoft.com/office/drawing/2014/main" id="{01BDA8E6-7733-4E08-B0F7-0600AA6B0766}"/>
              </a:ext>
            </a:extLst>
          </p:cNvPr>
          <p:cNvPicPr preferRelativeResize="0"/>
          <p:nvPr/>
        </p:nvPicPr>
        <p:blipFill rotWithShape="1">
          <a:blip r:embed="rId10">
            <a:alphaModFix/>
          </a:blip>
          <a:srcRect/>
          <a:stretch/>
        </p:blipFill>
        <p:spPr>
          <a:xfrm>
            <a:off x="6017441" y="3255776"/>
            <a:ext cx="369037" cy="416098"/>
          </a:xfrm>
          <a:prstGeom prst="rect">
            <a:avLst/>
          </a:prstGeom>
          <a:noFill/>
          <a:ln>
            <a:noFill/>
          </a:ln>
        </p:spPr>
      </p:pic>
      <p:sp>
        <p:nvSpPr>
          <p:cNvPr id="59" name="TextBox 58">
            <a:extLst>
              <a:ext uri="{FF2B5EF4-FFF2-40B4-BE49-F238E27FC236}">
                <a16:creationId xmlns:a16="http://schemas.microsoft.com/office/drawing/2014/main" id="{E312C546-5291-4721-8F2E-41CDAE47B16A}"/>
              </a:ext>
            </a:extLst>
          </p:cNvPr>
          <p:cNvSpPr txBox="1"/>
          <p:nvPr/>
        </p:nvSpPr>
        <p:spPr>
          <a:xfrm>
            <a:off x="6017441" y="3239441"/>
            <a:ext cx="51742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your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(female)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teacher.</a:t>
            </a:r>
          </a:p>
        </p:txBody>
      </p:sp>
      <p:sp>
        <p:nvSpPr>
          <p:cNvPr id="63" name="TextBox 62">
            <a:extLst>
              <a:ext uri="{FF2B5EF4-FFF2-40B4-BE49-F238E27FC236}">
                <a16:creationId xmlns:a16="http://schemas.microsoft.com/office/drawing/2014/main" id="{897AEDE5-DCD5-4008-AA42-00D448CC9BC3}"/>
              </a:ext>
            </a:extLst>
          </p:cNvPr>
          <p:cNvSpPr txBox="1"/>
          <p:nvPr/>
        </p:nvSpPr>
        <p:spPr>
          <a:xfrm>
            <a:off x="448114" y="5437016"/>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2ADFEA38-F891-4581-A876-D5A565BECBC0}"/>
              </a:ext>
            </a:extLst>
          </p:cNvPr>
          <p:cNvSpPr txBox="1"/>
          <p:nvPr/>
        </p:nvSpPr>
        <p:spPr>
          <a:xfrm>
            <a:off x="635685" y="2814266"/>
            <a:ext cx="3311286"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ton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professeur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2B06EB3B-102A-4D2E-9424-075765D576AB}"/>
              </a:ext>
            </a:extLst>
          </p:cNvPr>
          <p:cNvSpPr txBox="1"/>
          <p:nvPr/>
        </p:nvSpPr>
        <p:spPr>
          <a:xfrm>
            <a:off x="6123522" y="5406573"/>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mi</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TextBox 68">
            <a:extLst>
              <a:ext uri="{FF2B5EF4-FFF2-40B4-BE49-F238E27FC236}">
                <a16:creationId xmlns:a16="http://schemas.microsoft.com/office/drawing/2014/main" id="{70374F3C-0866-43F0-9123-55F2D58424CC}"/>
              </a:ext>
            </a:extLst>
          </p:cNvPr>
          <p:cNvSpPr txBox="1"/>
          <p:nvPr/>
        </p:nvSpPr>
        <p:spPr>
          <a:xfrm>
            <a:off x="5967506" y="2775374"/>
            <a:ext cx="394712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ta</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professeur</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62" name="Graphic 61" descr="Line arrow Rotate left">
            <a:extLst>
              <a:ext uri="{FF2B5EF4-FFF2-40B4-BE49-F238E27FC236}">
                <a16:creationId xmlns:a16="http://schemas.microsoft.com/office/drawing/2014/main" id="{CE64C334-88D6-43B7-B6E8-C234DC3A4D7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171575">
            <a:off x="2176611" y="5740401"/>
            <a:ext cx="346012" cy="218958"/>
          </a:xfrm>
          <a:prstGeom prst="rect">
            <a:avLst/>
          </a:prstGeom>
        </p:spPr>
      </p:pic>
      <p:pic>
        <p:nvPicPr>
          <p:cNvPr id="65" name="Graphic 64" descr="Line arrow Rotate left">
            <a:extLst>
              <a:ext uri="{FF2B5EF4-FFF2-40B4-BE49-F238E27FC236}">
                <a16:creationId xmlns:a16="http://schemas.microsoft.com/office/drawing/2014/main" id="{45DE007D-D906-4AD1-9E4F-FC7E7B5E8E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171575">
            <a:off x="7680960" y="5721031"/>
            <a:ext cx="346012" cy="218958"/>
          </a:xfrm>
          <a:prstGeom prst="rect">
            <a:avLst/>
          </a:prstGeom>
        </p:spPr>
      </p:pic>
      <p:pic>
        <p:nvPicPr>
          <p:cNvPr id="4" name="Picture 3">
            <a:extLst>
              <a:ext uri="{FF2B5EF4-FFF2-40B4-BE49-F238E27FC236}">
                <a16:creationId xmlns:a16="http://schemas.microsoft.com/office/drawing/2014/main" id="{7CC2F9FF-D731-4E70-AA1F-4C91D892DC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65207" y="2555222"/>
            <a:ext cx="562335" cy="120131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3E80FA8D-2AA5-41CA-8BD2-7CA293F5697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59591" y="2628118"/>
            <a:ext cx="546826" cy="1018346"/>
          </a:xfrm>
          <a:prstGeom prst="rect">
            <a:avLst/>
          </a:prstGeom>
        </p:spPr>
      </p:pic>
      <p:pic>
        <p:nvPicPr>
          <p:cNvPr id="8" name="Picture 7" descr="A child's drawing of a child&#10;&#10;Description automatically generated with low confidence">
            <a:extLst>
              <a:ext uri="{FF2B5EF4-FFF2-40B4-BE49-F238E27FC236}">
                <a16:creationId xmlns:a16="http://schemas.microsoft.com/office/drawing/2014/main" id="{F1CA14F7-95C7-45FC-9581-B5F56CC2D53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32409" y="5109791"/>
            <a:ext cx="1046235" cy="1758387"/>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0A53447C-D740-47DB-B368-A0887578C48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7535" y="4875689"/>
            <a:ext cx="729677" cy="1827782"/>
          </a:xfrm>
          <a:prstGeom prst="rect">
            <a:avLst/>
          </a:prstGeom>
        </p:spPr>
      </p:pic>
      <p:sp>
        <p:nvSpPr>
          <p:cNvPr id="46" name="Rectangle 45">
            <a:extLst>
              <a:ext uri="{FF2B5EF4-FFF2-40B4-BE49-F238E27FC236}">
                <a16:creationId xmlns:a16="http://schemas.microsoft.com/office/drawing/2014/main" id="{34401070-640A-42C8-BCA3-1BD2E5624E1E}"/>
              </a:ext>
            </a:extLst>
          </p:cNvPr>
          <p:cNvSpPr/>
          <p:nvPr/>
        </p:nvSpPr>
        <p:spPr>
          <a:xfrm>
            <a:off x="371886" y="4238017"/>
            <a:ext cx="118394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Remember to</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use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rPr>
              <a:t>mon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/ton’ before feminine nouns beginning with a vowel:</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_1.wav"/>
                                        </p:tgtEl>
                                      </p:cMediaNode>
                                    </p:audio>
                                  </p:subTnLst>
                                </p:cTn>
                              </p:par>
                              <p:par>
                                <p:cTn id="11" presetID="22" presetClass="entr" presetSubtype="4"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wipe(down)">
                                      <p:cBhvr>
                                        <p:cTn id="13" dur="500"/>
                                        <p:tgtEl>
                                          <p:spTgt spid="10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g_2.wav"/>
                                        </p:tgtEl>
                                      </p:cMediaNode>
                                    </p:audio>
                                  </p:subTnLst>
                                </p:cTn>
                              </p:par>
                              <p:par>
                                <p:cTn id="26" presetID="22" presetClass="entr" presetSubtype="4" fill="hold" nodeType="with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wipe(down)">
                                      <p:cBhvr>
                                        <p:cTn id="28" dur="500"/>
                                        <p:tgtEl>
                                          <p:spTgt spid="10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g_3.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g_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g_5.wav"/>
                                        </p:tgtEl>
                                      </p:cMediaNode>
                                    </p:audio>
                                  </p:subTnLst>
                                </p:cTn>
                              </p:par>
                              <p:par>
                                <p:cTn id="81" presetID="1"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8" name="g_6.wav"/>
                                        </p:tgtEl>
                                      </p:cMediaNode>
                                    </p:audio>
                                  </p:subTnLst>
                                </p:cTn>
                              </p:par>
                              <p:par>
                                <p:cTn id="101" presetID="1" presetClass="entr" presetSubtype="0" fill="hold" nodeType="withEffect">
                                  <p:stCondLst>
                                    <p:cond delay="0"/>
                                  </p:stCondLst>
                                  <p:childTnLst>
                                    <p:set>
                                      <p:cBhvr>
                                        <p:cTn id="102" dur="1" fill="hold">
                                          <p:stCondLst>
                                            <p:cond delay="0"/>
                                          </p:stCondLst>
                                        </p:cTn>
                                        <p:tgtEl>
                                          <p:spTgt spid="6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37" grpId="0"/>
      <p:bldP spid="38" grpId="0"/>
      <p:bldP spid="39" grpId="0"/>
      <p:bldP spid="41" grpId="0"/>
      <p:bldP spid="44" grpId="0"/>
      <p:bldP spid="57" grpId="0"/>
      <p:bldP spid="59" grpId="0"/>
      <p:bldP spid="63" grpId="0" animBg="1"/>
      <p:bldP spid="67" grpId="0" animBg="1"/>
      <p:bldP spid="68" grpId="0" animBg="1"/>
      <p:bldP spid="69" grpId="0" animBg="1"/>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7" name="6.1.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pic>
        <p:nvPicPr>
          <p:cNvPr id="34" name="Graphic 33" descr="Teacher">
            <a:extLst>
              <a:ext uri="{FF2B5EF4-FFF2-40B4-BE49-F238E27FC236}">
                <a16:creationId xmlns:a16="http://schemas.microsoft.com/office/drawing/2014/main" id="{442D4E57-E26D-4491-8B90-8E3394563D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4455" y="465195"/>
            <a:ext cx="914400" cy="914400"/>
          </a:xfrm>
          <a:prstGeom prst="rect">
            <a:avLst/>
          </a:prstGeom>
        </p:spPr>
      </p:pic>
      <p:sp>
        <p:nvSpPr>
          <p:cNvPr id="35" name="Speech Bubble: Rectangle with Corners Rounded 34">
            <a:extLst>
              <a:ext uri="{FF2B5EF4-FFF2-40B4-BE49-F238E27FC236}">
                <a16:creationId xmlns:a16="http://schemas.microsoft.com/office/drawing/2014/main" id="{4B797206-A4C2-4FCD-B4E3-6B1314843A69}"/>
              </a:ext>
            </a:extLst>
          </p:cNvPr>
          <p:cNvSpPr/>
          <p:nvPr/>
        </p:nvSpPr>
        <p:spPr>
          <a:xfrm>
            <a:off x="936279" y="470264"/>
            <a:ext cx="100408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10" name="6.ii.wav"/>
            </a:hlinkClick>
            <a:extLst>
              <a:ext uri="{FF2B5EF4-FFF2-40B4-BE49-F238E27FC236}">
                <a16:creationId xmlns:a16="http://schemas.microsoft.com/office/drawing/2014/main" id="{24ED1876-7966-45DA-B75E-966F4F09DA14}"/>
              </a:ext>
            </a:extLst>
          </p:cNvPr>
          <p:cNvSpPr/>
          <p:nvPr/>
        </p:nvSpPr>
        <p:spPr>
          <a:xfrm>
            <a:off x="988818" y="527214"/>
            <a:ext cx="9776163"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dirty="0" err="1">
                <a:solidFill>
                  <a:srgbClr val="002060"/>
                </a:solidFill>
                <a:latin typeface="Century Gothic" panose="020B0502020202020204" pitchFamily="34" charset="0"/>
              </a:rPr>
              <a:t>Écoute</a:t>
            </a:r>
            <a:r>
              <a:rPr lang="en-GB" sz="2400" b="1" dirty="0">
                <a:solidFill>
                  <a:srgbClr val="002060"/>
                </a:solidFill>
                <a:latin typeface="Century Gothic" panose="020B0502020202020204" pitchFamily="34" charset="0"/>
              </a:rPr>
              <a:t>. Elle </a:t>
            </a:r>
            <a:r>
              <a:rPr lang="en-GB" sz="2400" b="1" dirty="0" err="1">
                <a:solidFill>
                  <a:srgbClr val="002060"/>
                </a:solidFill>
                <a:latin typeface="Century Gothic" panose="020B0502020202020204" pitchFamily="34" charset="0"/>
              </a:rPr>
              <a:t>décrit</a:t>
            </a:r>
            <a:r>
              <a:rPr lang="en-GB" sz="2400" b="1" dirty="0">
                <a:solidFill>
                  <a:srgbClr val="002060"/>
                </a:solidFill>
                <a:latin typeface="Century Gothic" panose="020B0502020202020204" pitchFamily="34" charset="0"/>
              </a:rPr>
              <a:t> qui ? </a:t>
            </a:r>
            <a:r>
              <a:rPr lang="en-GB" sz="2400" b="1" dirty="0" err="1">
                <a:solidFill>
                  <a:srgbClr val="002060"/>
                </a:solidFill>
                <a:latin typeface="Century Gothic" panose="020B0502020202020204" pitchFamily="34" charset="0"/>
              </a:rPr>
              <a:t>Décide</a:t>
            </a:r>
            <a:r>
              <a:rPr lang="en-GB" sz="2400" b="1" dirty="0">
                <a:solidFill>
                  <a:srgbClr val="002060"/>
                </a:solidFill>
                <a:latin typeface="Century Gothic" panose="020B0502020202020204" pitchFamily="34" charset="0"/>
              </a:rPr>
              <a:t> pour </a:t>
            </a:r>
            <a:r>
              <a:rPr lang="en-GB" sz="2400" b="1" dirty="0" err="1">
                <a:solidFill>
                  <a:srgbClr val="002060"/>
                </a:solidFill>
                <a:latin typeface="Century Gothic" panose="020B0502020202020204" pitchFamily="34" charset="0"/>
              </a:rPr>
              <a:t>chaque</a:t>
            </a:r>
            <a:r>
              <a:rPr lang="en-GB" sz="2400" b="1" dirty="0">
                <a:solidFill>
                  <a:srgbClr val="002060"/>
                </a:solidFill>
                <a:latin typeface="Century Gothic" panose="020B0502020202020204" pitchFamily="34" charset="0"/>
              </a:rPr>
              <a:t> phrase (1-6).</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algn="ctr"/>
            <a:r>
              <a:rPr lang="en-GB" sz="3600" b="1" dirty="0">
                <a:solidFill>
                  <a:srgbClr val="002060"/>
                </a:solidFil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algn="ctr"/>
            <a:r>
              <a:rPr lang="en-GB" sz="3600" b="1" dirty="0">
                <a:solidFill>
                  <a:srgbClr val="002060"/>
                </a:solidFil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sp>
        <p:nvSpPr>
          <p:cNvPr id="45" name="TextBox 44">
            <a:extLst>
              <a:ext uri="{FF2B5EF4-FFF2-40B4-BE49-F238E27FC236}">
                <a16:creationId xmlns:a16="http://schemas.microsoft.com/office/drawing/2014/main" id="{B68F4B65-E301-4B22-BA28-E03278464034}"/>
              </a:ext>
            </a:extLst>
          </p:cNvPr>
          <p:cNvSpPr txBox="1"/>
          <p:nvPr/>
        </p:nvSpPr>
        <p:spPr>
          <a:xfrm>
            <a:off x="3352090" y="1815522"/>
            <a:ext cx="1157642" cy="646331"/>
          </a:xfrm>
          <a:prstGeom prst="rect">
            <a:avLst/>
          </a:prstGeom>
          <a:noFill/>
        </p:spPr>
        <p:txBody>
          <a:bodyPr wrap="square" rtlCol="0">
            <a:spAutoFit/>
          </a:bodyPr>
          <a:lstStyle/>
          <a:p>
            <a:pPr algn="ctr"/>
            <a:r>
              <a:rPr lang="en-GB" sz="3600" b="1" dirty="0">
                <a:solidFill>
                  <a:srgbClr val="002060"/>
                </a:solidFill>
              </a:rPr>
              <a:t>A</a:t>
            </a:r>
          </a:p>
        </p:txBody>
      </p:sp>
      <p:sp>
        <p:nvSpPr>
          <p:cNvPr id="46" name="TextBox 45">
            <a:extLst>
              <a:ext uri="{FF2B5EF4-FFF2-40B4-BE49-F238E27FC236}">
                <a16:creationId xmlns:a16="http://schemas.microsoft.com/office/drawing/2014/main" id="{421E10A0-7215-4EB0-A803-ABD024DC6511}"/>
              </a:ext>
            </a:extLst>
          </p:cNvPr>
          <p:cNvSpPr txBox="1"/>
          <p:nvPr/>
        </p:nvSpPr>
        <p:spPr>
          <a:xfrm>
            <a:off x="7395342" y="1835406"/>
            <a:ext cx="1157642" cy="646331"/>
          </a:xfrm>
          <a:prstGeom prst="rect">
            <a:avLst/>
          </a:prstGeom>
          <a:noFill/>
        </p:spPr>
        <p:txBody>
          <a:bodyPr wrap="square" rtlCol="0">
            <a:spAutoFit/>
          </a:bodyPr>
          <a:lstStyle/>
          <a:p>
            <a:pPr algn="ctr"/>
            <a:r>
              <a:rPr lang="en-GB" sz="3600" b="1" dirty="0">
                <a:solidFill>
                  <a:srgbClr val="002060"/>
                </a:solidFill>
              </a:rPr>
              <a:t>B</a:t>
            </a:r>
          </a:p>
        </p:txBody>
      </p:sp>
      <p:pic>
        <p:nvPicPr>
          <p:cNvPr id="47" name="Picture 46" descr="A picture containing text&#10;&#10;Description automatically generated">
            <a:extLst>
              <a:ext uri="{FF2B5EF4-FFF2-40B4-BE49-F238E27FC236}">
                <a16:creationId xmlns:a16="http://schemas.microsoft.com/office/drawing/2014/main" id="{3EB9F301-1379-457B-BCA3-078DC00C29A3}"/>
              </a:ext>
            </a:extLst>
          </p:cNvPr>
          <p:cNvPicPr>
            <a:picLocks noChangeAspect="1"/>
          </p:cNvPicPr>
          <p:nvPr/>
        </p:nvPicPr>
        <p:blipFill rotWithShape="1">
          <a:blip r:embed="rId12">
            <a:extLst>
              <a:ext uri="{28A0092B-C50C-407E-A947-70E740481C1C}">
                <a14:useLocalDpi xmlns:a14="http://schemas.microsoft.com/office/drawing/2010/main" val="0"/>
              </a:ext>
            </a:extLst>
          </a:blip>
          <a:srcRect b="46232"/>
          <a:stretch/>
        </p:blipFill>
        <p:spPr>
          <a:xfrm>
            <a:off x="3237787" y="2953772"/>
            <a:ext cx="1349446" cy="1699022"/>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0435DE57-6801-4A1C-8A1C-97AAA3C724E1}"/>
              </a:ext>
            </a:extLst>
          </p:cNvPr>
          <p:cNvPicPr>
            <a:picLocks noChangeAspect="1"/>
          </p:cNvPicPr>
          <p:nvPr/>
        </p:nvPicPr>
        <p:blipFill rotWithShape="1">
          <a:blip r:embed="rId13">
            <a:extLst>
              <a:ext uri="{28A0092B-C50C-407E-A947-70E740481C1C}">
                <a14:useLocalDpi xmlns:a14="http://schemas.microsoft.com/office/drawing/2010/main" val="0"/>
              </a:ext>
            </a:extLst>
          </a:blip>
          <a:srcRect b="49013"/>
          <a:stretch/>
        </p:blipFill>
        <p:spPr>
          <a:xfrm>
            <a:off x="7041117" y="3005867"/>
            <a:ext cx="2043331" cy="1701663"/>
          </a:xfrm>
          <a:prstGeom prst="rect">
            <a:avLst/>
          </a:prstGeom>
        </p:spPr>
      </p:pic>
      <p:pic>
        <p:nvPicPr>
          <p:cNvPr id="49" name="Picture 48" descr="A picture containing wooden, indoor, wood, table&#10;&#10;Description automatically generated">
            <a:extLst>
              <a:ext uri="{FF2B5EF4-FFF2-40B4-BE49-F238E27FC236}">
                <a16:creationId xmlns:a16="http://schemas.microsoft.com/office/drawing/2014/main" id="{0B6FE410-A6C1-4C1E-A7BC-78000D01F9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pic>
        <p:nvPicPr>
          <p:cNvPr id="50" name="Picture 49" descr="A picture containing wooden, indoor, wood, table&#10;&#10;Description automatically generated">
            <a:extLst>
              <a:ext uri="{FF2B5EF4-FFF2-40B4-BE49-F238E27FC236}">
                <a16:creationId xmlns:a16="http://schemas.microsoft.com/office/drawing/2014/main" id="{369D4F39-09CA-4F02-8709-4686A7C582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sp>
        <p:nvSpPr>
          <p:cNvPr id="51" name="Oval 50">
            <a:extLst>
              <a:ext uri="{FF2B5EF4-FFF2-40B4-BE49-F238E27FC236}">
                <a16:creationId xmlns:a16="http://schemas.microsoft.com/office/drawing/2014/main" id="{CC140C42-F70A-43A4-A534-66ADC25B801B}"/>
              </a:ext>
            </a:extLst>
          </p:cNvPr>
          <p:cNvSpPr/>
          <p:nvPr/>
        </p:nvSpPr>
        <p:spPr>
          <a:xfrm>
            <a:off x="6070388" y="1458904"/>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ustomShape 6">
            <a:hlinkClick r:id="" action="ppaction://noaction">
              <a:snd r:embed="rId15" name="6.i.wav"/>
            </a:hlinkClick>
            <a:extLst>
              <a:ext uri="{FF2B5EF4-FFF2-40B4-BE49-F238E27FC236}">
                <a16:creationId xmlns:a16="http://schemas.microsoft.com/office/drawing/2014/main" id="{25B0C74B-2D01-4B6E-B27D-27A941FBB942}"/>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 (à Sanaya).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Speech Bubble: Rectangle with Corners Rounded 2">
            <a:extLst>
              <a:ext uri="{FF2B5EF4-FFF2-40B4-BE49-F238E27FC236}">
                <a16:creationId xmlns:a16="http://schemas.microsoft.com/office/drawing/2014/main" id="{3C75A22F-6C45-47D8-9F23-8F3F2EFD0988}"/>
              </a:ext>
            </a:extLst>
          </p:cNvPr>
          <p:cNvSpPr/>
          <p:nvPr/>
        </p:nvSpPr>
        <p:spPr>
          <a:xfrm>
            <a:off x="9610654" y="1682032"/>
            <a:ext cx="2429505" cy="913309"/>
          </a:xfrm>
          <a:prstGeom prst="wedgeRoundRectCallout">
            <a:avLst>
              <a:gd name="adj1" fmla="val -1506"/>
              <a:gd name="adj2" fmla="val 1030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Il </a:t>
            </a:r>
            <a:r>
              <a:rPr lang="en-GB" sz="2400" b="1" dirty="0" err="1">
                <a:latin typeface="Century Gothic" panose="020B0502020202020204" pitchFamily="34" charset="0"/>
              </a:rPr>
              <a:t>est</a:t>
            </a:r>
            <a:r>
              <a:rPr lang="en-GB" sz="2400" b="1" dirty="0">
                <a:latin typeface="Century Gothic" panose="020B0502020202020204" pitchFamily="34" charset="0"/>
              </a:rPr>
              <a:t> </a:t>
            </a:r>
            <a:r>
              <a:rPr lang="en-GB" sz="2400" b="1" dirty="0" err="1">
                <a:latin typeface="Century Gothic" panose="020B0502020202020204" pitchFamily="34" charset="0"/>
              </a:rPr>
              <a:t>sympathique</a:t>
            </a:r>
            <a:r>
              <a:rPr lang="en-GB" sz="2400" b="1" dirty="0">
                <a:latin typeface="Century Gothic" panose="020B0502020202020204" pitchFamily="34" charset="0"/>
              </a:rPr>
              <a:t>.</a:t>
            </a:r>
          </a:p>
        </p:txBody>
      </p:sp>
      <p:sp>
        <p:nvSpPr>
          <p:cNvPr id="20" name="Speech Bubble: Rectangle with Corners Rounded 19">
            <a:extLst>
              <a:ext uri="{FF2B5EF4-FFF2-40B4-BE49-F238E27FC236}">
                <a16:creationId xmlns:a16="http://schemas.microsoft.com/office/drawing/2014/main" id="{0BE69D7F-EEF4-4B85-89E3-D72EBC1039CC}"/>
              </a:ext>
            </a:extLst>
          </p:cNvPr>
          <p:cNvSpPr/>
          <p:nvPr/>
        </p:nvSpPr>
        <p:spPr>
          <a:xfrm>
            <a:off x="6597878" y="5338927"/>
            <a:ext cx="2752569" cy="1308471"/>
          </a:xfrm>
          <a:prstGeom prst="wedgeRoundRectCallout">
            <a:avLst>
              <a:gd name="adj1" fmla="val 49932"/>
              <a:gd name="adj2" fmla="val 259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Sympathique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means nice. It is often shortened</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sympa</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AEFB5391-634B-428A-8BAA-60C5CE72931C}"/>
              </a:ext>
            </a:extLst>
          </p:cNvPr>
          <p:cNvSpPr/>
          <p:nvPr/>
        </p:nvSpPr>
        <p:spPr>
          <a:xfrm>
            <a:off x="1090323" y="1124979"/>
            <a:ext cx="2147464" cy="778976"/>
          </a:xfrm>
          <a:prstGeom prst="wedgeRoundRectCallout">
            <a:avLst>
              <a:gd name="adj1" fmla="val -45664"/>
              <a:gd name="adj2" fmla="val 1043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Il </a:t>
            </a:r>
            <a:r>
              <a:rPr lang="en-GB" sz="2400" b="1" dirty="0" err="1">
                <a:latin typeface="Century Gothic" panose="020B0502020202020204" pitchFamily="34" charset="0"/>
              </a:rPr>
              <a:t>est</a:t>
            </a:r>
            <a:r>
              <a:rPr lang="en-GB" sz="2400" b="1" dirty="0">
                <a:latin typeface="Century Gothic" panose="020B0502020202020204" pitchFamily="34" charset="0"/>
              </a:rPr>
              <a:t> comment ?</a:t>
            </a:r>
          </a:p>
        </p:txBody>
      </p:sp>
      <p:pic>
        <p:nvPicPr>
          <p:cNvPr id="25" name="Picture 24" descr="A child's drawing of a child&#10;&#10;Description automatically generated with low confidence">
            <a:extLst>
              <a:ext uri="{FF2B5EF4-FFF2-40B4-BE49-F238E27FC236}">
                <a16:creationId xmlns:a16="http://schemas.microsoft.com/office/drawing/2014/main" id="{04480446-9651-4941-A1E0-32790523BB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569" y="1422040"/>
            <a:ext cx="1136556" cy="1910188"/>
          </a:xfrm>
          <a:prstGeom prst="rect">
            <a:avLst/>
          </a:prstGeom>
        </p:spPr>
      </p:pic>
      <p:sp>
        <p:nvSpPr>
          <p:cNvPr id="24" name="Speech Bubble: Rectangle with Corners Rounded 23">
            <a:extLst>
              <a:ext uri="{FF2B5EF4-FFF2-40B4-BE49-F238E27FC236}">
                <a16:creationId xmlns:a16="http://schemas.microsoft.com/office/drawing/2014/main" id="{686ADF57-55AB-46E8-B376-96B76C87C8B1}"/>
              </a:ext>
            </a:extLst>
          </p:cNvPr>
          <p:cNvSpPr/>
          <p:nvPr/>
        </p:nvSpPr>
        <p:spPr>
          <a:xfrm>
            <a:off x="188267" y="5338927"/>
            <a:ext cx="3705921" cy="1308471"/>
          </a:xfrm>
          <a:prstGeom prst="wedgeRoundRectCallout">
            <a:avLst>
              <a:gd name="adj1" fmla="val 46610"/>
              <a:gd name="adj2" fmla="val 2738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Comment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means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but ‘Il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means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he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like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948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heel(1)">
                                      <p:cBhvr>
                                        <p:cTn id="7" dur="2000"/>
                                        <p:tgtEl>
                                          <p:spTgt spid="51"/>
                                        </p:tgtEl>
                                      </p:cBhvr>
                                    </p:animEffect>
                                  </p:childTnLst>
                                  <p:subTnLst>
                                    <p:audio>
                                      <p:cMediaNode>
                                        <p:cTn display="0" masterRel="sameClick">
                                          <p:stCondLst>
                                            <p:cond evt="begin" delay="0">
                                              <p:tn val="5"/>
                                            </p:cond>
                                          </p:stCondLst>
                                          <p:endCondLst>
                                            <p:cond evt="onStopAudio" delay="0">
                                              <p:tgtEl>
                                                <p:sldTgt/>
                                              </p:tgtEl>
                                            </p:cond>
                                          </p:endCondLst>
                                        </p:cTn>
                                        <p:tgtEl>
                                          <p:sndTgt r:embed="rId3" name="6.1full.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6.10.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6.2.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 grpId="0" animBg="1"/>
      <p:bldP spid="20" grpId="0" animBg="1"/>
      <p:bldP spid="21"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5" name="6.3.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algn="ctr"/>
            <a:r>
              <a:rPr lang="en-GB" sz="3600" b="1" dirty="0">
                <a:solidFill>
                  <a:srgbClr val="002060"/>
                </a:solidFil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algn="ctr"/>
            <a:r>
              <a:rPr lang="en-GB" sz="3600" b="1" dirty="0">
                <a:solidFill>
                  <a:srgbClr val="002060"/>
                </a:solidFil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sp>
        <p:nvSpPr>
          <p:cNvPr id="19" name="Oval 18">
            <a:extLst>
              <a:ext uri="{FF2B5EF4-FFF2-40B4-BE49-F238E27FC236}">
                <a16:creationId xmlns:a16="http://schemas.microsoft.com/office/drawing/2014/main" id="{07CDDCC3-3304-4894-BA38-77237F28001E}"/>
              </a:ext>
            </a:extLst>
          </p:cNvPr>
          <p:cNvSpPr/>
          <p:nvPr/>
        </p:nvSpPr>
        <p:spPr>
          <a:xfrm>
            <a:off x="2077950" y="1328902"/>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Logo&#10;&#10;Description automatically generated">
            <a:extLst>
              <a:ext uri="{FF2B5EF4-FFF2-40B4-BE49-F238E27FC236}">
                <a16:creationId xmlns:a16="http://schemas.microsoft.com/office/drawing/2014/main" id="{20419D26-1B85-463C-BFB7-653048D07E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5318" y="2979850"/>
            <a:ext cx="1019070" cy="1674912"/>
          </a:xfrm>
          <a:prstGeom prst="rect">
            <a:avLst/>
          </a:prstGeom>
        </p:spPr>
      </p:pic>
      <p:pic>
        <p:nvPicPr>
          <p:cNvPr id="21" name="Picture 20">
            <a:extLst>
              <a:ext uri="{FF2B5EF4-FFF2-40B4-BE49-F238E27FC236}">
                <a16:creationId xmlns:a16="http://schemas.microsoft.com/office/drawing/2014/main" id="{5DAFC857-0D87-4E91-98F1-C40C2E95146D}"/>
              </a:ext>
            </a:extLst>
          </p:cNvPr>
          <p:cNvPicPr>
            <a:picLocks noChangeAspect="1"/>
          </p:cNvPicPr>
          <p:nvPr/>
        </p:nvPicPr>
        <p:blipFill rotWithShape="1">
          <a:blip r:embed="rId8">
            <a:extLst>
              <a:ext uri="{28A0092B-C50C-407E-A947-70E740481C1C}">
                <a14:useLocalDpi xmlns:a14="http://schemas.microsoft.com/office/drawing/2010/main" val="0"/>
              </a:ext>
            </a:extLst>
          </a:blip>
          <a:srcRect b="57595"/>
          <a:stretch/>
        </p:blipFill>
        <p:spPr>
          <a:xfrm>
            <a:off x="3262925" y="2936467"/>
            <a:ext cx="1445005" cy="1718295"/>
          </a:xfrm>
          <a:prstGeom prst="rect">
            <a:avLst/>
          </a:prstGeom>
        </p:spPr>
      </p:pic>
      <p:pic>
        <p:nvPicPr>
          <p:cNvPr id="41" name="Picture 40" descr="A picture containing wooden, indoor, wood, table&#10;&#10;Description automatically generated">
            <a:extLst>
              <a:ext uri="{FF2B5EF4-FFF2-40B4-BE49-F238E27FC236}">
                <a16:creationId xmlns:a16="http://schemas.microsoft.com/office/drawing/2014/main" id="{844740D5-AC69-4124-B81B-E26A1A10FB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pic>
        <p:nvPicPr>
          <p:cNvPr id="40" name="Picture 39" descr="A picture containing wooden, indoor, wood, table&#10;&#10;Description automatically generated">
            <a:extLst>
              <a:ext uri="{FF2B5EF4-FFF2-40B4-BE49-F238E27FC236}">
                <a16:creationId xmlns:a16="http://schemas.microsoft.com/office/drawing/2014/main" id="{DFF78736-FF0D-4491-AC8E-DC2784C7FC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sp>
        <p:nvSpPr>
          <p:cNvPr id="22" name="CustomShape 6">
            <a:extLst>
              <a:ext uri="{FF2B5EF4-FFF2-40B4-BE49-F238E27FC236}">
                <a16:creationId xmlns:a16="http://schemas.microsoft.com/office/drawing/2014/main" id="{0463463A-0B11-48FD-A36B-B7A101DB6FF5}"/>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308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6.3fu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7" name="6.4.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algn="ctr"/>
            <a:r>
              <a:rPr lang="en-GB" sz="3600" b="1" dirty="0">
                <a:solidFill>
                  <a:srgbClr val="002060"/>
                </a:solidFil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algn="ctr"/>
            <a:r>
              <a:rPr lang="en-GB" sz="3600" b="1" dirty="0">
                <a:solidFill>
                  <a:srgbClr val="002060"/>
                </a:solidFil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sp>
        <p:nvSpPr>
          <p:cNvPr id="19" name="Oval 18">
            <a:extLst>
              <a:ext uri="{FF2B5EF4-FFF2-40B4-BE49-F238E27FC236}">
                <a16:creationId xmlns:a16="http://schemas.microsoft.com/office/drawing/2014/main" id="{07CDDCC3-3304-4894-BA38-77237F28001E}"/>
              </a:ext>
            </a:extLst>
          </p:cNvPr>
          <p:cNvSpPr/>
          <p:nvPr/>
        </p:nvSpPr>
        <p:spPr>
          <a:xfrm>
            <a:off x="2077949" y="1272247"/>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picture containing text, vector graphics&#10;&#10;Description automatically generated">
            <a:extLst>
              <a:ext uri="{FF2B5EF4-FFF2-40B4-BE49-F238E27FC236}">
                <a16:creationId xmlns:a16="http://schemas.microsoft.com/office/drawing/2014/main" id="{B1BF3600-39D6-4F33-AD3A-288EA219D3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4194" y="3054002"/>
            <a:ext cx="1538258" cy="1603631"/>
          </a:xfrm>
          <a:prstGeom prst="rect">
            <a:avLst/>
          </a:prstGeom>
        </p:spPr>
      </p:pic>
      <p:pic>
        <p:nvPicPr>
          <p:cNvPr id="15" name="Picture 14">
            <a:extLst>
              <a:ext uri="{FF2B5EF4-FFF2-40B4-BE49-F238E27FC236}">
                <a16:creationId xmlns:a16="http://schemas.microsoft.com/office/drawing/2014/main" id="{A81D1534-9923-4305-BC73-EEF1FED891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1541" y="3087716"/>
            <a:ext cx="1558739" cy="1578370"/>
          </a:xfrm>
          <a:prstGeom prst="rect">
            <a:avLst/>
          </a:prstGeom>
        </p:spPr>
      </p:pic>
      <p:pic>
        <p:nvPicPr>
          <p:cNvPr id="40" name="Picture 39" descr="A picture containing wooden, indoor, wood, table&#10;&#10;Description automatically generated">
            <a:extLst>
              <a:ext uri="{FF2B5EF4-FFF2-40B4-BE49-F238E27FC236}">
                <a16:creationId xmlns:a16="http://schemas.microsoft.com/office/drawing/2014/main" id="{DFF78736-FF0D-4491-AC8E-DC2784C7FC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pic>
        <p:nvPicPr>
          <p:cNvPr id="41" name="Picture 40" descr="A picture containing wooden, indoor, wood, table&#10;&#10;Description automatically generated">
            <a:extLst>
              <a:ext uri="{FF2B5EF4-FFF2-40B4-BE49-F238E27FC236}">
                <a16:creationId xmlns:a16="http://schemas.microsoft.com/office/drawing/2014/main" id="{844740D5-AC69-4124-B81B-E26A1A10FB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sp>
        <p:nvSpPr>
          <p:cNvPr id="3" name="TextBox 2">
            <a:extLst>
              <a:ext uri="{FF2B5EF4-FFF2-40B4-BE49-F238E27FC236}">
                <a16:creationId xmlns:a16="http://schemas.microsoft.com/office/drawing/2014/main" id="{68433426-1D09-41A2-BC04-68154E97B89F}"/>
              </a:ext>
            </a:extLst>
          </p:cNvPr>
          <p:cNvSpPr txBox="1"/>
          <p:nvPr/>
        </p:nvSpPr>
        <p:spPr>
          <a:xfrm>
            <a:off x="8672452" y="192645"/>
            <a:ext cx="2213654" cy="707886"/>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tante</a:t>
            </a:r>
            <a:r>
              <a:rPr lang="en-GB" sz="2000" dirty="0">
                <a:solidFill>
                  <a:srgbClr val="002060"/>
                </a:solidFill>
                <a:latin typeface="Century Gothic" panose="020B0502020202020204" pitchFamily="34" charset="0"/>
              </a:rPr>
              <a:t> – aunt</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l’oncle</a:t>
            </a:r>
            <a:r>
              <a:rPr lang="en-GB" sz="2000" dirty="0">
                <a:solidFill>
                  <a:srgbClr val="002060"/>
                </a:solidFill>
                <a:latin typeface="Century Gothic" panose="020B0502020202020204" pitchFamily="34" charset="0"/>
              </a:rPr>
              <a:t> - uncle</a:t>
            </a:r>
          </a:p>
        </p:txBody>
      </p:sp>
      <p:sp>
        <p:nvSpPr>
          <p:cNvPr id="20" name="CustomShape 6">
            <a:extLst>
              <a:ext uri="{FF2B5EF4-FFF2-40B4-BE49-F238E27FC236}">
                <a16:creationId xmlns:a16="http://schemas.microsoft.com/office/drawing/2014/main" id="{CC599A80-01CE-487C-8D6C-A98D846F12A1}"/>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Speech Bubble: Rectangle with Corners Rounded 15">
            <a:extLst>
              <a:ext uri="{FF2B5EF4-FFF2-40B4-BE49-F238E27FC236}">
                <a16:creationId xmlns:a16="http://schemas.microsoft.com/office/drawing/2014/main" id="{F3E50CA3-ED2D-429D-8459-7F4D3621EC48}"/>
              </a:ext>
            </a:extLst>
          </p:cNvPr>
          <p:cNvSpPr/>
          <p:nvPr/>
        </p:nvSpPr>
        <p:spPr>
          <a:xfrm>
            <a:off x="9610654" y="1682032"/>
            <a:ext cx="2429505" cy="913309"/>
          </a:xfrm>
          <a:prstGeom prst="wedgeRoundRectCallout">
            <a:avLst>
              <a:gd name="adj1" fmla="val -1506"/>
              <a:gd name="adj2" fmla="val 1030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Elle </a:t>
            </a:r>
            <a:r>
              <a:rPr lang="en-GB" sz="2400" b="1" dirty="0" err="1">
                <a:latin typeface="Century Gothic" panose="020B0502020202020204" pitchFamily="34" charset="0"/>
              </a:rPr>
              <a:t>est</a:t>
            </a:r>
            <a:r>
              <a:rPr lang="en-GB" sz="2400" b="1" dirty="0">
                <a:latin typeface="Century Gothic" panose="020B0502020202020204" pitchFamily="34" charset="0"/>
              </a:rPr>
              <a:t> </a:t>
            </a:r>
            <a:r>
              <a:rPr lang="en-GB" sz="2400" b="1" dirty="0" err="1">
                <a:latin typeface="Century Gothic" panose="020B0502020202020204" pitchFamily="34" charset="0"/>
              </a:rPr>
              <a:t>très</a:t>
            </a:r>
            <a:r>
              <a:rPr lang="en-GB" sz="2400" b="1" dirty="0">
                <a:latin typeface="Century Gothic" panose="020B0502020202020204" pitchFamily="34" charset="0"/>
              </a:rPr>
              <a:t> </a:t>
            </a:r>
            <a:r>
              <a:rPr lang="en-GB" sz="2400" b="1" dirty="0" err="1">
                <a:latin typeface="Century Gothic" panose="020B0502020202020204" pitchFamily="34" charset="0"/>
              </a:rPr>
              <a:t>sympathique</a:t>
            </a:r>
            <a:r>
              <a:rPr lang="en-GB" sz="2400" b="1" dirty="0">
                <a:latin typeface="Century Gothic" panose="020B0502020202020204" pitchFamily="34" charset="0"/>
              </a:rPr>
              <a:t>.</a:t>
            </a:r>
          </a:p>
        </p:txBody>
      </p:sp>
      <p:sp>
        <p:nvSpPr>
          <p:cNvPr id="17" name="Speech Bubble: Rectangle with Corners Rounded 16">
            <a:extLst>
              <a:ext uri="{FF2B5EF4-FFF2-40B4-BE49-F238E27FC236}">
                <a16:creationId xmlns:a16="http://schemas.microsoft.com/office/drawing/2014/main" id="{442B2030-FE67-437B-9F45-AF44669B5D1C}"/>
              </a:ext>
            </a:extLst>
          </p:cNvPr>
          <p:cNvSpPr/>
          <p:nvPr/>
        </p:nvSpPr>
        <p:spPr>
          <a:xfrm>
            <a:off x="211583" y="5312417"/>
            <a:ext cx="3140507" cy="1333874"/>
          </a:xfrm>
          <a:prstGeom prst="wedgeRoundRectCallout">
            <a:avLst>
              <a:gd name="adj1" fmla="val 87803"/>
              <a:gd name="adj2" fmla="val 259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Sympathique</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or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sympa</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the same word in masculine and feminine singular.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descr="A child's drawing of a child&#10;&#10;Description automatically generated with low confidence">
            <a:extLst>
              <a:ext uri="{FF2B5EF4-FFF2-40B4-BE49-F238E27FC236}">
                <a16:creationId xmlns:a16="http://schemas.microsoft.com/office/drawing/2014/main" id="{E2549ACB-ADDC-4386-A25B-40F1BBA0A4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460" y="1029384"/>
            <a:ext cx="1136556" cy="1910188"/>
          </a:xfrm>
          <a:prstGeom prst="rect">
            <a:avLst/>
          </a:prstGeom>
        </p:spPr>
      </p:pic>
      <p:sp>
        <p:nvSpPr>
          <p:cNvPr id="21" name="Speech Bubble: Rectangle with Corners Rounded 20">
            <a:extLst>
              <a:ext uri="{FF2B5EF4-FFF2-40B4-BE49-F238E27FC236}">
                <a16:creationId xmlns:a16="http://schemas.microsoft.com/office/drawing/2014/main" id="{D9A40DB8-6279-4238-A49F-1CD1FB13B33E}"/>
              </a:ext>
            </a:extLst>
          </p:cNvPr>
          <p:cNvSpPr/>
          <p:nvPr/>
        </p:nvSpPr>
        <p:spPr>
          <a:xfrm>
            <a:off x="1170015" y="721514"/>
            <a:ext cx="1981525" cy="774686"/>
          </a:xfrm>
          <a:prstGeom prst="wedgeRoundRectCallout">
            <a:avLst>
              <a:gd name="adj1" fmla="val -63923"/>
              <a:gd name="adj2" fmla="val -1688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Elle </a:t>
            </a:r>
            <a:r>
              <a:rPr lang="en-GB" sz="2400" b="1" dirty="0" err="1">
                <a:latin typeface="Century Gothic" panose="020B0502020202020204" pitchFamily="34" charset="0"/>
              </a:rPr>
              <a:t>est</a:t>
            </a:r>
            <a:r>
              <a:rPr lang="en-GB" sz="2400" b="1" dirty="0">
                <a:latin typeface="Century Gothic" panose="020B0502020202020204" pitchFamily="34" charset="0"/>
              </a:rPr>
              <a:t> comment ?</a:t>
            </a:r>
          </a:p>
        </p:txBody>
      </p:sp>
    </p:spTree>
    <p:extLst>
      <p:ext uri="{BB962C8B-B14F-4D97-AF65-F5344CB8AC3E}">
        <p14:creationId xmlns:p14="http://schemas.microsoft.com/office/powerpoint/2010/main" val="16503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6.4full.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6.1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6.5.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P spid="17"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5" name="6.6.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algn="ctr"/>
            <a:r>
              <a:rPr lang="en-GB" sz="3600" b="1" dirty="0">
                <a:solidFill>
                  <a:srgbClr val="002060"/>
                </a:solidFil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algn="ctr"/>
            <a:r>
              <a:rPr lang="en-GB" sz="3600" b="1" dirty="0">
                <a:solidFill>
                  <a:srgbClr val="002060"/>
                </a:solidFil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16E7B16-C93A-4531-96B8-6A439FE90E1B}"/>
              </a:ext>
            </a:extLst>
          </p:cNvPr>
          <p:cNvPicPr>
            <a:picLocks noChangeAspect="1"/>
          </p:cNvPicPr>
          <p:nvPr/>
        </p:nvPicPr>
        <p:blipFill rotWithShape="1">
          <a:blip r:embed="rId7">
            <a:extLst>
              <a:ext uri="{28A0092B-C50C-407E-A947-70E740481C1C}">
                <a14:useLocalDpi xmlns:a14="http://schemas.microsoft.com/office/drawing/2010/main" val="0"/>
              </a:ext>
            </a:extLst>
          </a:blip>
          <a:srcRect b="46232"/>
          <a:stretch/>
        </p:blipFill>
        <p:spPr>
          <a:xfrm>
            <a:off x="3237787" y="2953772"/>
            <a:ext cx="1349446" cy="1699022"/>
          </a:xfrm>
          <a:prstGeom prst="rect">
            <a:avLst/>
          </a:prstGeom>
        </p:spPr>
      </p:pic>
      <p:pic>
        <p:nvPicPr>
          <p:cNvPr id="40" name="Picture 39" descr="A picture containing wooden, indoor, wood, table&#10;&#10;Description automatically generated">
            <a:extLst>
              <a:ext uri="{FF2B5EF4-FFF2-40B4-BE49-F238E27FC236}">
                <a16:creationId xmlns:a16="http://schemas.microsoft.com/office/drawing/2014/main" id="{DFF78736-FF0D-4491-AC8E-DC2784C7FC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sp>
        <p:nvSpPr>
          <p:cNvPr id="19" name="Oval 18">
            <a:extLst>
              <a:ext uri="{FF2B5EF4-FFF2-40B4-BE49-F238E27FC236}">
                <a16:creationId xmlns:a16="http://schemas.microsoft.com/office/drawing/2014/main" id="{07CDDCC3-3304-4894-BA38-77237F28001E}"/>
              </a:ext>
            </a:extLst>
          </p:cNvPr>
          <p:cNvSpPr/>
          <p:nvPr/>
        </p:nvSpPr>
        <p:spPr>
          <a:xfrm>
            <a:off x="6145609" y="1272247"/>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text, toy, doll&#10;&#10;Description automatically generated">
            <a:extLst>
              <a:ext uri="{FF2B5EF4-FFF2-40B4-BE49-F238E27FC236}">
                <a16:creationId xmlns:a16="http://schemas.microsoft.com/office/drawing/2014/main" id="{7FDCB615-E4FA-4903-A88C-B286E9B84C8A}"/>
              </a:ext>
            </a:extLst>
          </p:cNvPr>
          <p:cNvPicPr>
            <a:picLocks noChangeAspect="1"/>
          </p:cNvPicPr>
          <p:nvPr/>
        </p:nvPicPr>
        <p:blipFill rotWithShape="1">
          <a:blip r:embed="rId9">
            <a:extLst>
              <a:ext uri="{28A0092B-C50C-407E-A947-70E740481C1C}">
                <a14:useLocalDpi xmlns:a14="http://schemas.microsoft.com/office/drawing/2010/main" val="0"/>
              </a:ext>
            </a:extLst>
          </a:blip>
          <a:srcRect b="44523"/>
          <a:stretch/>
        </p:blipFill>
        <p:spPr>
          <a:xfrm>
            <a:off x="7224876" y="2953772"/>
            <a:ext cx="1547389" cy="1944799"/>
          </a:xfrm>
          <a:prstGeom prst="rect">
            <a:avLst/>
          </a:prstGeom>
        </p:spPr>
      </p:pic>
      <p:pic>
        <p:nvPicPr>
          <p:cNvPr id="41" name="Picture 40" descr="A picture containing wooden, indoor, wood, table&#10;&#10;Description automatically generated">
            <a:extLst>
              <a:ext uri="{FF2B5EF4-FFF2-40B4-BE49-F238E27FC236}">
                <a16:creationId xmlns:a16="http://schemas.microsoft.com/office/drawing/2014/main" id="{844740D5-AC69-4124-B81B-E26A1A10FB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sp>
        <p:nvSpPr>
          <p:cNvPr id="16" name="CustomShape 6">
            <a:extLst>
              <a:ext uri="{FF2B5EF4-FFF2-40B4-BE49-F238E27FC236}">
                <a16:creationId xmlns:a16="http://schemas.microsoft.com/office/drawing/2014/main" id="{3A1CD200-DD91-456F-8542-2C407C780869}"/>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39852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6.6fu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5736</TotalTime>
  <Words>2353</Words>
  <Application>Microsoft Office PowerPoint</Application>
  <PresentationFormat>Widescreen</PresentationFormat>
  <Paragraphs>294</Paragraphs>
  <Slides>15</Slides>
  <Notes>15</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Arial</vt:lpstr>
      <vt:lpstr>Calibri</vt:lpstr>
      <vt:lpstr>Calibri Light</vt:lpstr>
      <vt:lpstr>Century Gothic</vt:lpstr>
      <vt:lpstr>Modern Love</vt:lpstr>
      <vt:lpstr>Montserrat Medium</vt:lpstr>
      <vt:lpstr>Proxima Nova</vt:lpstr>
      <vt:lpstr>Segoe Print</vt:lpstr>
      <vt:lpstr>Symbol</vt:lpstr>
      <vt:lpstr>Tw Cen MT</vt:lpstr>
      <vt:lpstr>Wingdings</vt:lpstr>
      <vt:lpstr>1_Office Theme</vt:lpstr>
      <vt:lpstr>3_Office Theme</vt:lpstr>
      <vt:lpstr>4_Office Theme</vt:lpstr>
      <vt:lpstr>Office Theme</vt:lpstr>
      <vt:lpstr>Describing things and people</vt:lpstr>
      <vt:lpstr> [ç/c] soft ‘c’</vt:lpstr>
      <vt:lpstr> [ç/c] soft ‘c’</vt:lpstr>
      <vt:lpstr>prononcer</vt:lpstr>
      <vt:lpstr>Saying ‘my’ and ‘your’ with singular nouns</vt:lpstr>
      <vt:lpstr>écouter</vt:lpstr>
      <vt:lpstr>écouter</vt:lpstr>
      <vt:lpstr>écouter</vt:lpstr>
      <vt:lpstr>écouter</vt:lpstr>
      <vt:lpstr>écouter</vt:lpstr>
      <vt:lpstr>écouter</vt:lpstr>
      <vt:lpstr>lire</vt:lpstr>
      <vt:lpstr>Saying ‘it’ in French</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150</cp:revision>
  <dcterms:created xsi:type="dcterms:W3CDTF">2022-02-01T12:00:57Z</dcterms:created>
  <dcterms:modified xsi:type="dcterms:W3CDTF">2023-04-06T13:02:18Z</dcterms:modified>
</cp:coreProperties>
</file>