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Lst>
  <p:notesMasterIdLst>
    <p:notesMasterId r:id="rId19"/>
  </p:notesMasterIdLst>
  <p:sldIdLst>
    <p:sldId id="339" r:id="rId3"/>
    <p:sldId id="368" r:id="rId4"/>
    <p:sldId id="374" r:id="rId5"/>
    <p:sldId id="375" r:id="rId6"/>
    <p:sldId id="376" r:id="rId7"/>
    <p:sldId id="377" r:id="rId8"/>
    <p:sldId id="378" r:id="rId9"/>
    <p:sldId id="379" r:id="rId10"/>
    <p:sldId id="358" r:id="rId11"/>
    <p:sldId id="373" r:id="rId12"/>
    <p:sldId id="380" r:id="rId13"/>
    <p:sldId id="381" r:id="rId14"/>
    <p:sldId id="382" r:id="rId15"/>
    <p:sldId id="352" r:id="rId16"/>
    <p:sldId id="383" r:id="rId17"/>
    <p:sldId id="338" r:id="rId18"/>
  </p:sldIdLst>
  <p:sldSz cx="12192000" cy="6858000"/>
  <p:notesSz cx="6797675" cy="9926638"/>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Century Gothic" panose="020B0502020202020204" pitchFamily="34" charset="0"/>
      <p:regular r:id="rId24"/>
      <p:bold r:id="rId25"/>
      <p:italic r:id="rId26"/>
      <p:boldItalic r:id="rId27"/>
    </p:embeddedFont>
    <p:embeddedFont>
      <p:font typeface="Eras Demi ITC" panose="020B0805030504020804" pitchFamily="34" charset="0"/>
      <p:regular r:id="rId28"/>
    </p:embeddedFont>
    <p:embeddedFont>
      <p:font typeface="Ink Free" panose="03080402000500000000" pitchFamily="66" charset="0"/>
      <p:regular r:id="rId29"/>
    </p:embeddedFont>
    <p:embeddedFont>
      <p:font typeface="Modern Love" panose="04090805081005020601" pitchFamily="8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 id="2" name="Marie-Odile Guillou" initials="MOG" lastIdx="1" clrIdx="1">
    <p:extLst>
      <p:ext uri="{19B8F6BF-5375-455C-9EA6-DF929625EA0E}">
        <p15:presenceInfo xmlns:p15="http://schemas.microsoft.com/office/powerpoint/2012/main" userId="d8fb4f9aa2ddc9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2479" autoAdjust="0"/>
  </p:normalViewPr>
  <p:slideViewPr>
    <p:cSldViewPr snapToGrid="0" showGuides="1">
      <p:cViewPr>
        <p:scale>
          <a:sx n="51" d="100"/>
          <a:sy n="51" d="100"/>
        </p:scale>
        <p:origin x="2130" y="11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216000" indent="-216000">
              <a:lnSpc>
                <a:spcPct val="100000"/>
              </a:lnSpc>
            </a:pPr>
            <a:r>
              <a:rPr lang="en-GB" sz="1200" b="0" strike="noStrike" spc="-1" dirty="0">
                <a:solidFill>
                  <a:srgbClr val="000000"/>
                </a:solidFill>
                <a:latin typeface="Calibri"/>
                <a:ea typeface="Calibri"/>
              </a:rPr>
              <a:t>available under a Creative Commons license, no attribution required.</a:t>
            </a:r>
            <a:endParaRPr lang="en-GB" sz="1200" b="0" strike="noStrike" spc="-1" dirty="0">
              <a:latin typeface="Arial"/>
            </a:endParaRPr>
          </a:p>
          <a:p>
            <a:pPr marL="216000" indent="-216000" algn="l">
              <a:lnSpc>
                <a:spcPct val="100000"/>
              </a:lnSpc>
            </a:pPr>
            <a:r>
              <a:rPr lang="en-GB" sz="1200" b="1" strike="noStrike" spc="-1" dirty="0">
                <a:latin typeface="Arial"/>
              </a:rPr>
              <a:t>The AUDIO version of the lesson material includes additional audio for the new language presented (phonics, vocabulary)</a:t>
            </a:r>
          </a:p>
          <a:p>
            <a:pPr marL="216000" indent="-216000" algn="l">
              <a:lnSpc>
                <a:spcPct val="100000"/>
              </a:lnSpc>
            </a:pPr>
            <a:r>
              <a:rPr lang="en-GB" sz="1200" b="1" strike="noStrike" spc="-1" dirty="0">
                <a:latin typeface="Arial"/>
              </a:rPr>
              <a:t>and audio for the instructions on the slide.</a:t>
            </a:r>
          </a:p>
          <a:p>
            <a:pPr marL="216000" indent="-216000" algn="l">
              <a:lnSpc>
                <a:spcPct val="100000"/>
              </a:lnSpc>
            </a:pPr>
            <a:r>
              <a:rPr lang="en-GB" sz="1200" b="1" strike="noStrike" spc="-1" dirty="0">
                <a:latin typeface="Arial"/>
              </a:rPr>
              <a:t>In addition, it includes VIDEO clips of the phonics and the phonics’ source words.  Pupils can be encouraged to look at the</a:t>
            </a:r>
          </a:p>
          <a:p>
            <a:pPr marL="216000" indent="-216000" algn="l">
              <a:lnSpc>
                <a:spcPct val="100000"/>
              </a:lnSpc>
            </a:pPr>
            <a:r>
              <a:rPr lang="en-GB" sz="1200" b="1" strike="noStrike" spc="-1" dirty="0">
                <a:latin typeface="Arial"/>
              </a:rPr>
              <a:t>shape of the mouth/lips on slides where these appear, and try to copy it/them.</a:t>
            </a:r>
          </a:p>
          <a:p>
            <a:pPr marL="216000" indent="-216000">
              <a:lnSpc>
                <a:spcPct val="100000"/>
              </a:lnSpc>
            </a:pPr>
            <a:endParaRPr lang="en-GB" sz="12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a:t>
            </a:r>
            <a:r>
              <a:rPr lang="en-GB" sz="1200" b="0" dirty="0">
                <a:solidFill>
                  <a:srgbClr val="002060"/>
                </a:solidFill>
                <a:latin typeface="Century Gothic"/>
                <a:ea typeface="Century Gothic"/>
                <a:cs typeface="Century Gothic"/>
                <a:sym typeface="Century Gothic"/>
              </a:rPr>
              <a:t>revisit closed </a:t>
            </a:r>
            <a:r>
              <a:rPr lang="en-GB" sz="1200" b="1" dirty="0">
                <a:solidFill>
                  <a:srgbClr val="002060"/>
                </a:solidFill>
                <a:latin typeface="Century Gothic"/>
                <a:ea typeface="Century Gothic"/>
                <a:cs typeface="Century Gothic"/>
                <a:sym typeface="Century Gothic"/>
              </a:rPr>
              <a:t>[</a:t>
            </a:r>
            <a:r>
              <a:rPr lang="en-GB" sz="1200" b="1" dirty="0" err="1">
                <a:solidFill>
                  <a:srgbClr val="002060"/>
                </a:solidFill>
                <a:latin typeface="Century Gothic"/>
                <a:ea typeface="Century Gothic"/>
                <a:cs typeface="Century Gothic"/>
                <a:sym typeface="Century Gothic"/>
              </a:rPr>
              <a:t>eu</a:t>
            </a:r>
            <a:r>
              <a:rPr lang="en-GB" sz="1200" b="1" dirty="0">
                <a:solidFill>
                  <a:srgbClr val="002060"/>
                </a:solidFill>
                <a:latin typeface="Century Gothic"/>
                <a:ea typeface="Century Gothic"/>
                <a:cs typeface="Century Gothic"/>
                <a:sym typeface="Century Gothic"/>
              </a:rPr>
              <a:t>] - </a:t>
            </a:r>
            <a:r>
              <a:rPr lang="fr-FR" sz="1200" b="1" dirty="0">
                <a:solidFill>
                  <a:srgbClr val="002060"/>
                </a:solidFill>
                <a:latin typeface="Century Gothic"/>
                <a:ea typeface="Century Gothic"/>
                <a:cs typeface="Century Gothic"/>
                <a:sym typeface="Century Gothic"/>
              </a:rPr>
              <a:t>deux </a:t>
            </a:r>
            <a:r>
              <a:rPr lang="fr-FR" sz="1200" b="0" dirty="0">
                <a:solidFill>
                  <a:srgbClr val="002060"/>
                </a:solidFill>
                <a:latin typeface="Century Gothic"/>
                <a:ea typeface="Century Gothic"/>
                <a:cs typeface="Century Gothic"/>
                <a:sym typeface="Century Gothic"/>
              </a:rPr>
              <a:t>[41] </a:t>
            </a:r>
            <a:r>
              <a:rPr lang="fr-FR" sz="1200" b="1" dirty="0">
                <a:solidFill>
                  <a:srgbClr val="002060"/>
                </a:solidFill>
                <a:latin typeface="Century Gothic"/>
                <a:ea typeface="Century Gothic"/>
                <a:cs typeface="Century Gothic"/>
                <a:sym typeface="Century Gothic"/>
              </a:rPr>
              <a:t>un peu </a:t>
            </a:r>
            <a:r>
              <a:rPr lang="fr-FR" sz="1200" b="0" dirty="0">
                <a:solidFill>
                  <a:srgbClr val="002060"/>
                </a:solidFill>
                <a:latin typeface="Century Gothic"/>
                <a:ea typeface="Century Gothic"/>
                <a:cs typeface="Century Gothic"/>
                <a:sym typeface="Century Gothic"/>
              </a:rPr>
              <a:t>[91] </a:t>
            </a:r>
            <a:r>
              <a:rPr lang="fr-FR" sz="1200" b="1" dirty="0">
                <a:solidFill>
                  <a:srgbClr val="002060"/>
                </a:solidFill>
                <a:latin typeface="Century Gothic"/>
                <a:ea typeface="Century Gothic"/>
                <a:cs typeface="Century Gothic"/>
                <a:sym typeface="Century Gothic"/>
              </a:rPr>
              <a:t>jeu </a:t>
            </a:r>
            <a:r>
              <a:rPr lang="fr-FR" sz="1200" b="0" dirty="0">
                <a:solidFill>
                  <a:srgbClr val="002060"/>
                </a:solidFill>
                <a:latin typeface="Century Gothic"/>
                <a:ea typeface="Century Gothic"/>
                <a:cs typeface="Century Gothic"/>
                <a:sym typeface="Century Gothic"/>
              </a:rPr>
              <a:t>[291]</a:t>
            </a:r>
          </a:p>
          <a:p>
            <a:pPr marL="216000" indent="-216000">
              <a:lnSpc>
                <a:spcPct val="100000"/>
              </a:lnSpc>
            </a:pPr>
            <a:endParaRPr lang="en-GB" sz="1200" b="0" strike="noStrike" spc="-1" dirty="0">
              <a:solidFill>
                <a:srgbClr val="002060"/>
              </a:solidFill>
              <a:latin typeface="Century Gothic"/>
              <a:ea typeface="Century Gothic"/>
            </a:endParaRPr>
          </a:p>
          <a:p>
            <a:pPr marL="216000" indent="-216000">
              <a:lnSpc>
                <a:spcPct val="100000"/>
              </a:lnSpc>
            </a:pPr>
            <a:r>
              <a:rPr lang="en-GB" sz="1200" b="0" strike="noStrike" spc="-1" dirty="0">
                <a:solidFill>
                  <a:srgbClr val="002060"/>
                </a:solidFill>
                <a:latin typeface="Century Gothic"/>
                <a:ea typeface="Century Gothic"/>
              </a:rPr>
              <a:t>Frequency of new words:</a:t>
            </a:r>
            <a:endParaRPr lang="en-GB" sz="1200" b="0" strike="noStrike" spc="-1" dirty="0">
              <a:latin typeface="Arial"/>
            </a:endParaRP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fr-FR" sz="1200" b="1" i="0" strike="noStrike" spc="-1" dirty="0">
                <a:solidFill>
                  <a:srgbClr val="002060"/>
                </a:solidFill>
                <a:latin typeface="Century Gothic"/>
                <a:ea typeface="Century Gothic"/>
              </a:rPr>
              <a:t>semaine </a:t>
            </a:r>
            <a:r>
              <a:rPr lang="fr-FR" sz="1200" b="0" i="0" strike="noStrike" spc="-1" dirty="0">
                <a:solidFill>
                  <a:srgbClr val="002060"/>
                </a:solidFill>
                <a:latin typeface="Century Gothic"/>
                <a:ea typeface="Century Gothic"/>
              </a:rPr>
              <a:t>[245] </a:t>
            </a:r>
            <a:r>
              <a:rPr lang="fr-FR" sz="1200" b="1" i="0" strike="noStrike" spc="-1" dirty="0">
                <a:solidFill>
                  <a:srgbClr val="002060"/>
                </a:solidFill>
                <a:latin typeface="Century Gothic"/>
                <a:ea typeface="Century Gothic"/>
              </a:rPr>
              <a:t>courageux </a:t>
            </a:r>
            <a:r>
              <a:rPr lang="fr-FR" sz="1200" b="0" i="0" strike="noStrike" spc="-1" dirty="0">
                <a:solidFill>
                  <a:srgbClr val="002060"/>
                </a:solidFill>
                <a:latin typeface="Century Gothic"/>
                <a:ea typeface="Century Gothic"/>
              </a:rPr>
              <a:t>[2198] </a:t>
            </a:r>
            <a:r>
              <a:rPr lang="fr-FR" sz="1200" b="1" i="0" strike="noStrike" spc="-1" dirty="0">
                <a:solidFill>
                  <a:srgbClr val="002060"/>
                </a:solidFill>
                <a:latin typeface="Century Gothic"/>
                <a:ea typeface="Century Gothic"/>
              </a:rPr>
              <a:t>curieux </a:t>
            </a:r>
            <a:r>
              <a:rPr lang="fr-FR" sz="1200" b="0" i="0" strike="noStrike" spc="-1" dirty="0">
                <a:solidFill>
                  <a:srgbClr val="002060"/>
                </a:solidFill>
                <a:latin typeface="Century Gothic"/>
                <a:ea typeface="Century Gothic"/>
              </a:rPr>
              <a:t>[2424] </a:t>
            </a:r>
            <a:r>
              <a:rPr lang="fr-FR" sz="1200" b="1" i="0" strike="noStrike" spc="-1" dirty="0">
                <a:solidFill>
                  <a:srgbClr val="002060"/>
                </a:solidFill>
                <a:latin typeface="Century Gothic"/>
                <a:ea typeface="Century Gothic"/>
              </a:rPr>
              <a:t>heureux </a:t>
            </a:r>
            <a:r>
              <a:rPr lang="fr-FR" sz="1200" b="0" i="0" strike="noStrike" spc="-1" dirty="0">
                <a:solidFill>
                  <a:srgbClr val="002060"/>
                </a:solidFill>
                <a:latin typeface="Century Gothic"/>
                <a:ea typeface="Century Gothic"/>
              </a:rPr>
              <a:t>[764] </a:t>
            </a:r>
            <a:r>
              <a:rPr lang="fr-FR" sz="1200" b="1" i="0" strike="noStrike" spc="-1" dirty="0">
                <a:solidFill>
                  <a:srgbClr val="002060"/>
                </a:solidFill>
                <a:latin typeface="Century Gothic"/>
                <a:ea typeface="Century Gothic"/>
              </a:rPr>
              <a:t>sérieux </a:t>
            </a:r>
            <a:r>
              <a:rPr lang="fr-FR" sz="1200" b="0" i="0" strike="noStrike" spc="-1" dirty="0">
                <a:solidFill>
                  <a:srgbClr val="002060"/>
                </a:solidFill>
                <a:latin typeface="Century Gothic"/>
                <a:ea typeface="Century Gothic"/>
              </a:rPr>
              <a:t>[412] </a:t>
            </a:r>
            <a:r>
              <a:rPr lang="fr-FR" sz="1200" b="1" i="0" strike="noStrike" spc="-1" dirty="0">
                <a:solidFill>
                  <a:srgbClr val="002060"/>
                </a:solidFill>
                <a:latin typeface="Century Gothic"/>
                <a:ea typeface="Century Gothic"/>
              </a:rPr>
              <a:t>Revisit days of the week</a:t>
            </a:r>
            <a:endParaRPr lang="fr-FR" sz="1200" b="0" i="0" strike="noStrike" spc="-1" dirty="0">
              <a:solidFill>
                <a:srgbClr val="002060"/>
              </a:solidFill>
              <a:latin typeface="Century Gothic"/>
              <a:ea typeface="Century Gothic"/>
            </a:endParaRPr>
          </a:p>
          <a:p>
            <a:pPr marL="216000" indent="-216000">
              <a:lnSpc>
                <a:spcPct val="100000"/>
              </a:lnSpc>
            </a:pPr>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a:t>
            </a:r>
          </a:p>
          <a:p>
            <a:pPr marL="216000" indent="-216000">
              <a:lnSpc>
                <a:spcPct val="100000"/>
              </a:lnSpc>
            </a:pPr>
            <a:r>
              <a:rPr lang="en-GB" sz="1100" b="0" strike="noStrike" spc="-1" dirty="0">
                <a:solidFill>
                  <a:srgbClr val="000000"/>
                </a:solidFill>
                <a:latin typeface="Calibri"/>
                <a:ea typeface="Calibri"/>
              </a:rPr>
              <a:t>given in the SOW and in the resources that first 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a:t>
            </a:r>
          </a:p>
          <a:p>
            <a:pPr marL="216000" indent="-216000">
              <a:lnSpc>
                <a:spcPct val="100000"/>
              </a:lnSpc>
            </a:pPr>
            <a:r>
              <a:rPr lang="en-GB" sz="1200" b="0" strike="noStrike" spc="-1" dirty="0">
                <a:solidFill>
                  <a:srgbClr val="000000"/>
                </a:solidFill>
                <a:latin typeface="Calibri"/>
                <a:ea typeface="Calibri"/>
              </a:rPr>
              <a:t>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2 minutes (four slides)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new vocabulary for this week in masculine and feminine forms.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word. Say the word.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English meaning. Say the French word again. Pupils repeat.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picture.  Say the word again, together with pupils this time.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reminder of the pronounced –s for the feminine form.</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Continue with the next four slides.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29428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[2/4]</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76069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[3/4]</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57430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[4/4]</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78270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a:t>
            </a:r>
            <a:r>
              <a:rPr lang="en-GB" b="0" dirty="0"/>
              <a:t>8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understanding of adjective agreement and vocabulary from this and previous weeks.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Explain the task to pupils.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Ask students to write down the adjective &amp; the person it refers to (</a:t>
            </a:r>
            <a:r>
              <a:rPr lang="en-GB" b="0" dirty="0" err="1"/>
              <a:t>Léa</a:t>
            </a:r>
            <a:r>
              <a:rPr lang="en-GB" b="0" dirty="0"/>
              <a:t>, Yves or either). Encourage them to write down the English meaning too.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The answers are animated – click to bring up the adjective, again for the tick and the name in the diary, and again to reveal the English meaning. For those statements that could be both, you can ask students to suggest who they think it is briefly before revealing the name (</a:t>
            </a:r>
            <a:r>
              <a:rPr lang="en-GB" b="0" dirty="0" err="1"/>
              <a:t>Léa</a:t>
            </a:r>
            <a:r>
              <a:rPr lang="en-GB" b="0" dirty="0"/>
              <a:t> </a:t>
            </a:r>
            <a:r>
              <a:rPr lang="en-GB" b="0" dirty="0" err="1"/>
              <a:t>ou</a:t>
            </a:r>
            <a:r>
              <a:rPr lang="en-GB" b="0" dirty="0"/>
              <a:t> Yves?). </a:t>
            </a:r>
          </a:p>
          <a:p>
            <a:endParaRPr lang="en-GB" dirty="0"/>
          </a:p>
        </p:txBody>
      </p:sp>
      <p:sp>
        <p:nvSpPr>
          <p:cNvPr id="4" name="Slide Number Placeholder 3"/>
          <p:cNvSpPr>
            <a:spLocks noGrp="1"/>
          </p:cNvSpPr>
          <p:nvPr>
            <p:ph type="sldNum" sz="quarter" idx="5"/>
          </p:nvPr>
        </p:nvSpPr>
        <p:spPr/>
        <p:txBody>
          <a:bodyPr/>
          <a:lstStyle/>
          <a:p>
            <a:fld id="{BEF5CB3E-F697-4EF5-82C2-431E736C45DD}" type="slidenum">
              <a:rPr lang="en-GB" smtClean="0"/>
              <a:t>14</a:t>
            </a:fld>
            <a:endParaRPr lang="en-GB"/>
          </a:p>
        </p:txBody>
      </p:sp>
    </p:spTree>
    <p:extLst>
      <p:ext uri="{BB962C8B-B14F-4D97-AF65-F5344CB8AC3E}">
        <p14:creationId xmlns:p14="http://schemas.microsoft.com/office/powerpoint/2010/main" val="1126422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lvl="0" indent="0" algn="l" rtl="0">
              <a:spcBef>
                <a:spcPts val="0"/>
              </a:spcBef>
              <a:spcAft>
                <a:spcPts val="0"/>
              </a:spcAft>
              <a:buNone/>
            </a:pPr>
            <a:r>
              <a:rPr lang="en-GB" b="1" dirty="0"/>
              <a:t>Timing: 2 minutes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oral production of vocabulary from this week and the revisited week.</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Explain the task to pupils.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Ask students to call out each word (in the correct form) when they see the picture and prompt word spinning.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Click again to move the feet 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Click again to spin the next prompt.</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33375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 minute</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SSC </a:t>
            </a:r>
            <a:r>
              <a:rPr lang="en-GB" b="1" dirty="0"/>
              <a:t>[</a:t>
            </a:r>
            <a:r>
              <a:rPr lang="en-GB" b="1" dirty="0" err="1"/>
              <a:t>eu</a:t>
            </a:r>
            <a:r>
              <a:rPr lang="en-GB" b="1" dirty="0"/>
              <a:t>] </a:t>
            </a: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t>
            </a:r>
            <a:r>
              <a:rPr lang="en-GB" b="1" dirty="0" err="1"/>
              <a:t>eu</a:t>
            </a:r>
            <a:r>
              <a:rPr lang="en-GB" b="1"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a:t>
            </a:r>
            <a:r>
              <a:rPr lang="en-GB" b="1" dirty="0"/>
              <a:t>source</a:t>
            </a:r>
            <a:r>
              <a:rPr lang="en-GB" dirty="0"/>
              <a:t> word </a:t>
            </a:r>
            <a:r>
              <a:rPr lang="en-GB" b="1" dirty="0"/>
              <a:t>‘deux’</a:t>
            </a:r>
            <a:r>
              <a:rPr lang="en-GB" dirty="0"/>
              <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Say the word and bring up the reminder that the final –t is silent.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practise saying the word several times.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Repeat the process with ‘</a:t>
            </a:r>
            <a:r>
              <a:rPr lang="en-GB" b="1" dirty="0"/>
              <a:t>un </a:t>
            </a:r>
            <a:r>
              <a:rPr lang="en-GB" b="1" dirty="0" err="1"/>
              <a:t>peu</a:t>
            </a:r>
            <a:r>
              <a:rPr lang="en-GB" dirty="0"/>
              <a:t>’ and ‘</a:t>
            </a:r>
            <a:r>
              <a:rPr lang="en-GB" b="1" dirty="0"/>
              <a:t>un </a:t>
            </a:r>
            <a:r>
              <a:rPr lang="en-GB" b="1" dirty="0" err="1"/>
              <a:t>jeu</a:t>
            </a:r>
            <a:r>
              <a:rPr lang="en-GB" dirty="0"/>
              <a:t>’.</a:t>
            </a:r>
          </a:p>
          <a:p>
            <a:pPr marL="0" marR="0" lvl="0" indent="0" algn="l" rtl="0">
              <a:lnSpc>
                <a:spcPct val="100000"/>
              </a:lnSpc>
              <a:spcBef>
                <a:spcPts val="0"/>
              </a:spcBef>
              <a:spcAft>
                <a:spcPts val="0"/>
              </a:spcAft>
              <a:buClr>
                <a:schemeClr val="dk1"/>
              </a:buClr>
              <a:buSzPts val="1200"/>
              <a:buFont typeface="Calibri"/>
              <a:buNone/>
            </a:pPr>
            <a:endParaRPr lang="en-GB" dirty="0"/>
          </a:p>
          <a:p>
            <a:pPr>
              <a:lnSpc>
                <a:spcPct val="100000"/>
              </a:lnSpc>
            </a:pPr>
            <a:r>
              <a:rPr lang="en-GB" sz="1200" b="1" strike="noStrike" spc="-1" dirty="0">
                <a:latin typeface="Arial"/>
              </a:rPr>
              <a:t>Notes</a:t>
            </a:r>
            <a:r>
              <a:rPr lang="en-GB" sz="1200" b="0" strike="noStrike" spc="-1" dirty="0">
                <a:latin typeface="Arial"/>
              </a:rPr>
              <a:t>: </a:t>
            </a:r>
          </a:p>
          <a:p>
            <a:pPr marL="285750" indent="-285750">
              <a:lnSpc>
                <a:spcPct val="100000"/>
              </a:lnSpc>
              <a:buAutoNum type="romanLcParenR"/>
            </a:pPr>
            <a:r>
              <a:rPr lang="fr-FR" baseline="0" dirty="0"/>
              <a:t>a </a:t>
            </a:r>
            <a:r>
              <a:rPr lang="fr-FR" baseline="0" dirty="0" err="1"/>
              <a:t>gesture</a:t>
            </a:r>
            <a:r>
              <a:rPr lang="fr-FR" baseline="0" dirty="0"/>
              <a:t> for ‘</a:t>
            </a:r>
            <a:r>
              <a:rPr lang="fr-FR" b="1" baseline="0" dirty="0"/>
              <a:t>deux</a:t>
            </a:r>
            <a:r>
              <a:rPr lang="fr-FR" baseline="0" dirty="0"/>
              <a:t>’ </a:t>
            </a:r>
            <a:r>
              <a:rPr lang="fr-FR" baseline="0" dirty="0" err="1"/>
              <a:t>might</a:t>
            </a:r>
            <a:r>
              <a:rPr lang="fr-FR" baseline="0" dirty="0"/>
              <a:t> </a:t>
            </a:r>
            <a:r>
              <a:rPr lang="fr-FR" baseline="0" dirty="0" err="1"/>
              <a:t>be</a:t>
            </a:r>
            <a:r>
              <a:rPr lang="fr-FR" baseline="0" dirty="0"/>
              <a:t> to </a:t>
            </a:r>
            <a:r>
              <a:rPr lang="en-GB" baseline="0" dirty="0"/>
              <a:t>do the British Sign Language gesture for two: https://www.signbsl.com/sign/two </a:t>
            </a:r>
            <a:br>
              <a:rPr lang="en-GB" baseline="0" dirty="0"/>
            </a:br>
            <a:r>
              <a:rPr lang="en-GB" baseline="0" dirty="0"/>
              <a:t>Note: if teachers want to avoid a backwards ‘v’ they could instead use the front-facing peace ‘v’ symbol.</a:t>
            </a:r>
          </a:p>
          <a:p>
            <a:pPr marL="285750" indent="-285750">
              <a:lnSpc>
                <a:spcPct val="100000"/>
              </a:lnSpc>
              <a:buAutoNum type="romanLcParenR"/>
            </a:pPr>
            <a:r>
              <a:rPr lang="fr-FR" baseline="0" dirty="0"/>
              <a:t>a </a:t>
            </a:r>
            <a:r>
              <a:rPr lang="fr-FR" baseline="0" dirty="0" err="1"/>
              <a:t>gesture</a:t>
            </a:r>
            <a:r>
              <a:rPr lang="fr-FR" baseline="0" dirty="0"/>
              <a:t> for ‘</a:t>
            </a:r>
            <a:r>
              <a:rPr lang="fr-FR" b="1" baseline="0" dirty="0"/>
              <a:t>un petit peu</a:t>
            </a:r>
            <a:r>
              <a:rPr lang="fr-FR" baseline="0" dirty="0"/>
              <a:t>’ </a:t>
            </a:r>
            <a:r>
              <a:rPr lang="fr-FR" baseline="0" dirty="0" err="1"/>
              <a:t>might</a:t>
            </a:r>
            <a:r>
              <a:rPr lang="fr-FR" baseline="0" dirty="0"/>
              <a:t> </a:t>
            </a:r>
            <a:r>
              <a:rPr lang="fr-FR" baseline="0" dirty="0" err="1"/>
              <a:t>be</a:t>
            </a:r>
            <a:r>
              <a:rPr lang="fr-FR" baseline="0" dirty="0"/>
              <a:t> to </a:t>
            </a:r>
            <a:r>
              <a:rPr lang="en-GB" baseline="0" dirty="0"/>
              <a:t>mimic the gesture from the picture.</a:t>
            </a:r>
          </a:p>
          <a:p>
            <a:pPr marL="285750" indent="-285750">
              <a:lnSpc>
                <a:spcPct val="100000"/>
              </a:lnSpc>
              <a:buAutoNum type="romanLcParenR"/>
            </a:pPr>
            <a:r>
              <a:rPr lang="en-GB" sz="1200" b="0" strike="noStrike" spc="-1" baseline="0" dirty="0">
                <a:latin typeface="Arial"/>
              </a:rPr>
              <a:t>pupils have already learnt ‘petit’ and in week 8 they will learn ‘</a:t>
            </a:r>
            <a:r>
              <a:rPr lang="en-GB" sz="1200" b="1" strike="noStrike" spc="-1" baseline="0" dirty="0">
                <a:latin typeface="Arial"/>
              </a:rPr>
              <a:t>un/</a:t>
            </a:r>
            <a:r>
              <a:rPr lang="en-GB" sz="1200" b="1" strike="noStrike" spc="-1" baseline="0" dirty="0" err="1">
                <a:latin typeface="Arial"/>
              </a:rPr>
              <a:t>une</a:t>
            </a:r>
            <a:r>
              <a:rPr lang="en-GB" sz="1200" b="0" strike="noStrike" spc="-1" baseline="0" dirty="0">
                <a:latin typeface="Arial"/>
              </a:rPr>
              <a:t>’ meaning ‘</a:t>
            </a:r>
            <a:r>
              <a:rPr lang="en-GB" sz="1200" b="1" strike="noStrike" spc="-1" baseline="0" dirty="0">
                <a:latin typeface="Arial"/>
              </a:rPr>
              <a:t>a</a:t>
            </a:r>
            <a:r>
              <a:rPr lang="en-GB" sz="1200" b="0" strike="noStrike" spc="-1" baseline="0" dirty="0">
                <a:latin typeface="Arial"/>
              </a:rPr>
              <a:t>’.</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AutoNum type="romanLcParenR"/>
              <a:tabLst/>
              <a:defRPr/>
            </a:pPr>
            <a:r>
              <a:rPr lang="fr-FR" baseline="0" dirty="0"/>
              <a:t>a </a:t>
            </a:r>
            <a:r>
              <a:rPr lang="fr-FR" baseline="0" dirty="0" err="1"/>
              <a:t>gesture</a:t>
            </a:r>
            <a:r>
              <a:rPr lang="fr-FR" baseline="0" dirty="0"/>
              <a:t> for ‘</a:t>
            </a:r>
            <a:r>
              <a:rPr lang="fr-FR" b="1" baseline="0" dirty="0"/>
              <a:t>un jeu</a:t>
            </a:r>
            <a:r>
              <a:rPr lang="fr-FR" baseline="0" dirty="0"/>
              <a:t>’ </a:t>
            </a:r>
            <a:r>
              <a:rPr lang="fr-FR" baseline="0" dirty="0" err="1"/>
              <a:t>might</a:t>
            </a:r>
            <a:r>
              <a:rPr lang="fr-FR" baseline="0" dirty="0"/>
              <a:t> </a:t>
            </a:r>
            <a:r>
              <a:rPr lang="fr-FR" baseline="0" dirty="0" err="1"/>
              <a:t>be</a:t>
            </a:r>
            <a:r>
              <a:rPr lang="fr-FR" baseline="0" dirty="0"/>
              <a:t> to </a:t>
            </a:r>
            <a:r>
              <a:rPr lang="en-GB" baseline="0" dirty="0"/>
              <a:t>use the BSL for ‘game’, as shown here: https://www.youtube.com/watch?v=5Hg3s6pxusM </a:t>
            </a:r>
            <a:endParaRPr lang="en-GB" sz="1200" b="0" strike="noStrike" spc="-1" dirty="0">
              <a:latin typeface="Arial"/>
            </a:endParaRPr>
          </a:p>
          <a:p>
            <a:pPr marL="285750" indent="-285750">
              <a:lnSpc>
                <a:spcPct val="100000"/>
              </a:lnSpc>
              <a:buAutoNum type="romanLcParenR"/>
            </a:pPr>
            <a:endParaRPr lang="en-GB" sz="1200" b="0" strike="noStrike" spc="-1" dirty="0">
              <a:latin typeface="Arial"/>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06" name="Google Shape;106;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2 minutes (two slides)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new vocabulary for this week.</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word. Say the word.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English meaning. Say the French word again. Pupils repeat.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picture.  Say the word again, together with pupils this time.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reminder of the pronounced –s for the feminine form.</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Continue with the next four slides.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3597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4 minutes (five slides)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new vocabulary for this week.</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word. Say the word.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English meaning. Say the French word again. Pupils repeat.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picture.  Say the word again, together with pupils this time.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reminder of the pronounced –s for the feminine form.</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Continue with the next four slides.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8731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2 minutes (four slides)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comprehension and pronunciation of this week’s new vocabulary.</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English word and picture prompt.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two options.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say the correct word.</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reveal answer tick.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Continue with next slides.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62688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[2/4]</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82524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[3/4]</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73666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[4/4]</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94678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685800" y="1143000"/>
            <a:ext cx="5486400" cy="3086100"/>
          </a:xfrm>
          <a:prstGeom prst="rect">
            <a:avLst/>
          </a:prstGeom>
        </p:spPr>
      </p:sp>
      <p:sp>
        <p:nvSpPr>
          <p:cNvPr id="311"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3 minutes </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Read the grammar explanation about adjective agreement. </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French examples provided. </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Draw pupils’ attention to the SFC ‘s’ and to the change you hear when an ‘e’ is added to the feminine form.</a:t>
            </a:r>
            <a:endParaRPr lang="en-GB" sz="1200" b="0" strike="noStrike" spc="-1" dirty="0">
              <a:latin typeface="Arial"/>
            </a:endParaRPr>
          </a:p>
        </p:txBody>
      </p:sp>
      <p:sp>
        <p:nvSpPr>
          <p:cNvPr id="312"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87903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53427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462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71308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03411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59904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626138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660568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926310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54436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381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853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3012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43888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73"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6311688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8.gif"/><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9.gif"/><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gif"/><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5.gif"/><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4.svg"/><Relationship Id="rId4" Type="http://schemas.openxmlformats.org/officeDocument/2006/relationships/image" Target="../media/image22.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2.gif"/><Relationship Id="rId18" Type="http://schemas.openxmlformats.org/officeDocument/2006/relationships/image" Target="../media/image38.png"/><Relationship Id="rId3" Type="http://schemas.openxmlformats.org/officeDocument/2006/relationships/image" Target="../media/image27.png"/><Relationship Id="rId21" Type="http://schemas.openxmlformats.org/officeDocument/2006/relationships/image" Target="../media/image12.gif"/><Relationship Id="rId7" Type="http://schemas.openxmlformats.org/officeDocument/2006/relationships/image" Target="../media/image31.png"/><Relationship Id="rId12" Type="http://schemas.openxmlformats.org/officeDocument/2006/relationships/image" Target="../media/image33.gif"/><Relationship Id="rId17" Type="http://schemas.openxmlformats.org/officeDocument/2006/relationships/image" Target="../media/image37.gif"/><Relationship Id="rId2" Type="http://schemas.openxmlformats.org/officeDocument/2006/relationships/notesSlide" Target="../notesSlides/notesSlide15.xml"/><Relationship Id="rId16" Type="http://schemas.openxmlformats.org/officeDocument/2006/relationships/image" Target="../media/image36.gif"/><Relationship Id="rId20" Type="http://schemas.openxmlformats.org/officeDocument/2006/relationships/image" Target="../media/image18.gif"/><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image" Target="../media/image32.gif"/><Relationship Id="rId5" Type="http://schemas.openxmlformats.org/officeDocument/2006/relationships/image" Target="../media/image29.png"/><Relationship Id="rId15" Type="http://schemas.openxmlformats.org/officeDocument/2006/relationships/image" Target="../media/image35.gif"/><Relationship Id="rId23" Type="http://schemas.openxmlformats.org/officeDocument/2006/relationships/image" Target="../media/image14.svg"/><Relationship Id="rId10" Type="http://schemas.openxmlformats.org/officeDocument/2006/relationships/image" Target="../media/image15.gif"/><Relationship Id="rId19" Type="http://schemas.openxmlformats.org/officeDocument/2006/relationships/image" Target="../media/image20.gif"/><Relationship Id="rId4" Type="http://schemas.openxmlformats.org/officeDocument/2006/relationships/image" Target="../media/image28.svg"/><Relationship Id="rId9" Type="http://schemas.openxmlformats.org/officeDocument/2006/relationships/image" Target="../media/image9.png"/><Relationship Id="rId14" Type="http://schemas.openxmlformats.org/officeDocument/2006/relationships/image" Target="../media/image34.gif"/><Relationship Id="rId2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gif"/><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gif"/><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2.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1.gif"/><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5.gif"/><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2.gif"/><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gif"/><Relationship Id="rId5" Type="http://schemas.openxmlformats.org/officeDocument/2006/relationships/image" Target="../media/image18.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9015"/>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rouge</a:t>
            </a:r>
            <a:endParaRPr lang="en-GB" sz="1400" kern="0" dirty="0">
              <a:solidFill>
                <a:srgbClr val="FF0000"/>
              </a:solidFill>
              <a:latin typeface="Modern Love" panose="04090805081005020601" pitchFamily="82" charset="0"/>
              <a:cs typeface="Arial"/>
              <a:sym typeface="Arial"/>
            </a:endParaRPr>
          </a:p>
        </p:txBody>
      </p:sp>
      <p:pic>
        <p:nvPicPr>
          <p:cNvPr id="12" name="Picture 11" descr="A picture containing text, electronics, computer, display&#10;&#10;Description automatically generated">
            <a:extLst>
              <a:ext uri="{FF2B5EF4-FFF2-40B4-BE49-F238E27FC236}">
                <a16:creationId xmlns:a16="http://schemas.microsoft.com/office/drawing/2014/main" id="{9E6F2143-2D08-4F52-8FAE-C0BD51AD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Describing me and others</a:t>
            </a:r>
            <a:endParaRPr lang="en-GB" sz="4000" dirty="0"/>
          </a:p>
        </p:txBody>
      </p:sp>
      <p:sp>
        <p:nvSpPr>
          <p:cNvPr id="7" name="CustomShape 3">
            <a:extLst>
              <a:ext uri="{FF2B5EF4-FFF2-40B4-BE49-F238E27FC236}">
                <a16:creationId xmlns:a16="http://schemas.microsoft.com/office/drawing/2014/main" id="{527D8509-23D0-4DD8-9B33-4BAB0429369D}"/>
              </a:ext>
            </a:extLst>
          </p:cNvPr>
          <p:cNvSpPr/>
          <p:nvPr/>
        </p:nvSpPr>
        <p:spPr>
          <a:xfrm>
            <a:off x="0" y="4105878"/>
            <a:ext cx="4571280" cy="28116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R="0" lvl="0" algn="l" rtl="0">
              <a:lnSpc>
                <a:spcPct val="100000"/>
              </a:lnSpc>
              <a:spcBef>
                <a:spcPts val="0"/>
              </a:spcBef>
              <a:spcAft>
                <a:spcPts val="0"/>
              </a:spcAft>
              <a:buClr>
                <a:srgbClr val="FFFFFF"/>
              </a:buClr>
              <a:buSzPts val="2800"/>
            </a:pPr>
            <a:endParaRPr lang="en-GB" sz="2800" b="0" i="0" u="none" strike="noStrike" cap="none" dirty="0">
              <a:solidFill>
                <a:schemeClr val="bg1"/>
              </a:solidFill>
              <a:latin typeface="Calibri"/>
              <a:ea typeface="Calibri"/>
              <a:cs typeface="Calibri"/>
              <a:sym typeface="Calibri"/>
            </a:endParaRPr>
          </a:p>
          <a:p>
            <a:pPr marL="457920" indent="-457200">
              <a:buClrTx/>
              <a:buFont typeface="Wingdings" panose="05000000000000000000" pitchFamily="2" charset="2"/>
              <a:buChar char="§"/>
              <a:defRPr/>
            </a:pPr>
            <a:r>
              <a:rPr lang="fr-FR" sz="2800" b="1" kern="1200" spc="-1" dirty="0" err="1">
                <a:solidFill>
                  <a:schemeClr val="bg1"/>
                </a:solidFill>
                <a:latin typeface="Century Gothic" panose="020B0502020202020204" pitchFamily="34" charset="0"/>
                <a:ea typeface="Century Gothic"/>
              </a:rPr>
              <a:t>Review</a:t>
            </a:r>
            <a:r>
              <a:rPr lang="fr-FR" sz="2800" b="1" kern="1200" spc="-1" dirty="0">
                <a:solidFill>
                  <a:schemeClr val="bg1"/>
                </a:solidFill>
                <a:latin typeface="Century Gothic" panose="020B0502020202020204" pitchFamily="34" charset="0"/>
                <a:ea typeface="Century Gothic"/>
              </a:rPr>
              <a:t> of « Ê</a:t>
            </a:r>
            <a:r>
              <a:rPr kumimoji="0" lang="fr-FR" sz="28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tre</a:t>
            </a:r>
            <a:r>
              <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 : je suis, tu es, il/elle est</a:t>
            </a:r>
            <a:endParaRPr lang="fr-FR" sz="2800" b="1" kern="1200" spc="-1" dirty="0">
              <a:solidFill>
                <a:schemeClr val="bg1"/>
              </a:solidFill>
              <a:latin typeface="Century Gothic" panose="020B0502020202020204" pitchFamily="34" charset="0"/>
              <a:ea typeface="Century Gothic"/>
            </a:endParaRPr>
          </a:p>
          <a:p>
            <a:pPr marL="457920" indent="-457200">
              <a:buClrTx/>
              <a:buFont typeface="Wingdings" panose="05000000000000000000" pitchFamily="2" charset="2"/>
              <a:buChar char="§"/>
              <a:defRPr/>
            </a:pPr>
            <a:r>
              <a:rPr lang="fr-FR" sz="2800" b="1" kern="1200" spc="-1" dirty="0">
                <a:solidFill>
                  <a:schemeClr val="bg1"/>
                </a:solidFill>
                <a:latin typeface="Century Gothic" panose="020B0502020202020204" pitchFamily="34" charset="0"/>
              </a:rPr>
              <a:t>Adjectival agreement</a:t>
            </a:r>
          </a:p>
          <a:p>
            <a:pPr marL="720" marR="0" lvl="0" algn="l" defTabSz="914400" rtl="0" eaLnBrk="1" fontAlgn="auto" latinLnBrk="0" hangingPunct="1">
              <a:lnSpc>
                <a:spcPct val="100000"/>
              </a:lnSpc>
              <a:spcBef>
                <a:spcPts val="0"/>
              </a:spcBef>
              <a:spcAft>
                <a:spcPts val="0"/>
              </a:spcAft>
              <a:buClrTx/>
              <a:buSzTx/>
              <a:tabLst/>
              <a:defRPr/>
            </a:pPr>
            <a:r>
              <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(-eux, -</a:t>
            </a:r>
            <a:r>
              <a:rPr kumimoji="0" lang="fr-FR" sz="28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euse</a:t>
            </a:r>
            <a:r>
              <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a:t>
            </a: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800" b="1" kern="1200" spc="-1" dirty="0" err="1">
                <a:solidFill>
                  <a:schemeClr val="bg1"/>
                </a:solidFill>
                <a:latin typeface="Century Gothic" panose="020B0502020202020204" pitchFamily="34" charset="0"/>
                <a:ea typeface="Century Gothic"/>
              </a:rPr>
              <a:t>closed</a:t>
            </a:r>
            <a:r>
              <a:rPr lang="fr-FR" sz="2800" b="1" kern="1200" spc="-1" dirty="0">
                <a:solidFill>
                  <a:schemeClr val="bg1"/>
                </a:solidFill>
                <a:latin typeface="Century Gothic" panose="020B0502020202020204" pitchFamily="34" charset="0"/>
                <a:ea typeface="Century Gothic"/>
              </a:rPr>
              <a:t> and open [eu]</a:t>
            </a:r>
            <a:endPar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endParaRPr>
          </a:p>
          <a:p>
            <a:pPr marL="720" marR="0" lvl="0" algn="l" defTabSz="914400" rtl="0" eaLnBrk="1" fontAlgn="auto" latinLnBrk="0" hangingPunct="1">
              <a:lnSpc>
                <a:spcPct val="100000"/>
              </a:lnSpc>
              <a:spcBef>
                <a:spcPts val="0"/>
              </a:spcBef>
              <a:spcAft>
                <a:spcPts val="0"/>
              </a:spcAft>
              <a:buClrTx/>
              <a:buSzTx/>
              <a:tabLst/>
              <a:defRPr/>
            </a:pPr>
            <a:endParaRPr kumimoji="0" lang="fr-FR"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endParaRPr>
          </a:p>
        </p:txBody>
      </p:sp>
      <p:sp>
        <p:nvSpPr>
          <p:cNvPr id="8" name="Rectangle: Rounded Corners 7">
            <a:extLst>
              <a:ext uri="{FF2B5EF4-FFF2-40B4-BE49-F238E27FC236}">
                <a16:creationId xmlns:a16="http://schemas.microsoft.com/office/drawing/2014/main" id="{00130418-E575-40D9-80DB-11E4BE3EE352}"/>
              </a:ext>
            </a:extLst>
          </p:cNvPr>
          <p:cNvSpPr/>
          <p:nvPr/>
        </p:nvSpPr>
        <p:spPr>
          <a:xfrm>
            <a:off x="237767" y="1660065"/>
            <a:ext cx="4011044" cy="206477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text, vector graphics, gear&#10;&#10;Description automatically generated">
            <a:extLst>
              <a:ext uri="{FF2B5EF4-FFF2-40B4-BE49-F238E27FC236}">
                <a16:creationId xmlns:a16="http://schemas.microsoft.com/office/drawing/2014/main" id="{23B78895-02E6-44D4-BD57-FD2B7C70664F}"/>
              </a:ext>
            </a:extLst>
          </p:cNvPr>
          <p:cNvPicPr>
            <a:picLocks noChangeAspect="1"/>
          </p:cNvPicPr>
          <p:nvPr/>
        </p:nvPicPr>
        <p:blipFill>
          <a:blip r:embed="rId4"/>
          <a:stretch>
            <a:fillRect/>
          </a:stretch>
        </p:blipFill>
        <p:spPr>
          <a:xfrm>
            <a:off x="449345" y="1839432"/>
            <a:ext cx="1573285" cy="1505735"/>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FBCF9921-4157-4F2B-A3D8-FA1E0C92D27F}"/>
              </a:ext>
            </a:extLst>
          </p:cNvPr>
          <p:cNvPicPr>
            <a:picLocks noChangeAspect="1"/>
          </p:cNvPicPr>
          <p:nvPr/>
        </p:nvPicPr>
        <p:blipFill>
          <a:blip r:embed="rId5"/>
          <a:stretch>
            <a:fillRect/>
          </a:stretch>
        </p:blipFill>
        <p:spPr>
          <a:xfrm>
            <a:off x="2510748" y="1815058"/>
            <a:ext cx="1624218" cy="1554481"/>
          </a:xfrm>
          <a:prstGeom prst="rect">
            <a:avLst/>
          </a:prstGeom>
        </p:spPr>
      </p:pic>
      <p:sp>
        <p:nvSpPr>
          <p:cNvPr id="11" name="TextBox 10">
            <a:extLst>
              <a:ext uri="{FF2B5EF4-FFF2-40B4-BE49-F238E27FC236}">
                <a16:creationId xmlns:a16="http://schemas.microsoft.com/office/drawing/2014/main" id="{A9E2A25A-C20F-4006-9274-565AC1970B2B}"/>
              </a:ext>
            </a:extLst>
          </p:cNvPr>
          <p:cNvSpPr txBox="1"/>
          <p:nvPr/>
        </p:nvSpPr>
        <p:spPr>
          <a:xfrm>
            <a:off x="284320" y="3225709"/>
            <a:ext cx="190333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courageux</a:t>
            </a:r>
            <a:endParaRPr lang="en-GB" sz="24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920FC294-6E6E-4E3D-8C77-9C3251A59113}"/>
              </a:ext>
            </a:extLst>
          </p:cNvPr>
          <p:cNvSpPr txBox="1"/>
          <p:nvPr/>
        </p:nvSpPr>
        <p:spPr>
          <a:xfrm>
            <a:off x="2285640" y="3234893"/>
            <a:ext cx="200972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courageuse</a:t>
            </a:r>
            <a:endParaRPr lang="en-GB" sz="2400" dirty="0">
              <a:solidFill>
                <a:srgbClr val="002060"/>
              </a:solidFill>
              <a:latin typeface="Century Gothic" panose="020B0502020202020204"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86176" y="5309915"/>
            <a:ext cx="3952938"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serious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630296" y="4352384"/>
            <a:ext cx="438424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séri</a:t>
            </a:r>
            <a:r>
              <a:rPr kumimoji="0" lang="en-GB" sz="7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eu</a:t>
            </a:r>
            <a:r>
              <a:rPr kumimoji="0" lang="en-GB" sz="7200" b="0" i="0" u="none" strike="noStrike" kern="0" cap="none" spc="0" normalizeH="0" baseline="0" noProof="0" dirty="0" err="1">
                <a:ln>
                  <a:noFill/>
                </a:ln>
                <a:solidFill>
                  <a:prstClr val="white">
                    <a:lumMod val="65000"/>
                  </a:prstClr>
                </a:solidFill>
                <a:effectLst/>
                <a:uLnTx/>
                <a:uFillTx/>
                <a:latin typeface="Century Gothic"/>
                <a:ea typeface="Century Gothic"/>
                <a:cs typeface="Century Gothic"/>
                <a:sym typeface="Century Gothic"/>
              </a:rPr>
              <a:t>x</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134" y="5340743"/>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4760512" y="5309915"/>
            <a:ext cx="4827119"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serious (f)</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6056932" y="4350488"/>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séri</a:t>
            </a:r>
            <a:r>
              <a:rPr lang="en-GB" sz="7200" b="1" dirty="0" err="1">
                <a:solidFill>
                  <a:srgbClr val="FF0066"/>
                </a:solidFill>
                <a:latin typeface="Century Gothic"/>
                <a:ea typeface="Century Gothic"/>
                <a:cs typeface="Century Gothic"/>
                <a:sym typeface="Century Gothic"/>
              </a:rPr>
              <a:t>eu</a:t>
            </a:r>
            <a:r>
              <a:rPr lang="en-GB" sz="7200" dirty="0" err="1">
                <a:solidFill>
                  <a:srgbClr val="002060"/>
                </a:solidFill>
                <a:latin typeface="Century Gothic"/>
                <a:ea typeface="Century Gothic"/>
                <a:cs typeface="Century Gothic"/>
                <a:sym typeface="Century Gothic"/>
              </a:rPr>
              <a:t>s</a:t>
            </a:r>
            <a:r>
              <a:rPr lang="en-GB" sz="7200" dirty="0" err="1">
                <a:solidFill>
                  <a:prstClr val="white">
                    <a:lumMod val="65000"/>
                  </a:prstClr>
                </a:solidFill>
                <a:latin typeface="Century Gothic"/>
                <a:ea typeface="Century Gothic"/>
                <a:cs typeface="Century Gothic"/>
                <a:sym typeface="Century Gothic"/>
              </a:rPr>
              <a:t>e</a:t>
            </a:r>
            <a:endParaRPr lang="en-GB" sz="7200" b="1" dirty="0">
              <a:solidFill>
                <a:prstClr val="white">
                  <a:lumMod val="65000"/>
                </a:prst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0745" y="5340743"/>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9" name="CustomShape 14">
            <a:extLst>
              <a:ext uri="{FF2B5EF4-FFF2-40B4-BE49-F238E27FC236}">
                <a16:creationId xmlns:a16="http://schemas.microsoft.com/office/drawing/2014/main" id="{0EEF897B-9AB1-4E42-B7A7-BB85C7691B91}"/>
              </a:ext>
            </a:extLst>
          </p:cNvPr>
          <p:cNvSpPr/>
          <p:nvPr/>
        </p:nvSpPr>
        <p:spPr>
          <a:xfrm>
            <a:off x="8854186" y="2075311"/>
            <a:ext cx="3067434" cy="2131560"/>
          </a:xfrm>
          <a:prstGeom prst="wedgeEllipseCallout">
            <a:avLst>
              <a:gd name="adj1" fmla="val -29077"/>
              <a:gd name="adj2" fmla="val 74269"/>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20" name="Rectangle 19">
            <a:extLst>
              <a:ext uri="{FF2B5EF4-FFF2-40B4-BE49-F238E27FC236}">
                <a16:creationId xmlns:a16="http://schemas.microsoft.com/office/drawing/2014/main" id="{9A103FB7-B867-4917-83DB-19E9990990BF}"/>
              </a:ext>
            </a:extLst>
          </p:cNvPr>
          <p:cNvSpPr/>
          <p:nvPr/>
        </p:nvSpPr>
        <p:spPr>
          <a:xfrm>
            <a:off x="9122372" y="2288587"/>
            <a:ext cx="2484609" cy="1938992"/>
          </a:xfrm>
          <a:prstGeom prst="rect">
            <a:avLst/>
          </a:prstGeom>
        </p:spPr>
        <p:txBody>
          <a:bodyPr wrap="square">
            <a:spAutoFit/>
          </a:bodyPr>
          <a:lstStyle/>
          <a:p>
            <a:pPr lvl="0" algn="ctr"/>
            <a:r>
              <a:rPr lang="en-GB" sz="2000" spc="-1" dirty="0">
                <a:solidFill>
                  <a:srgbClr val="FFFFFF"/>
                </a:solidFill>
                <a:latin typeface="Century Gothic"/>
                <a:ea typeface="DejaVu Sans"/>
                <a:cs typeface="+mn-cs"/>
              </a:rPr>
              <a:t>The ‘e’ at the end means you </a:t>
            </a:r>
            <a:r>
              <a:rPr lang="en-GB" sz="2000" b="1" spc="-1" dirty="0">
                <a:solidFill>
                  <a:srgbClr val="FFFFFF"/>
                </a:solidFill>
                <a:latin typeface="Century Gothic"/>
                <a:ea typeface="DejaVu Sans"/>
                <a:cs typeface="+mn-cs"/>
              </a:rPr>
              <a:t>do</a:t>
            </a:r>
            <a:r>
              <a:rPr lang="en-GB" sz="2000" spc="-1" dirty="0">
                <a:solidFill>
                  <a:srgbClr val="FFFFFF"/>
                </a:solidFill>
                <a:latin typeface="Century Gothic"/>
                <a:ea typeface="DejaVu Sans"/>
                <a:cs typeface="+mn-cs"/>
              </a:rPr>
              <a:t> pronounce the ‘s’.</a:t>
            </a:r>
            <a:br>
              <a:rPr lang="en-GB" sz="2000" spc="-1" dirty="0">
                <a:solidFill>
                  <a:srgbClr val="FFFFFF"/>
                </a:solidFill>
                <a:latin typeface="Century Gothic"/>
                <a:ea typeface="DejaVu Sans"/>
                <a:cs typeface="+mn-cs"/>
              </a:rPr>
            </a:br>
            <a:r>
              <a:rPr lang="en-GB" sz="2000" spc="-1" dirty="0">
                <a:solidFill>
                  <a:srgbClr val="FFFFFF"/>
                </a:solidFill>
                <a:latin typeface="Century Gothic"/>
                <a:ea typeface="DejaVu Sans"/>
                <a:cs typeface="+mn-cs"/>
              </a:rPr>
              <a:t>This ‘e’ is called Silent Final ‘e’ [</a:t>
            </a:r>
            <a:r>
              <a:rPr lang="en-GB" sz="2000" b="1" spc="-1" dirty="0" err="1">
                <a:solidFill>
                  <a:srgbClr val="FFFFFF"/>
                </a:solidFill>
                <a:latin typeface="Century Gothic"/>
                <a:ea typeface="DejaVu Sans"/>
                <a:cs typeface="+mn-cs"/>
              </a:rPr>
              <a:t>Sfe</a:t>
            </a:r>
            <a:r>
              <a:rPr lang="en-GB" sz="2000" spc="-1" dirty="0">
                <a:solidFill>
                  <a:srgbClr val="FFFFFF"/>
                </a:solidFill>
                <a:latin typeface="Century Gothic"/>
                <a:ea typeface="DejaVu Sans"/>
                <a:cs typeface="+mn-cs"/>
              </a:rPr>
              <a:t>].</a:t>
            </a:r>
            <a:endParaRPr lang="en-GB" sz="2000" spc="-1" dirty="0">
              <a:ea typeface="+mn-ea"/>
              <a:cs typeface="+mn-cs"/>
            </a:endParaRPr>
          </a:p>
        </p:txBody>
      </p:sp>
      <p:pic>
        <p:nvPicPr>
          <p:cNvPr id="21" name="Picture 20" descr="A picture containing icon&#10;&#10;Description automatically generated">
            <a:extLst>
              <a:ext uri="{FF2B5EF4-FFF2-40B4-BE49-F238E27FC236}">
                <a16:creationId xmlns:a16="http://schemas.microsoft.com/office/drawing/2014/main" id="{6B923AA9-129C-4869-A009-BC2927792ABE}"/>
              </a:ext>
            </a:extLst>
          </p:cNvPr>
          <p:cNvPicPr>
            <a:picLocks noChangeAspect="1"/>
          </p:cNvPicPr>
          <p:nvPr/>
        </p:nvPicPr>
        <p:blipFill>
          <a:blip r:embed="rId6"/>
          <a:stretch>
            <a:fillRect/>
          </a:stretch>
        </p:blipFill>
        <p:spPr>
          <a:xfrm>
            <a:off x="6118090" y="1553850"/>
            <a:ext cx="2859414" cy="2724829"/>
          </a:xfrm>
          <a:prstGeom prst="rect">
            <a:avLst/>
          </a:prstGeom>
        </p:spPr>
      </p:pic>
      <p:pic>
        <p:nvPicPr>
          <p:cNvPr id="22" name="Picture 21">
            <a:extLst>
              <a:ext uri="{FF2B5EF4-FFF2-40B4-BE49-F238E27FC236}">
                <a16:creationId xmlns:a16="http://schemas.microsoft.com/office/drawing/2014/main" id="{613C67A8-2535-4070-AA13-FA3ACC52E344}"/>
              </a:ext>
            </a:extLst>
          </p:cNvPr>
          <p:cNvPicPr>
            <a:picLocks noChangeAspect="1"/>
          </p:cNvPicPr>
          <p:nvPr/>
        </p:nvPicPr>
        <p:blipFill>
          <a:blip r:embed="rId7"/>
          <a:stretch>
            <a:fillRect/>
          </a:stretch>
        </p:blipFill>
        <p:spPr>
          <a:xfrm>
            <a:off x="851315" y="1556310"/>
            <a:ext cx="2924272" cy="2786635"/>
          </a:xfrm>
          <a:prstGeom prst="rect">
            <a:avLst/>
          </a:prstGeom>
        </p:spPr>
      </p:pic>
      <p:pic>
        <p:nvPicPr>
          <p:cNvPr id="23" name="Graphic 22" descr="Teacher">
            <a:extLst>
              <a:ext uri="{FF2B5EF4-FFF2-40B4-BE49-F238E27FC236}">
                <a16:creationId xmlns:a16="http://schemas.microsoft.com/office/drawing/2014/main" id="{C2FC79DF-83EB-411D-BF37-2D1468A856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9" y="-17841"/>
            <a:ext cx="914400" cy="914400"/>
          </a:xfrm>
          <a:prstGeom prst="rect">
            <a:avLst/>
          </a:prstGeom>
        </p:spPr>
      </p:pic>
      <p:sp>
        <p:nvSpPr>
          <p:cNvPr id="24" name="Speech Bubble: Rectangle with Corners Rounded 23">
            <a:extLst>
              <a:ext uri="{FF2B5EF4-FFF2-40B4-BE49-F238E27FC236}">
                <a16:creationId xmlns:a16="http://schemas.microsoft.com/office/drawing/2014/main" id="{EEABB6D3-6BE8-434F-8952-475A652DB7E6}"/>
              </a:ext>
            </a:extLst>
          </p:cNvPr>
          <p:cNvSpPr/>
          <p:nvPr/>
        </p:nvSpPr>
        <p:spPr>
          <a:xfrm>
            <a:off x="916559" y="97125"/>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5" name="TextBox 24">
            <a:extLst>
              <a:ext uri="{FF2B5EF4-FFF2-40B4-BE49-F238E27FC236}">
                <a16:creationId xmlns:a16="http://schemas.microsoft.com/office/drawing/2014/main" id="{FA1DA4FB-F0BC-495A-8EB3-F4FFF15D990F}"/>
              </a:ext>
            </a:extLst>
          </p:cNvPr>
          <p:cNvSpPr txBox="1"/>
          <p:nvPr/>
        </p:nvSpPr>
        <p:spPr>
          <a:xfrm>
            <a:off x="916559" y="97125"/>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82327604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793079" y="5309915"/>
            <a:ext cx="3952938"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curious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1509551" y="4352384"/>
            <a:ext cx="4384246"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curi</a:t>
            </a:r>
            <a:r>
              <a:rPr lang="en-GB" sz="7200" b="1" dirty="0" err="1">
                <a:solidFill>
                  <a:srgbClr val="FF0066"/>
                </a:solidFill>
                <a:latin typeface="Century Gothic"/>
                <a:ea typeface="Century Gothic"/>
                <a:cs typeface="Century Gothic"/>
                <a:sym typeface="Century Gothic"/>
              </a:rPr>
              <a:t>eu</a:t>
            </a:r>
            <a:r>
              <a:rPr lang="en-GB" sz="7200" dirty="0" err="1">
                <a:solidFill>
                  <a:prstClr val="white">
                    <a:lumMod val="65000"/>
                  </a:prstClr>
                </a:solidFill>
                <a:latin typeface="Century Gothic"/>
                <a:ea typeface="Century Gothic"/>
                <a:cs typeface="Century Gothic"/>
                <a:sym typeface="Century Gothic"/>
              </a:rPr>
              <a:t>x</a:t>
            </a:r>
            <a:endParaRPr lang="en-GB" sz="7200" b="1" dirty="0">
              <a:solidFill>
                <a:prstClr val="white">
                  <a:lumMod val="65000"/>
                </a:prstClr>
              </a:solidFill>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512" y="5351950"/>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6793019" y="5293084"/>
            <a:ext cx="2707056"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curious (f)</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6936187" y="4350488"/>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curi</a:t>
            </a:r>
            <a:r>
              <a:rPr lang="en-GB" sz="7200" b="1" dirty="0" err="1">
                <a:solidFill>
                  <a:srgbClr val="FF0066"/>
                </a:solidFill>
                <a:latin typeface="Century Gothic"/>
                <a:ea typeface="Century Gothic"/>
                <a:cs typeface="Century Gothic"/>
                <a:sym typeface="Century Gothic"/>
              </a:rPr>
              <a:t>eu</a:t>
            </a:r>
            <a:r>
              <a:rPr lang="en-GB" sz="7200" dirty="0" err="1">
                <a:solidFill>
                  <a:srgbClr val="002060"/>
                </a:solidFill>
                <a:latin typeface="Century Gothic"/>
                <a:ea typeface="Century Gothic"/>
                <a:cs typeface="Century Gothic"/>
                <a:sym typeface="Century Gothic"/>
              </a:rPr>
              <a:t>s</a:t>
            </a:r>
            <a:r>
              <a:rPr lang="en-GB" sz="7200" dirty="0" err="1">
                <a:solidFill>
                  <a:prstClr val="white">
                    <a:lumMod val="65000"/>
                  </a:prstClr>
                </a:solidFill>
                <a:latin typeface="Century Gothic"/>
                <a:ea typeface="Century Gothic"/>
                <a:cs typeface="Century Gothic"/>
                <a:sym typeface="Century Gothic"/>
              </a:rPr>
              <a:t>e</a:t>
            </a:r>
            <a:endParaRPr lang="en-GB" sz="7200" b="1" dirty="0">
              <a:solidFill>
                <a:prstClr val="white">
                  <a:lumMod val="65000"/>
                </a:prst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1606" y="5340743"/>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icon&#10;&#10;Description automatically generated">
            <a:extLst>
              <a:ext uri="{FF2B5EF4-FFF2-40B4-BE49-F238E27FC236}">
                <a16:creationId xmlns:a16="http://schemas.microsoft.com/office/drawing/2014/main" id="{1D09F5BF-9F88-453B-B152-5FDF5F014610}"/>
              </a:ext>
            </a:extLst>
          </p:cNvPr>
          <p:cNvPicPr>
            <a:picLocks noChangeAspect="1"/>
          </p:cNvPicPr>
          <p:nvPr/>
        </p:nvPicPr>
        <p:blipFill>
          <a:blip r:embed="rId6"/>
          <a:stretch>
            <a:fillRect/>
          </a:stretch>
        </p:blipFill>
        <p:spPr>
          <a:xfrm>
            <a:off x="7812625" y="983508"/>
            <a:ext cx="1817098" cy="3334995"/>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E32BA4C4-DE40-4BDE-80B9-B550328D73EF}"/>
              </a:ext>
            </a:extLst>
          </p:cNvPr>
          <p:cNvPicPr>
            <a:picLocks noChangeAspect="1"/>
          </p:cNvPicPr>
          <p:nvPr/>
        </p:nvPicPr>
        <p:blipFill>
          <a:blip r:embed="rId7"/>
          <a:stretch>
            <a:fillRect/>
          </a:stretch>
        </p:blipFill>
        <p:spPr>
          <a:xfrm flipH="1">
            <a:off x="2295260" y="982272"/>
            <a:ext cx="1835198" cy="3368216"/>
          </a:xfrm>
          <a:prstGeom prst="rect">
            <a:avLst/>
          </a:prstGeom>
        </p:spPr>
      </p:pic>
      <p:pic>
        <p:nvPicPr>
          <p:cNvPr id="19" name="Graphic 18" descr="Teacher">
            <a:extLst>
              <a:ext uri="{FF2B5EF4-FFF2-40B4-BE49-F238E27FC236}">
                <a16:creationId xmlns:a16="http://schemas.microsoft.com/office/drawing/2014/main" id="{E499D588-07A9-48B9-B469-9015B5A9BD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9" y="-17841"/>
            <a:ext cx="914400" cy="914400"/>
          </a:xfrm>
          <a:prstGeom prst="rect">
            <a:avLst/>
          </a:prstGeom>
        </p:spPr>
      </p:pic>
      <p:sp>
        <p:nvSpPr>
          <p:cNvPr id="20" name="Speech Bubble: Rectangle with Corners Rounded 19">
            <a:extLst>
              <a:ext uri="{FF2B5EF4-FFF2-40B4-BE49-F238E27FC236}">
                <a16:creationId xmlns:a16="http://schemas.microsoft.com/office/drawing/2014/main" id="{558AA9DE-87F5-4926-A34F-DE77D19E3660}"/>
              </a:ext>
            </a:extLst>
          </p:cNvPr>
          <p:cNvSpPr/>
          <p:nvPr/>
        </p:nvSpPr>
        <p:spPr>
          <a:xfrm>
            <a:off x="916559" y="97125"/>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DF3931B4-6C55-4C12-8617-02016417CA11}"/>
              </a:ext>
            </a:extLst>
          </p:cNvPr>
          <p:cNvSpPr txBox="1"/>
          <p:nvPr/>
        </p:nvSpPr>
        <p:spPr>
          <a:xfrm>
            <a:off x="916559" y="97125"/>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373793640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86176" y="5309915"/>
            <a:ext cx="3952938"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brave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630296" y="4352384"/>
            <a:ext cx="5140300"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courag</a:t>
            </a:r>
            <a:r>
              <a:rPr lang="en-GB" sz="7200" b="1" dirty="0" err="1">
                <a:solidFill>
                  <a:srgbClr val="FF0066"/>
                </a:solidFill>
                <a:latin typeface="Century Gothic"/>
                <a:ea typeface="Century Gothic"/>
                <a:cs typeface="Century Gothic"/>
                <a:sym typeface="Century Gothic"/>
              </a:rPr>
              <a:t>eu</a:t>
            </a:r>
            <a:r>
              <a:rPr lang="en-GB" sz="7200" dirty="0" err="1">
                <a:solidFill>
                  <a:prstClr val="white">
                    <a:lumMod val="65000"/>
                  </a:prstClr>
                </a:solidFill>
                <a:latin typeface="Century Gothic"/>
                <a:ea typeface="Century Gothic"/>
                <a:cs typeface="Century Gothic"/>
                <a:sym typeface="Century Gothic"/>
              </a:rPr>
              <a:t>x</a:t>
            </a:r>
            <a:endParaRPr lang="en-GB" sz="7200" b="1" dirty="0">
              <a:solidFill>
                <a:prstClr val="white">
                  <a:lumMod val="65000"/>
                </a:prstClr>
              </a:solidFill>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325" y="5340743"/>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5913764" y="5293084"/>
            <a:ext cx="2707056"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brave (f)</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6056932" y="4350488"/>
            <a:ext cx="6007032"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courag</a:t>
            </a:r>
            <a:r>
              <a:rPr lang="en-GB" sz="7200" b="1" dirty="0" err="1">
                <a:solidFill>
                  <a:srgbClr val="FF0066"/>
                </a:solidFill>
                <a:latin typeface="Century Gothic"/>
                <a:ea typeface="Century Gothic"/>
                <a:cs typeface="Century Gothic"/>
                <a:sym typeface="Century Gothic"/>
              </a:rPr>
              <a:t>eu</a:t>
            </a:r>
            <a:r>
              <a:rPr lang="en-GB" sz="7200" dirty="0" err="1">
                <a:solidFill>
                  <a:srgbClr val="002060"/>
                </a:solidFill>
                <a:latin typeface="Century Gothic"/>
                <a:ea typeface="Century Gothic"/>
                <a:cs typeface="Century Gothic"/>
                <a:sym typeface="Century Gothic"/>
              </a:rPr>
              <a:t>s</a:t>
            </a:r>
            <a:r>
              <a:rPr lang="en-GB" sz="7200" dirty="0" err="1">
                <a:solidFill>
                  <a:prstClr val="white">
                    <a:lumMod val="65000"/>
                  </a:prstClr>
                </a:solidFill>
                <a:latin typeface="Century Gothic"/>
                <a:ea typeface="Century Gothic"/>
                <a:cs typeface="Century Gothic"/>
                <a:sym typeface="Century Gothic"/>
              </a:rPr>
              <a:t>e</a:t>
            </a:r>
            <a:endParaRPr lang="en-GB" sz="7200" b="1" dirty="0">
              <a:solidFill>
                <a:prstClr val="white">
                  <a:lumMod val="65000"/>
                </a:prst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2351" y="5340743"/>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text, vector graphics, gear&#10;&#10;Description automatically generated">
            <a:extLst>
              <a:ext uri="{FF2B5EF4-FFF2-40B4-BE49-F238E27FC236}">
                <a16:creationId xmlns:a16="http://schemas.microsoft.com/office/drawing/2014/main" id="{F25D1879-E3C5-46A3-B989-6C829A3BAF93}"/>
              </a:ext>
            </a:extLst>
          </p:cNvPr>
          <p:cNvPicPr>
            <a:picLocks noChangeAspect="1"/>
          </p:cNvPicPr>
          <p:nvPr/>
        </p:nvPicPr>
        <p:blipFill>
          <a:blip r:embed="rId6"/>
          <a:stretch>
            <a:fillRect/>
          </a:stretch>
        </p:blipFill>
        <p:spPr>
          <a:xfrm>
            <a:off x="1554053" y="1268868"/>
            <a:ext cx="3292786" cy="3151408"/>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ED438B03-D416-4DBB-BE5F-31CBE2FFFA0F}"/>
              </a:ext>
            </a:extLst>
          </p:cNvPr>
          <p:cNvPicPr>
            <a:picLocks noChangeAspect="1"/>
          </p:cNvPicPr>
          <p:nvPr/>
        </p:nvPicPr>
        <p:blipFill>
          <a:blip r:embed="rId7"/>
          <a:stretch>
            <a:fillRect/>
          </a:stretch>
        </p:blipFill>
        <p:spPr>
          <a:xfrm>
            <a:off x="6921127" y="1268868"/>
            <a:ext cx="3399386" cy="3253430"/>
          </a:xfrm>
          <a:prstGeom prst="rect">
            <a:avLst/>
          </a:prstGeom>
        </p:spPr>
      </p:pic>
      <p:pic>
        <p:nvPicPr>
          <p:cNvPr id="19" name="Graphic 18" descr="Teacher">
            <a:extLst>
              <a:ext uri="{FF2B5EF4-FFF2-40B4-BE49-F238E27FC236}">
                <a16:creationId xmlns:a16="http://schemas.microsoft.com/office/drawing/2014/main" id="{49E80E95-8EC3-49BF-AFA5-09CD5C1021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9" y="-17841"/>
            <a:ext cx="914400" cy="914400"/>
          </a:xfrm>
          <a:prstGeom prst="rect">
            <a:avLst/>
          </a:prstGeom>
        </p:spPr>
      </p:pic>
      <p:sp>
        <p:nvSpPr>
          <p:cNvPr id="20" name="Speech Bubble: Rectangle with Corners Rounded 19">
            <a:extLst>
              <a:ext uri="{FF2B5EF4-FFF2-40B4-BE49-F238E27FC236}">
                <a16:creationId xmlns:a16="http://schemas.microsoft.com/office/drawing/2014/main" id="{4BE83F56-5772-44E6-BBC7-693A6B7F7800}"/>
              </a:ext>
            </a:extLst>
          </p:cNvPr>
          <p:cNvSpPr/>
          <p:nvPr/>
        </p:nvSpPr>
        <p:spPr>
          <a:xfrm>
            <a:off x="916559" y="97125"/>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BF36C306-E140-496D-BA7F-A02A6759E33A}"/>
              </a:ext>
            </a:extLst>
          </p:cNvPr>
          <p:cNvSpPr txBox="1"/>
          <p:nvPr/>
        </p:nvSpPr>
        <p:spPr>
          <a:xfrm>
            <a:off x="916559" y="97125"/>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23329685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901313" y="5266406"/>
            <a:ext cx="3952938"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happy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1617785" y="4308875"/>
            <a:ext cx="4384246"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h</a:t>
            </a:r>
            <a:r>
              <a:rPr lang="en-GB" sz="7200" b="1" dirty="0" err="1">
                <a:solidFill>
                  <a:srgbClr val="FF0066"/>
                </a:solidFill>
                <a:latin typeface="Century Gothic"/>
                <a:ea typeface="Century Gothic"/>
                <a:cs typeface="Century Gothic"/>
                <a:sym typeface="Century Gothic"/>
              </a:rPr>
              <a:t>eu</a:t>
            </a:r>
            <a:r>
              <a:rPr lang="en-GB" sz="7200" dirty="0" err="1">
                <a:solidFill>
                  <a:srgbClr val="002060"/>
                </a:solidFill>
                <a:latin typeface="Century Gothic"/>
                <a:ea typeface="Century Gothic"/>
                <a:cs typeface="Century Gothic"/>
                <a:sym typeface="Century Gothic"/>
              </a:rPr>
              <a:t>r</a:t>
            </a:r>
            <a:r>
              <a:rPr lang="en-GB" sz="7200" b="1" dirty="0" err="1">
                <a:solidFill>
                  <a:srgbClr val="FF0066"/>
                </a:solidFill>
                <a:latin typeface="Century Gothic"/>
                <a:ea typeface="Century Gothic"/>
                <a:cs typeface="Century Gothic"/>
                <a:sym typeface="Century Gothic"/>
              </a:rPr>
              <a:t>eu</a:t>
            </a:r>
            <a:r>
              <a:rPr lang="en-GB" sz="7200" dirty="0" err="1">
                <a:solidFill>
                  <a:prstClr val="white">
                    <a:lumMod val="65000"/>
                  </a:prstClr>
                </a:solidFill>
                <a:latin typeface="Century Gothic"/>
                <a:ea typeface="Century Gothic"/>
                <a:cs typeface="Century Gothic"/>
                <a:sym typeface="Century Gothic"/>
              </a:rPr>
              <a:t>x</a:t>
            </a:r>
            <a:endParaRPr lang="en-GB" sz="7200" b="1" dirty="0">
              <a:solidFill>
                <a:prstClr val="white">
                  <a:lumMod val="65000"/>
                </a:prstClr>
              </a:solidFill>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746" y="5308441"/>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6901253" y="5249575"/>
            <a:ext cx="2707056"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happy (f)</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7044421" y="4306979"/>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h</a:t>
            </a:r>
            <a:r>
              <a:rPr lang="en-GB" sz="7200" b="1" dirty="0" err="1">
                <a:solidFill>
                  <a:srgbClr val="FF0066"/>
                </a:solidFill>
                <a:latin typeface="Century Gothic"/>
                <a:ea typeface="Century Gothic"/>
                <a:cs typeface="Century Gothic"/>
                <a:sym typeface="Century Gothic"/>
              </a:rPr>
              <a:t>eu</a:t>
            </a:r>
            <a:r>
              <a:rPr lang="en-GB" sz="7200" dirty="0" err="1">
                <a:solidFill>
                  <a:srgbClr val="002060"/>
                </a:solidFill>
                <a:latin typeface="Century Gothic"/>
                <a:ea typeface="Century Gothic"/>
                <a:cs typeface="Century Gothic"/>
                <a:sym typeface="Century Gothic"/>
              </a:rPr>
              <a:t>r</a:t>
            </a:r>
            <a:r>
              <a:rPr lang="en-GB" sz="7200" b="1" dirty="0" err="1">
                <a:solidFill>
                  <a:srgbClr val="FF0066"/>
                </a:solidFill>
                <a:latin typeface="Century Gothic"/>
                <a:ea typeface="Century Gothic"/>
                <a:cs typeface="Century Gothic"/>
                <a:sym typeface="Century Gothic"/>
              </a:rPr>
              <a:t>eu</a:t>
            </a:r>
            <a:r>
              <a:rPr lang="en-GB" sz="7200" dirty="0" err="1">
                <a:solidFill>
                  <a:srgbClr val="002060"/>
                </a:solidFill>
                <a:latin typeface="Century Gothic"/>
                <a:ea typeface="Century Gothic"/>
                <a:cs typeface="Century Gothic"/>
                <a:sym typeface="Century Gothic"/>
              </a:rPr>
              <a:t>s</a:t>
            </a:r>
            <a:r>
              <a:rPr lang="en-GB" sz="7200" dirty="0" err="1">
                <a:solidFill>
                  <a:prstClr val="white">
                    <a:lumMod val="65000"/>
                  </a:prstClr>
                </a:solidFill>
                <a:latin typeface="Century Gothic"/>
                <a:ea typeface="Century Gothic"/>
                <a:cs typeface="Century Gothic"/>
                <a:sym typeface="Century Gothic"/>
              </a:rPr>
              <a:t>e</a:t>
            </a:r>
            <a:endParaRPr lang="en-GB" sz="7200" b="1" dirty="0">
              <a:solidFill>
                <a:prstClr val="white">
                  <a:lumMod val="65000"/>
                </a:prst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9840" y="5297234"/>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hape, circle&#10;&#10;Description automatically generated">
            <a:extLst>
              <a:ext uri="{FF2B5EF4-FFF2-40B4-BE49-F238E27FC236}">
                <a16:creationId xmlns:a16="http://schemas.microsoft.com/office/drawing/2014/main" id="{721D75CE-2680-43D3-9B07-B33B8CCD65F8}"/>
              </a:ext>
            </a:extLst>
          </p:cNvPr>
          <p:cNvPicPr>
            <a:picLocks noChangeAspect="1"/>
          </p:cNvPicPr>
          <p:nvPr/>
        </p:nvPicPr>
        <p:blipFill>
          <a:blip r:embed="rId6"/>
          <a:stretch>
            <a:fillRect/>
          </a:stretch>
        </p:blipFill>
        <p:spPr>
          <a:xfrm>
            <a:off x="1617785" y="1643321"/>
            <a:ext cx="3905614" cy="2530678"/>
          </a:xfrm>
          <a:prstGeom prst="rect">
            <a:avLst/>
          </a:prstGeom>
        </p:spPr>
      </p:pic>
      <p:pic>
        <p:nvPicPr>
          <p:cNvPr id="19" name="Picture 18" descr="Shape, circle&#10;&#10;Description automatically generated">
            <a:extLst>
              <a:ext uri="{FF2B5EF4-FFF2-40B4-BE49-F238E27FC236}">
                <a16:creationId xmlns:a16="http://schemas.microsoft.com/office/drawing/2014/main" id="{35B02C5D-C6DB-443A-B65C-A709CE372BBB}"/>
              </a:ext>
            </a:extLst>
          </p:cNvPr>
          <p:cNvPicPr>
            <a:picLocks noChangeAspect="1"/>
          </p:cNvPicPr>
          <p:nvPr/>
        </p:nvPicPr>
        <p:blipFill>
          <a:blip r:embed="rId7"/>
          <a:stretch>
            <a:fillRect/>
          </a:stretch>
        </p:blipFill>
        <p:spPr>
          <a:xfrm>
            <a:off x="6901253" y="1767057"/>
            <a:ext cx="3745719" cy="2427073"/>
          </a:xfrm>
          <a:prstGeom prst="rect">
            <a:avLst/>
          </a:prstGeom>
        </p:spPr>
      </p:pic>
      <p:pic>
        <p:nvPicPr>
          <p:cNvPr id="20" name="Graphic 19" descr="Teacher">
            <a:extLst>
              <a:ext uri="{FF2B5EF4-FFF2-40B4-BE49-F238E27FC236}">
                <a16:creationId xmlns:a16="http://schemas.microsoft.com/office/drawing/2014/main" id="{86754842-4C4F-4A60-948F-74B5D66E1D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9" y="-17841"/>
            <a:ext cx="914400" cy="914400"/>
          </a:xfrm>
          <a:prstGeom prst="rect">
            <a:avLst/>
          </a:prstGeom>
        </p:spPr>
      </p:pic>
      <p:sp>
        <p:nvSpPr>
          <p:cNvPr id="21" name="Speech Bubble: Rectangle with Corners Rounded 20">
            <a:extLst>
              <a:ext uri="{FF2B5EF4-FFF2-40B4-BE49-F238E27FC236}">
                <a16:creationId xmlns:a16="http://schemas.microsoft.com/office/drawing/2014/main" id="{65D44496-98AA-4D40-947E-ED947CB8D74E}"/>
              </a:ext>
            </a:extLst>
          </p:cNvPr>
          <p:cNvSpPr/>
          <p:nvPr/>
        </p:nvSpPr>
        <p:spPr>
          <a:xfrm>
            <a:off x="916559" y="97125"/>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2" name="TextBox 21">
            <a:extLst>
              <a:ext uri="{FF2B5EF4-FFF2-40B4-BE49-F238E27FC236}">
                <a16:creationId xmlns:a16="http://schemas.microsoft.com/office/drawing/2014/main" id="{D6425274-5D27-4A72-A0DB-0AF55B7D907C}"/>
              </a:ext>
            </a:extLst>
          </p:cNvPr>
          <p:cNvSpPr txBox="1"/>
          <p:nvPr/>
        </p:nvSpPr>
        <p:spPr>
          <a:xfrm>
            <a:off x="916559" y="97125"/>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23646093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text&#10;&#10;Description automatically generated">
            <a:extLst>
              <a:ext uri="{FF2B5EF4-FFF2-40B4-BE49-F238E27FC236}">
                <a16:creationId xmlns:a16="http://schemas.microsoft.com/office/drawing/2014/main" id="{A821B5F9-B439-4CC2-BA73-C32FBF511A3B}"/>
              </a:ext>
            </a:extLst>
          </p:cNvPr>
          <p:cNvPicPr>
            <a:picLocks noChangeAspect="1"/>
          </p:cNvPicPr>
          <p:nvPr/>
        </p:nvPicPr>
        <p:blipFill rotWithShape="1">
          <a:blip r:embed="rId3"/>
          <a:srcRect l="41786"/>
          <a:stretch/>
        </p:blipFill>
        <p:spPr>
          <a:xfrm>
            <a:off x="-23608" y="2219423"/>
            <a:ext cx="4428408" cy="4669789"/>
          </a:xfrm>
          <a:prstGeom prst="rect">
            <a:avLst/>
          </a:prstGeom>
        </p:spPr>
      </p:pic>
      <p:pic>
        <p:nvPicPr>
          <p:cNvPr id="42" name="Picture 28">
            <a:extLst>
              <a:ext uri="{FF2B5EF4-FFF2-40B4-BE49-F238E27FC236}">
                <a16:creationId xmlns:a16="http://schemas.microsoft.com/office/drawing/2014/main" id="{90E34EF9-8BFE-423C-9B70-46EA57463E39}"/>
              </a:ext>
            </a:extLst>
          </p:cNvPr>
          <p:cNvPicPr/>
          <p:nvPr/>
        </p:nvPicPr>
        <p:blipFill>
          <a:blip r:embed="rId4"/>
          <a:stretch/>
        </p:blipFill>
        <p:spPr>
          <a:xfrm>
            <a:off x="11037321" y="104985"/>
            <a:ext cx="1101240" cy="1101240"/>
          </a:xfrm>
          <a:prstGeom prst="rect">
            <a:avLst/>
          </a:prstGeom>
          <a:ln>
            <a:noFill/>
          </a:ln>
        </p:spPr>
      </p:pic>
      <p:sp>
        <p:nvSpPr>
          <p:cNvPr id="6" name="TextBox 5">
            <a:extLst>
              <a:ext uri="{FF2B5EF4-FFF2-40B4-BE49-F238E27FC236}">
                <a16:creationId xmlns:a16="http://schemas.microsoft.com/office/drawing/2014/main" id="{DC0FFC29-E3E1-4457-9161-C4955EB839BF}"/>
              </a:ext>
            </a:extLst>
          </p:cNvPr>
          <p:cNvSpPr txBox="1"/>
          <p:nvPr/>
        </p:nvSpPr>
        <p:spPr>
          <a:xfrm>
            <a:off x="898183" y="2689992"/>
            <a:ext cx="3639614" cy="830997"/>
          </a:xfrm>
          <a:prstGeom prst="rect">
            <a:avLst/>
          </a:prstGeom>
          <a:noFill/>
        </p:spPr>
        <p:txBody>
          <a:bodyPr wrap="square" rtlCol="0">
            <a:spAutoFit/>
          </a:bodyPr>
          <a:lstStyle/>
          <a:p>
            <a:r>
              <a:rPr lang="en-GB" sz="2300" dirty="0" err="1">
                <a:solidFill>
                  <a:srgbClr val="002060"/>
                </a:solidFill>
                <a:latin typeface="Ink Free" panose="03080402000500000000" pitchFamily="66" charset="0"/>
              </a:rPr>
              <a:t>Léa</a:t>
            </a:r>
            <a:r>
              <a:rPr lang="en-GB" sz="2300" dirty="0">
                <a:solidFill>
                  <a:srgbClr val="002060"/>
                </a:solidFill>
                <a:latin typeface="Ink Free" panose="03080402000500000000" pitchFamily="66" charset="0"/>
              </a:rPr>
              <a:t>  </a:t>
            </a:r>
            <a:r>
              <a:rPr lang="en-GB" sz="2300" dirty="0" err="1">
                <a:solidFill>
                  <a:srgbClr val="002060"/>
                </a:solidFill>
                <a:latin typeface="Ink Free" panose="03080402000500000000" pitchFamily="66" charset="0"/>
              </a:rPr>
              <a:t>est</a:t>
            </a:r>
            <a:r>
              <a:rPr lang="en-GB" sz="2300" dirty="0">
                <a:solidFill>
                  <a:srgbClr val="002060"/>
                </a:solidFill>
                <a:latin typeface="Ink Free" panose="03080402000500000000" pitchFamily="66" charset="0"/>
              </a:rPr>
              <a:t>  </a:t>
            </a:r>
            <a:br>
              <a:rPr lang="en-GB" sz="2300" dirty="0">
                <a:solidFill>
                  <a:srgbClr val="002060"/>
                </a:solidFill>
                <a:latin typeface="Ink Free" panose="03080402000500000000" pitchFamily="66" charset="0"/>
              </a:rPr>
            </a:br>
            <a:r>
              <a:rPr lang="en-GB" sz="2300" dirty="0" err="1">
                <a:solidFill>
                  <a:srgbClr val="002060"/>
                </a:solidFill>
                <a:latin typeface="Ink Free" panose="03080402000500000000" pitchFamily="66" charset="0"/>
              </a:rPr>
              <a:t>courageuse</a:t>
            </a:r>
            <a:r>
              <a:rPr lang="en-GB" sz="2300" dirty="0">
                <a:solidFill>
                  <a:srgbClr val="002060"/>
                </a:solidFill>
                <a:latin typeface="Ink Free" panose="03080402000500000000" pitchFamily="66" charset="0"/>
              </a:rPr>
              <a:t>.</a:t>
            </a:r>
          </a:p>
        </p:txBody>
      </p:sp>
      <p:sp>
        <p:nvSpPr>
          <p:cNvPr id="8" name="TextBox 7">
            <a:extLst>
              <a:ext uri="{FF2B5EF4-FFF2-40B4-BE49-F238E27FC236}">
                <a16:creationId xmlns:a16="http://schemas.microsoft.com/office/drawing/2014/main" id="{580464C5-D668-4570-BC2C-FF3125C85CB3}"/>
              </a:ext>
            </a:extLst>
          </p:cNvPr>
          <p:cNvSpPr txBox="1"/>
          <p:nvPr/>
        </p:nvSpPr>
        <p:spPr>
          <a:xfrm>
            <a:off x="852235" y="3318473"/>
            <a:ext cx="2893935"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Yves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sérieux</a:t>
            </a:r>
            <a:r>
              <a:rPr lang="en-GB" sz="2400" dirty="0">
                <a:solidFill>
                  <a:srgbClr val="002060"/>
                </a:solidFill>
                <a:latin typeface="Ink Free" panose="03080402000500000000" pitchFamily="66" charset="0"/>
              </a:rPr>
              <a:t>.</a:t>
            </a:r>
          </a:p>
        </p:txBody>
      </p:sp>
      <p:sp>
        <p:nvSpPr>
          <p:cNvPr id="37" name="TextBox 36">
            <a:extLst>
              <a:ext uri="{FF2B5EF4-FFF2-40B4-BE49-F238E27FC236}">
                <a16:creationId xmlns:a16="http://schemas.microsoft.com/office/drawing/2014/main" id="{8E95AC6C-459B-4657-A428-F7C25F8B7ADA}"/>
              </a:ext>
            </a:extLst>
          </p:cNvPr>
          <p:cNvSpPr txBox="1"/>
          <p:nvPr/>
        </p:nvSpPr>
        <p:spPr>
          <a:xfrm>
            <a:off x="3110903" y="120551"/>
            <a:ext cx="955252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 her diary, Adèle describes how her friends are.</a:t>
            </a:r>
          </a:p>
        </p:txBody>
      </p:sp>
      <p:sp>
        <p:nvSpPr>
          <p:cNvPr id="39" name="TextBox 38">
            <a:extLst>
              <a:ext uri="{FF2B5EF4-FFF2-40B4-BE49-F238E27FC236}">
                <a16:creationId xmlns:a16="http://schemas.microsoft.com/office/drawing/2014/main" id="{11FDD7F4-8338-466B-99C4-57E9591D2AEE}"/>
              </a:ext>
            </a:extLst>
          </p:cNvPr>
          <p:cNvSpPr txBox="1"/>
          <p:nvPr/>
        </p:nvSpPr>
        <p:spPr>
          <a:xfrm>
            <a:off x="94545" y="685031"/>
            <a:ext cx="10681915" cy="830997"/>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Aïe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aïe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aïe</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 She is as clumsy as Pierre! With hot chocolate on it we can’t read the names. Is it </a:t>
            </a:r>
            <a:r>
              <a:rPr lang="en-GB" sz="2400" dirty="0" err="1">
                <a:solidFill>
                  <a:srgbClr val="002060"/>
                </a:solidFill>
                <a:latin typeface="Century Gothic" panose="020B0502020202020204" pitchFamily="34" charset="0"/>
              </a:rPr>
              <a:t>Léa</a:t>
            </a:r>
            <a:r>
              <a:rPr lang="en-GB" sz="2400" dirty="0">
                <a:solidFill>
                  <a:srgbClr val="002060"/>
                </a:solidFill>
                <a:latin typeface="Century Gothic" panose="020B0502020202020204" pitchFamily="34" charset="0"/>
              </a:rPr>
              <a:t> or Yves or could it be either? </a:t>
            </a:r>
            <a:endParaRPr lang="en-GB" sz="2400" dirty="0"/>
          </a:p>
        </p:txBody>
      </p:sp>
      <p:sp>
        <p:nvSpPr>
          <p:cNvPr id="40" name="TextBox 39">
            <a:extLst>
              <a:ext uri="{FF2B5EF4-FFF2-40B4-BE49-F238E27FC236}">
                <a16:creationId xmlns:a16="http://schemas.microsoft.com/office/drawing/2014/main" id="{3737431F-01B1-47A1-8E4E-4CF2CD46B091}"/>
              </a:ext>
            </a:extLst>
          </p:cNvPr>
          <p:cNvSpPr txBox="1"/>
          <p:nvPr/>
        </p:nvSpPr>
        <p:spPr>
          <a:xfrm>
            <a:off x="1058933" y="3871038"/>
            <a:ext cx="2893935"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Yves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curieux</a:t>
            </a:r>
            <a:r>
              <a:rPr lang="en-GB" sz="2400" dirty="0">
                <a:solidFill>
                  <a:srgbClr val="002060"/>
                </a:solidFill>
                <a:latin typeface="Ink Free" panose="03080402000500000000" pitchFamily="66" charset="0"/>
              </a:rPr>
              <a:t>.</a:t>
            </a:r>
          </a:p>
        </p:txBody>
      </p:sp>
      <p:sp>
        <p:nvSpPr>
          <p:cNvPr id="52" name="TextBox 51">
            <a:extLst>
              <a:ext uri="{FF2B5EF4-FFF2-40B4-BE49-F238E27FC236}">
                <a16:creationId xmlns:a16="http://schemas.microsoft.com/office/drawing/2014/main" id="{50F7A777-10A5-4B24-8518-E6A1CAA2C66C}"/>
              </a:ext>
            </a:extLst>
          </p:cNvPr>
          <p:cNvSpPr txBox="1"/>
          <p:nvPr/>
        </p:nvSpPr>
        <p:spPr>
          <a:xfrm>
            <a:off x="873029" y="4448478"/>
            <a:ext cx="3058370" cy="830997"/>
          </a:xfrm>
          <a:prstGeom prst="rect">
            <a:avLst/>
          </a:prstGeom>
          <a:noFill/>
        </p:spPr>
        <p:txBody>
          <a:bodyPr wrap="square" rtlCol="0">
            <a:spAutoFit/>
          </a:bodyPr>
          <a:lstStyle/>
          <a:p>
            <a:r>
              <a:rPr lang="en-GB" sz="2300" dirty="0" err="1">
                <a:solidFill>
                  <a:srgbClr val="002060"/>
                </a:solidFill>
                <a:latin typeface="Ink Free" panose="03080402000500000000" pitchFamily="66" charset="0"/>
              </a:rPr>
              <a:t>Léa</a:t>
            </a:r>
            <a:r>
              <a:rPr lang="en-GB" sz="2300" dirty="0">
                <a:solidFill>
                  <a:srgbClr val="002060"/>
                </a:solidFill>
                <a:latin typeface="Ink Free" panose="03080402000500000000" pitchFamily="66" charset="0"/>
              </a:rPr>
              <a:t>   </a:t>
            </a:r>
            <a:r>
              <a:rPr lang="en-GB" sz="2300" dirty="0" err="1">
                <a:solidFill>
                  <a:srgbClr val="002060"/>
                </a:solidFill>
                <a:latin typeface="Ink Free" panose="03080402000500000000" pitchFamily="66" charset="0"/>
              </a:rPr>
              <a:t>est</a:t>
            </a:r>
            <a:r>
              <a:rPr lang="en-GB" sz="2300" dirty="0">
                <a:solidFill>
                  <a:srgbClr val="002060"/>
                </a:solidFill>
                <a:latin typeface="Ink Free" panose="03080402000500000000" pitchFamily="66" charset="0"/>
              </a:rPr>
              <a:t> </a:t>
            </a:r>
            <a:r>
              <a:rPr lang="en-GB" sz="2300" dirty="0" err="1">
                <a:solidFill>
                  <a:srgbClr val="002060"/>
                </a:solidFill>
                <a:latin typeface="Ink Free" panose="03080402000500000000" pitchFamily="66" charset="0"/>
              </a:rPr>
              <a:t>malade</a:t>
            </a:r>
            <a:r>
              <a:rPr lang="en-GB" sz="2300" b="1" dirty="0">
                <a:solidFill>
                  <a:srgbClr val="002060"/>
                </a:solidFill>
                <a:latin typeface="Ink Free" panose="03080402000500000000" pitchFamily="66" charset="0"/>
              </a:rPr>
              <a:t> </a:t>
            </a:r>
            <a:r>
              <a:rPr lang="en-GB" sz="2300" dirty="0" err="1">
                <a:solidFill>
                  <a:srgbClr val="002060"/>
                </a:solidFill>
                <a:latin typeface="Ink Free" panose="03080402000500000000" pitchFamily="66" charset="0"/>
              </a:rPr>
              <a:t>aujourd’hui</a:t>
            </a:r>
            <a:r>
              <a:rPr lang="en-GB" sz="2300" dirty="0">
                <a:solidFill>
                  <a:srgbClr val="002060"/>
                </a:solidFill>
                <a:latin typeface="Ink Free" panose="03080402000500000000" pitchFamily="66" charset="0"/>
              </a:rPr>
              <a:t>.</a:t>
            </a:r>
          </a:p>
        </p:txBody>
      </p:sp>
      <p:pic>
        <p:nvPicPr>
          <p:cNvPr id="53" name="Picture 52">
            <a:extLst>
              <a:ext uri="{FF2B5EF4-FFF2-40B4-BE49-F238E27FC236}">
                <a16:creationId xmlns:a16="http://schemas.microsoft.com/office/drawing/2014/main" id="{3DAE61CC-B49D-40B4-B11D-1415CF6A0553}"/>
              </a:ext>
            </a:extLst>
          </p:cNvPr>
          <p:cNvPicPr>
            <a:picLocks noChangeAspect="1"/>
          </p:cNvPicPr>
          <p:nvPr/>
        </p:nvPicPr>
        <p:blipFill rotWithShape="1">
          <a:blip r:embed="rId5"/>
          <a:srcRect t="21610" b="24121"/>
          <a:stretch/>
        </p:blipFill>
        <p:spPr>
          <a:xfrm>
            <a:off x="134840" y="3156646"/>
            <a:ext cx="1574324" cy="796957"/>
          </a:xfrm>
          <a:prstGeom prst="rect">
            <a:avLst/>
          </a:prstGeom>
        </p:spPr>
      </p:pic>
      <p:sp>
        <p:nvSpPr>
          <p:cNvPr id="54" name="TextBox 53">
            <a:extLst>
              <a:ext uri="{FF2B5EF4-FFF2-40B4-BE49-F238E27FC236}">
                <a16:creationId xmlns:a16="http://schemas.microsoft.com/office/drawing/2014/main" id="{2ACA2484-633B-4638-AF0F-0E8F3138834E}"/>
              </a:ext>
            </a:extLst>
          </p:cNvPr>
          <p:cNvSpPr txBox="1"/>
          <p:nvPr/>
        </p:nvSpPr>
        <p:spPr>
          <a:xfrm>
            <a:off x="968083" y="5099729"/>
            <a:ext cx="3102108"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Léa</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heureuse</a:t>
            </a:r>
            <a:r>
              <a:rPr lang="en-GB" sz="2400" dirty="0">
                <a:solidFill>
                  <a:srgbClr val="002060"/>
                </a:solidFill>
                <a:latin typeface="Ink Free" panose="03080402000500000000" pitchFamily="66" charset="0"/>
              </a:rPr>
              <a:t>.</a:t>
            </a:r>
          </a:p>
        </p:txBody>
      </p:sp>
      <p:sp>
        <p:nvSpPr>
          <p:cNvPr id="56" name="TextBox 55">
            <a:extLst>
              <a:ext uri="{FF2B5EF4-FFF2-40B4-BE49-F238E27FC236}">
                <a16:creationId xmlns:a16="http://schemas.microsoft.com/office/drawing/2014/main" id="{A9CBB7CC-116C-439D-BEDA-A0E5B2FA3CA9}"/>
              </a:ext>
            </a:extLst>
          </p:cNvPr>
          <p:cNvSpPr txBox="1"/>
          <p:nvPr/>
        </p:nvSpPr>
        <p:spPr>
          <a:xfrm>
            <a:off x="1058933" y="5610618"/>
            <a:ext cx="3234704" cy="830997"/>
          </a:xfrm>
          <a:prstGeom prst="rect">
            <a:avLst/>
          </a:prstGeom>
          <a:noFill/>
        </p:spPr>
        <p:txBody>
          <a:bodyPr wrap="square" rtlCol="0">
            <a:spAutoFit/>
          </a:bodyPr>
          <a:lstStyle/>
          <a:p>
            <a:r>
              <a:rPr lang="en-GB" sz="2400" dirty="0">
                <a:solidFill>
                  <a:srgbClr val="002060"/>
                </a:solidFill>
                <a:latin typeface="Ink Free" panose="03080402000500000000" pitchFamily="66" charset="0"/>
              </a:rPr>
              <a:t>Yves </a:t>
            </a:r>
            <a:r>
              <a:rPr lang="en-GB" sz="2400" dirty="0" err="1">
                <a:solidFill>
                  <a:srgbClr val="002060"/>
                </a:solidFill>
                <a:latin typeface="Ink Free" panose="03080402000500000000" pitchFamily="66" charset="0"/>
              </a:rPr>
              <a:t>est</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calme</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maintenant</a:t>
            </a:r>
            <a:r>
              <a:rPr lang="en-GB" sz="2400" dirty="0">
                <a:solidFill>
                  <a:srgbClr val="002060"/>
                </a:solidFill>
                <a:latin typeface="Ink Free" panose="03080402000500000000" pitchFamily="66" charset="0"/>
              </a:rPr>
              <a:t>*.</a:t>
            </a:r>
          </a:p>
        </p:txBody>
      </p:sp>
      <p:graphicFrame>
        <p:nvGraphicFramePr>
          <p:cNvPr id="2" name="Table 2">
            <a:extLst>
              <a:ext uri="{FF2B5EF4-FFF2-40B4-BE49-F238E27FC236}">
                <a16:creationId xmlns:a16="http://schemas.microsoft.com/office/drawing/2014/main" id="{3E552D02-74ED-43F4-99BD-7F627133D042}"/>
              </a:ext>
            </a:extLst>
          </p:cNvPr>
          <p:cNvGraphicFramePr>
            <a:graphicFrameLocks noGrp="1"/>
          </p:cNvGraphicFramePr>
          <p:nvPr>
            <p:extLst>
              <p:ext uri="{D42A27DB-BD31-4B8C-83A1-F6EECF244321}">
                <p14:modId xmlns:p14="http://schemas.microsoft.com/office/powerpoint/2010/main" val="3876358248"/>
              </p:ext>
            </p:extLst>
          </p:nvPr>
        </p:nvGraphicFramePr>
        <p:xfrm>
          <a:off x="4474773" y="3261714"/>
          <a:ext cx="7539845" cy="3413760"/>
        </p:xfrm>
        <a:graphic>
          <a:graphicData uri="http://schemas.openxmlformats.org/drawingml/2006/table">
            <a:tbl>
              <a:tblPr firstRow="1" bandRow="1">
                <a:tableStyleId>{7FF5F828-6C90-4657-BD3A-750F5844F318}</a:tableStyleId>
              </a:tblPr>
              <a:tblGrid>
                <a:gridCol w="1767765">
                  <a:extLst>
                    <a:ext uri="{9D8B030D-6E8A-4147-A177-3AD203B41FA5}">
                      <a16:colId xmlns:a16="http://schemas.microsoft.com/office/drawing/2014/main" val="3410757535"/>
                    </a:ext>
                  </a:extLst>
                </a:gridCol>
                <a:gridCol w="1362808">
                  <a:extLst>
                    <a:ext uri="{9D8B030D-6E8A-4147-A177-3AD203B41FA5}">
                      <a16:colId xmlns:a16="http://schemas.microsoft.com/office/drawing/2014/main" val="1432009305"/>
                    </a:ext>
                  </a:extLst>
                </a:gridCol>
                <a:gridCol w="1186962">
                  <a:extLst>
                    <a:ext uri="{9D8B030D-6E8A-4147-A177-3AD203B41FA5}">
                      <a16:colId xmlns:a16="http://schemas.microsoft.com/office/drawing/2014/main" val="2923634213"/>
                    </a:ext>
                  </a:extLst>
                </a:gridCol>
                <a:gridCol w="1494692">
                  <a:extLst>
                    <a:ext uri="{9D8B030D-6E8A-4147-A177-3AD203B41FA5}">
                      <a16:colId xmlns:a16="http://schemas.microsoft.com/office/drawing/2014/main" val="2446025577"/>
                    </a:ext>
                  </a:extLst>
                </a:gridCol>
                <a:gridCol w="1727618">
                  <a:extLst>
                    <a:ext uri="{9D8B030D-6E8A-4147-A177-3AD203B41FA5}">
                      <a16:colId xmlns:a16="http://schemas.microsoft.com/office/drawing/2014/main" val="3694677752"/>
                    </a:ext>
                  </a:extLst>
                </a:gridCol>
              </a:tblGrid>
              <a:tr h="370840">
                <a:tc>
                  <a:txBody>
                    <a:bodyPr/>
                    <a:lstStyle/>
                    <a:p>
                      <a:pPr algn="ctr"/>
                      <a:r>
                        <a:rPr lang="en-GB" sz="2600" dirty="0" err="1">
                          <a:solidFill>
                            <a:srgbClr val="002060"/>
                          </a:solidFill>
                          <a:latin typeface="Century Gothic" panose="020B0502020202020204" pitchFamily="34" charset="0"/>
                        </a:rPr>
                        <a:t>adjectif</a:t>
                      </a:r>
                      <a:endParaRPr lang="en-GB" sz="2600" dirty="0">
                        <a:solidFill>
                          <a:srgbClr val="002060"/>
                        </a:solidFill>
                        <a:latin typeface="Century Gothic" panose="020B0502020202020204" pitchFamily="34" charset="0"/>
                      </a:endParaRPr>
                    </a:p>
                  </a:txBody>
                  <a:tcPr/>
                </a:tc>
                <a:tc>
                  <a:txBody>
                    <a:bodyPr/>
                    <a:lstStyle/>
                    <a:p>
                      <a:pPr algn="ctr"/>
                      <a:r>
                        <a:rPr lang="en-GB" sz="2600" dirty="0" err="1">
                          <a:solidFill>
                            <a:srgbClr val="002060"/>
                          </a:solidFill>
                          <a:latin typeface="Century Gothic" panose="020B0502020202020204" pitchFamily="34" charset="0"/>
                        </a:rPr>
                        <a:t>Léa</a:t>
                      </a:r>
                      <a:endParaRPr lang="en-GB" sz="2600" dirty="0">
                        <a:solidFill>
                          <a:srgbClr val="002060"/>
                        </a:solidFill>
                        <a:latin typeface="Century Gothic" panose="020B0502020202020204" pitchFamily="34" charset="0"/>
                      </a:endParaRPr>
                    </a:p>
                  </a:txBody>
                  <a:tcPr/>
                </a:tc>
                <a:tc>
                  <a:txBody>
                    <a:bodyPr/>
                    <a:lstStyle/>
                    <a:p>
                      <a:pPr algn="ctr"/>
                      <a:r>
                        <a:rPr lang="en-GB" sz="2600" dirty="0">
                          <a:solidFill>
                            <a:srgbClr val="002060"/>
                          </a:solidFill>
                          <a:latin typeface="Century Gothic" panose="020B0502020202020204" pitchFamily="34" charset="0"/>
                        </a:rPr>
                        <a:t>Yves</a:t>
                      </a:r>
                    </a:p>
                  </a:txBody>
                  <a:tcPr/>
                </a:tc>
                <a:tc>
                  <a:txBody>
                    <a:bodyPr/>
                    <a:lstStyle/>
                    <a:p>
                      <a:pPr algn="ctr"/>
                      <a:r>
                        <a:rPr lang="en-GB" sz="2400" dirty="0">
                          <a:solidFill>
                            <a:srgbClr val="002060"/>
                          </a:solidFill>
                          <a:latin typeface="Century Gothic" panose="020B0502020202020204" pitchFamily="34" charset="0"/>
                        </a:rPr>
                        <a:t>either</a:t>
                      </a:r>
                    </a:p>
                  </a:txBody>
                  <a:tcPr/>
                </a:tc>
                <a:tc>
                  <a:txBody>
                    <a:bodyPr/>
                    <a:lstStyle/>
                    <a:p>
                      <a:pPr algn="ctr"/>
                      <a:r>
                        <a:rPr lang="en-GB" sz="2600" dirty="0" err="1">
                          <a:solidFill>
                            <a:srgbClr val="002060"/>
                          </a:solidFill>
                          <a:latin typeface="Century Gothic" panose="020B0502020202020204" pitchFamily="34" charset="0"/>
                        </a:rPr>
                        <a:t>anglais</a:t>
                      </a:r>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3161334062"/>
                  </a:ext>
                </a:extLst>
              </a:tr>
              <a:tr h="370840">
                <a:tc>
                  <a:txBody>
                    <a:bodyPr/>
                    <a:lstStyle/>
                    <a:p>
                      <a:r>
                        <a:rPr lang="en-GB" sz="2600" b="1" dirty="0">
                          <a:solidFill>
                            <a:srgbClr val="002060"/>
                          </a:solidFill>
                          <a:latin typeface="Century Gothic" panose="020B0502020202020204" pitchFamily="34" charset="0"/>
                        </a:rPr>
                        <a:t> </a:t>
                      </a: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143998306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19650941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60979678"/>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12195194"/>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923195723"/>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90040550"/>
                  </a:ext>
                </a:extLst>
              </a:tr>
            </a:tbl>
          </a:graphicData>
        </a:graphic>
      </p:graphicFrame>
      <p:pic>
        <p:nvPicPr>
          <p:cNvPr id="63" name="Picture 2" descr="Check Mark, Checkbox, Check, Tick, Yes">
            <a:extLst>
              <a:ext uri="{FF2B5EF4-FFF2-40B4-BE49-F238E27FC236}">
                <a16:creationId xmlns:a16="http://schemas.microsoft.com/office/drawing/2014/main" id="{5B52FFFE-B514-4709-94EB-BE206EC480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860" y="3816368"/>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8A880560-B0E5-4ABC-ACEA-7DD5BD1824E6}"/>
              </a:ext>
            </a:extLst>
          </p:cNvPr>
          <p:cNvSpPr txBox="1"/>
          <p:nvPr/>
        </p:nvSpPr>
        <p:spPr>
          <a:xfrm>
            <a:off x="10521439" y="3774339"/>
            <a:ext cx="1247052" cy="461665"/>
          </a:xfrm>
          <a:prstGeom prst="rect">
            <a:avLst/>
          </a:prstGeom>
          <a:noFill/>
        </p:spPr>
        <p:txBody>
          <a:bodyPr wrap="square" rtlCol="0">
            <a:spAutoFit/>
          </a:bodyPr>
          <a:lstStyle/>
          <a:p>
            <a:pPr algn="ctr"/>
            <a:r>
              <a:rPr lang="en-GB" sz="2400" b="1" dirty="0">
                <a:solidFill>
                  <a:srgbClr val="92D050"/>
                </a:solidFill>
                <a:latin typeface="Century Gothic" panose="020B0502020202020204" pitchFamily="34" charset="0"/>
              </a:rPr>
              <a:t>brave</a:t>
            </a:r>
          </a:p>
        </p:txBody>
      </p:sp>
      <p:sp>
        <p:nvSpPr>
          <p:cNvPr id="65" name="TextBox 64">
            <a:extLst>
              <a:ext uri="{FF2B5EF4-FFF2-40B4-BE49-F238E27FC236}">
                <a16:creationId xmlns:a16="http://schemas.microsoft.com/office/drawing/2014/main" id="{61FCC833-1589-419F-8C89-70A1D00A6188}"/>
              </a:ext>
            </a:extLst>
          </p:cNvPr>
          <p:cNvSpPr txBox="1"/>
          <p:nvPr/>
        </p:nvSpPr>
        <p:spPr>
          <a:xfrm>
            <a:off x="4404800" y="3760725"/>
            <a:ext cx="1981633"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courageuse</a:t>
            </a:r>
            <a:endParaRPr lang="en-GB" sz="2400" b="1" dirty="0">
              <a:solidFill>
                <a:srgbClr val="002060"/>
              </a:solidFill>
              <a:latin typeface="Century Gothic" panose="020B0502020202020204" pitchFamily="34" charset="0"/>
            </a:endParaRPr>
          </a:p>
        </p:txBody>
      </p:sp>
      <p:pic>
        <p:nvPicPr>
          <p:cNvPr id="14" name="Picture 13">
            <a:extLst>
              <a:ext uri="{FF2B5EF4-FFF2-40B4-BE49-F238E27FC236}">
                <a16:creationId xmlns:a16="http://schemas.microsoft.com/office/drawing/2014/main" id="{3436974D-046C-4662-B47E-59E37A4B8D75}"/>
              </a:ext>
            </a:extLst>
          </p:cNvPr>
          <p:cNvPicPr>
            <a:picLocks noChangeAspect="1"/>
          </p:cNvPicPr>
          <p:nvPr/>
        </p:nvPicPr>
        <p:blipFill>
          <a:blip r:embed="rId7"/>
          <a:stretch>
            <a:fillRect/>
          </a:stretch>
        </p:blipFill>
        <p:spPr>
          <a:xfrm>
            <a:off x="105777" y="2554982"/>
            <a:ext cx="1603387" cy="621846"/>
          </a:xfrm>
          <a:prstGeom prst="rect">
            <a:avLst/>
          </a:prstGeom>
        </p:spPr>
      </p:pic>
      <p:pic>
        <p:nvPicPr>
          <p:cNvPr id="18" name="Picture 17">
            <a:extLst>
              <a:ext uri="{FF2B5EF4-FFF2-40B4-BE49-F238E27FC236}">
                <a16:creationId xmlns:a16="http://schemas.microsoft.com/office/drawing/2014/main" id="{5AD0A593-3B0B-48E0-BB12-605054C79FD2}"/>
              </a:ext>
            </a:extLst>
          </p:cNvPr>
          <p:cNvPicPr>
            <a:picLocks noChangeAspect="1"/>
          </p:cNvPicPr>
          <p:nvPr/>
        </p:nvPicPr>
        <p:blipFill>
          <a:blip r:embed="rId7"/>
          <a:stretch>
            <a:fillRect/>
          </a:stretch>
        </p:blipFill>
        <p:spPr>
          <a:xfrm>
            <a:off x="363129" y="3804022"/>
            <a:ext cx="1603387" cy="621846"/>
          </a:xfrm>
          <a:prstGeom prst="rect">
            <a:avLst/>
          </a:prstGeom>
        </p:spPr>
      </p:pic>
      <p:pic>
        <p:nvPicPr>
          <p:cNvPr id="94" name="Picture 93">
            <a:extLst>
              <a:ext uri="{FF2B5EF4-FFF2-40B4-BE49-F238E27FC236}">
                <a16:creationId xmlns:a16="http://schemas.microsoft.com/office/drawing/2014/main" id="{33C428EE-B3B1-439C-B163-00E23DB79E43}"/>
              </a:ext>
            </a:extLst>
          </p:cNvPr>
          <p:cNvPicPr>
            <a:picLocks noChangeAspect="1"/>
          </p:cNvPicPr>
          <p:nvPr/>
        </p:nvPicPr>
        <p:blipFill rotWithShape="1">
          <a:blip r:embed="rId5"/>
          <a:srcRect t="21610" b="24121"/>
          <a:stretch/>
        </p:blipFill>
        <p:spPr>
          <a:xfrm>
            <a:off x="197979" y="4279254"/>
            <a:ext cx="1574324" cy="796957"/>
          </a:xfrm>
          <a:prstGeom prst="rect">
            <a:avLst/>
          </a:prstGeom>
        </p:spPr>
      </p:pic>
      <p:pic>
        <p:nvPicPr>
          <p:cNvPr id="95" name="Picture 94">
            <a:extLst>
              <a:ext uri="{FF2B5EF4-FFF2-40B4-BE49-F238E27FC236}">
                <a16:creationId xmlns:a16="http://schemas.microsoft.com/office/drawing/2014/main" id="{1E07A0F9-649A-4F71-9483-F55C2BA6F5C9}"/>
              </a:ext>
            </a:extLst>
          </p:cNvPr>
          <p:cNvPicPr>
            <a:picLocks noChangeAspect="1"/>
          </p:cNvPicPr>
          <p:nvPr/>
        </p:nvPicPr>
        <p:blipFill>
          <a:blip r:embed="rId7"/>
          <a:stretch>
            <a:fillRect/>
          </a:stretch>
        </p:blipFill>
        <p:spPr>
          <a:xfrm>
            <a:off x="240139" y="5006254"/>
            <a:ext cx="1603387" cy="621846"/>
          </a:xfrm>
          <a:prstGeom prst="rect">
            <a:avLst/>
          </a:prstGeom>
        </p:spPr>
      </p:pic>
      <p:pic>
        <p:nvPicPr>
          <p:cNvPr id="96" name="Picture 95">
            <a:extLst>
              <a:ext uri="{FF2B5EF4-FFF2-40B4-BE49-F238E27FC236}">
                <a16:creationId xmlns:a16="http://schemas.microsoft.com/office/drawing/2014/main" id="{D0031A28-F678-498F-805D-730A7D9F45F2}"/>
              </a:ext>
            </a:extLst>
          </p:cNvPr>
          <p:cNvPicPr>
            <a:picLocks noChangeAspect="1"/>
          </p:cNvPicPr>
          <p:nvPr/>
        </p:nvPicPr>
        <p:blipFill rotWithShape="1">
          <a:blip r:embed="rId5"/>
          <a:srcRect t="21610" b="24121"/>
          <a:stretch/>
        </p:blipFill>
        <p:spPr>
          <a:xfrm>
            <a:off x="351302" y="5424836"/>
            <a:ext cx="1574324" cy="796957"/>
          </a:xfrm>
          <a:prstGeom prst="rect">
            <a:avLst/>
          </a:prstGeom>
        </p:spPr>
      </p:pic>
      <p:sp>
        <p:nvSpPr>
          <p:cNvPr id="97" name="TextBox 96">
            <a:extLst>
              <a:ext uri="{FF2B5EF4-FFF2-40B4-BE49-F238E27FC236}">
                <a16:creationId xmlns:a16="http://schemas.microsoft.com/office/drawing/2014/main" id="{832D6D86-EC7D-4D2E-9E83-313DACBE2BA2}"/>
              </a:ext>
            </a:extLst>
          </p:cNvPr>
          <p:cNvSpPr txBox="1"/>
          <p:nvPr/>
        </p:nvSpPr>
        <p:spPr>
          <a:xfrm>
            <a:off x="5504071" y="2791596"/>
            <a:ext cx="1237241"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Écris</a:t>
            </a:r>
            <a:r>
              <a:rPr lang="en-GB" sz="2400" b="1" dirty="0">
                <a:solidFill>
                  <a:srgbClr val="002060"/>
                </a:solidFill>
                <a:latin typeface="Century Gothic" panose="020B0502020202020204" pitchFamily="34" charset="0"/>
              </a:rPr>
              <a:t> :</a:t>
            </a:r>
            <a:endParaRPr lang="en-GB" sz="2400" dirty="0"/>
          </a:p>
        </p:txBody>
      </p:sp>
      <p:sp>
        <p:nvSpPr>
          <p:cNvPr id="99" name="TextBox 98">
            <a:extLst>
              <a:ext uri="{FF2B5EF4-FFF2-40B4-BE49-F238E27FC236}">
                <a16:creationId xmlns:a16="http://schemas.microsoft.com/office/drawing/2014/main" id="{39B36C55-98E4-4A96-B99D-6FCC4A60A424}"/>
              </a:ext>
            </a:extLst>
          </p:cNvPr>
          <p:cNvSpPr txBox="1"/>
          <p:nvPr/>
        </p:nvSpPr>
        <p:spPr>
          <a:xfrm>
            <a:off x="6436620" y="2790038"/>
            <a:ext cx="3772976"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Léa</a:t>
            </a:r>
            <a:r>
              <a:rPr lang="en-GB" sz="2400" b="1" dirty="0">
                <a:solidFill>
                  <a:srgbClr val="002060"/>
                </a:solidFill>
                <a:latin typeface="Century Gothic" panose="020B0502020202020204" pitchFamily="34" charset="0"/>
              </a:rPr>
              <a:t>, Yves </a:t>
            </a:r>
            <a:r>
              <a:rPr lang="en-GB" sz="2400" b="1" dirty="0" err="1">
                <a:solidFill>
                  <a:srgbClr val="002060"/>
                </a:solidFill>
                <a:latin typeface="Century Gothic" panose="020B0502020202020204" pitchFamily="34" charset="0"/>
              </a:rPr>
              <a:t>ou</a:t>
            </a:r>
            <a:r>
              <a:rPr lang="en-GB" sz="2400" b="1" dirty="0">
                <a:solidFill>
                  <a:srgbClr val="002060"/>
                </a:solidFill>
                <a:latin typeface="Century Gothic" panose="020B0502020202020204" pitchFamily="34" charset="0"/>
              </a:rPr>
              <a:t> les deux* ?</a:t>
            </a:r>
            <a:endParaRPr lang="en-GB" sz="2400" dirty="0"/>
          </a:p>
        </p:txBody>
      </p:sp>
      <p:sp>
        <p:nvSpPr>
          <p:cNvPr id="43" name="TextShape 5">
            <a:extLst>
              <a:ext uri="{FF2B5EF4-FFF2-40B4-BE49-F238E27FC236}">
                <a16:creationId xmlns:a16="http://schemas.microsoft.com/office/drawing/2014/main" id="{98082878-FED1-401A-A3B9-1238D874D354}"/>
              </a:ext>
            </a:extLst>
          </p:cNvPr>
          <p:cNvSpPr txBox="1"/>
          <p:nvPr/>
        </p:nvSpPr>
        <p:spPr>
          <a:xfrm>
            <a:off x="11264121" y="1169003"/>
            <a:ext cx="647640" cy="374760"/>
          </a:xfrm>
          <a:prstGeom prst="rect">
            <a:avLst/>
          </a:prstGeom>
          <a:solidFill>
            <a:srgbClr val="786EB1"/>
          </a:solidFill>
          <a:ln>
            <a:noFill/>
          </a:ln>
        </p:spPr>
        <p:txBody>
          <a:bodyPr lIns="0" tIns="0" rIns="0" bIns="0" anchor="ctr"/>
          <a:lstStyle/>
          <a:p>
            <a:pPr algn="ctr">
              <a:lnSpc>
                <a:spcPct val="90000"/>
              </a:lnSpc>
            </a:pPr>
            <a:endParaRPr lang="en-US" sz="2000" b="0" strike="noStrike" spc="-1" dirty="0">
              <a:solidFill>
                <a:srgbClr val="000000"/>
              </a:solidFill>
              <a:latin typeface="Arial"/>
            </a:endParaRPr>
          </a:p>
        </p:txBody>
      </p:sp>
      <p:pic>
        <p:nvPicPr>
          <p:cNvPr id="7" name="Picture 6">
            <a:extLst>
              <a:ext uri="{FF2B5EF4-FFF2-40B4-BE49-F238E27FC236}">
                <a16:creationId xmlns:a16="http://schemas.microsoft.com/office/drawing/2014/main" id="{EFFBEBE9-7527-43FF-98A5-A1B8C3C1FB93}"/>
              </a:ext>
            </a:extLst>
          </p:cNvPr>
          <p:cNvPicPr>
            <a:picLocks noChangeAspect="1"/>
          </p:cNvPicPr>
          <p:nvPr/>
        </p:nvPicPr>
        <p:blipFill rotWithShape="1">
          <a:blip r:embed="rId8"/>
          <a:srcRect b="72258"/>
          <a:stretch/>
        </p:blipFill>
        <p:spPr>
          <a:xfrm>
            <a:off x="10137533" y="1817138"/>
            <a:ext cx="2014864" cy="1413300"/>
          </a:xfrm>
          <a:prstGeom prst="rect">
            <a:avLst/>
          </a:prstGeom>
        </p:spPr>
      </p:pic>
      <p:sp>
        <p:nvSpPr>
          <p:cNvPr id="46" name="TextBox 45">
            <a:extLst>
              <a:ext uri="{FF2B5EF4-FFF2-40B4-BE49-F238E27FC236}">
                <a16:creationId xmlns:a16="http://schemas.microsoft.com/office/drawing/2014/main" id="{44C0CD23-4977-474A-A814-83B6768A6CF3}"/>
              </a:ext>
            </a:extLst>
          </p:cNvPr>
          <p:cNvSpPr txBox="1"/>
          <p:nvPr/>
        </p:nvSpPr>
        <p:spPr>
          <a:xfrm>
            <a:off x="4765179" y="4238226"/>
            <a:ext cx="1242648"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sérieux</a:t>
            </a:r>
            <a:endParaRPr lang="en-GB" sz="2400" b="1" dirty="0">
              <a:solidFill>
                <a:srgbClr val="002060"/>
              </a:solidFill>
              <a:latin typeface="Century Gothic" panose="020B0502020202020204" pitchFamily="34" charset="0"/>
            </a:endParaRPr>
          </a:p>
        </p:txBody>
      </p:sp>
      <p:pic>
        <p:nvPicPr>
          <p:cNvPr id="47" name="Picture 2" descr="Check Mark, Checkbox, Check, Tick, Yes">
            <a:extLst>
              <a:ext uri="{FF2B5EF4-FFF2-40B4-BE49-F238E27FC236}">
                <a16:creationId xmlns:a16="http://schemas.microsoft.com/office/drawing/2014/main" id="{33F9BA1E-C66F-41D5-82DB-77A721D4B4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829" y="4265355"/>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2F9B1B7C-FD9F-4C1B-986F-DE499109983F}"/>
              </a:ext>
            </a:extLst>
          </p:cNvPr>
          <p:cNvSpPr txBox="1"/>
          <p:nvPr/>
        </p:nvSpPr>
        <p:spPr>
          <a:xfrm>
            <a:off x="10561193" y="4220375"/>
            <a:ext cx="1247052" cy="461665"/>
          </a:xfrm>
          <a:prstGeom prst="rect">
            <a:avLst/>
          </a:prstGeom>
          <a:noFill/>
        </p:spPr>
        <p:txBody>
          <a:bodyPr wrap="square" rtlCol="0">
            <a:spAutoFit/>
          </a:bodyPr>
          <a:lstStyle/>
          <a:p>
            <a:pPr algn="ctr"/>
            <a:r>
              <a:rPr lang="en-GB" sz="2400" b="1" dirty="0">
                <a:solidFill>
                  <a:srgbClr val="92D050"/>
                </a:solidFill>
                <a:latin typeface="Century Gothic" panose="020B0502020202020204" pitchFamily="34" charset="0"/>
              </a:rPr>
              <a:t>serious</a:t>
            </a:r>
          </a:p>
        </p:txBody>
      </p:sp>
      <p:sp>
        <p:nvSpPr>
          <p:cNvPr id="49" name="TextBox 48">
            <a:extLst>
              <a:ext uri="{FF2B5EF4-FFF2-40B4-BE49-F238E27FC236}">
                <a16:creationId xmlns:a16="http://schemas.microsoft.com/office/drawing/2014/main" id="{70801994-BC7F-4E17-A36D-4C8E038B21AD}"/>
              </a:ext>
            </a:extLst>
          </p:cNvPr>
          <p:cNvSpPr txBox="1"/>
          <p:nvPr/>
        </p:nvSpPr>
        <p:spPr>
          <a:xfrm>
            <a:off x="4788620" y="4715727"/>
            <a:ext cx="1292341"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curieux</a:t>
            </a:r>
            <a:endParaRPr lang="en-GB" sz="2400" b="1" dirty="0">
              <a:solidFill>
                <a:srgbClr val="002060"/>
              </a:solidFill>
              <a:latin typeface="Century Gothic" panose="020B0502020202020204" pitchFamily="34" charset="0"/>
            </a:endParaRPr>
          </a:p>
        </p:txBody>
      </p:sp>
      <p:pic>
        <p:nvPicPr>
          <p:cNvPr id="50" name="Picture 2" descr="Check Mark, Checkbox, Check, Tick, Yes">
            <a:extLst>
              <a:ext uri="{FF2B5EF4-FFF2-40B4-BE49-F238E27FC236}">
                <a16:creationId xmlns:a16="http://schemas.microsoft.com/office/drawing/2014/main" id="{BBEDB8AA-83AA-464A-9622-B77499B8DD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968" y="4763587"/>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F6E16607-678A-45F6-A00F-63456DB0567D}"/>
              </a:ext>
            </a:extLst>
          </p:cNvPr>
          <p:cNvSpPr txBox="1"/>
          <p:nvPr/>
        </p:nvSpPr>
        <p:spPr>
          <a:xfrm>
            <a:off x="10600391" y="4699891"/>
            <a:ext cx="1247052" cy="461665"/>
          </a:xfrm>
          <a:prstGeom prst="rect">
            <a:avLst/>
          </a:prstGeom>
          <a:noFill/>
        </p:spPr>
        <p:txBody>
          <a:bodyPr wrap="square" rtlCol="0">
            <a:spAutoFit/>
          </a:bodyPr>
          <a:lstStyle/>
          <a:p>
            <a:pPr algn="ctr"/>
            <a:r>
              <a:rPr lang="en-GB" sz="2400" b="1" dirty="0">
                <a:solidFill>
                  <a:srgbClr val="92D050"/>
                </a:solidFill>
                <a:latin typeface="Century Gothic" panose="020B0502020202020204" pitchFamily="34" charset="0"/>
              </a:rPr>
              <a:t>curious</a:t>
            </a:r>
          </a:p>
        </p:txBody>
      </p:sp>
      <p:sp>
        <p:nvSpPr>
          <p:cNvPr id="55" name="TextBox 54">
            <a:extLst>
              <a:ext uri="{FF2B5EF4-FFF2-40B4-BE49-F238E27FC236}">
                <a16:creationId xmlns:a16="http://schemas.microsoft.com/office/drawing/2014/main" id="{B49C2293-47ED-4E1F-A090-297112AABE2C}"/>
              </a:ext>
            </a:extLst>
          </p:cNvPr>
          <p:cNvSpPr txBox="1"/>
          <p:nvPr/>
        </p:nvSpPr>
        <p:spPr>
          <a:xfrm>
            <a:off x="4777822" y="5221483"/>
            <a:ext cx="1354858"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malade</a:t>
            </a:r>
            <a:endParaRPr lang="en-GB" sz="2400" b="1" dirty="0">
              <a:solidFill>
                <a:srgbClr val="002060"/>
              </a:solidFill>
              <a:latin typeface="Century Gothic" panose="020B0502020202020204" pitchFamily="34" charset="0"/>
            </a:endParaRPr>
          </a:p>
        </p:txBody>
      </p:sp>
      <p:pic>
        <p:nvPicPr>
          <p:cNvPr id="57" name="Picture 2" descr="Check Mark, Checkbox, Check, Tick, Yes">
            <a:extLst>
              <a:ext uri="{FF2B5EF4-FFF2-40B4-BE49-F238E27FC236}">
                <a16:creationId xmlns:a16="http://schemas.microsoft.com/office/drawing/2014/main" id="{05D06802-3E8E-4312-AE2F-D727FE632C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3541" y="5249647"/>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3ED63C9D-208C-4BE1-AF5D-F6FB4DC8BE66}"/>
              </a:ext>
            </a:extLst>
          </p:cNvPr>
          <p:cNvSpPr txBox="1"/>
          <p:nvPr/>
        </p:nvSpPr>
        <p:spPr>
          <a:xfrm>
            <a:off x="10575219" y="5221483"/>
            <a:ext cx="1247052" cy="461665"/>
          </a:xfrm>
          <a:prstGeom prst="rect">
            <a:avLst/>
          </a:prstGeom>
          <a:noFill/>
        </p:spPr>
        <p:txBody>
          <a:bodyPr wrap="square" rtlCol="0">
            <a:spAutoFit/>
          </a:bodyPr>
          <a:lstStyle/>
          <a:p>
            <a:pPr algn="ctr"/>
            <a:r>
              <a:rPr lang="en-GB" sz="2400" b="1" dirty="0">
                <a:solidFill>
                  <a:srgbClr val="92D050"/>
                </a:solidFill>
                <a:latin typeface="Century Gothic" panose="020B0502020202020204" pitchFamily="34" charset="0"/>
              </a:rPr>
              <a:t>ill, sick</a:t>
            </a:r>
          </a:p>
        </p:txBody>
      </p:sp>
      <p:sp>
        <p:nvSpPr>
          <p:cNvPr id="59" name="TextBox 58">
            <a:extLst>
              <a:ext uri="{FF2B5EF4-FFF2-40B4-BE49-F238E27FC236}">
                <a16:creationId xmlns:a16="http://schemas.microsoft.com/office/drawing/2014/main" id="{CE9D3F6D-018E-4204-95B3-7031B9ACC5A9}"/>
              </a:ext>
            </a:extLst>
          </p:cNvPr>
          <p:cNvSpPr txBox="1"/>
          <p:nvPr/>
        </p:nvSpPr>
        <p:spPr>
          <a:xfrm>
            <a:off x="4653967" y="5698984"/>
            <a:ext cx="1561646"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heureuse</a:t>
            </a:r>
            <a:endParaRPr lang="en-GB" sz="2400" b="1" dirty="0">
              <a:solidFill>
                <a:srgbClr val="002060"/>
              </a:solidFill>
              <a:latin typeface="Century Gothic" panose="020B0502020202020204" pitchFamily="34" charset="0"/>
            </a:endParaRPr>
          </a:p>
        </p:txBody>
      </p:sp>
      <p:pic>
        <p:nvPicPr>
          <p:cNvPr id="60" name="Picture 2" descr="Check Mark, Checkbox, Check, Tick, Yes">
            <a:extLst>
              <a:ext uri="{FF2B5EF4-FFF2-40B4-BE49-F238E27FC236}">
                <a16:creationId xmlns:a16="http://schemas.microsoft.com/office/drawing/2014/main" id="{CE8F29A0-1291-41F7-8C83-B0814DA7E7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255" y="5754627"/>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340514FE-51E3-4091-B2CB-5D6E8CDF9B63}"/>
              </a:ext>
            </a:extLst>
          </p:cNvPr>
          <p:cNvSpPr txBox="1"/>
          <p:nvPr/>
        </p:nvSpPr>
        <p:spPr>
          <a:xfrm>
            <a:off x="10567380" y="5754627"/>
            <a:ext cx="1247052" cy="461665"/>
          </a:xfrm>
          <a:prstGeom prst="rect">
            <a:avLst/>
          </a:prstGeom>
          <a:noFill/>
        </p:spPr>
        <p:txBody>
          <a:bodyPr wrap="square" rtlCol="0">
            <a:spAutoFit/>
          </a:bodyPr>
          <a:lstStyle/>
          <a:p>
            <a:pPr algn="ctr"/>
            <a:r>
              <a:rPr lang="en-GB" sz="2400" b="1" dirty="0">
                <a:solidFill>
                  <a:srgbClr val="92D050"/>
                </a:solidFill>
                <a:latin typeface="Century Gothic" panose="020B0502020202020204" pitchFamily="34" charset="0"/>
              </a:rPr>
              <a:t>happy</a:t>
            </a:r>
          </a:p>
        </p:txBody>
      </p:sp>
      <p:sp>
        <p:nvSpPr>
          <p:cNvPr id="62" name="TextBox 61">
            <a:extLst>
              <a:ext uri="{FF2B5EF4-FFF2-40B4-BE49-F238E27FC236}">
                <a16:creationId xmlns:a16="http://schemas.microsoft.com/office/drawing/2014/main" id="{898356CF-6ABC-4B97-AFEF-271495BCE4EF}"/>
              </a:ext>
            </a:extLst>
          </p:cNvPr>
          <p:cNvSpPr txBox="1"/>
          <p:nvPr/>
        </p:nvSpPr>
        <p:spPr>
          <a:xfrm>
            <a:off x="4653967" y="6160649"/>
            <a:ext cx="1144865"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calme</a:t>
            </a:r>
            <a:endParaRPr lang="en-GB" sz="2400" b="1" dirty="0">
              <a:solidFill>
                <a:srgbClr val="002060"/>
              </a:solidFill>
              <a:latin typeface="Century Gothic" panose="020B0502020202020204" pitchFamily="34" charset="0"/>
            </a:endParaRPr>
          </a:p>
        </p:txBody>
      </p:sp>
      <p:pic>
        <p:nvPicPr>
          <p:cNvPr id="71" name="Picture 2" descr="Check Mark, Checkbox, Check, Tick, Yes">
            <a:extLst>
              <a:ext uri="{FF2B5EF4-FFF2-40B4-BE49-F238E27FC236}">
                <a16:creationId xmlns:a16="http://schemas.microsoft.com/office/drawing/2014/main" id="{EB9C4509-341A-4487-9A4C-545D814DB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3541" y="6263419"/>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538402DE-E187-4E20-ABDA-3844093C9A1F}"/>
              </a:ext>
            </a:extLst>
          </p:cNvPr>
          <p:cNvSpPr txBox="1"/>
          <p:nvPr/>
        </p:nvSpPr>
        <p:spPr>
          <a:xfrm>
            <a:off x="10637169" y="6205995"/>
            <a:ext cx="1247052" cy="461665"/>
          </a:xfrm>
          <a:prstGeom prst="rect">
            <a:avLst/>
          </a:prstGeom>
          <a:noFill/>
        </p:spPr>
        <p:txBody>
          <a:bodyPr wrap="square" rtlCol="0">
            <a:spAutoFit/>
          </a:bodyPr>
          <a:lstStyle/>
          <a:p>
            <a:pPr algn="ctr"/>
            <a:r>
              <a:rPr lang="en-GB" sz="2400" b="1" dirty="0">
                <a:solidFill>
                  <a:srgbClr val="92D050"/>
                </a:solidFill>
                <a:latin typeface="Century Gothic" panose="020B0502020202020204" pitchFamily="34" charset="0"/>
              </a:rPr>
              <a:t>calm</a:t>
            </a:r>
          </a:p>
        </p:txBody>
      </p:sp>
      <p:sp>
        <p:nvSpPr>
          <p:cNvPr id="4" name="Speech Bubble: Rectangle with Corners Rounded 3">
            <a:extLst>
              <a:ext uri="{FF2B5EF4-FFF2-40B4-BE49-F238E27FC236}">
                <a16:creationId xmlns:a16="http://schemas.microsoft.com/office/drawing/2014/main" id="{B11E69FD-5DBA-4B94-AB7A-C08076CEFE76}"/>
              </a:ext>
            </a:extLst>
          </p:cNvPr>
          <p:cNvSpPr/>
          <p:nvPr/>
        </p:nvSpPr>
        <p:spPr>
          <a:xfrm>
            <a:off x="8177023" y="1990965"/>
            <a:ext cx="2575425" cy="617938"/>
          </a:xfrm>
          <a:prstGeom prst="wedgeRoundRectCallout">
            <a:avLst>
              <a:gd name="adj1" fmla="val 57716"/>
              <a:gd name="adj2" fmla="val 31063"/>
              <a:gd name="adj3" fmla="val 16667"/>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maintenant</a:t>
            </a:r>
            <a:r>
              <a:rPr lang="en-GB" sz="2000" dirty="0">
                <a:solidFill>
                  <a:srgbClr val="002060"/>
                </a:solidFill>
                <a:latin typeface="Century Gothic" panose="020B0502020202020204" pitchFamily="34" charset="0"/>
              </a:rPr>
              <a:t> – now</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les deux – both  </a:t>
            </a:r>
          </a:p>
        </p:txBody>
      </p:sp>
      <p:sp>
        <p:nvSpPr>
          <p:cNvPr id="9" name="Title 8">
            <a:extLst>
              <a:ext uri="{FF2B5EF4-FFF2-40B4-BE49-F238E27FC236}">
                <a16:creationId xmlns:a16="http://schemas.microsoft.com/office/drawing/2014/main" id="{8230E14C-7CB6-4552-A7D0-0B596484FD96}"/>
              </a:ext>
            </a:extLst>
          </p:cNvPr>
          <p:cNvSpPr>
            <a:spLocks noGrp="1"/>
          </p:cNvSpPr>
          <p:nvPr>
            <p:ph type="title"/>
          </p:nvPr>
        </p:nvSpPr>
        <p:spPr>
          <a:xfrm>
            <a:off x="11136504" y="1208263"/>
            <a:ext cx="1002057" cy="255461"/>
          </a:xfrm>
        </p:spPr>
        <p:txBody>
          <a:bodyPr>
            <a:noAutofit/>
          </a:bodyPr>
          <a:lstStyle/>
          <a:p>
            <a:pPr algn="ctr"/>
            <a:r>
              <a:rPr lang="en-GB" sz="2000" b="1" dirty="0">
                <a:solidFill>
                  <a:schemeClr val="bg1"/>
                </a:solidFill>
                <a:latin typeface="Century Gothic" panose="020B0502020202020204" pitchFamily="34" charset="0"/>
              </a:rPr>
              <a:t>lire</a:t>
            </a:r>
          </a:p>
        </p:txBody>
      </p:sp>
      <p:pic>
        <p:nvPicPr>
          <p:cNvPr id="45" name="Graphic 44" descr="Teacher">
            <a:extLst>
              <a:ext uri="{FF2B5EF4-FFF2-40B4-BE49-F238E27FC236}">
                <a16:creationId xmlns:a16="http://schemas.microsoft.com/office/drawing/2014/main" id="{A3354C94-68EB-43F2-A19D-AC8FE2DF2A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59" y="-17841"/>
            <a:ext cx="914400" cy="914400"/>
          </a:xfrm>
          <a:prstGeom prst="rect">
            <a:avLst/>
          </a:prstGeom>
        </p:spPr>
      </p:pic>
      <p:sp>
        <p:nvSpPr>
          <p:cNvPr id="66" name="Speech Bubble: Rectangle with Corners Rounded 65">
            <a:extLst>
              <a:ext uri="{FF2B5EF4-FFF2-40B4-BE49-F238E27FC236}">
                <a16:creationId xmlns:a16="http://schemas.microsoft.com/office/drawing/2014/main" id="{3A7AD302-870E-452F-8559-AB9EC34C865D}"/>
              </a:ext>
            </a:extLst>
          </p:cNvPr>
          <p:cNvSpPr/>
          <p:nvPr/>
        </p:nvSpPr>
        <p:spPr>
          <a:xfrm>
            <a:off x="916560" y="97125"/>
            <a:ext cx="2044850"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67" name="TextBox 66">
            <a:extLst>
              <a:ext uri="{FF2B5EF4-FFF2-40B4-BE49-F238E27FC236}">
                <a16:creationId xmlns:a16="http://schemas.microsoft.com/office/drawing/2014/main" id="{F1951A2A-B977-46D1-9A33-D1849C0C0037}"/>
              </a:ext>
            </a:extLst>
          </p:cNvPr>
          <p:cNvSpPr txBox="1"/>
          <p:nvPr/>
        </p:nvSpPr>
        <p:spPr>
          <a:xfrm>
            <a:off x="916559" y="97125"/>
            <a:ext cx="20810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Lis le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texte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pic>
        <p:nvPicPr>
          <p:cNvPr id="68" name="Graphic 67" descr="Teacher">
            <a:extLst>
              <a:ext uri="{FF2B5EF4-FFF2-40B4-BE49-F238E27FC236}">
                <a16:creationId xmlns:a16="http://schemas.microsoft.com/office/drawing/2014/main" id="{ADA742F3-D0A3-4E1F-A806-2C325EB9E2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6559" y="2471284"/>
            <a:ext cx="914400" cy="914400"/>
          </a:xfrm>
          <a:prstGeom prst="rect">
            <a:avLst/>
          </a:prstGeom>
        </p:spPr>
      </p:pic>
    </p:spTree>
    <p:extLst>
      <p:ext uri="{BB962C8B-B14F-4D97-AF65-F5344CB8AC3E}">
        <p14:creationId xmlns:p14="http://schemas.microsoft.com/office/powerpoint/2010/main" val="23660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0" presetClass="exit" presetSubtype="0" fill="hold"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childTnLst>
                                </p:cTn>
                              </p:par>
                              <p:par>
                                <p:cTn id="72" presetID="10" presetClass="exit" presetSubtype="0" fill="hold" nodeType="withEffect">
                                  <p:stCondLst>
                                    <p:cond delay="0"/>
                                  </p:stCondLst>
                                  <p:childTnLst>
                                    <p:animEffect transition="out" filter="fade">
                                      <p:cBhvr>
                                        <p:cTn id="73" dur="500"/>
                                        <p:tgtEl>
                                          <p:spTgt spid="94"/>
                                        </p:tgtEl>
                                      </p:cBhvr>
                                    </p:animEffect>
                                    <p:set>
                                      <p:cBhvr>
                                        <p:cTn id="74" dur="1" fill="hold">
                                          <p:stCondLst>
                                            <p:cond delay="499"/>
                                          </p:stCondLst>
                                        </p:cTn>
                                        <p:tgtEl>
                                          <p:spTgt spid="9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0" presetClass="exit" presetSubtype="0" fill="hold" nodeType="withEffect">
                                  <p:stCondLst>
                                    <p:cond delay="0"/>
                                  </p:stCondLst>
                                  <p:childTnLst>
                                    <p:animEffect transition="out" filter="fade">
                                      <p:cBhvr>
                                        <p:cTn id="88" dur="500"/>
                                        <p:tgtEl>
                                          <p:spTgt spid="95"/>
                                        </p:tgtEl>
                                      </p:cBhvr>
                                    </p:animEffect>
                                    <p:set>
                                      <p:cBhvr>
                                        <p:cTn id="89" dur="1" fill="hold">
                                          <p:stCondLst>
                                            <p:cond delay="499"/>
                                          </p:stCondLst>
                                        </p:cTn>
                                        <p:tgtEl>
                                          <p:spTgt spid="9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71"/>
                                        </p:tgtEl>
                                        <p:attrNameLst>
                                          <p:attrName>style.visibility</p:attrName>
                                        </p:attrNameLst>
                                      </p:cBhvr>
                                      <p:to>
                                        <p:strVal val="visible"/>
                                      </p:to>
                                    </p:set>
                                  </p:childTnLst>
                                </p:cTn>
                              </p:par>
                              <p:par>
                                <p:cTn id="102" presetID="10" presetClass="exit" presetSubtype="0" fill="hold" nodeType="withEffect">
                                  <p:stCondLst>
                                    <p:cond delay="0"/>
                                  </p:stCondLst>
                                  <p:childTnLst>
                                    <p:animEffect transition="out" filter="fade">
                                      <p:cBhvr>
                                        <p:cTn id="103" dur="500"/>
                                        <p:tgtEl>
                                          <p:spTgt spid="96"/>
                                        </p:tgtEl>
                                      </p:cBhvr>
                                    </p:animEffect>
                                    <p:set>
                                      <p:cBhvr>
                                        <p:cTn id="104" dur="1" fill="hold">
                                          <p:stCondLst>
                                            <p:cond delay="499"/>
                                          </p:stCondLst>
                                        </p:cTn>
                                        <p:tgtEl>
                                          <p:spTgt spid="96"/>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4" grpId="0"/>
      <p:bldP spid="65" grpId="0"/>
      <p:bldP spid="97" grpId="0"/>
      <p:bldP spid="99" grpId="0"/>
      <p:bldP spid="46" grpId="0"/>
      <p:bldP spid="48" grpId="0"/>
      <p:bldP spid="49" grpId="0"/>
      <p:bldP spid="51" grpId="0"/>
      <p:bldP spid="55" grpId="0"/>
      <p:bldP spid="58" grpId="0"/>
      <p:bldP spid="59" grpId="0"/>
      <p:bldP spid="61" grpId="0"/>
      <p:bldP spid="62"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raphic 49" descr="Maze">
            <a:extLst>
              <a:ext uri="{FF2B5EF4-FFF2-40B4-BE49-F238E27FC236}">
                <a16:creationId xmlns:a16="http://schemas.microsoft.com/office/drawing/2014/main" id="{B02C9991-D518-437E-8FEA-E0DF6B2B86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0327" y="-259705"/>
            <a:ext cx="8003624" cy="8003624"/>
          </a:xfrm>
          <a:prstGeom prst="rect">
            <a:avLst/>
          </a:prstGeom>
        </p:spPr>
      </p:pic>
      <p:sp>
        <p:nvSpPr>
          <p:cNvPr id="20" name="Rectangle 19">
            <a:extLst>
              <a:ext uri="{FF2B5EF4-FFF2-40B4-BE49-F238E27FC236}">
                <a16:creationId xmlns:a16="http://schemas.microsoft.com/office/drawing/2014/main" id="{DD78DAEC-FC72-46A2-BEAC-7F5C69ADFEC8}"/>
              </a:ext>
            </a:extLst>
          </p:cNvPr>
          <p:cNvSpPr/>
          <p:nvPr/>
        </p:nvSpPr>
        <p:spPr>
          <a:xfrm>
            <a:off x="4738887" y="15501"/>
            <a:ext cx="856538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Navigate</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the</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maze</a:t>
            </a:r>
            <a:r>
              <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2">
            <a:extLst>
              <a:ext uri="{FF2B5EF4-FFF2-40B4-BE49-F238E27FC236}">
                <a16:creationId xmlns:a16="http://schemas.microsoft.com/office/drawing/2014/main" id="{6581F5DD-708D-467D-8450-0143BCE93612}"/>
              </a:ext>
            </a:extLst>
          </p:cNvPr>
          <p:cNvSpPr txBox="1">
            <a:spLocks/>
          </p:cNvSpPr>
          <p:nvPr/>
        </p:nvSpPr>
        <p:spPr>
          <a:xfrm>
            <a:off x="11088767" y="1207660"/>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23" name="TextBox 22">
            <a:extLst>
              <a:ext uri="{FF2B5EF4-FFF2-40B4-BE49-F238E27FC236}">
                <a16:creationId xmlns:a16="http://schemas.microsoft.com/office/drawing/2014/main" id="{46C80508-0919-4CC8-9742-BDEDE4996C6C}"/>
              </a:ext>
            </a:extLst>
          </p:cNvPr>
          <p:cNvSpPr txBox="1"/>
          <p:nvPr/>
        </p:nvSpPr>
        <p:spPr>
          <a:xfrm>
            <a:off x="3018074" y="3902520"/>
            <a:ext cx="26250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happy (m.)</a:t>
            </a:r>
          </a:p>
        </p:txBody>
      </p:sp>
      <p:sp>
        <p:nvSpPr>
          <p:cNvPr id="24" name="TextBox 23">
            <a:extLst>
              <a:ext uri="{FF2B5EF4-FFF2-40B4-BE49-F238E27FC236}">
                <a16:creationId xmlns:a16="http://schemas.microsoft.com/office/drawing/2014/main" id="{3E1F586A-4206-41E9-B6F2-3A4BE6A18F13}"/>
              </a:ext>
            </a:extLst>
          </p:cNvPr>
          <p:cNvSpPr txBox="1"/>
          <p:nvPr/>
        </p:nvSpPr>
        <p:spPr>
          <a:xfrm>
            <a:off x="3499207" y="1121768"/>
            <a:ext cx="13294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sad (m/f)</a:t>
            </a:r>
          </a:p>
        </p:txBody>
      </p:sp>
      <p:sp>
        <p:nvSpPr>
          <p:cNvPr id="27" name="TextBox 26">
            <a:extLst>
              <a:ext uri="{FF2B5EF4-FFF2-40B4-BE49-F238E27FC236}">
                <a16:creationId xmlns:a16="http://schemas.microsoft.com/office/drawing/2014/main" id="{3C695D39-D0B3-4956-80E5-E6525E9A7310}"/>
              </a:ext>
            </a:extLst>
          </p:cNvPr>
          <p:cNvSpPr txBox="1"/>
          <p:nvPr/>
        </p:nvSpPr>
        <p:spPr>
          <a:xfrm>
            <a:off x="4327129" y="4939862"/>
            <a:ext cx="153208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brave (m.)</a:t>
            </a:r>
          </a:p>
        </p:txBody>
      </p:sp>
      <p:sp>
        <p:nvSpPr>
          <p:cNvPr id="28" name="TextBox 27">
            <a:extLst>
              <a:ext uri="{FF2B5EF4-FFF2-40B4-BE49-F238E27FC236}">
                <a16:creationId xmlns:a16="http://schemas.microsoft.com/office/drawing/2014/main" id="{3709CB17-0179-47C3-8813-137F91B14D27}"/>
              </a:ext>
            </a:extLst>
          </p:cNvPr>
          <p:cNvSpPr txBox="1"/>
          <p:nvPr/>
        </p:nvSpPr>
        <p:spPr>
          <a:xfrm>
            <a:off x="4208146" y="5973517"/>
            <a:ext cx="16783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French (f.)</a:t>
            </a:r>
          </a:p>
        </p:txBody>
      </p:sp>
      <p:sp>
        <p:nvSpPr>
          <p:cNvPr id="31" name="TextBox 30">
            <a:extLst>
              <a:ext uri="{FF2B5EF4-FFF2-40B4-BE49-F238E27FC236}">
                <a16:creationId xmlns:a16="http://schemas.microsoft.com/office/drawing/2014/main" id="{4E2B9AEB-9B4C-4628-8FD2-3C62055E2B23}"/>
              </a:ext>
            </a:extLst>
          </p:cNvPr>
          <p:cNvSpPr txBox="1"/>
          <p:nvPr/>
        </p:nvSpPr>
        <p:spPr>
          <a:xfrm>
            <a:off x="6766639" y="5010567"/>
            <a:ext cx="145313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small (f.)</a:t>
            </a:r>
          </a:p>
        </p:txBody>
      </p:sp>
      <p:sp>
        <p:nvSpPr>
          <p:cNvPr id="32" name="TextBox 31">
            <a:extLst>
              <a:ext uri="{FF2B5EF4-FFF2-40B4-BE49-F238E27FC236}">
                <a16:creationId xmlns:a16="http://schemas.microsoft.com/office/drawing/2014/main" id="{BBB05007-0821-4EBD-AB62-18A1D5DDAE3C}"/>
              </a:ext>
            </a:extLst>
          </p:cNvPr>
          <p:cNvSpPr txBox="1"/>
          <p:nvPr/>
        </p:nvSpPr>
        <p:spPr>
          <a:xfrm>
            <a:off x="7767865" y="3189294"/>
            <a:ext cx="85163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you</a:t>
            </a:r>
          </a:p>
        </p:txBody>
      </p:sp>
      <p:sp>
        <p:nvSpPr>
          <p:cNvPr id="34" name="TextBox 33">
            <a:extLst>
              <a:ext uri="{FF2B5EF4-FFF2-40B4-BE49-F238E27FC236}">
                <a16:creationId xmlns:a16="http://schemas.microsoft.com/office/drawing/2014/main" id="{D5D2E940-B30F-43D8-A866-FB0652528B96}"/>
              </a:ext>
            </a:extLst>
          </p:cNvPr>
          <p:cNvSpPr txBox="1"/>
          <p:nvPr/>
        </p:nvSpPr>
        <p:spPr>
          <a:xfrm>
            <a:off x="4842698" y="3059898"/>
            <a:ext cx="16278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pleased (f.)</a:t>
            </a:r>
          </a:p>
        </p:txBody>
      </p:sp>
      <p:sp>
        <p:nvSpPr>
          <p:cNvPr id="36" name="TextBox 35">
            <a:extLst>
              <a:ext uri="{FF2B5EF4-FFF2-40B4-BE49-F238E27FC236}">
                <a16:creationId xmlns:a16="http://schemas.microsoft.com/office/drawing/2014/main" id="{DA67BA45-E071-4B8D-9E79-805744AD51D6}"/>
              </a:ext>
            </a:extLst>
          </p:cNvPr>
          <p:cNvSpPr txBox="1"/>
          <p:nvPr/>
        </p:nvSpPr>
        <p:spPr>
          <a:xfrm>
            <a:off x="5824709" y="965593"/>
            <a:ext cx="16496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serious (f.)</a:t>
            </a:r>
          </a:p>
        </p:txBody>
      </p:sp>
      <p:pic>
        <p:nvPicPr>
          <p:cNvPr id="38" name="Picture 37" descr="Icon&#10;&#10;Description automatically generated">
            <a:extLst>
              <a:ext uri="{FF2B5EF4-FFF2-40B4-BE49-F238E27FC236}">
                <a16:creationId xmlns:a16="http://schemas.microsoft.com/office/drawing/2014/main" id="{138B69B9-B77D-4BB4-8ABA-C94E78077C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163437">
            <a:off x="2483711" y="3434874"/>
            <a:ext cx="449332" cy="614471"/>
          </a:xfrm>
          <a:prstGeom prst="rect">
            <a:avLst/>
          </a:prstGeom>
        </p:spPr>
      </p:pic>
      <p:pic>
        <p:nvPicPr>
          <p:cNvPr id="47" name="Picture 46" descr="A picture containing light, vector graphics&#10;&#10;Description automatically generated">
            <a:extLst>
              <a:ext uri="{FF2B5EF4-FFF2-40B4-BE49-F238E27FC236}">
                <a16:creationId xmlns:a16="http://schemas.microsoft.com/office/drawing/2014/main" id="{E1B58F94-EE54-4132-A3A9-2910483C03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9782" y="2220671"/>
            <a:ext cx="2517638" cy="2569838"/>
          </a:xfrm>
          <a:prstGeom prst="rect">
            <a:avLst/>
          </a:prstGeom>
        </p:spPr>
      </p:pic>
      <p:pic>
        <p:nvPicPr>
          <p:cNvPr id="48" name="Picture 47" descr="A picture containing text, clipart&#10;&#10;Description automatically generated">
            <a:extLst>
              <a:ext uri="{FF2B5EF4-FFF2-40B4-BE49-F238E27FC236}">
                <a16:creationId xmlns:a16="http://schemas.microsoft.com/office/drawing/2014/main" id="{296716C7-D4AD-47AD-99EC-C09CCFC6BD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12437">
            <a:off x="9068232" y="2857971"/>
            <a:ext cx="3200000" cy="1295238"/>
          </a:xfrm>
          <a:prstGeom prst="rect">
            <a:avLst/>
          </a:prstGeom>
        </p:spPr>
      </p:pic>
      <p:pic>
        <p:nvPicPr>
          <p:cNvPr id="49" name="Picture 48" descr="Icon&#10;&#10;Description automatically generated">
            <a:hlinkClick r:id="" action="ppaction://noaction">
              <a:snd r:embed="rId8" name="parler.wav"/>
            </a:hlinkClick>
            <a:extLst>
              <a:ext uri="{FF2B5EF4-FFF2-40B4-BE49-F238E27FC236}">
                <a16:creationId xmlns:a16="http://schemas.microsoft.com/office/drawing/2014/main" id="{B0387570-45A7-49D5-8911-5850ECFD53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02399" y="87890"/>
            <a:ext cx="1139687" cy="1143194"/>
          </a:xfrm>
          <a:prstGeom prst="rect">
            <a:avLst/>
          </a:prstGeom>
        </p:spPr>
      </p:pic>
      <p:pic>
        <p:nvPicPr>
          <p:cNvPr id="51" name="Picture 50" descr="Shape, circle&#10;&#10;Description automatically generated">
            <a:extLst>
              <a:ext uri="{FF2B5EF4-FFF2-40B4-BE49-F238E27FC236}">
                <a16:creationId xmlns:a16="http://schemas.microsoft.com/office/drawing/2014/main" id="{36D6501C-0AE8-4094-8F2A-9C39D89C4E0A}"/>
              </a:ext>
            </a:extLst>
          </p:cNvPr>
          <p:cNvPicPr>
            <a:picLocks noChangeAspect="1"/>
          </p:cNvPicPr>
          <p:nvPr/>
        </p:nvPicPr>
        <p:blipFill>
          <a:blip r:embed="rId10"/>
          <a:stretch>
            <a:fillRect/>
          </a:stretch>
        </p:blipFill>
        <p:spPr>
          <a:xfrm>
            <a:off x="3753840" y="3530525"/>
            <a:ext cx="643914" cy="417230"/>
          </a:xfrm>
          <a:prstGeom prst="rect">
            <a:avLst/>
          </a:prstGeom>
        </p:spPr>
      </p:pic>
      <p:pic>
        <p:nvPicPr>
          <p:cNvPr id="39" name="Picture 38" descr="Icon&#10;&#10;Description automatically generated">
            <a:extLst>
              <a:ext uri="{FF2B5EF4-FFF2-40B4-BE49-F238E27FC236}">
                <a16:creationId xmlns:a16="http://schemas.microsoft.com/office/drawing/2014/main" id="{4A985CA4-9B0F-43D6-9A73-2AD759B07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163437">
            <a:off x="3851131" y="3440489"/>
            <a:ext cx="449332" cy="614471"/>
          </a:xfrm>
          <a:prstGeom prst="rect">
            <a:avLst/>
          </a:prstGeom>
        </p:spPr>
      </p:pic>
      <p:pic>
        <p:nvPicPr>
          <p:cNvPr id="8" name="Picture 7" descr="Shape, circle&#10;&#10;Description automatically generated">
            <a:extLst>
              <a:ext uri="{FF2B5EF4-FFF2-40B4-BE49-F238E27FC236}">
                <a16:creationId xmlns:a16="http://schemas.microsoft.com/office/drawing/2014/main" id="{3B30B71B-77B8-4C67-92DF-1891D76ECE95}"/>
              </a:ext>
            </a:extLst>
          </p:cNvPr>
          <p:cNvPicPr>
            <a:picLocks noChangeAspect="1"/>
          </p:cNvPicPr>
          <p:nvPr/>
        </p:nvPicPr>
        <p:blipFill>
          <a:blip r:embed="rId11"/>
          <a:stretch>
            <a:fillRect/>
          </a:stretch>
        </p:blipFill>
        <p:spPr>
          <a:xfrm>
            <a:off x="3927451" y="1498126"/>
            <a:ext cx="455681" cy="400110"/>
          </a:xfrm>
          <a:prstGeom prst="rect">
            <a:avLst/>
          </a:prstGeom>
        </p:spPr>
      </p:pic>
      <p:pic>
        <p:nvPicPr>
          <p:cNvPr id="40" name="Picture 39" descr="Icon&#10;&#10;Description automatically generated">
            <a:extLst>
              <a:ext uri="{FF2B5EF4-FFF2-40B4-BE49-F238E27FC236}">
                <a16:creationId xmlns:a16="http://schemas.microsoft.com/office/drawing/2014/main" id="{2922BDE6-483D-444B-88AF-F9A2BE5D08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39248" y="1470929"/>
            <a:ext cx="449332" cy="614471"/>
          </a:xfrm>
          <a:prstGeom prst="rect">
            <a:avLst/>
          </a:prstGeom>
        </p:spPr>
      </p:pic>
      <p:sp>
        <p:nvSpPr>
          <p:cNvPr id="53" name="TextBox 52">
            <a:extLst>
              <a:ext uri="{FF2B5EF4-FFF2-40B4-BE49-F238E27FC236}">
                <a16:creationId xmlns:a16="http://schemas.microsoft.com/office/drawing/2014/main" id="{12D16402-F088-41A6-961D-E38EBA2F2010}"/>
              </a:ext>
            </a:extLst>
          </p:cNvPr>
          <p:cNvSpPr txBox="1"/>
          <p:nvPr/>
        </p:nvSpPr>
        <p:spPr>
          <a:xfrm>
            <a:off x="5528199" y="4042362"/>
            <a:ext cx="128441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tall</a:t>
            </a:r>
            <a:b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(f.)</a:t>
            </a:r>
          </a:p>
        </p:txBody>
      </p:sp>
      <p:pic>
        <p:nvPicPr>
          <p:cNvPr id="52" name="Picture 51" descr="Logo&#10;&#10;Description automatically generated">
            <a:extLst>
              <a:ext uri="{FF2B5EF4-FFF2-40B4-BE49-F238E27FC236}">
                <a16:creationId xmlns:a16="http://schemas.microsoft.com/office/drawing/2014/main" id="{C173214F-E166-475B-B9EF-74BF1ED70DA1}"/>
              </a:ext>
            </a:extLst>
          </p:cNvPr>
          <p:cNvPicPr>
            <a:picLocks noChangeAspect="1"/>
          </p:cNvPicPr>
          <p:nvPr/>
        </p:nvPicPr>
        <p:blipFill>
          <a:blip r:embed="rId12"/>
          <a:stretch>
            <a:fillRect/>
          </a:stretch>
        </p:blipFill>
        <p:spPr>
          <a:xfrm>
            <a:off x="5332105" y="3992985"/>
            <a:ext cx="604870" cy="482589"/>
          </a:xfrm>
          <a:prstGeom prst="rect">
            <a:avLst/>
          </a:prstGeom>
        </p:spPr>
      </p:pic>
      <p:pic>
        <p:nvPicPr>
          <p:cNvPr id="56" name="Picture 55" descr="Icon&#10;&#10;Description automatically generated">
            <a:extLst>
              <a:ext uri="{FF2B5EF4-FFF2-40B4-BE49-F238E27FC236}">
                <a16:creationId xmlns:a16="http://schemas.microsoft.com/office/drawing/2014/main" id="{D60E046D-2B0E-4094-AEAD-12CDAE5A1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470631" y="3961923"/>
            <a:ext cx="449332" cy="614471"/>
          </a:xfrm>
          <a:prstGeom prst="rect">
            <a:avLst/>
          </a:prstGeom>
        </p:spPr>
      </p:pic>
      <p:pic>
        <p:nvPicPr>
          <p:cNvPr id="57" name="Picture 56" descr="A picture containing text, vector graphics, gear&#10;&#10;Description automatically generated">
            <a:extLst>
              <a:ext uri="{FF2B5EF4-FFF2-40B4-BE49-F238E27FC236}">
                <a16:creationId xmlns:a16="http://schemas.microsoft.com/office/drawing/2014/main" id="{ADDDEA9A-142D-458E-A280-F34DF4429723}"/>
              </a:ext>
            </a:extLst>
          </p:cNvPr>
          <p:cNvPicPr>
            <a:picLocks noChangeAspect="1"/>
          </p:cNvPicPr>
          <p:nvPr/>
        </p:nvPicPr>
        <p:blipFill>
          <a:blip r:embed="rId13"/>
          <a:stretch>
            <a:fillRect/>
          </a:stretch>
        </p:blipFill>
        <p:spPr>
          <a:xfrm>
            <a:off x="4469334" y="4497946"/>
            <a:ext cx="519710" cy="497396"/>
          </a:xfrm>
          <a:prstGeom prst="rect">
            <a:avLst/>
          </a:prstGeom>
        </p:spPr>
      </p:pic>
      <p:pic>
        <p:nvPicPr>
          <p:cNvPr id="41" name="Picture 40" descr="Icon&#10;&#10;Description automatically generated">
            <a:extLst>
              <a:ext uri="{FF2B5EF4-FFF2-40B4-BE49-F238E27FC236}">
                <a16:creationId xmlns:a16="http://schemas.microsoft.com/office/drawing/2014/main" id="{BF7AD793-7963-432B-8F5A-5768DF410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884652">
            <a:off x="4514221" y="4425672"/>
            <a:ext cx="449332" cy="614471"/>
          </a:xfrm>
          <a:prstGeom prst="rect">
            <a:avLst/>
          </a:prstGeom>
        </p:spPr>
      </p:pic>
      <p:sp>
        <p:nvSpPr>
          <p:cNvPr id="58" name="TextBox 57">
            <a:extLst>
              <a:ext uri="{FF2B5EF4-FFF2-40B4-BE49-F238E27FC236}">
                <a16:creationId xmlns:a16="http://schemas.microsoft.com/office/drawing/2014/main" id="{10696DA0-8BBC-4237-BC4F-772F2014907F}"/>
              </a:ext>
            </a:extLst>
          </p:cNvPr>
          <p:cNvSpPr txBox="1"/>
          <p:nvPr/>
        </p:nvSpPr>
        <p:spPr>
          <a:xfrm>
            <a:off x="6899674" y="5984974"/>
            <a:ext cx="16783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English (m.)</a:t>
            </a:r>
          </a:p>
        </p:txBody>
      </p:sp>
      <p:sp>
        <p:nvSpPr>
          <p:cNvPr id="59" name="TextBox 58">
            <a:extLst>
              <a:ext uri="{FF2B5EF4-FFF2-40B4-BE49-F238E27FC236}">
                <a16:creationId xmlns:a16="http://schemas.microsoft.com/office/drawing/2014/main" id="{7FD4B786-D8C7-4073-B0E8-F099B238A850}"/>
              </a:ext>
            </a:extLst>
          </p:cNvPr>
          <p:cNvSpPr txBox="1"/>
          <p:nvPr/>
        </p:nvSpPr>
        <p:spPr>
          <a:xfrm>
            <a:off x="7099147" y="2140319"/>
            <a:ext cx="16496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curious (m.)</a:t>
            </a:r>
          </a:p>
        </p:txBody>
      </p:sp>
      <p:sp>
        <p:nvSpPr>
          <p:cNvPr id="60" name="TextBox 59">
            <a:extLst>
              <a:ext uri="{FF2B5EF4-FFF2-40B4-BE49-F238E27FC236}">
                <a16:creationId xmlns:a16="http://schemas.microsoft.com/office/drawing/2014/main" id="{89D8B388-F430-41CF-8894-B0C0608F0921}"/>
              </a:ext>
            </a:extLst>
          </p:cNvPr>
          <p:cNvSpPr txBox="1"/>
          <p:nvPr/>
        </p:nvSpPr>
        <p:spPr>
          <a:xfrm>
            <a:off x="5101540" y="1877690"/>
            <a:ext cx="16496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happy</a:t>
            </a:r>
            <a:b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(f.)</a:t>
            </a:r>
          </a:p>
        </p:txBody>
      </p:sp>
      <p:pic>
        <p:nvPicPr>
          <p:cNvPr id="55" name="Picture 54" descr="Logo&#10;&#10;Description automatically generated">
            <a:extLst>
              <a:ext uri="{FF2B5EF4-FFF2-40B4-BE49-F238E27FC236}">
                <a16:creationId xmlns:a16="http://schemas.microsoft.com/office/drawing/2014/main" id="{087644B9-DCDE-4FD0-8731-FC99F33C11B7}"/>
              </a:ext>
            </a:extLst>
          </p:cNvPr>
          <p:cNvPicPr>
            <a:picLocks noChangeAspect="1"/>
          </p:cNvPicPr>
          <p:nvPr/>
        </p:nvPicPr>
        <p:blipFill>
          <a:blip r:embed="rId14"/>
          <a:stretch>
            <a:fillRect/>
          </a:stretch>
        </p:blipFill>
        <p:spPr>
          <a:xfrm>
            <a:off x="7313231" y="5512059"/>
            <a:ext cx="555721" cy="472915"/>
          </a:xfrm>
          <a:prstGeom prst="rect">
            <a:avLst/>
          </a:prstGeom>
        </p:spPr>
      </p:pic>
      <p:pic>
        <p:nvPicPr>
          <p:cNvPr id="62" name="Picture 61" descr="Logo&#10;&#10;Description automatically generated">
            <a:extLst>
              <a:ext uri="{FF2B5EF4-FFF2-40B4-BE49-F238E27FC236}">
                <a16:creationId xmlns:a16="http://schemas.microsoft.com/office/drawing/2014/main" id="{8F371B13-5A1A-45FA-92AB-0AD5071A11DE}"/>
              </a:ext>
            </a:extLst>
          </p:cNvPr>
          <p:cNvPicPr>
            <a:picLocks noChangeAspect="1"/>
          </p:cNvPicPr>
          <p:nvPr/>
        </p:nvPicPr>
        <p:blipFill>
          <a:blip r:embed="rId15"/>
          <a:stretch>
            <a:fillRect/>
          </a:stretch>
        </p:blipFill>
        <p:spPr>
          <a:xfrm>
            <a:off x="4699123" y="5512059"/>
            <a:ext cx="579842" cy="493441"/>
          </a:xfrm>
          <a:prstGeom prst="rect">
            <a:avLst/>
          </a:prstGeom>
        </p:spPr>
      </p:pic>
      <p:pic>
        <p:nvPicPr>
          <p:cNvPr id="42" name="Picture 41" descr="Icon&#10;&#10;Description automatically generated">
            <a:extLst>
              <a:ext uri="{FF2B5EF4-FFF2-40B4-BE49-F238E27FC236}">
                <a16:creationId xmlns:a16="http://schemas.microsoft.com/office/drawing/2014/main" id="{95358B4E-816E-455E-A122-CD34379C3D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791361" y="5474653"/>
            <a:ext cx="449332" cy="614471"/>
          </a:xfrm>
          <a:prstGeom prst="rect">
            <a:avLst/>
          </a:prstGeom>
        </p:spPr>
      </p:pic>
      <p:pic>
        <p:nvPicPr>
          <p:cNvPr id="65" name="Picture 64" descr="Icon&#10;&#10;Description automatically generated">
            <a:extLst>
              <a:ext uri="{FF2B5EF4-FFF2-40B4-BE49-F238E27FC236}">
                <a16:creationId xmlns:a16="http://schemas.microsoft.com/office/drawing/2014/main" id="{92B49DE6-05DA-499D-B6E9-548FB8427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455365">
            <a:off x="7295859" y="5453073"/>
            <a:ext cx="449332" cy="614471"/>
          </a:xfrm>
          <a:prstGeom prst="rect">
            <a:avLst/>
          </a:prstGeom>
        </p:spPr>
      </p:pic>
      <p:pic>
        <p:nvPicPr>
          <p:cNvPr id="64" name="Picture 63">
            <a:extLst>
              <a:ext uri="{FF2B5EF4-FFF2-40B4-BE49-F238E27FC236}">
                <a16:creationId xmlns:a16="http://schemas.microsoft.com/office/drawing/2014/main" id="{66EE942A-7956-489D-9444-B71CF2921CED}"/>
              </a:ext>
            </a:extLst>
          </p:cNvPr>
          <p:cNvPicPr>
            <a:picLocks noChangeAspect="1"/>
          </p:cNvPicPr>
          <p:nvPr/>
        </p:nvPicPr>
        <p:blipFill>
          <a:blip r:embed="rId16"/>
          <a:stretch>
            <a:fillRect/>
          </a:stretch>
        </p:blipFill>
        <p:spPr>
          <a:xfrm>
            <a:off x="6417229" y="4946382"/>
            <a:ext cx="482445" cy="423738"/>
          </a:xfrm>
          <a:prstGeom prst="rect">
            <a:avLst/>
          </a:prstGeom>
        </p:spPr>
      </p:pic>
      <p:pic>
        <p:nvPicPr>
          <p:cNvPr id="43" name="Picture 42" descr="Icon&#10;&#10;Description automatically generated">
            <a:extLst>
              <a:ext uri="{FF2B5EF4-FFF2-40B4-BE49-F238E27FC236}">
                <a16:creationId xmlns:a16="http://schemas.microsoft.com/office/drawing/2014/main" id="{2C202200-3C8F-4175-8F10-7FF78B6E9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7542">
            <a:off x="6448984" y="4780687"/>
            <a:ext cx="449332" cy="614471"/>
          </a:xfrm>
          <a:prstGeom prst="rect">
            <a:avLst/>
          </a:prstGeom>
        </p:spPr>
      </p:pic>
      <p:pic>
        <p:nvPicPr>
          <p:cNvPr id="67" name="Picture 66" descr="Circle&#10;&#10;Description automatically generated">
            <a:extLst>
              <a:ext uri="{FF2B5EF4-FFF2-40B4-BE49-F238E27FC236}">
                <a16:creationId xmlns:a16="http://schemas.microsoft.com/office/drawing/2014/main" id="{F87AA694-C892-4826-BD7A-FA7DAFCD3560}"/>
              </a:ext>
            </a:extLst>
          </p:cNvPr>
          <p:cNvPicPr>
            <a:picLocks noChangeAspect="1"/>
          </p:cNvPicPr>
          <p:nvPr/>
        </p:nvPicPr>
        <p:blipFill>
          <a:blip r:embed="rId17"/>
          <a:stretch>
            <a:fillRect/>
          </a:stretch>
        </p:blipFill>
        <p:spPr>
          <a:xfrm>
            <a:off x="6420748" y="3046853"/>
            <a:ext cx="505852" cy="430477"/>
          </a:xfrm>
          <a:prstGeom prst="rect">
            <a:avLst/>
          </a:prstGeom>
        </p:spPr>
      </p:pic>
      <p:pic>
        <p:nvPicPr>
          <p:cNvPr id="45" name="Picture 44" descr="Icon&#10;&#10;Description automatically generated">
            <a:extLst>
              <a:ext uri="{FF2B5EF4-FFF2-40B4-BE49-F238E27FC236}">
                <a16:creationId xmlns:a16="http://schemas.microsoft.com/office/drawing/2014/main" id="{427EC772-DEC3-4B8D-A334-21A112DC1E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8222" y="2952717"/>
            <a:ext cx="449332" cy="614471"/>
          </a:xfrm>
          <a:prstGeom prst="rect">
            <a:avLst/>
          </a:prstGeom>
        </p:spPr>
      </p:pic>
      <p:pic>
        <p:nvPicPr>
          <p:cNvPr id="70" name="Picture 69" descr="C:\Users\wdj\Google Drive\Primary\Y5 SoW\From Tracy\Pronouns\he.png">
            <a:extLst>
              <a:ext uri="{FF2B5EF4-FFF2-40B4-BE49-F238E27FC236}">
                <a16:creationId xmlns:a16="http://schemas.microsoft.com/office/drawing/2014/main" id="{D3C08523-829C-463D-90A0-DFC5D1576AE3}"/>
              </a:ext>
            </a:extLst>
          </p:cNvPr>
          <p:cNvPicPr/>
          <p:nvPr/>
        </p:nvPicPr>
        <p:blipFill rotWithShape="1">
          <a:blip r:embed="rId18" cstate="print">
            <a:extLst>
              <a:ext uri="{28A0092B-C50C-407E-A947-70E740481C1C}">
                <a14:useLocalDpi xmlns:a14="http://schemas.microsoft.com/office/drawing/2010/main" val="0"/>
              </a:ext>
            </a:extLst>
          </a:blip>
          <a:srcRect r="43351"/>
          <a:stretch/>
        </p:blipFill>
        <p:spPr bwMode="auto">
          <a:xfrm>
            <a:off x="7982468" y="3509605"/>
            <a:ext cx="419888" cy="542438"/>
          </a:xfrm>
          <a:prstGeom prst="rect">
            <a:avLst/>
          </a:prstGeom>
          <a:noFill/>
          <a:ln>
            <a:noFill/>
          </a:ln>
        </p:spPr>
      </p:pic>
      <p:pic>
        <p:nvPicPr>
          <p:cNvPr id="44" name="Picture 43" descr="Icon&#10;&#10;Description automatically generated">
            <a:extLst>
              <a:ext uri="{FF2B5EF4-FFF2-40B4-BE49-F238E27FC236}">
                <a16:creationId xmlns:a16="http://schemas.microsoft.com/office/drawing/2014/main" id="{DE747BE8-D322-4B04-B668-0C8C53CF7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936298" y="3457543"/>
            <a:ext cx="449332" cy="614471"/>
          </a:xfrm>
          <a:prstGeom prst="rect">
            <a:avLst/>
          </a:prstGeom>
        </p:spPr>
      </p:pic>
      <p:pic>
        <p:nvPicPr>
          <p:cNvPr id="72" name="Picture 71" descr="Shape, circle&#10;&#10;Description automatically generated">
            <a:extLst>
              <a:ext uri="{FF2B5EF4-FFF2-40B4-BE49-F238E27FC236}">
                <a16:creationId xmlns:a16="http://schemas.microsoft.com/office/drawing/2014/main" id="{E6FBB431-E57E-451D-B1FD-D218D715AD43}"/>
              </a:ext>
            </a:extLst>
          </p:cNvPr>
          <p:cNvPicPr>
            <a:picLocks noChangeAspect="1"/>
          </p:cNvPicPr>
          <p:nvPr/>
        </p:nvPicPr>
        <p:blipFill>
          <a:blip r:embed="rId19"/>
          <a:stretch>
            <a:fillRect/>
          </a:stretch>
        </p:blipFill>
        <p:spPr>
          <a:xfrm>
            <a:off x="6336493" y="2026791"/>
            <a:ext cx="643915" cy="417231"/>
          </a:xfrm>
          <a:prstGeom prst="rect">
            <a:avLst/>
          </a:prstGeom>
        </p:spPr>
      </p:pic>
      <p:pic>
        <p:nvPicPr>
          <p:cNvPr id="73" name="Picture 72" descr="Icon&#10;&#10;Description automatically generated">
            <a:extLst>
              <a:ext uri="{FF2B5EF4-FFF2-40B4-BE49-F238E27FC236}">
                <a16:creationId xmlns:a16="http://schemas.microsoft.com/office/drawing/2014/main" id="{E6E320BF-6065-4E5F-BD74-B46767D90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0534" y="1913435"/>
            <a:ext cx="449332" cy="614471"/>
          </a:xfrm>
          <a:prstGeom prst="rect">
            <a:avLst/>
          </a:prstGeom>
        </p:spPr>
      </p:pic>
      <p:pic>
        <p:nvPicPr>
          <p:cNvPr id="74" name="Picture 73" descr="A picture containing icon&#10;&#10;Description automatically generated">
            <a:extLst>
              <a:ext uri="{FF2B5EF4-FFF2-40B4-BE49-F238E27FC236}">
                <a16:creationId xmlns:a16="http://schemas.microsoft.com/office/drawing/2014/main" id="{AAB555D2-BAD1-448B-8851-9D9404B2957D}"/>
              </a:ext>
            </a:extLst>
          </p:cNvPr>
          <p:cNvPicPr>
            <a:picLocks noChangeAspect="1"/>
          </p:cNvPicPr>
          <p:nvPr/>
        </p:nvPicPr>
        <p:blipFill>
          <a:blip r:embed="rId20"/>
          <a:stretch>
            <a:fillRect/>
          </a:stretch>
        </p:blipFill>
        <p:spPr>
          <a:xfrm>
            <a:off x="7451415" y="1076323"/>
            <a:ext cx="419872" cy="400110"/>
          </a:xfrm>
          <a:prstGeom prst="rect">
            <a:avLst/>
          </a:prstGeom>
        </p:spPr>
      </p:pic>
      <p:pic>
        <p:nvPicPr>
          <p:cNvPr id="46" name="Picture 45" descr="Icon&#10;&#10;Description automatically generated">
            <a:extLst>
              <a:ext uri="{FF2B5EF4-FFF2-40B4-BE49-F238E27FC236}">
                <a16:creationId xmlns:a16="http://schemas.microsoft.com/office/drawing/2014/main" id="{368FA45C-2B82-4ED3-A976-5B4B76D3B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8556" y="945125"/>
            <a:ext cx="449332" cy="614471"/>
          </a:xfrm>
          <a:prstGeom prst="rect">
            <a:avLst/>
          </a:prstGeom>
        </p:spPr>
      </p:pic>
      <p:pic>
        <p:nvPicPr>
          <p:cNvPr id="75" name="Picture 74" descr="A picture containing icon&#10;&#10;Description automatically generated">
            <a:extLst>
              <a:ext uri="{FF2B5EF4-FFF2-40B4-BE49-F238E27FC236}">
                <a16:creationId xmlns:a16="http://schemas.microsoft.com/office/drawing/2014/main" id="{AE07DADF-CC1B-47DE-8FD1-98D0D49DD8D5}"/>
              </a:ext>
            </a:extLst>
          </p:cNvPr>
          <p:cNvPicPr>
            <a:picLocks noChangeAspect="1"/>
          </p:cNvPicPr>
          <p:nvPr/>
        </p:nvPicPr>
        <p:blipFill>
          <a:blip r:embed="rId21"/>
          <a:stretch>
            <a:fillRect/>
          </a:stretch>
        </p:blipFill>
        <p:spPr>
          <a:xfrm flipH="1">
            <a:off x="7404370" y="2483181"/>
            <a:ext cx="444305" cy="815453"/>
          </a:xfrm>
          <a:prstGeom prst="rect">
            <a:avLst/>
          </a:prstGeom>
        </p:spPr>
      </p:pic>
      <p:pic>
        <p:nvPicPr>
          <p:cNvPr id="71" name="Picture 70" descr="Icon&#10;&#10;Description automatically generated">
            <a:extLst>
              <a:ext uri="{FF2B5EF4-FFF2-40B4-BE49-F238E27FC236}">
                <a16:creationId xmlns:a16="http://schemas.microsoft.com/office/drawing/2014/main" id="{3F2BE8B0-B485-4CE3-9C3B-91CB27D18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394897">
            <a:off x="7450283" y="2590360"/>
            <a:ext cx="488012" cy="614471"/>
          </a:xfrm>
          <a:prstGeom prst="rect">
            <a:avLst/>
          </a:prstGeom>
        </p:spPr>
      </p:pic>
      <p:pic>
        <p:nvPicPr>
          <p:cNvPr id="54" name="Graphic 53" descr="Teacher">
            <a:extLst>
              <a:ext uri="{FF2B5EF4-FFF2-40B4-BE49-F238E27FC236}">
                <a16:creationId xmlns:a16="http://schemas.microsoft.com/office/drawing/2014/main" id="{72570336-3176-4D67-9CBC-6F9590A22B3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159" y="-17841"/>
            <a:ext cx="914400" cy="914400"/>
          </a:xfrm>
          <a:prstGeom prst="rect">
            <a:avLst/>
          </a:prstGeom>
        </p:spPr>
      </p:pic>
      <p:sp>
        <p:nvSpPr>
          <p:cNvPr id="61" name="Speech Bubble: Rectangle with Corners Rounded 60">
            <a:extLst>
              <a:ext uri="{FF2B5EF4-FFF2-40B4-BE49-F238E27FC236}">
                <a16:creationId xmlns:a16="http://schemas.microsoft.com/office/drawing/2014/main" id="{817A530E-BCF1-47D2-915C-E613547DBDF8}"/>
              </a:ext>
            </a:extLst>
          </p:cNvPr>
          <p:cNvSpPr/>
          <p:nvPr/>
        </p:nvSpPr>
        <p:spPr>
          <a:xfrm>
            <a:off x="988144" y="97125"/>
            <a:ext cx="3409610"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63" name="TextBox 62">
            <a:extLst>
              <a:ext uri="{FF2B5EF4-FFF2-40B4-BE49-F238E27FC236}">
                <a16:creationId xmlns:a16="http://schemas.microsoft.com/office/drawing/2014/main" id="{738CB7B7-1D9E-4DB9-95F1-83E94B6A3B02}"/>
              </a:ext>
            </a:extLst>
          </p:cNvPr>
          <p:cNvSpPr txBox="1"/>
          <p:nvPr/>
        </p:nvSpPr>
        <p:spPr>
          <a:xfrm>
            <a:off x="916559" y="97125"/>
            <a:ext cx="32915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err="1">
                <a:solidFill>
                  <a:schemeClr val="bg1"/>
                </a:solidFill>
                <a:latin typeface="Century gothic"/>
                <a:ea typeface="Century Gothic"/>
                <a:sym typeface="Arial"/>
              </a:rPr>
              <a:t>Parle</a:t>
            </a:r>
            <a:r>
              <a:rPr lang="en-GB" sz="2800" b="1" spc="-1" dirty="0">
                <a:solidFill>
                  <a:schemeClr val="bg1"/>
                </a:solidFill>
                <a:latin typeface="Century gothic"/>
                <a:ea typeface="Century Gothic"/>
                <a:sym typeface="Arial"/>
              </a:rPr>
              <a:t> </a:t>
            </a:r>
            <a:r>
              <a:rPr lang="en-GB" sz="2800" b="1" spc="-1" dirty="0" err="1">
                <a:solidFill>
                  <a:schemeClr val="bg1"/>
                </a:solidFill>
                <a:latin typeface="Century gothic"/>
                <a:ea typeface="Century Gothic"/>
                <a:sym typeface="Arial"/>
              </a:rPr>
              <a:t>en</a:t>
            </a:r>
            <a:r>
              <a:rPr lang="en-GB" sz="2800" b="1" spc="-1" dirty="0">
                <a:solidFill>
                  <a:schemeClr val="bg1"/>
                </a:solidFill>
                <a:latin typeface="Century gothic"/>
                <a:ea typeface="Century Gothic"/>
                <a:sym typeface="Arial"/>
              </a:rPr>
              <a:t> </a:t>
            </a:r>
            <a:r>
              <a:rPr lang="en-GB" sz="2800" b="1" spc="-1" dirty="0" err="1">
                <a:solidFill>
                  <a:schemeClr val="bg1"/>
                </a:solidFill>
                <a:latin typeface="Century gothic"/>
                <a:ea typeface="Century Gothic"/>
                <a:sym typeface="Arial"/>
              </a:rPr>
              <a:t>français</a:t>
            </a:r>
            <a:r>
              <a:rPr lang="en-GB" sz="2800" b="1" spc="-1" dirty="0">
                <a:solidFill>
                  <a:schemeClr val="bg1"/>
                </a:solidFill>
                <a:latin typeface="Century gothic"/>
                <a:ea typeface="Century Gothic"/>
                <a:sym typeface="Arial"/>
              </a:rPr>
              <a:t>.</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 name="Title 2">
            <a:extLst>
              <a:ext uri="{FF2B5EF4-FFF2-40B4-BE49-F238E27FC236}">
                <a16:creationId xmlns:a16="http://schemas.microsoft.com/office/drawing/2014/main" id="{7A05B7F6-DE45-4D10-A89D-08E3D12B76C8}"/>
              </a:ext>
            </a:extLst>
          </p:cNvPr>
          <p:cNvSpPr>
            <a:spLocks noGrp="1"/>
          </p:cNvSpPr>
          <p:nvPr>
            <p:ph type="title"/>
          </p:nvPr>
        </p:nvSpPr>
        <p:spPr>
          <a:xfrm>
            <a:off x="11238592" y="1133037"/>
            <a:ext cx="981036" cy="547644"/>
          </a:xfrm>
        </p:spPr>
        <p:txBody>
          <a:bodyPr/>
          <a:lstStyle/>
          <a:p>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2187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1"/>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23"/>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24"/>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52"/>
                                        </p:tgtEl>
                                        <p:attrNameLst>
                                          <p:attrName>r</p:attrName>
                                        </p:attrNameLst>
                                      </p:cBhvr>
                                    </p:animRot>
                                  </p:childTnLst>
                                </p:cTn>
                              </p:par>
                              <p:par>
                                <p:cTn id="27" presetID="8" presetClass="emph" presetSubtype="0" fill="hold" grpId="0" nodeType="withEffect">
                                  <p:stCondLst>
                                    <p:cond delay="0"/>
                                  </p:stCondLst>
                                  <p:childTnLst>
                                    <p:animRot by="21600000">
                                      <p:cBhvr>
                                        <p:cTn id="28" dur="2000" fill="hold"/>
                                        <p:tgtEl>
                                          <p:spTgt spid="53"/>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57"/>
                                        </p:tgtEl>
                                        <p:attrNameLst>
                                          <p:attrName>r</p:attrName>
                                        </p:attrNameLst>
                                      </p:cBhvr>
                                    </p:animRot>
                                  </p:childTnLst>
                                </p:cTn>
                              </p:par>
                              <p:par>
                                <p:cTn id="37" presetID="8" presetClass="emph" presetSubtype="0" fill="hold" grpId="0" nodeType="withEffect">
                                  <p:stCondLst>
                                    <p:cond delay="0"/>
                                  </p:stCondLst>
                                  <p:childTnLst>
                                    <p:animRot by="21600000">
                                      <p:cBhvr>
                                        <p:cTn id="38" dur="2000" fill="hold"/>
                                        <p:tgtEl>
                                          <p:spTgt spid="27"/>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62"/>
                                        </p:tgtEl>
                                        <p:attrNameLst>
                                          <p:attrName>r</p:attrName>
                                        </p:attrNameLst>
                                      </p:cBhvr>
                                    </p:animRot>
                                  </p:childTnLst>
                                </p:cTn>
                              </p:par>
                              <p:par>
                                <p:cTn id="47" presetID="8" presetClass="emph" presetSubtype="0" fill="hold" grpId="0" nodeType="withEffect">
                                  <p:stCondLst>
                                    <p:cond delay="0"/>
                                  </p:stCondLst>
                                  <p:childTnLst>
                                    <p:animRot by="21600000">
                                      <p:cBhvr>
                                        <p:cTn id="48" dur="2000" fill="hold"/>
                                        <p:tgtEl>
                                          <p:spTgt spid="28"/>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grpId="0" nodeType="clickEffect">
                                  <p:stCondLst>
                                    <p:cond delay="0"/>
                                  </p:stCondLst>
                                  <p:childTnLst>
                                    <p:animRot by="21600000">
                                      <p:cBhvr>
                                        <p:cTn id="56" dur="2000" fill="hold"/>
                                        <p:tgtEl>
                                          <p:spTgt spid="58"/>
                                        </p:tgtEl>
                                        <p:attrNameLst>
                                          <p:attrName>r</p:attrName>
                                        </p:attrNameLst>
                                      </p:cBhvr>
                                    </p:animRot>
                                  </p:childTnLst>
                                </p:cTn>
                              </p:par>
                              <p:par>
                                <p:cTn id="57" presetID="8" presetClass="emph" presetSubtype="0" fill="hold" nodeType="withEffect">
                                  <p:stCondLst>
                                    <p:cond delay="0"/>
                                  </p:stCondLst>
                                  <p:childTnLst>
                                    <p:animRot by="21600000">
                                      <p:cBhvr>
                                        <p:cTn id="58" dur="2000" fill="hold"/>
                                        <p:tgtEl>
                                          <p:spTgt spid="55"/>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21600000">
                                      <p:cBhvr>
                                        <p:cTn id="66" dur="2000" fill="hold"/>
                                        <p:tgtEl>
                                          <p:spTgt spid="64"/>
                                        </p:tgtEl>
                                        <p:attrNameLst>
                                          <p:attrName>r</p:attrName>
                                        </p:attrNameLst>
                                      </p:cBhvr>
                                    </p:animRot>
                                  </p:childTnLst>
                                </p:cTn>
                              </p:par>
                              <p:par>
                                <p:cTn id="67" presetID="8" presetClass="emph" presetSubtype="0" fill="hold" grpId="0" nodeType="withEffect">
                                  <p:stCondLst>
                                    <p:cond delay="0"/>
                                  </p:stCondLst>
                                  <p:childTnLst>
                                    <p:animRot by="21600000">
                                      <p:cBhvr>
                                        <p:cTn id="68" dur="2000" fill="hold"/>
                                        <p:tgtEl>
                                          <p:spTgt spid="31"/>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8" presetClass="emph" presetSubtype="0" fill="hold" nodeType="clickEffect">
                                  <p:stCondLst>
                                    <p:cond delay="0"/>
                                  </p:stCondLst>
                                  <p:childTnLst>
                                    <p:animRot by="21600000">
                                      <p:cBhvr>
                                        <p:cTn id="76" dur="2000" fill="hold"/>
                                        <p:tgtEl>
                                          <p:spTgt spid="70"/>
                                        </p:tgtEl>
                                        <p:attrNameLst>
                                          <p:attrName>r</p:attrName>
                                        </p:attrNameLst>
                                      </p:cBhvr>
                                    </p:animRot>
                                  </p:childTnLst>
                                </p:cTn>
                              </p:par>
                              <p:par>
                                <p:cTn id="77" presetID="8" presetClass="emph" presetSubtype="0" fill="hold" grpId="0" nodeType="withEffect">
                                  <p:stCondLst>
                                    <p:cond delay="0"/>
                                  </p:stCondLst>
                                  <p:childTnLst>
                                    <p:animRot by="21600000">
                                      <p:cBhvr>
                                        <p:cTn id="78" dur="2000" fill="hold"/>
                                        <p:tgtEl>
                                          <p:spTgt spid="32"/>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grpId="0" nodeType="clickEffect">
                                  <p:stCondLst>
                                    <p:cond delay="0"/>
                                  </p:stCondLst>
                                  <p:childTnLst>
                                    <p:animRot by="21600000">
                                      <p:cBhvr>
                                        <p:cTn id="86" dur="2000" fill="hold"/>
                                        <p:tgtEl>
                                          <p:spTgt spid="59"/>
                                        </p:tgtEl>
                                        <p:attrNameLst>
                                          <p:attrName>r</p:attrName>
                                        </p:attrNameLst>
                                      </p:cBhvr>
                                    </p:animRot>
                                  </p:childTnLst>
                                </p:cTn>
                              </p:par>
                              <p:par>
                                <p:cTn id="87" presetID="8" presetClass="emph" presetSubtype="0" fill="hold" nodeType="withEffect">
                                  <p:stCondLst>
                                    <p:cond delay="0"/>
                                  </p:stCondLst>
                                  <p:childTnLst>
                                    <p:animRot by="21600000">
                                      <p:cBhvr>
                                        <p:cTn id="88" dur="2000" fill="hold"/>
                                        <p:tgtEl>
                                          <p:spTgt spid="75"/>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8" presetClass="emph" presetSubtype="0" fill="hold" nodeType="clickEffect">
                                  <p:stCondLst>
                                    <p:cond delay="0"/>
                                  </p:stCondLst>
                                  <p:childTnLst>
                                    <p:animRot by="21600000">
                                      <p:cBhvr>
                                        <p:cTn id="96" dur="2000" fill="hold"/>
                                        <p:tgtEl>
                                          <p:spTgt spid="67"/>
                                        </p:tgtEl>
                                        <p:attrNameLst>
                                          <p:attrName>r</p:attrName>
                                        </p:attrNameLst>
                                      </p:cBhvr>
                                    </p:animRot>
                                  </p:childTnLst>
                                </p:cTn>
                              </p:par>
                              <p:par>
                                <p:cTn id="97" presetID="8" presetClass="emph" presetSubtype="0" fill="hold" grpId="0" nodeType="withEffect">
                                  <p:stCondLst>
                                    <p:cond delay="0"/>
                                  </p:stCondLst>
                                  <p:childTnLst>
                                    <p:animRot by="21600000">
                                      <p:cBhvr>
                                        <p:cTn id="98" dur="2000" fill="hold"/>
                                        <p:tgtEl>
                                          <p:spTgt spid="34"/>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8" presetClass="emph" presetSubtype="0" fill="hold" nodeType="clickEffect">
                                  <p:stCondLst>
                                    <p:cond delay="0"/>
                                  </p:stCondLst>
                                  <p:childTnLst>
                                    <p:animRot by="21600000">
                                      <p:cBhvr>
                                        <p:cTn id="106" dur="2000" fill="hold"/>
                                        <p:tgtEl>
                                          <p:spTgt spid="72"/>
                                        </p:tgtEl>
                                        <p:attrNameLst>
                                          <p:attrName>r</p:attrName>
                                        </p:attrNameLst>
                                      </p:cBhvr>
                                    </p:animRot>
                                  </p:childTnLst>
                                </p:cTn>
                              </p:par>
                              <p:par>
                                <p:cTn id="107" presetID="8" presetClass="emph" presetSubtype="0" fill="hold" grpId="0" nodeType="withEffect">
                                  <p:stCondLst>
                                    <p:cond delay="0"/>
                                  </p:stCondLst>
                                  <p:childTnLst>
                                    <p:animRot by="21600000">
                                      <p:cBhvr>
                                        <p:cTn id="108" dur="2000" fill="hold"/>
                                        <p:tgtEl>
                                          <p:spTgt spid="60"/>
                                        </p:tgtEl>
                                        <p:attrNameLst>
                                          <p:attrName>r</p:attrName>
                                        </p:attrNameLst>
                                      </p:cBhvr>
                                    </p:animRo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7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8" presetClass="emph" presetSubtype="0" fill="hold" nodeType="clickEffect">
                                  <p:stCondLst>
                                    <p:cond delay="0"/>
                                  </p:stCondLst>
                                  <p:childTnLst>
                                    <p:animRot by="21600000">
                                      <p:cBhvr>
                                        <p:cTn id="116" dur="2000" fill="hold"/>
                                        <p:tgtEl>
                                          <p:spTgt spid="74"/>
                                        </p:tgtEl>
                                        <p:attrNameLst>
                                          <p:attrName>r</p:attrName>
                                        </p:attrNameLst>
                                      </p:cBhvr>
                                    </p:animRot>
                                  </p:childTnLst>
                                </p:cTn>
                              </p:par>
                              <p:par>
                                <p:cTn id="117" presetID="8" presetClass="emph" presetSubtype="0" fill="hold" grpId="0" nodeType="withEffect">
                                  <p:stCondLst>
                                    <p:cond delay="0"/>
                                  </p:stCondLst>
                                  <p:childTnLst>
                                    <p:animRot by="21600000">
                                      <p:cBhvr>
                                        <p:cTn id="118" dur="2000" fill="hold"/>
                                        <p:tgtEl>
                                          <p:spTgt spid="36"/>
                                        </p:tgtEl>
                                        <p:attrNameLst>
                                          <p:attrName>r</p:attrName>
                                        </p:attrNameLst>
                                      </p:cBhvr>
                                    </p:animRo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31" grpId="0"/>
      <p:bldP spid="32" grpId="0"/>
      <p:bldP spid="34" grpId="0"/>
      <p:bldP spid="36" grpId="0"/>
      <p:bldP spid="53" grpId="0"/>
      <p:bldP spid="58" grpId="0"/>
      <p:bldP spid="59"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dirty="0">
                <a:solidFill>
                  <a:schemeClr val="bg1"/>
                </a:solidFill>
                <a:latin typeface="Century Gothic" panose="020B0502020202020204" pitchFamily="34" charset="0"/>
              </a:rPr>
              <a:t>Au revoir !</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rouge</a:t>
            </a:r>
            <a:endParaRPr lang="en-GB" sz="1400" kern="0" dirty="0">
              <a:solidFill>
                <a:srgbClr val="FF0000"/>
              </a:solidFill>
              <a:latin typeface="Modern Love" panose="04090805081005020601" pitchFamily="82" charset="0"/>
              <a:cs typeface="Arial"/>
              <a:sym typeface="Aria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1AC97B20-350B-4BEA-A803-79712922E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795" y="459558"/>
            <a:ext cx="5084505" cy="4359018"/>
          </a:xfrm>
          <a:prstGeom prst="rect">
            <a:avLst/>
          </a:prstGeom>
        </p:spPr>
      </p:pic>
    </p:spTree>
    <p:extLst>
      <p:ext uri="{BB962C8B-B14F-4D97-AF65-F5344CB8AC3E}">
        <p14:creationId xmlns:p14="http://schemas.microsoft.com/office/powerpoint/2010/main" val="37906879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p:cNvSpPr txBox="1"/>
          <p:nvPr/>
        </p:nvSpPr>
        <p:spPr>
          <a:xfrm>
            <a:off x="3910753" y="1077840"/>
            <a:ext cx="7125988" cy="18620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Tx/>
              <a:buNone/>
              <a:tabLst/>
              <a:defRPr/>
            </a:pPr>
            <a:r>
              <a:rPr kumimoji="0" lang="en-GB" sz="115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d</a:t>
            </a:r>
            <a:r>
              <a:rPr kumimoji="0" lang="en-GB" sz="11500" b="1" i="0" u="none" strike="noStrike" kern="1200" cap="none" spc="0" normalizeH="0" baseline="0" noProof="0" dirty="0">
                <a:ln>
                  <a:noFill/>
                </a:ln>
                <a:solidFill>
                  <a:srgbClr val="FF0066"/>
                </a:solidFill>
                <a:effectLst/>
                <a:uLnTx/>
                <a:uFillTx/>
                <a:latin typeface="Century Gothic"/>
                <a:ea typeface="Century Gothic"/>
                <a:cs typeface="Century Gothic"/>
                <a:sym typeface="Century Gothic"/>
              </a:rPr>
              <a:t>eu</a:t>
            </a:r>
            <a:r>
              <a:rPr kumimoji="0" lang="en-GB" sz="11500" b="0" i="0" u="none" strike="noStrike" kern="1200" cap="none" spc="0" normalizeH="0" baseline="0" noProof="0" dirty="0">
                <a:ln>
                  <a:noFill/>
                </a:ln>
                <a:solidFill>
                  <a:prstClr val="white">
                    <a:lumMod val="65000"/>
                  </a:prstClr>
                </a:solidFill>
                <a:effectLst/>
                <a:uLnTx/>
                <a:uFillTx/>
                <a:latin typeface="Century Gothic"/>
                <a:ea typeface="Century Gothic"/>
                <a:cs typeface="Century Gothic"/>
                <a:sym typeface="Century Gothic"/>
              </a:rPr>
              <a:t>x</a:t>
            </a:r>
            <a:endParaRPr kumimoji="0" sz="11500" b="1" i="0" u="none" strike="noStrike" kern="120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443411" y="971171"/>
            <a:ext cx="1480414" cy="400069"/>
          </a:xfrm>
          <a:prstGeom prst="rect">
            <a:avLst/>
          </a:prstGeom>
          <a:solidFill>
            <a:srgbClr val="FF0066"/>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prononcer</a:t>
            </a:r>
            <a:endParaRPr kumimoji="0"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8" name="Picture 2" descr="Quiet Sign Clip Art">
            <a:extLst>
              <a:ext uri="{FF2B5EF4-FFF2-40B4-BE49-F238E27FC236}">
                <a16:creationId xmlns:a16="http://schemas.microsoft.com/office/drawing/2014/main" id="{E692697F-186E-435F-9435-7ADF8DE90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830" y="647995"/>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FA6420-B49C-408D-BFB8-598A5EAC9EED}"/>
              </a:ext>
            </a:extLst>
          </p:cNvPr>
          <p:cNvSpPr>
            <a:spLocks noGrp="1"/>
          </p:cNvSpPr>
          <p:nvPr>
            <p:ph type="title"/>
          </p:nvPr>
        </p:nvSpPr>
        <p:spPr>
          <a:xfrm>
            <a:off x="268175" y="265408"/>
            <a:ext cx="4572000" cy="1325563"/>
          </a:xfrm>
        </p:spPr>
        <p:txBody>
          <a:bodyPr>
            <a:noAutofit/>
          </a:bodyPr>
          <a:lstStyle/>
          <a:p>
            <a:r>
              <a:rPr lang="en-GB" sz="8800" b="1" dirty="0">
                <a:solidFill>
                  <a:srgbClr val="002060"/>
                </a:solidFill>
                <a:latin typeface="Century Gothic"/>
                <a:ea typeface="Century Gothic"/>
                <a:cs typeface="Century Gothic"/>
                <a:sym typeface="Century Gothic"/>
              </a:rPr>
              <a:t>[</a:t>
            </a:r>
            <a:r>
              <a:rPr lang="en-GB" sz="8800" b="1" dirty="0" err="1">
                <a:solidFill>
                  <a:srgbClr val="002060"/>
                </a:solidFill>
                <a:latin typeface="Century Gothic"/>
                <a:ea typeface="Century Gothic"/>
                <a:cs typeface="Century Gothic"/>
                <a:sym typeface="Century Gothic"/>
              </a:rPr>
              <a:t>eu</a:t>
            </a:r>
            <a:r>
              <a:rPr lang="en-GB" sz="8800" b="1" dirty="0">
                <a:solidFill>
                  <a:srgbClr val="002060"/>
                </a:solidFill>
                <a:latin typeface="Century Gothic"/>
                <a:ea typeface="Century Gothic"/>
                <a:cs typeface="Century Gothic"/>
                <a:sym typeface="Century Gothic"/>
              </a:rPr>
              <a:t>]</a:t>
            </a:r>
            <a:endParaRPr lang="en-GB" sz="8800" dirty="0"/>
          </a:p>
        </p:txBody>
      </p:sp>
      <p:pic>
        <p:nvPicPr>
          <p:cNvPr id="5" name="Picture 4" descr="Icon&#10;&#10;Description automatically generated">
            <a:extLst>
              <a:ext uri="{FF2B5EF4-FFF2-40B4-BE49-F238E27FC236}">
                <a16:creationId xmlns:a16="http://schemas.microsoft.com/office/drawing/2014/main" id="{E6051AD0-9AE4-44F7-B428-F1B73F94B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6580" y="2780549"/>
            <a:ext cx="3302000" cy="3302000"/>
          </a:xfrm>
          <a:prstGeom prst="rect">
            <a:avLst/>
          </a:prstGeom>
        </p:spPr>
      </p:pic>
      <p:sp>
        <p:nvSpPr>
          <p:cNvPr id="9" name="Google Shape;110;p3">
            <a:extLst>
              <a:ext uri="{FF2B5EF4-FFF2-40B4-BE49-F238E27FC236}">
                <a16:creationId xmlns:a16="http://schemas.microsoft.com/office/drawing/2014/main" id="{897CDE13-CBFC-46E4-B111-158D72BE6607}"/>
              </a:ext>
            </a:extLst>
          </p:cNvPr>
          <p:cNvSpPr txBox="1"/>
          <p:nvPr/>
        </p:nvSpPr>
        <p:spPr>
          <a:xfrm>
            <a:off x="627274" y="2939848"/>
            <a:ext cx="3031978"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Tx/>
              <a:buNone/>
              <a:tabLst/>
              <a:defRPr/>
            </a:pPr>
            <a:r>
              <a:rPr kumimoji="0" lang="en-GB" sz="60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 </a:t>
            </a:r>
            <a:r>
              <a:rPr kumimoji="0" lang="en-GB" sz="60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p</a:t>
            </a:r>
            <a:r>
              <a:rPr kumimoji="0" lang="en-GB" sz="6000" b="1" i="0" u="none" strike="noStrike" kern="1200" cap="none" spc="0" normalizeH="0" baseline="0" noProof="0" dirty="0" err="1">
                <a:ln>
                  <a:noFill/>
                </a:ln>
                <a:solidFill>
                  <a:srgbClr val="FF0066"/>
                </a:solidFill>
                <a:effectLst/>
                <a:uLnTx/>
                <a:uFillTx/>
                <a:latin typeface="Century Gothic"/>
                <a:ea typeface="Century Gothic"/>
                <a:cs typeface="Century Gothic"/>
                <a:sym typeface="Century Gothic"/>
              </a:rPr>
              <a:t>eu</a:t>
            </a:r>
            <a:endParaRPr kumimoji="0" sz="6000" b="1" i="0" u="none" strike="noStrike" kern="1200" cap="none" spc="0" normalizeH="0" baseline="0" noProof="0" dirty="0">
              <a:ln>
                <a:noFill/>
              </a:ln>
              <a:solidFill>
                <a:prstClr val="white">
                  <a:lumMod val="65000"/>
                </a:prstClr>
              </a:solidFill>
              <a:effectLst/>
              <a:uLnTx/>
              <a:uFillTx/>
              <a:latin typeface="Calibri"/>
              <a:ea typeface="Calibri"/>
              <a:cs typeface="Calibri"/>
              <a:sym typeface="Calibri"/>
            </a:endParaRPr>
          </a:p>
        </p:txBody>
      </p:sp>
      <p:sp>
        <p:nvSpPr>
          <p:cNvPr id="11" name="TextBox 10">
            <a:extLst>
              <a:ext uri="{FF2B5EF4-FFF2-40B4-BE49-F238E27FC236}">
                <a16:creationId xmlns:a16="http://schemas.microsoft.com/office/drawing/2014/main" id="{5DCDF35B-0297-48C1-BA6F-995B54F1E9D9}"/>
              </a:ext>
            </a:extLst>
          </p:cNvPr>
          <p:cNvSpPr txBox="1"/>
          <p:nvPr/>
        </p:nvSpPr>
        <p:spPr>
          <a:xfrm>
            <a:off x="-2693546" y="5492413"/>
            <a:ext cx="92252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rPr>
              <a:t>[a little bit]</a:t>
            </a:r>
          </a:p>
        </p:txBody>
      </p:sp>
      <p:pic>
        <p:nvPicPr>
          <p:cNvPr id="12" name="Picture 11" descr="A picture containing shape&#10;&#10;Description automatically generated">
            <a:extLst>
              <a:ext uri="{FF2B5EF4-FFF2-40B4-BE49-F238E27FC236}">
                <a16:creationId xmlns:a16="http://schemas.microsoft.com/office/drawing/2014/main" id="{69EC1C2F-5D9E-4E0F-85AF-C8588422AF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286" y="3987768"/>
            <a:ext cx="2005616" cy="1557707"/>
          </a:xfrm>
          <a:prstGeom prst="rect">
            <a:avLst/>
          </a:prstGeom>
        </p:spPr>
      </p:pic>
      <p:sp>
        <p:nvSpPr>
          <p:cNvPr id="13" name="Google Shape;110;p3">
            <a:extLst>
              <a:ext uri="{FF2B5EF4-FFF2-40B4-BE49-F238E27FC236}">
                <a16:creationId xmlns:a16="http://schemas.microsoft.com/office/drawing/2014/main" id="{6082B6C7-A733-43D6-9889-1DE5AECF10F9}"/>
              </a:ext>
            </a:extLst>
          </p:cNvPr>
          <p:cNvSpPr txBox="1"/>
          <p:nvPr/>
        </p:nvSpPr>
        <p:spPr>
          <a:xfrm>
            <a:off x="8480224" y="2836186"/>
            <a:ext cx="2759610" cy="10156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11500"/>
              <a:buFontTx/>
              <a:buNone/>
              <a:tabLst/>
              <a:defRPr/>
            </a:pPr>
            <a:r>
              <a:rPr kumimoji="0" lang="en-GB" sz="60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 j</a:t>
            </a:r>
            <a:r>
              <a:rPr kumimoji="0" lang="en-GB" sz="6000" b="1" i="0" u="none" strike="noStrike" kern="1200" cap="none" spc="0" normalizeH="0" baseline="0" noProof="0" dirty="0">
                <a:ln>
                  <a:noFill/>
                </a:ln>
                <a:solidFill>
                  <a:srgbClr val="FF0066"/>
                </a:solidFill>
                <a:effectLst/>
                <a:uLnTx/>
                <a:uFillTx/>
                <a:latin typeface="Century Gothic"/>
                <a:ea typeface="Century Gothic"/>
                <a:cs typeface="Century Gothic"/>
                <a:sym typeface="Century Gothic"/>
              </a:rPr>
              <a:t>eu</a:t>
            </a:r>
            <a:endParaRPr kumimoji="0" sz="6000" b="1" i="0" u="none" strike="noStrike" kern="120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14" name="Picture 2" descr="Tic Toe, Cinq Dans Une Rangée, Jeu">
            <a:extLst>
              <a:ext uri="{FF2B5EF4-FFF2-40B4-BE49-F238E27FC236}">
                <a16:creationId xmlns:a16="http://schemas.microsoft.com/office/drawing/2014/main" id="{1BA90912-A259-44D6-AEF4-F6E09896B7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9113" y="3820051"/>
            <a:ext cx="2626601" cy="18077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1F9EAF9-4FAE-4F5C-8C3D-94D9A4CD8136}"/>
              </a:ext>
            </a:extLst>
          </p:cNvPr>
          <p:cNvSpPr txBox="1"/>
          <p:nvPr/>
        </p:nvSpPr>
        <p:spPr>
          <a:xfrm>
            <a:off x="8141783" y="5430858"/>
            <a:ext cx="3641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rPr>
              <a:t>[a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1617785" y="5411889"/>
            <a:ext cx="27783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serious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1617785" y="4406281"/>
            <a:ext cx="438424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séri</a:t>
            </a:r>
            <a:r>
              <a:rPr kumimoji="0" lang="en-GB" sz="7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eu</a:t>
            </a:r>
            <a:r>
              <a:rPr kumimoji="0" lang="en-GB" sz="7200" b="0" i="0" u="none" strike="noStrike" kern="0" cap="none" spc="0" normalizeH="0" baseline="0" noProof="0" dirty="0" err="1">
                <a:ln>
                  <a:noFill/>
                </a:ln>
                <a:solidFill>
                  <a:prstClr val="white">
                    <a:lumMod val="65000"/>
                  </a:prstClr>
                </a:solidFill>
                <a:effectLst/>
                <a:uLnTx/>
                <a:uFillTx/>
                <a:latin typeface="Century Gothic"/>
                <a:ea typeface="Century Gothic"/>
                <a:cs typeface="Century Gothic"/>
                <a:sym typeface="Century Gothic"/>
              </a:rPr>
              <a:t>x</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632" y="5478961"/>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7019378" y="5419054"/>
            <a:ext cx="27783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curious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7044421" y="4404385"/>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curi</a:t>
            </a:r>
            <a:r>
              <a:rPr lang="en-GB" sz="7200" b="1" dirty="0" err="1">
                <a:solidFill>
                  <a:srgbClr val="FF0066"/>
                </a:solidFill>
                <a:latin typeface="Century Gothic"/>
                <a:ea typeface="Century Gothic"/>
                <a:cs typeface="Century Gothic"/>
                <a:sym typeface="Century Gothic"/>
              </a:rPr>
              <a:t>eu</a:t>
            </a:r>
            <a:r>
              <a:rPr lang="en-GB" sz="7200" dirty="0" err="1">
                <a:solidFill>
                  <a:prstClr val="white">
                    <a:lumMod val="65000"/>
                  </a:prstClr>
                </a:solidFill>
                <a:latin typeface="Century Gothic"/>
                <a:ea typeface="Century Gothic"/>
                <a:cs typeface="Century Gothic"/>
                <a:sym typeface="Century Gothic"/>
              </a:rPr>
              <a:t>x</a:t>
            </a:r>
            <a:endParaRPr lang="en-GB" sz="7200" b="1" dirty="0">
              <a:solidFill>
                <a:prstClr val="white">
                  <a:lumMod val="65000"/>
                </a:prst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2816" y="5478961"/>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613C67A8-2535-4070-AA13-FA3ACC52E344}"/>
              </a:ext>
            </a:extLst>
          </p:cNvPr>
          <p:cNvPicPr>
            <a:picLocks noChangeAspect="1"/>
          </p:cNvPicPr>
          <p:nvPr/>
        </p:nvPicPr>
        <p:blipFill>
          <a:blip r:embed="rId6"/>
          <a:stretch>
            <a:fillRect/>
          </a:stretch>
        </p:blipFill>
        <p:spPr>
          <a:xfrm>
            <a:off x="1838804" y="1610207"/>
            <a:ext cx="2924272" cy="2786635"/>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9DC10C5D-0548-4784-8983-4806C59C8657}"/>
              </a:ext>
            </a:extLst>
          </p:cNvPr>
          <p:cNvPicPr>
            <a:picLocks noChangeAspect="1"/>
          </p:cNvPicPr>
          <p:nvPr/>
        </p:nvPicPr>
        <p:blipFill>
          <a:blip r:embed="rId7"/>
          <a:stretch>
            <a:fillRect/>
          </a:stretch>
        </p:blipFill>
        <p:spPr>
          <a:xfrm flipH="1">
            <a:off x="8022029" y="1474687"/>
            <a:ext cx="1586280" cy="2911366"/>
          </a:xfrm>
          <a:prstGeom prst="rect">
            <a:avLst/>
          </a:prstGeom>
        </p:spPr>
      </p:pic>
      <p:pic>
        <p:nvPicPr>
          <p:cNvPr id="19" name="Graphic 18" descr="Teacher">
            <a:extLst>
              <a:ext uri="{FF2B5EF4-FFF2-40B4-BE49-F238E27FC236}">
                <a16:creationId xmlns:a16="http://schemas.microsoft.com/office/drawing/2014/main" id="{E39ABEE9-C730-4C3A-825C-76E63EC696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16" y="-24212"/>
            <a:ext cx="914400" cy="914400"/>
          </a:xfrm>
          <a:prstGeom prst="rect">
            <a:avLst/>
          </a:prstGeom>
        </p:spPr>
      </p:pic>
      <p:sp>
        <p:nvSpPr>
          <p:cNvPr id="20" name="Speech Bubble: Rectangle with Corners Rounded 19">
            <a:extLst>
              <a:ext uri="{FF2B5EF4-FFF2-40B4-BE49-F238E27FC236}">
                <a16:creationId xmlns:a16="http://schemas.microsoft.com/office/drawing/2014/main" id="{582360B8-A750-42FB-97B7-111408E65557}"/>
              </a:ext>
            </a:extLst>
          </p:cNvPr>
          <p:cNvSpPr/>
          <p:nvPr/>
        </p:nvSpPr>
        <p:spPr>
          <a:xfrm>
            <a:off x="872784" y="90754"/>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F3181C08-D65E-48DD-B03F-200DB2AE3D00}"/>
              </a:ext>
            </a:extLst>
          </p:cNvPr>
          <p:cNvSpPr txBox="1"/>
          <p:nvPr/>
        </p:nvSpPr>
        <p:spPr>
          <a:xfrm>
            <a:off x="872784" y="90754"/>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337719839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1617785" y="5411889"/>
            <a:ext cx="27783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brave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560439" y="4406281"/>
            <a:ext cx="5441592"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courag</a:t>
            </a:r>
            <a:r>
              <a:rPr kumimoji="0" lang="en-GB" sz="7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eu</a:t>
            </a:r>
            <a:r>
              <a:rPr kumimoji="0" lang="en-GB" sz="7200" b="0" i="0" u="none" strike="noStrike" kern="0" cap="none" spc="0" normalizeH="0" baseline="0" noProof="0" dirty="0" err="1">
                <a:ln>
                  <a:noFill/>
                </a:ln>
                <a:solidFill>
                  <a:prstClr val="white">
                    <a:lumMod val="65000"/>
                  </a:prstClr>
                </a:solidFill>
                <a:effectLst/>
                <a:uLnTx/>
                <a:uFillTx/>
                <a:latin typeface="Century Gothic"/>
                <a:ea typeface="Century Gothic"/>
                <a:cs typeface="Century Gothic"/>
                <a:sym typeface="Century Gothic"/>
              </a:rPr>
              <a:t>x</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198" y="5419054"/>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7">
            <a:extLst>
              <a:ext uri="{FF2B5EF4-FFF2-40B4-BE49-F238E27FC236}">
                <a16:creationId xmlns:a16="http://schemas.microsoft.com/office/drawing/2014/main" id="{20C88818-7FA1-4933-8FF9-D1C7C4FBE13B}"/>
              </a:ext>
            </a:extLst>
          </p:cNvPr>
          <p:cNvSpPr/>
          <p:nvPr/>
        </p:nvSpPr>
        <p:spPr>
          <a:xfrm>
            <a:off x="7019378" y="5419054"/>
            <a:ext cx="27783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happy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7044421" y="4404385"/>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h</a:t>
            </a:r>
            <a:r>
              <a:rPr lang="en-GB" sz="7200" b="1" dirty="0" err="1">
                <a:solidFill>
                  <a:srgbClr val="FF0066"/>
                </a:solidFill>
                <a:latin typeface="Century Gothic"/>
                <a:ea typeface="Century Gothic"/>
                <a:cs typeface="Century Gothic"/>
                <a:sym typeface="Century Gothic"/>
              </a:rPr>
              <a:t>eu</a:t>
            </a:r>
            <a:r>
              <a:rPr lang="en-GB" sz="7200" dirty="0" err="1">
                <a:solidFill>
                  <a:srgbClr val="002060"/>
                </a:solidFill>
                <a:latin typeface="Century Gothic"/>
                <a:ea typeface="Century Gothic"/>
                <a:cs typeface="Century Gothic"/>
                <a:sym typeface="Century Gothic"/>
              </a:rPr>
              <a:t>r</a:t>
            </a:r>
            <a:r>
              <a:rPr lang="en-GB" sz="7200" b="1" dirty="0" err="1">
                <a:solidFill>
                  <a:srgbClr val="FF0066"/>
                </a:solidFill>
                <a:latin typeface="Century Gothic"/>
                <a:ea typeface="Century Gothic"/>
                <a:cs typeface="Century Gothic"/>
                <a:sym typeface="Century Gothic"/>
              </a:rPr>
              <a:t>eu</a:t>
            </a:r>
            <a:r>
              <a:rPr lang="en-GB" sz="7200" dirty="0" err="1">
                <a:solidFill>
                  <a:prstClr val="white">
                    <a:lumMod val="65000"/>
                  </a:prstClr>
                </a:solidFill>
                <a:latin typeface="Century Gothic"/>
                <a:ea typeface="Century Gothic"/>
                <a:cs typeface="Century Gothic"/>
                <a:sym typeface="Century Gothic"/>
              </a:rPr>
              <a:t>x</a:t>
            </a:r>
            <a:endParaRPr lang="en-GB" sz="7200" b="1" dirty="0">
              <a:solidFill>
                <a:prstClr val="white">
                  <a:lumMod val="65000"/>
                </a:prst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3231" y="5419054"/>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vector graphics, gear&#10;&#10;Description automatically generated">
            <a:extLst>
              <a:ext uri="{FF2B5EF4-FFF2-40B4-BE49-F238E27FC236}">
                <a16:creationId xmlns:a16="http://schemas.microsoft.com/office/drawing/2014/main" id="{DABFCFAF-70C1-45E4-A966-617F7426A6C5}"/>
              </a:ext>
            </a:extLst>
          </p:cNvPr>
          <p:cNvPicPr>
            <a:picLocks noChangeAspect="1"/>
          </p:cNvPicPr>
          <p:nvPr/>
        </p:nvPicPr>
        <p:blipFill>
          <a:blip r:embed="rId6"/>
          <a:stretch>
            <a:fillRect/>
          </a:stretch>
        </p:blipFill>
        <p:spPr>
          <a:xfrm>
            <a:off x="1741412" y="1426683"/>
            <a:ext cx="3292786" cy="3151408"/>
          </a:xfrm>
          <a:prstGeom prst="rect">
            <a:avLst/>
          </a:prstGeom>
        </p:spPr>
      </p:pic>
      <p:pic>
        <p:nvPicPr>
          <p:cNvPr id="8" name="Picture 7" descr="Shape, circle&#10;&#10;Description automatically generated">
            <a:extLst>
              <a:ext uri="{FF2B5EF4-FFF2-40B4-BE49-F238E27FC236}">
                <a16:creationId xmlns:a16="http://schemas.microsoft.com/office/drawing/2014/main" id="{B13C7372-3104-4824-BA0E-EC12D707EA73}"/>
              </a:ext>
            </a:extLst>
          </p:cNvPr>
          <p:cNvPicPr>
            <a:picLocks noChangeAspect="1"/>
          </p:cNvPicPr>
          <p:nvPr/>
        </p:nvPicPr>
        <p:blipFill>
          <a:blip r:embed="rId7"/>
          <a:stretch>
            <a:fillRect/>
          </a:stretch>
        </p:blipFill>
        <p:spPr>
          <a:xfrm>
            <a:off x="6814290" y="1782746"/>
            <a:ext cx="3905614" cy="2530678"/>
          </a:xfrm>
          <a:prstGeom prst="rect">
            <a:avLst/>
          </a:prstGeom>
        </p:spPr>
      </p:pic>
      <p:pic>
        <p:nvPicPr>
          <p:cNvPr id="19" name="Graphic 18" descr="Teacher">
            <a:extLst>
              <a:ext uri="{FF2B5EF4-FFF2-40B4-BE49-F238E27FC236}">
                <a16:creationId xmlns:a16="http://schemas.microsoft.com/office/drawing/2014/main" id="{F7706D20-8B8B-4914-8106-2676ED1170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16" y="-24212"/>
            <a:ext cx="914400" cy="914400"/>
          </a:xfrm>
          <a:prstGeom prst="rect">
            <a:avLst/>
          </a:prstGeom>
        </p:spPr>
      </p:pic>
      <p:sp>
        <p:nvSpPr>
          <p:cNvPr id="20" name="Speech Bubble: Rectangle with Corners Rounded 19">
            <a:extLst>
              <a:ext uri="{FF2B5EF4-FFF2-40B4-BE49-F238E27FC236}">
                <a16:creationId xmlns:a16="http://schemas.microsoft.com/office/drawing/2014/main" id="{B6D86A52-2855-4125-B2AE-F801EAC52C21}"/>
              </a:ext>
            </a:extLst>
          </p:cNvPr>
          <p:cNvSpPr/>
          <p:nvPr/>
        </p:nvSpPr>
        <p:spPr>
          <a:xfrm>
            <a:off x="872784" y="90754"/>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5B709918-66A7-4EC3-8EF0-2889950DB98D}"/>
              </a:ext>
            </a:extLst>
          </p:cNvPr>
          <p:cNvSpPr txBox="1"/>
          <p:nvPr/>
        </p:nvSpPr>
        <p:spPr>
          <a:xfrm>
            <a:off x="872784" y="90754"/>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296724209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9" name="CustomShape 7">
            <a:extLst>
              <a:ext uri="{FF2B5EF4-FFF2-40B4-BE49-F238E27FC236}">
                <a16:creationId xmlns:a16="http://schemas.microsoft.com/office/drawing/2014/main" id="{1E15B8D9-0DB6-497B-B531-9AF5B7E7580E}"/>
              </a:ext>
            </a:extLst>
          </p:cNvPr>
          <p:cNvSpPr/>
          <p:nvPr/>
        </p:nvSpPr>
        <p:spPr>
          <a:xfrm>
            <a:off x="4418657" y="3656831"/>
            <a:ext cx="27783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brave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pic>
        <p:nvPicPr>
          <p:cNvPr id="20" name="Picture 19" descr="A picture containing text, vector graphics, gear&#10;&#10;Description automatically generated">
            <a:extLst>
              <a:ext uri="{FF2B5EF4-FFF2-40B4-BE49-F238E27FC236}">
                <a16:creationId xmlns:a16="http://schemas.microsoft.com/office/drawing/2014/main" id="{8B027061-B4CC-4987-82BC-B143C60CE5D6}"/>
              </a:ext>
            </a:extLst>
          </p:cNvPr>
          <p:cNvPicPr>
            <a:picLocks noChangeAspect="1"/>
          </p:cNvPicPr>
          <p:nvPr/>
        </p:nvPicPr>
        <p:blipFill>
          <a:blip r:embed="rId5"/>
          <a:stretch>
            <a:fillRect/>
          </a:stretch>
        </p:blipFill>
        <p:spPr>
          <a:xfrm>
            <a:off x="4291562" y="718760"/>
            <a:ext cx="3292786" cy="3151408"/>
          </a:xfrm>
          <a:prstGeom prst="rect">
            <a:avLst/>
          </a:prstGeom>
        </p:spPr>
      </p:pic>
      <p:sp>
        <p:nvSpPr>
          <p:cNvPr id="21" name="Google Shape;110;p3">
            <a:extLst>
              <a:ext uri="{FF2B5EF4-FFF2-40B4-BE49-F238E27FC236}">
                <a16:creationId xmlns:a16="http://schemas.microsoft.com/office/drawing/2014/main" id="{EC9B64BC-E4A0-4D68-8260-25B649368772}"/>
              </a:ext>
            </a:extLst>
          </p:cNvPr>
          <p:cNvSpPr txBox="1"/>
          <p:nvPr/>
        </p:nvSpPr>
        <p:spPr>
          <a:xfrm>
            <a:off x="431329" y="4404385"/>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curi</a:t>
            </a:r>
            <a:r>
              <a:rPr lang="en-GB" sz="7200" b="1" dirty="0" err="1">
                <a:solidFill>
                  <a:srgbClr val="FF0066"/>
                </a:solidFill>
                <a:latin typeface="Century Gothic"/>
                <a:ea typeface="Century Gothic"/>
                <a:cs typeface="Century Gothic"/>
                <a:sym typeface="Century Gothic"/>
              </a:rPr>
              <a:t>eu</a:t>
            </a:r>
            <a:r>
              <a:rPr lang="en-GB" sz="7200" dirty="0" err="1">
                <a:solidFill>
                  <a:prstClr val="white">
                    <a:lumMod val="65000"/>
                  </a:prstClr>
                </a:solidFill>
                <a:latin typeface="Century Gothic"/>
                <a:ea typeface="Century Gothic"/>
                <a:cs typeface="Century Gothic"/>
                <a:sym typeface="Century Gothic"/>
              </a:rPr>
              <a:t>x</a:t>
            </a:r>
            <a:endParaRPr lang="en-GB" sz="7200" b="1" dirty="0">
              <a:solidFill>
                <a:prstClr val="white">
                  <a:lumMod val="65000"/>
                </a:prstClr>
              </a:solidFill>
              <a:latin typeface="Calibri"/>
              <a:ea typeface="Calibri"/>
              <a:cs typeface="Calibri"/>
              <a:sym typeface="Calibri"/>
            </a:endParaRPr>
          </a:p>
        </p:txBody>
      </p:sp>
      <p:sp>
        <p:nvSpPr>
          <p:cNvPr id="22" name="Google Shape;110;p3">
            <a:extLst>
              <a:ext uri="{FF2B5EF4-FFF2-40B4-BE49-F238E27FC236}">
                <a16:creationId xmlns:a16="http://schemas.microsoft.com/office/drawing/2014/main" id="{5058C792-3032-49FB-A7E0-E8409F1D7FD8}"/>
              </a:ext>
            </a:extLst>
          </p:cNvPr>
          <p:cNvSpPr txBox="1"/>
          <p:nvPr/>
        </p:nvSpPr>
        <p:spPr>
          <a:xfrm>
            <a:off x="6750408" y="4436227"/>
            <a:ext cx="5441592"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courag</a:t>
            </a:r>
            <a:r>
              <a:rPr kumimoji="0" lang="en-GB" sz="7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eu</a:t>
            </a:r>
            <a:r>
              <a:rPr kumimoji="0" lang="en-GB" sz="7200" b="0" i="0" u="none" strike="noStrike" kern="0" cap="none" spc="0" normalizeH="0" baseline="0" noProof="0" dirty="0" err="1">
                <a:ln>
                  <a:noFill/>
                </a:ln>
                <a:solidFill>
                  <a:prstClr val="white">
                    <a:lumMod val="65000"/>
                  </a:prstClr>
                </a:solidFill>
                <a:effectLst/>
                <a:uLnTx/>
                <a:uFillTx/>
                <a:latin typeface="Century Gothic"/>
                <a:ea typeface="Century Gothic"/>
                <a:cs typeface="Century Gothic"/>
                <a:sym typeface="Century Gothic"/>
              </a:rPr>
              <a:t>x</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23" name="Google Shape;244;p34">
            <a:extLst>
              <a:ext uri="{FF2B5EF4-FFF2-40B4-BE49-F238E27FC236}">
                <a16:creationId xmlns:a16="http://schemas.microsoft.com/office/drawing/2014/main" id="{FCCA53C4-8A13-463A-B1A9-9DF94F0414B1}"/>
              </a:ext>
            </a:extLst>
          </p:cNvPr>
          <p:cNvPicPr/>
          <p:nvPr/>
        </p:nvPicPr>
        <p:blipFill>
          <a:blip r:embed="rId6"/>
          <a:stretch/>
        </p:blipFill>
        <p:spPr>
          <a:xfrm>
            <a:off x="6096000" y="4728167"/>
            <a:ext cx="840917" cy="833648"/>
          </a:xfrm>
          <a:prstGeom prst="rect">
            <a:avLst/>
          </a:prstGeom>
          <a:ln>
            <a:noFill/>
          </a:ln>
        </p:spPr>
      </p:pic>
      <p:pic>
        <p:nvPicPr>
          <p:cNvPr id="14" name="Graphic 13" descr="Teacher">
            <a:extLst>
              <a:ext uri="{FF2B5EF4-FFF2-40B4-BE49-F238E27FC236}">
                <a16:creationId xmlns:a16="http://schemas.microsoft.com/office/drawing/2014/main" id="{BA0DB08F-3E26-4690-B010-C8D0BF7923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616" y="-24212"/>
            <a:ext cx="914400" cy="914400"/>
          </a:xfrm>
          <a:prstGeom prst="rect">
            <a:avLst/>
          </a:prstGeom>
        </p:spPr>
      </p:pic>
      <p:sp>
        <p:nvSpPr>
          <p:cNvPr id="15" name="Speech Bubble: Rectangle with Corners Rounded 14">
            <a:extLst>
              <a:ext uri="{FF2B5EF4-FFF2-40B4-BE49-F238E27FC236}">
                <a16:creationId xmlns:a16="http://schemas.microsoft.com/office/drawing/2014/main" id="{9E609169-2650-4FC6-AD3D-8A632CEB1AB3}"/>
              </a:ext>
            </a:extLst>
          </p:cNvPr>
          <p:cNvSpPr/>
          <p:nvPr/>
        </p:nvSpPr>
        <p:spPr>
          <a:xfrm>
            <a:off x="872784" y="90754"/>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6" name="TextBox 15">
            <a:extLst>
              <a:ext uri="{FF2B5EF4-FFF2-40B4-BE49-F238E27FC236}">
                <a16:creationId xmlns:a16="http://schemas.microsoft.com/office/drawing/2014/main" id="{5C1BF3A6-AF5B-4338-9C13-35ACCFC3BD77}"/>
              </a:ext>
            </a:extLst>
          </p:cNvPr>
          <p:cNvSpPr txBox="1"/>
          <p:nvPr/>
        </p:nvSpPr>
        <p:spPr>
          <a:xfrm>
            <a:off x="872784" y="90754"/>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11581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9" name="CustomShape 7">
            <a:extLst>
              <a:ext uri="{FF2B5EF4-FFF2-40B4-BE49-F238E27FC236}">
                <a16:creationId xmlns:a16="http://schemas.microsoft.com/office/drawing/2014/main" id="{1E15B8D9-0DB6-497B-B531-9AF5B7E7580E}"/>
              </a:ext>
            </a:extLst>
          </p:cNvPr>
          <p:cNvSpPr/>
          <p:nvPr/>
        </p:nvSpPr>
        <p:spPr>
          <a:xfrm>
            <a:off x="4418657" y="3656831"/>
            <a:ext cx="27783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serious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21" name="Google Shape;110;p3">
            <a:extLst>
              <a:ext uri="{FF2B5EF4-FFF2-40B4-BE49-F238E27FC236}">
                <a16:creationId xmlns:a16="http://schemas.microsoft.com/office/drawing/2014/main" id="{EC9B64BC-E4A0-4D68-8260-25B649368772}"/>
              </a:ext>
            </a:extLst>
          </p:cNvPr>
          <p:cNvSpPr txBox="1"/>
          <p:nvPr/>
        </p:nvSpPr>
        <p:spPr>
          <a:xfrm>
            <a:off x="7485198" y="4426093"/>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curi</a:t>
            </a:r>
            <a:r>
              <a:rPr lang="en-GB" sz="7200" b="1" dirty="0" err="1">
                <a:solidFill>
                  <a:srgbClr val="FF0066"/>
                </a:solidFill>
                <a:latin typeface="Century Gothic"/>
                <a:ea typeface="Century Gothic"/>
                <a:cs typeface="Century Gothic"/>
                <a:sym typeface="Century Gothic"/>
              </a:rPr>
              <a:t>eu</a:t>
            </a:r>
            <a:r>
              <a:rPr lang="en-GB" sz="7200" dirty="0" err="1">
                <a:solidFill>
                  <a:prstClr val="white">
                    <a:lumMod val="65000"/>
                  </a:prstClr>
                </a:solidFill>
                <a:latin typeface="Century Gothic"/>
                <a:ea typeface="Century Gothic"/>
                <a:cs typeface="Century Gothic"/>
                <a:sym typeface="Century Gothic"/>
              </a:rPr>
              <a:t>x</a:t>
            </a:r>
            <a:endParaRPr lang="en-GB" sz="7200" b="1" dirty="0">
              <a:solidFill>
                <a:prstClr val="white">
                  <a:lumMod val="65000"/>
                </a:prstClr>
              </a:solidFill>
              <a:latin typeface="Calibri"/>
              <a:ea typeface="Calibri"/>
              <a:cs typeface="Calibri"/>
              <a:sym typeface="Calibri"/>
            </a:endParaRPr>
          </a:p>
        </p:txBody>
      </p:sp>
      <p:sp>
        <p:nvSpPr>
          <p:cNvPr id="22" name="Google Shape;110;p3">
            <a:extLst>
              <a:ext uri="{FF2B5EF4-FFF2-40B4-BE49-F238E27FC236}">
                <a16:creationId xmlns:a16="http://schemas.microsoft.com/office/drawing/2014/main" id="{5058C792-3032-49FB-A7E0-E8409F1D7FD8}"/>
              </a:ext>
            </a:extLst>
          </p:cNvPr>
          <p:cNvSpPr txBox="1"/>
          <p:nvPr/>
        </p:nvSpPr>
        <p:spPr>
          <a:xfrm>
            <a:off x="366262" y="4456359"/>
            <a:ext cx="5441592"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séri</a:t>
            </a:r>
            <a:r>
              <a:rPr kumimoji="0" lang="en-GB" sz="7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eu</a:t>
            </a:r>
            <a:r>
              <a:rPr kumimoji="0" lang="en-GB" sz="7200" b="0" i="0" u="none" strike="noStrike" kern="0" cap="none" spc="0" normalizeH="0" baseline="0" noProof="0" dirty="0" err="1">
                <a:ln>
                  <a:noFill/>
                </a:ln>
                <a:solidFill>
                  <a:prstClr val="white">
                    <a:lumMod val="65000"/>
                  </a:prstClr>
                </a:solidFill>
                <a:effectLst/>
                <a:uLnTx/>
                <a:uFillTx/>
                <a:latin typeface="Century Gothic"/>
                <a:ea typeface="Century Gothic"/>
                <a:cs typeface="Century Gothic"/>
                <a:sym typeface="Century Gothic"/>
              </a:rPr>
              <a:t>x</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23" name="Google Shape;244;p34">
            <a:extLst>
              <a:ext uri="{FF2B5EF4-FFF2-40B4-BE49-F238E27FC236}">
                <a16:creationId xmlns:a16="http://schemas.microsoft.com/office/drawing/2014/main" id="{FCCA53C4-8A13-463A-B1A9-9DF94F0414B1}"/>
              </a:ext>
            </a:extLst>
          </p:cNvPr>
          <p:cNvPicPr/>
          <p:nvPr/>
        </p:nvPicPr>
        <p:blipFill>
          <a:blip r:embed="rId5"/>
          <a:stretch/>
        </p:blipFill>
        <p:spPr>
          <a:xfrm>
            <a:off x="742336" y="4685309"/>
            <a:ext cx="840917" cy="833648"/>
          </a:xfrm>
          <a:prstGeom prst="rect">
            <a:avLst/>
          </a:prstGeom>
          <a:ln>
            <a:noFill/>
          </a:ln>
        </p:spPr>
      </p:pic>
      <p:pic>
        <p:nvPicPr>
          <p:cNvPr id="14" name="Picture 13">
            <a:extLst>
              <a:ext uri="{FF2B5EF4-FFF2-40B4-BE49-F238E27FC236}">
                <a16:creationId xmlns:a16="http://schemas.microsoft.com/office/drawing/2014/main" id="{7294BF67-808A-420F-9748-99219791DAB5}"/>
              </a:ext>
            </a:extLst>
          </p:cNvPr>
          <p:cNvPicPr>
            <a:picLocks noChangeAspect="1"/>
          </p:cNvPicPr>
          <p:nvPr/>
        </p:nvPicPr>
        <p:blipFill>
          <a:blip r:embed="rId6"/>
          <a:stretch>
            <a:fillRect/>
          </a:stretch>
        </p:blipFill>
        <p:spPr>
          <a:xfrm>
            <a:off x="4345718" y="965039"/>
            <a:ext cx="2924272" cy="2786635"/>
          </a:xfrm>
          <a:prstGeom prst="rect">
            <a:avLst/>
          </a:prstGeom>
        </p:spPr>
      </p:pic>
      <p:pic>
        <p:nvPicPr>
          <p:cNvPr id="15" name="Graphic 14" descr="Teacher">
            <a:extLst>
              <a:ext uri="{FF2B5EF4-FFF2-40B4-BE49-F238E27FC236}">
                <a16:creationId xmlns:a16="http://schemas.microsoft.com/office/drawing/2014/main" id="{5AF9BB9A-D0E9-40B7-B7EE-6B6831EFBB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616" y="-24212"/>
            <a:ext cx="914400" cy="914400"/>
          </a:xfrm>
          <a:prstGeom prst="rect">
            <a:avLst/>
          </a:prstGeom>
        </p:spPr>
      </p:pic>
      <p:sp>
        <p:nvSpPr>
          <p:cNvPr id="16" name="Speech Bubble: Rectangle with Corners Rounded 15">
            <a:extLst>
              <a:ext uri="{FF2B5EF4-FFF2-40B4-BE49-F238E27FC236}">
                <a16:creationId xmlns:a16="http://schemas.microsoft.com/office/drawing/2014/main" id="{740FBEA3-2463-43B2-8C42-A5019712ECC4}"/>
              </a:ext>
            </a:extLst>
          </p:cNvPr>
          <p:cNvSpPr/>
          <p:nvPr/>
        </p:nvSpPr>
        <p:spPr>
          <a:xfrm>
            <a:off x="872785" y="90754"/>
            <a:ext cx="2684796"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294D1D17-4CAE-4E56-9B17-26E3087EEA7C}"/>
              </a:ext>
            </a:extLst>
          </p:cNvPr>
          <p:cNvSpPr txBox="1"/>
          <p:nvPr/>
        </p:nvSpPr>
        <p:spPr>
          <a:xfrm>
            <a:off x="872784" y="90754"/>
            <a:ext cx="26068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Lis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identifie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10286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9" name="CustomShape 7">
            <a:extLst>
              <a:ext uri="{FF2B5EF4-FFF2-40B4-BE49-F238E27FC236}">
                <a16:creationId xmlns:a16="http://schemas.microsoft.com/office/drawing/2014/main" id="{1E15B8D9-0DB6-497B-B531-9AF5B7E7580E}"/>
              </a:ext>
            </a:extLst>
          </p:cNvPr>
          <p:cNvSpPr/>
          <p:nvPr/>
        </p:nvSpPr>
        <p:spPr>
          <a:xfrm>
            <a:off x="4418657" y="3656831"/>
            <a:ext cx="27783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happy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21" name="Google Shape;110;p3">
            <a:extLst>
              <a:ext uri="{FF2B5EF4-FFF2-40B4-BE49-F238E27FC236}">
                <a16:creationId xmlns:a16="http://schemas.microsoft.com/office/drawing/2014/main" id="{EC9B64BC-E4A0-4D68-8260-25B649368772}"/>
              </a:ext>
            </a:extLst>
          </p:cNvPr>
          <p:cNvSpPr txBox="1"/>
          <p:nvPr/>
        </p:nvSpPr>
        <p:spPr>
          <a:xfrm>
            <a:off x="7485198" y="4426093"/>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séri</a:t>
            </a:r>
            <a:r>
              <a:rPr lang="en-GB" sz="7200" b="1" dirty="0" err="1">
                <a:solidFill>
                  <a:srgbClr val="FF0066"/>
                </a:solidFill>
                <a:latin typeface="Century Gothic"/>
                <a:ea typeface="Century Gothic"/>
                <a:cs typeface="Century Gothic"/>
                <a:sym typeface="Century Gothic"/>
              </a:rPr>
              <a:t>eu</a:t>
            </a:r>
            <a:r>
              <a:rPr lang="en-GB" sz="7200" dirty="0" err="1">
                <a:solidFill>
                  <a:prstClr val="white">
                    <a:lumMod val="65000"/>
                  </a:prstClr>
                </a:solidFill>
                <a:latin typeface="Century Gothic"/>
                <a:ea typeface="Century Gothic"/>
                <a:cs typeface="Century Gothic"/>
                <a:sym typeface="Century Gothic"/>
              </a:rPr>
              <a:t>x</a:t>
            </a:r>
            <a:endParaRPr lang="en-GB" sz="7200" b="1" dirty="0">
              <a:solidFill>
                <a:prstClr val="white">
                  <a:lumMod val="65000"/>
                </a:prstClr>
              </a:solidFill>
              <a:latin typeface="Calibri"/>
              <a:ea typeface="Calibri"/>
              <a:cs typeface="Calibri"/>
              <a:sym typeface="Calibri"/>
            </a:endParaRPr>
          </a:p>
        </p:txBody>
      </p:sp>
      <p:sp>
        <p:nvSpPr>
          <p:cNvPr id="22" name="Google Shape;110;p3">
            <a:extLst>
              <a:ext uri="{FF2B5EF4-FFF2-40B4-BE49-F238E27FC236}">
                <a16:creationId xmlns:a16="http://schemas.microsoft.com/office/drawing/2014/main" id="{5058C792-3032-49FB-A7E0-E8409F1D7FD8}"/>
              </a:ext>
            </a:extLst>
          </p:cNvPr>
          <p:cNvSpPr txBox="1"/>
          <p:nvPr/>
        </p:nvSpPr>
        <p:spPr>
          <a:xfrm>
            <a:off x="742336" y="4457166"/>
            <a:ext cx="5441592" cy="1200288"/>
          </a:xfrm>
          <a:prstGeom prst="rect">
            <a:avLst/>
          </a:prstGeom>
          <a:noFill/>
          <a:ln>
            <a:noFill/>
          </a:ln>
        </p:spPr>
        <p:txBody>
          <a:bodyPr spcFirstLastPara="1" wrap="square" lIns="91425" tIns="45700" rIns="91425" bIns="45700" anchor="t" anchorCtr="0">
            <a:spAutoFit/>
          </a:bodyPr>
          <a:lstStyle/>
          <a:p>
            <a:pPr lvl="0" algn="ctr">
              <a:buClr>
                <a:srgbClr val="002060"/>
              </a:buClr>
              <a:buSzPts val="11500"/>
              <a:defRPr/>
            </a:pPr>
            <a:r>
              <a:rPr kumimoji="0" lang="en-GB" sz="7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t>
            </a:r>
            <a:r>
              <a:rPr lang="en-GB" sz="7200" b="1" dirty="0" err="1">
                <a:solidFill>
                  <a:srgbClr val="FF0066"/>
                </a:solidFill>
                <a:latin typeface="Century Gothic"/>
                <a:ea typeface="Century Gothic"/>
                <a:cs typeface="Century Gothic"/>
                <a:sym typeface="Century Gothic"/>
              </a:rPr>
              <a:t>eu</a:t>
            </a:r>
            <a:r>
              <a:rPr kumimoji="0" lang="en-GB" sz="7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r</a:t>
            </a:r>
            <a:r>
              <a:rPr kumimoji="0" lang="en-GB" sz="7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eu</a:t>
            </a:r>
            <a:r>
              <a:rPr kumimoji="0" lang="en-GB" sz="7200" b="0" i="0" u="none" strike="noStrike" kern="0" cap="none" spc="0" normalizeH="0" baseline="0" noProof="0" dirty="0" err="1">
                <a:ln>
                  <a:noFill/>
                </a:ln>
                <a:solidFill>
                  <a:prstClr val="white">
                    <a:lumMod val="65000"/>
                  </a:prstClr>
                </a:solidFill>
                <a:effectLst/>
                <a:uLnTx/>
                <a:uFillTx/>
                <a:latin typeface="Century Gothic"/>
                <a:ea typeface="Century Gothic"/>
                <a:cs typeface="Century Gothic"/>
                <a:sym typeface="Century Gothic"/>
              </a:rPr>
              <a:t>x</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23" name="Google Shape;244;p34">
            <a:extLst>
              <a:ext uri="{FF2B5EF4-FFF2-40B4-BE49-F238E27FC236}">
                <a16:creationId xmlns:a16="http://schemas.microsoft.com/office/drawing/2014/main" id="{FCCA53C4-8A13-463A-B1A9-9DF94F0414B1}"/>
              </a:ext>
            </a:extLst>
          </p:cNvPr>
          <p:cNvPicPr/>
          <p:nvPr/>
        </p:nvPicPr>
        <p:blipFill>
          <a:blip r:embed="rId5"/>
          <a:stretch/>
        </p:blipFill>
        <p:spPr>
          <a:xfrm>
            <a:off x="742336" y="4685309"/>
            <a:ext cx="840917" cy="833648"/>
          </a:xfrm>
          <a:prstGeom prst="rect">
            <a:avLst/>
          </a:prstGeom>
          <a:ln>
            <a:noFill/>
          </a:ln>
        </p:spPr>
      </p:pic>
      <p:pic>
        <p:nvPicPr>
          <p:cNvPr id="15" name="Picture 14" descr="Shape, circle&#10;&#10;Description automatically generated">
            <a:extLst>
              <a:ext uri="{FF2B5EF4-FFF2-40B4-BE49-F238E27FC236}">
                <a16:creationId xmlns:a16="http://schemas.microsoft.com/office/drawing/2014/main" id="{3793AEE7-CB52-4953-873E-99A29DFE9FC7}"/>
              </a:ext>
            </a:extLst>
          </p:cNvPr>
          <p:cNvPicPr>
            <a:picLocks noChangeAspect="1"/>
          </p:cNvPicPr>
          <p:nvPr/>
        </p:nvPicPr>
        <p:blipFill>
          <a:blip r:embed="rId6"/>
          <a:stretch>
            <a:fillRect/>
          </a:stretch>
        </p:blipFill>
        <p:spPr>
          <a:xfrm>
            <a:off x="3997348" y="1081382"/>
            <a:ext cx="3905614" cy="2530678"/>
          </a:xfrm>
          <a:prstGeom prst="rect">
            <a:avLst/>
          </a:prstGeom>
        </p:spPr>
      </p:pic>
      <p:pic>
        <p:nvPicPr>
          <p:cNvPr id="14" name="Graphic 13" descr="Teacher">
            <a:extLst>
              <a:ext uri="{FF2B5EF4-FFF2-40B4-BE49-F238E27FC236}">
                <a16:creationId xmlns:a16="http://schemas.microsoft.com/office/drawing/2014/main" id="{9AC1A754-C2CB-4D85-9C25-45DFF2C264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616" y="-24212"/>
            <a:ext cx="914400" cy="914400"/>
          </a:xfrm>
          <a:prstGeom prst="rect">
            <a:avLst/>
          </a:prstGeom>
        </p:spPr>
      </p:pic>
      <p:sp>
        <p:nvSpPr>
          <p:cNvPr id="16" name="Speech Bubble: Rectangle with Corners Rounded 15">
            <a:extLst>
              <a:ext uri="{FF2B5EF4-FFF2-40B4-BE49-F238E27FC236}">
                <a16:creationId xmlns:a16="http://schemas.microsoft.com/office/drawing/2014/main" id="{A9504591-3BCE-4580-B7C5-0EE372C0992A}"/>
              </a:ext>
            </a:extLst>
          </p:cNvPr>
          <p:cNvSpPr/>
          <p:nvPr/>
        </p:nvSpPr>
        <p:spPr>
          <a:xfrm>
            <a:off x="872785" y="90754"/>
            <a:ext cx="2684796"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AD939ED3-A942-4145-B401-67794134CFB5}"/>
              </a:ext>
            </a:extLst>
          </p:cNvPr>
          <p:cNvSpPr txBox="1"/>
          <p:nvPr/>
        </p:nvSpPr>
        <p:spPr>
          <a:xfrm>
            <a:off x="872784" y="90754"/>
            <a:ext cx="26068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Lis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identifie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426749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9" name="CustomShape 7">
            <a:extLst>
              <a:ext uri="{FF2B5EF4-FFF2-40B4-BE49-F238E27FC236}">
                <a16:creationId xmlns:a16="http://schemas.microsoft.com/office/drawing/2014/main" id="{1E15B8D9-0DB6-497B-B531-9AF5B7E7580E}"/>
              </a:ext>
            </a:extLst>
          </p:cNvPr>
          <p:cNvSpPr/>
          <p:nvPr/>
        </p:nvSpPr>
        <p:spPr>
          <a:xfrm>
            <a:off x="4418657" y="3656831"/>
            <a:ext cx="2778395"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1" normalizeH="0" baseline="0" noProof="0" dirty="0">
                <a:ln>
                  <a:noFill/>
                </a:ln>
                <a:solidFill>
                  <a:srgbClr val="002060"/>
                </a:solidFill>
                <a:effectLst/>
                <a:uLnTx/>
                <a:uFillTx/>
                <a:latin typeface="Century Gothic"/>
                <a:ea typeface="Century Gothic"/>
                <a:sym typeface="Arial"/>
              </a:rPr>
              <a:t>curious (m)</a:t>
            </a:r>
            <a:endParaRPr kumimoji="0" lang="en-GB" sz="3600" b="0" i="0" u="none" strike="noStrike" kern="1200" cap="none" spc="-1" normalizeH="0" baseline="0" noProof="0" dirty="0">
              <a:ln>
                <a:noFill/>
              </a:ln>
              <a:solidFill>
                <a:prstClr val="black"/>
              </a:solidFill>
              <a:effectLst/>
              <a:uLnTx/>
              <a:uFillTx/>
              <a:latin typeface="Arial"/>
              <a:sym typeface="Arial"/>
            </a:endParaRPr>
          </a:p>
        </p:txBody>
      </p:sp>
      <p:sp>
        <p:nvSpPr>
          <p:cNvPr id="21" name="Google Shape;110;p3">
            <a:extLst>
              <a:ext uri="{FF2B5EF4-FFF2-40B4-BE49-F238E27FC236}">
                <a16:creationId xmlns:a16="http://schemas.microsoft.com/office/drawing/2014/main" id="{EC9B64BC-E4A0-4D68-8260-25B649368772}"/>
              </a:ext>
            </a:extLst>
          </p:cNvPr>
          <p:cNvSpPr txBox="1"/>
          <p:nvPr/>
        </p:nvSpPr>
        <p:spPr>
          <a:xfrm>
            <a:off x="7485198" y="4426093"/>
            <a:ext cx="5127777"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defRPr/>
            </a:pPr>
            <a:r>
              <a:rPr lang="en-GB" sz="7200" dirty="0" err="1">
                <a:solidFill>
                  <a:srgbClr val="002060"/>
                </a:solidFill>
                <a:latin typeface="Century Gothic"/>
                <a:ea typeface="Century Gothic"/>
                <a:cs typeface="Century Gothic"/>
                <a:sym typeface="Century Gothic"/>
              </a:rPr>
              <a:t>curi</a:t>
            </a:r>
            <a:r>
              <a:rPr lang="en-GB" sz="7200" b="1" dirty="0" err="1">
                <a:solidFill>
                  <a:srgbClr val="FF0066"/>
                </a:solidFill>
                <a:latin typeface="Century Gothic"/>
                <a:ea typeface="Century Gothic"/>
                <a:cs typeface="Century Gothic"/>
                <a:sym typeface="Century Gothic"/>
              </a:rPr>
              <a:t>eu</a:t>
            </a:r>
            <a:r>
              <a:rPr lang="en-GB" sz="7200" dirty="0" err="1">
                <a:solidFill>
                  <a:prstClr val="white">
                    <a:lumMod val="65000"/>
                  </a:prstClr>
                </a:solidFill>
                <a:latin typeface="Century Gothic"/>
                <a:ea typeface="Century Gothic"/>
                <a:cs typeface="Century Gothic"/>
                <a:sym typeface="Century Gothic"/>
              </a:rPr>
              <a:t>x</a:t>
            </a:r>
            <a:endParaRPr lang="en-GB" sz="7200" b="1" dirty="0">
              <a:solidFill>
                <a:prstClr val="white">
                  <a:lumMod val="65000"/>
                </a:prstClr>
              </a:solidFill>
              <a:latin typeface="Calibri"/>
              <a:ea typeface="Calibri"/>
              <a:cs typeface="Calibri"/>
              <a:sym typeface="Calibri"/>
            </a:endParaRPr>
          </a:p>
        </p:txBody>
      </p:sp>
      <p:sp>
        <p:nvSpPr>
          <p:cNvPr id="22" name="Google Shape;110;p3">
            <a:extLst>
              <a:ext uri="{FF2B5EF4-FFF2-40B4-BE49-F238E27FC236}">
                <a16:creationId xmlns:a16="http://schemas.microsoft.com/office/drawing/2014/main" id="{5058C792-3032-49FB-A7E0-E8409F1D7FD8}"/>
              </a:ext>
            </a:extLst>
          </p:cNvPr>
          <p:cNvSpPr txBox="1"/>
          <p:nvPr/>
        </p:nvSpPr>
        <p:spPr>
          <a:xfrm>
            <a:off x="742336" y="4457166"/>
            <a:ext cx="5441592"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11500"/>
              <a:buFont typeface="Arial"/>
              <a:buNone/>
              <a:tabLst/>
              <a:defRPr/>
            </a:pPr>
            <a:r>
              <a:rPr lang="en-GB" sz="7200" dirty="0" err="1">
                <a:solidFill>
                  <a:srgbClr val="002060"/>
                </a:solidFill>
                <a:latin typeface="Century Gothic"/>
                <a:ea typeface="Century Gothic"/>
                <a:cs typeface="Century Gothic"/>
                <a:sym typeface="Century Gothic"/>
              </a:rPr>
              <a:t>courag</a:t>
            </a:r>
            <a:r>
              <a:rPr kumimoji="0" lang="en-GB" sz="7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eu</a:t>
            </a:r>
            <a:r>
              <a:rPr kumimoji="0" lang="en-GB" sz="7200" b="0" i="0" u="none" strike="noStrike" kern="0" cap="none" spc="0" normalizeH="0" baseline="0" noProof="0" dirty="0" err="1">
                <a:ln>
                  <a:noFill/>
                </a:ln>
                <a:solidFill>
                  <a:prstClr val="white">
                    <a:lumMod val="65000"/>
                  </a:prstClr>
                </a:solidFill>
                <a:effectLst/>
                <a:uLnTx/>
                <a:uFillTx/>
                <a:latin typeface="Century Gothic"/>
                <a:ea typeface="Century Gothic"/>
                <a:cs typeface="Century Gothic"/>
                <a:sym typeface="Century Gothic"/>
              </a:rPr>
              <a:t>x</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23" name="Google Shape;244;p34">
            <a:extLst>
              <a:ext uri="{FF2B5EF4-FFF2-40B4-BE49-F238E27FC236}">
                <a16:creationId xmlns:a16="http://schemas.microsoft.com/office/drawing/2014/main" id="{FCCA53C4-8A13-463A-B1A9-9DF94F0414B1}"/>
              </a:ext>
            </a:extLst>
          </p:cNvPr>
          <p:cNvPicPr/>
          <p:nvPr/>
        </p:nvPicPr>
        <p:blipFill>
          <a:blip r:embed="rId5"/>
          <a:stretch/>
        </p:blipFill>
        <p:spPr>
          <a:xfrm>
            <a:off x="6832017" y="4685309"/>
            <a:ext cx="840917" cy="833648"/>
          </a:xfrm>
          <a:prstGeom prst="rect">
            <a:avLst/>
          </a:prstGeom>
          <a:ln>
            <a:noFill/>
          </a:ln>
        </p:spPr>
      </p:pic>
      <p:pic>
        <p:nvPicPr>
          <p:cNvPr id="14" name="Picture 13" descr="A picture containing icon&#10;&#10;Description automatically generated">
            <a:extLst>
              <a:ext uri="{FF2B5EF4-FFF2-40B4-BE49-F238E27FC236}">
                <a16:creationId xmlns:a16="http://schemas.microsoft.com/office/drawing/2014/main" id="{DD8139B4-83D8-4F34-BC6C-D6EF40C2A6BF}"/>
              </a:ext>
            </a:extLst>
          </p:cNvPr>
          <p:cNvPicPr>
            <a:picLocks noChangeAspect="1"/>
          </p:cNvPicPr>
          <p:nvPr/>
        </p:nvPicPr>
        <p:blipFill>
          <a:blip r:embed="rId6"/>
          <a:stretch>
            <a:fillRect/>
          </a:stretch>
        </p:blipFill>
        <p:spPr>
          <a:xfrm flipH="1">
            <a:off x="5014714" y="735084"/>
            <a:ext cx="1586280" cy="2911366"/>
          </a:xfrm>
          <a:prstGeom prst="rect">
            <a:avLst/>
          </a:prstGeom>
        </p:spPr>
      </p:pic>
      <p:pic>
        <p:nvPicPr>
          <p:cNvPr id="15" name="Graphic 14" descr="Teacher">
            <a:extLst>
              <a:ext uri="{FF2B5EF4-FFF2-40B4-BE49-F238E27FC236}">
                <a16:creationId xmlns:a16="http://schemas.microsoft.com/office/drawing/2014/main" id="{DB1488C6-3581-4240-AA0B-F41FED0116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616" y="-24212"/>
            <a:ext cx="914400" cy="914400"/>
          </a:xfrm>
          <a:prstGeom prst="rect">
            <a:avLst/>
          </a:prstGeom>
        </p:spPr>
      </p:pic>
      <p:sp>
        <p:nvSpPr>
          <p:cNvPr id="16" name="Speech Bubble: Rectangle with Corners Rounded 15">
            <a:extLst>
              <a:ext uri="{FF2B5EF4-FFF2-40B4-BE49-F238E27FC236}">
                <a16:creationId xmlns:a16="http://schemas.microsoft.com/office/drawing/2014/main" id="{957BAF04-1CF6-45BB-BE63-C957EC41C636}"/>
              </a:ext>
            </a:extLst>
          </p:cNvPr>
          <p:cNvSpPr/>
          <p:nvPr/>
        </p:nvSpPr>
        <p:spPr>
          <a:xfrm>
            <a:off x="872785" y="90754"/>
            <a:ext cx="2684796"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1D2E2CBA-36D7-46F3-B41E-D200CEF030D0}"/>
              </a:ext>
            </a:extLst>
          </p:cNvPr>
          <p:cNvSpPr txBox="1"/>
          <p:nvPr/>
        </p:nvSpPr>
        <p:spPr>
          <a:xfrm>
            <a:off x="872784" y="90754"/>
            <a:ext cx="26068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Lis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identifie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30927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Google Shape;170;p8"/>
          <p:cNvPicPr/>
          <p:nvPr/>
        </p:nvPicPr>
        <p:blipFill>
          <a:blip r:embed="rId3"/>
          <a:stretch/>
        </p:blipFill>
        <p:spPr>
          <a:xfrm>
            <a:off x="11062741" y="72121"/>
            <a:ext cx="998446" cy="1005281"/>
          </a:xfrm>
          <a:prstGeom prst="rect">
            <a:avLst/>
          </a:prstGeom>
          <a:ln>
            <a:noFill/>
          </a:ln>
        </p:spPr>
      </p:pic>
      <p:sp>
        <p:nvSpPr>
          <p:cNvPr id="215" name="CustomShape 1"/>
          <p:cNvSpPr/>
          <p:nvPr/>
        </p:nvSpPr>
        <p:spPr>
          <a:xfrm>
            <a:off x="278640" y="1067040"/>
            <a:ext cx="114627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pc="-1" dirty="0">
                <a:solidFill>
                  <a:srgbClr val="002060"/>
                </a:solidFill>
                <a:latin typeface="Century Gothic"/>
                <a:ea typeface="Century Gothic"/>
              </a:rPr>
              <a:t>Adjectives</a:t>
            </a:r>
            <a:r>
              <a:rPr lang="en-GB" sz="2800" spc="-1" dirty="0">
                <a:solidFill>
                  <a:srgbClr val="002060"/>
                </a:solidFill>
                <a:latin typeface="Century Gothic"/>
                <a:ea typeface="Century Gothic"/>
              </a:rPr>
              <a:t> ending in -</a:t>
            </a:r>
            <a:r>
              <a:rPr lang="en-GB" sz="2800" b="1" spc="-1" dirty="0" err="1">
                <a:solidFill>
                  <a:srgbClr val="FF0066"/>
                </a:solidFill>
                <a:latin typeface="Century Gothic"/>
                <a:ea typeface="Century Gothic"/>
              </a:rPr>
              <a:t>eu</a:t>
            </a:r>
            <a:r>
              <a:rPr lang="en-GB" sz="2800" spc="-1" dirty="0" err="1">
                <a:solidFill>
                  <a:schemeClr val="tx2">
                    <a:lumMod val="50000"/>
                  </a:schemeClr>
                </a:solidFill>
                <a:latin typeface="Century Gothic"/>
                <a:ea typeface="Century Gothic"/>
              </a:rPr>
              <a:t>x</a:t>
            </a:r>
            <a:r>
              <a:rPr lang="en-GB" sz="2800" spc="-1" dirty="0">
                <a:solidFill>
                  <a:srgbClr val="002060"/>
                </a:solidFill>
                <a:latin typeface="Century Gothic"/>
                <a:ea typeface="Century Gothic"/>
              </a:rPr>
              <a:t> change to -</a:t>
            </a:r>
            <a:r>
              <a:rPr lang="en-GB" sz="2800" b="1" spc="-1" dirty="0" err="1">
                <a:solidFill>
                  <a:srgbClr val="FF0066"/>
                </a:solidFill>
                <a:latin typeface="Century Gothic"/>
                <a:ea typeface="Century Gothic"/>
              </a:rPr>
              <a:t>eu</a:t>
            </a:r>
            <a:r>
              <a:rPr lang="en-GB" sz="2800" spc="-1" dirty="0" err="1">
                <a:solidFill>
                  <a:srgbClr val="002060"/>
                </a:solidFill>
                <a:latin typeface="Century Gothic"/>
                <a:ea typeface="Century Gothic"/>
              </a:rPr>
              <a:t>s</a:t>
            </a:r>
            <a:r>
              <a:rPr lang="en-GB" sz="2800" spc="-1" dirty="0" err="1">
                <a:solidFill>
                  <a:schemeClr val="tx2">
                    <a:lumMod val="50000"/>
                  </a:schemeClr>
                </a:solidFill>
                <a:latin typeface="Century Gothic"/>
                <a:ea typeface="Century Gothic"/>
              </a:rPr>
              <a:t>e</a:t>
            </a:r>
            <a:r>
              <a:rPr lang="en-GB" sz="2800" spc="-1" dirty="0">
                <a:solidFill>
                  <a:srgbClr val="002060"/>
                </a:solidFill>
                <a:latin typeface="Century Gothic"/>
                <a:ea typeface="Century Gothic"/>
              </a:rPr>
              <a:t> when describing feminine nouns.</a:t>
            </a:r>
            <a:endParaRPr lang="en-GB" sz="2800" b="0" strike="noStrike" spc="-1" dirty="0">
              <a:latin typeface="Arial"/>
            </a:endParaRPr>
          </a:p>
        </p:txBody>
      </p:sp>
      <p:sp>
        <p:nvSpPr>
          <p:cNvPr id="216" name="CustomShape 2"/>
          <p:cNvSpPr/>
          <p:nvPr/>
        </p:nvSpPr>
        <p:spPr>
          <a:xfrm>
            <a:off x="2663567" y="2769821"/>
            <a:ext cx="3319267"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002060"/>
                </a:solidFill>
                <a:latin typeface="Century Gothic"/>
                <a:ea typeface="Century Gothic"/>
              </a:rPr>
              <a:t>Je </a:t>
            </a:r>
            <a:r>
              <a:rPr lang="en-GB" sz="2800" b="1" strike="noStrike" spc="-1" dirty="0" err="1">
                <a:solidFill>
                  <a:srgbClr val="002060"/>
                </a:solidFill>
                <a:latin typeface="Century Gothic"/>
                <a:ea typeface="Century Gothic"/>
              </a:rPr>
              <a:t>suis</a:t>
            </a:r>
            <a:r>
              <a:rPr lang="en-GB" sz="2800" b="1" strike="noStrike" spc="-1" dirty="0">
                <a:solidFill>
                  <a:srgbClr val="002060"/>
                </a:solidFill>
                <a:latin typeface="Century Gothic"/>
                <a:ea typeface="Century Gothic"/>
              </a:rPr>
              <a:t> </a:t>
            </a:r>
            <a:r>
              <a:rPr lang="en-GB" sz="2800" b="1" spc="-1" dirty="0" err="1">
                <a:solidFill>
                  <a:srgbClr val="002060"/>
                </a:solidFill>
                <a:latin typeface="Century Gothic"/>
                <a:ea typeface="Century Gothic"/>
              </a:rPr>
              <a:t>séri</a:t>
            </a:r>
            <a:r>
              <a:rPr lang="en-GB" sz="2800" b="1" spc="-1" dirty="0" err="1">
                <a:solidFill>
                  <a:srgbClr val="FF0066"/>
                </a:solidFill>
                <a:latin typeface="Century Gothic"/>
                <a:ea typeface="Century Gothic"/>
              </a:rPr>
              <a:t>eu</a:t>
            </a:r>
            <a:r>
              <a:rPr lang="en-GB" sz="2800" strike="noStrike" spc="-1" dirty="0" err="1">
                <a:solidFill>
                  <a:srgbClr val="767171"/>
                </a:solidFill>
                <a:latin typeface="Century Gothic"/>
                <a:ea typeface="Century Gothic"/>
              </a:rPr>
              <a:t>x</a:t>
            </a:r>
            <a:r>
              <a:rPr lang="en-GB" sz="2800" b="1" strike="noStrike" spc="-1" dirty="0">
                <a:solidFill>
                  <a:srgbClr val="002060"/>
                </a:solidFill>
                <a:latin typeface="Century Gothic"/>
                <a:ea typeface="Century Gothic"/>
              </a:rPr>
              <a:t>.</a:t>
            </a:r>
            <a:endParaRPr lang="en-GB" sz="2800" b="0" strike="noStrike" spc="-1" dirty="0">
              <a:latin typeface="Arial"/>
            </a:endParaRPr>
          </a:p>
        </p:txBody>
      </p:sp>
      <p:sp>
        <p:nvSpPr>
          <p:cNvPr id="219" name="CustomShape 5"/>
          <p:cNvSpPr/>
          <p:nvPr/>
        </p:nvSpPr>
        <p:spPr>
          <a:xfrm>
            <a:off x="5981757" y="2808518"/>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I </a:t>
            </a:r>
            <a:r>
              <a:rPr lang="en-GB" sz="2800" b="0" i="1" strike="noStrike" spc="-1" dirty="0">
                <a:solidFill>
                  <a:srgbClr val="002060"/>
                </a:solidFill>
                <a:latin typeface="Century Gothic"/>
                <a:ea typeface="Century Gothic"/>
              </a:rPr>
              <a:t>(a boy) </a:t>
            </a:r>
            <a:r>
              <a:rPr lang="en-GB" sz="2800" b="0" strike="noStrike" spc="-1" dirty="0">
                <a:solidFill>
                  <a:srgbClr val="002060"/>
                </a:solidFill>
                <a:latin typeface="Century Gothic"/>
                <a:ea typeface="Century Gothic"/>
              </a:rPr>
              <a:t>am </a:t>
            </a:r>
            <a:r>
              <a:rPr lang="en-GB" sz="2800" spc="-1" dirty="0">
                <a:solidFill>
                  <a:srgbClr val="002060"/>
                </a:solidFill>
                <a:latin typeface="Century Gothic"/>
                <a:ea typeface="Century Gothic"/>
              </a:rPr>
              <a:t>serious</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0" name="CustomShape 6"/>
          <p:cNvSpPr/>
          <p:nvPr/>
        </p:nvSpPr>
        <p:spPr>
          <a:xfrm>
            <a:off x="2981336" y="3833669"/>
            <a:ext cx="268645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trike="noStrike" spc="-1" dirty="0">
                <a:solidFill>
                  <a:srgbClr val="002060"/>
                </a:solidFill>
                <a:latin typeface="Century Gothic"/>
                <a:ea typeface="Century Gothic"/>
              </a:rPr>
              <a:t>Il </a:t>
            </a:r>
            <a:r>
              <a:rPr lang="en-GB" sz="2800" b="1" strike="noStrike" spc="-1" dirty="0" err="1">
                <a:solidFill>
                  <a:srgbClr val="002060"/>
                </a:solidFill>
                <a:latin typeface="Century Gothic"/>
                <a:ea typeface="Century Gothic"/>
              </a:rPr>
              <a:t>est</a:t>
            </a:r>
            <a:r>
              <a:rPr lang="en-GB" sz="2800" b="1" strike="noStrike" spc="-1" dirty="0">
                <a:solidFill>
                  <a:srgbClr val="002060"/>
                </a:solidFill>
                <a:latin typeface="Century Gothic"/>
                <a:ea typeface="Century Gothic"/>
              </a:rPr>
              <a:t> </a:t>
            </a:r>
            <a:r>
              <a:rPr lang="en-GB" sz="2800" b="1" spc="-1" dirty="0" err="1">
                <a:solidFill>
                  <a:srgbClr val="002060"/>
                </a:solidFill>
                <a:latin typeface="Century Gothic"/>
                <a:ea typeface="Century Gothic"/>
              </a:rPr>
              <a:t>séri</a:t>
            </a:r>
            <a:r>
              <a:rPr lang="en-GB" sz="2800" b="1" spc="-1" dirty="0" err="1">
                <a:solidFill>
                  <a:srgbClr val="FF0066"/>
                </a:solidFill>
                <a:latin typeface="Century Gothic"/>
                <a:ea typeface="Century Gothic"/>
              </a:rPr>
              <a:t>eu</a:t>
            </a:r>
            <a:r>
              <a:rPr lang="en-GB" sz="2800" spc="-1" dirty="0" err="1">
                <a:solidFill>
                  <a:srgbClr val="767171"/>
                </a:solidFill>
                <a:latin typeface="Century Gothic"/>
                <a:ea typeface="Century Gothic"/>
              </a:rPr>
              <a:t>x</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21" name="CustomShape 7"/>
          <p:cNvSpPr/>
          <p:nvPr/>
        </p:nvSpPr>
        <p:spPr>
          <a:xfrm>
            <a:off x="6010020" y="3872722"/>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He is </a:t>
            </a:r>
            <a:r>
              <a:rPr lang="en-GB" sz="2800" spc="-1" dirty="0">
                <a:solidFill>
                  <a:srgbClr val="002060"/>
                </a:solidFill>
                <a:latin typeface="Century Gothic"/>
                <a:ea typeface="Century Gothic"/>
              </a:rPr>
              <a:t>serious</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2" name="CustomShape 8"/>
          <p:cNvSpPr/>
          <p:nvPr/>
        </p:nvSpPr>
        <p:spPr>
          <a:xfrm>
            <a:off x="2474858" y="4697358"/>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trike="noStrike" spc="-1" dirty="0">
                <a:solidFill>
                  <a:srgbClr val="002060"/>
                </a:solidFill>
                <a:latin typeface="Century Gothic"/>
                <a:ea typeface="Century Gothic"/>
              </a:rPr>
              <a:t>Je </a:t>
            </a:r>
            <a:r>
              <a:rPr lang="en-GB" sz="2800" b="1" strike="noStrike" spc="-1" dirty="0" err="1">
                <a:solidFill>
                  <a:srgbClr val="002060"/>
                </a:solidFill>
                <a:latin typeface="Century Gothic"/>
                <a:ea typeface="Century Gothic"/>
              </a:rPr>
              <a:t>suis</a:t>
            </a:r>
            <a:r>
              <a:rPr lang="en-GB" sz="2800" b="1" strike="noStrike" spc="-1" dirty="0">
                <a:solidFill>
                  <a:srgbClr val="002060"/>
                </a:solidFill>
                <a:latin typeface="Century Gothic"/>
                <a:ea typeface="Century Gothic"/>
              </a:rPr>
              <a:t> </a:t>
            </a:r>
            <a:r>
              <a:rPr lang="en-GB" sz="2800" b="1" spc="-1" dirty="0" err="1">
                <a:solidFill>
                  <a:srgbClr val="002060"/>
                </a:solidFill>
                <a:latin typeface="Century Gothic"/>
                <a:ea typeface="Century Gothic"/>
              </a:rPr>
              <a:t>séri</a:t>
            </a:r>
            <a:r>
              <a:rPr lang="en-GB" sz="2800" b="1" spc="-1" dirty="0" err="1">
                <a:solidFill>
                  <a:srgbClr val="FF0066"/>
                </a:solidFill>
                <a:latin typeface="Century Gothic"/>
                <a:ea typeface="Century Gothic"/>
              </a:rPr>
              <a:t>eu</a:t>
            </a:r>
            <a:r>
              <a:rPr lang="en-GB" sz="2800" b="1" spc="-1" dirty="0" err="1">
                <a:solidFill>
                  <a:srgbClr val="002060"/>
                </a:solidFill>
                <a:latin typeface="Century Gothic"/>
                <a:ea typeface="Century Gothic"/>
              </a:rPr>
              <a:t>s</a:t>
            </a:r>
            <a:r>
              <a:rPr lang="en-GB" sz="2800" spc="-1" dirty="0" err="1">
                <a:solidFill>
                  <a:srgbClr val="767171"/>
                </a:solidFill>
                <a:latin typeface="Century Gothic"/>
                <a:ea typeface="Century Gothic"/>
              </a:rPr>
              <a:t>e</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23" name="CustomShape 9"/>
          <p:cNvSpPr/>
          <p:nvPr/>
        </p:nvSpPr>
        <p:spPr>
          <a:xfrm>
            <a:off x="2474858" y="5839749"/>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trike="noStrike" spc="-1" dirty="0">
                <a:solidFill>
                  <a:srgbClr val="002060"/>
                </a:solidFill>
                <a:latin typeface="Century Gothic"/>
                <a:ea typeface="Century Gothic"/>
              </a:rPr>
              <a:t>Elle </a:t>
            </a:r>
            <a:r>
              <a:rPr lang="en-GB" sz="2800" b="1" strike="noStrike" spc="-1" dirty="0" err="1">
                <a:solidFill>
                  <a:srgbClr val="002060"/>
                </a:solidFill>
                <a:latin typeface="Century Gothic"/>
                <a:ea typeface="Century Gothic"/>
              </a:rPr>
              <a:t>est</a:t>
            </a:r>
            <a:r>
              <a:rPr lang="en-GB" sz="2800" b="1" strike="noStrike" spc="-1" dirty="0">
                <a:solidFill>
                  <a:srgbClr val="002060"/>
                </a:solidFill>
                <a:latin typeface="Century Gothic"/>
                <a:ea typeface="Century Gothic"/>
              </a:rPr>
              <a:t> </a:t>
            </a:r>
            <a:r>
              <a:rPr lang="en-GB" sz="2800" b="1" spc="-1" dirty="0" err="1">
                <a:solidFill>
                  <a:srgbClr val="002060"/>
                </a:solidFill>
                <a:latin typeface="Century Gothic"/>
                <a:ea typeface="Century Gothic"/>
              </a:rPr>
              <a:t>séri</a:t>
            </a:r>
            <a:r>
              <a:rPr lang="en-GB" sz="2800" b="1" spc="-1" dirty="0" err="1">
                <a:solidFill>
                  <a:srgbClr val="FF0066"/>
                </a:solidFill>
                <a:latin typeface="Century Gothic"/>
                <a:ea typeface="Century Gothic"/>
              </a:rPr>
              <a:t>eu</a:t>
            </a:r>
            <a:r>
              <a:rPr lang="en-GB" sz="2800" b="1" spc="-1" dirty="0" err="1">
                <a:solidFill>
                  <a:srgbClr val="002060"/>
                </a:solidFill>
                <a:latin typeface="Century Gothic"/>
                <a:ea typeface="Century Gothic"/>
              </a:rPr>
              <a:t>s</a:t>
            </a:r>
            <a:r>
              <a:rPr lang="en-GB" sz="2800" spc="-1" dirty="0" err="1">
                <a:solidFill>
                  <a:srgbClr val="767171"/>
                </a:solidFill>
                <a:latin typeface="Century Gothic"/>
                <a:ea typeface="Century Gothic"/>
              </a:rPr>
              <a:t>e</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24" name="CustomShape 10"/>
          <p:cNvSpPr/>
          <p:nvPr/>
        </p:nvSpPr>
        <p:spPr>
          <a:xfrm>
            <a:off x="6061645" y="4706802"/>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I </a:t>
            </a:r>
            <a:r>
              <a:rPr lang="en-GB" sz="2800" b="0" i="1" strike="noStrike" spc="-1" dirty="0">
                <a:solidFill>
                  <a:srgbClr val="002060"/>
                </a:solidFill>
                <a:latin typeface="Century Gothic"/>
                <a:ea typeface="Century Gothic"/>
              </a:rPr>
              <a:t>(a girl) </a:t>
            </a:r>
            <a:r>
              <a:rPr lang="en-GB" sz="2800" b="0" strike="noStrike" spc="-1" dirty="0">
                <a:solidFill>
                  <a:srgbClr val="002060"/>
                </a:solidFill>
                <a:latin typeface="Century Gothic"/>
                <a:ea typeface="Century Gothic"/>
              </a:rPr>
              <a:t>am serious.</a:t>
            </a:r>
            <a:endParaRPr lang="en-GB" sz="2800" b="0" strike="noStrike" spc="-1" dirty="0">
              <a:latin typeface="Arial"/>
            </a:endParaRPr>
          </a:p>
        </p:txBody>
      </p:sp>
      <p:sp>
        <p:nvSpPr>
          <p:cNvPr id="225" name="CustomShape 11"/>
          <p:cNvSpPr/>
          <p:nvPr/>
        </p:nvSpPr>
        <p:spPr>
          <a:xfrm>
            <a:off x="6053089" y="5890158"/>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She is </a:t>
            </a:r>
            <a:r>
              <a:rPr lang="en-GB" sz="2800" spc="-1" dirty="0">
                <a:solidFill>
                  <a:srgbClr val="002060"/>
                </a:solidFill>
                <a:latin typeface="Century Gothic"/>
                <a:ea typeface="Century Gothic"/>
              </a:rPr>
              <a:t>serious</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6" name="CustomShape 12"/>
          <p:cNvSpPr/>
          <p:nvPr/>
        </p:nvSpPr>
        <p:spPr>
          <a:xfrm>
            <a:off x="521189" y="3254368"/>
            <a:ext cx="2002680" cy="516600"/>
          </a:xfrm>
          <a:prstGeom prst="rect">
            <a:avLst/>
          </a:prstGeom>
          <a:solidFill>
            <a:schemeClr val="tx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a:solidFill>
                  <a:srgbClr val="002060"/>
                </a:solidFill>
                <a:latin typeface="Century Gothic"/>
                <a:ea typeface="Century Gothic"/>
              </a:rPr>
              <a:t>Masculine</a:t>
            </a:r>
            <a:endParaRPr lang="en-GB" sz="2800" b="0" strike="noStrike" spc="-1">
              <a:latin typeface="Arial"/>
            </a:endParaRPr>
          </a:p>
        </p:txBody>
      </p:sp>
      <p:sp>
        <p:nvSpPr>
          <p:cNvPr id="227" name="CustomShape 13"/>
          <p:cNvSpPr/>
          <p:nvPr/>
        </p:nvSpPr>
        <p:spPr>
          <a:xfrm>
            <a:off x="501840" y="5331960"/>
            <a:ext cx="2002680" cy="516600"/>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800" b="0" strike="noStrike" spc="-1" dirty="0">
                <a:solidFill>
                  <a:srgbClr val="FFFFFF"/>
                </a:solidFill>
                <a:latin typeface="Century Gothic"/>
                <a:ea typeface="Century Gothic"/>
              </a:rPr>
              <a:t>Feminine</a:t>
            </a:r>
            <a:endParaRPr lang="en-GB" sz="2800" b="0" strike="noStrike" spc="-1" dirty="0">
              <a:latin typeface="Arial"/>
            </a:endParaRPr>
          </a:p>
        </p:txBody>
      </p:sp>
      <p:pic>
        <p:nvPicPr>
          <p:cNvPr id="230" name="Picture 2"/>
          <p:cNvPicPr/>
          <p:nvPr/>
        </p:nvPicPr>
        <p:blipFill>
          <a:blip r:embed="rId4"/>
          <a:stretch/>
        </p:blipFill>
        <p:spPr>
          <a:xfrm>
            <a:off x="4909226" y="2317324"/>
            <a:ext cx="362196" cy="559516"/>
          </a:xfrm>
          <a:prstGeom prst="rect">
            <a:avLst/>
          </a:prstGeom>
          <a:ln>
            <a:noFill/>
          </a:ln>
        </p:spPr>
      </p:pic>
      <p:sp>
        <p:nvSpPr>
          <p:cNvPr id="22" name="CustomShape 2">
            <a:extLst>
              <a:ext uri="{FF2B5EF4-FFF2-40B4-BE49-F238E27FC236}">
                <a16:creationId xmlns:a16="http://schemas.microsoft.com/office/drawing/2014/main" id="{F8CD9920-7B74-403E-AA05-A8C4B74E1A34}"/>
              </a:ext>
            </a:extLst>
          </p:cNvPr>
          <p:cNvSpPr/>
          <p:nvPr/>
        </p:nvSpPr>
        <p:spPr>
          <a:xfrm>
            <a:off x="2949304" y="3316349"/>
            <a:ext cx="2498049"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pc="-1" dirty="0">
                <a:solidFill>
                  <a:srgbClr val="002060"/>
                </a:solidFill>
                <a:latin typeface="Century Gothic"/>
                <a:ea typeface="Century Gothic"/>
              </a:rPr>
              <a:t>Tu</a:t>
            </a:r>
            <a:r>
              <a:rPr lang="en-GB" sz="2800" b="1" strike="noStrike" spc="-1" dirty="0">
                <a:solidFill>
                  <a:srgbClr val="002060"/>
                </a:solidFill>
                <a:latin typeface="Century Gothic"/>
                <a:ea typeface="Century Gothic"/>
              </a:rPr>
              <a:t> es </a:t>
            </a:r>
            <a:r>
              <a:rPr lang="en-GB" sz="2800" b="1" spc="-1" dirty="0" err="1">
                <a:solidFill>
                  <a:srgbClr val="002060"/>
                </a:solidFill>
                <a:latin typeface="Century Gothic"/>
                <a:ea typeface="Century Gothic"/>
              </a:rPr>
              <a:t>séri</a:t>
            </a:r>
            <a:r>
              <a:rPr lang="en-GB" sz="2800" b="1" spc="-1" dirty="0" err="1">
                <a:solidFill>
                  <a:srgbClr val="FF0066"/>
                </a:solidFill>
                <a:latin typeface="Century Gothic"/>
                <a:ea typeface="Century Gothic"/>
              </a:rPr>
              <a:t>eu</a:t>
            </a:r>
            <a:r>
              <a:rPr lang="en-GB" sz="2800" spc="-1" dirty="0" err="1">
                <a:solidFill>
                  <a:srgbClr val="767171"/>
                </a:solidFill>
                <a:latin typeface="Century Gothic"/>
                <a:ea typeface="Century Gothic"/>
              </a:rPr>
              <a:t>x</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3" name="CustomShape 7">
            <a:extLst>
              <a:ext uri="{FF2B5EF4-FFF2-40B4-BE49-F238E27FC236}">
                <a16:creationId xmlns:a16="http://schemas.microsoft.com/office/drawing/2014/main" id="{AB04EED6-1F7F-4056-9E74-5BE3260EDBB0}"/>
              </a:ext>
            </a:extLst>
          </p:cNvPr>
          <p:cNvSpPr/>
          <p:nvPr/>
        </p:nvSpPr>
        <p:spPr>
          <a:xfrm>
            <a:off x="6010020" y="3347036"/>
            <a:ext cx="4691018"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pc="-1" dirty="0">
                <a:solidFill>
                  <a:srgbClr val="002060"/>
                </a:solidFill>
                <a:latin typeface="Century Gothic"/>
                <a:ea typeface="Century Gothic"/>
              </a:rPr>
              <a:t>You (a boy) are serious</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4" name="CustomShape 8">
            <a:extLst>
              <a:ext uri="{FF2B5EF4-FFF2-40B4-BE49-F238E27FC236}">
                <a16:creationId xmlns:a16="http://schemas.microsoft.com/office/drawing/2014/main" id="{FECD62AF-753E-40B2-8C51-7B4E4D4AF30F}"/>
              </a:ext>
            </a:extLst>
          </p:cNvPr>
          <p:cNvSpPr/>
          <p:nvPr/>
        </p:nvSpPr>
        <p:spPr>
          <a:xfrm>
            <a:off x="2787789" y="5263834"/>
            <a:ext cx="40352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800" b="1" spc="-1" dirty="0">
                <a:solidFill>
                  <a:srgbClr val="002060"/>
                </a:solidFill>
                <a:latin typeface="Century Gothic"/>
                <a:ea typeface="Century Gothic"/>
              </a:rPr>
              <a:t>Tu</a:t>
            </a:r>
            <a:r>
              <a:rPr lang="en-GB" sz="2800" b="1" strike="noStrike" spc="-1" dirty="0">
                <a:solidFill>
                  <a:srgbClr val="002060"/>
                </a:solidFill>
                <a:latin typeface="Century Gothic"/>
                <a:ea typeface="Century Gothic"/>
              </a:rPr>
              <a:t> es </a:t>
            </a:r>
            <a:r>
              <a:rPr lang="en-GB" sz="2800" b="1" spc="-1" dirty="0" err="1">
                <a:solidFill>
                  <a:srgbClr val="002060"/>
                </a:solidFill>
                <a:latin typeface="Century Gothic"/>
                <a:ea typeface="Century Gothic"/>
              </a:rPr>
              <a:t>séri</a:t>
            </a:r>
            <a:r>
              <a:rPr lang="en-GB" sz="2800" b="1" spc="-1" dirty="0" err="1">
                <a:solidFill>
                  <a:srgbClr val="FF0066"/>
                </a:solidFill>
                <a:latin typeface="Century Gothic"/>
                <a:ea typeface="Century Gothic"/>
              </a:rPr>
              <a:t>eu</a:t>
            </a:r>
            <a:r>
              <a:rPr lang="en-GB" sz="2800" b="1" spc="-1" dirty="0" err="1">
                <a:solidFill>
                  <a:srgbClr val="002060"/>
                </a:solidFill>
                <a:latin typeface="Century Gothic"/>
                <a:ea typeface="Century Gothic"/>
              </a:rPr>
              <a:t>s</a:t>
            </a:r>
            <a:r>
              <a:rPr lang="en-GB" sz="2800" spc="-1" dirty="0" err="1">
                <a:solidFill>
                  <a:srgbClr val="767171"/>
                </a:solidFill>
                <a:latin typeface="Century Gothic"/>
                <a:ea typeface="Century Gothic"/>
              </a:rPr>
              <a:t>e</a:t>
            </a:r>
            <a:r>
              <a:rPr lang="en-GB" sz="2800" b="1" spc="-1" dirty="0">
                <a:solidFill>
                  <a:srgbClr val="002060"/>
                </a:solidFill>
                <a:latin typeface="Century Gothic"/>
                <a:ea typeface="Century Gothic"/>
              </a:rPr>
              <a:t>.</a:t>
            </a:r>
            <a:endParaRPr lang="en-GB" sz="2800" b="0" strike="noStrike" spc="-1" dirty="0">
              <a:latin typeface="Arial"/>
            </a:endParaRPr>
          </a:p>
        </p:txBody>
      </p:sp>
      <p:sp>
        <p:nvSpPr>
          <p:cNvPr id="25" name="CustomShape 11">
            <a:extLst>
              <a:ext uri="{FF2B5EF4-FFF2-40B4-BE49-F238E27FC236}">
                <a16:creationId xmlns:a16="http://schemas.microsoft.com/office/drawing/2014/main" id="{F81FDE19-6B00-40D7-8CD1-D262FFAE01FE}"/>
              </a:ext>
            </a:extLst>
          </p:cNvPr>
          <p:cNvSpPr/>
          <p:nvPr/>
        </p:nvSpPr>
        <p:spPr>
          <a:xfrm>
            <a:off x="6010020" y="5282717"/>
            <a:ext cx="4399796"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pc="-1" dirty="0">
                <a:solidFill>
                  <a:srgbClr val="002060"/>
                </a:solidFill>
                <a:latin typeface="Century Gothic"/>
                <a:ea typeface="Century Gothic"/>
              </a:rPr>
              <a:t>You (a girl)</a:t>
            </a:r>
            <a:r>
              <a:rPr lang="en-GB" sz="2800" b="0" strike="noStrike" spc="-1" dirty="0">
                <a:solidFill>
                  <a:srgbClr val="002060"/>
                </a:solidFill>
                <a:latin typeface="Century Gothic"/>
                <a:ea typeface="Century Gothic"/>
              </a:rPr>
              <a:t> are </a:t>
            </a:r>
            <a:r>
              <a:rPr lang="en-GB" sz="2800" spc="-1" dirty="0">
                <a:solidFill>
                  <a:srgbClr val="002060"/>
                </a:solidFill>
                <a:latin typeface="Century Gothic"/>
                <a:ea typeface="Century Gothic"/>
              </a:rPr>
              <a:t>serious</a:t>
            </a:r>
            <a:r>
              <a:rPr lang="en-GB" sz="2800" b="0" strike="noStrike" spc="-1" dirty="0">
                <a:solidFill>
                  <a:srgbClr val="002060"/>
                </a:solidFill>
                <a:latin typeface="Century Gothic"/>
                <a:ea typeface="Century Gothic"/>
              </a:rPr>
              <a:t>.</a:t>
            </a:r>
            <a:endParaRPr lang="en-GB" sz="2800" b="0" strike="noStrike" spc="-1" dirty="0">
              <a:latin typeface="Arial"/>
            </a:endParaRPr>
          </a:p>
        </p:txBody>
      </p:sp>
      <p:sp>
        <p:nvSpPr>
          <p:cNvPr id="228" name="CustomShape 14"/>
          <p:cNvSpPr/>
          <p:nvPr/>
        </p:nvSpPr>
        <p:spPr>
          <a:xfrm>
            <a:off x="5279560" y="2838407"/>
            <a:ext cx="2959200" cy="1990440"/>
          </a:xfrm>
          <a:prstGeom prst="wedgeEllipseCallout">
            <a:avLst>
              <a:gd name="adj1" fmla="val -49820"/>
              <a:gd name="adj2" fmla="val 48602"/>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3" name="Rectangle 2">
            <a:extLst>
              <a:ext uri="{FF2B5EF4-FFF2-40B4-BE49-F238E27FC236}">
                <a16:creationId xmlns:a16="http://schemas.microsoft.com/office/drawing/2014/main" id="{981A3E8F-82D2-4E97-AB71-02333E8DE8E1}"/>
              </a:ext>
            </a:extLst>
          </p:cNvPr>
          <p:cNvSpPr/>
          <p:nvPr/>
        </p:nvSpPr>
        <p:spPr>
          <a:xfrm>
            <a:off x="5475549" y="3355727"/>
            <a:ext cx="2567223" cy="1015663"/>
          </a:xfrm>
          <a:prstGeom prst="rect">
            <a:avLst/>
          </a:prstGeom>
        </p:spPr>
        <p:txBody>
          <a:bodyPr wrap="square">
            <a:spAutoFit/>
          </a:bodyPr>
          <a:lstStyle/>
          <a:p>
            <a:pPr lvl="0" algn="ctr"/>
            <a:r>
              <a:rPr lang="en-GB" sz="2000" spc="-1" dirty="0">
                <a:solidFill>
                  <a:srgbClr val="FFFFFF"/>
                </a:solidFill>
                <a:latin typeface="Century Gothic"/>
                <a:ea typeface="DejaVu Sans"/>
                <a:cs typeface="+mn-cs"/>
              </a:rPr>
              <a:t>An ‘e’ at the end means you </a:t>
            </a:r>
            <a:r>
              <a:rPr lang="en-GB" sz="2000" b="1" spc="-1" dirty="0">
                <a:solidFill>
                  <a:srgbClr val="FFFFFF"/>
                </a:solidFill>
                <a:latin typeface="Century Gothic"/>
                <a:ea typeface="DejaVu Sans"/>
                <a:cs typeface="+mn-cs"/>
              </a:rPr>
              <a:t>do</a:t>
            </a:r>
            <a:r>
              <a:rPr lang="en-GB" sz="2000" spc="-1" dirty="0">
                <a:solidFill>
                  <a:srgbClr val="FFFFFF"/>
                </a:solidFill>
                <a:latin typeface="Century Gothic"/>
                <a:ea typeface="DejaVu Sans"/>
                <a:cs typeface="+mn-cs"/>
              </a:rPr>
              <a:t> pronounce the ‘s’.</a:t>
            </a:r>
            <a:endParaRPr lang="en-GB" sz="2000" spc="-1" dirty="0">
              <a:ea typeface="+mn-ea"/>
              <a:cs typeface="+mn-cs"/>
            </a:endParaRPr>
          </a:p>
        </p:txBody>
      </p:sp>
      <p:sp>
        <p:nvSpPr>
          <p:cNvPr id="2" name="Title 1">
            <a:extLst>
              <a:ext uri="{FF2B5EF4-FFF2-40B4-BE49-F238E27FC236}">
                <a16:creationId xmlns:a16="http://schemas.microsoft.com/office/drawing/2014/main" id="{94B3CDF4-6A01-486D-9591-418E4D517035}"/>
              </a:ext>
            </a:extLst>
          </p:cNvPr>
          <p:cNvSpPr>
            <a:spLocks noGrp="1"/>
          </p:cNvSpPr>
          <p:nvPr>
            <p:ph type="title"/>
          </p:nvPr>
        </p:nvSpPr>
        <p:spPr>
          <a:xfrm>
            <a:off x="130813" y="-185347"/>
            <a:ext cx="10515600" cy="1325563"/>
          </a:xfrm>
        </p:spPr>
        <p:txBody>
          <a:bodyPr/>
          <a:lstStyle/>
          <a:p>
            <a:r>
              <a:rPr lang="en-GB" b="1" spc="-1" dirty="0">
                <a:solidFill>
                  <a:srgbClr val="1E4E79"/>
                </a:solidFill>
                <a:latin typeface="Century Gothic"/>
                <a:ea typeface="Century Gothic"/>
              </a:rPr>
              <a:t>Using adjectives</a:t>
            </a:r>
            <a:endParaRPr lang="en-GB" dirty="0"/>
          </a:p>
        </p:txBody>
      </p:sp>
      <p:pic>
        <p:nvPicPr>
          <p:cNvPr id="28" name="Picture 27" descr="A picture containing icon&#10;&#10;Description automatically generated">
            <a:extLst>
              <a:ext uri="{FF2B5EF4-FFF2-40B4-BE49-F238E27FC236}">
                <a16:creationId xmlns:a16="http://schemas.microsoft.com/office/drawing/2014/main" id="{5A918ACD-34BF-4BD4-B466-5A842FFFC03B}"/>
              </a:ext>
            </a:extLst>
          </p:cNvPr>
          <p:cNvPicPr>
            <a:picLocks noChangeAspect="1"/>
          </p:cNvPicPr>
          <p:nvPr/>
        </p:nvPicPr>
        <p:blipFill>
          <a:blip r:embed="rId5"/>
          <a:stretch>
            <a:fillRect/>
          </a:stretch>
        </p:blipFill>
        <p:spPr>
          <a:xfrm>
            <a:off x="10409816" y="4735994"/>
            <a:ext cx="1701143" cy="1621075"/>
          </a:xfrm>
          <a:prstGeom prst="rect">
            <a:avLst/>
          </a:prstGeom>
        </p:spPr>
      </p:pic>
      <p:pic>
        <p:nvPicPr>
          <p:cNvPr id="29" name="Picture 28">
            <a:extLst>
              <a:ext uri="{FF2B5EF4-FFF2-40B4-BE49-F238E27FC236}">
                <a16:creationId xmlns:a16="http://schemas.microsoft.com/office/drawing/2014/main" id="{8927BED6-052D-4C96-A340-4763511D8130}"/>
              </a:ext>
            </a:extLst>
          </p:cNvPr>
          <p:cNvPicPr>
            <a:picLocks noChangeAspect="1"/>
          </p:cNvPicPr>
          <p:nvPr/>
        </p:nvPicPr>
        <p:blipFill>
          <a:blip r:embed="rId6"/>
          <a:stretch>
            <a:fillRect/>
          </a:stretch>
        </p:blipFill>
        <p:spPr>
          <a:xfrm>
            <a:off x="10413364" y="2476603"/>
            <a:ext cx="1701143" cy="1621075"/>
          </a:xfrm>
          <a:prstGeom prst="rect">
            <a:avLst/>
          </a:prstGeom>
        </p:spPr>
      </p:pic>
      <p:sp>
        <p:nvSpPr>
          <p:cNvPr id="30" name="CustomShape 14">
            <a:extLst>
              <a:ext uri="{FF2B5EF4-FFF2-40B4-BE49-F238E27FC236}">
                <a16:creationId xmlns:a16="http://schemas.microsoft.com/office/drawing/2014/main" id="{4C6EE781-335F-4658-95C4-59FFC9060678}"/>
              </a:ext>
            </a:extLst>
          </p:cNvPr>
          <p:cNvSpPr/>
          <p:nvPr/>
        </p:nvSpPr>
        <p:spPr>
          <a:xfrm>
            <a:off x="6510098" y="130289"/>
            <a:ext cx="1901621" cy="856336"/>
          </a:xfrm>
          <a:prstGeom prst="wedgeEllipseCallout">
            <a:avLst>
              <a:gd name="adj1" fmla="val -24291"/>
              <a:gd name="adj2" fmla="val 66349"/>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31" name="Rectangle 30">
            <a:extLst>
              <a:ext uri="{FF2B5EF4-FFF2-40B4-BE49-F238E27FC236}">
                <a16:creationId xmlns:a16="http://schemas.microsoft.com/office/drawing/2014/main" id="{75476C4A-3B25-48F9-84B3-E73AB4AF84AF}"/>
              </a:ext>
            </a:extLst>
          </p:cNvPr>
          <p:cNvSpPr/>
          <p:nvPr/>
        </p:nvSpPr>
        <p:spPr>
          <a:xfrm>
            <a:off x="6404840" y="216416"/>
            <a:ext cx="2112136" cy="707886"/>
          </a:xfrm>
          <a:prstGeom prst="rect">
            <a:avLst/>
          </a:prstGeom>
        </p:spPr>
        <p:txBody>
          <a:bodyPr wrap="square">
            <a:spAutoFit/>
          </a:bodyPr>
          <a:lstStyle/>
          <a:p>
            <a:pPr lvl="0" algn="ctr"/>
            <a:r>
              <a:rPr lang="en-GB" sz="2000" spc="-1" dirty="0">
                <a:solidFill>
                  <a:srgbClr val="FFFFFF"/>
                </a:solidFill>
                <a:latin typeface="Century Gothic"/>
                <a:ea typeface="DejaVu Sans"/>
                <a:cs typeface="+mn-cs"/>
              </a:rPr>
              <a:t>This [</a:t>
            </a:r>
            <a:r>
              <a:rPr lang="en-GB" sz="2000" b="1" spc="-1" dirty="0" err="1">
                <a:solidFill>
                  <a:srgbClr val="FFFFFF"/>
                </a:solidFill>
                <a:latin typeface="Century Gothic"/>
                <a:ea typeface="DejaVu Sans"/>
                <a:cs typeface="+mn-cs"/>
              </a:rPr>
              <a:t>eu</a:t>
            </a:r>
            <a:r>
              <a:rPr lang="en-GB" sz="2000" spc="-1" dirty="0">
                <a:solidFill>
                  <a:srgbClr val="FFFFFF"/>
                </a:solidFill>
                <a:latin typeface="Century Gothic"/>
                <a:ea typeface="DejaVu Sans"/>
                <a:cs typeface="+mn-cs"/>
              </a:rPr>
              <a:t>] is closed, too.</a:t>
            </a:r>
            <a:endParaRPr lang="en-GB" sz="2000" spc="-1" dirty="0">
              <a:ea typeface="+mn-ea"/>
              <a:cs typeface="+mn-cs"/>
            </a:endParaRPr>
          </a:p>
        </p:txBody>
      </p:sp>
      <p:sp>
        <p:nvSpPr>
          <p:cNvPr id="32" name="CustomShape 14">
            <a:extLst>
              <a:ext uri="{FF2B5EF4-FFF2-40B4-BE49-F238E27FC236}">
                <a16:creationId xmlns:a16="http://schemas.microsoft.com/office/drawing/2014/main" id="{20FFD0D1-2D9D-4ABC-82D0-3E875125E0FE}"/>
              </a:ext>
            </a:extLst>
          </p:cNvPr>
          <p:cNvSpPr/>
          <p:nvPr/>
        </p:nvSpPr>
        <p:spPr>
          <a:xfrm>
            <a:off x="2903788" y="1716581"/>
            <a:ext cx="1901621" cy="1043795"/>
          </a:xfrm>
          <a:prstGeom prst="wedgeEllipseCallout">
            <a:avLst>
              <a:gd name="adj1" fmla="val 26897"/>
              <a:gd name="adj2" fmla="val -67988"/>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33" name="Rectangle 32">
            <a:extLst>
              <a:ext uri="{FF2B5EF4-FFF2-40B4-BE49-F238E27FC236}">
                <a16:creationId xmlns:a16="http://schemas.microsoft.com/office/drawing/2014/main" id="{DA30A6FB-F562-4DD3-B1E3-2465CC81BEEB}"/>
              </a:ext>
            </a:extLst>
          </p:cNvPr>
          <p:cNvSpPr/>
          <p:nvPr/>
        </p:nvSpPr>
        <p:spPr>
          <a:xfrm>
            <a:off x="2787789" y="1749435"/>
            <a:ext cx="2112136" cy="1015663"/>
          </a:xfrm>
          <a:prstGeom prst="rect">
            <a:avLst/>
          </a:prstGeom>
        </p:spPr>
        <p:txBody>
          <a:bodyPr wrap="square">
            <a:spAutoFit/>
          </a:bodyPr>
          <a:lstStyle/>
          <a:p>
            <a:pPr lvl="0" algn="ctr"/>
            <a:r>
              <a:rPr lang="en-GB" sz="2000" spc="-1" dirty="0">
                <a:solidFill>
                  <a:srgbClr val="FFFFFF"/>
                </a:solidFill>
                <a:latin typeface="Century Gothic"/>
                <a:ea typeface="DejaVu Sans"/>
                <a:cs typeface="+mn-cs"/>
              </a:rPr>
              <a:t>This [</a:t>
            </a:r>
            <a:r>
              <a:rPr lang="en-GB" sz="2000" b="1" spc="-1" dirty="0" err="1">
                <a:solidFill>
                  <a:srgbClr val="FFFFFF"/>
                </a:solidFill>
                <a:latin typeface="Century Gothic"/>
                <a:ea typeface="DejaVu Sans"/>
                <a:cs typeface="+mn-cs"/>
              </a:rPr>
              <a:t>eu</a:t>
            </a:r>
            <a:r>
              <a:rPr lang="en-GB" sz="2000" spc="-1" dirty="0">
                <a:solidFill>
                  <a:srgbClr val="FFFFFF"/>
                </a:solidFill>
                <a:latin typeface="Century Gothic"/>
                <a:ea typeface="DejaVu Sans"/>
                <a:cs typeface="+mn-cs"/>
              </a:rPr>
              <a:t>] is closed, like d</a:t>
            </a:r>
            <a:r>
              <a:rPr lang="en-GB" sz="2000" b="1" spc="-1" dirty="0">
                <a:solidFill>
                  <a:srgbClr val="FFFFFF"/>
                </a:solidFill>
                <a:latin typeface="Century Gothic"/>
                <a:ea typeface="DejaVu Sans"/>
                <a:cs typeface="+mn-cs"/>
              </a:rPr>
              <a:t>eu</a:t>
            </a:r>
            <a:r>
              <a:rPr lang="en-GB" sz="2000" spc="-1" dirty="0">
                <a:solidFill>
                  <a:srgbClr val="FFFFFF"/>
                </a:solidFill>
                <a:latin typeface="Century Gothic"/>
                <a:ea typeface="DejaVu Sans"/>
                <a:cs typeface="+mn-cs"/>
              </a:rPr>
              <a:t>x.</a:t>
            </a:r>
            <a:endParaRPr lang="en-GB" sz="2000" spc="-1" dirty="0">
              <a:ea typeface="+mn-ea"/>
              <a:cs typeface="+mn-cs"/>
            </a:endParaRPr>
          </a:p>
        </p:txBody>
      </p:sp>
      <p:sp>
        <p:nvSpPr>
          <p:cNvPr id="34" name="CustomShape 14">
            <a:extLst>
              <a:ext uri="{FF2B5EF4-FFF2-40B4-BE49-F238E27FC236}">
                <a16:creationId xmlns:a16="http://schemas.microsoft.com/office/drawing/2014/main" id="{B33E1CD4-35CC-4959-8D53-921B62213D16}"/>
              </a:ext>
            </a:extLst>
          </p:cNvPr>
          <p:cNvSpPr/>
          <p:nvPr/>
        </p:nvSpPr>
        <p:spPr>
          <a:xfrm>
            <a:off x="8642655" y="1482954"/>
            <a:ext cx="2420086" cy="1325563"/>
          </a:xfrm>
          <a:prstGeom prst="wedgeEllipseCallout">
            <a:avLst>
              <a:gd name="adj1" fmla="val -32147"/>
              <a:gd name="adj2" fmla="val 59728"/>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GB" sz="2000" b="0" strike="noStrike" spc="-1" dirty="0">
              <a:latin typeface="Arial"/>
            </a:endParaRPr>
          </a:p>
        </p:txBody>
      </p:sp>
      <p:sp>
        <p:nvSpPr>
          <p:cNvPr id="35" name="Rectangle 34">
            <a:extLst>
              <a:ext uri="{FF2B5EF4-FFF2-40B4-BE49-F238E27FC236}">
                <a16:creationId xmlns:a16="http://schemas.microsoft.com/office/drawing/2014/main" id="{5197CBA5-7AE5-4ABC-8829-59F61AC27EB9}"/>
              </a:ext>
            </a:extLst>
          </p:cNvPr>
          <p:cNvSpPr/>
          <p:nvPr/>
        </p:nvSpPr>
        <p:spPr>
          <a:xfrm>
            <a:off x="8569086" y="1674481"/>
            <a:ext cx="2567223" cy="1015663"/>
          </a:xfrm>
          <a:prstGeom prst="rect">
            <a:avLst/>
          </a:prstGeom>
        </p:spPr>
        <p:txBody>
          <a:bodyPr wrap="square">
            <a:spAutoFit/>
          </a:bodyPr>
          <a:lstStyle/>
          <a:p>
            <a:pPr lvl="0" algn="ctr"/>
            <a:r>
              <a:rPr lang="en-GB" sz="2000" spc="-1" dirty="0">
                <a:solidFill>
                  <a:srgbClr val="FFFFFF"/>
                </a:solidFill>
                <a:latin typeface="Century Gothic"/>
                <a:ea typeface="DejaVu Sans"/>
                <a:cs typeface="+mn-cs"/>
              </a:rPr>
              <a:t>-</a:t>
            </a:r>
            <a:r>
              <a:rPr lang="en-GB" sz="2000" spc="-1" dirty="0" err="1">
                <a:solidFill>
                  <a:srgbClr val="FFFFFF"/>
                </a:solidFill>
                <a:latin typeface="Century Gothic"/>
                <a:ea typeface="DejaVu Sans"/>
                <a:cs typeface="+mn-cs"/>
              </a:rPr>
              <a:t>eux</a:t>
            </a:r>
            <a:r>
              <a:rPr lang="en-GB" sz="2000" spc="-1" dirty="0">
                <a:solidFill>
                  <a:srgbClr val="FFFFFF"/>
                </a:solidFill>
                <a:latin typeface="Century Gothic"/>
                <a:ea typeface="DejaVu Sans"/>
                <a:cs typeface="+mn-cs"/>
              </a:rPr>
              <a:t> ending is often like –</a:t>
            </a:r>
            <a:r>
              <a:rPr lang="en-GB" sz="2000" spc="-1" dirty="0" err="1">
                <a:solidFill>
                  <a:srgbClr val="FFFFFF"/>
                </a:solidFill>
                <a:latin typeface="Century Gothic"/>
                <a:ea typeface="DejaVu Sans"/>
                <a:cs typeface="+mn-cs"/>
              </a:rPr>
              <a:t>ous</a:t>
            </a:r>
            <a:r>
              <a:rPr lang="en-GB" sz="2000" spc="-1" dirty="0">
                <a:solidFill>
                  <a:srgbClr val="FFFFFF"/>
                </a:solidFill>
                <a:latin typeface="Century Gothic"/>
                <a:ea typeface="DejaVu Sans"/>
                <a:cs typeface="+mn-cs"/>
              </a:rPr>
              <a:t> in English.</a:t>
            </a:r>
            <a:endParaRPr lang="en-GB" sz="2000" spc="-1" dirty="0">
              <a:ea typeface="+mn-ea"/>
              <a:cs typeface="+mn-cs"/>
            </a:endParaRPr>
          </a:p>
        </p:txBody>
      </p:sp>
    </p:spTree>
    <p:extLst>
      <p:ext uri="{BB962C8B-B14F-4D97-AF65-F5344CB8AC3E}">
        <p14:creationId xmlns:p14="http://schemas.microsoft.com/office/powerpoint/2010/main" val="427206402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2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2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2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2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2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2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fill="hold" nodeType="clickEffect">
                                  <p:stCondLst>
                                    <p:cond delay="0"/>
                                  </p:stCondLst>
                                  <p:childTnLst>
                                    <p:set>
                                      <p:cBhvr>
                                        <p:cTn id="82" dur="1" fill="hold">
                                          <p:stCondLst>
                                            <p:cond delay="0"/>
                                          </p:stCondLst>
                                        </p:cTn>
                                        <p:tgtEl>
                                          <p:spTgt spid="230"/>
                                        </p:tgtEl>
                                        <p:attrNameLst>
                                          <p:attrName>style.visibility</p:attrName>
                                        </p:attrNameLst>
                                      </p:cBhvr>
                                      <p:to>
                                        <p:strVal val="visible"/>
                                      </p:to>
                                    </p:set>
                                    <p:animEffect transition="in" filter="fade">
                                      <p:cBhvr additive="repl">
                                        <p:cTn id="83" dur="500"/>
                                        <p:tgtEl>
                                          <p:spTgt spid="230"/>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fill="hold" nodeType="clickEffect">
                                  <p:stCondLst>
                                    <p:cond delay="0"/>
                                  </p:stCondLst>
                                  <p:childTnLst>
                                    <p:set>
                                      <p:cBhvr>
                                        <p:cTn id="87" dur="1" fill="hold">
                                          <p:stCondLst>
                                            <p:cond delay="0"/>
                                          </p:stCondLst>
                                        </p:cTn>
                                        <p:tgtEl>
                                          <p:spTgt spid="22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3" grpId="0"/>
      <p:bldP spid="31" grpId="0"/>
      <p:bldP spid="33" grpId="0"/>
      <p:bldP spid="35"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8136</TotalTime>
  <Words>1590</Words>
  <Application>Microsoft Office PowerPoint</Application>
  <PresentationFormat>Widescreen</PresentationFormat>
  <Paragraphs>269</Paragraphs>
  <Slides>16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Modern Love</vt:lpstr>
      <vt:lpstr>Arial</vt:lpstr>
      <vt:lpstr>Century Gothic</vt:lpstr>
      <vt:lpstr>Wingdings</vt:lpstr>
      <vt:lpstr>Eras Demi ITC</vt:lpstr>
      <vt:lpstr>Symbol</vt:lpstr>
      <vt:lpstr>Calibri</vt:lpstr>
      <vt:lpstr>Century Gothic</vt:lpstr>
      <vt:lpstr>Ink Free</vt:lpstr>
      <vt:lpstr>Office Theme</vt:lpstr>
      <vt:lpstr>1_Office Theme</vt:lpstr>
      <vt:lpstr>Describing me and others</vt:lpstr>
      <vt:lpstr>[eu]</vt:lpstr>
      <vt:lpstr>vocabulaire</vt:lpstr>
      <vt:lpstr>vocabulaire</vt:lpstr>
      <vt:lpstr>vocabulaire</vt:lpstr>
      <vt:lpstr>vocabulaire</vt:lpstr>
      <vt:lpstr>vocabulaire</vt:lpstr>
      <vt:lpstr>vocabulaire</vt:lpstr>
      <vt:lpstr>Using adjectives</vt:lpstr>
      <vt:lpstr>vocabulaire</vt:lpstr>
      <vt:lpstr>vocabulaire</vt:lpstr>
      <vt:lpstr>vocabulaire</vt:lpstr>
      <vt:lpstr>vocabulaire</vt:lpstr>
      <vt:lpstr>lire</vt:lpstr>
      <vt:lpstr>parler</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Marie-Odile Guillou</dc:creator>
  <cp:lastModifiedBy>Rachel Hawkes</cp:lastModifiedBy>
  <cp:revision>153</cp:revision>
  <cp:lastPrinted>2021-04-22T10:33:41Z</cp:lastPrinted>
  <dcterms:created xsi:type="dcterms:W3CDTF">2021-07-13T11:51:54Z</dcterms:created>
  <dcterms:modified xsi:type="dcterms:W3CDTF">2023-09-26T09:11:59Z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